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 id="2147483687" r:id="rId5"/>
  </p:sldMasterIdLst>
  <p:notesMasterIdLst>
    <p:notesMasterId r:id="rId58"/>
  </p:notesMasterIdLst>
  <p:handoutMasterIdLst>
    <p:handoutMasterId r:id="rId59"/>
  </p:handoutMasterIdLst>
  <p:sldIdLst>
    <p:sldId id="361" r:id="rId6"/>
    <p:sldId id="366" r:id="rId7"/>
    <p:sldId id="359" r:id="rId8"/>
    <p:sldId id="362" r:id="rId9"/>
    <p:sldId id="260" r:id="rId10"/>
    <p:sldId id="263" r:id="rId11"/>
    <p:sldId id="365" r:id="rId12"/>
    <p:sldId id="357" r:id="rId13"/>
    <p:sldId id="367" r:id="rId14"/>
    <p:sldId id="364" r:id="rId15"/>
    <p:sldId id="266" r:id="rId16"/>
    <p:sldId id="267" r:id="rId17"/>
    <p:sldId id="269" r:id="rId18"/>
    <p:sldId id="315" r:id="rId19"/>
    <p:sldId id="352" r:id="rId20"/>
    <p:sldId id="354" r:id="rId21"/>
    <p:sldId id="355" r:id="rId22"/>
    <p:sldId id="356" r:id="rId23"/>
    <p:sldId id="274" r:id="rId24"/>
    <p:sldId id="275" r:id="rId25"/>
    <p:sldId id="276" r:id="rId26"/>
    <p:sldId id="277" r:id="rId27"/>
    <p:sldId id="278" r:id="rId28"/>
    <p:sldId id="326" r:id="rId29"/>
    <p:sldId id="327" r:id="rId30"/>
    <p:sldId id="280" r:id="rId31"/>
    <p:sldId id="281" r:id="rId32"/>
    <p:sldId id="283" r:id="rId33"/>
    <p:sldId id="285" r:id="rId34"/>
    <p:sldId id="286" r:id="rId35"/>
    <p:sldId id="288" r:id="rId36"/>
    <p:sldId id="289" r:id="rId37"/>
    <p:sldId id="290" r:id="rId38"/>
    <p:sldId id="291" r:id="rId39"/>
    <p:sldId id="292" r:id="rId40"/>
    <p:sldId id="293" r:id="rId41"/>
    <p:sldId id="294" r:id="rId42"/>
    <p:sldId id="360" r:id="rId43"/>
    <p:sldId id="265" r:id="rId44"/>
    <p:sldId id="296" r:id="rId45"/>
    <p:sldId id="299" r:id="rId46"/>
    <p:sldId id="302" r:id="rId47"/>
    <p:sldId id="304" r:id="rId48"/>
    <p:sldId id="314" r:id="rId49"/>
    <p:sldId id="316" r:id="rId50"/>
    <p:sldId id="317" r:id="rId51"/>
    <p:sldId id="318" r:id="rId52"/>
    <p:sldId id="320" r:id="rId53"/>
    <p:sldId id="321" r:id="rId54"/>
    <p:sldId id="322" r:id="rId55"/>
    <p:sldId id="323" r:id="rId56"/>
    <p:sldId id="262" r:id="rId57"/>
  </p:sldIdLst>
  <p:sldSz cx="9144000" cy="5143500" type="screen16x9"/>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48" userDrawn="1">
          <p15:clr>
            <a:srgbClr val="A4A3A4"/>
          </p15:clr>
        </p15:guide>
        <p15:guide id="3" orient="horz" pos="162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15E5130D-1061-745A-F9D8-90FAEC57E24A}" name="Mary Jean Clairmont" initials="MJC" userId="S::MJClairmont@cihi.ca::583d0516-6f34-4dd6-b7d8-a2101c5d67dd" providerId="AD"/>
  <p188:author id="{275DED1E-2570-22AC-CE46-7D5AB2146B5B}" name="Ben Reason" initials="BR" userId="S::BReason@cihi.ca::9033e42d-fd53-4d07-ab2d-a3eb3105a607" providerId="AD"/>
  <p188:author id="{DF83EB21-DEB5-9CFD-C3DE-EBC3A9A72DD5}" name="Marielle Charest" initials="MC" userId="S::MCharest@cihi.ca::255bfacc-978e-4acb-8486-805adcd9b8d7" providerId="AD"/>
  <p188:author id="{7C5B0776-760C-1061-6F03-7E9149A44237}" name="Miriam Pion" initials="MP" userId="S::MPion@cihi.ca::64a6bd1b-5abd-4d26-9a14-ed5140ecc550" providerId="AD"/>
  <p188:author id="{DADD32CB-2202-E8C1-B81A-5568E125EC57}" name="Hermantha Ladouceur" initials="HL" userId="S::hladouceur@cihi.ca::34eea377-a675-4e43-9483-ced60bd6302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9" name="Author" initials="A" lastIdx="34" clrIdx="8"/>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65254"/>
    <a:srgbClr val="14838E"/>
    <a:srgbClr val="0070C0"/>
    <a:srgbClr val="EDF7F5"/>
    <a:srgbClr val="FFFFFF"/>
    <a:srgbClr val="00C070"/>
    <a:srgbClr val="ED7024"/>
    <a:srgbClr val="000000"/>
    <a:srgbClr val="00A199"/>
    <a:srgbClr val="1777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964" autoAdjust="0"/>
    <p:restoredTop sz="98091" autoAdjust="0"/>
  </p:normalViewPr>
  <p:slideViewPr>
    <p:cSldViewPr>
      <p:cViewPr varScale="1">
        <p:scale>
          <a:sx n="165" d="100"/>
          <a:sy n="165" d="100"/>
        </p:scale>
        <p:origin x="595" y="96"/>
      </p:cViewPr>
      <p:guideLst>
        <p:guide pos="48"/>
        <p:guide orient="horz" pos="1620"/>
      </p:guideLst>
    </p:cSldViewPr>
  </p:slideViewPr>
  <p:notesTextViewPr>
    <p:cViewPr>
      <p:scale>
        <a:sx n="1" d="1"/>
        <a:sy n="1" d="1"/>
      </p:scale>
      <p:origin x="0" y="0"/>
    </p:cViewPr>
  </p:notesTextViewPr>
  <p:notesViewPr>
    <p:cSldViewPr>
      <p:cViewPr varScale="1">
        <p:scale>
          <a:sx n="95" d="100"/>
          <a:sy n="95" d="100"/>
        </p:scale>
        <p:origin x="3534"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theme" Target="theme/theme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notesMaster" Target="notesMasters/notesMaster1.xml"/><Relationship Id="rId66" Type="http://schemas.microsoft.com/office/2018/10/relationships/authors" Target="authors.xml"/><Relationship Id="rId5" Type="http://schemas.openxmlformats.org/officeDocument/2006/relationships/slideMaster" Target="slideMasters/slideMaster2.xml"/><Relationship Id="rId61" Type="http://schemas.openxmlformats.org/officeDocument/2006/relationships/presProps" Target="presProps.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tableStyles" Target="tableStyle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handoutMaster" Target="handoutMasters/handoutMaster1.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commentAuthors" Target="commentAuthors.xml"/><Relationship Id="rId65"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n Reason" userId="9033e42d-fd53-4d07-ab2d-a3eb3105a607" providerId="ADAL" clId="{5FFB0C12-F833-4B3A-9E44-EE6F235038DC}"/>
    <pc:docChg chg="undo custSel modSld">
      <pc:chgData name="Ben Reason" userId="9033e42d-fd53-4d07-ab2d-a3eb3105a607" providerId="ADAL" clId="{5FFB0C12-F833-4B3A-9E44-EE6F235038DC}" dt="2024-02-26T20:19:36.467" v="48" actId="207"/>
      <pc:docMkLst>
        <pc:docMk/>
      </pc:docMkLst>
      <pc:sldChg chg="modSp mod addCm">
        <pc:chgData name="Ben Reason" userId="9033e42d-fd53-4d07-ab2d-a3eb3105a607" providerId="ADAL" clId="{5FFB0C12-F833-4B3A-9E44-EE6F235038DC}" dt="2024-02-26T20:19:36.467" v="48" actId="207"/>
        <pc:sldMkLst>
          <pc:docMk/>
          <pc:sldMk cId="1978591864" sldId="281"/>
        </pc:sldMkLst>
        <pc:spChg chg="mod">
          <ac:chgData name="Ben Reason" userId="9033e42d-fd53-4d07-ab2d-a3eb3105a607" providerId="ADAL" clId="{5FFB0C12-F833-4B3A-9E44-EE6F235038DC}" dt="2024-02-26T20:19:36.467" v="48" actId="207"/>
          <ac:spMkLst>
            <pc:docMk/>
            <pc:sldMk cId="1978591864" sldId="281"/>
            <ac:spMk id="3" creationId="{00000000-0000-0000-0000-000000000000}"/>
          </ac:spMkLst>
        </pc:spChg>
        <pc:extLst>
          <p:ext xmlns:p="http://schemas.openxmlformats.org/presentationml/2006/main" uri="{D6D511B9-2390-475A-947B-AFAB55BFBCF1}">
            <pc226:cmChg xmlns:pc226="http://schemas.microsoft.com/office/powerpoint/2022/06/main/command" chg="add">
              <pc226:chgData name="Ben Reason" userId="9033e42d-fd53-4d07-ab2d-a3eb3105a607" providerId="ADAL" clId="{5FFB0C12-F833-4B3A-9E44-EE6F235038DC}" dt="2024-02-26T20:18:55.295" v="46"/>
              <pc2:cmMkLst xmlns:pc2="http://schemas.microsoft.com/office/powerpoint/2019/9/main/command">
                <pc:docMk/>
                <pc:sldMk cId="1978591864" sldId="281"/>
                <pc2:cmMk id="{EDCBC391-C8EC-49C8-BF46-6E35E45AB18A}"/>
              </pc2:cmMkLst>
            </pc226:cmChg>
          </p:ext>
        </pc:extLst>
      </pc:sldChg>
      <pc:sldChg chg="modSp mod addCm">
        <pc:chgData name="Ben Reason" userId="9033e42d-fd53-4d07-ab2d-a3eb3105a607" providerId="ADAL" clId="{5FFB0C12-F833-4B3A-9E44-EE6F235038DC}" dt="2024-02-26T20:16:45.898" v="15"/>
        <pc:sldMkLst>
          <pc:docMk/>
          <pc:sldMk cId="572308979" sldId="361"/>
        </pc:sldMkLst>
        <pc:spChg chg="mod">
          <ac:chgData name="Ben Reason" userId="9033e42d-fd53-4d07-ab2d-a3eb3105a607" providerId="ADAL" clId="{5FFB0C12-F833-4B3A-9E44-EE6F235038DC}" dt="2024-02-26T20:16:38.626" v="14" actId="207"/>
          <ac:spMkLst>
            <pc:docMk/>
            <pc:sldMk cId="572308979" sldId="361"/>
            <ac:spMk id="6" creationId="{00000000-0000-0000-0000-000000000000}"/>
          </ac:spMkLst>
        </pc:spChg>
        <pc:extLst>
          <p:ext xmlns:p="http://schemas.openxmlformats.org/presentationml/2006/main" uri="{D6D511B9-2390-475A-947B-AFAB55BFBCF1}">
            <pc226:cmChg xmlns:pc226="http://schemas.microsoft.com/office/powerpoint/2022/06/main/command" chg="add">
              <pc226:chgData name="Ben Reason" userId="9033e42d-fd53-4d07-ab2d-a3eb3105a607" providerId="ADAL" clId="{5FFB0C12-F833-4B3A-9E44-EE6F235038DC}" dt="2024-02-26T20:16:45.898" v="15"/>
              <pc2:cmMkLst xmlns:pc2="http://schemas.microsoft.com/office/powerpoint/2019/9/main/command">
                <pc:docMk/>
                <pc:sldMk cId="572308979" sldId="361"/>
                <pc2:cmMk id="{36AED7B5-B8E5-4B1B-928F-D6A81B8FA1FC}"/>
              </pc2:cmMkLst>
            </pc226:cmChg>
          </p:ext>
        </pc:extLst>
      </pc:sldChg>
      <pc:sldChg chg="modSp mod addCm">
        <pc:chgData name="Ben Reason" userId="9033e42d-fd53-4d07-ab2d-a3eb3105a607" providerId="ADAL" clId="{5FFB0C12-F833-4B3A-9E44-EE6F235038DC}" dt="2024-02-26T20:17:22.078" v="18"/>
        <pc:sldMkLst>
          <pc:docMk/>
          <pc:sldMk cId="1390477305" sldId="367"/>
        </pc:sldMkLst>
        <pc:spChg chg="mod">
          <ac:chgData name="Ben Reason" userId="9033e42d-fd53-4d07-ab2d-a3eb3105a607" providerId="ADAL" clId="{5FFB0C12-F833-4B3A-9E44-EE6F235038DC}" dt="2024-02-26T20:17:13.513" v="17" actId="207"/>
          <ac:spMkLst>
            <pc:docMk/>
            <pc:sldMk cId="1390477305" sldId="367"/>
            <ac:spMk id="3" creationId="{00304156-7B64-D762-F486-8ACC97C66054}"/>
          </ac:spMkLst>
        </pc:spChg>
        <pc:extLst>
          <p:ext xmlns:p="http://schemas.openxmlformats.org/presentationml/2006/main" uri="{D6D511B9-2390-475A-947B-AFAB55BFBCF1}">
            <pc226:cmChg xmlns:pc226="http://schemas.microsoft.com/office/powerpoint/2022/06/main/command" chg="add">
              <pc226:chgData name="Ben Reason" userId="9033e42d-fd53-4d07-ab2d-a3eb3105a607" providerId="ADAL" clId="{5FFB0C12-F833-4B3A-9E44-EE6F235038DC}" dt="2024-02-26T20:17:22.078" v="18"/>
              <pc2:cmMkLst xmlns:pc2="http://schemas.microsoft.com/office/powerpoint/2019/9/main/command">
                <pc:docMk/>
                <pc:sldMk cId="1390477305" sldId="367"/>
                <pc2:cmMk id="{01204AAC-97A1-475F-8EFC-B26EEFBB5C2A}"/>
              </pc2:cmMkLst>
            </pc226:cmChg>
          </p:ext>
        </pc:ext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24FB75EA-7BF7-43CC-B81F-37CA23BC5823}" type="slidenum">
              <a:rPr lang="en-CA" smtClean="0"/>
              <a:t>‹#›</a:t>
            </a:fld>
            <a:endParaRPr lang="en-CA" dirty="0"/>
          </a:p>
        </p:txBody>
      </p:sp>
    </p:spTree>
    <p:extLst>
      <p:ext uri="{BB962C8B-B14F-4D97-AF65-F5344CB8AC3E}">
        <p14:creationId xmlns:p14="http://schemas.microsoft.com/office/powerpoint/2010/main" val="8367680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CA"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EFAB41C-FD90-4738-AB93-EE25286F6313}" type="slidenum">
              <a:rPr lang="en-CA" smtClean="0"/>
              <a:t>‹#›</a:t>
            </a:fld>
            <a:endParaRPr lang="en-CA" dirty="0"/>
          </a:p>
        </p:txBody>
      </p:sp>
    </p:spTree>
    <p:extLst>
      <p:ext uri="{BB962C8B-B14F-4D97-AF65-F5344CB8AC3E}">
        <p14:creationId xmlns:p14="http://schemas.microsoft.com/office/powerpoint/2010/main" val="743695176"/>
      </p:ext>
    </p:extLst>
  </p:cSld>
  <p:clrMap bg1="lt1" tx1="dk1" bg2="lt2" tx2="dk2" accent1="accent1" accent2="accent2" accent3="accent3" accent4="accent4" accent5="accent5" accent6="accent6" hlink="hlink" folHlink="folHlink"/>
  <p:notesStyle>
    <a:lvl1pPr marL="1714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1pPr>
    <a:lvl2pPr marL="361950" indent="-171450" algn="l" defTabSz="914400" rtl="0" eaLnBrk="1" latinLnBrk="0" hangingPunct="1">
      <a:buFont typeface="Courier New" panose="02070309020205020404" pitchFamily="49" charset="0"/>
      <a:buChar char="-"/>
      <a:defRPr sz="1200" kern="1200">
        <a:solidFill>
          <a:schemeClr val="tx1"/>
        </a:solidFill>
        <a:latin typeface="+mn-lt"/>
        <a:ea typeface="+mn-ea"/>
        <a:cs typeface="+mn-cs"/>
      </a:defRPr>
    </a:lvl2pPr>
    <a:lvl3pPr marL="530225" indent="-171450" algn="l" defTabSz="914400" rtl="0" eaLnBrk="1" latinLnBrk="0" hangingPunct="1">
      <a:buFont typeface="Courier New" panose="02070309020205020404" pitchFamily="49" charset="0"/>
      <a:buChar char="o"/>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endParaRPr lang="en-CA" dirty="0">
              <a:latin typeface="+mj-lt"/>
            </a:endParaRPr>
          </a:p>
        </p:txBody>
      </p:sp>
      <p:sp>
        <p:nvSpPr>
          <p:cNvPr id="4" name="Slide Number Placeholder 3"/>
          <p:cNvSpPr>
            <a:spLocks noGrp="1"/>
          </p:cNvSpPr>
          <p:nvPr>
            <p:ph type="sldNum" sz="quarter" idx="10"/>
          </p:nvPr>
        </p:nvSpPr>
        <p:spPr/>
        <p:txBody>
          <a:bodyPr/>
          <a:lstStyle/>
          <a:p>
            <a:fld id="{DEFAB41C-FD90-4738-AB93-EE25286F6313}" type="slidenum">
              <a:rPr lang="en-CA" smtClean="0"/>
              <a:t>1</a:t>
            </a:fld>
            <a:endParaRPr lang="en-CA" dirty="0"/>
          </a:p>
        </p:txBody>
      </p:sp>
    </p:spTree>
    <p:extLst>
      <p:ext uri="{BB962C8B-B14F-4D97-AF65-F5344CB8AC3E}">
        <p14:creationId xmlns:p14="http://schemas.microsoft.com/office/powerpoint/2010/main" val="15873940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16</a:t>
            </a:fld>
            <a:endParaRPr lang="en-CA" dirty="0"/>
          </a:p>
        </p:txBody>
      </p:sp>
    </p:spTree>
    <p:extLst>
      <p:ext uri="{BB962C8B-B14F-4D97-AF65-F5344CB8AC3E}">
        <p14:creationId xmlns:p14="http://schemas.microsoft.com/office/powerpoint/2010/main" val="9651612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17</a:t>
            </a:fld>
            <a:endParaRPr lang="en-CA" dirty="0"/>
          </a:p>
        </p:txBody>
      </p:sp>
    </p:spTree>
    <p:extLst>
      <p:ext uri="{BB962C8B-B14F-4D97-AF65-F5344CB8AC3E}">
        <p14:creationId xmlns:p14="http://schemas.microsoft.com/office/powerpoint/2010/main" val="18896030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18</a:t>
            </a:fld>
            <a:endParaRPr lang="en-CA" dirty="0"/>
          </a:p>
        </p:txBody>
      </p:sp>
    </p:spTree>
    <p:extLst>
      <p:ext uri="{BB962C8B-B14F-4D97-AF65-F5344CB8AC3E}">
        <p14:creationId xmlns:p14="http://schemas.microsoft.com/office/powerpoint/2010/main" val="36531791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19</a:t>
            </a:fld>
            <a:endParaRPr lang="en-CA" dirty="0"/>
          </a:p>
        </p:txBody>
      </p:sp>
    </p:spTree>
    <p:extLst>
      <p:ext uri="{BB962C8B-B14F-4D97-AF65-F5344CB8AC3E}">
        <p14:creationId xmlns:p14="http://schemas.microsoft.com/office/powerpoint/2010/main" val="8982858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20</a:t>
            </a:fld>
            <a:endParaRPr lang="en-CA" dirty="0"/>
          </a:p>
        </p:txBody>
      </p:sp>
    </p:spTree>
    <p:extLst>
      <p:ext uri="{BB962C8B-B14F-4D97-AF65-F5344CB8AC3E}">
        <p14:creationId xmlns:p14="http://schemas.microsoft.com/office/powerpoint/2010/main" val="40263786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21</a:t>
            </a:fld>
            <a:endParaRPr lang="en-CA" dirty="0"/>
          </a:p>
        </p:txBody>
      </p:sp>
    </p:spTree>
    <p:extLst>
      <p:ext uri="{BB962C8B-B14F-4D97-AF65-F5344CB8AC3E}">
        <p14:creationId xmlns:p14="http://schemas.microsoft.com/office/powerpoint/2010/main" val="20494980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22</a:t>
            </a:fld>
            <a:endParaRPr lang="en-CA" dirty="0"/>
          </a:p>
        </p:txBody>
      </p:sp>
    </p:spTree>
    <p:extLst>
      <p:ext uri="{BB962C8B-B14F-4D97-AF65-F5344CB8AC3E}">
        <p14:creationId xmlns:p14="http://schemas.microsoft.com/office/powerpoint/2010/main" val="42261740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23</a:t>
            </a:fld>
            <a:endParaRPr lang="en-CA" dirty="0"/>
          </a:p>
        </p:txBody>
      </p:sp>
    </p:spTree>
    <p:extLst>
      <p:ext uri="{BB962C8B-B14F-4D97-AF65-F5344CB8AC3E}">
        <p14:creationId xmlns:p14="http://schemas.microsoft.com/office/powerpoint/2010/main" val="12217912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26</a:t>
            </a:fld>
            <a:endParaRPr lang="en-CA" dirty="0"/>
          </a:p>
        </p:txBody>
      </p:sp>
    </p:spTree>
    <p:extLst>
      <p:ext uri="{BB962C8B-B14F-4D97-AF65-F5344CB8AC3E}">
        <p14:creationId xmlns:p14="http://schemas.microsoft.com/office/powerpoint/2010/main" val="27243304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27</a:t>
            </a:fld>
            <a:endParaRPr lang="en-CA" dirty="0"/>
          </a:p>
        </p:txBody>
      </p:sp>
    </p:spTree>
    <p:extLst>
      <p:ext uri="{BB962C8B-B14F-4D97-AF65-F5344CB8AC3E}">
        <p14:creationId xmlns:p14="http://schemas.microsoft.com/office/powerpoint/2010/main" val="16238039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5</a:t>
            </a:fld>
            <a:endParaRPr lang="en-CA" dirty="0"/>
          </a:p>
        </p:txBody>
      </p:sp>
    </p:spTree>
    <p:extLst>
      <p:ext uri="{BB962C8B-B14F-4D97-AF65-F5344CB8AC3E}">
        <p14:creationId xmlns:p14="http://schemas.microsoft.com/office/powerpoint/2010/main" val="11099619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28</a:t>
            </a:fld>
            <a:endParaRPr lang="en-CA" dirty="0"/>
          </a:p>
        </p:txBody>
      </p:sp>
    </p:spTree>
    <p:extLst>
      <p:ext uri="{BB962C8B-B14F-4D97-AF65-F5344CB8AC3E}">
        <p14:creationId xmlns:p14="http://schemas.microsoft.com/office/powerpoint/2010/main" val="20237667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29</a:t>
            </a:fld>
            <a:endParaRPr lang="en-CA" dirty="0"/>
          </a:p>
        </p:txBody>
      </p:sp>
    </p:spTree>
    <p:extLst>
      <p:ext uri="{BB962C8B-B14F-4D97-AF65-F5344CB8AC3E}">
        <p14:creationId xmlns:p14="http://schemas.microsoft.com/office/powerpoint/2010/main" val="34736023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30</a:t>
            </a:fld>
            <a:endParaRPr lang="en-CA" dirty="0"/>
          </a:p>
        </p:txBody>
      </p:sp>
    </p:spTree>
    <p:extLst>
      <p:ext uri="{BB962C8B-B14F-4D97-AF65-F5344CB8AC3E}">
        <p14:creationId xmlns:p14="http://schemas.microsoft.com/office/powerpoint/2010/main" val="23331385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31</a:t>
            </a:fld>
            <a:endParaRPr lang="en-CA" dirty="0"/>
          </a:p>
        </p:txBody>
      </p:sp>
    </p:spTree>
    <p:extLst>
      <p:ext uri="{BB962C8B-B14F-4D97-AF65-F5344CB8AC3E}">
        <p14:creationId xmlns:p14="http://schemas.microsoft.com/office/powerpoint/2010/main" val="27852775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32</a:t>
            </a:fld>
            <a:endParaRPr lang="en-CA" dirty="0"/>
          </a:p>
        </p:txBody>
      </p:sp>
    </p:spTree>
    <p:extLst>
      <p:ext uri="{BB962C8B-B14F-4D97-AF65-F5344CB8AC3E}">
        <p14:creationId xmlns:p14="http://schemas.microsoft.com/office/powerpoint/2010/main" val="30654732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33</a:t>
            </a:fld>
            <a:endParaRPr lang="en-CA" dirty="0"/>
          </a:p>
        </p:txBody>
      </p:sp>
    </p:spTree>
    <p:extLst>
      <p:ext uri="{BB962C8B-B14F-4D97-AF65-F5344CB8AC3E}">
        <p14:creationId xmlns:p14="http://schemas.microsoft.com/office/powerpoint/2010/main" val="6563873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34</a:t>
            </a:fld>
            <a:endParaRPr lang="en-CA" dirty="0"/>
          </a:p>
        </p:txBody>
      </p:sp>
    </p:spTree>
    <p:extLst>
      <p:ext uri="{BB962C8B-B14F-4D97-AF65-F5344CB8AC3E}">
        <p14:creationId xmlns:p14="http://schemas.microsoft.com/office/powerpoint/2010/main" val="13091475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35</a:t>
            </a:fld>
            <a:endParaRPr lang="en-CA" dirty="0"/>
          </a:p>
        </p:txBody>
      </p:sp>
    </p:spTree>
    <p:extLst>
      <p:ext uri="{BB962C8B-B14F-4D97-AF65-F5344CB8AC3E}">
        <p14:creationId xmlns:p14="http://schemas.microsoft.com/office/powerpoint/2010/main" val="84370626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36</a:t>
            </a:fld>
            <a:endParaRPr lang="en-CA" dirty="0"/>
          </a:p>
        </p:txBody>
      </p:sp>
    </p:spTree>
    <p:extLst>
      <p:ext uri="{BB962C8B-B14F-4D97-AF65-F5344CB8AC3E}">
        <p14:creationId xmlns:p14="http://schemas.microsoft.com/office/powerpoint/2010/main" val="36019985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37</a:t>
            </a:fld>
            <a:endParaRPr lang="en-CA" dirty="0"/>
          </a:p>
        </p:txBody>
      </p:sp>
    </p:spTree>
    <p:extLst>
      <p:ext uri="{BB962C8B-B14F-4D97-AF65-F5344CB8AC3E}">
        <p14:creationId xmlns:p14="http://schemas.microsoft.com/office/powerpoint/2010/main" val="3772565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6</a:t>
            </a:fld>
            <a:endParaRPr lang="en-CA" dirty="0"/>
          </a:p>
        </p:txBody>
      </p:sp>
    </p:spTree>
    <p:extLst>
      <p:ext uri="{BB962C8B-B14F-4D97-AF65-F5344CB8AC3E}">
        <p14:creationId xmlns:p14="http://schemas.microsoft.com/office/powerpoint/2010/main" val="344734096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39</a:t>
            </a:fld>
            <a:endParaRPr lang="en-CA" dirty="0"/>
          </a:p>
        </p:txBody>
      </p:sp>
    </p:spTree>
    <p:extLst>
      <p:ext uri="{BB962C8B-B14F-4D97-AF65-F5344CB8AC3E}">
        <p14:creationId xmlns:p14="http://schemas.microsoft.com/office/powerpoint/2010/main" val="20576611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40</a:t>
            </a:fld>
            <a:endParaRPr lang="en-CA" dirty="0"/>
          </a:p>
        </p:txBody>
      </p:sp>
    </p:spTree>
    <p:extLst>
      <p:ext uri="{BB962C8B-B14F-4D97-AF65-F5344CB8AC3E}">
        <p14:creationId xmlns:p14="http://schemas.microsoft.com/office/powerpoint/2010/main" val="2925761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41</a:t>
            </a:fld>
            <a:endParaRPr lang="en-CA" dirty="0"/>
          </a:p>
        </p:txBody>
      </p:sp>
    </p:spTree>
    <p:extLst>
      <p:ext uri="{BB962C8B-B14F-4D97-AF65-F5344CB8AC3E}">
        <p14:creationId xmlns:p14="http://schemas.microsoft.com/office/powerpoint/2010/main" val="39701804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42</a:t>
            </a:fld>
            <a:endParaRPr lang="en-CA" dirty="0"/>
          </a:p>
        </p:txBody>
      </p:sp>
    </p:spTree>
    <p:extLst>
      <p:ext uri="{BB962C8B-B14F-4D97-AF65-F5344CB8AC3E}">
        <p14:creationId xmlns:p14="http://schemas.microsoft.com/office/powerpoint/2010/main" val="407727012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43</a:t>
            </a:fld>
            <a:endParaRPr lang="en-CA" dirty="0"/>
          </a:p>
        </p:txBody>
      </p:sp>
    </p:spTree>
    <p:extLst>
      <p:ext uri="{BB962C8B-B14F-4D97-AF65-F5344CB8AC3E}">
        <p14:creationId xmlns:p14="http://schemas.microsoft.com/office/powerpoint/2010/main" val="264694716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44</a:t>
            </a:fld>
            <a:endParaRPr lang="en-CA" dirty="0"/>
          </a:p>
        </p:txBody>
      </p:sp>
    </p:spTree>
    <p:extLst>
      <p:ext uri="{BB962C8B-B14F-4D97-AF65-F5344CB8AC3E}">
        <p14:creationId xmlns:p14="http://schemas.microsoft.com/office/powerpoint/2010/main" val="335219460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45</a:t>
            </a:fld>
            <a:endParaRPr lang="en-CA" dirty="0"/>
          </a:p>
        </p:txBody>
      </p:sp>
    </p:spTree>
    <p:extLst>
      <p:ext uri="{BB962C8B-B14F-4D97-AF65-F5344CB8AC3E}">
        <p14:creationId xmlns:p14="http://schemas.microsoft.com/office/powerpoint/2010/main" val="337840335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46</a:t>
            </a:fld>
            <a:endParaRPr lang="en-CA" dirty="0"/>
          </a:p>
        </p:txBody>
      </p:sp>
    </p:spTree>
    <p:extLst>
      <p:ext uri="{BB962C8B-B14F-4D97-AF65-F5344CB8AC3E}">
        <p14:creationId xmlns:p14="http://schemas.microsoft.com/office/powerpoint/2010/main" val="252330866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47</a:t>
            </a:fld>
            <a:endParaRPr lang="en-CA" dirty="0"/>
          </a:p>
        </p:txBody>
      </p:sp>
    </p:spTree>
    <p:extLst>
      <p:ext uri="{BB962C8B-B14F-4D97-AF65-F5344CB8AC3E}">
        <p14:creationId xmlns:p14="http://schemas.microsoft.com/office/powerpoint/2010/main" val="185630155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48</a:t>
            </a:fld>
            <a:endParaRPr lang="en-CA" dirty="0"/>
          </a:p>
        </p:txBody>
      </p:sp>
    </p:spTree>
    <p:extLst>
      <p:ext uri="{BB962C8B-B14F-4D97-AF65-F5344CB8AC3E}">
        <p14:creationId xmlns:p14="http://schemas.microsoft.com/office/powerpoint/2010/main" val="1547663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8</a:t>
            </a:fld>
            <a:endParaRPr lang="en-CA" dirty="0"/>
          </a:p>
        </p:txBody>
      </p:sp>
    </p:spTree>
    <p:extLst>
      <p:ext uri="{BB962C8B-B14F-4D97-AF65-F5344CB8AC3E}">
        <p14:creationId xmlns:p14="http://schemas.microsoft.com/office/powerpoint/2010/main" val="28537237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49</a:t>
            </a:fld>
            <a:endParaRPr lang="en-CA" dirty="0"/>
          </a:p>
        </p:txBody>
      </p:sp>
    </p:spTree>
    <p:extLst>
      <p:ext uri="{BB962C8B-B14F-4D97-AF65-F5344CB8AC3E}">
        <p14:creationId xmlns:p14="http://schemas.microsoft.com/office/powerpoint/2010/main" val="307370701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50</a:t>
            </a:fld>
            <a:endParaRPr lang="en-CA" dirty="0"/>
          </a:p>
        </p:txBody>
      </p:sp>
    </p:spTree>
    <p:extLst>
      <p:ext uri="{BB962C8B-B14F-4D97-AF65-F5344CB8AC3E}">
        <p14:creationId xmlns:p14="http://schemas.microsoft.com/office/powerpoint/2010/main" val="67236302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51</a:t>
            </a:fld>
            <a:endParaRPr lang="en-CA" dirty="0"/>
          </a:p>
        </p:txBody>
      </p:sp>
    </p:spTree>
    <p:extLst>
      <p:ext uri="{BB962C8B-B14F-4D97-AF65-F5344CB8AC3E}">
        <p14:creationId xmlns:p14="http://schemas.microsoft.com/office/powerpoint/2010/main" val="1823362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11</a:t>
            </a:fld>
            <a:endParaRPr lang="en-CA" dirty="0"/>
          </a:p>
        </p:txBody>
      </p:sp>
    </p:spTree>
    <p:extLst>
      <p:ext uri="{BB962C8B-B14F-4D97-AF65-F5344CB8AC3E}">
        <p14:creationId xmlns:p14="http://schemas.microsoft.com/office/powerpoint/2010/main" val="40204718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12</a:t>
            </a:fld>
            <a:endParaRPr lang="en-CA" dirty="0"/>
          </a:p>
        </p:txBody>
      </p:sp>
    </p:spTree>
    <p:extLst>
      <p:ext uri="{BB962C8B-B14F-4D97-AF65-F5344CB8AC3E}">
        <p14:creationId xmlns:p14="http://schemas.microsoft.com/office/powerpoint/2010/main" val="34185925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13</a:t>
            </a:fld>
            <a:endParaRPr lang="en-CA" dirty="0"/>
          </a:p>
        </p:txBody>
      </p:sp>
    </p:spTree>
    <p:extLst>
      <p:ext uri="{BB962C8B-B14F-4D97-AF65-F5344CB8AC3E}">
        <p14:creationId xmlns:p14="http://schemas.microsoft.com/office/powerpoint/2010/main" val="8225682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14</a:t>
            </a:fld>
            <a:endParaRPr lang="en-CA" dirty="0"/>
          </a:p>
        </p:txBody>
      </p:sp>
    </p:spTree>
    <p:extLst>
      <p:ext uri="{BB962C8B-B14F-4D97-AF65-F5344CB8AC3E}">
        <p14:creationId xmlns:p14="http://schemas.microsoft.com/office/powerpoint/2010/main" val="17479110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15</a:t>
            </a:fld>
            <a:endParaRPr lang="en-CA" dirty="0"/>
          </a:p>
        </p:txBody>
      </p:sp>
    </p:spTree>
    <p:extLst>
      <p:ext uri="{BB962C8B-B14F-4D97-AF65-F5344CB8AC3E}">
        <p14:creationId xmlns:p14="http://schemas.microsoft.com/office/powerpoint/2010/main" val="7915567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91640" y="1732211"/>
            <a:ext cx="6335176" cy="461665"/>
          </a:xfrm>
        </p:spPr>
        <p:txBody>
          <a:bodyPr wrap="square" lIns="0" tIns="0" rIns="0" bIns="0" anchor="b" anchorCtr="0">
            <a:spAutoFit/>
          </a:bodyPr>
          <a:lstStyle>
            <a:lvl1pPr algn="l">
              <a:lnSpc>
                <a:spcPts val="3600"/>
              </a:lnSpc>
              <a:defRPr sz="3600" b="1">
                <a:solidFill>
                  <a:srgbClr val="365254"/>
                </a:solidFill>
              </a:defRPr>
            </a:lvl1pPr>
          </a:lstStyle>
          <a:p>
            <a:r>
              <a:rPr lang="en-US" dirty="0"/>
              <a:t>Click to edit title</a:t>
            </a:r>
            <a:endParaRPr lang="en-CA" dirty="0"/>
          </a:p>
        </p:txBody>
      </p:sp>
      <p:sp>
        <p:nvSpPr>
          <p:cNvPr id="12" name="Text Placeholder 14"/>
          <p:cNvSpPr>
            <a:spLocks noGrp="1"/>
          </p:cNvSpPr>
          <p:nvPr>
            <p:ph type="body" sz="quarter" idx="14" hasCustomPrompt="1"/>
          </p:nvPr>
        </p:nvSpPr>
        <p:spPr>
          <a:xfrm>
            <a:off x="1294329" y="2284413"/>
            <a:ext cx="6332487" cy="276486"/>
          </a:xfrm>
          <a:prstGeom prst="rect">
            <a:avLst/>
          </a:prstGeom>
        </p:spPr>
        <p:txBody>
          <a:bodyPr wrap="square" lIns="0" tIns="0" rIns="0" bIns="0">
            <a:spAutoFit/>
          </a:bodyPr>
          <a:lstStyle>
            <a:lvl1pPr marL="0" marR="0" indent="0" algn="l" defTabSz="914400" rtl="0" eaLnBrk="1" fontAlgn="auto" latinLnBrk="0" hangingPunct="1">
              <a:lnSpc>
                <a:spcPts val="2100"/>
              </a:lnSpc>
              <a:spcBef>
                <a:spcPts val="600"/>
              </a:spcBef>
              <a:spcAft>
                <a:spcPts val="600"/>
              </a:spcAft>
              <a:buClrTx/>
              <a:buSzTx/>
              <a:buFont typeface="Arial" panose="020B0604020202020204" pitchFamily="34" charset="0"/>
              <a:buNone/>
              <a:tabLst/>
              <a:defRPr sz="2200" b="0">
                <a:solidFill>
                  <a:srgbClr val="177784"/>
                </a:solidFill>
              </a:defRPr>
            </a:lvl1pPr>
            <a:lvl2pPr marL="457200" indent="0">
              <a:buNone/>
              <a:defRPr sz="2200">
                <a:solidFill>
                  <a:srgbClr val="14838E"/>
                </a:solidFill>
              </a:defRPr>
            </a:lvl2pPr>
            <a:lvl3pPr marL="914400" indent="0">
              <a:buNone/>
              <a:defRPr sz="2200">
                <a:solidFill>
                  <a:srgbClr val="14838E"/>
                </a:solidFill>
              </a:defRPr>
            </a:lvl3pPr>
            <a:lvl4pPr marL="1371600" indent="0">
              <a:buNone/>
              <a:defRPr sz="2200">
                <a:solidFill>
                  <a:srgbClr val="14838E"/>
                </a:solidFill>
              </a:defRPr>
            </a:lvl4pPr>
            <a:lvl5pPr marL="1828800" indent="0">
              <a:buNone/>
              <a:defRPr sz="2200">
                <a:solidFill>
                  <a:srgbClr val="14838E"/>
                </a:solidFill>
              </a:defRPr>
            </a:lvl5pPr>
          </a:lstStyle>
          <a:p>
            <a:pPr marL="0" marR="0" lvl="0" indent="0" algn="l" defTabSz="914400" rtl="0" eaLnBrk="1" fontAlgn="auto" latinLnBrk="0" hangingPunct="1">
              <a:lnSpc>
                <a:spcPts val="2100"/>
              </a:lnSpc>
              <a:spcBef>
                <a:spcPts val="600"/>
              </a:spcBef>
              <a:spcAft>
                <a:spcPts val="600"/>
              </a:spcAft>
              <a:buClrTx/>
              <a:buSzTx/>
              <a:buFont typeface="Arial" panose="020B0604020202020204" pitchFamily="34" charset="0"/>
              <a:buNone/>
              <a:tabLst/>
              <a:defRPr/>
            </a:pPr>
            <a:r>
              <a:rPr lang="en-US" dirty="0"/>
              <a:t>Subtitle and/or presenter</a:t>
            </a:r>
            <a:endParaRPr lang="en-CA" dirty="0"/>
          </a:p>
        </p:txBody>
      </p:sp>
      <p:sp>
        <p:nvSpPr>
          <p:cNvPr id="6" name="TextBox 5" descr="Decorative"/>
          <p:cNvSpPr txBox="1"/>
          <p:nvPr userDrawn="1"/>
        </p:nvSpPr>
        <p:spPr bwMode="blackWhite">
          <a:xfrm>
            <a:off x="0" y="4650458"/>
            <a:ext cx="7822168" cy="495109"/>
          </a:xfrm>
          <a:prstGeom prst="rect">
            <a:avLst/>
          </a:prstGeom>
          <a:solidFill>
            <a:srgbClr val="00A199"/>
          </a:solidFill>
        </p:spPr>
        <p:txBody>
          <a:bodyPr wrap="square" lIns="72000" tIns="108000" rIns="198000" bIns="108000" rtlCol="0" anchor="ctr" anchorCtr="0">
            <a:noAutofit/>
          </a:bodyPr>
          <a:lstStyle/>
          <a:p>
            <a:pPr algn="r">
              <a:tabLst>
                <a:tab pos="1257300" algn="l"/>
              </a:tabLst>
            </a:pPr>
            <a:endParaRPr lang="en-CA" dirty="0">
              <a:solidFill>
                <a:schemeClr val="bg1"/>
              </a:solidFill>
            </a:endParaRPr>
          </a:p>
        </p:txBody>
      </p:sp>
      <p:sp>
        <p:nvSpPr>
          <p:cNvPr id="9" name="Content Placeholder 3"/>
          <p:cNvSpPr>
            <a:spLocks noGrp="1"/>
          </p:cNvSpPr>
          <p:nvPr>
            <p:ph sz="quarter" idx="17" hasCustomPrompt="1"/>
          </p:nvPr>
        </p:nvSpPr>
        <p:spPr bwMode="black">
          <a:xfrm>
            <a:off x="258038" y="4763092"/>
            <a:ext cx="2657778" cy="276999"/>
          </a:xfrm>
          <a:prstGeom prst="rect">
            <a:avLst/>
          </a:prstGeom>
          <a:noFill/>
        </p:spPr>
        <p:txBody>
          <a:bodyPr wrap="square" lIns="0" tIns="0" rIns="0" bIns="0" numCol="1" spcCol="36000" anchor="ctr" anchorCtr="0">
            <a:spAutoFit/>
          </a:bodyPr>
          <a:lstStyle>
            <a:lvl1pPr marL="0" indent="0" algn="l">
              <a:buNone/>
              <a:tabLst>
                <a:tab pos="182563" algn="l"/>
                <a:tab pos="2422525" algn="l"/>
              </a:tabLst>
              <a:defRPr sz="1800" b="0">
                <a:solidFill>
                  <a:schemeClr val="bg1"/>
                </a:solidFill>
              </a:defRPr>
            </a:lvl1pPr>
            <a:lvl2pPr marL="457200" indent="0">
              <a:buNone/>
              <a:defRPr>
                <a:solidFill>
                  <a:srgbClr val="FF0000"/>
                </a:solidFill>
              </a:defRPr>
            </a:lvl2pPr>
            <a:lvl3pPr marL="914400" indent="0">
              <a:buNone/>
              <a:defRPr>
                <a:solidFill>
                  <a:srgbClr val="FF0000"/>
                </a:solidFill>
              </a:defRPr>
            </a:lvl3pPr>
            <a:lvl4pPr marL="1371600" indent="0">
              <a:buNone/>
              <a:defRPr>
                <a:solidFill>
                  <a:srgbClr val="FF0000"/>
                </a:solidFill>
              </a:defRPr>
            </a:lvl4pPr>
            <a:lvl5pPr marL="1828800" indent="0">
              <a:buNone/>
              <a:defRPr>
                <a:solidFill>
                  <a:srgbClr val="FF0000"/>
                </a:solidFill>
              </a:defRPr>
            </a:lvl5pPr>
          </a:lstStyle>
          <a:p>
            <a:pPr lvl="0"/>
            <a:r>
              <a:rPr lang="en-US" dirty="0"/>
              <a:t>Month XX, 20XX</a:t>
            </a:r>
            <a:endParaRPr lang="en-CA" dirty="0"/>
          </a:p>
        </p:txBody>
      </p:sp>
      <p:pic>
        <p:nvPicPr>
          <p:cNvPr id="10" name="Picture 9" descr="Decorative"/>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black">
          <a:xfrm>
            <a:off x="6481417" y="4839713"/>
            <a:ext cx="178815" cy="144000"/>
          </a:xfrm>
          <a:prstGeom prst="rect">
            <a:avLst/>
          </a:prstGeom>
        </p:spPr>
      </p:pic>
      <p:sp>
        <p:nvSpPr>
          <p:cNvPr id="11" name="Content Placeholder 3"/>
          <p:cNvSpPr>
            <a:spLocks noGrp="1"/>
          </p:cNvSpPr>
          <p:nvPr>
            <p:ph sz="quarter" idx="11" hasCustomPrompt="1"/>
          </p:nvPr>
        </p:nvSpPr>
        <p:spPr bwMode="black">
          <a:xfrm>
            <a:off x="2987823" y="4763091"/>
            <a:ext cx="2448273" cy="276999"/>
          </a:xfrm>
          <a:prstGeom prst="rect">
            <a:avLst/>
          </a:prstGeom>
          <a:noFill/>
        </p:spPr>
        <p:txBody>
          <a:bodyPr wrap="square" lIns="0" tIns="0" rIns="0" bIns="0" numCol="1" spcCol="36000" anchor="ctr" anchorCtr="0">
            <a:spAutoFit/>
          </a:bodyPr>
          <a:lstStyle>
            <a:lvl1pPr marL="0" indent="0" algn="r">
              <a:buNone/>
              <a:tabLst>
                <a:tab pos="182563" algn="l"/>
                <a:tab pos="2422525" algn="l"/>
              </a:tabLst>
              <a:defRPr sz="1800" b="0">
                <a:solidFill>
                  <a:schemeClr val="bg1"/>
                </a:solidFill>
              </a:defRPr>
            </a:lvl1pPr>
            <a:lvl2pPr marL="457200" indent="0">
              <a:buNone/>
              <a:defRPr>
                <a:solidFill>
                  <a:srgbClr val="FF0000"/>
                </a:solidFill>
              </a:defRPr>
            </a:lvl2pPr>
            <a:lvl3pPr marL="914400" indent="0">
              <a:buNone/>
              <a:defRPr>
                <a:solidFill>
                  <a:srgbClr val="FF0000"/>
                </a:solidFill>
              </a:defRPr>
            </a:lvl3pPr>
            <a:lvl4pPr marL="1371600" indent="0">
              <a:buNone/>
              <a:defRPr>
                <a:solidFill>
                  <a:srgbClr val="FF0000"/>
                </a:solidFill>
              </a:defRPr>
            </a:lvl4pPr>
            <a:lvl5pPr marL="1828800" indent="0">
              <a:buNone/>
              <a:defRPr>
                <a:solidFill>
                  <a:srgbClr val="FF0000"/>
                </a:solidFill>
              </a:defRPr>
            </a:lvl5pPr>
          </a:lstStyle>
          <a:p>
            <a:pPr lvl="0"/>
            <a:r>
              <a:rPr lang="en-US" dirty="0"/>
              <a:t>xxxx@cihi.ca</a:t>
            </a:r>
            <a:endParaRPr lang="en-CA" dirty="0"/>
          </a:p>
        </p:txBody>
      </p:sp>
    </p:spTree>
    <p:extLst>
      <p:ext uri="{BB962C8B-B14F-4D97-AF65-F5344CB8AC3E}">
        <p14:creationId xmlns:p14="http://schemas.microsoft.com/office/powerpoint/2010/main" val="577019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slide 2">
    <p:bg>
      <p:bgPr>
        <a:solidFill>
          <a:srgbClr val="EDF7F5"/>
        </a:solidFill>
        <a:effectLst/>
      </p:bgPr>
    </p:bg>
    <p:spTree>
      <p:nvGrpSpPr>
        <p:cNvPr id="1" name=""/>
        <p:cNvGrpSpPr/>
        <p:nvPr/>
      </p:nvGrpSpPr>
      <p:grpSpPr>
        <a:xfrm>
          <a:off x="0" y="0"/>
          <a:ext cx="0" cy="0"/>
          <a:chOff x="0" y="0"/>
          <a:chExt cx="0" cy="0"/>
        </a:xfrm>
      </p:grpSpPr>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8" name="Text Placeholder 7"/>
          <p:cNvSpPr>
            <a:spLocks noGrp="1"/>
          </p:cNvSpPr>
          <p:nvPr>
            <p:ph type="body" sz="quarter" idx="14" hasCustomPrompt="1"/>
          </p:nvPr>
        </p:nvSpPr>
        <p:spPr>
          <a:xfrm>
            <a:off x="1186954" y="1217091"/>
            <a:ext cx="7957046" cy="2241478"/>
          </a:xfrm>
          <a:prstGeom prst="rect">
            <a:avLst/>
          </a:prstGeom>
          <a:solidFill>
            <a:srgbClr val="00A199"/>
          </a:solidFill>
        </p:spPr>
        <p:txBody>
          <a:bodyPr wrap="square" lIns="180000" tIns="522000" rIns="0" bIns="522000">
            <a:spAutoFit/>
          </a:bodyPr>
          <a:lstStyle>
            <a:lvl1pPr marL="228600" indent="-228600">
              <a:lnSpc>
                <a:spcPts val="3500"/>
              </a:lnSpc>
              <a:spcBef>
                <a:spcPts val="0"/>
              </a:spcBef>
              <a:spcAft>
                <a:spcPts val="1200"/>
              </a:spcAft>
              <a:buClr>
                <a:srgbClr val="00A199"/>
              </a:buClr>
              <a:buFont typeface="Calibri" panose="020F0502020204030204" pitchFamily="34" charset="0"/>
              <a:buChar char=" "/>
              <a:defRPr sz="3500" b="0" baseline="0">
                <a:solidFill>
                  <a:schemeClr val="bg1"/>
                </a:solidFill>
              </a:defRPr>
            </a:lvl1pPr>
            <a:lvl2pPr marL="228600" indent="-228600">
              <a:lnSpc>
                <a:spcPts val="2300"/>
              </a:lnSpc>
              <a:spcBef>
                <a:spcPts val="0"/>
              </a:spcBef>
              <a:spcAft>
                <a:spcPts val="600"/>
              </a:spcAft>
              <a:buClr>
                <a:srgbClr val="00A199"/>
              </a:buClr>
              <a:buFont typeface="Calibri" panose="020F0502020204030204" pitchFamily="34" charset="0"/>
              <a:buChar char=" "/>
              <a:defRPr sz="2200" baseline="0">
                <a:solidFill>
                  <a:schemeClr val="bg1"/>
                </a:solidFill>
              </a:defRPr>
            </a:lvl2pPr>
            <a:lvl3pPr marL="228600" indent="-228600">
              <a:lnSpc>
                <a:spcPts val="1800"/>
              </a:lnSpc>
              <a:spcBef>
                <a:spcPts val="0"/>
              </a:spcBef>
              <a:spcAft>
                <a:spcPts val="600"/>
              </a:spcAft>
              <a:buClr>
                <a:srgbClr val="00A199"/>
              </a:buClr>
              <a:buFont typeface="Calibri" panose="020F0502020204030204" pitchFamily="34" charset="0"/>
              <a:buChar char=" "/>
              <a:defRPr sz="1700">
                <a:solidFill>
                  <a:schemeClr val="bg1"/>
                </a:solidFill>
              </a:defRPr>
            </a:lvl3pPr>
            <a:lvl4pPr marL="228600" indent="-228600">
              <a:buClr>
                <a:srgbClr val="00A199"/>
              </a:buClr>
              <a:buFont typeface="Calibri" panose="020F0502020204030204" pitchFamily="34" charset="0"/>
              <a:buChar char=" "/>
              <a:defRPr sz="1700">
                <a:solidFill>
                  <a:schemeClr val="bg1"/>
                </a:solidFill>
              </a:defRPr>
            </a:lvl4pPr>
            <a:lvl5pPr marL="228600" indent="-228600">
              <a:buClr>
                <a:srgbClr val="00A199"/>
              </a:buClr>
              <a:buFont typeface="Calibri" panose="020F0502020204030204" pitchFamily="34" charset="0"/>
              <a:buChar char=" "/>
              <a:defRPr sz="1700">
                <a:solidFill>
                  <a:schemeClr val="bg1"/>
                </a:solidFill>
              </a:defRPr>
            </a:lvl5pPr>
          </a:lstStyle>
          <a:p>
            <a:pPr lvl="0"/>
            <a:r>
              <a:rPr lang="en-US" dirty="0"/>
              <a:t>Section title</a:t>
            </a:r>
          </a:p>
          <a:p>
            <a:pPr lvl="1"/>
            <a:r>
              <a:rPr lang="en-US" dirty="0"/>
              <a:t>Extra text or content</a:t>
            </a:r>
          </a:p>
          <a:p>
            <a:pPr lvl="2"/>
            <a:r>
              <a:rPr lang="en-US" dirty="0"/>
              <a:t>Extra information</a:t>
            </a:r>
          </a:p>
        </p:txBody>
      </p:sp>
      <p:pic>
        <p:nvPicPr>
          <p:cNvPr id="7" name="Picture Placeholder 4" descr="Decorative"/>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a:xfrm>
            <a:off x="6762152" y="376239"/>
            <a:ext cx="1481960" cy="1483593"/>
          </a:xfrm>
          <a:prstGeom prst="rect">
            <a:avLst/>
          </a:prstGeom>
        </p:spPr>
      </p:pic>
    </p:spTree>
    <p:extLst>
      <p:ext uri="{BB962C8B-B14F-4D97-AF65-F5344CB8AC3E}">
        <p14:creationId xmlns:p14="http://schemas.microsoft.com/office/powerpoint/2010/main" val="4142819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isual content 1">
    <p:bg>
      <p:bgPr>
        <a:solidFill>
          <a:srgbClr val="EDF7F5"/>
        </a:solidFill>
        <a:effectLst/>
      </p:bgPr>
    </p:bg>
    <p:spTree>
      <p:nvGrpSpPr>
        <p:cNvPr id="1" name=""/>
        <p:cNvGrpSpPr/>
        <p:nvPr/>
      </p:nvGrpSpPr>
      <p:grpSpPr>
        <a:xfrm>
          <a:off x="0" y="0"/>
          <a:ext cx="0" cy="0"/>
          <a:chOff x="0" y="0"/>
          <a:chExt cx="0" cy="0"/>
        </a:xfrm>
      </p:grpSpPr>
      <p:sp>
        <p:nvSpPr>
          <p:cNvPr id="12"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3"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a:t>Visual content — Slide title</a:t>
            </a:r>
            <a:endParaRPr lang="en-CA" dirty="0"/>
          </a:p>
        </p:txBody>
      </p:sp>
      <p:sp>
        <p:nvSpPr>
          <p:cNvPr id="7" name="Content Placeholder 18"/>
          <p:cNvSpPr>
            <a:spLocks noGrp="1"/>
          </p:cNvSpPr>
          <p:nvPr>
            <p:ph sz="quarter" idx="11" hasCustomPrompt="1"/>
          </p:nvPr>
        </p:nvSpPr>
        <p:spPr>
          <a:xfrm>
            <a:off x="1149524" y="1707654"/>
            <a:ext cx="2088232" cy="2088232"/>
          </a:xfrm>
          <a:prstGeom prst="rect">
            <a:avLst/>
          </a:prstGeom>
        </p:spPr>
        <p:txBody>
          <a:bodyPr lIns="0" tIns="0" rIns="0" bIns="0" anchor="t" anchorCtr="0">
            <a:normAutofit/>
          </a:bodyPr>
          <a:lstStyle>
            <a:lvl1pPr marL="0" indent="0" algn="ctr">
              <a:buNone/>
              <a:defRPr sz="2000">
                <a:solidFill>
                  <a:srgbClr val="002060"/>
                </a:solidFill>
              </a:defRPr>
            </a:lvl1pPr>
          </a:lstStyle>
          <a:p>
            <a:pPr lvl="0"/>
            <a:r>
              <a:rPr lang="en-CA" dirty="0"/>
              <a:t>Insert icon, picture or chart</a:t>
            </a:r>
          </a:p>
        </p:txBody>
      </p:sp>
      <p:sp>
        <p:nvSpPr>
          <p:cNvPr id="8" name="Text Placeholder 10"/>
          <p:cNvSpPr>
            <a:spLocks noGrp="1"/>
          </p:cNvSpPr>
          <p:nvPr>
            <p:ph type="body" sz="quarter" idx="14" hasCustomPrompt="1"/>
          </p:nvPr>
        </p:nvSpPr>
        <p:spPr>
          <a:xfrm>
            <a:off x="4448609" y="2281684"/>
            <a:ext cx="3600000" cy="1154162"/>
          </a:xfrm>
          <a:prstGeom prst="rect">
            <a:avLst/>
          </a:prstGeom>
        </p:spPr>
        <p:txBody>
          <a:bodyPr wrap="square" lIns="0" tIns="0" rIns="0" bIns="0" anchor="ctr" anchorCtr="0">
            <a:spAutoFit/>
          </a:bodyPr>
          <a:lstStyle>
            <a:lvl1pPr marL="182563" marR="0" indent="-182563" algn="l" defTabSz="914400" rtl="0" eaLnBrk="1" fontAlgn="auto" latinLnBrk="0" hangingPunct="1">
              <a:lnSpc>
                <a:spcPts val="2300"/>
              </a:lnSpc>
              <a:spcBef>
                <a:spcPts val="600"/>
              </a:spcBef>
              <a:spcAft>
                <a:spcPts val="600"/>
              </a:spcAft>
              <a:buClr>
                <a:schemeClr val="bg1"/>
              </a:buClr>
              <a:buSzTx/>
              <a:buFont typeface="Calibri" panose="020F0502020204030204" pitchFamily="34" charset="0"/>
              <a:buChar char=" "/>
              <a:tabLst/>
              <a:defRPr sz="2200" b="1" baseline="0">
                <a:solidFill>
                  <a:srgbClr val="177784"/>
                </a:solidFill>
              </a:defRPr>
            </a:lvl1pPr>
            <a:lvl2pPr marL="358775" indent="-176213">
              <a:lnSpc>
                <a:spcPts val="2100"/>
              </a:lnSpc>
              <a:spcBef>
                <a:spcPts val="600"/>
              </a:spcBef>
              <a:spcAft>
                <a:spcPts val="600"/>
              </a:spcAft>
              <a:buFont typeface="Arial" panose="020B0604020202020204" pitchFamily="34" charset="0"/>
              <a:buChar char="•"/>
              <a:defRPr sz="1700" b="0">
                <a:solidFill>
                  <a:schemeClr val="tx1"/>
                </a:solidFill>
              </a:defRPr>
            </a:lvl2pPr>
            <a:lvl3pPr marL="355600" indent="-182563">
              <a:lnSpc>
                <a:spcPts val="2100"/>
              </a:lnSpc>
              <a:spcBef>
                <a:spcPts val="600"/>
              </a:spcBef>
              <a:spcAft>
                <a:spcPts val="600"/>
              </a:spcAft>
              <a:buFont typeface="Arial" panose="020B0604020202020204" pitchFamily="34" charset="0"/>
              <a:buChar char="•"/>
              <a:defRPr sz="17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a:t>Header text </a:t>
            </a:r>
          </a:p>
          <a:p>
            <a:pPr lvl="1"/>
            <a:r>
              <a:rPr lang="en-US" dirty="0"/>
              <a:t>Bullet 1</a:t>
            </a:r>
          </a:p>
          <a:p>
            <a:pPr lvl="2"/>
            <a:r>
              <a:rPr lang="en-US" dirty="0"/>
              <a:t>Bullet 2</a:t>
            </a:r>
          </a:p>
        </p:txBody>
      </p:sp>
    </p:spTree>
    <p:extLst>
      <p:ext uri="{BB962C8B-B14F-4D97-AF65-F5344CB8AC3E}">
        <p14:creationId xmlns:p14="http://schemas.microsoft.com/office/powerpoint/2010/main" val="39612953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isual content 2">
    <p:bg>
      <p:bgPr>
        <a:solidFill>
          <a:srgbClr val="EDF7F5"/>
        </a:solidFill>
        <a:effectLst/>
      </p:bgPr>
    </p:bg>
    <p:spTree>
      <p:nvGrpSpPr>
        <p:cNvPr id="1" name=""/>
        <p:cNvGrpSpPr/>
        <p:nvPr/>
      </p:nvGrpSpPr>
      <p:grpSpPr>
        <a:xfrm>
          <a:off x="0" y="0"/>
          <a:ext cx="0" cy="0"/>
          <a:chOff x="0" y="0"/>
          <a:chExt cx="0" cy="0"/>
        </a:xfrm>
      </p:grpSpPr>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2" name="Text Placeholder 7"/>
          <p:cNvSpPr>
            <a:spLocks noGrp="1"/>
          </p:cNvSpPr>
          <p:nvPr>
            <p:ph type="body" sz="quarter" idx="14" hasCustomPrompt="1"/>
          </p:nvPr>
        </p:nvSpPr>
        <p:spPr>
          <a:xfrm>
            <a:off x="2664" y="1340970"/>
            <a:ext cx="4068000" cy="1374796"/>
          </a:xfrm>
          <a:prstGeom prst="rect">
            <a:avLst/>
          </a:prstGeom>
          <a:solidFill>
            <a:srgbClr val="14838E"/>
          </a:solidFill>
        </p:spPr>
        <p:txBody>
          <a:bodyPr wrap="square" lIns="288000" tIns="522000" rIns="720000" bIns="522000" anchor="t" anchorCtr="0">
            <a:spAutoFit/>
          </a:bodyPr>
          <a:lstStyle>
            <a:lvl1pPr marL="228600" indent="-228600">
              <a:lnSpc>
                <a:spcPts val="2500"/>
              </a:lnSpc>
              <a:spcBef>
                <a:spcPts val="0"/>
              </a:spcBef>
              <a:spcAft>
                <a:spcPts val="1200"/>
              </a:spcAft>
              <a:buClr>
                <a:srgbClr val="00A199"/>
              </a:buClr>
              <a:buFont typeface="Calibri" panose="020F0502020204030204" pitchFamily="34" charset="0"/>
              <a:buChar char=" "/>
              <a:defRPr sz="2200" b="0" baseline="0">
                <a:solidFill>
                  <a:schemeClr val="bg1"/>
                </a:solidFill>
              </a:defRPr>
            </a:lvl1pPr>
            <a:lvl2pPr marL="228600" indent="-228600">
              <a:lnSpc>
                <a:spcPts val="2200"/>
              </a:lnSpc>
              <a:spcBef>
                <a:spcPts val="0"/>
              </a:spcBef>
              <a:spcAft>
                <a:spcPts val="600"/>
              </a:spcAft>
              <a:buClr>
                <a:srgbClr val="00A199"/>
              </a:buClr>
              <a:buFont typeface="Calibri" panose="020F0502020204030204" pitchFamily="34" charset="0"/>
              <a:buChar char=" "/>
              <a:defRPr sz="1700" baseline="0">
                <a:solidFill>
                  <a:schemeClr val="bg1"/>
                </a:solidFill>
              </a:defRPr>
            </a:lvl2pPr>
            <a:lvl3pPr marL="228600" indent="-228600">
              <a:lnSpc>
                <a:spcPts val="2200"/>
              </a:lnSpc>
              <a:spcBef>
                <a:spcPts val="0"/>
              </a:spcBef>
              <a:spcAft>
                <a:spcPts val="600"/>
              </a:spcAft>
              <a:buClr>
                <a:srgbClr val="00A199"/>
              </a:buClr>
              <a:buFont typeface="Calibri" panose="020F0502020204030204" pitchFamily="34" charset="0"/>
              <a:buChar char=" "/>
              <a:defRPr sz="1700">
                <a:solidFill>
                  <a:schemeClr val="tx1"/>
                </a:solidFill>
              </a:defRPr>
            </a:lvl3pPr>
            <a:lvl4pPr marL="228600" indent="-228600">
              <a:buClr>
                <a:srgbClr val="00A199"/>
              </a:buClr>
              <a:buFont typeface="Calibri" panose="020F0502020204030204" pitchFamily="34" charset="0"/>
              <a:buChar char=" "/>
              <a:defRPr sz="1700">
                <a:solidFill>
                  <a:schemeClr val="bg1"/>
                </a:solidFill>
              </a:defRPr>
            </a:lvl4pPr>
            <a:lvl5pPr marL="228600" indent="-228600">
              <a:buClr>
                <a:srgbClr val="00A199"/>
              </a:buClr>
              <a:buFont typeface="Calibri" panose="020F0502020204030204" pitchFamily="34" charset="0"/>
              <a:buChar char=" "/>
              <a:defRPr sz="1700">
                <a:solidFill>
                  <a:schemeClr val="bg1"/>
                </a:solidFill>
              </a:defRPr>
            </a:lvl5pPr>
          </a:lstStyle>
          <a:p>
            <a:pPr lvl="0"/>
            <a:r>
              <a:rPr lang="en-US" dirty="0"/>
              <a:t>Sidebar text</a:t>
            </a:r>
          </a:p>
        </p:txBody>
      </p:sp>
      <p:sp>
        <p:nvSpPr>
          <p:cNvPr id="6"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a:t>Visual content -- Slide title</a:t>
            </a:r>
            <a:endParaRPr lang="en-CA" dirty="0"/>
          </a:p>
        </p:txBody>
      </p:sp>
      <p:sp>
        <p:nvSpPr>
          <p:cNvPr id="10" name="Text Placeholder 10"/>
          <p:cNvSpPr>
            <a:spLocks noGrp="1"/>
          </p:cNvSpPr>
          <p:nvPr>
            <p:ph type="body" sz="quarter" idx="15" hasCustomPrompt="1"/>
          </p:nvPr>
        </p:nvSpPr>
        <p:spPr>
          <a:xfrm>
            <a:off x="4448609" y="1348590"/>
            <a:ext cx="3600000" cy="1154162"/>
          </a:xfrm>
          <a:prstGeom prst="rect">
            <a:avLst/>
          </a:prstGeom>
        </p:spPr>
        <p:txBody>
          <a:bodyPr wrap="square" lIns="0" tIns="0" rIns="0" bIns="0">
            <a:spAutoFit/>
          </a:bodyPr>
          <a:lstStyle>
            <a:lvl1pPr marL="182563" marR="0" indent="-182563" algn="l" defTabSz="914400" rtl="0" eaLnBrk="1" fontAlgn="auto" latinLnBrk="0" hangingPunct="1">
              <a:lnSpc>
                <a:spcPts val="2100"/>
              </a:lnSpc>
              <a:spcBef>
                <a:spcPts val="600"/>
              </a:spcBef>
              <a:spcAft>
                <a:spcPts val="600"/>
              </a:spcAft>
              <a:buClrTx/>
              <a:buSzTx/>
              <a:buFont typeface="Calibri" panose="020F0502020204030204" pitchFamily="34" charset="0"/>
              <a:buChar char="•"/>
              <a:tabLst/>
              <a:defRPr sz="1700" b="0" baseline="0">
                <a:solidFill>
                  <a:schemeClr val="tx1"/>
                </a:solidFill>
              </a:defRPr>
            </a:lvl1pPr>
            <a:lvl2pPr marL="182563" indent="-176213">
              <a:lnSpc>
                <a:spcPts val="2100"/>
              </a:lnSpc>
              <a:spcBef>
                <a:spcPts val="600"/>
              </a:spcBef>
              <a:spcAft>
                <a:spcPts val="600"/>
              </a:spcAft>
              <a:buClrTx/>
              <a:buFont typeface="Calibri" panose="020F0502020204030204" pitchFamily="34" charset="0"/>
              <a:buChar char="•"/>
              <a:defRPr sz="1700" b="0">
                <a:solidFill>
                  <a:schemeClr val="tx1"/>
                </a:solidFill>
              </a:defRPr>
            </a:lvl2pPr>
            <a:lvl3pPr marL="182563" indent="-176213">
              <a:lnSpc>
                <a:spcPts val="2100"/>
              </a:lnSpc>
              <a:spcBef>
                <a:spcPts val="600"/>
              </a:spcBef>
              <a:spcAft>
                <a:spcPts val="600"/>
              </a:spcAft>
              <a:buClrTx/>
              <a:buFont typeface="Calibri" panose="020F0502020204030204" pitchFamily="34" charset="0"/>
              <a:buChar char="•"/>
              <a:defRPr sz="17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a:t>Bullet 1</a:t>
            </a:r>
          </a:p>
          <a:p>
            <a:pPr lvl="1"/>
            <a:r>
              <a:rPr lang="en-US" dirty="0"/>
              <a:t>Bullet 2</a:t>
            </a:r>
          </a:p>
          <a:p>
            <a:pPr lvl="2"/>
            <a:r>
              <a:rPr lang="en-US" dirty="0"/>
              <a:t>Bullet 3</a:t>
            </a:r>
          </a:p>
        </p:txBody>
      </p:sp>
    </p:spTree>
    <p:extLst>
      <p:ext uri="{BB962C8B-B14F-4D97-AF65-F5344CB8AC3E}">
        <p14:creationId xmlns:p14="http://schemas.microsoft.com/office/powerpoint/2010/main" val="11224503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isual Break 01">
    <p:bg>
      <p:bgPr>
        <a:solidFill>
          <a:srgbClr val="EDF7F5"/>
        </a:solidFill>
        <a:effectLst/>
      </p:bgPr>
    </p:bg>
    <p:spTree>
      <p:nvGrpSpPr>
        <p:cNvPr id="1" name=""/>
        <p:cNvGrpSpPr/>
        <p:nvPr/>
      </p:nvGrpSpPr>
      <p:grpSpPr>
        <a:xfrm>
          <a:off x="0" y="0"/>
          <a:ext cx="0" cy="0"/>
          <a:chOff x="0" y="0"/>
          <a:chExt cx="0" cy="0"/>
        </a:xfrm>
      </p:grpSpPr>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2" name="Text Placeholder 7"/>
          <p:cNvSpPr>
            <a:spLocks noGrp="1"/>
          </p:cNvSpPr>
          <p:nvPr>
            <p:ph type="body" sz="quarter" idx="14" hasCustomPrompt="1"/>
          </p:nvPr>
        </p:nvSpPr>
        <p:spPr>
          <a:xfrm>
            <a:off x="3900304" y="1563638"/>
            <a:ext cx="5243696" cy="1797860"/>
          </a:xfrm>
          <a:prstGeom prst="rect">
            <a:avLst/>
          </a:prstGeom>
          <a:solidFill>
            <a:srgbClr val="00A199"/>
          </a:solidFill>
        </p:spPr>
        <p:txBody>
          <a:bodyPr wrap="square" lIns="288000" tIns="522000" rIns="1260000" bIns="522000" anchor="ctr" anchorCtr="0">
            <a:spAutoFit/>
          </a:bodyPr>
          <a:lstStyle>
            <a:lvl1pPr marL="228600" indent="-228600">
              <a:lnSpc>
                <a:spcPts val="2500"/>
              </a:lnSpc>
              <a:spcBef>
                <a:spcPts val="0"/>
              </a:spcBef>
              <a:spcAft>
                <a:spcPts val="1200"/>
              </a:spcAft>
              <a:buClr>
                <a:srgbClr val="00A199"/>
              </a:buClr>
              <a:buFont typeface="Calibri" panose="020F0502020204030204" pitchFamily="34" charset="0"/>
              <a:buChar char=" "/>
              <a:defRPr sz="2200" b="0" baseline="0">
                <a:solidFill>
                  <a:schemeClr val="bg1"/>
                </a:solidFill>
              </a:defRPr>
            </a:lvl1pPr>
            <a:lvl2pPr marL="228600" indent="-228600">
              <a:lnSpc>
                <a:spcPts val="2200"/>
              </a:lnSpc>
              <a:spcBef>
                <a:spcPts val="0"/>
              </a:spcBef>
              <a:spcAft>
                <a:spcPts val="600"/>
              </a:spcAft>
              <a:buClr>
                <a:srgbClr val="00A199"/>
              </a:buClr>
              <a:buFont typeface="Calibri" panose="020F0502020204030204" pitchFamily="34" charset="0"/>
              <a:buChar char=" "/>
              <a:defRPr sz="1700" baseline="0">
                <a:solidFill>
                  <a:schemeClr val="bg1"/>
                </a:solidFill>
              </a:defRPr>
            </a:lvl2pPr>
            <a:lvl3pPr marL="228600" indent="-228600">
              <a:lnSpc>
                <a:spcPts val="2200"/>
              </a:lnSpc>
              <a:spcBef>
                <a:spcPts val="0"/>
              </a:spcBef>
              <a:spcAft>
                <a:spcPts val="600"/>
              </a:spcAft>
              <a:buClr>
                <a:srgbClr val="00A199"/>
              </a:buClr>
              <a:buFont typeface="Calibri" panose="020F0502020204030204" pitchFamily="34" charset="0"/>
              <a:buChar char=" "/>
              <a:defRPr sz="1700">
                <a:solidFill>
                  <a:schemeClr val="tx1"/>
                </a:solidFill>
              </a:defRPr>
            </a:lvl3pPr>
            <a:lvl4pPr marL="228600" indent="-228600">
              <a:buClr>
                <a:srgbClr val="00A199"/>
              </a:buClr>
              <a:buFont typeface="Calibri" panose="020F0502020204030204" pitchFamily="34" charset="0"/>
              <a:buChar char=" "/>
              <a:defRPr sz="1700">
                <a:solidFill>
                  <a:schemeClr val="bg1"/>
                </a:solidFill>
              </a:defRPr>
            </a:lvl4pPr>
            <a:lvl5pPr marL="228600" indent="-228600">
              <a:buClr>
                <a:srgbClr val="00A199"/>
              </a:buClr>
              <a:buFont typeface="Calibri" panose="020F0502020204030204" pitchFamily="34" charset="0"/>
              <a:buChar char=" "/>
              <a:defRPr sz="1700">
                <a:solidFill>
                  <a:schemeClr val="bg1"/>
                </a:solidFill>
              </a:defRPr>
            </a:lvl5pPr>
          </a:lstStyle>
          <a:p>
            <a:pPr lvl="0"/>
            <a:r>
              <a:rPr lang="en-US" dirty="0"/>
              <a:t>Visual break — Header text</a:t>
            </a:r>
          </a:p>
          <a:p>
            <a:pPr lvl="1"/>
            <a:r>
              <a:rPr lang="en-US" dirty="0"/>
              <a:t>Extra text or content</a:t>
            </a:r>
          </a:p>
        </p:txBody>
      </p:sp>
      <p:sp>
        <p:nvSpPr>
          <p:cNvPr id="15" name="Content Placeholder 18"/>
          <p:cNvSpPr>
            <a:spLocks noGrp="1"/>
          </p:cNvSpPr>
          <p:nvPr>
            <p:ph sz="quarter" idx="13" hasCustomPrompt="1"/>
          </p:nvPr>
        </p:nvSpPr>
        <p:spPr>
          <a:xfrm>
            <a:off x="683568" y="1419622"/>
            <a:ext cx="2088232" cy="2088232"/>
          </a:xfrm>
          <a:prstGeom prst="rect">
            <a:avLst/>
          </a:prstGeom>
        </p:spPr>
        <p:txBody>
          <a:bodyPr lIns="0" tIns="0" rIns="0" bIns="0" anchor="t" anchorCtr="0">
            <a:normAutofit/>
          </a:bodyPr>
          <a:lstStyle>
            <a:lvl1pPr marL="0" indent="0" algn="ctr">
              <a:buNone/>
              <a:defRPr sz="2000">
                <a:solidFill>
                  <a:srgbClr val="002060"/>
                </a:solidFill>
              </a:defRPr>
            </a:lvl1pPr>
          </a:lstStyle>
          <a:p>
            <a:pPr lvl="0"/>
            <a:r>
              <a:rPr lang="en-CA" dirty="0"/>
              <a:t>Insert icon, picture or chart</a:t>
            </a:r>
          </a:p>
        </p:txBody>
      </p:sp>
    </p:spTree>
    <p:extLst>
      <p:ext uri="{BB962C8B-B14F-4D97-AF65-F5344CB8AC3E}">
        <p14:creationId xmlns:p14="http://schemas.microsoft.com/office/powerpoint/2010/main" val="2522021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sual Break 02">
    <p:bg>
      <p:bgPr>
        <a:solidFill>
          <a:srgbClr val="EDF7F5"/>
        </a:solidFill>
        <a:effectLst/>
      </p:bgPr>
    </p:bg>
    <p:spTree>
      <p:nvGrpSpPr>
        <p:cNvPr id="1" name=""/>
        <p:cNvGrpSpPr/>
        <p:nvPr/>
      </p:nvGrpSpPr>
      <p:grpSpPr>
        <a:xfrm>
          <a:off x="0" y="0"/>
          <a:ext cx="0" cy="0"/>
          <a:chOff x="0" y="0"/>
          <a:chExt cx="0" cy="0"/>
        </a:xfrm>
      </p:grpSpPr>
      <p:sp>
        <p:nvSpPr>
          <p:cNvPr id="2" name="Rectangle 1"/>
          <p:cNvSpPr/>
          <p:nvPr userDrawn="1"/>
        </p:nvSpPr>
        <p:spPr>
          <a:xfrm>
            <a:off x="0" y="0"/>
            <a:ext cx="3473450" cy="5143500"/>
          </a:xfrm>
          <a:prstGeom prst="rect">
            <a:avLst/>
          </a:prstGeom>
          <a:solidFill>
            <a:srgbClr val="CFE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8" name="Text Placeholder 10"/>
          <p:cNvSpPr>
            <a:spLocks noGrp="1"/>
          </p:cNvSpPr>
          <p:nvPr>
            <p:ph type="body" sz="quarter" idx="14" hasCustomPrompt="1"/>
          </p:nvPr>
        </p:nvSpPr>
        <p:spPr>
          <a:xfrm>
            <a:off x="4448609" y="915566"/>
            <a:ext cx="3600000" cy="1154162"/>
          </a:xfrm>
          <a:prstGeom prst="rect">
            <a:avLst/>
          </a:prstGeom>
        </p:spPr>
        <p:txBody>
          <a:bodyPr wrap="square" lIns="0" tIns="0" rIns="0" bIns="0">
            <a:spAutoFit/>
          </a:bodyPr>
          <a:lstStyle>
            <a:lvl1pPr marL="182563" marR="0" indent="-182563" algn="l" defTabSz="914400" rtl="0" eaLnBrk="1" fontAlgn="auto" latinLnBrk="0" hangingPunct="1">
              <a:lnSpc>
                <a:spcPts val="2300"/>
              </a:lnSpc>
              <a:spcBef>
                <a:spcPts val="600"/>
              </a:spcBef>
              <a:spcAft>
                <a:spcPts val="600"/>
              </a:spcAft>
              <a:buClr>
                <a:schemeClr val="bg1"/>
              </a:buClr>
              <a:buSzTx/>
              <a:buFont typeface="Calibri" panose="020F0502020204030204" pitchFamily="34" charset="0"/>
              <a:buChar char=" "/>
              <a:tabLst/>
              <a:defRPr sz="2200" b="1" baseline="0">
                <a:solidFill>
                  <a:srgbClr val="177784"/>
                </a:solidFill>
              </a:defRPr>
            </a:lvl1pPr>
            <a:lvl2pPr marL="358775" indent="-176213">
              <a:lnSpc>
                <a:spcPts val="2100"/>
              </a:lnSpc>
              <a:spcBef>
                <a:spcPts val="600"/>
              </a:spcBef>
              <a:spcAft>
                <a:spcPts val="600"/>
              </a:spcAft>
              <a:buFont typeface="Arial" panose="020B0604020202020204" pitchFamily="34" charset="0"/>
              <a:buChar char="•"/>
              <a:defRPr sz="1700" b="0">
                <a:solidFill>
                  <a:schemeClr val="tx1"/>
                </a:solidFill>
              </a:defRPr>
            </a:lvl2pPr>
            <a:lvl3pPr marL="355600" indent="-182563">
              <a:lnSpc>
                <a:spcPts val="2200"/>
              </a:lnSpc>
              <a:spcBef>
                <a:spcPts val="600"/>
              </a:spcBef>
              <a:spcAft>
                <a:spcPts val="600"/>
              </a:spcAft>
              <a:buFont typeface="Arial" panose="020B0604020202020204" pitchFamily="34" charset="0"/>
              <a:buChar char="•"/>
              <a:defRPr sz="17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a:t>Visual break — Header text </a:t>
            </a:r>
          </a:p>
          <a:p>
            <a:pPr lvl="1"/>
            <a:r>
              <a:rPr lang="en-US" dirty="0"/>
              <a:t>Bullet 1</a:t>
            </a:r>
          </a:p>
          <a:p>
            <a:pPr lvl="2"/>
            <a:r>
              <a:rPr lang="en-US" dirty="0"/>
              <a:t>Bullet 2</a:t>
            </a:r>
          </a:p>
        </p:txBody>
      </p:sp>
      <p:sp>
        <p:nvSpPr>
          <p:cNvPr id="10" name="Content Placeholder 18"/>
          <p:cNvSpPr>
            <a:spLocks noGrp="1"/>
          </p:cNvSpPr>
          <p:nvPr>
            <p:ph sz="quarter" idx="13" hasCustomPrompt="1"/>
          </p:nvPr>
        </p:nvSpPr>
        <p:spPr>
          <a:xfrm>
            <a:off x="683568" y="1419622"/>
            <a:ext cx="2088232" cy="2088232"/>
          </a:xfrm>
          <a:prstGeom prst="rect">
            <a:avLst/>
          </a:prstGeom>
        </p:spPr>
        <p:txBody>
          <a:bodyPr lIns="0" tIns="0" rIns="0" bIns="0" anchor="t" anchorCtr="0">
            <a:normAutofit/>
          </a:bodyPr>
          <a:lstStyle>
            <a:lvl1pPr marL="0" indent="0" algn="ctr">
              <a:buNone/>
              <a:defRPr sz="2000">
                <a:solidFill>
                  <a:srgbClr val="002060"/>
                </a:solidFill>
              </a:defRPr>
            </a:lvl1pPr>
          </a:lstStyle>
          <a:p>
            <a:pPr lvl="0"/>
            <a:r>
              <a:rPr lang="en-CA" dirty="0"/>
              <a:t>Insert icon, picture or chart</a:t>
            </a:r>
          </a:p>
        </p:txBody>
      </p:sp>
    </p:spTree>
    <p:extLst>
      <p:ext uri="{BB962C8B-B14F-4D97-AF65-F5344CB8AC3E}">
        <p14:creationId xmlns:p14="http://schemas.microsoft.com/office/powerpoint/2010/main" val="22688231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Questions">
    <p:bg>
      <p:bgPr>
        <a:solidFill>
          <a:srgbClr val="EDF7F5"/>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54928" y="752882"/>
            <a:ext cx="3971552" cy="3416815"/>
          </a:xfrm>
          <a:prstGeom prst="rect">
            <a:avLst/>
          </a:prstGeom>
          <a:noFill/>
          <a:ln>
            <a:noFill/>
          </a:ln>
        </p:spPr>
      </p:pic>
    </p:spTree>
    <p:extLst>
      <p:ext uri="{BB962C8B-B14F-4D97-AF65-F5344CB8AC3E}">
        <p14:creationId xmlns:p14="http://schemas.microsoft.com/office/powerpoint/2010/main" val="25010246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clusion slide">
    <p:bg>
      <p:bgPr>
        <a:solidFill>
          <a:srgbClr val="EDF7F5"/>
        </a:solidFill>
        <a:effectLst/>
      </p:bgPr>
    </p:bg>
    <p:spTree>
      <p:nvGrpSpPr>
        <p:cNvPr id="1" name=""/>
        <p:cNvGrpSpPr/>
        <p:nvPr/>
      </p:nvGrpSpPr>
      <p:grpSpPr>
        <a:xfrm>
          <a:off x="0" y="0"/>
          <a:ext cx="0" cy="0"/>
          <a:chOff x="0" y="0"/>
          <a:chExt cx="0" cy="0"/>
        </a:xfrm>
      </p:grpSpPr>
      <p:sp>
        <p:nvSpPr>
          <p:cNvPr id="3" name="Rectangle 2"/>
          <p:cNvSpPr/>
          <p:nvPr userDrawn="1"/>
        </p:nvSpPr>
        <p:spPr>
          <a:xfrm>
            <a:off x="8381503" y="4640932"/>
            <a:ext cx="755576" cy="504056"/>
          </a:xfrm>
          <a:prstGeom prst="rect">
            <a:avLst/>
          </a:prstGeom>
          <a:solidFill>
            <a:srgbClr val="EDF7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7" name="TextBox 6"/>
          <p:cNvSpPr txBox="1"/>
          <p:nvPr userDrawn="1"/>
        </p:nvSpPr>
        <p:spPr bwMode="blackWhite">
          <a:xfrm>
            <a:off x="0" y="4650458"/>
            <a:ext cx="7822168" cy="495109"/>
          </a:xfrm>
          <a:prstGeom prst="rect">
            <a:avLst/>
          </a:prstGeom>
          <a:solidFill>
            <a:srgbClr val="00A199"/>
          </a:solidFill>
        </p:spPr>
        <p:txBody>
          <a:bodyPr wrap="square" lIns="72000" tIns="108000" rIns="198000" bIns="108000" rtlCol="0" anchor="ctr" anchorCtr="0">
            <a:noAutofit/>
          </a:bodyPr>
          <a:lstStyle/>
          <a:p>
            <a:pPr algn="r">
              <a:tabLst>
                <a:tab pos="1257300" algn="l"/>
              </a:tabLst>
            </a:pPr>
            <a:endParaRPr lang="en-CA" dirty="0">
              <a:solidFill>
                <a:schemeClr val="bg1"/>
              </a:solidFill>
            </a:endParaRPr>
          </a:p>
        </p:txBody>
      </p:sp>
      <p:pic>
        <p:nvPicPr>
          <p:cNvPr id="11" name="Picture 10" descr="Decoartive"/>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8356" y="4794473"/>
            <a:ext cx="266355" cy="216000"/>
          </a:xfrm>
          <a:prstGeom prst="rect">
            <a:avLst/>
          </a:prstGeom>
        </p:spPr>
      </p:pic>
    </p:spTree>
    <p:extLst>
      <p:ext uri="{BB962C8B-B14F-4D97-AF65-F5344CB8AC3E}">
        <p14:creationId xmlns:p14="http://schemas.microsoft.com/office/powerpoint/2010/main" val="29876259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reak">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279503C6-47A0-441A-A0D7-B47DE3895979}" type="slidenum">
              <a:rPr lang="en-CA" smtClean="0"/>
              <a:pPr/>
              <a:t>‹#›</a:t>
            </a:fld>
            <a:endParaRPr lang="en-CA" dirty="0"/>
          </a:p>
        </p:txBody>
      </p:sp>
      <p:sp>
        <p:nvSpPr>
          <p:cNvPr id="5" name="Text Placeholder 4"/>
          <p:cNvSpPr>
            <a:spLocks noGrp="1"/>
          </p:cNvSpPr>
          <p:nvPr>
            <p:ph type="body" sz="quarter" idx="11" hasCustomPrompt="1"/>
          </p:nvPr>
        </p:nvSpPr>
        <p:spPr>
          <a:xfrm>
            <a:off x="3563888" y="1843951"/>
            <a:ext cx="4752975" cy="1239698"/>
          </a:xfrm>
        </p:spPr>
        <p:txBody>
          <a:bodyPr/>
          <a:lstStyle>
            <a:lvl1pPr marL="266700" indent="-180975">
              <a:defRPr>
                <a:solidFill>
                  <a:schemeClr val="bg1"/>
                </a:solidFill>
              </a:defRPr>
            </a:lvl1pPr>
            <a:lvl2pPr>
              <a:defRPr>
                <a:solidFill>
                  <a:schemeClr val="bg1"/>
                </a:solidFill>
              </a:defRPr>
            </a:lvl2pPr>
            <a:lvl3pPr>
              <a:defRPr>
                <a:solidFill>
                  <a:srgbClr val="365254"/>
                </a:solidFill>
              </a:defRPr>
            </a:lvl3pPr>
            <a:lvl4pPr>
              <a:defRPr>
                <a:solidFill>
                  <a:srgbClr val="365254"/>
                </a:solidFill>
              </a:defRPr>
            </a:lvl4pPr>
            <a:lvl5pPr>
              <a:defRPr>
                <a:solidFill>
                  <a:srgbClr val="365254"/>
                </a:solidFill>
              </a:defRPr>
            </a:lvl5pPr>
          </a:lstStyle>
          <a:p>
            <a:pPr lvl="0"/>
            <a:r>
              <a:rPr lang="en-US" dirty="0"/>
              <a:t>Enter text here — Break</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4749" y="1661723"/>
            <a:ext cx="1820052" cy="1820052"/>
          </a:xfrm>
          <a:prstGeom prst="rect">
            <a:avLst/>
          </a:prstGeom>
        </p:spPr>
      </p:pic>
    </p:spTree>
    <p:extLst>
      <p:ext uri="{BB962C8B-B14F-4D97-AF65-F5344CB8AC3E}">
        <p14:creationId xmlns:p14="http://schemas.microsoft.com/office/powerpoint/2010/main" val="13474321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ha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279503C6-47A0-441A-A0D7-B47DE3895979}" type="slidenum">
              <a:rPr lang="en-CA" smtClean="0"/>
              <a:pPr/>
              <a:t>‹#›</a:t>
            </a:fld>
            <a:endParaRPr lang="en-CA" dirty="0"/>
          </a:p>
        </p:txBody>
      </p:sp>
      <p:sp>
        <p:nvSpPr>
          <p:cNvPr id="5" name="Text Placeholder 4"/>
          <p:cNvSpPr>
            <a:spLocks noGrp="1"/>
          </p:cNvSpPr>
          <p:nvPr>
            <p:ph type="body" sz="quarter" idx="11" hasCustomPrompt="1"/>
          </p:nvPr>
        </p:nvSpPr>
        <p:spPr>
          <a:xfrm>
            <a:off x="3563888" y="1843951"/>
            <a:ext cx="4752975" cy="1239698"/>
          </a:xfrm>
        </p:spPr>
        <p:txBody>
          <a:bodyPr/>
          <a:lstStyle>
            <a:lvl1pPr marL="266700" indent="-180975">
              <a:defRPr>
                <a:solidFill>
                  <a:schemeClr val="bg1"/>
                </a:solidFill>
              </a:defRPr>
            </a:lvl1pPr>
            <a:lvl2pPr>
              <a:defRPr>
                <a:solidFill>
                  <a:schemeClr val="bg1"/>
                </a:solidFill>
              </a:defRPr>
            </a:lvl2pPr>
            <a:lvl3pPr>
              <a:defRPr>
                <a:solidFill>
                  <a:srgbClr val="365254"/>
                </a:solidFill>
              </a:defRPr>
            </a:lvl3pPr>
            <a:lvl4pPr>
              <a:defRPr>
                <a:solidFill>
                  <a:srgbClr val="365254"/>
                </a:solidFill>
              </a:defRPr>
            </a:lvl4pPr>
            <a:lvl5pPr>
              <a:defRPr>
                <a:solidFill>
                  <a:srgbClr val="365254"/>
                </a:solidFill>
              </a:defRPr>
            </a:lvl5pPr>
          </a:lstStyle>
          <a:p>
            <a:pPr lvl="0"/>
            <a:r>
              <a:rPr lang="en-US" dirty="0"/>
              <a:t>Enter text here — Chat</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6058" y="1778000"/>
            <a:ext cx="1757433" cy="1587498"/>
          </a:xfrm>
          <a:prstGeom prst="rect">
            <a:avLst/>
          </a:prstGeom>
        </p:spPr>
      </p:pic>
    </p:spTree>
    <p:extLst>
      <p:ext uri="{BB962C8B-B14F-4D97-AF65-F5344CB8AC3E}">
        <p14:creationId xmlns:p14="http://schemas.microsoft.com/office/powerpoint/2010/main" val="3171466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PollingQuestions">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279503C6-47A0-441A-A0D7-B47DE3895979}" type="slidenum">
              <a:rPr lang="en-CA" smtClean="0"/>
              <a:pPr/>
              <a:t>‹#›</a:t>
            </a:fld>
            <a:endParaRPr lang="en-CA" dirty="0"/>
          </a:p>
        </p:txBody>
      </p:sp>
      <p:sp>
        <p:nvSpPr>
          <p:cNvPr id="5" name="Text Placeholder 4"/>
          <p:cNvSpPr>
            <a:spLocks noGrp="1"/>
          </p:cNvSpPr>
          <p:nvPr>
            <p:ph type="body" sz="quarter" idx="11" hasCustomPrompt="1"/>
          </p:nvPr>
        </p:nvSpPr>
        <p:spPr>
          <a:xfrm>
            <a:off x="3563888" y="1843951"/>
            <a:ext cx="4752975" cy="1239698"/>
          </a:xfrm>
        </p:spPr>
        <p:txBody>
          <a:bodyPr/>
          <a:lstStyle>
            <a:lvl1pPr marL="266700" indent="-180975">
              <a:defRPr>
                <a:solidFill>
                  <a:schemeClr val="bg1"/>
                </a:solidFill>
              </a:defRPr>
            </a:lvl1pPr>
            <a:lvl2pPr>
              <a:defRPr>
                <a:solidFill>
                  <a:schemeClr val="bg1"/>
                </a:solidFill>
              </a:defRPr>
            </a:lvl2pPr>
            <a:lvl3pPr>
              <a:defRPr>
                <a:solidFill>
                  <a:srgbClr val="365254"/>
                </a:solidFill>
              </a:defRPr>
            </a:lvl3pPr>
            <a:lvl4pPr>
              <a:defRPr>
                <a:solidFill>
                  <a:srgbClr val="365254"/>
                </a:solidFill>
              </a:defRPr>
            </a:lvl4pPr>
            <a:lvl5pPr>
              <a:defRPr>
                <a:solidFill>
                  <a:srgbClr val="365254"/>
                </a:solidFill>
              </a:defRPr>
            </a:lvl5pPr>
          </a:lstStyle>
          <a:p>
            <a:pPr lvl="0"/>
            <a:r>
              <a:rPr lang="en-US" dirty="0"/>
              <a:t>Enter text here — Polling question</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0546" y="1861376"/>
            <a:ext cx="1808457" cy="1420745"/>
          </a:xfrm>
          <a:prstGeom prst="rect">
            <a:avLst/>
          </a:prstGeom>
        </p:spPr>
      </p:pic>
    </p:spTree>
    <p:extLst>
      <p:ext uri="{BB962C8B-B14F-4D97-AF65-F5344CB8AC3E}">
        <p14:creationId xmlns:p14="http://schemas.microsoft.com/office/powerpoint/2010/main" val="2049395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a:t>1-column content — Slide title</a:t>
            </a:r>
            <a:endParaRPr lang="en-CA" dirty="0"/>
          </a:p>
        </p:txBody>
      </p:sp>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1" name="Text Placeholder 10"/>
          <p:cNvSpPr>
            <a:spLocks noGrp="1"/>
          </p:cNvSpPr>
          <p:nvPr>
            <p:ph type="body" sz="quarter" idx="10" hasCustomPrompt="1"/>
          </p:nvPr>
        </p:nvSpPr>
        <p:spPr>
          <a:xfrm>
            <a:off x="708660" y="1143000"/>
            <a:ext cx="7200000" cy="641201"/>
          </a:xfrm>
          <a:prstGeom prst="rect">
            <a:avLst/>
          </a:prstGeom>
        </p:spPr>
        <p:txBody>
          <a:bodyPr wrap="square" lIns="0" tIns="0" rIns="0" bIns="0">
            <a:spAutoFit/>
          </a:bodyPr>
          <a:lstStyle>
            <a:lvl1pPr marL="182563" indent="-182563">
              <a:lnSpc>
                <a:spcPts val="2000"/>
              </a:lnSpc>
              <a:spcBef>
                <a:spcPts val="500"/>
              </a:spcBef>
              <a:spcAft>
                <a:spcPts val="500"/>
              </a:spcAft>
              <a:buFont typeface="Calibri" panose="020F0502020204030204" pitchFamily="34" charset="0"/>
              <a:buChar char="•"/>
              <a:defRPr sz="1600" b="1" baseline="0">
                <a:solidFill>
                  <a:srgbClr val="365254"/>
                </a:solidFill>
              </a:defRPr>
            </a:lvl1pPr>
            <a:lvl2pPr marL="449263" indent="-182563">
              <a:lnSpc>
                <a:spcPts val="2000"/>
              </a:lnSpc>
              <a:spcBef>
                <a:spcPts val="500"/>
              </a:spcBef>
              <a:spcAft>
                <a:spcPts val="500"/>
              </a:spcAft>
              <a:buFont typeface="Calibri" panose="020F0502020204030204" pitchFamily="34" charset="0"/>
              <a:buChar char="‒"/>
              <a:defRPr sz="1500"/>
            </a:lvl2pPr>
            <a:lvl3pPr marL="449263" indent="-182563">
              <a:lnSpc>
                <a:spcPts val="2100"/>
              </a:lnSpc>
              <a:spcBef>
                <a:spcPts val="600"/>
              </a:spcBef>
              <a:spcAft>
                <a:spcPts val="600"/>
              </a:spcAft>
              <a:buFont typeface="Calibri" panose="020F0502020204030204" pitchFamily="34" charset="0"/>
              <a:buChar char="‒"/>
              <a:defRPr sz="1600" baseline="0"/>
            </a:lvl3pPr>
            <a:lvl4pPr marL="449263" indent="-182563">
              <a:lnSpc>
                <a:spcPts val="2100"/>
              </a:lnSpc>
              <a:spcBef>
                <a:spcPts val="600"/>
              </a:spcBef>
              <a:spcAft>
                <a:spcPts val="600"/>
              </a:spcAft>
              <a:buFont typeface="Calibri" panose="020F0502020204030204" pitchFamily="34" charset="0"/>
              <a:buChar char="‒"/>
              <a:defRPr sz="1600" baseline="0"/>
            </a:lvl4pPr>
            <a:lvl5pPr marL="449263" indent="-182563">
              <a:lnSpc>
                <a:spcPts val="2100"/>
              </a:lnSpc>
              <a:spcBef>
                <a:spcPts val="600"/>
              </a:spcBef>
              <a:spcAft>
                <a:spcPts val="600"/>
              </a:spcAft>
              <a:buFont typeface="Calibri" panose="020F0502020204030204" pitchFamily="34" charset="0"/>
              <a:buChar char="‒"/>
              <a:defRPr sz="1600" baseline="0"/>
            </a:lvl5pPr>
            <a:lvl6pPr marL="449263" indent="-182563">
              <a:lnSpc>
                <a:spcPts val="2100"/>
              </a:lnSpc>
              <a:spcBef>
                <a:spcPts val="600"/>
              </a:spcBef>
              <a:spcAft>
                <a:spcPts val="600"/>
              </a:spcAft>
              <a:buFont typeface="Calibri" panose="020F0502020204030204" pitchFamily="34" charset="0"/>
              <a:buChar char="‒"/>
              <a:defRPr sz="1600" baseline="0"/>
            </a:lvl6pPr>
            <a:lvl7pPr marL="449263" indent="-182563">
              <a:lnSpc>
                <a:spcPts val="2100"/>
              </a:lnSpc>
              <a:spcBef>
                <a:spcPts val="600"/>
              </a:spcBef>
              <a:spcAft>
                <a:spcPts val="600"/>
              </a:spcAft>
              <a:buFont typeface="Calibri" panose="020F0502020204030204" pitchFamily="34" charset="0"/>
              <a:buChar char="‒"/>
              <a:defRPr sz="1600"/>
            </a:lvl7pPr>
            <a:lvl8pPr marL="449263" indent="-182563">
              <a:lnSpc>
                <a:spcPts val="2100"/>
              </a:lnSpc>
              <a:spcBef>
                <a:spcPts val="600"/>
              </a:spcBef>
              <a:spcAft>
                <a:spcPts val="600"/>
              </a:spcAft>
              <a:buFont typeface="Calibri" panose="020F0502020204030204" pitchFamily="34" charset="0"/>
              <a:buChar char="‒"/>
              <a:defRPr sz="1600"/>
            </a:lvl8pPr>
          </a:lstStyle>
          <a:p>
            <a:pPr lvl="0"/>
            <a:r>
              <a:rPr lang="en-US" dirty="0"/>
              <a:t>Bullet 1</a:t>
            </a:r>
          </a:p>
          <a:p>
            <a:pPr lvl="1"/>
            <a:r>
              <a:rPr lang="en-US" dirty="0"/>
              <a:t>Bullet 2</a:t>
            </a:r>
          </a:p>
        </p:txBody>
      </p:sp>
    </p:spTree>
    <p:extLst>
      <p:ext uri="{BB962C8B-B14F-4D97-AF65-F5344CB8AC3E}">
        <p14:creationId xmlns:p14="http://schemas.microsoft.com/office/powerpoint/2010/main" val="2683540477"/>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Activity">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279503C6-47A0-441A-A0D7-B47DE3895979}" type="slidenum">
              <a:rPr lang="en-CA" smtClean="0"/>
              <a:pPr/>
              <a:t>‹#›</a:t>
            </a:fld>
            <a:endParaRPr lang="en-CA" dirty="0"/>
          </a:p>
        </p:txBody>
      </p:sp>
      <p:sp>
        <p:nvSpPr>
          <p:cNvPr id="5" name="Text Placeholder 4"/>
          <p:cNvSpPr>
            <a:spLocks noGrp="1"/>
          </p:cNvSpPr>
          <p:nvPr>
            <p:ph type="body" sz="quarter" idx="11" hasCustomPrompt="1"/>
          </p:nvPr>
        </p:nvSpPr>
        <p:spPr>
          <a:xfrm>
            <a:off x="3563888" y="1843951"/>
            <a:ext cx="4752975" cy="1239698"/>
          </a:xfrm>
        </p:spPr>
        <p:txBody>
          <a:bodyPr/>
          <a:lstStyle>
            <a:lvl1pPr marL="266700" indent="-180975">
              <a:defRPr>
                <a:solidFill>
                  <a:schemeClr val="bg1"/>
                </a:solidFill>
              </a:defRPr>
            </a:lvl1pPr>
            <a:lvl2pPr>
              <a:defRPr>
                <a:solidFill>
                  <a:schemeClr val="bg1"/>
                </a:solidFill>
              </a:defRPr>
            </a:lvl2pPr>
            <a:lvl3pPr>
              <a:defRPr>
                <a:solidFill>
                  <a:srgbClr val="365254"/>
                </a:solidFill>
              </a:defRPr>
            </a:lvl3pPr>
            <a:lvl4pPr>
              <a:defRPr>
                <a:solidFill>
                  <a:srgbClr val="365254"/>
                </a:solidFill>
              </a:defRPr>
            </a:lvl4pPr>
            <a:lvl5pPr>
              <a:defRPr>
                <a:solidFill>
                  <a:srgbClr val="365254"/>
                </a:solidFill>
              </a:defRPr>
            </a:lvl5pPr>
          </a:lstStyle>
          <a:p>
            <a:pPr lvl="0"/>
            <a:r>
              <a:rPr lang="en-US" dirty="0"/>
              <a:t>Enter text here — Activity</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4826" y="1701801"/>
            <a:ext cx="1739898" cy="1739898"/>
          </a:xfrm>
          <a:prstGeom prst="rect">
            <a:avLst/>
          </a:prstGeom>
        </p:spPr>
      </p:pic>
    </p:spTree>
    <p:extLst>
      <p:ext uri="{BB962C8B-B14F-4D97-AF65-F5344CB8AC3E}">
        <p14:creationId xmlns:p14="http://schemas.microsoft.com/office/powerpoint/2010/main" val="1647074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Rate_This_Cours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279503C6-47A0-441A-A0D7-B47DE3895979}" type="slidenum">
              <a:rPr lang="en-CA" smtClean="0"/>
              <a:pPr/>
              <a:t>‹#›</a:t>
            </a:fld>
            <a:endParaRPr lang="en-CA" dirty="0"/>
          </a:p>
        </p:txBody>
      </p:sp>
      <p:sp>
        <p:nvSpPr>
          <p:cNvPr id="5" name="Text Placeholder 4"/>
          <p:cNvSpPr>
            <a:spLocks noGrp="1"/>
          </p:cNvSpPr>
          <p:nvPr>
            <p:ph type="body" sz="quarter" idx="11" hasCustomPrompt="1"/>
          </p:nvPr>
        </p:nvSpPr>
        <p:spPr>
          <a:xfrm>
            <a:off x="3563888" y="1843951"/>
            <a:ext cx="4752975" cy="1239698"/>
          </a:xfrm>
        </p:spPr>
        <p:txBody>
          <a:bodyPr/>
          <a:lstStyle>
            <a:lvl1pPr marL="266700" indent="-180975">
              <a:defRPr>
                <a:solidFill>
                  <a:schemeClr val="bg1"/>
                </a:solidFill>
              </a:defRPr>
            </a:lvl1pPr>
            <a:lvl2pPr>
              <a:defRPr>
                <a:solidFill>
                  <a:schemeClr val="bg1"/>
                </a:solidFill>
              </a:defRPr>
            </a:lvl2pPr>
            <a:lvl3pPr>
              <a:defRPr>
                <a:solidFill>
                  <a:srgbClr val="365254"/>
                </a:solidFill>
              </a:defRPr>
            </a:lvl3pPr>
            <a:lvl4pPr>
              <a:defRPr>
                <a:solidFill>
                  <a:srgbClr val="365254"/>
                </a:solidFill>
              </a:defRPr>
            </a:lvl4pPr>
            <a:lvl5pPr>
              <a:defRPr>
                <a:solidFill>
                  <a:srgbClr val="365254"/>
                </a:solidFill>
              </a:defRPr>
            </a:lvl5pPr>
          </a:lstStyle>
          <a:p>
            <a:pPr lvl="0"/>
            <a:r>
              <a:rPr lang="en-US" dirty="0"/>
              <a:t>Enter text here — Rate this course</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5616" y="1789936"/>
            <a:ext cx="1990348" cy="1563627"/>
          </a:xfrm>
          <a:prstGeom prst="rect">
            <a:avLst/>
          </a:prstGeom>
        </p:spPr>
      </p:pic>
    </p:spTree>
    <p:extLst>
      <p:ext uri="{BB962C8B-B14F-4D97-AF65-F5344CB8AC3E}">
        <p14:creationId xmlns:p14="http://schemas.microsoft.com/office/powerpoint/2010/main" val="2631740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Questions">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279503C6-47A0-441A-A0D7-B47DE3895979}" type="slidenum">
              <a:rPr lang="en-CA" smtClean="0"/>
              <a:pPr/>
              <a:t>‹#›</a:t>
            </a:fld>
            <a:endParaRPr lang="en-CA"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0902" y="1533660"/>
            <a:ext cx="2038930" cy="2076180"/>
          </a:xfrm>
          <a:prstGeom prst="rect">
            <a:avLst/>
          </a:prstGeom>
        </p:spPr>
      </p:pic>
      <p:sp>
        <p:nvSpPr>
          <p:cNvPr id="6" name="Text Placeholder 4"/>
          <p:cNvSpPr>
            <a:spLocks noGrp="1"/>
          </p:cNvSpPr>
          <p:nvPr>
            <p:ph type="body" sz="quarter" idx="11" hasCustomPrompt="1"/>
          </p:nvPr>
        </p:nvSpPr>
        <p:spPr>
          <a:xfrm>
            <a:off x="3563888" y="1843951"/>
            <a:ext cx="4752975" cy="1239698"/>
          </a:xfrm>
        </p:spPr>
        <p:txBody>
          <a:bodyPr/>
          <a:lstStyle>
            <a:lvl1pPr marL="266700" indent="-180975">
              <a:defRPr>
                <a:solidFill>
                  <a:schemeClr val="bg1"/>
                </a:solidFill>
              </a:defRPr>
            </a:lvl1pPr>
            <a:lvl2pPr>
              <a:defRPr>
                <a:solidFill>
                  <a:schemeClr val="bg1"/>
                </a:solidFill>
              </a:defRPr>
            </a:lvl2pPr>
            <a:lvl3pPr>
              <a:defRPr>
                <a:solidFill>
                  <a:srgbClr val="365254"/>
                </a:solidFill>
              </a:defRPr>
            </a:lvl3pPr>
            <a:lvl4pPr>
              <a:defRPr>
                <a:solidFill>
                  <a:srgbClr val="365254"/>
                </a:solidFill>
              </a:defRPr>
            </a:lvl4pPr>
            <a:lvl5pPr>
              <a:defRPr>
                <a:solidFill>
                  <a:srgbClr val="365254"/>
                </a:solidFill>
              </a:defRPr>
            </a:lvl5pPr>
          </a:lstStyle>
          <a:p>
            <a:pPr lvl="0"/>
            <a:r>
              <a:rPr lang="en-US" dirty="0"/>
              <a:t>Enter text here — Questions</a:t>
            </a:r>
          </a:p>
        </p:txBody>
      </p:sp>
    </p:spTree>
    <p:extLst>
      <p:ext uri="{BB962C8B-B14F-4D97-AF65-F5344CB8AC3E}">
        <p14:creationId xmlns:p14="http://schemas.microsoft.com/office/powerpoint/2010/main" val="16664483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Demo">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279503C6-47A0-441A-A0D7-B47DE3895979}" type="slidenum">
              <a:rPr lang="en-CA" smtClean="0"/>
              <a:pPr/>
              <a:t>‹#›</a:t>
            </a:fld>
            <a:endParaRPr lang="en-CA"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3608" y="1594864"/>
            <a:ext cx="2548133" cy="1953772"/>
          </a:xfrm>
          <a:prstGeom prst="rect">
            <a:avLst/>
          </a:prstGeom>
        </p:spPr>
      </p:pic>
      <p:sp>
        <p:nvSpPr>
          <p:cNvPr id="7" name="Text Placeholder 4"/>
          <p:cNvSpPr>
            <a:spLocks noGrp="1"/>
          </p:cNvSpPr>
          <p:nvPr>
            <p:ph type="body" sz="quarter" idx="11" hasCustomPrompt="1"/>
          </p:nvPr>
        </p:nvSpPr>
        <p:spPr>
          <a:xfrm>
            <a:off x="3563888" y="1843951"/>
            <a:ext cx="4752975" cy="1239698"/>
          </a:xfrm>
        </p:spPr>
        <p:txBody>
          <a:bodyPr/>
          <a:lstStyle>
            <a:lvl1pPr marL="266700" indent="-180975">
              <a:defRPr>
                <a:solidFill>
                  <a:schemeClr val="bg1"/>
                </a:solidFill>
              </a:defRPr>
            </a:lvl1pPr>
            <a:lvl2pPr>
              <a:defRPr>
                <a:solidFill>
                  <a:schemeClr val="bg1"/>
                </a:solidFill>
              </a:defRPr>
            </a:lvl2pPr>
            <a:lvl3pPr>
              <a:defRPr>
                <a:solidFill>
                  <a:srgbClr val="365254"/>
                </a:solidFill>
              </a:defRPr>
            </a:lvl3pPr>
            <a:lvl4pPr>
              <a:defRPr>
                <a:solidFill>
                  <a:srgbClr val="365254"/>
                </a:solidFill>
              </a:defRPr>
            </a:lvl4pPr>
            <a:lvl5pPr>
              <a:defRPr>
                <a:solidFill>
                  <a:srgbClr val="365254"/>
                </a:solidFill>
              </a:defRPr>
            </a:lvl5pPr>
          </a:lstStyle>
          <a:p>
            <a:pPr lvl="0"/>
            <a:r>
              <a:rPr lang="en-US" dirty="0"/>
              <a:t>Enter text here — Demo</a:t>
            </a:r>
          </a:p>
        </p:txBody>
      </p:sp>
    </p:spTree>
    <p:extLst>
      <p:ext uri="{BB962C8B-B14F-4D97-AF65-F5344CB8AC3E}">
        <p14:creationId xmlns:p14="http://schemas.microsoft.com/office/powerpoint/2010/main" val="31235101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reak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279503C6-47A0-441A-A0D7-B47DE3895979}" type="slidenum">
              <a:rPr lang="en-CA" smtClean="0"/>
              <a:pPr/>
              <a:t>‹#›</a:t>
            </a:fld>
            <a:endParaRPr lang="en-CA"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5616" y="1594864"/>
            <a:ext cx="2093326" cy="1953772"/>
          </a:xfrm>
          <a:prstGeom prst="rect">
            <a:avLst/>
          </a:prstGeom>
        </p:spPr>
      </p:pic>
      <p:sp>
        <p:nvSpPr>
          <p:cNvPr id="7" name="Text Placeholder 4"/>
          <p:cNvSpPr>
            <a:spLocks noGrp="1"/>
          </p:cNvSpPr>
          <p:nvPr>
            <p:ph type="body" sz="quarter" idx="11" hasCustomPrompt="1"/>
          </p:nvPr>
        </p:nvSpPr>
        <p:spPr>
          <a:xfrm>
            <a:off x="3563888" y="1843951"/>
            <a:ext cx="4752975" cy="1239698"/>
          </a:xfrm>
        </p:spPr>
        <p:txBody>
          <a:bodyPr/>
          <a:lstStyle>
            <a:lvl1pPr marL="266700" indent="-180975">
              <a:defRPr>
                <a:solidFill>
                  <a:schemeClr val="bg1"/>
                </a:solidFill>
              </a:defRPr>
            </a:lvl1pPr>
            <a:lvl2pPr>
              <a:defRPr>
                <a:solidFill>
                  <a:schemeClr val="bg1"/>
                </a:solidFill>
              </a:defRPr>
            </a:lvl2pPr>
            <a:lvl3pPr>
              <a:defRPr>
                <a:solidFill>
                  <a:srgbClr val="365254"/>
                </a:solidFill>
              </a:defRPr>
            </a:lvl3pPr>
            <a:lvl4pPr>
              <a:defRPr>
                <a:solidFill>
                  <a:srgbClr val="365254"/>
                </a:solidFill>
              </a:defRPr>
            </a:lvl4pPr>
            <a:lvl5pPr>
              <a:defRPr>
                <a:solidFill>
                  <a:srgbClr val="365254"/>
                </a:solidFill>
              </a:defRPr>
            </a:lvl5pPr>
          </a:lstStyle>
          <a:p>
            <a:pPr lvl="0"/>
            <a:r>
              <a:rPr lang="en-US" dirty="0"/>
              <a:t>Enter text here — Breakout</a:t>
            </a:r>
          </a:p>
        </p:txBody>
      </p:sp>
    </p:spTree>
    <p:extLst>
      <p:ext uri="{BB962C8B-B14F-4D97-AF65-F5344CB8AC3E}">
        <p14:creationId xmlns:p14="http://schemas.microsoft.com/office/powerpoint/2010/main" val="3964369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slide with header">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a:t>1-column content with headers — Slide title</a:t>
            </a:r>
            <a:endParaRPr lang="en-CA" dirty="0"/>
          </a:p>
        </p:txBody>
      </p:sp>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2" name="Text Placeholder 10"/>
          <p:cNvSpPr>
            <a:spLocks noGrp="1"/>
          </p:cNvSpPr>
          <p:nvPr>
            <p:ph type="body" sz="quarter" idx="14" hasCustomPrompt="1"/>
          </p:nvPr>
        </p:nvSpPr>
        <p:spPr>
          <a:xfrm>
            <a:off x="712146" y="1143000"/>
            <a:ext cx="7200000" cy="1077218"/>
          </a:xfrm>
          <a:prstGeom prst="rect">
            <a:avLst/>
          </a:prstGeom>
        </p:spPr>
        <p:txBody>
          <a:bodyPr wrap="square" lIns="0" tIns="0" rIns="0" bIns="0">
            <a:spAutoFit/>
          </a:bodyPr>
          <a:lstStyle>
            <a:lvl1pPr marL="182563" marR="0" indent="-182563" algn="l" defTabSz="914400" rtl="0" eaLnBrk="1" fontAlgn="auto" latinLnBrk="0" hangingPunct="1">
              <a:lnSpc>
                <a:spcPts val="2300"/>
              </a:lnSpc>
              <a:spcBef>
                <a:spcPts val="600"/>
              </a:spcBef>
              <a:spcAft>
                <a:spcPts val="600"/>
              </a:spcAft>
              <a:buClr>
                <a:schemeClr val="bg1"/>
              </a:buClr>
              <a:buSzTx/>
              <a:buFont typeface="Calibri" panose="020F0502020204030204" pitchFamily="34" charset="0"/>
              <a:buChar char=" "/>
              <a:tabLst/>
              <a:defRPr sz="2000" b="1" baseline="0">
                <a:solidFill>
                  <a:srgbClr val="177784"/>
                </a:solidFill>
              </a:defRPr>
            </a:lvl1pPr>
            <a:lvl2pPr marL="358775" indent="-176213">
              <a:lnSpc>
                <a:spcPts val="2000"/>
              </a:lnSpc>
              <a:spcBef>
                <a:spcPts val="500"/>
              </a:spcBef>
              <a:spcAft>
                <a:spcPts val="500"/>
              </a:spcAft>
              <a:buFont typeface="Calibri" panose="020F0502020204030204" pitchFamily="34" charset="0"/>
              <a:buChar char="•"/>
              <a:defRPr sz="1600" b="1">
                <a:solidFill>
                  <a:srgbClr val="365254"/>
                </a:solidFill>
              </a:defRPr>
            </a:lvl2pPr>
            <a:lvl3pPr marL="541338" indent="-182563">
              <a:lnSpc>
                <a:spcPts val="2000"/>
              </a:lnSpc>
              <a:spcBef>
                <a:spcPts val="500"/>
              </a:spcBef>
              <a:spcAft>
                <a:spcPts val="500"/>
              </a:spcAft>
              <a:buFont typeface="Calibri" panose="020F0502020204030204" pitchFamily="34" charset="0"/>
              <a:buChar char="‒"/>
              <a:defRPr sz="15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a:t>Header </a:t>
            </a:r>
          </a:p>
          <a:p>
            <a:pPr lvl="1"/>
            <a:r>
              <a:rPr lang="en-US" dirty="0"/>
              <a:t>Bullet 1</a:t>
            </a:r>
          </a:p>
          <a:p>
            <a:pPr lvl="2"/>
            <a:r>
              <a:rPr lang="en-US" dirty="0"/>
              <a:t>Bullet 2</a:t>
            </a:r>
          </a:p>
        </p:txBody>
      </p:sp>
    </p:spTree>
    <p:extLst>
      <p:ext uri="{BB962C8B-B14F-4D97-AF65-F5344CB8AC3E}">
        <p14:creationId xmlns:p14="http://schemas.microsoft.com/office/powerpoint/2010/main" val="2541276011"/>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Content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35374"/>
            <a:ext cx="8229600" cy="423193"/>
          </a:xfrm>
        </p:spPr>
        <p:txBody>
          <a:bodyPr lIns="0" tIns="0" rIns="0" bIns="0" anchor="t" anchorCtr="0">
            <a:spAutoFit/>
          </a:bodyPr>
          <a:lstStyle>
            <a:lvl1pPr algn="l">
              <a:lnSpc>
                <a:spcPts val="3300"/>
              </a:lnSpc>
              <a:defRPr sz="3300" baseline="0">
                <a:solidFill>
                  <a:srgbClr val="365254"/>
                </a:solidFill>
              </a:defRPr>
            </a:lvl1pPr>
          </a:lstStyle>
          <a:p>
            <a:r>
              <a:rPr lang="en-US" dirty="0"/>
              <a:t>2 column content — Slide title</a:t>
            </a:r>
            <a:endParaRPr lang="en-CA" dirty="0"/>
          </a:p>
        </p:txBody>
      </p:sp>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1" name="Text Placeholder 10"/>
          <p:cNvSpPr>
            <a:spLocks noGrp="1"/>
          </p:cNvSpPr>
          <p:nvPr>
            <p:ph type="body" sz="quarter" idx="10" hasCustomPrompt="1"/>
          </p:nvPr>
        </p:nvSpPr>
        <p:spPr>
          <a:xfrm>
            <a:off x="709286" y="1143000"/>
            <a:ext cx="3600000" cy="641201"/>
          </a:xfrm>
          <a:prstGeom prst="rect">
            <a:avLst/>
          </a:prstGeom>
        </p:spPr>
        <p:txBody>
          <a:bodyPr wrap="square" lIns="0" tIns="0" rIns="0" bIns="0">
            <a:spAutoFit/>
          </a:bodyPr>
          <a:lstStyle>
            <a:lvl1pPr marL="182563" indent="-182563">
              <a:lnSpc>
                <a:spcPts val="2000"/>
              </a:lnSpc>
              <a:spcBef>
                <a:spcPts val="500"/>
              </a:spcBef>
              <a:spcAft>
                <a:spcPts val="500"/>
              </a:spcAft>
              <a:buFont typeface="Calibri" panose="020F0502020204030204" pitchFamily="34" charset="0"/>
              <a:buChar char="•"/>
              <a:defRPr sz="1600" b="1" baseline="0">
                <a:solidFill>
                  <a:srgbClr val="365254"/>
                </a:solidFill>
              </a:defRPr>
            </a:lvl1pPr>
            <a:lvl2pPr marL="449263" indent="-182563">
              <a:lnSpc>
                <a:spcPts val="2000"/>
              </a:lnSpc>
              <a:spcBef>
                <a:spcPts val="500"/>
              </a:spcBef>
              <a:spcAft>
                <a:spcPts val="500"/>
              </a:spcAft>
              <a:buFont typeface="Calibri" panose="020F0502020204030204" pitchFamily="34" charset="0"/>
              <a:buChar char="‒"/>
              <a:defRPr sz="1500"/>
            </a:lvl2pPr>
            <a:lvl3pPr marL="449263" indent="-182563">
              <a:lnSpc>
                <a:spcPts val="2100"/>
              </a:lnSpc>
              <a:spcBef>
                <a:spcPts val="600"/>
              </a:spcBef>
              <a:spcAft>
                <a:spcPts val="600"/>
              </a:spcAft>
              <a:buFont typeface="Calibri" panose="020F0502020204030204" pitchFamily="34" charset="0"/>
              <a:buChar char="‒"/>
              <a:defRPr sz="1600" baseline="0"/>
            </a:lvl3pPr>
            <a:lvl4pPr marL="449263" indent="-182563">
              <a:lnSpc>
                <a:spcPts val="2100"/>
              </a:lnSpc>
              <a:spcBef>
                <a:spcPts val="600"/>
              </a:spcBef>
              <a:spcAft>
                <a:spcPts val="600"/>
              </a:spcAft>
              <a:buFont typeface="Calibri" panose="020F0502020204030204" pitchFamily="34" charset="0"/>
              <a:buChar char="‒"/>
              <a:defRPr sz="1600" baseline="0"/>
            </a:lvl4pPr>
            <a:lvl5pPr marL="449263" indent="-182563">
              <a:lnSpc>
                <a:spcPts val="2100"/>
              </a:lnSpc>
              <a:spcBef>
                <a:spcPts val="600"/>
              </a:spcBef>
              <a:spcAft>
                <a:spcPts val="600"/>
              </a:spcAft>
              <a:buFont typeface="Calibri" panose="020F0502020204030204" pitchFamily="34" charset="0"/>
              <a:buChar char="‒"/>
              <a:defRPr sz="1600" baseline="0"/>
            </a:lvl5pPr>
            <a:lvl6pPr marL="449263" indent="-182563">
              <a:lnSpc>
                <a:spcPts val="2100"/>
              </a:lnSpc>
              <a:spcBef>
                <a:spcPts val="600"/>
              </a:spcBef>
              <a:spcAft>
                <a:spcPts val="600"/>
              </a:spcAft>
              <a:buFont typeface="Calibri" panose="020F0502020204030204" pitchFamily="34" charset="0"/>
              <a:buChar char="‒"/>
              <a:defRPr sz="1600" baseline="0"/>
            </a:lvl6pPr>
            <a:lvl7pPr marL="449263" indent="-182563">
              <a:lnSpc>
                <a:spcPts val="2100"/>
              </a:lnSpc>
              <a:spcBef>
                <a:spcPts val="600"/>
              </a:spcBef>
              <a:spcAft>
                <a:spcPts val="600"/>
              </a:spcAft>
              <a:buFont typeface="Calibri" panose="020F0502020204030204" pitchFamily="34" charset="0"/>
              <a:buChar char="‒"/>
              <a:defRPr sz="1600"/>
            </a:lvl7pPr>
            <a:lvl8pPr marL="449263" indent="-182563">
              <a:lnSpc>
                <a:spcPts val="2100"/>
              </a:lnSpc>
              <a:spcBef>
                <a:spcPts val="600"/>
              </a:spcBef>
              <a:spcAft>
                <a:spcPts val="600"/>
              </a:spcAft>
              <a:buFont typeface="Calibri" panose="020F0502020204030204" pitchFamily="34" charset="0"/>
              <a:buChar char="‒"/>
              <a:defRPr sz="1600"/>
            </a:lvl8pPr>
          </a:lstStyle>
          <a:p>
            <a:pPr lvl="0"/>
            <a:r>
              <a:rPr lang="en-US" dirty="0"/>
              <a:t>Bullet 1</a:t>
            </a:r>
          </a:p>
          <a:p>
            <a:pPr lvl="1"/>
            <a:r>
              <a:rPr lang="en-US" dirty="0"/>
              <a:t>Bullet 2</a:t>
            </a:r>
          </a:p>
        </p:txBody>
      </p:sp>
      <p:sp>
        <p:nvSpPr>
          <p:cNvPr id="6" name="Text Placeholder 10"/>
          <p:cNvSpPr>
            <a:spLocks noGrp="1"/>
          </p:cNvSpPr>
          <p:nvPr>
            <p:ph type="body" sz="quarter" idx="11" hasCustomPrompt="1"/>
          </p:nvPr>
        </p:nvSpPr>
        <p:spPr>
          <a:xfrm>
            <a:off x="4688961" y="1143000"/>
            <a:ext cx="3600000" cy="641201"/>
          </a:xfrm>
          <a:prstGeom prst="rect">
            <a:avLst/>
          </a:prstGeom>
        </p:spPr>
        <p:txBody>
          <a:bodyPr wrap="square" lIns="0" tIns="0" rIns="0" bIns="0">
            <a:spAutoFit/>
          </a:bodyPr>
          <a:lstStyle>
            <a:lvl1pPr marL="182563" indent="-182563">
              <a:lnSpc>
                <a:spcPts val="2000"/>
              </a:lnSpc>
              <a:spcBef>
                <a:spcPts val="500"/>
              </a:spcBef>
              <a:spcAft>
                <a:spcPts val="500"/>
              </a:spcAft>
              <a:buFont typeface="Calibri" panose="020F0502020204030204" pitchFamily="34" charset="0"/>
              <a:buChar char="•"/>
              <a:defRPr sz="1600" b="1" baseline="0">
                <a:solidFill>
                  <a:srgbClr val="365254"/>
                </a:solidFill>
              </a:defRPr>
            </a:lvl1pPr>
            <a:lvl2pPr marL="449263" indent="-182563">
              <a:lnSpc>
                <a:spcPts val="2000"/>
              </a:lnSpc>
              <a:spcBef>
                <a:spcPts val="500"/>
              </a:spcBef>
              <a:spcAft>
                <a:spcPts val="500"/>
              </a:spcAft>
              <a:buFont typeface="Calibri" panose="020F0502020204030204" pitchFamily="34" charset="0"/>
              <a:buChar char="‒"/>
              <a:defRPr sz="1500"/>
            </a:lvl2pPr>
            <a:lvl3pPr marL="449263" indent="-182563">
              <a:lnSpc>
                <a:spcPts val="2100"/>
              </a:lnSpc>
              <a:spcBef>
                <a:spcPts val="600"/>
              </a:spcBef>
              <a:spcAft>
                <a:spcPts val="600"/>
              </a:spcAft>
              <a:buFont typeface="Calibri" panose="020F0502020204030204" pitchFamily="34" charset="0"/>
              <a:buChar char="‒"/>
              <a:defRPr sz="1600" baseline="0"/>
            </a:lvl3pPr>
            <a:lvl4pPr marL="449263" indent="-182563">
              <a:lnSpc>
                <a:spcPts val="2100"/>
              </a:lnSpc>
              <a:spcBef>
                <a:spcPts val="600"/>
              </a:spcBef>
              <a:spcAft>
                <a:spcPts val="600"/>
              </a:spcAft>
              <a:buFont typeface="Calibri" panose="020F0502020204030204" pitchFamily="34" charset="0"/>
              <a:buChar char="‒"/>
              <a:defRPr sz="1600" baseline="0"/>
            </a:lvl4pPr>
            <a:lvl5pPr marL="449263" indent="-182563">
              <a:lnSpc>
                <a:spcPts val="2100"/>
              </a:lnSpc>
              <a:spcBef>
                <a:spcPts val="600"/>
              </a:spcBef>
              <a:spcAft>
                <a:spcPts val="600"/>
              </a:spcAft>
              <a:buFont typeface="Calibri" panose="020F0502020204030204" pitchFamily="34" charset="0"/>
              <a:buChar char="‒"/>
              <a:defRPr sz="1600" baseline="0"/>
            </a:lvl5pPr>
            <a:lvl6pPr marL="449263" indent="-182563">
              <a:lnSpc>
                <a:spcPts val="2100"/>
              </a:lnSpc>
              <a:spcBef>
                <a:spcPts val="600"/>
              </a:spcBef>
              <a:spcAft>
                <a:spcPts val="600"/>
              </a:spcAft>
              <a:buFont typeface="Calibri" panose="020F0502020204030204" pitchFamily="34" charset="0"/>
              <a:buChar char="‒"/>
              <a:defRPr sz="1600" baseline="0"/>
            </a:lvl6pPr>
            <a:lvl7pPr marL="449263" indent="-182563">
              <a:lnSpc>
                <a:spcPts val="2100"/>
              </a:lnSpc>
              <a:spcBef>
                <a:spcPts val="600"/>
              </a:spcBef>
              <a:spcAft>
                <a:spcPts val="600"/>
              </a:spcAft>
              <a:buFont typeface="Calibri" panose="020F0502020204030204" pitchFamily="34" charset="0"/>
              <a:buChar char="‒"/>
              <a:defRPr sz="1600"/>
            </a:lvl7pPr>
            <a:lvl8pPr marL="449263" indent="-182563">
              <a:lnSpc>
                <a:spcPts val="2100"/>
              </a:lnSpc>
              <a:spcBef>
                <a:spcPts val="600"/>
              </a:spcBef>
              <a:spcAft>
                <a:spcPts val="600"/>
              </a:spcAft>
              <a:buFont typeface="Calibri" panose="020F0502020204030204" pitchFamily="34" charset="0"/>
              <a:buChar char="‒"/>
              <a:defRPr sz="1600"/>
            </a:lvl8pPr>
          </a:lstStyle>
          <a:p>
            <a:pPr lvl="0"/>
            <a:r>
              <a:rPr lang="en-US" dirty="0"/>
              <a:t>Bullet 1</a:t>
            </a:r>
          </a:p>
          <a:p>
            <a:pPr lvl="1"/>
            <a:r>
              <a:rPr lang="en-US" dirty="0"/>
              <a:t>Bullet 2</a:t>
            </a:r>
          </a:p>
        </p:txBody>
      </p:sp>
    </p:spTree>
    <p:extLst>
      <p:ext uri="{BB962C8B-B14F-4D97-AF65-F5344CB8AC3E}">
        <p14:creationId xmlns:p14="http://schemas.microsoft.com/office/powerpoint/2010/main" val="2754841225"/>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Content slide with header">
    <p:bg>
      <p:bgPr>
        <a:solidFill>
          <a:schemeClr val="bg1"/>
        </a:solidFill>
        <a:effectLst/>
      </p:bgPr>
    </p:bg>
    <p:spTree>
      <p:nvGrpSpPr>
        <p:cNvPr id="1" name=""/>
        <p:cNvGrpSpPr/>
        <p:nvPr/>
      </p:nvGrpSpPr>
      <p:grpSpPr>
        <a:xfrm>
          <a:off x="0" y="0"/>
          <a:ext cx="0" cy="0"/>
          <a:chOff x="0" y="0"/>
          <a:chExt cx="0" cy="0"/>
        </a:xfrm>
      </p:grpSpPr>
      <p:sp>
        <p:nvSpPr>
          <p:cNvPr id="12"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3" name="Title 1"/>
          <p:cNvSpPr>
            <a:spLocks noGrp="1"/>
          </p:cNvSpPr>
          <p:nvPr>
            <p:ph type="title" hasCustomPrompt="1"/>
          </p:nvPr>
        </p:nvSpPr>
        <p:spPr>
          <a:xfrm>
            <a:off x="457200" y="435374"/>
            <a:ext cx="8229600" cy="423193"/>
          </a:xfrm>
        </p:spPr>
        <p:txBody>
          <a:bodyPr lIns="0" tIns="0" rIns="0" bIns="0" anchor="t" anchorCtr="0">
            <a:spAutoFit/>
          </a:bodyPr>
          <a:lstStyle>
            <a:lvl1pPr algn="l">
              <a:lnSpc>
                <a:spcPts val="3300"/>
              </a:lnSpc>
              <a:defRPr sz="3300" baseline="0">
                <a:solidFill>
                  <a:srgbClr val="365254"/>
                </a:solidFill>
              </a:defRPr>
            </a:lvl1pPr>
          </a:lstStyle>
          <a:p>
            <a:r>
              <a:rPr lang="en-US" dirty="0"/>
              <a:t>2-column content  with headers — Slide title</a:t>
            </a:r>
            <a:endParaRPr lang="en-CA" dirty="0"/>
          </a:p>
        </p:txBody>
      </p:sp>
      <p:sp>
        <p:nvSpPr>
          <p:cNvPr id="22" name="Text Placeholder 10"/>
          <p:cNvSpPr>
            <a:spLocks noGrp="1"/>
          </p:cNvSpPr>
          <p:nvPr>
            <p:ph type="body" sz="quarter" idx="14" hasCustomPrompt="1"/>
          </p:nvPr>
        </p:nvSpPr>
        <p:spPr>
          <a:xfrm>
            <a:off x="712146" y="1143000"/>
            <a:ext cx="3600000" cy="1077218"/>
          </a:xfrm>
          <a:prstGeom prst="rect">
            <a:avLst/>
          </a:prstGeom>
        </p:spPr>
        <p:txBody>
          <a:bodyPr wrap="square" lIns="0" tIns="0" rIns="0" bIns="0">
            <a:spAutoFit/>
          </a:bodyPr>
          <a:lstStyle>
            <a:lvl1pPr marL="182563" marR="0" indent="-182563" algn="l" defTabSz="914400" rtl="0" eaLnBrk="1" fontAlgn="auto" latinLnBrk="0" hangingPunct="1">
              <a:lnSpc>
                <a:spcPts val="2300"/>
              </a:lnSpc>
              <a:spcBef>
                <a:spcPts val="600"/>
              </a:spcBef>
              <a:spcAft>
                <a:spcPts val="600"/>
              </a:spcAft>
              <a:buClr>
                <a:schemeClr val="bg1"/>
              </a:buClr>
              <a:buSzTx/>
              <a:buFont typeface="Calibri" panose="020F0502020204030204" pitchFamily="34" charset="0"/>
              <a:buChar char=" "/>
              <a:tabLst/>
              <a:defRPr sz="2000" b="1" baseline="0">
                <a:solidFill>
                  <a:srgbClr val="177784"/>
                </a:solidFill>
              </a:defRPr>
            </a:lvl1pPr>
            <a:lvl2pPr marL="358775" indent="-176213">
              <a:lnSpc>
                <a:spcPts val="2000"/>
              </a:lnSpc>
              <a:spcBef>
                <a:spcPts val="500"/>
              </a:spcBef>
              <a:spcAft>
                <a:spcPts val="500"/>
              </a:spcAft>
              <a:buClr>
                <a:srgbClr val="365254"/>
              </a:buClr>
              <a:buSzPct val="100000"/>
              <a:buFont typeface="Calibri" panose="020F0502020204030204" pitchFamily="34" charset="0"/>
              <a:buChar char="•"/>
              <a:defRPr sz="1600" b="1">
                <a:solidFill>
                  <a:srgbClr val="365254"/>
                </a:solidFill>
              </a:defRPr>
            </a:lvl2pPr>
            <a:lvl3pPr marL="541338" indent="-182563">
              <a:lnSpc>
                <a:spcPts val="2000"/>
              </a:lnSpc>
              <a:spcBef>
                <a:spcPts val="500"/>
              </a:spcBef>
              <a:spcAft>
                <a:spcPts val="500"/>
              </a:spcAft>
              <a:buFont typeface="Calibri" panose="020F0502020204030204" pitchFamily="34" charset="0"/>
              <a:buChar char="‒"/>
              <a:defRPr sz="15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a:t>Header </a:t>
            </a:r>
          </a:p>
          <a:p>
            <a:pPr lvl="1"/>
            <a:r>
              <a:rPr lang="en-US" dirty="0"/>
              <a:t>Bullet 1</a:t>
            </a:r>
          </a:p>
          <a:p>
            <a:pPr lvl="2"/>
            <a:r>
              <a:rPr lang="en-US" dirty="0"/>
              <a:t>Bullet 2</a:t>
            </a:r>
          </a:p>
        </p:txBody>
      </p:sp>
      <p:sp>
        <p:nvSpPr>
          <p:cNvPr id="6" name="Text Placeholder 10"/>
          <p:cNvSpPr>
            <a:spLocks noGrp="1"/>
          </p:cNvSpPr>
          <p:nvPr>
            <p:ph type="body" sz="quarter" idx="16" hasCustomPrompt="1"/>
          </p:nvPr>
        </p:nvSpPr>
        <p:spPr>
          <a:xfrm>
            <a:off x="4688961" y="1123950"/>
            <a:ext cx="3600000" cy="1077218"/>
          </a:xfrm>
          <a:prstGeom prst="rect">
            <a:avLst/>
          </a:prstGeom>
        </p:spPr>
        <p:txBody>
          <a:bodyPr wrap="square" lIns="0" tIns="0" rIns="0" bIns="0">
            <a:spAutoFit/>
          </a:bodyPr>
          <a:lstStyle>
            <a:lvl1pPr marL="182563" marR="0" indent="-182563" algn="l" defTabSz="914400" rtl="0" eaLnBrk="1" fontAlgn="auto" latinLnBrk="0" hangingPunct="1">
              <a:lnSpc>
                <a:spcPts val="2300"/>
              </a:lnSpc>
              <a:spcBef>
                <a:spcPts val="600"/>
              </a:spcBef>
              <a:spcAft>
                <a:spcPts val="600"/>
              </a:spcAft>
              <a:buClr>
                <a:schemeClr val="bg1"/>
              </a:buClr>
              <a:buSzTx/>
              <a:buFont typeface="Calibri" panose="020F0502020204030204" pitchFamily="34" charset="0"/>
              <a:buChar char=" "/>
              <a:tabLst/>
              <a:defRPr sz="2000" b="1" baseline="0">
                <a:solidFill>
                  <a:srgbClr val="177784"/>
                </a:solidFill>
              </a:defRPr>
            </a:lvl1pPr>
            <a:lvl2pPr marL="358775" indent="-176213">
              <a:lnSpc>
                <a:spcPts val="2000"/>
              </a:lnSpc>
              <a:spcBef>
                <a:spcPts val="500"/>
              </a:spcBef>
              <a:spcAft>
                <a:spcPts val="500"/>
              </a:spcAft>
              <a:buClr>
                <a:srgbClr val="365254"/>
              </a:buClr>
              <a:buSzPct val="100000"/>
              <a:buFont typeface="Calibri" panose="020F0502020204030204" pitchFamily="34" charset="0"/>
              <a:buChar char="•"/>
              <a:defRPr sz="1600" b="1">
                <a:solidFill>
                  <a:srgbClr val="365254"/>
                </a:solidFill>
              </a:defRPr>
            </a:lvl2pPr>
            <a:lvl3pPr marL="541338" indent="-182563">
              <a:lnSpc>
                <a:spcPts val="2000"/>
              </a:lnSpc>
              <a:spcBef>
                <a:spcPts val="500"/>
              </a:spcBef>
              <a:spcAft>
                <a:spcPts val="500"/>
              </a:spcAft>
              <a:buFont typeface="Calibri" panose="020F0502020204030204" pitchFamily="34" charset="0"/>
              <a:buChar char="‒"/>
              <a:defRPr sz="15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a:t>Header </a:t>
            </a:r>
          </a:p>
          <a:p>
            <a:pPr lvl="1"/>
            <a:r>
              <a:rPr lang="en-US" dirty="0"/>
              <a:t>Bullet 1</a:t>
            </a:r>
          </a:p>
          <a:p>
            <a:pPr lvl="2"/>
            <a:r>
              <a:rPr lang="en-US" dirty="0"/>
              <a:t>Bullet 2</a:t>
            </a:r>
          </a:p>
        </p:txBody>
      </p:sp>
    </p:spTree>
    <p:extLst>
      <p:ext uri="{BB962C8B-B14F-4D97-AF65-F5344CB8AC3E}">
        <p14:creationId xmlns:p14="http://schemas.microsoft.com/office/powerpoint/2010/main" val="1706306120"/>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bg1"/>
        </a:solidFill>
        <a:effectLst/>
      </p:bgPr>
    </p:bg>
    <p:spTree>
      <p:nvGrpSpPr>
        <p:cNvPr id="1" name=""/>
        <p:cNvGrpSpPr/>
        <p:nvPr/>
      </p:nvGrpSpPr>
      <p:grpSpPr>
        <a:xfrm>
          <a:off x="0" y="0"/>
          <a:ext cx="0" cy="0"/>
          <a:chOff x="0" y="0"/>
          <a:chExt cx="0" cy="0"/>
        </a:xfrm>
      </p:grpSpPr>
      <p:sp>
        <p:nvSpPr>
          <p:cNvPr id="12"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3"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a:t>Title only layout — Slide title</a:t>
            </a:r>
          </a:p>
        </p:txBody>
      </p:sp>
    </p:spTree>
    <p:extLst>
      <p:ext uri="{BB962C8B-B14F-4D97-AF65-F5344CB8AC3E}">
        <p14:creationId xmlns:p14="http://schemas.microsoft.com/office/powerpoint/2010/main" val="3411572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bg>
      <p:bgPr>
        <a:solidFill>
          <a:schemeClr val="bg1"/>
        </a:solidFill>
        <a:effectLst/>
      </p:bgPr>
    </p:bg>
    <p:spTree>
      <p:nvGrpSpPr>
        <p:cNvPr id="1" name=""/>
        <p:cNvGrpSpPr/>
        <p:nvPr/>
      </p:nvGrpSpPr>
      <p:grpSpPr>
        <a:xfrm>
          <a:off x="0" y="0"/>
          <a:ext cx="0" cy="0"/>
          <a:chOff x="0" y="0"/>
          <a:chExt cx="0" cy="0"/>
        </a:xfrm>
      </p:grpSpPr>
      <p:sp>
        <p:nvSpPr>
          <p:cNvPr id="12"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Tree>
    <p:extLst>
      <p:ext uri="{BB962C8B-B14F-4D97-AF65-F5344CB8AC3E}">
        <p14:creationId xmlns:p14="http://schemas.microsoft.com/office/powerpoint/2010/main" val="2249880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Slide 1">
    <p:bg>
      <p:bgPr>
        <a:solidFill>
          <a:schemeClr val="bg1"/>
        </a:solidFill>
        <a:effectLst/>
      </p:bgPr>
    </p:bg>
    <p:spTree>
      <p:nvGrpSpPr>
        <p:cNvPr id="1" name=""/>
        <p:cNvGrpSpPr/>
        <p:nvPr/>
      </p:nvGrpSpPr>
      <p:grpSpPr>
        <a:xfrm>
          <a:off x="0" y="0"/>
          <a:ext cx="0" cy="0"/>
          <a:chOff x="0" y="0"/>
          <a:chExt cx="0" cy="0"/>
        </a:xfrm>
      </p:grpSpPr>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8" name="Text Placeholder 7"/>
          <p:cNvSpPr>
            <a:spLocks noGrp="1"/>
          </p:cNvSpPr>
          <p:nvPr>
            <p:ph type="body" sz="quarter" idx="14" hasCustomPrompt="1"/>
          </p:nvPr>
        </p:nvSpPr>
        <p:spPr>
          <a:xfrm>
            <a:off x="4067944" y="1969021"/>
            <a:ext cx="4320000" cy="1205458"/>
          </a:xfrm>
          <a:prstGeom prst="rect">
            <a:avLst/>
          </a:prstGeom>
          <a:noFill/>
        </p:spPr>
        <p:txBody>
          <a:bodyPr wrap="square" lIns="0" tIns="0" rIns="0" bIns="0" anchor="ctr" anchorCtr="0">
            <a:spAutoFit/>
          </a:bodyPr>
          <a:lstStyle>
            <a:lvl1pPr marL="228600" indent="-228600">
              <a:lnSpc>
                <a:spcPts val="3500"/>
              </a:lnSpc>
              <a:spcBef>
                <a:spcPts val="0"/>
              </a:spcBef>
              <a:spcAft>
                <a:spcPts val="1200"/>
              </a:spcAft>
              <a:buClr>
                <a:srgbClr val="00A199"/>
              </a:buClr>
              <a:buFont typeface="Calibri" panose="020F0502020204030204" pitchFamily="34" charset="0"/>
              <a:buChar char=" "/>
              <a:defRPr sz="3500" b="0">
                <a:solidFill>
                  <a:srgbClr val="365254"/>
                </a:solidFill>
              </a:defRPr>
            </a:lvl1pPr>
            <a:lvl2pPr marL="228600" indent="-228600">
              <a:lnSpc>
                <a:spcPts val="2300"/>
              </a:lnSpc>
              <a:spcBef>
                <a:spcPts val="0"/>
              </a:spcBef>
              <a:spcAft>
                <a:spcPts val="600"/>
              </a:spcAft>
              <a:buClr>
                <a:srgbClr val="00A199"/>
              </a:buClr>
              <a:buFont typeface="Calibri" panose="020F0502020204030204" pitchFamily="34" charset="0"/>
              <a:buChar char=" "/>
              <a:defRPr sz="2200" baseline="0">
                <a:solidFill>
                  <a:srgbClr val="177784"/>
                </a:solidFill>
              </a:defRPr>
            </a:lvl2pPr>
            <a:lvl3pPr marL="228600" indent="-228600">
              <a:lnSpc>
                <a:spcPts val="1800"/>
              </a:lnSpc>
              <a:spcBef>
                <a:spcPts val="0"/>
              </a:spcBef>
              <a:spcAft>
                <a:spcPts val="600"/>
              </a:spcAft>
              <a:buClr>
                <a:srgbClr val="00A199"/>
              </a:buClr>
              <a:buFont typeface="Calibri" panose="020F0502020204030204" pitchFamily="34" charset="0"/>
              <a:buChar char=" "/>
              <a:defRPr sz="1700">
                <a:solidFill>
                  <a:schemeClr val="tx1"/>
                </a:solidFill>
              </a:defRPr>
            </a:lvl3pPr>
            <a:lvl4pPr marL="228600" indent="-228600">
              <a:buClr>
                <a:srgbClr val="00A199"/>
              </a:buClr>
              <a:buFont typeface="Calibri" panose="020F0502020204030204" pitchFamily="34" charset="0"/>
              <a:buChar char=" "/>
              <a:defRPr sz="1700">
                <a:solidFill>
                  <a:schemeClr val="bg1"/>
                </a:solidFill>
              </a:defRPr>
            </a:lvl4pPr>
            <a:lvl5pPr marL="228600" indent="-228600">
              <a:buClr>
                <a:srgbClr val="00A199"/>
              </a:buClr>
              <a:buFont typeface="Calibri" panose="020F0502020204030204" pitchFamily="34" charset="0"/>
              <a:buChar char=" "/>
              <a:defRPr sz="1700">
                <a:solidFill>
                  <a:schemeClr val="bg1"/>
                </a:solidFill>
              </a:defRPr>
            </a:lvl5pPr>
          </a:lstStyle>
          <a:p>
            <a:pPr lvl="0"/>
            <a:r>
              <a:rPr lang="en-US" dirty="0"/>
              <a:t>Section title</a:t>
            </a:r>
          </a:p>
          <a:p>
            <a:pPr lvl="1"/>
            <a:r>
              <a:rPr lang="en-US" dirty="0"/>
              <a:t>Extra text or content</a:t>
            </a:r>
          </a:p>
          <a:p>
            <a:pPr lvl="2"/>
            <a:r>
              <a:rPr lang="en-US" dirty="0"/>
              <a:t>Extra information</a:t>
            </a:r>
          </a:p>
        </p:txBody>
      </p:sp>
      <p:sp>
        <p:nvSpPr>
          <p:cNvPr id="14" name="Content Placeholder 18"/>
          <p:cNvSpPr>
            <a:spLocks noGrp="1"/>
          </p:cNvSpPr>
          <p:nvPr>
            <p:ph sz="quarter" idx="13" hasCustomPrompt="1"/>
          </p:nvPr>
        </p:nvSpPr>
        <p:spPr>
          <a:xfrm>
            <a:off x="683568" y="1419622"/>
            <a:ext cx="2088232" cy="2088232"/>
          </a:xfrm>
          <a:prstGeom prst="rect">
            <a:avLst/>
          </a:prstGeom>
        </p:spPr>
        <p:txBody>
          <a:bodyPr lIns="0" tIns="0" rIns="0" bIns="0" anchor="t" anchorCtr="0">
            <a:normAutofit/>
          </a:bodyPr>
          <a:lstStyle>
            <a:lvl1pPr marL="0" indent="0" algn="ctr">
              <a:buNone/>
              <a:defRPr sz="2000">
                <a:solidFill>
                  <a:srgbClr val="002060"/>
                </a:solidFill>
              </a:defRPr>
            </a:lvl1pPr>
          </a:lstStyle>
          <a:p>
            <a:pPr lvl="0"/>
            <a:r>
              <a:rPr lang="en-CA" dirty="0"/>
              <a:t>Insert icon, picture or chart</a:t>
            </a:r>
          </a:p>
        </p:txBody>
      </p:sp>
    </p:spTree>
    <p:extLst>
      <p:ext uri="{BB962C8B-B14F-4D97-AF65-F5344CB8AC3E}">
        <p14:creationId xmlns:p14="http://schemas.microsoft.com/office/powerpoint/2010/main" val="3246111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ction slide 2">
    <p:bg>
      <p:bgPr>
        <a:solidFill>
          <a:srgbClr val="EDF7F5"/>
        </a:solidFill>
        <a:effectLst/>
      </p:bgPr>
    </p:bg>
    <p:spTree>
      <p:nvGrpSpPr>
        <p:cNvPr id="1" name=""/>
        <p:cNvGrpSpPr/>
        <p:nvPr/>
      </p:nvGrpSpPr>
      <p:grpSpPr>
        <a:xfrm>
          <a:off x="0" y="0"/>
          <a:ext cx="0" cy="0"/>
          <a:chOff x="0" y="0"/>
          <a:chExt cx="0" cy="0"/>
        </a:xfrm>
      </p:grpSpPr>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8" name="Text Placeholder 7"/>
          <p:cNvSpPr>
            <a:spLocks noGrp="1"/>
          </p:cNvSpPr>
          <p:nvPr>
            <p:ph type="body" sz="quarter" idx="14" hasCustomPrompt="1"/>
          </p:nvPr>
        </p:nvSpPr>
        <p:spPr>
          <a:xfrm>
            <a:off x="1186954" y="1217091"/>
            <a:ext cx="7957046" cy="2241478"/>
          </a:xfrm>
          <a:prstGeom prst="rect">
            <a:avLst/>
          </a:prstGeom>
          <a:solidFill>
            <a:srgbClr val="00A199"/>
          </a:solidFill>
        </p:spPr>
        <p:txBody>
          <a:bodyPr wrap="square" lIns="180000" tIns="522000" rIns="0" bIns="522000">
            <a:spAutoFit/>
          </a:bodyPr>
          <a:lstStyle>
            <a:lvl1pPr marL="228600" indent="-228600">
              <a:lnSpc>
                <a:spcPts val="3500"/>
              </a:lnSpc>
              <a:spcBef>
                <a:spcPts val="0"/>
              </a:spcBef>
              <a:spcAft>
                <a:spcPts val="1200"/>
              </a:spcAft>
              <a:buClr>
                <a:srgbClr val="00A199"/>
              </a:buClr>
              <a:buFont typeface="Calibri" panose="020F0502020204030204" pitchFamily="34" charset="0"/>
              <a:buChar char=" "/>
              <a:defRPr sz="3500" b="0" baseline="0">
                <a:solidFill>
                  <a:schemeClr val="bg1"/>
                </a:solidFill>
              </a:defRPr>
            </a:lvl1pPr>
            <a:lvl2pPr marL="228600" indent="-228600">
              <a:lnSpc>
                <a:spcPts val="2300"/>
              </a:lnSpc>
              <a:spcBef>
                <a:spcPts val="0"/>
              </a:spcBef>
              <a:spcAft>
                <a:spcPts val="600"/>
              </a:spcAft>
              <a:buClr>
                <a:srgbClr val="00A199"/>
              </a:buClr>
              <a:buFont typeface="Calibri" panose="020F0502020204030204" pitchFamily="34" charset="0"/>
              <a:buChar char=" "/>
              <a:defRPr sz="2200" baseline="0">
                <a:solidFill>
                  <a:schemeClr val="bg1"/>
                </a:solidFill>
              </a:defRPr>
            </a:lvl2pPr>
            <a:lvl3pPr marL="228600" indent="-228600">
              <a:lnSpc>
                <a:spcPts val="1800"/>
              </a:lnSpc>
              <a:spcBef>
                <a:spcPts val="0"/>
              </a:spcBef>
              <a:spcAft>
                <a:spcPts val="600"/>
              </a:spcAft>
              <a:buClr>
                <a:srgbClr val="00A199"/>
              </a:buClr>
              <a:buFont typeface="Calibri" panose="020F0502020204030204" pitchFamily="34" charset="0"/>
              <a:buChar char=" "/>
              <a:defRPr sz="1700">
                <a:solidFill>
                  <a:schemeClr val="bg1"/>
                </a:solidFill>
              </a:defRPr>
            </a:lvl3pPr>
            <a:lvl4pPr marL="228600" indent="-228600">
              <a:buClr>
                <a:srgbClr val="00A199"/>
              </a:buClr>
              <a:buFont typeface="Calibri" panose="020F0502020204030204" pitchFamily="34" charset="0"/>
              <a:buChar char=" "/>
              <a:defRPr sz="1700">
                <a:solidFill>
                  <a:schemeClr val="bg1"/>
                </a:solidFill>
              </a:defRPr>
            </a:lvl4pPr>
            <a:lvl5pPr marL="228600" indent="-228600">
              <a:buClr>
                <a:srgbClr val="00A199"/>
              </a:buClr>
              <a:buFont typeface="Calibri" panose="020F0502020204030204" pitchFamily="34" charset="0"/>
              <a:buChar char=" "/>
              <a:defRPr sz="1700">
                <a:solidFill>
                  <a:schemeClr val="bg1"/>
                </a:solidFill>
              </a:defRPr>
            </a:lvl5pPr>
          </a:lstStyle>
          <a:p>
            <a:pPr lvl="0"/>
            <a:r>
              <a:rPr lang="en-US" dirty="0"/>
              <a:t>Section title</a:t>
            </a:r>
          </a:p>
          <a:p>
            <a:pPr lvl="1"/>
            <a:r>
              <a:rPr lang="en-US" dirty="0"/>
              <a:t>Extra text or content</a:t>
            </a:r>
          </a:p>
          <a:p>
            <a:pPr lvl="2"/>
            <a:r>
              <a:rPr lang="en-US" dirty="0"/>
              <a:t>Extra information</a:t>
            </a:r>
          </a:p>
        </p:txBody>
      </p:sp>
      <p:sp>
        <p:nvSpPr>
          <p:cNvPr id="5" name="Picture Placeholder 4"/>
          <p:cNvSpPr>
            <a:spLocks noGrp="1"/>
          </p:cNvSpPr>
          <p:nvPr>
            <p:ph type="pic" sz="quarter" idx="13" hasCustomPrompt="1"/>
          </p:nvPr>
        </p:nvSpPr>
        <p:spPr>
          <a:xfrm>
            <a:off x="6762152" y="368076"/>
            <a:ext cx="1481960" cy="1483593"/>
          </a:xfrm>
          <a:prstGeom prst="rect">
            <a:avLst/>
          </a:prstGeom>
        </p:spPr>
        <p:txBody>
          <a:bodyPr>
            <a:normAutofit/>
          </a:bodyPr>
          <a:lstStyle>
            <a:lvl1pPr marL="0" indent="0" algn="ctr">
              <a:buNone/>
              <a:defRPr sz="2000">
                <a:solidFill>
                  <a:srgbClr val="002060"/>
                </a:solidFill>
              </a:defRPr>
            </a:lvl1pPr>
          </a:lstStyle>
          <a:p>
            <a:r>
              <a:rPr lang="en-CA" dirty="0"/>
              <a:t>Insert icon</a:t>
            </a:r>
            <a:br>
              <a:rPr lang="en-CA" dirty="0"/>
            </a:br>
            <a:r>
              <a:rPr lang="en-CA" dirty="0"/>
              <a:t>if needed</a:t>
            </a:r>
          </a:p>
        </p:txBody>
      </p:sp>
    </p:spTree>
    <p:extLst>
      <p:ext uri="{BB962C8B-B14F-4D97-AF65-F5344CB8AC3E}">
        <p14:creationId xmlns:p14="http://schemas.microsoft.com/office/powerpoint/2010/main" val="664174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5" Type="http://schemas.openxmlformats.org/officeDocument/2006/relationships/slideLayout" Target="../slideLayouts/slideLayout21.xml"/><Relationship Id="rId10" Type="http://schemas.openxmlformats.org/officeDocument/2006/relationships/image" Target="../media/image6.png"/><Relationship Id="rId4" Type="http://schemas.openxmlformats.org/officeDocument/2006/relationships/slideLayout" Target="../slideLayouts/slideLayout20.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40085"/>
            <a:ext cx="8229600" cy="423193"/>
          </a:xfrm>
          <a:prstGeom prst="rect">
            <a:avLst/>
          </a:prstGeom>
        </p:spPr>
        <p:txBody>
          <a:bodyPr vert="horz" lIns="0" tIns="0" rIns="0" bIns="0" rtlCol="0" anchor="t" anchorCtr="0">
            <a:spAutoFit/>
          </a:bodyPr>
          <a:lstStyle/>
          <a:p>
            <a:r>
              <a:rPr lang="en-US"/>
              <a:t>Click to edit Master title style</a:t>
            </a:r>
            <a:endParaRPr lang="en-CA" dirty="0"/>
          </a:p>
        </p:txBody>
      </p:sp>
      <p:sp>
        <p:nvSpPr>
          <p:cNvPr id="6" name="Slide Number Placeholder 5"/>
          <p:cNvSpPr>
            <a:spLocks noGrp="1"/>
          </p:cNvSpPr>
          <p:nvPr>
            <p:ph type="sldNum" sz="quarter" idx="4"/>
          </p:nvPr>
        </p:nvSpPr>
        <p:spPr>
          <a:xfrm>
            <a:off x="3505200" y="4799062"/>
            <a:ext cx="2133600" cy="153888"/>
          </a:xfrm>
          <a:prstGeom prst="rect">
            <a:avLst/>
          </a:prstGeom>
        </p:spPr>
        <p:txBody>
          <a:bodyPr vert="horz" lIns="0" tIns="0" rIns="0" bIns="0" rtlCol="0" anchor="t" anchorCtr="0">
            <a:spAutoFit/>
          </a:bodyPr>
          <a:lstStyle>
            <a:lvl1pPr algn="ctr">
              <a:defRPr sz="1000">
                <a:solidFill>
                  <a:schemeClr val="tx1">
                    <a:tint val="75000"/>
                  </a:schemeClr>
                </a:solidFill>
              </a:defRPr>
            </a:lvl1pPr>
          </a:lstStyle>
          <a:p>
            <a:fld id="{705A8334-9369-44D4-A315-FEF68A97AEA3}" type="slidenum">
              <a:rPr lang="en-CA" smtClean="0"/>
              <a:pPr/>
              <a:t>‹#›</a:t>
            </a:fld>
            <a:endParaRPr lang="en-CA" dirty="0"/>
          </a:p>
        </p:txBody>
      </p:sp>
      <p:sp>
        <p:nvSpPr>
          <p:cNvPr id="10" name="Text Placeholder 9"/>
          <p:cNvSpPr>
            <a:spLocks noGrp="1"/>
          </p:cNvSpPr>
          <p:nvPr>
            <p:ph type="body" idx="1"/>
          </p:nvPr>
        </p:nvSpPr>
        <p:spPr>
          <a:xfrm>
            <a:off x="693093" y="1143000"/>
            <a:ext cx="8229600" cy="1795363"/>
          </a:xfrm>
          <a:prstGeom prst="rect">
            <a:avLst/>
          </a:prstGeom>
        </p:spPr>
        <p:txBody>
          <a:bodyPr vert="horz" lIns="0" tIns="0" rIns="0" bIns="0" rtlCol="0">
            <a:sp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pic>
        <p:nvPicPr>
          <p:cNvPr id="14" name="Picture 13"/>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8465194" y="4794979"/>
            <a:ext cx="495450" cy="177296"/>
          </a:xfrm>
          <a:prstGeom prst="rect">
            <a:avLst/>
          </a:prstGeom>
        </p:spPr>
      </p:pic>
    </p:spTree>
    <p:extLst>
      <p:ext uri="{BB962C8B-B14F-4D97-AF65-F5344CB8AC3E}">
        <p14:creationId xmlns:p14="http://schemas.microsoft.com/office/powerpoint/2010/main" val="654897437"/>
      </p:ext>
    </p:extLst>
  </p:cSld>
  <p:clrMap bg1="lt1" tx1="dk1" bg2="lt2" tx2="dk2" accent1="accent1" accent2="accent2" accent3="accent3" accent4="accent4" accent5="accent5" accent6="accent6" hlink="hlink" folHlink="folHlink"/>
  <p:sldLayoutIdLst>
    <p:sldLayoutId id="2147483685" r:id="rId1"/>
    <p:sldLayoutId id="2147483680" r:id="rId2"/>
    <p:sldLayoutId id="2147483663" r:id="rId3"/>
    <p:sldLayoutId id="2147483673" r:id="rId4"/>
    <p:sldLayoutId id="2147483666" r:id="rId5"/>
    <p:sldLayoutId id="2147483684" r:id="rId6"/>
    <p:sldLayoutId id="2147483686" r:id="rId7"/>
    <p:sldLayoutId id="2147483675" r:id="rId8"/>
    <p:sldLayoutId id="2147483677" r:id="rId9"/>
    <p:sldLayoutId id="2147483696" r:id="rId10"/>
    <p:sldLayoutId id="2147483679" r:id="rId11"/>
    <p:sldLayoutId id="2147483681" r:id="rId12"/>
    <p:sldLayoutId id="2147483674" r:id="rId13"/>
    <p:sldLayoutId id="2147483678" r:id="rId14"/>
    <p:sldLayoutId id="2147483682" r:id="rId15"/>
    <p:sldLayoutId id="2147483683" r:id="rId16"/>
  </p:sldLayoutIdLst>
  <p:txStyles>
    <p:titleStyle>
      <a:lvl1pPr algn="l" defTabSz="914400" rtl="0" eaLnBrk="1" latinLnBrk="0" hangingPunct="1">
        <a:lnSpc>
          <a:spcPts val="3300"/>
        </a:lnSpc>
        <a:spcBef>
          <a:spcPct val="0"/>
        </a:spcBef>
        <a:buNone/>
        <a:defRPr sz="3300" kern="1200">
          <a:solidFill>
            <a:srgbClr val="365254"/>
          </a:solidFill>
          <a:latin typeface="+mj-lt"/>
          <a:ea typeface="+mj-ea"/>
          <a:cs typeface="+mj-cs"/>
        </a:defRPr>
      </a:lvl1pPr>
    </p:titleStyle>
    <p:bodyStyle>
      <a:lvl1pPr marL="180975" indent="-180975" algn="l" defTabSz="914400" rtl="0" eaLnBrk="1" latinLnBrk="0" hangingPunct="1">
        <a:lnSpc>
          <a:spcPts val="2000"/>
        </a:lnSpc>
        <a:spcBef>
          <a:spcPts val="500"/>
        </a:spcBef>
        <a:spcAft>
          <a:spcPts val="500"/>
        </a:spcAft>
        <a:buFont typeface="Arial" panose="020B0604020202020204" pitchFamily="34" charset="0"/>
        <a:buChar char="•"/>
        <a:defRPr sz="1600" b="1" kern="1200">
          <a:solidFill>
            <a:srgbClr val="365254"/>
          </a:solidFill>
          <a:latin typeface="+mn-lt"/>
          <a:ea typeface="+mn-ea"/>
          <a:cs typeface="+mn-cs"/>
        </a:defRPr>
      </a:lvl1pPr>
      <a:lvl2pPr marL="361950" indent="-171450" algn="l" defTabSz="914400" rtl="0" eaLnBrk="1" latinLnBrk="0" hangingPunct="1">
        <a:lnSpc>
          <a:spcPts val="2000"/>
        </a:lnSpc>
        <a:spcBef>
          <a:spcPts val="500"/>
        </a:spcBef>
        <a:spcAft>
          <a:spcPts val="500"/>
        </a:spcAft>
        <a:buFont typeface="Courier New" panose="02070309020205020404" pitchFamily="49" charset="0"/>
        <a:buChar char="-"/>
        <a:tabLst/>
        <a:defRPr sz="1500" kern="1200">
          <a:solidFill>
            <a:schemeClr val="tx1"/>
          </a:solidFill>
          <a:latin typeface="+mn-lt"/>
          <a:ea typeface="+mn-ea"/>
          <a:cs typeface="+mn-cs"/>
        </a:defRPr>
      </a:lvl2pPr>
      <a:lvl3pPr marL="361950" indent="-171450" algn="l" defTabSz="914400" rtl="0" eaLnBrk="1" latinLnBrk="0" hangingPunct="1">
        <a:lnSpc>
          <a:spcPts val="2000"/>
        </a:lnSpc>
        <a:spcBef>
          <a:spcPts val="500"/>
        </a:spcBef>
        <a:spcAft>
          <a:spcPts val="500"/>
        </a:spcAft>
        <a:buFont typeface="Courier New" panose="02070309020205020404" pitchFamily="49" charset="0"/>
        <a:buChar char="-"/>
        <a:defRPr sz="1500" kern="1200">
          <a:solidFill>
            <a:schemeClr val="tx1"/>
          </a:solidFill>
          <a:latin typeface="+mn-lt"/>
          <a:ea typeface="+mn-ea"/>
          <a:cs typeface="+mn-cs"/>
        </a:defRPr>
      </a:lvl3pPr>
      <a:lvl4pPr marL="361950" indent="-171450" algn="l" defTabSz="914400" rtl="0" eaLnBrk="1" latinLnBrk="0" hangingPunct="1">
        <a:lnSpc>
          <a:spcPts val="2000"/>
        </a:lnSpc>
        <a:spcBef>
          <a:spcPts val="500"/>
        </a:spcBef>
        <a:spcAft>
          <a:spcPts val="500"/>
        </a:spcAft>
        <a:buFont typeface="Courier New" panose="02070309020205020404" pitchFamily="49" charset="0"/>
        <a:buChar char="-"/>
        <a:defRPr sz="1500" kern="1200">
          <a:solidFill>
            <a:schemeClr val="tx1"/>
          </a:solidFill>
          <a:latin typeface="+mn-lt"/>
          <a:ea typeface="+mn-ea"/>
          <a:cs typeface="+mn-cs"/>
        </a:defRPr>
      </a:lvl4pPr>
      <a:lvl5pPr marL="361950" indent="-171450" algn="l" defTabSz="914400" rtl="0" eaLnBrk="1" latinLnBrk="0" hangingPunct="1">
        <a:lnSpc>
          <a:spcPts val="2000"/>
        </a:lnSpc>
        <a:spcBef>
          <a:spcPts val="500"/>
        </a:spcBef>
        <a:spcAft>
          <a:spcPts val="500"/>
        </a:spcAft>
        <a:buFont typeface="Courier New" panose="02070309020205020404" pitchFamily="49" charset="0"/>
        <a:buChar char="-"/>
        <a:defRPr sz="15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365254"/>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563888" y="2316237"/>
            <a:ext cx="4176464" cy="615553"/>
          </a:xfrm>
          <a:prstGeom prst="rect">
            <a:avLst/>
          </a:prstGeom>
        </p:spPr>
        <p:txBody>
          <a:bodyPr vert="horz" wrap="square" lIns="0" tIns="0" rIns="0" bIns="0" rtlCol="0" anchor="ctr" anchorCtr="0">
            <a:spAutoFit/>
          </a:bodyPr>
          <a:lstStyle/>
          <a:p>
            <a:pPr lvl="0"/>
            <a:r>
              <a:rPr lang="en-US" dirty="0"/>
              <a:t>Enter text here</a:t>
            </a:r>
            <a:endParaRPr lang="en-CA" dirty="0"/>
          </a:p>
        </p:txBody>
      </p:sp>
      <p:sp>
        <p:nvSpPr>
          <p:cNvPr id="6" name="Slide Number Placeholder 5"/>
          <p:cNvSpPr>
            <a:spLocks noGrp="1"/>
          </p:cNvSpPr>
          <p:nvPr>
            <p:ph type="sldNum" sz="quarter" idx="4"/>
          </p:nvPr>
        </p:nvSpPr>
        <p:spPr>
          <a:xfrm>
            <a:off x="3505200" y="4802998"/>
            <a:ext cx="2133600" cy="153888"/>
          </a:xfrm>
          <a:prstGeom prst="rect">
            <a:avLst/>
          </a:prstGeom>
        </p:spPr>
        <p:txBody>
          <a:bodyPr vert="horz" lIns="0" tIns="0" rIns="0" bIns="0" rtlCol="0" anchor="t" anchorCtr="0">
            <a:spAutoFit/>
          </a:bodyPr>
          <a:lstStyle>
            <a:lvl1pPr algn="ctr">
              <a:defRPr sz="1000">
                <a:solidFill>
                  <a:schemeClr val="bg1"/>
                </a:solidFill>
              </a:defRPr>
            </a:lvl1pPr>
          </a:lstStyle>
          <a:p>
            <a:fld id="{279503C6-47A0-441A-A0D7-B47DE3895979}" type="slidenum">
              <a:rPr lang="en-CA" smtClean="0"/>
              <a:pPr/>
              <a:t>‹#›</a:t>
            </a:fld>
            <a:endParaRPr lang="en-CA" dirty="0"/>
          </a:p>
        </p:txBody>
      </p:sp>
      <p:pic>
        <p:nvPicPr>
          <p:cNvPr id="13" name="Picture 1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468145" y="4794979"/>
            <a:ext cx="489548" cy="177296"/>
          </a:xfrm>
          <a:prstGeom prst="rect">
            <a:avLst/>
          </a:prstGeom>
        </p:spPr>
      </p:pic>
    </p:spTree>
    <p:extLst>
      <p:ext uri="{BB962C8B-B14F-4D97-AF65-F5344CB8AC3E}">
        <p14:creationId xmlns:p14="http://schemas.microsoft.com/office/powerpoint/2010/main" val="3292236133"/>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85725" indent="0" algn="l" defTabSz="914400" rtl="0" eaLnBrk="1" latinLnBrk="0" hangingPunct="1">
        <a:lnSpc>
          <a:spcPts val="4800"/>
        </a:lnSpc>
        <a:spcBef>
          <a:spcPts val="600"/>
        </a:spcBef>
        <a:spcAft>
          <a:spcPts val="1800"/>
        </a:spcAft>
        <a:buFont typeface="Calibri" panose="020F0502020204030204" pitchFamily="34" charset="0"/>
        <a:buChar char=" "/>
        <a:defRPr sz="4800" kern="1200">
          <a:solidFill>
            <a:schemeClr val="bg1"/>
          </a:solidFill>
          <a:latin typeface="+mn-lt"/>
          <a:ea typeface="+mn-ea"/>
          <a:cs typeface="+mn-cs"/>
        </a:defRPr>
      </a:lvl1pPr>
      <a:lvl2pPr marL="0" indent="0" algn="l" defTabSz="914400" rtl="0" eaLnBrk="1" latinLnBrk="0" hangingPunct="1">
        <a:spcBef>
          <a:spcPct val="20000"/>
        </a:spcBef>
        <a:buFont typeface="Courier New" panose="02070309020205020404" pitchFamily="49" charset="0"/>
        <a:buChar char=" "/>
        <a:tabLst/>
        <a:defRPr sz="3400" kern="1200">
          <a:solidFill>
            <a:schemeClr val="tx1"/>
          </a:solidFill>
          <a:latin typeface="+mn-lt"/>
          <a:ea typeface="+mn-ea"/>
          <a:cs typeface="+mn-cs"/>
        </a:defRPr>
      </a:lvl2pPr>
      <a:lvl3pPr marL="266700" indent="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266700" indent="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66700" indent="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cihi.ca/en/indicators/hip-fracture-surgery-within-48-hour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cihi.ca/en/explore-wait-times-for-priority-procedures-across-canada"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 Target="slide2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slide" Target="slide4.xml"/><Relationship Id="rId1" Type="http://schemas.openxmlformats.org/officeDocument/2006/relationships/slideLayout" Target="../slideLayouts/slideLayout2.xml"/><Relationship Id="rId5" Type="http://schemas.openxmlformats.org/officeDocument/2006/relationships/slide" Target="slide45.xml"/><Relationship Id="rId4" Type="http://schemas.openxmlformats.org/officeDocument/2006/relationships/slide" Target="slide3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9.xml"/></Relationships>
</file>

<file path=ppt/slides/_rels/slide46.xml.rels><?xml version="1.0" encoding="UTF-8" standalone="yes"?>
<Relationships xmlns="http://schemas.openxmlformats.org/package/2006/relationships"><Relationship Id="rId3" Type="http://schemas.openxmlformats.org/officeDocument/2006/relationships/hyperlink" Target="https://www.cihi.ca/en/indicators/wait-times-for-hip-fracture-repair-from-ed-registration-percentiles"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hyperlink" Target="https://www.cihi.ca/en/indicators/hip-fracture-surgery-within-48-hours"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www.cihi.ca/sites/default/files/document/ccqi-general-methodology-notes.pdf"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descr="logo of the Canadian Institute for Health Information (CIHI)"/>
          <p:cNvGrpSpPr/>
          <p:nvPr/>
        </p:nvGrpSpPr>
        <p:grpSpPr>
          <a:xfrm>
            <a:off x="8001000" y="4680269"/>
            <a:ext cx="990600" cy="406081"/>
            <a:chOff x="8001000" y="4680269"/>
            <a:chExt cx="990600" cy="406081"/>
          </a:xfrm>
        </p:grpSpPr>
        <p:sp>
          <p:nvSpPr>
            <p:cNvPr id="10" name="Rectangle 9" descr="Logo of the Canadian Institute for Health Information (CIHI)"/>
            <p:cNvSpPr/>
            <p:nvPr userDrawn="1"/>
          </p:nvSpPr>
          <p:spPr>
            <a:xfrm>
              <a:off x="8001000" y="4680269"/>
              <a:ext cx="990600" cy="4060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42241" y="4739484"/>
              <a:ext cx="885999" cy="317055"/>
            </a:xfrm>
            <a:prstGeom prst="rect">
              <a:avLst/>
            </a:prstGeom>
          </p:spPr>
        </p:pic>
      </p:grpSp>
      <p:sp>
        <p:nvSpPr>
          <p:cNvPr id="2" name="Title 1"/>
          <p:cNvSpPr>
            <a:spLocks noGrp="1"/>
          </p:cNvSpPr>
          <p:nvPr>
            <p:ph type="title"/>
          </p:nvPr>
        </p:nvSpPr>
        <p:spPr>
          <a:xfrm>
            <a:off x="1292225" y="1260944"/>
            <a:ext cx="6708775" cy="929806"/>
          </a:xfrm>
        </p:spPr>
        <p:txBody>
          <a:bodyPr/>
          <a:lstStyle/>
          <a:p>
            <a:r>
              <a:rPr lang="en-US" dirty="0"/>
              <a:t>Wait Times for Priority Procedures  </a:t>
            </a:r>
            <a:endParaRPr lang="en-CA" dirty="0"/>
          </a:p>
        </p:txBody>
      </p:sp>
      <p:sp>
        <p:nvSpPr>
          <p:cNvPr id="13" name="Text Placeholder 12">
            <a:extLst>
              <a:ext uri="{FF2B5EF4-FFF2-40B4-BE49-F238E27FC236}">
                <a16:creationId xmlns:a16="http://schemas.microsoft.com/office/drawing/2014/main" id="{AECA9367-87F7-4542-84ED-8E8087678DE8}"/>
              </a:ext>
            </a:extLst>
          </p:cNvPr>
          <p:cNvSpPr>
            <a:spLocks noGrp="1"/>
          </p:cNvSpPr>
          <p:nvPr>
            <p:ph type="body" sz="quarter" idx="14"/>
          </p:nvPr>
        </p:nvSpPr>
        <p:spPr/>
        <p:txBody>
          <a:bodyPr/>
          <a:lstStyle/>
          <a:p>
            <a:r>
              <a:rPr lang="en-US" dirty="0"/>
              <a:t>Methodology Notes</a:t>
            </a:r>
          </a:p>
        </p:txBody>
      </p:sp>
      <p:sp>
        <p:nvSpPr>
          <p:cNvPr id="8" name="TextBox 7"/>
          <p:cNvSpPr txBox="1"/>
          <p:nvPr/>
        </p:nvSpPr>
        <p:spPr>
          <a:xfrm>
            <a:off x="1290112" y="3579862"/>
            <a:ext cx="6336704" cy="276999"/>
          </a:xfrm>
          <a:prstGeom prst="rect">
            <a:avLst/>
          </a:prstGeom>
          <a:noFill/>
        </p:spPr>
        <p:txBody>
          <a:bodyPr wrap="square" lIns="0" tIns="0" rIns="0" bIns="0" rtlCol="0" anchor="b" anchorCtr="0">
            <a:spAutoFit/>
          </a:bodyPr>
          <a:lstStyle/>
          <a:p>
            <a:r>
              <a:rPr lang="en-CA" dirty="0">
                <a:solidFill>
                  <a:srgbClr val="ED7024"/>
                </a:solidFill>
              </a:rPr>
              <a:t>Canadian Institute for Health Information</a:t>
            </a:r>
          </a:p>
        </p:txBody>
      </p:sp>
      <p:sp>
        <p:nvSpPr>
          <p:cNvPr id="6" name="Content Placeholder 2"/>
          <p:cNvSpPr>
            <a:spLocks noGrp="1"/>
          </p:cNvSpPr>
          <p:nvPr>
            <p:ph sz="quarter" idx="17"/>
          </p:nvPr>
        </p:nvSpPr>
        <p:spPr>
          <a:xfrm>
            <a:off x="258038" y="4769210"/>
            <a:ext cx="2922821" cy="256480"/>
          </a:xfrm>
        </p:spPr>
        <p:txBody>
          <a:bodyPr/>
          <a:lstStyle/>
          <a:p>
            <a:r>
              <a:rPr lang="en-CA" dirty="0"/>
              <a:t>Last updated April</a:t>
            </a:r>
            <a:r>
              <a:rPr lang="en-CA" dirty="0">
                <a:solidFill>
                  <a:srgbClr val="FF0000"/>
                </a:solidFill>
              </a:rPr>
              <a:t> </a:t>
            </a:r>
            <a:r>
              <a:rPr lang="en-CA" dirty="0"/>
              <a:t>2024</a:t>
            </a:r>
          </a:p>
        </p:txBody>
      </p:sp>
      <p:sp>
        <p:nvSpPr>
          <p:cNvPr id="4" name="Content Placeholder 3">
            <a:extLst>
              <a:ext uri="{FF2B5EF4-FFF2-40B4-BE49-F238E27FC236}">
                <a16:creationId xmlns:a16="http://schemas.microsoft.com/office/drawing/2014/main" id="{FF1BC485-AE91-47BB-8863-7540E9386F46}"/>
              </a:ext>
            </a:extLst>
          </p:cNvPr>
          <p:cNvSpPr>
            <a:spLocks noGrp="1"/>
          </p:cNvSpPr>
          <p:nvPr>
            <p:ph sz="quarter" idx="11"/>
          </p:nvPr>
        </p:nvSpPr>
        <p:spPr>
          <a:xfrm>
            <a:off x="2987823" y="4763091"/>
            <a:ext cx="2448273" cy="276999"/>
          </a:xfrm>
        </p:spPr>
        <p:txBody>
          <a:bodyPr/>
          <a:lstStyle/>
          <a:p>
            <a:r>
              <a:rPr lang="en-US" dirty="0"/>
              <a:t>healthreports@cihi.ca</a:t>
            </a:r>
          </a:p>
        </p:txBody>
      </p:sp>
      <p:sp>
        <p:nvSpPr>
          <p:cNvPr id="12" name="TextBox 11"/>
          <p:cNvSpPr txBox="1"/>
          <p:nvPr/>
        </p:nvSpPr>
        <p:spPr bwMode="black">
          <a:xfrm>
            <a:off x="5336588" y="4711832"/>
            <a:ext cx="2376264" cy="369332"/>
          </a:xfrm>
          <a:prstGeom prst="rect">
            <a:avLst/>
          </a:prstGeom>
          <a:noFill/>
        </p:spPr>
        <p:txBody>
          <a:bodyPr wrap="square" rtlCol="0">
            <a:spAutoFit/>
          </a:bodyPr>
          <a:lstStyle/>
          <a:p>
            <a:pPr algn="r">
              <a:tabLst>
                <a:tab pos="1257300" algn="l"/>
              </a:tabLst>
            </a:pPr>
            <a:r>
              <a:rPr lang="en-CA" dirty="0">
                <a:solidFill>
                  <a:schemeClr val="bg1"/>
                </a:solidFill>
              </a:rPr>
              <a:t>   cihi.ca</a:t>
            </a:r>
            <a:r>
              <a:rPr lang="en-US" dirty="0">
                <a:solidFill>
                  <a:schemeClr val="bg1"/>
                </a:solidFill>
              </a:rPr>
              <a:t>	</a:t>
            </a:r>
            <a:r>
              <a:rPr lang="en-CA" dirty="0">
                <a:solidFill>
                  <a:schemeClr val="bg1"/>
                </a:solidFill>
              </a:rPr>
              <a:t>@cihi_icis</a:t>
            </a:r>
          </a:p>
        </p:txBody>
      </p:sp>
    </p:spTree>
    <p:extLst>
      <p:ext uri="{BB962C8B-B14F-4D97-AF65-F5344CB8AC3E}">
        <p14:creationId xmlns:p14="http://schemas.microsoft.com/office/powerpoint/2010/main" val="5723089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126677A7-71FB-4F30-917F-C1126CC327DE}"/>
              </a:ext>
            </a:extLst>
          </p:cNvPr>
          <p:cNvSpPr>
            <a:spLocks noGrp="1"/>
          </p:cNvSpPr>
          <p:nvPr>
            <p:ph type="body" sz="quarter" idx="14"/>
          </p:nvPr>
        </p:nvSpPr>
        <p:spPr>
          <a:xfrm>
            <a:off x="1186954" y="1217091"/>
            <a:ext cx="7957046" cy="2112049"/>
          </a:xfrm>
        </p:spPr>
        <p:txBody>
          <a:bodyPr vert="horz" wrap="square" lIns="180000" tIns="522000" rIns="0" bIns="522000" rtlCol="0" anchor="t">
            <a:spAutoFit/>
          </a:bodyPr>
          <a:lstStyle/>
          <a:p>
            <a:r>
              <a:rPr lang="en-US" dirty="0"/>
              <a:t>Priority procedure wait times: </a:t>
            </a:r>
          </a:p>
          <a:p>
            <a:r>
              <a:rPr lang="en-US" dirty="0"/>
              <a:t>Definitions</a:t>
            </a:r>
            <a:endParaRPr lang="en-US" strike="sngStrike" dirty="0"/>
          </a:p>
        </p:txBody>
      </p:sp>
    </p:spTree>
    <p:extLst>
      <p:ext uri="{BB962C8B-B14F-4D97-AF65-F5344CB8AC3E}">
        <p14:creationId xmlns:p14="http://schemas.microsoft.com/office/powerpoint/2010/main" val="2424898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437299"/>
          </a:xfrm>
        </p:spPr>
        <p:txBody>
          <a:bodyPr/>
          <a:lstStyle/>
          <a:p>
            <a:r>
              <a:rPr lang="en-US" dirty="0"/>
              <a:t>Hip replacement</a:t>
            </a:r>
            <a:endParaRPr lang="en-CA" dirty="0"/>
          </a:p>
        </p:txBody>
      </p:sp>
      <p:sp>
        <p:nvSpPr>
          <p:cNvPr id="3" name="Text Placeholder 2"/>
          <p:cNvSpPr>
            <a:spLocks noGrp="1"/>
          </p:cNvSpPr>
          <p:nvPr>
            <p:ph type="body" sz="quarter" idx="10"/>
          </p:nvPr>
        </p:nvSpPr>
        <p:spPr>
          <a:xfrm>
            <a:off x="708660" y="1143000"/>
            <a:ext cx="7978140" cy="3353226"/>
          </a:xfrm>
        </p:spPr>
        <p:txBody>
          <a:bodyPr/>
          <a:lstStyle/>
          <a:p>
            <a:pPr marL="0" indent="0">
              <a:spcAft>
                <a:spcPts val="400"/>
              </a:spcAft>
              <a:buNone/>
            </a:pPr>
            <a:r>
              <a:rPr lang="en-US" sz="2000" dirty="0">
                <a:solidFill>
                  <a:srgbClr val="177784"/>
                </a:solidFill>
              </a:rPr>
              <a:t>As of 2010, the following definition and population have been applied </a:t>
            </a:r>
            <a:br>
              <a:rPr lang="en-US" sz="2000" dirty="0">
                <a:solidFill>
                  <a:srgbClr val="177784"/>
                </a:solidFill>
              </a:rPr>
            </a:br>
            <a:r>
              <a:rPr lang="en-US" sz="2000" dirty="0">
                <a:solidFill>
                  <a:srgbClr val="177784"/>
                </a:solidFill>
              </a:rPr>
              <a:t>to reporting for hip replacement surgery wait times:</a:t>
            </a:r>
          </a:p>
          <a:p>
            <a:pPr>
              <a:spcBef>
                <a:spcPts val="1200"/>
              </a:spcBef>
              <a:spcAft>
                <a:spcPts val="300"/>
              </a:spcAft>
              <a:buFontTx/>
              <a:buNone/>
            </a:pPr>
            <a:r>
              <a:rPr lang="en-US" dirty="0"/>
              <a:t>Definition</a:t>
            </a:r>
          </a:p>
          <a:p>
            <a:pPr marL="0" indent="0">
              <a:spcBef>
                <a:spcPts val="0"/>
              </a:spcBef>
              <a:spcAft>
                <a:spcPts val="400"/>
              </a:spcAft>
              <a:buNone/>
            </a:pPr>
            <a:r>
              <a:rPr lang="en-US" sz="1500" b="0" dirty="0">
                <a:solidFill>
                  <a:schemeClr val="tx1"/>
                </a:solidFill>
              </a:rPr>
              <a:t>The number of days a patient waited, between the date when the patient and the appropriate physician agreed to a total hip replacement surgery and the patient was ready to receive it, </a:t>
            </a:r>
            <a:br>
              <a:rPr lang="en-US" sz="1500" b="0" dirty="0">
                <a:solidFill>
                  <a:schemeClr val="tx1"/>
                </a:solidFill>
              </a:rPr>
            </a:br>
            <a:r>
              <a:rPr lang="en-US" sz="1500" b="0" dirty="0">
                <a:solidFill>
                  <a:schemeClr val="tx1"/>
                </a:solidFill>
              </a:rPr>
              <a:t>and the date the patient received a planned total hip replacement surgery.</a:t>
            </a:r>
          </a:p>
          <a:p>
            <a:pPr>
              <a:lnSpc>
                <a:spcPct val="110000"/>
              </a:lnSpc>
              <a:spcBef>
                <a:spcPts val="1200"/>
              </a:spcBef>
              <a:spcAft>
                <a:spcPts val="300"/>
              </a:spcAft>
              <a:buFontTx/>
              <a:buNone/>
            </a:pPr>
            <a:r>
              <a:rPr lang="en-US" dirty="0"/>
              <a:t>Benchmark</a:t>
            </a:r>
          </a:p>
          <a:p>
            <a:pPr>
              <a:lnSpc>
                <a:spcPct val="110000"/>
              </a:lnSpc>
              <a:spcBef>
                <a:spcPts val="0"/>
              </a:spcBef>
              <a:spcAft>
                <a:spcPts val="400"/>
              </a:spcAft>
              <a:buNone/>
            </a:pPr>
            <a:r>
              <a:rPr lang="en-US" sz="1500" b="0" dirty="0">
                <a:solidFill>
                  <a:schemeClr val="tx1"/>
                </a:solidFill>
              </a:rPr>
              <a:t>Within 26 weeks (182 days)</a:t>
            </a:r>
          </a:p>
          <a:p>
            <a:pPr>
              <a:lnSpc>
                <a:spcPct val="110000"/>
              </a:lnSpc>
              <a:spcBef>
                <a:spcPts val="1200"/>
              </a:spcBef>
              <a:spcAft>
                <a:spcPts val="300"/>
              </a:spcAft>
              <a:buFontTx/>
              <a:buNone/>
            </a:pPr>
            <a:r>
              <a:rPr lang="en-US" dirty="0"/>
              <a:t>Time frame</a:t>
            </a:r>
          </a:p>
          <a:p>
            <a:pPr>
              <a:lnSpc>
                <a:spcPct val="110000"/>
              </a:lnSpc>
              <a:spcBef>
                <a:spcPts val="0"/>
              </a:spcBef>
              <a:spcAft>
                <a:spcPts val="400"/>
              </a:spcAft>
              <a:buNone/>
            </a:pPr>
            <a:r>
              <a:rPr lang="en-US" sz="1500" b="0" dirty="0">
                <a:solidFill>
                  <a:schemeClr val="tx1"/>
                </a:solidFill>
              </a:rPr>
              <a:t>April 1 to September 30, annually</a:t>
            </a:r>
          </a:p>
        </p:txBody>
      </p:sp>
    </p:spTree>
    <p:extLst>
      <p:ext uri="{BB962C8B-B14F-4D97-AF65-F5344CB8AC3E}">
        <p14:creationId xmlns:p14="http://schemas.microsoft.com/office/powerpoint/2010/main" val="7572188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437299"/>
          </a:xfrm>
        </p:spPr>
        <p:txBody>
          <a:bodyPr/>
          <a:lstStyle/>
          <a:p>
            <a:r>
              <a:rPr lang="en-US" dirty="0"/>
              <a:t>Hip replacement (continued)</a:t>
            </a:r>
            <a:endParaRPr lang="en-CA" dirty="0"/>
          </a:p>
        </p:txBody>
      </p:sp>
      <p:sp>
        <p:nvSpPr>
          <p:cNvPr id="3" name="Text Placeholder 2"/>
          <p:cNvSpPr>
            <a:spLocks noGrp="1"/>
          </p:cNvSpPr>
          <p:nvPr>
            <p:ph type="body" sz="quarter" idx="10"/>
          </p:nvPr>
        </p:nvSpPr>
        <p:spPr>
          <a:xfrm>
            <a:off x="708660" y="1060103"/>
            <a:ext cx="3863340" cy="641201"/>
          </a:xfrm>
        </p:spPr>
        <p:txBody>
          <a:bodyPr>
            <a:noAutofit/>
          </a:bodyPr>
          <a:lstStyle/>
          <a:p>
            <a:pPr>
              <a:lnSpc>
                <a:spcPts val="1900"/>
              </a:lnSpc>
              <a:spcBef>
                <a:spcPts val="400"/>
              </a:spcBef>
              <a:spcAft>
                <a:spcPts val="400"/>
              </a:spcAft>
              <a:buFontTx/>
              <a:buNone/>
            </a:pPr>
            <a:r>
              <a:rPr lang="en-US" dirty="0"/>
              <a:t>Population</a:t>
            </a:r>
          </a:p>
          <a:p>
            <a:pPr>
              <a:lnSpc>
                <a:spcPts val="1900"/>
              </a:lnSpc>
              <a:spcBef>
                <a:spcPts val="400"/>
              </a:spcBef>
            </a:pPr>
            <a:r>
              <a:rPr lang="en-US" sz="1500" b="0" dirty="0">
                <a:solidFill>
                  <a:srgbClr val="000000"/>
                </a:solidFill>
              </a:rPr>
              <a:t>Includes those age 18 and older</a:t>
            </a:r>
          </a:p>
          <a:p>
            <a:pPr>
              <a:lnSpc>
                <a:spcPts val="1900"/>
              </a:lnSpc>
              <a:spcBef>
                <a:spcPts val="0"/>
              </a:spcBef>
            </a:pPr>
            <a:r>
              <a:rPr lang="en-US" sz="1500" b="0" dirty="0">
                <a:solidFill>
                  <a:srgbClr val="000000"/>
                </a:solidFill>
              </a:rPr>
              <a:t>Includes all total hip replacements </a:t>
            </a:r>
            <a:br>
              <a:rPr lang="en-US" sz="1500" b="0" dirty="0">
                <a:solidFill>
                  <a:srgbClr val="000000"/>
                </a:solidFill>
              </a:rPr>
            </a:br>
            <a:r>
              <a:rPr lang="en-US" sz="1500" b="0" dirty="0">
                <a:solidFill>
                  <a:srgbClr val="000000"/>
                </a:solidFill>
              </a:rPr>
              <a:t>(primary and revision); bilateral joint replacements count as a single wait</a:t>
            </a:r>
          </a:p>
          <a:p>
            <a:pPr>
              <a:lnSpc>
                <a:spcPts val="1900"/>
              </a:lnSpc>
              <a:spcBef>
                <a:spcPts val="0"/>
              </a:spcBef>
            </a:pPr>
            <a:r>
              <a:rPr lang="en-US" sz="1500" b="0" dirty="0">
                <a:solidFill>
                  <a:srgbClr val="000000"/>
                </a:solidFill>
              </a:rPr>
              <a:t>Includes all priority levels</a:t>
            </a:r>
          </a:p>
        </p:txBody>
      </p:sp>
      <p:sp>
        <p:nvSpPr>
          <p:cNvPr id="4" name="Text Placeholder 2"/>
          <p:cNvSpPr txBox="1">
            <a:spLocks/>
          </p:cNvSpPr>
          <p:nvPr/>
        </p:nvSpPr>
        <p:spPr>
          <a:xfrm>
            <a:off x="4495800" y="1403325"/>
            <a:ext cx="3962400" cy="641201"/>
          </a:xfrm>
          <a:prstGeom prst="rect">
            <a:avLst/>
          </a:prstGeom>
        </p:spPr>
        <p:txBody>
          <a:bodyPr vert="horz" wrap="square" lIns="0" tIns="0" rIns="0" bIns="0" rtlCol="0" anchor="t">
            <a:noAutofit/>
          </a:bodyPr>
          <a:lstStyle>
            <a:lvl1pPr marL="182563" indent="-182563" algn="l" defTabSz="914400" rtl="0" eaLnBrk="1" latinLnBrk="0" hangingPunct="1">
              <a:lnSpc>
                <a:spcPts val="2000"/>
              </a:lnSpc>
              <a:spcBef>
                <a:spcPts val="500"/>
              </a:spcBef>
              <a:spcAft>
                <a:spcPts val="500"/>
              </a:spcAft>
              <a:buFont typeface="Calibri" panose="020F0502020204030204" pitchFamily="34" charset="0"/>
              <a:buChar char="•"/>
              <a:defRPr sz="1600" b="1" kern="1200" baseline="0">
                <a:solidFill>
                  <a:srgbClr val="365254"/>
                </a:solidFill>
                <a:latin typeface="+mn-lt"/>
                <a:ea typeface="+mn-ea"/>
                <a:cs typeface="+mn-cs"/>
              </a:defRPr>
            </a:lvl1pPr>
            <a:lvl2pPr marL="449263" indent="-182563" algn="l" defTabSz="914400" rtl="0" eaLnBrk="1" latinLnBrk="0" hangingPunct="1">
              <a:lnSpc>
                <a:spcPts val="2000"/>
              </a:lnSpc>
              <a:spcBef>
                <a:spcPts val="500"/>
              </a:spcBef>
              <a:spcAft>
                <a:spcPts val="500"/>
              </a:spcAft>
              <a:buFont typeface="Calibri" panose="020F0502020204030204" pitchFamily="34" charset="0"/>
              <a:buChar char="‒"/>
              <a:tabLst/>
              <a:defRPr sz="15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82245" indent="-182245">
              <a:lnSpc>
                <a:spcPts val="1900"/>
              </a:lnSpc>
              <a:spcBef>
                <a:spcPts val="0"/>
              </a:spcBef>
            </a:pPr>
            <a:r>
              <a:rPr lang="en-US" sz="1500" b="0" dirty="0">
                <a:solidFill>
                  <a:srgbClr val="000000"/>
                </a:solidFill>
              </a:rPr>
              <a:t>Excludes emergency cases</a:t>
            </a:r>
            <a:endParaRPr lang="en-US" sz="1500" b="0" dirty="0">
              <a:solidFill>
                <a:srgbClr val="000000"/>
              </a:solidFill>
              <a:cs typeface="Calibri"/>
            </a:endParaRPr>
          </a:p>
          <a:p>
            <a:pPr marL="182245" indent="-182245">
              <a:lnSpc>
                <a:spcPts val="1900"/>
              </a:lnSpc>
              <a:spcBef>
                <a:spcPts val="0"/>
              </a:spcBef>
            </a:pPr>
            <a:r>
              <a:rPr lang="en-US" sz="1500" b="0" dirty="0">
                <a:solidFill>
                  <a:srgbClr val="000000"/>
                </a:solidFill>
              </a:rPr>
              <a:t>Excludes elective partial hip replacements </a:t>
            </a:r>
            <a:endParaRPr lang="en-US" sz="1500" b="0" dirty="0">
              <a:solidFill>
                <a:srgbClr val="000000"/>
              </a:solidFill>
              <a:cs typeface="Calibri"/>
            </a:endParaRPr>
          </a:p>
          <a:p>
            <a:pPr marL="182245" indent="-182245">
              <a:lnSpc>
                <a:spcPts val="1900"/>
              </a:lnSpc>
              <a:spcBef>
                <a:spcPts val="0"/>
              </a:spcBef>
            </a:pPr>
            <a:r>
              <a:rPr lang="en-US" sz="1500" b="0" dirty="0">
                <a:solidFill>
                  <a:srgbClr val="000000"/>
                </a:solidFill>
              </a:rPr>
              <a:t>Excludes days when the patient was unavailable</a:t>
            </a:r>
            <a:endParaRPr lang="en-US" sz="1500" b="0" dirty="0">
              <a:solidFill>
                <a:srgbClr val="000000"/>
              </a:solidFill>
              <a:cs typeface="Calibri"/>
            </a:endParaRPr>
          </a:p>
        </p:txBody>
      </p:sp>
      <p:sp>
        <p:nvSpPr>
          <p:cNvPr id="5" name="Text Placeholder 2"/>
          <p:cNvSpPr txBox="1">
            <a:spLocks/>
          </p:cNvSpPr>
          <p:nvPr/>
        </p:nvSpPr>
        <p:spPr>
          <a:xfrm>
            <a:off x="708660" y="3028950"/>
            <a:ext cx="7749540" cy="692497"/>
          </a:xfrm>
          <a:prstGeom prst="rect">
            <a:avLst/>
          </a:prstGeom>
        </p:spPr>
        <p:txBody>
          <a:bodyPr vert="horz" wrap="square" lIns="0" tIns="0" rIns="0" bIns="0" rtlCol="0" anchor="t">
            <a:noAutofit/>
          </a:bodyPr>
          <a:lstStyle>
            <a:lvl1pPr marL="182563" indent="-182563" algn="l" defTabSz="914400" rtl="0" eaLnBrk="1" latinLnBrk="0" hangingPunct="1">
              <a:lnSpc>
                <a:spcPts val="2000"/>
              </a:lnSpc>
              <a:spcBef>
                <a:spcPts val="500"/>
              </a:spcBef>
              <a:spcAft>
                <a:spcPts val="500"/>
              </a:spcAft>
              <a:buFont typeface="Calibri" panose="020F0502020204030204" pitchFamily="34" charset="0"/>
              <a:buChar char="•"/>
              <a:defRPr sz="1600" b="1" kern="1200" baseline="0">
                <a:solidFill>
                  <a:srgbClr val="365254"/>
                </a:solidFill>
                <a:latin typeface="+mn-lt"/>
                <a:ea typeface="+mn-ea"/>
                <a:cs typeface="+mn-cs"/>
              </a:defRPr>
            </a:lvl1pPr>
            <a:lvl2pPr marL="449263" indent="-182563" algn="l" defTabSz="914400" rtl="0" eaLnBrk="1" latinLnBrk="0" hangingPunct="1">
              <a:lnSpc>
                <a:spcPts val="2000"/>
              </a:lnSpc>
              <a:spcBef>
                <a:spcPts val="500"/>
              </a:spcBef>
              <a:spcAft>
                <a:spcPts val="500"/>
              </a:spcAft>
              <a:buFont typeface="Calibri" panose="020F0502020204030204" pitchFamily="34" charset="0"/>
              <a:buChar char="‒"/>
              <a:tabLst/>
              <a:defRPr sz="15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82245" indent="-182245">
              <a:lnSpc>
                <a:spcPts val="1900"/>
              </a:lnSpc>
              <a:spcBef>
                <a:spcPts val="400"/>
              </a:spcBef>
              <a:spcAft>
                <a:spcPts val="400"/>
              </a:spcAft>
              <a:buFontTx/>
              <a:buNone/>
            </a:pPr>
            <a:r>
              <a:rPr lang="en-US" dirty="0"/>
              <a:t>Decisions/rationale</a:t>
            </a:r>
          </a:p>
          <a:p>
            <a:pPr marL="182245" indent="-182245">
              <a:lnSpc>
                <a:spcPts val="1900"/>
              </a:lnSpc>
              <a:spcBef>
                <a:spcPts val="400"/>
              </a:spcBef>
            </a:pPr>
            <a:r>
              <a:rPr lang="en-US" sz="1500" b="0" dirty="0">
                <a:solidFill>
                  <a:srgbClr val="000000"/>
                </a:solidFill>
              </a:rPr>
              <a:t>The </a:t>
            </a:r>
            <a:r>
              <a:rPr lang="en-US" sz="1500" b="0" dirty="0">
                <a:solidFill>
                  <a:schemeClr val="tx1"/>
                </a:solidFill>
              </a:rPr>
              <a:t>exclusion of bilateral hip replacements and inclusion of patients younger than age 18 are not considered material to the </a:t>
            </a:r>
            <a:r>
              <a:rPr lang="en-US" sz="1500" b="0" dirty="0">
                <a:solidFill>
                  <a:srgbClr val="000000"/>
                </a:solidFill>
              </a:rPr>
              <a:t>wait times. These are not reported as exceptions for provinces that are unable to include/exclude these cases.</a:t>
            </a:r>
            <a:endParaRPr lang="en-US" sz="1500" b="0" dirty="0">
              <a:solidFill>
                <a:srgbClr val="000000"/>
              </a:solidFill>
              <a:cs typeface="Calibri"/>
            </a:endParaRPr>
          </a:p>
          <a:p>
            <a:pPr marL="182245" indent="-182245">
              <a:lnSpc>
                <a:spcPts val="1900"/>
              </a:lnSpc>
              <a:spcBef>
                <a:spcPts val="0"/>
              </a:spcBef>
            </a:pPr>
            <a:r>
              <a:rPr lang="en-US" sz="1500" b="0" dirty="0">
                <a:solidFill>
                  <a:srgbClr val="000000"/>
                </a:solidFill>
              </a:rPr>
              <a:t>Provinces continue to work toward removing “patient unavailable” days from reported wait times. This will continue to be an area of variation that CIHI will note.</a:t>
            </a:r>
            <a:endParaRPr lang="en-US" sz="1500" b="0" dirty="0">
              <a:solidFill>
                <a:srgbClr val="000000"/>
              </a:solidFill>
              <a:cs typeface="Calibri"/>
            </a:endParaRPr>
          </a:p>
        </p:txBody>
      </p:sp>
    </p:spTree>
    <p:extLst>
      <p:ext uri="{BB962C8B-B14F-4D97-AF65-F5344CB8AC3E}">
        <p14:creationId xmlns:p14="http://schemas.microsoft.com/office/powerpoint/2010/main" val="10037074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437299"/>
          </a:xfrm>
        </p:spPr>
        <p:txBody>
          <a:bodyPr/>
          <a:lstStyle/>
          <a:p>
            <a:r>
              <a:rPr lang="en-US" dirty="0"/>
              <a:t>Knee replacement</a:t>
            </a:r>
            <a:endParaRPr lang="en-CA" dirty="0"/>
          </a:p>
        </p:txBody>
      </p:sp>
      <p:sp>
        <p:nvSpPr>
          <p:cNvPr id="3" name="Text Placeholder 2"/>
          <p:cNvSpPr>
            <a:spLocks noGrp="1"/>
          </p:cNvSpPr>
          <p:nvPr>
            <p:ph type="body" sz="quarter" idx="10"/>
          </p:nvPr>
        </p:nvSpPr>
        <p:spPr>
          <a:xfrm>
            <a:off x="708660" y="1143000"/>
            <a:ext cx="7520940" cy="3409950"/>
          </a:xfrm>
        </p:spPr>
        <p:txBody>
          <a:bodyPr>
            <a:noAutofit/>
          </a:bodyPr>
          <a:lstStyle/>
          <a:p>
            <a:pPr marL="0" indent="0">
              <a:spcAft>
                <a:spcPts val="400"/>
              </a:spcAft>
              <a:buNone/>
            </a:pPr>
            <a:r>
              <a:rPr lang="en-US" sz="2000" dirty="0">
                <a:solidFill>
                  <a:srgbClr val="177784"/>
                </a:solidFill>
              </a:rPr>
              <a:t>As of 2010, the following definition and population have been applied </a:t>
            </a:r>
            <a:br>
              <a:rPr lang="en-US" sz="2000" dirty="0">
                <a:solidFill>
                  <a:srgbClr val="177784"/>
                </a:solidFill>
              </a:rPr>
            </a:br>
            <a:r>
              <a:rPr lang="en-US" sz="2000" dirty="0">
                <a:solidFill>
                  <a:srgbClr val="177784"/>
                </a:solidFill>
              </a:rPr>
              <a:t>to reporting for knee replacement surgery wait times:</a:t>
            </a:r>
          </a:p>
          <a:p>
            <a:pPr>
              <a:spcBef>
                <a:spcPts val="1200"/>
              </a:spcBef>
              <a:spcAft>
                <a:spcPts val="400"/>
              </a:spcAft>
              <a:buFontTx/>
              <a:buNone/>
            </a:pPr>
            <a:r>
              <a:rPr lang="en-US" dirty="0"/>
              <a:t>Definition</a:t>
            </a:r>
          </a:p>
          <a:p>
            <a:pPr marL="0" indent="0">
              <a:spcBef>
                <a:spcPts val="0"/>
              </a:spcBef>
              <a:buNone/>
            </a:pPr>
            <a:r>
              <a:rPr lang="en-US" sz="1500" b="0" dirty="0">
                <a:solidFill>
                  <a:srgbClr val="000000"/>
                </a:solidFill>
              </a:rPr>
              <a:t>The number of days a patient waited, between the date when the patient and the appropriate physician agreed to a total knee replacement surgery and the patient was ready to receive it, </a:t>
            </a:r>
            <a:br>
              <a:rPr lang="en-US" sz="1500" b="0" dirty="0">
                <a:solidFill>
                  <a:srgbClr val="000000"/>
                </a:solidFill>
              </a:rPr>
            </a:br>
            <a:r>
              <a:rPr lang="en-US" sz="1500" b="0" dirty="0">
                <a:solidFill>
                  <a:srgbClr val="000000"/>
                </a:solidFill>
              </a:rPr>
              <a:t>and the date the patient received a planned total knee replacement surgery.</a:t>
            </a:r>
          </a:p>
          <a:p>
            <a:pPr>
              <a:spcBef>
                <a:spcPts val="1200"/>
              </a:spcBef>
              <a:spcAft>
                <a:spcPts val="400"/>
              </a:spcAft>
              <a:buFontTx/>
              <a:buNone/>
            </a:pPr>
            <a:r>
              <a:rPr lang="en-US" dirty="0"/>
              <a:t>Benchmark</a:t>
            </a:r>
          </a:p>
          <a:p>
            <a:pPr>
              <a:spcBef>
                <a:spcPts val="0"/>
              </a:spcBef>
              <a:buNone/>
            </a:pPr>
            <a:r>
              <a:rPr lang="en-US" sz="1500" b="0" dirty="0">
                <a:solidFill>
                  <a:srgbClr val="000000"/>
                </a:solidFill>
              </a:rPr>
              <a:t>Within 26 weeks (182 days)</a:t>
            </a:r>
          </a:p>
          <a:p>
            <a:pPr>
              <a:spcBef>
                <a:spcPts val="1200"/>
              </a:spcBef>
              <a:spcAft>
                <a:spcPts val="400"/>
              </a:spcAft>
              <a:buFontTx/>
              <a:buNone/>
            </a:pPr>
            <a:r>
              <a:rPr lang="en-US" dirty="0"/>
              <a:t>Time frame</a:t>
            </a:r>
          </a:p>
          <a:p>
            <a:pPr>
              <a:spcBef>
                <a:spcPts val="0"/>
              </a:spcBef>
              <a:buNone/>
            </a:pPr>
            <a:r>
              <a:rPr lang="en-US" sz="1500" b="0" dirty="0">
                <a:solidFill>
                  <a:srgbClr val="000000"/>
                </a:solidFill>
              </a:rPr>
              <a:t>April 1 to September 30, annually</a:t>
            </a:r>
          </a:p>
        </p:txBody>
      </p:sp>
    </p:spTree>
    <p:extLst>
      <p:ext uri="{BB962C8B-B14F-4D97-AF65-F5344CB8AC3E}">
        <p14:creationId xmlns:p14="http://schemas.microsoft.com/office/powerpoint/2010/main" val="13859620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437299"/>
          </a:xfrm>
        </p:spPr>
        <p:txBody>
          <a:bodyPr/>
          <a:lstStyle/>
          <a:p>
            <a:r>
              <a:rPr lang="en-US" dirty="0"/>
              <a:t>Knee replacement (continued)</a:t>
            </a:r>
            <a:endParaRPr lang="en-CA" dirty="0"/>
          </a:p>
        </p:txBody>
      </p:sp>
      <p:sp>
        <p:nvSpPr>
          <p:cNvPr id="3" name="Text Placeholder 2"/>
          <p:cNvSpPr>
            <a:spLocks noGrp="1"/>
          </p:cNvSpPr>
          <p:nvPr>
            <p:ph type="body" sz="quarter" idx="10"/>
          </p:nvPr>
        </p:nvSpPr>
        <p:spPr>
          <a:xfrm>
            <a:off x="708660" y="1060103"/>
            <a:ext cx="3863340" cy="641201"/>
          </a:xfrm>
        </p:spPr>
        <p:txBody>
          <a:bodyPr>
            <a:noAutofit/>
          </a:bodyPr>
          <a:lstStyle/>
          <a:p>
            <a:pPr>
              <a:lnSpc>
                <a:spcPts val="1900"/>
              </a:lnSpc>
              <a:spcBef>
                <a:spcPts val="400"/>
              </a:spcBef>
              <a:spcAft>
                <a:spcPts val="400"/>
              </a:spcAft>
              <a:buFontTx/>
              <a:buNone/>
            </a:pPr>
            <a:r>
              <a:rPr lang="en-US" dirty="0"/>
              <a:t>Population</a:t>
            </a:r>
          </a:p>
          <a:p>
            <a:pPr>
              <a:lnSpc>
                <a:spcPts val="1900"/>
              </a:lnSpc>
              <a:spcBef>
                <a:spcPts val="0"/>
              </a:spcBef>
              <a:spcAft>
                <a:spcPts val="400"/>
              </a:spcAft>
            </a:pPr>
            <a:r>
              <a:rPr lang="en-US" sz="1500" b="0" dirty="0">
                <a:solidFill>
                  <a:srgbClr val="000000"/>
                </a:solidFill>
              </a:rPr>
              <a:t>Includes those age 18 and older</a:t>
            </a:r>
          </a:p>
          <a:p>
            <a:pPr>
              <a:lnSpc>
                <a:spcPts val="1900"/>
              </a:lnSpc>
              <a:spcBef>
                <a:spcPts val="0"/>
              </a:spcBef>
            </a:pPr>
            <a:r>
              <a:rPr lang="en-US" sz="1500" b="0" dirty="0">
                <a:solidFill>
                  <a:srgbClr val="000000"/>
                </a:solidFill>
              </a:rPr>
              <a:t>Includes all total knee joint replacements (primary and revision); bilateral joint replacements count as a single wait</a:t>
            </a:r>
          </a:p>
          <a:p>
            <a:pPr>
              <a:lnSpc>
                <a:spcPts val="1900"/>
              </a:lnSpc>
              <a:spcBef>
                <a:spcPts val="0"/>
              </a:spcBef>
            </a:pPr>
            <a:r>
              <a:rPr lang="en-US" sz="1500" b="0" dirty="0">
                <a:solidFill>
                  <a:srgbClr val="000000"/>
                </a:solidFill>
              </a:rPr>
              <a:t>Includes all priority levels</a:t>
            </a:r>
          </a:p>
        </p:txBody>
      </p:sp>
      <p:sp>
        <p:nvSpPr>
          <p:cNvPr id="4" name="Text Placeholder 2"/>
          <p:cNvSpPr txBox="1">
            <a:spLocks/>
          </p:cNvSpPr>
          <p:nvPr/>
        </p:nvSpPr>
        <p:spPr>
          <a:xfrm>
            <a:off x="4495800" y="1342740"/>
            <a:ext cx="3962400" cy="641201"/>
          </a:xfrm>
          <a:prstGeom prst="rect">
            <a:avLst/>
          </a:prstGeom>
        </p:spPr>
        <p:txBody>
          <a:bodyPr vert="horz" wrap="square" lIns="0" tIns="0" rIns="0" bIns="0" rtlCol="0" anchor="t">
            <a:noAutofit/>
          </a:bodyPr>
          <a:lstStyle>
            <a:lvl1pPr marL="182563" indent="-182563" algn="l" defTabSz="914400" rtl="0" eaLnBrk="1" latinLnBrk="0" hangingPunct="1">
              <a:lnSpc>
                <a:spcPts val="2000"/>
              </a:lnSpc>
              <a:spcBef>
                <a:spcPts val="500"/>
              </a:spcBef>
              <a:spcAft>
                <a:spcPts val="500"/>
              </a:spcAft>
              <a:buFont typeface="Calibri" panose="020F0502020204030204" pitchFamily="34" charset="0"/>
              <a:buChar char="•"/>
              <a:defRPr sz="1600" b="1" kern="1200" baseline="0">
                <a:solidFill>
                  <a:srgbClr val="365254"/>
                </a:solidFill>
                <a:latin typeface="+mn-lt"/>
                <a:ea typeface="+mn-ea"/>
                <a:cs typeface="+mn-cs"/>
              </a:defRPr>
            </a:lvl1pPr>
            <a:lvl2pPr marL="449263" indent="-182563" algn="l" defTabSz="914400" rtl="0" eaLnBrk="1" latinLnBrk="0" hangingPunct="1">
              <a:lnSpc>
                <a:spcPts val="2000"/>
              </a:lnSpc>
              <a:spcBef>
                <a:spcPts val="500"/>
              </a:spcBef>
              <a:spcAft>
                <a:spcPts val="500"/>
              </a:spcAft>
              <a:buFont typeface="Calibri" panose="020F0502020204030204" pitchFamily="34" charset="0"/>
              <a:buChar char="‒"/>
              <a:tabLst/>
              <a:defRPr sz="15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82245" indent="-182245">
              <a:lnSpc>
                <a:spcPts val="1900"/>
              </a:lnSpc>
              <a:spcBef>
                <a:spcPts val="0"/>
              </a:spcBef>
            </a:pPr>
            <a:r>
              <a:rPr lang="en-US" sz="1500" b="0" dirty="0">
                <a:solidFill>
                  <a:srgbClr val="000000"/>
                </a:solidFill>
              </a:rPr>
              <a:t>Excludes emergency cases </a:t>
            </a:r>
            <a:endParaRPr lang="en-US" sz="1500" b="0" dirty="0">
              <a:solidFill>
                <a:srgbClr val="000000"/>
              </a:solidFill>
              <a:cs typeface="Calibri"/>
            </a:endParaRPr>
          </a:p>
          <a:p>
            <a:pPr marL="182245" indent="-182245">
              <a:lnSpc>
                <a:spcPts val="1900"/>
              </a:lnSpc>
              <a:spcBef>
                <a:spcPts val="0"/>
              </a:spcBef>
            </a:pPr>
            <a:r>
              <a:rPr lang="en-US" sz="1500" b="0" dirty="0">
                <a:solidFill>
                  <a:srgbClr val="000000"/>
                </a:solidFill>
              </a:rPr>
              <a:t>Excludes days when the patient was unavailable</a:t>
            </a:r>
            <a:endParaRPr lang="en-US" sz="1500" b="0" dirty="0">
              <a:solidFill>
                <a:srgbClr val="000000"/>
              </a:solidFill>
              <a:cs typeface="Calibri"/>
            </a:endParaRPr>
          </a:p>
        </p:txBody>
      </p:sp>
      <p:sp>
        <p:nvSpPr>
          <p:cNvPr id="5" name="Text Placeholder 2"/>
          <p:cNvSpPr txBox="1">
            <a:spLocks/>
          </p:cNvSpPr>
          <p:nvPr/>
        </p:nvSpPr>
        <p:spPr>
          <a:xfrm>
            <a:off x="708660" y="3028950"/>
            <a:ext cx="7673340" cy="692497"/>
          </a:xfrm>
          <a:prstGeom prst="rect">
            <a:avLst/>
          </a:prstGeom>
        </p:spPr>
        <p:txBody>
          <a:bodyPr vert="horz" wrap="square" lIns="0" tIns="0" rIns="0" bIns="0" rtlCol="0" anchor="t">
            <a:noAutofit/>
          </a:bodyPr>
          <a:lstStyle>
            <a:lvl1pPr marL="182563" indent="-182563" algn="l" defTabSz="914400" rtl="0" eaLnBrk="1" latinLnBrk="0" hangingPunct="1">
              <a:lnSpc>
                <a:spcPts val="2000"/>
              </a:lnSpc>
              <a:spcBef>
                <a:spcPts val="500"/>
              </a:spcBef>
              <a:spcAft>
                <a:spcPts val="500"/>
              </a:spcAft>
              <a:buFont typeface="Calibri" panose="020F0502020204030204" pitchFamily="34" charset="0"/>
              <a:buChar char="•"/>
              <a:defRPr sz="1600" b="1" kern="1200" baseline="0">
                <a:solidFill>
                  <a:srgbClr val="365254"/>
                </a:solidFill>
                <a:latin typeface="+mn-lt"/>
                <a:ea typeface="+mn-ea"/>
                <a:cs typeface="+mn-cs"/>
              </a:defRPr>
            </a:lvl1pPr>
            <a:lvl2pPr marL="449263" indent="-182563" algn="l" defTabSz="914400" rtl="0" eaLnBrk="1" latinLnBrk="0" hangingPunct="1">
              <a:lnSpc>
                <a:spcPts val="2000"/>
              </a:lnSpc>
              <a:spcBef>
                <a:spcPts val="500"/>
              </a:spcBef>
              <a:spcAft>
                <a:spcPts val="500"/>
              </a:spcAft>
              <a:buFont typeface="Calibri" panose="020F0502020204030204" pitchFamily="34" charset="0"/>
              <a:buChar char="‒"/>
              <a:tabLst/>
              <a:defRPr sz="15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82245" indent="-182245">
              <a:lnSpc>
                <a:spcPts val="1900"/>
              </a:lnSpc>
              <a:spcBef>
                <a:spcPts val="400"/>
              </a:spcBef>
              <a:spcAft>
                <a:spcPts val="400"/>
              </a:spcAft>
              <a:buFontTx/>
              <a:buNone/>
            </a:pPr>
            <a:r>
              <a:rPr lang="en-US" dirty="0"/>
              <a:t>Decisions/rationale</a:t>
            </a:r>
          </a:p>
          <a:p>
            <a:pPr marL="182245" indent="-182245">
              <a:lnSpc>
                <a:spcPts val="1900"/>
              </a:lnSpc>
              <a:spcBef>
                <a:spcPts val="0"/>
              </a:spcBef>
              <a:spcAft>
                <a:spcPts val="400"/>
              </a:spcAft>
            </a:pPr>
            <a:r>
              <a:rPr lang="en-US" sz="1500" b="0" dirty="0">
                <a:solidFill>
                  <a:srgbClr val="000000"/>
                </a:solidFill>
              </a:rPr>
              <a:t>The exclusion of </a:t>
            </a:r>
            <a:r>
              <a:rPr lang="en-US" sz="1500" b="0" dirty="0">
                <a:solidFill>
                  <a:schemeClr val="tx1"/>
                </a:solidFill>
              </a:rPr>
              <a:t>bilateral knee replacements and inclusion of patients younger than age 18 are not considered material to the wait times. These are not reported as exceptions for provinces </a:t>
            </a:r>
            <a:r>
              <a:rPr lang="en-US" sz="1500" b="0" dirty="0">
                <a:solidFill>
                  <a:srgbClr val="000000"/>
                </a:solidFill>
              </a:rPr>
              <a:t>that are unable to include/exclude these cases.</a:t>
            </a:r>
            <a:endParaRPr lang="en-US" sz="1500" b="0" dirty="0">
              <a:solidFill>
                <a:srgbClr val="000000"/>
              </a:solidFill>
              <a:cs typeface="Calibri"/>
            </a:endParaRPr>
          </a:p>
          <a:p>
            <a:pPr marL="182245" indent="-182245">
              <a:lnSpc>
                <a:spcPts val="1900"/>
              </a:lnSpc>
              <a:spcBef>
                <a:spcPts val="400"/>
              </a:spcBef>
              <a:spcAft>
                <a:spcPts val="400"/>
              </a:spcAft>
            </a:pPr>
            <a:r>
              <a:rPr lang="en-US" sz="1500" b="0" dirty="0">
                <a:solidFill>
                  <a:srgbClr val="000000"/>
                </a:solidFill>
              </a:rPr>
              <a:t>Provinces continue to work toward removing “patient unavailable” days from reported wait times. This will continue to be an area of variation that CIHI will note.</a:t>
            </a:r>
            <a:endParaRPr lang="en-US" sz="1500" b="0" dirty="0">
              <a:solidFill>
                <a:srgbClr val="000000"/>
              </a:solidFill>
              <a:cs typeface="Calibri"/>
            </a:endParaRPr>
          </a:p>
        </p:txBody>
      </p:sp>
    </p:spTree>
    <p:extLst>
      <p:ext uri="{BB962C8B-B14F-4D97-AF65-F5344CB8AC3E}">
        <p14:creationId xmlns:p14="http://schemas.microsoft.com/office/powerpoint/2010/main" val="1311428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solidFill>
              </a:rPr>
              <a:t>Hip fracture repair </a:t>
            </a:r>
            <a:r>
              <a:rPr lang="en-US" dirty="0"/>
              <a:t>(inpatient)</a:t>
            </a:r>
            <a:endParaRPr lang="en-CA" dirty="0"/>
          </a:p>
        </p:txBody>
      </p:sp>
      <p:sp>
        <p:nvSpPr>
          <p:cNvPr id="3" name="Text Placeholder 2"/>
          <p:cNvSpPr>
            <a:spLocks noGrp="1"/>
          </p:cNvSpPr>
          <p:nvPr>
            <p:ph type="body" sz="quarter" idx="10"/>
          </p:nvPr>
        </p:nvSpPr>
        <p:spPr>
          <a:xfrm>
            <a:off x="708660" y="1143000"/>
            <a:ext cx="7978140" cy="3050194"/>
          </a:xfrm>
        </p:spPr>
        <p:txBody>
          <a:bodyPr/>
          <a:lstStyle/>
          <a:p>
            <a:pPr marL="0" indent="0">
              <a:spcAft>
                <a:spcPts val="400"/>
              </a:spcAft>
              <a:buNone/>
            </a:pPr>
            <a:r>
              <a:rPr lang="en-US" sz="2000" dirty="0">
                <a:solidFill>
                  <a:srgbClr val="177784"/>
                </a:solidFill>
              </a:rPr>
              <a:t>As of 2017, the following definition and population have been applied </a:t>
            </a:r>
            <a:br>
              <a:rPr lang="en-US" sz="2000" dirty="0">
                <a:solidFill>
                  <a:srgbClr val="177784"/>
                </a:solidFill>
              </a:rPr>
            </a:br>
            <a:r>
              <a:rPr lang="en-US" sz="2000" dirty="0">
                <a:solidFill>
                  <a:srgbClr val="177784"/>
                </a:solidFill>
              </a:rPr>
              <a:t>to reporting for hip fracture repair wait times (inpatient):</a:t>
            </a:r>
          </a:p>
          <a:p>
            <a:pPr>
              <a:spcBef>
                <a:spcPts val="1200"/>
              </a:spcBef>
              <a:spcAft>
                <a:spcPts val="300"/>
              </a:spcAft>
              <a:buFontTx/>
              <a:buNone/>
            </a:pPr>
            <a:r>
              <a:rPr lang="en-US" dirty="0"/>
              <a:t>Definition</a:t>
            </a:r>
          </a:p>
          <a:p>
            <a:pPr marL="0" indent="0">
              <a:spcBef>
                <a:spcPts val="0"/>
              </a:spcBef>
              <a:spcAft>
                <a:spcPts val="400"/>
              </a:spcAft>
              <a:buNone/>
            </a:pPr>
            <a:r>
              <a:rPr lang="en-US" sz="1500" b="0" dirty="0">
                <a:solidFill>
                  <a:schemeClr val="tx1"/>
                </a:solidFill>
              </a:rPr>
              <a:t>The number of hours a patient waited, from the time of first inpatient admission with a hip fracture (index admission) to the time the patient received hip fracture repair surgery.</a:t>
            </a:r>
          </a:p>
          <a:p>
            <a:pPr>
              <a:lnSpc>
                <a:spcPct val="110000"/>
              </a:lnSpc>
              <a:spcBef>
                <a:spcPts val="1200"/>
              </a:spcBef>
              <a:spcAft>
                <a:spcPts val="300"/>
              </a:spcAft>
              <a:buFontTx/>
              <a:buNone/>
            </a:pPr>
            <a:r>
              <a:rPr lang="en-US" dirty="0"/>
              <a:t>Benchmark</a:t>
            </a:r>
          </a:p>
          <a:p>
            <a:pPr>
              <a:lnSpc>
                <a:spcPct val="110000"/>
              </a:lnSpc>
              <a:spcBef>
                <a:spcPts val="0"/>
              </a:spcBef>
              <a:spcAft>
                <a:spcPts val="400"/>
              </a:spcAft>
              <a:buNone/>
            </a:pPr>
            <a:r>
              <a:rPr lang="en-US" sz="1500" b="0" dirty="0">
                <a:solidFill>
                  <a:srgbClr val="000000"/>
                </a:solidFill>
              </a:rPr>
              <a:t>Within 48 hours</a:t>
            </a:r>
          </a:p>
          <a:p>
            <a:pPr>
              <a:lnSpc>
                <a:spcPct val="110000"/>
              </a:lnSpc>
              <a:spcBef>
                <a:spcPts val="1200"/>
              </a:spcBef>
              <a:spcAft>
                <a:spcPts val="300"/>
              </a:spcAft>
              <a:buFontTx/>
              <a:buNone/>
            </a:pPr>
            <a:r>
              <a:rPr lang="en-US" dirty="0"/>
              <a:t>Time frame</a:t>
            </a:r>
          </a:p>
          <a:p>
            <a:pPr>
              <a:lnSpc>
                <a:spcPct val="110000"/>
              </a:lnSpc>
              <a:spcBef>
                <a:spcPts val="0"/>
              </a:spcBef>
              <a:spcAft>
                <a:spcPts val="400"/>
              </a:spcAft>
              <a:buNone/>
            </a:pPr>
            <a:r>
              <a:rPr lang="en-US" sz="1500" b="0" dirty="0">
                <a:solidFill>
                  <a:srgbClr val="000000"/>
                </a:solidFill>
              </a:rPr>
              <a:t>April 1 to September 30, annually</a:t>
            </a:r>
          </a:p>
        </p:txBody>
      </p:sp>
    </p:spTree>
    <p:extLst>
      <p:ext uri="{BB962C8B-B14F-4D97-AF65-F5344CB8AC3E}">
        <p14:creationId xmlns:p14="http://schemas.microsoft.com/office/powerpoint/2010/main" val="38845953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429092"/>
          </a:xfrm>
        </p:spPr>
        <p:txBody>
          <a:bodyPr/>
          <a:lstStyle/>
          <a:p>
            <a:r>
              <a:rPr lang="en-US" dirty="0">
                <a:solidFill>
                  <a:schemeClr val="accent2"/>
                </a:solidFill>
              </a:rPr>
              <a:t>Hip fracture repair </a:t>
            </a:r>
            <a:r>
              <a:rPr lang="en-US" dirty="0"/>
              <a:t>(inpatient) (continued)</a:t>
            </a:r>
            <a:endParaRPr lang="en-CA" dirty="0"/>
          </a:p>
        </p:txBody>
      </p:sp>
      <p:sp>
        <p:nvSpPr>
          <p:cNvPr id="3" name="Text Placeholder 2"/>
          <p:cNvSpPr>
            <a:spLocks noGrp="1"/>
          </p:cNvSpPr>
          <p:nvPr>
            <p:ph type="body" sz="quarter" idx="10"/>
          </p:nvPr>
        </p:nvSpPr>
        <p:spPr>
          <a:xfrm>
            <a:off x="632460" y="1271186"/>
            <a:ext cx="3863340" cy="641201"/>
          </a:xfrm>
        </p:spPr>
        <p:txBody>
          <a:bodyPr>
            <a:noAutofit/>
          </a:bodyPr>
          <a:lstStyle/>
          <a:p>
            <a:pPr>
              <a:lnSpc>
                <a:spcPts val="1900"/>
              </a:lnSpc>
              <a:spcBef>
                <a:spcPts val="400"/>
              </a:spcBef>
              <a:spcAft>
                <a:spcPts val="400"/>
              </a:spcAft>
              <a:buFontTx/>
              <a:buNone/>
            </a:pPr>
            <a:r>
              <a:rPr lang="en-US" dirty="0"/>
              <a:t>Population</a:t>
            </a:r>
          </a:p>
          <a:p>
            <a:pPr>
              <a:lnSpc>
                <a:spcPts val="1900"/>
              </a:lnSpc>
              <a:spcBef>
                <a:spcPts val="0"/>
              </a:spcBef>
              <a:spcAft>
                <a:spcPts val="400"/>
              </a:spcAft>
            </a:pPr>
            <a:r>
              <a:rPr lang="en-US" sz="1500" b="0" dirty="0">
                <a:solidFill>
                  <a:srgbClr val="000000"/>
                </a:solidFill>
              </a:rPr>
              <a:t>Includes those age 18 and older</a:t>
            </a:r>
          </a:p>
          <a:p>
            <a:pPr>
              <a:lnSpc>
                <a:spcPts val="1900"/>
              </a:lnSpc>
              <a:spcBef>
                <a:spcPts val="0"/>
              </a:spcBef>
            </a:pPr>
            <a:r>
              <a:rPr lang="en-US" sz="1500" b="0" dirty="0">
                <a:solidFill>
                  <a:srgbClr val="000000"/>
                </a:solidFill>
              </a:rPr>
              <a:t>Excludes scheduled procedures </a:t>
            </a:r>
            <a:br>
              <a:rPr lang="en-US" sz="1500" b="0" dirty="0">
                <a:solidFill>
                  <a:srgbClr val="000000"/>
                </a:solidFill>
              </a:rPr>
            </a:br>
            <a:r>
              <a:rPr lang="en-US" sz="1500" b="0" dirty="0">
                <a:solidFill>
                  <a:srgbClr val="000000"/>
                </a:solidFill>
              </a:rPr>
              <a:t>(urgent admissions only)</a:t>
            </a:r>
          </a:p>
          <a:p>
            <a:pPr>
              <a:lnSpc>
                <a:spcPts val="1900"/>
              </a:lnSpc>
              <a:spcBef>
                <a:spcPts val="0"/>
              </a:spcBef>
            </a:pPr>
            <a:r>
              <a:rPr lang="en-US" sz="1500" b="0" dirty="0">
                <a:solidFill>
                  <a:srgbClr val="000000"/>
                </a:solidFill>
              </a:rPr>
              <a:t>Excludes records with invalid admission, discharge or procedure time</a:t>
            </a:r>
          </a:p>
        </p:txBody>
      </p:sp>
      <p:sp>
        <p:nvSpPr>
          <p:cNvPr id="4" name="Text Placeholder 2"/>
          <p:cNvSpPr txBox="1">
            <a:spLocks/>
          </p:cNvSpPr>
          <p:nvPr/>
        </p:nvSpPr>
        <p:spPr>
          <a:xfrm>
            <a:off x="4472748" y="1274407"/>
            <a:ext cx="3962400" cy="1130648"/>
          </a:xfrm>
          <a:prstGeom prst="rect">
            <a:avLst/>
          </a:prstGeom>
        </p:spPr>
        <p:txBody>
          <a:bodyPr vert="horz" wrap="square" lIns="0" tIns="0" rIns="0" bIns="0" rtlCol="0">
            <a:noAutofit/>
          </a:bodyPr>
          <a:lstStyle>
            <a:lvl1pPr marL="182563" indent="-182563" algn="l" defTabSz="914400" rtl="0" eaLnBrk="1" latinLnBrk="0" hangingPunct="1">
              <a:lnSpc>
                <a:spcPts val="2000"/>
              </a:lnSpc>
              <a:spcBef>
                <a:spcPts val="500"/>
              </a:spcBef>
              <a:spcAft>
                <a:spcPts val="500"/>
              </a:spcAft>
              <a:buFont typeface="Calibri" panose="020F0502020204030204" pitchFamily="34" charset="0"/>
              <a:buChar char="•"/>
              <a:defRPr sz="1600" b="1" kern="1200" baseline="0">
                <a:solidFill>
                  <a:srgbClr val="365254"/>
                </a:solidFill>
                <a:latin typeface="+mn-lt"/>
                <a:ea typeface="+mn-ea"/>
                <a:cs typeface="+mn-cs"/>
              </a:defRPr>
            </a:lvl1pPr>
            <a:lvl2pPr marL="449263" indent="-182563" algn="l" defTabSz="914400" rtl="0" eaLnBrk="1" latinLnBrk="0" hangingPunct="1">
              <a:lnSpc>
                <a:spcPts val="2000"/>
              </a:lnSpc>
              <a:spcBef>
                <a:spcPts val="500"/>
              </a:spcBef>
              <a:spcAft>
                <a:spcPts val="500"/>
              </a:spcAft>
              <a:buFont typeface="Calibri" panose="020F0502020204030204" pitchFamily="34" charset="0"/>
              <a:buChar char="‒"/>
              <a:tabLst/>
              <a:defRPr sz="15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ts val="1900"/>
              </a:lnSpc>
              <a:spcBef>
                <a:spcPts val="400"/>
              </a:spcBef>
              <a:spcAft>
                <a:spcPts val="400"/>
              </a:spcAft>
              <a:buFontTx/>
              <a:buNone/>
            </a:pPr>
            <a:r>
              <a:rPr lang="en-US" dirty="0"/>
              <a:t>Data source</a:t>
            </a:r>
          </a:p>
          <a:p>
            <a:pPr>
              <a:lnSpc>
                <a:spcPts val="1900"/>
              </a:lnSpc>
              <a:spcBef>
                <a:spcPts val="0"/>
              </a:spcBef>
              <a:spcAft>
                <a:spcPts val="400"/>
              </a:spcAft>
            </a:pPr>
            <a:r>
              <a:rPr lang="en-US" sz="1500" b="0" dirty="0">
                <a:solidFill>
                  <a:srgbClr val="000000"/>
                </a:solidFill>
              </a:rPr>
              <a:t>Discharge Abstract Database</a:t>
            </a:r>
          </a:p>
        </p:txBody>
      </p:sp>
      <p:sp>
        <p:nvSpPr>
          <p:cNvPr id="5" name="Text Placeholder 2"/>
          <p:cNvSpPr txBox="1">
            <a:spLocks/>
          </p:cNvSpPr>
          <p:nvPr/>
        </p:nvSpPr>
        <p:spPr>
          <a:xfrm>
            <a:off x="708660" y="3254774"/>
            <a:ext cx="7749540" cy="1679176"/>
          </a:xfrm>
          <a:prstGeom prst="rect">
            <a:avLst/>
          </a:prstGeom>
        </p:spPr>
        <p:txBody>
          <a:bodyPr vert="horz" wrap="square" lIns="0" tIns="0" rIns="0" bIns="0" rtlCol="0">
            <a:noAutofit/>
          </a:bodyPr>
          <a:lstStyle>
            <a:lvl1pPr marL="182563" indent="-182563" algn="l" defTabSz="914400" rtl="0" eaLnBrk="1" latinLnBrk="0" hangingPunct="1">
              <a:lnSpc>
                <a:spcPts val="2000"/>
              </a:lnSpc>
              <a:spcBef>
                <a:spcPts val="500"/>
              </a:spcBef>
              <a:spcAft>
                <a:spcPts val="500"/>
              </a:spcAft>
              <a:buFont typeface="Calibri" panose="020F0502020204030204" pitchFamily="34" charset="0"/>
              <a:buChar char="•"/>
              <a:defRPr sz="1600" b="1" kern="1200" baseline="0">
                <a:solidFill>
                  <a:srgbClr val="365254"/>
                </a:solidFill>
                <a:latin typeface="+mn-lt"/>
                <a:ea typeface="+mn-ea"/>
                <a:cs typeface="+mn-cs"/>
              </a:defRPr>
            </a:lvl1pPr>
            <a:lvl2pPr marL="449263" indent="-182563" algn="l" defTabSz="914400" rtl="0" eaLnBrk="1" latinLnBrk="0" hangingPunct="1">
              <a:lnSpc>
                <a:spcPts val="2000"/>
              </a:lnSpc>
              <a:spcBef>
                <a:spcPts val="500"/>
              </a:spcBef>
              <a:spcAft>
                <a:spcPts val="500"/>
              </a:spcAft>
              <a:buFont typeface="Calibri" panose="020F0502020204030204" pitchFamily="34" charset="0"/>
              <a:buChar char="‒"/>
              <a:tabLst/>
              <a:defRPr sz="15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ts val="1900"/>
              </a:lnSpc>
              <a:spcBef>
                <a:spcPts val="400"/>
              </a:spcBef>
              <a:spcAft>
                <a:spcPts val="400"/>
              </a:spcAft>
              <a:buFontTx/>
              <a:buNone/>
            </a:pPr>
            <a:r>
              <a:rPr lang="en-US" dirty="0"/>
              <a:t>Additional information</a:t>
            </a:r>
          </a:p>
          <a:p>
            <a:pPr>
              <a:lnSpc>
                <a:spcPts val="1900"/>
              </a:lnSpc>
              <a:spcBef>
                <a:spcPts val="0"/>
              </a:spcBef>
              <a:spcAft>
                <a:spcPts val="400"/>
              </a:spcAft>
            </a:pPr>
            <a:r>
              <a:rPr lang="en-US" sz="1500" b="0" dirty="0">
                <a:solidFill>
                  <a:srgbClr val="000000"/>
                </a:solidFill>
              </a:rPr>
              <a:t>The inclusion/exclusion criteria and episode building method for this indicator are the same </a:t>
            </a:r>
            <a:br>
              <a:rPr lang="en-US" sz="1500" b="0" dirty="0">
                <a:solidFill>
                  <a:srgbClr val="000000"/>
                </a:solidFill>
              </a:rPr>
            </a:br>
            <a:r>
              <a:rPr lang="en-US" sz="1500" b="0" dirty="0">
                <a:solidFill>
                  <a:srgbClr val="000000"/>
                </a:solidFill>
              </a:rPr>
              <a:t>as those for a related CIHI indicator. Please see the Numerator and Denominator sections of the </a:t>
            </a:r>
            <a:r>
              <a:rPr lang="en-US" sz="1500" b="0" dirty="0">
                <a:solidFill>
                  <a:srgbClr val="0070C0"/>
                </a:solidFill>
                <a:hlinkClick r:id="rId3">
                  <a:extLst>
                    <a:ext uri="{A12FA001-AC4F-418D-AE19-62706E023703}">
                      <ahyp:hlinkClr xmlns:ahyp="http://schemas.microsoft.com/office/drawing/2018/hyperlinkcolor" val="tx"/>
                    </a:ext>
                  </a:extLst>
                </a:hlinkClick>
              </a:rPr>
              <a:t>Indicator Library entry</a:t>
            </a:r>
            <a:r>
              <a:rPr lang="en-US" sz="1500" b="0" dirty="0"/>
              <a:t>. </a:t>
            </a:r>
            <a:r>
              <a:rPr lang="en-US" sz="1500" b="0" dirty="0">
                <a:solidFill>
                  <a:srgbClr val="000000"/>
                </a:solidFill>
              </a:rPr>
              <a:t>The episode building methodology is described in the Description section. </a:t>
            </a:r>
          </a:p>
        </p:txBody>
      </p:sp>
    </p:spTree>
    <p:extLst>
      <p:ext uri="{BB962C8B-B14F-4D97-AF65-F5344CB8AC3E}">
        <p14:creationId xmlns:p14="http://schemas.microsoft.com/office/powerpoint/2010/main" val="2331857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429092"/>
          </a:xfrm>
        </p:spPr>
        <p:txBody>
          <a:bodyPr/>
          <a:lstStyle/>
          <a:p>
            <a:r>
              <a:rPr lang="en-US" dirty="0">
                <a:solidFill>
                  <a:schemeClr val="accent2"/>
                </a:solidFill>
              </a:rPr>
              <a:t>Hip fracture repair </a:t>
            </a:r>
            <a:r>
              <a:rPr lang="en-US" dirty="0"/>
              <a:t>(emergency and inpatient)</a:t>
            </a:r>
            <a:endParaRPr lang="en-CA" dirty="0"/>
          </a:p>
        </p:txBody>
      </p:sp>
      <p:sp>
        <p:nvSpPr>
          <p:cNvPr id="3" name="Text Placeholder 2"/>
          <p:cNvSpPr>
            <a:spLocks noGrp="1"/>
          </p:cNvSpPr>
          <p:nvPr>
            <p:ph type="body" sz="quarter" idx="10"/>
          </p:nvPr>
        </p:nvSpPr>
        <p:spPr>
          <a:xfrm>
            <a:off x="708660" y="1259004"/>
            <a:ext cx="7978140" cy="3050194"/>
          </a:xfrm>
        </p:spPr>
        <p:txBody>
          <a:bodyPr/>
          <a:lstStyle/>
          <a:p>
            <a:pPr marL="0" indent="0">
              <a:spcAft>
                <a:spcPts val="400"/>
              </a:spcAft>
              <a:buNone/>
            </a:pPr>
            <a:r>
              <a:rPr lang="en-US" sz="2000" dirty="0">
                <a:solidFill>
                  <a:srgbClr val="177784"/>
                </a:solidFill>
              </a:rPr>
              <a:t>As of 2017, the following definition and population have been applied </a:t>
            </a:r>
            <a:br>
              <a:rPr lang="en-US" sz="2000" dirty="0">
                <a:solidFill>
                  <a:srgbClr val="177784"/>
                </a:solidFill>
              </a:rPr>
            </a:br>
            <a:r>
              <a:rPr lang="en-US" sz="2000" dirty="0">
                <a:solidFill>
                  <a:srgbClr val="177784"/>
                </a:solidFill>
              </a:rPr>
              <a:t>to reporting for hip fracture repair wait times (emergency and inpatient):</a:t>
            </a:r>
          </a:p>
          <a:p>
            <a:pPr>
              <a:spcBef>
                <a:spcPts val="1200"/>
              </a:spcBef>
              <a:spcAft>
                <a:spcPts val="300"/>
              </a:spcAft>
              <a:buFontTx/>
              <a:buNone/>
            </a:pPr>
            <a:r>
              <a:rPr lang="en-US" dirty="0"/>
              <a:t>Definition</a:t>
            </a:r>
          </a:p>
          <a:p>
            <a:pPr marL="0" indent="0">
              <a:spcBef>
                <a:spcPts val="0"/>
              </a:spcBef>
              <a:spcAft>
                <a:spcPts val="400"/>
              </a:spcAft>
              <a:buNone/>
            </a:pPr>
            <a:r>
              <a:rPr lang="en-US" sz="1500" b="0" dirty="0">
                <a:solidFill>
                  <a:srgbClr val="000000"/>
                </a:solidFill>
              </a:rPr>
              <a:t>The number of hours a patient waited, from the time the patient was first registered in an emergency department (ED) to the time the patient received hip fracture repair surgery.</a:t>
            </a:r>
          </a:p>
          <a:p>
            <a:pPr>
              <a:lnSpc>
                <a:spcPct val="110000"/>
              </a:lnSpc>
              <a:spcBef>
                <a:spcPts val="1200"/>
              </a:spcBef>
              <a:spcAft>
                <a:spcPts val="300"/>
              </a:spcAft>
              <a:buFontTx/>
              <a:buNone/>
            </a:pPr>
            <a:r>
              <a:rPr lang="en-US" dirty="0"/>
              <a:t>Benchmark</a:t>
            </a:r>
          </a:p>
          <a:p>
            <a:pPr>
              <a:lnSpc>
                <a:spcPct val="110000"/>
              </a:lnSpc>
              <a:spcBef>
                <a:spcPts val="0"/>
              </a:spcBef>
              <a:spcAft>
                <a:spcPts val="400"/>
              </a:spcAft>
              <a:buNone/>
            </a:pPr>
            <a:r>
              <a:rPr lang="en-US" sz="1500" b="0" dirty="0">
                <a:solidFill>
                  <a:srgbClr val="000000"/>
                </a:solidFill>
              </a:rPr>
              <a:t>Within 48 hours</a:t>
            </a:r>
          </a:p>
          <a:p>
            <a:pPr>
              <a:lnSpc>
                <a:spcPct val="110000"/>
              </a:lnSpc>
              <a:spcBef>
                <a:spcPts val="1200"/>
              </a:spcBef>
              <a:spcAft>
                <a:spcPts val="300"/>
              </a:spcAft>
              <a:buFontTx/>
              <a:buNone/>
            </a:pPr>
            <a:r>
              <a:rPr lang="en-US" dirty="0"/>
              <a:t>Time frame</a:t>
            </a:r>
          </a:p>
          <a:p>
            <a:pPr>
              <a:lnSpc>
                <a:spcPct val="110000"/>
              </a:lnSpc>
              <a:spcBef>
                <a:spcPts val="0"/>
              </a:spcBef>
              <a:spcAft>
                <a:spcPts val="400"/>
              </a:spcAft>
              <a:buNone/>
            </a:pPr>
            <a:r>
              <a:rPr lang="en-US" sz="1500" b="0" dirty="0">
                <a:solidFill>
                  <a:srgbClr val="000000"/>
                </a:solidFill>
              </a:rPr>
              <a:t>April 1 to September 30, annually</a:t>
            </a:r>
          </a:p>
        </p:txBody>
      </p:sp>
    </p:spTree>
    <p:extLst>
      <p:ext uri="{BB962C8B-B14F-4D97-AF65-F5344CB8AC3E}">
        <p14:creationId xmlns:p14="http://schemas.microsoft.com/office/powerpoint/2010/main" val="18501319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852285"/>
          </a:xfrm>
        </p:spPr>
        <p:txBody>
          <a:bodyPr/>
          <a:lstStyle/>
          <a:p>
            <a:r>
              <a:rPr lang="en-US" dirty="0">
                <a:solidFill>
                  <a:schemeClr val="accent2"/>
                </a:solidFill>
              </a:rPr>
              <a:t>Hip fracture repair </a:t>
            </a:r>
            <a:r>
              <a:rPr lang="en-US" dirty="0"/>
              <a:t>(emergency and inpatient) (continued)</a:t>
            </a:r>
            <a:endParaRPr lang="en-CA" dirty="0"/>
          </a:p>
        </p:txBody>
      </p:sp>
      <p:sp>
        <p:nvSpPr>
          <p:cNvPr id="3" name="Text Placeholder 2"/>
          <p:cNvSpPr>
            <a:spLocks noGrp="1"/>
          </p:cNvSpPr>
          <p:nvPr>
            <p:ph type="body" sz="quarter" idx="10"/>
          </p:nvPr>
        </p:nvSpPr>
        <p:spPr>
          <a:xfrm>
            <a:off x="632460" y="1428750"/>
            <a:ext cx="3863340" cy="641201"/>
          </a:xfrm>
        </p:spPr>
        <p:txBody>
          <a:bodyPr>
            <a:noAutofit/>
          </a:bodyPr>
          <a:lstStyle/>
          <a:p>
            <a:pPr>
              <a:lnSpc>
                <a:spcPts val="1900"/>
              </a:lnSpc>
              <a:spcBef>
                <a:spcPts val="400"/>
              </a:spcBef>
              <a:spcAft>
                <a:spcPts val="400"/>
              </a:spcAft>
              <a:buFontTx/>
              <a:buNone/>
            </a:pPr>
            <a:r>
              <a:rPr lang="en-US" dirty="0"/>
              <a:t>Population</a:t>
            </a:r>
          </a:p>
          <a:p>
            <a:pPr>
              <a:lnSpc>
                <a:spcPts val="1900"/>
              </a:lnSpc>
              <a:spcBef>
                <a:spcPts val="400"/>
              </a:spcBef>
            </a:pPr>
            <a:r>
              <a:rPr lang="en-US" sz="1500" b="0" dirty="0">
                <a:solidFill>
                  <a:srgbClr val="000000"/>
                </a:solidFill>
              </a:rPr>
              <a:t>Includes those age 18 and older</a:t>
            </a:r>
          </a:p>
          <a:p>
            <a:pPr>
              <a:lnSpc>
                <a:spcPts val="1900"/>
              </a:lnSpc>
              <a:spcBef>
                <a:spcPts val="0"/>
              </a:spcBef>
            </a:pPr>
            <a:r>
              <a:rPr lang="en-US" sz="1500" b="0" dirty="0">
                <a:solidFill>
                  <a:srgbClr val="000000"/>
                </a:solidFill>
              </a:rPr>
              <a:t>Excludes records with invalid admission, discharge or procedure time</a:t>
            </a:r>
          </a:p>
        </p:txBody>
      </p:sp>
      <p:sp>
        <p:nvSpPr>
          <p:cNvPr id="4" name="Text Placeholder 2"/>
          <p:cNvSpPr txBox="1">
            <a:spLocks/>
          </p:cNvSpPr>
          <p:nvPr/>
        </p:nvSpPr>
        <p:spPr>
          <a:xfrm>
            <a:off x="4472748" y="1445223"/>
            <a:ext cx="4442652" cy="1130648"/>
          </a:xfrm>
          <a:prstGeom prst="rect">
            <a:avLst/>
          </a:prstGeom>
        </p:spPr>
        <p:txBody>
          <a:bodyPr vert="horz" wrap="square" lIns="0" tIns="0" rIns="0" bIns="0" rtlCol="0">
            <a:noAutofit/>
          </a:bodyPr>
          <a:lstStyle>
            <a:lvl1pPr marL="182563" indent="-182563" algn="l" defTabSz="914400" rtl="0" eaLnBrk="1" latinLnBrk="0" hangingPunct="1">
              <a:lnSpc>
                <a:spcPts val="2000"/>
              </a:lnSpc>
              <a:spcBef>
                <a:spcPts val="500"/>
              </a:spcBef>
              <a:spcAft>
                <a:spcPts val="500"/>
              </a:spcAft>
              <a:buFont typeface="Calibri" panose="020F0502020204030204" pitchFamily="34" charset="0"/>
              <a:buChar char="•"/>
              <a:defRPr sz="1600" b="1" kern="1200" baseline="0">
                <a:solidFill>
                  <a:srgbClr val="365254"/>
                </a:solidFill>
                <a:latin typeface="+mn-lt"/>
                <a:ea typeface="+mn-ea"/>
                <a:cs typeface="+mn-cs"/>
              </a:defRPr>
            </a:lvl1pPr>
            <a:lvl2pPr marL="449263" indent="-182563" algn="l" defTabSz="914400" rtl="0" eaLnBrk="1" latinLnBrk="0" hangingPunct="1">
              <a:lnSpc>
                <a:spcPts val="2000"/>
              </a:lnSpc>
              <a:spcBef>
                <a:spcPts val="500"/>
              </a:spcBef>
              <a:spcAft>
                <a:spcPts val="500"/>
              </a:spcAft>
              <a:buFont typeface="Calibri" panose="020F0502020204030204" pitchFamily="34" charset="0"/>
              <a:buChar char="‒"/>
              <a:tabLst/>
              <a:defRPr sz="15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ts val="1900"/>
              </a:lnSpc>
              <a:spcBef>
                <a:spcPts val="400"/>
              </a:spcBef>
              <a:spcAft>
                <a:spcPts val="400"/>
              </a:spcAft>
              <a:buFontTx/>
              <a:buNone/>
            </a:pPr>
            <a:r>
              <a:rPr lang="en-US" dirty="0"/>
              <a:t>Data source</a:t>
            </a:r>
          </a:p>
          <a:p>
            <a:pPr>
              <a:lnSpc>
                <a:spcPts val="1900"/>
              </a:lnSpc>
              <a:spcBef>
                <a:spcPts val="400"/>
              </a:spcBef>
            </a:pPr>
            <a:r>
              <a:rPr lang="en-US" sz="1500" b="0" dirty="0">
                <a:solidFill>
                  <a:srgbClr val="000000"/>
                </a:solidFill>
              </a:rPr>
              <a:t>Discharge Abstract Database, National Ambulatory Care Reporting System (Ontario and Alberta only)</a:t>
            </a:r>
          </a:p>
          <a:p>
            <a:pPr>
              <a:lnSpc>
                <a:spcPts val="1900"/>
              </a:lnSpc>
              <a:spcBef>
                <a:spcPts val="0"/>
              </a:spcBef>
            </a:pPr>
            <a:r>
              <a:rPr lang="en-US" sz="1500" b="0" dirty="0">
                <a:solidFill>
                  <a:srgbClr val="000000"/>
                </a:solidFill>
              </a:rPr>
              <a:t>Aggregate data submitted by provincial </a:t>
            </a:r>
            <a:br>
              <a:rPr lang="en-US" sz="1500" b="0" dirty="0">
                <a:solidFill>
                  <a:srgbClr val="000000"/>
                </a:solidFill>
              </a:rPr>
            </a:br>
            <a:r>
              <a:rPr lang="en-US" sz="1500" b="0" dirty="0">
                <a:solidFill>
                  <a:srgbClr val="000000"/>
                </a:solidFill>
              </a:rPr>
              <a:t>Health ministries</a:t>
            </a:r>
          </a:p>
        </p:txBody>
      </p:sp>
      <p:sp>
        <p:nvSpPr>
          <p:cNvPr id="5" name="Text Placeholder 2"/>
          <p:cNvSpPr txBox="1">
            <a:spLocks/>
          </p:cNvSpPr>
          <p:nvPr/>
        </p:nvSpPr>
        <p:spPr>
          <a:xfrm>
            <a:off x="708660" y="2800350"/>
            <a:ext cx="7749540" cy="1943454"/>
          </a:xfrm>
          <a:prstGeom prst="rect">
            <a:avLst/>
          </a:prstGeom>
        </p:spPr>
        <p:txBody>
          <a:bodyPr vert="horz" wrap="square" lIns="0" tIns="0" rIns="0" bIns="0" rtlCol="0">
            <a:noAutofit/>
          </a:bodyPr>
          <a:lstStyle>
            <a:lvl1pPr marL="182563" indent="-182563" algn="l" defTabSz="914400" rtl="0" eaLnBrk="1" latinLnBrk="0" hangingPunct="1">
              <a:lnSpc>
                <a:spcPts val="2000"/>
              </a:lnSpc>
              <a:spcBef>
                <a:spcPts val="500"/>
              </a:spcBef>
              <a:spcAft>
                <a:spcPts val="500"/>
              </a:spcAft>
              <a:buFont typeface="Calibri" panose="020F0502020204030204" pitchFamily="34" charset="0"/>
              <a:buChar char="•"/>
              <a:defRPr sz="1600" b="1" kern="1200" baseline="0">
                <a:solidFill>
                  <a:srgbClr val="365254"/>
                </a:solidFill>
                <a:latin typeface="+mn-lt"/>
                <a:ea typeface="+mn-ea"/>
                <a:cs typeface="+mn-cs"/>
              </a:defRPr>
            </a:lvl1pPr>
            <a:lvl2pPr marL="449263" indent="-182563" algn="l" defTabSz="914400" rtl="0" eaLnBrk="1" latinLnBrk="0" hangingPunct="1">
              <a:lnSpc>
                <a:spcPts val="2000"/>
              </a:lnSpc>
              <a:spcBef>
                <a:spcPts val="500"/>
              </a:spcBef>
              <a:spcAft>
                <a:spcPts val="500"/>
              </a:spcAft>
              <a:buFont typeface="Calibri" panose="020F0502020204030204" pitchFamily="34" charset="0"/>
              <a:buChar char="‒"/>
              <a:tabLst/>
              <a:defRPr sz="15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ts val="1900"/>
              </a:lnSpc>
              <a:spcBef>
                <a:spcPts val="400"/>
              </a:spcBef>
              <a:spcAft>
                <a:spcPts val="400"/>
              </a:spcAft>
              <a:buFontTx/>
              <a:buNone/>
            </a:pPr>
            <a:r>
              <a:rPr lang="en-US" dirty="0"/>
              <a:t>Additional information</a:t>
            </a:r>
          </a:p>
          <a:p>
            <a:pPr marL="182880" indent="-182880">
              <a:lnSpc>
                <a:spcPts val="1900"/>
              </a:lnSpc>
              <a:spcBef>
                <a:spcPts val="0"/>
              </a:spcBef>
            </a:pPr>
            <a:r>
              <a:rPr lang="en-US" sz="1500" b="0" dirty="0">
                <a:solidFill>
                  <a:srgbClr val="000000"/>
                </a:solidFill>
              </a:rPr>
              <a:t>The methodology begins with inpatient episodes for hip fracture repair (see </a:t>
            </a:r>
            <a:r>
              <a:rPr lang="en-US" sz="1500" b="0" dirty="0">
                <a:solidFill>
                  <a:schemeClr val="tx1"/>
                </a:solidFill>
              </a:rPr>
              <a:t>slides 15 and 16) </a:t>
            </a:r>
            <a:br>
              <a:rPr lang="en-US" sz="1500" b="0" dirty="0">
                <a:solidFill>
                  <a:srgbClr val="000000"/>
                </a:solidFill>
              </a:rPr>
            </a:br>
            <a:r>
              <a:rPr lang="en-US" sz="1500" b="0" dirty="0">
                <a:solidFill>
                  <a:srgbClr val="000000"/>
                </a:solidFill>
              </a:rPr>
              <a:t>and is linked to prior emergency department (ED) visits.</a:t>
            </a:r>
          </a:p>
          <a:p>
            <a:pPr marL="182880" indent="-182880">
              <a:lnSpc>
                <a:spcPts val="1900"/>
              </a:lnSpc>
              <a:spcBef>
                <a:spcPts val="0"/>
              </a:spcBef>
            </a:pPr>
            <a:r>
              <a:rPr lang="en-US" sz="1500" b="0" dirty="0">
                <a:solidFill>
                  <a:srgbClr val="000000"/>
                </a:solidFill>
              </a:rPr>
              <a:t>The ED visit is considered related to the inpatient hip fracture episode if the length of time between leaving the ED and admission to acute care is between 12 and 24 hours.</a:t>
            </a:r>
          </a:p>
          <a:p>
            <a:pPr marL="182880" indent="-182880">
              <a:lnSpc>
                <a:spcPts val="1900"/>
              </a:lnSpc>
              <a:spcBef>
                <a:spcPts val="0"/>
              </a:spcBef>
              <a:spcAft>
                <a:spcPts val="0"/>
              </a:spcAft>
              <a:buNone/>
            </a:pPr>
            <a:r>
              <a:rPr lang="en-US" sz="1500" b="0" dirty="0">
                <a:solidFill>
                  <a:srgbClr val="000000"/>
                </a:solidFill>
              </a:rPr>
              <a:t>•  If more than one ED visit is linked to a single inpatient hip fracture episode, then the ED visit </a:t>
            </a:r>
            <a:br>
              <a:rPr lang="en-US" sz="1500" b="0" dirty="0">
                <a:solidFill>
                  <a:srgbClr val="000000"/>
                </a:solidFill>
              </a:rPr>
            </a:br>
            <a:r>
              <a:rPr lang="en-US" sz="1500" b="0" dirty="0">
                <a:solidFill>
                  <a:srgbClr val="000000"/>
                </a:solidFill>
              </a:rPr>
              <a:t>with the earliest entry date/time is selected to identify the start of the wait time.</a:t>
            </a:r>
          </a:p>
        </p:txBody>
      </p:sp>
    </p:spTree>
    <p:extLst>
      <p:ext uri="{BB962C8B-B14F-4D97-AF65-F5344CB8AC3E}">
        <p14:creationId xmlns:p14="http://schemas.microsoft.com/office/powerpoint/2010/main" val="22672888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437299"/>
          </a:xfrm>
        </p:spPr>
        <p:txBody>
          <a:bodyPr/>
          <a:lstStyle/>
          <a:p>
            <a:r>
              <a:rPr lang="en-US" dirty="0"/>
              <a:t>Cataract surgery</a:t>
            </a:r>
            <a:endParaRPr lang="en-CA" dirty="0"/>
          </a:p>
        </p:txBody>
      </p:sp>
      <p:sp>
        <p:nvSpPr>
          <p:cNvPr id="3" name="Text Placeholder 2"/>
          <p:cNvSpPr>
            <a:spLocks noGrp="1"/>
          </p:cNvSpPr>
          <p:nvPr>
            <p:ph type="body" sz="quarter" idx="10"/>
          </p:nvPr>
        </p:nvSpPr>
        <p:spPr>
          <a:xfrm>
            <a:off x="708660" y="1143000"/>
            <a:ext cx="7749540" cy="692497"/>
          </a:xfrm>
        </p:spPr>
        <p:txBody>
          <a:bodyPr>
            <a:noAutofit/>
          </a:bodyPr>
          <a:lstStyle/>
          <a:p>
            <a:pPr marL="0" indent="0">
              <a:spcAft>
                <a:spcPts val="400"/>
              </a:spcAft>
              <a:buNone/>
            </a:pPr>
            <a:r>
              <a:rPr lang="en-US" sz="2000" dirty="0">
                <a:solidFill>
                  <a:srgbClr val="177784"/>
                </a:solidFill>
              </a:rPr>
              <a:t>As of 2010, </a:t>
            </a:r>
            <a:r>
              <a:rPr lang="en-US" sz="2000" dirty="0">
                <a:solidFill>
                  <a:srgbClr val="14838E"/>
                </a:solidFill>
              </a:rPr>
              <a:t>the</a:t>
            </a:r>
            <a:r>
              <a:rPr lang="en-US" sz="2000" dirty="0">
                <a:solidFill>
                  <a:srgbClr val="177784"/>
                </a:solidFill>
              </a:rPr>
              <a:t> following definition and population have been applied </a:t>
            </a:r>
            <a:br>
              <a:rPr lang="en-US" sz="2000" dirty="0">
                <a:solidFill>
                  <a:srgbClr val="177784"/>
                </a:solidFill>
              </a:rPr>
            </a:br>
            <a:r>
              <a:rPr lang="en-US" sz="2000" dirty="0">
                <a:solidFill>
                  <a:srgbClr val="177784"/>
                </a:solidFill>
              </a:rPr>
              <a:t>to reporting for cataract surgery wait times:</a:t>
            </a:r>
          </a:p>
          <a:p>
            <a:pPr>
              <a:spcBef>
                <a:spcPts val="1200"/>
              </a:spcBef>
              <a:spcAft>
                <a:spcPts val="400"/>
              </a:spcAft>
              <a:buFontTx/>
              <a:buNone/>
            </a:pPr>
            <a:r>
              <a:rPr lang="en-US" dirty="0"/>
              <a:t>Definition</a:t>
            </a:r>
          </a:p>
          <a:p>
            <a:pPr marL="0" indent="0">
              <a:spcBef>
                <a:spcPts val="0"/>
              </a:spcBef>
              <a:buNone/>
            </a:pPr>
            <a:r>
              <a:rPr lang="en-US" sz="1500" b="0" dirty="0">
                <a:solidFill>
                  <a:schemeClr val="tx1"/>
                </a:solidFill>
              </a:rPr>
              <a:t>The number of days a patient waited, between the date when the patient and the appropriate physician agreed to a cataract surgery and the patient was ready to receive it, and the date the patient received a planned cataract surgery.</a:t>
            </a:r>
          </a:p>
          <a:p>
            <a:pPr>
              <a:spcBef>
                <a:spcPts val="1200"/>
              </a:spcBef>
              <a:spcAft>
                <a:spcPts val="400"/>
              </a:spcAft>
              <a:buFontTx/>
              <a:buNone/>
            </a:pPr>
            <a:r>
              <a:rPr lang="en-US" dirty="0"/>
              <a:t>Benchmark</a:t>
            </a:r>
          </a:p>
          <a:p>
            <a:pPr>
              <a:spcBef>
                <a:spcPts val="0"/>
              </a:spcBef>
              <a:buNone/>
            </a:pPr>
            <a:r>
              <a:rPr lang="en-US" sz="1500" b="0" dirty="0">
                <a:solidFill>
                  <a:schemeClr val="tx1"/>
                </a:solidFill>
              </a:rPr>
              <a:t>Within 16 weeks (112 days)</a:t>
            </a:r>
          </a:p>
          <a:p>
            <a:pPr>
              <a:spcBef>
                <a:spcPts val="1200"/>
              </a:spcBef>
              <a:spcAft>
                <a:spcPts val="400"/>
              </a:spcAft>
              <a:buFontTx/>
              <a:buNone/>
            </a:pPr>
            <a:r>
              <a:rPr lang="en-US" dirty="0"/>
              <a:t>Time frame</a:t>
            </a:r>
          </a:p>
          <a:p>
            <a:pPr>
              <a:spcBef>
                <a:spcPts val="0"/>
              </a:spcBef>
              <a:buNone/>
            </a:pPr>
            <a:r>
              <a:rPr lang="en-US" sz="1500" b="0" dirty="0">
                <a:solidFill>
                  <a:schemeClr val="tx1"/>
                </a:solidFill>
              </a:rPr>
              <a:t>April 1 to September 30, annually </a:t>
            </a:r>
          </a:p>
        </p:txBody>
      </p:sp>
    </p:spTree>
    <p:extLst>
      <p:ext uri="{BB962C8B-B14F-4D97-AF65-F5344CB8AC3E}">
        <p14:creationId xmlns:p14="http://schemas.microsoft.com/office/powerpoint/2010/main" val="3365389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4D976-F1DD-4CD6-B6FE-9821B9064F93}"/>
              </a:ext>
            </a:extLst>
          </p:cNvPr>
          <p:cNvSpPr>
            <a:spLocks noGrp="1"/>
          </p:cNvSpPr>
          <p:nvPr>
            <p:ph type="title"/>
          </p:nvPr>
        </p:nvSpPr>
        <p:spPr>
          <a:xfrm>
            <a:off x="457200" y="435374"/>
            <a:ext cx="8229600" cy="437299"/>
          </a:xfrm>
        </p:spPr>
        <p:txBody>
          <a:bodyPr/>
          <a:lstStyle/>
          <a:p>
            <a:r>
              <a:rPr lang="en-CA"/>
              <a:t>About this document</a:t>
            </a:r>
            <a:endParaRPr lang="en-CA" dirty="0"/>
          </a:p>
        </p:txBody>
      </p:sp>
      <p:sp>
        <p:nvSpPr>
          <p:cNvPr id="3" name="Text Placeholder 2">
            <a:extLst>
              <a:ext uri="{FF2B5EF4-FFF2-40B4-BE49-F238E27FC236}">
                <a16:creationId xmlns:a16="http://schemas.microsoft.com/office/drawing/2014/main" id="{DC3A42FD-2635-438F-909D-17DF8BD4D56C}"/>
              </a:ext>
            </a:extLst>
          </p:cNvPr>
          <p:cNvSpPr>
            <a:spLocks noGrp="1"/>
          </p:cNvSpPr>
          <p:nvPr>
            <p:ph type="body" sz="quarter" idx="10"/>
          </p:nvPr>
        </p:nvSpPr>
        <p:spPr>
          <a:xfrm>
            <a:off x="708660" y="1143000"/>
            <a:ext cx="7520940" cy="1913601"/>
          </a:xfrm>
        </p:spPr>
        <p:txBody>
          <a:bodyPr vert="horz" wrap="square" lIns="0" tIns="0" rIns="0" bIns="0" rtlCol="0" anchor="t">
            <a:spAutoFit/>
          </a:bodyPr>
          <a:lstStyle/>
          <a:p>
            <a:pPr marL="182245" indent="-182245"/>
            <a:r>
              <a:rPr lang="en-CA" dirty="0">
                <a:cs typeface="Calibri"/>
              </a:rPr>
              <a:t>This document defines the wait segments and cohort definitions for CIHI’s Wait Time indicators for priority procedures. It also contains information on the project history, areas for potential future expansion of the work, and an appendix with detailed information about the procedure cohorts, including ICD-10-CA and CCI codes (which are standards used in Canada to define diseases and interventions, respectively). </a:t>
            </a:r>
          </a:p>
          <a:p>
            <a:pPr marL="182245" indent="-182245"/>
            <a:r>
              <a:rPr lang="en-CA" dirty="0">
                <a:cs typeface="Calibri"/>
              </a:rPr>
              <a:t>The wait time data and more information can be found on CIHI’s </a:t>
            </a:r>
            <a:r>
              <a:rPr lang="en-CA" dirty="0">
                <a:solidFill>
                  <a:srgbClr val="0070C0"/>
                </a:solidFill>
                <a:cs typeface="Calibri"/>
                <a:hlinkClick r:id="rId2">
                  <a:extLst>
                    <a:ext uri="{A12FA001-AC4F-418D-AE19-62706E023703}">
                      <ahyp:hlinkClr xmlns:ahyp="http://schemas.microsoft.com/office/drawing/2018/hyperlinkcolor" val="tx"/>
                    </a:ext>
                  </a:extLst>
                </a:hlinkClick>
              </a:rPr>
              <a:t>wait time visualization page</a:t>
            </a:r>
            <a:r>
              <a:rPr lang="en-CA" dirty="0">
                <a:cs typeface="Calibri"/>
              </a:rPr>
              <a:t>.</a:t>
            </a:r>
          </a:p>
        </p:txBody>
      </p:sp>
    </p:spTree>
    <p:extLst>
      <p:ext uri="{BB962C8B-B14F-4D97-AF65-F5344CB8AC3E}">
        <p14:creationId xmlns:p14="http://schemas.microsoft.com/office/powerpoint/2010/main" val="26758433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435374"/>
            <a:ext cx="8229600" cy="437299"/>
          </a:xfrm>
        </p:spPr>
        <p:txBody>
          <a:bodyPr/>
          <a:lstStyle/>
          <a:p>
            <a:r>
              <a:rPr lang="en-US" dirty="0"/>
              <a:t>Cataract surgery (continued)</a:t>
            </a:r>
            <a:endParaRPr lang="en-CA" dirty="0"/>
          </a:p>
        </p:txBody>
      </p:sp>
      <p:sp>
        <p:nvSpPr>
          <p:cNvPr id="3" name="Text Placeholder 2"/>
          <p:cNvSpPr>
            <a:spLocks noGrp="1"/>
          </p:cNvSpPr>
          <p:nvPr>
            <p:ph type="body" sz="quarter" idx="10"/>
          </p:nvPr>
        </p:nvSpPr>
        <p:spPr>
          <a:xfrm>
            <a:off x="708660" y="1143000"/>
            <a:ext cx="7368540" cy="692497"/>
          </a:xfrm>
        </p:spPr>
        <p:txBody>
          <a:bodyPr>
            <a:noAutofit/>
          </a:bodyPr>
          <a:lstStyle/>
          <a:p>
            <a:pPr>
              <a:spcBef>
                <a:spcPts val="1200"/>
              </a:spcBef>
              <a:spcAft>
                <a:spcPts val="400"/>
              </a:spcAft>
              <a:buFontTx/>
              <a:buNone/>
            </a:pPr>
            <a:r>
              <a:rPr lang="en-US" dirty="0"/>
              <a:t>Population</a:t>
            </a:r>
          </a:p>
          <a:p>
            <a:pPr>
              <a:spcBef>
                <a:spcPts val="0"/>
              </a:spcBef>
            </a:pPr>
            <a:r>
              <a:rPr lang="en-US" sz="1500" b="0" dirty="0">
                <a:solidFill>
                  <a:schemeClr val="tx1"/>
                </a:solidFill>
              </a:rPr>
              <a:t>Includes those age 18 and older</a:t>
            </a:r>
          </a:p>
          <a:p>
            <a:pPr>
              <a:spcBef>
                <a:spcPts val="0"/>
              </a:spcBef>
            </a:pPr>
            <a:r>
              <a:rPr lang="en-US" sz="1500" b="0" dirty="0">
                <a:solidFill>
                  <a:schemeClr val="tx1"/>
                </a:solidFill>
              </a:rPr>
              <a:t>Includes first eye only; bilateral cataract removal counts as a single wait</a:t>
            </a:r>
          </a:p>
          <a:p>
            <a:pPr>
              <a:spcBef>
                <a:spcPts val="0"/>
              </a:spcBef>
            </a:pPr>
            <a:r>
              <a:rPr lang="en-US" sz="1500" b="0" dirty="0">
                <a:solidFill>
                  <a:schemeClr val="tx1"/>
                </a:solidFill>
              </a:rPr>
              <a:t>Includes all priority levels</a:t>
            </a:r>
          </a:p>
          <a:p>
            <a:pPr>
              <a:spcBef>
                <a:spcPts val="0"/>
              </a:spcBef>
            </a:pPr>
            <a:r>
              <a:rPr lang="en-US" sz="1500" b="0" dirty="0">
                <a:solidFill>
                  <a:schemeClr val="tx1"/>
                </a:solidFill>
              </a:rPr>
              <a:t>Excludes emergency cases </a:t>
            </a:r>
          </a:p>
          <a:p>
            <a:pPr>
              <a:spcBef>
                <a:spcPts val="0"/>
              </a:spcBef>
            </a:pPr>
            <a:r>
              <a:rPr lang="en-US" sz="1500" b="0" dirty="0">
                <a:solidFill>
                  <a:schemeClr val="tx1"/>
                </a:solidFill>
              </a:rPr>
              <a:t>Excludes days when the patient was unavailable</a:t>
            </a:r>
          </a:p>
          <a:p>
            <a:pPr>
              <a:spcBef>
                <a:spcPts val="1200"/>
              </a:spcBef>
              <a:spcAft>
                <a:spcPts val="400"/>
              </a:spcAft>
              <a:buNone/>
            </a:pPr>
            <a:r>
              <a:rPr lang="en-US" sz="2000" dirty="0">
                <a:solidFill>
                  <a:srgbClr val="14838E"/>
                </a:solidFill>
              </a:rPr>
              <a:t>Reviewed April 19, 2011</a:t>
            </a:r>
          </a:p>
          <a:p>
            <a:pPr>
              <a:spcAft>
                <a:spcPts val="400"/>
              </a:spcAft>
              <a:buFontTx/>
              <a:buNone/>
            </a:pPr>
            <a:r>
              <a:rPr lang="en-US" dirty="0"/>
              <a:t>Decisions/rationale</a:t>
            </a:r>
          </a:p>
          <a:p>
            <a:pPr>
              <a:spcBef>
                <a:spcPts val="0"/>
              </a:spcBef>
              <a:buClr>
                <a:srgbClr val="365254"/>
              </a:buClr>
            </a:pPr>
            <a:r>
              <a:rPr lang="en-US" sz="1500" b="0" dirty="0">
                <a:solidFill>
                  <a:srgbClr val="000000"/>
                </a:solidFill>
              </a:rPr>
              <a:t>CIHI will note the cases that have been included in which a procedure has been performed on the second eye.</a:t>
            </a:r>
          </a:p>
        </p:txBody>
      </p:sp>
    </p:spTree>
    <p:extLst>
      <p:ext uri="{BB962C8B-B14F-4D97-AF65-F5344CB8AC3E}">
        <p14:creationId xmlns:p14="http://schemas.microsoft.com/office/powerpoint/2010/main" val="40596445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437299"/>
          </a:xfrm>
        </p:spPr>
        <p:txBody>
          <a:bodyPr/>
          <a:lstStyle/>
          <a:p>
            <a:r>
              <a:rPr lang="en-US" dirty="0"/>
              <a:t>Cataract surgery (continued)</a:t>
            </a:r>
            <a:endParaRPr lang="en-CA" dirty="0"/>
          </a:p>
        </p:txBody>
      </p:sp>
      <p:sp>
        <p:nvSpPr>
          <p:cNvPr id="3" name="Text Placeholder 2"/>
          <p:cNvSpPr>
            <a:spLocks noGrp="1"/>
          </p:cNvSpPr>
          <p:nvPr>
            <p:ph type="body" sz="quarter" idx="10"/>
          </p:nvPr>
        </p:nvSpPr>
        <p:spPr>
          <a:xfrm>
            <a:off x="708660" y="1143000"/>
            <a:ext cx="7825740" cy="692497"/>
          </a:xfrm>
        </p:spPr>
        <p:txBody>
          <a:bodyPr vert="horz" wrap="square" lIns="0" tIns="0" rIns="0" bIns="0" rtlCol="0" anchor="t">
            <a:noAutofit/>
          </a:bodyPr>
          <a:lstStyle/>
          <a:p>
            <a:pPr marL="182245" indent="-182245">
              <a:lnSpc>
                <a:spcPts val="2100"/>
              </a:lnSpc>
              <a:spcBef>
                <a:spcPts val="0"/>
              </a:spcBef>
            </a:pPr>
            <a:r>
              <a:rPr lang="en-US" sz="1500" b="0" dirty="0">
                <a:solidFill>
                  <a:schemeClr val="tx1"/>
                </a:solidFill>
              </a:rPr>
              <a:t>There is no universal definition of high-risk cataract surgery procedures across provinces; hence, they are not consistent across jurisdictions. CIHI will note where high-risk patients are included.</a:t>
            </a:r>
            <a:endParaRPr lang="en-US" dirty="0"/>
          </a:p>
          <a:p>
            <a:pPr marL="182245" indent="-182245">
              <a:lnSpc>
                <a:spcPts val="2100"/>
              </a:lnSpc>
              <a:spcBef>
                <a:spcPts val="0"/>
              </a:spcBef>
              <a:spcAft>
                <a:spcPts val="1200"/>
              </a:spcAft>
            </a:pPr>
            <a:r>
              <a:rPr lang="en-US" sz="1500" b="0" dirty="0">
                <a:solidFill>
                  <a:schemeClr val="tx1"/>
                </a:solidFill>
              </a:rPr>
              <a:t>Provinces continue to work toward removing “patient unavailable” days from reported wait times. This will continue to be an area of variation that CIHI notes.</a:t>
            </a:r>
            <a:endParaRPr lang="en-US" sz="1500" b="0" dirty="0">
              <a:solidFill>
                <a:schemeClr val="tx1"/>
              </a:solidFill>
              <a:cs typeface="Calibri"/>
            </a:endParaRPr>
          </a:p>
          <a:p>
            <a:pPr marL="0" indent="0">
              <a:lnSpc>
                <a:spcPts val="2100"/>
              </a:lnSpc>
              <a:spcBef>
                <a:spcPts val="0"/>
              </a:spcBef>
              <a:buClr>
                <a:srgbClr val="365254"/>
              </a:buClr>
              <a:buNone/>
            </a:pPr>
            <a:r>
              <a:rPr lang="en-US" sz="1500" dirty="0">
                <a:solidFill>
                  <a:srgbClr val="14838E"/>
                </a:solidFill>
              </a:rPr>
              <a:t>Rationale for including first eye only: </a:t>
            </a:r>
            <a:r>
              <a:rPr lang="en-US" sz="1500" b="0" dirty="0">
                <a:solidFill>
                  <a:srgbClr val="000000"/>
                </a:solidFill>
              </a:rPr>
              <a:t>About 40% of all cataract surgery procedures involve the second eye. Second-eye surgery is often performed after a medically determined interval. Since these patients can be thought of as continuing under treatment rather than waiting for surgical availability, the inclusion of second-eye surgery could distort the cataract wait times results.</a:t>
            </a:r>
            <a:endParaRPr lang="en-US" sz="1500" b="0" strike="sngStrike" dirty="0">
              <a:solidFill>
                <a:srgbClr val="000000"/>
              </a:solidFill>
            </a:endParaRPr>
          </a:p>
        </p:txBody>
      </p:sp>
    </p:spTree>
    <p:extLst>
      <p:ext uri="{BB962C8B-B14F-4D97-AF65-F5344CB8AC3E}">
        <p14:creationId xmlns:p14="http://schemas.microsoft.com/office/powerpoint/2010/main" val="2168905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437299"/>
          </a:xfrm>
        </p:spPr>
        <p:txBody>
          <a:bodyPr/>
          <a:lstStyle/>
          <a:p>
            <a:r>
              <a:rPr lang="en-US" dirty="0"/>
              <a:t>Coronary artery bypass graft (CABG) surgery</a:t>
            </a:r>
            <a:endParaRPr lang="en-CA" dirty="0"/>
          </a:p>
        </p:txBody>
      </p:sp>
      <p:sp>
        <p:nvSpPr>
          <p:cNvPr id="3" name="Text Placeholder 2"/>
          <p:cNvSpPr>
            <a:spLocks noGrp="1"/>
          </p:cNvSpPr>
          <p:nvPr>
            <p:ph type="body" sz="quarter" idx="10"/>
          </p:nvPr>
        </p:nvSpPr>
        <p:spPr/>
        <p:txBody>
          <a:bodyPr>
            <a:noAutofit/>
          </a:bodyPr>
          <a:lstStyle/>
          <a:p>
            <a:pPr marL="0" indent="0">
              <a:spcAft>
                <a:spcPts val="400"/>
              </a:spcAft>
              <a:buNone/>
            </a:pPr>
            <a:r>
              <a:rPr lang="en-US" sz="2000" dirty="0">
                <a:solidFill>
                  <a:srgbClr val="14838E"/>
                </a:solidFill>
              </a:rPr>
              <a:t>As of 2011, the following definition and population have been applied to reporting for bypass surgery wait times:</a:t>
            </a:r>
          </a:p>
          <a:p>
            <a:pPr>
              <a:lnSpc>
                <a:spcPts val="1900"/>
              </a:lnSpc>
              <a:buFontTx/>
              <a:buNone/>
            </a:pPr>
            <a:r>
              <a:rPr lang="en-US" dirty="0"/>
              <a:t>Definition</a:t>
            </a:r>
          </a:p>
          <a:p>
            <a:pPr marL="0" indent="0">
              <a:lnSpc>
                <a:spcPts val="1900"/>
              </a:lnSpc>
              <a:spcBef>
                <a:spcPts val="0"/>
              </a:spcBef>
              <a:buNone/>
            </a:pPr>
            <a:r>
              <a:rPr lang="en-US" sz="1500" b="0" dirty="0">
                <a:solidFill>
                  <a:schemeClr val="tx1"/>
                </a:solidFill>
              </a:rPr>
              <a:t>The number of days a patient waited, between the date when the patient and the appropriate physician agreed to a coronary artery bypass graft (CABG) and the patient </a:t>
            </a:r>
            <a:br>
              <a:rPr lang="en-US" sz="1500" b="0" dirty="0">
                <a:solidFill>
                  <a:schemeClr val="tx1"/>
                </a:solidFill>
              </a:rPr>
            </a:br>
            <a:r>
              <a:rPr lang="en-US" sz="1500" b="0" dirty="0">
                <a:solidFill>
                  <a:schemeClr val="tx1"/>
                </a:solidFill>
              </a:rPr>
              <a:t>was ready to receive it, and the date the patient received a planned CABG.</a:t>
            </a:r>
          </a:p>
          <a:p>
            <a:pPr>
              <a:lnSpc>
                <a:spcPts val="1900"/>
              </a:lnSpc>
              <a:buFontTx/>
              <a:buNone/>
            </a:pPr>
            <a:r>
              <a:rPr lang="en-US" dirty="0"/>
              <a:t>Benchmark</a:t>
            </a:r>
          </a:p>
          <a:p>
            <a:pPr marL="0" indent="0">
              <a:lnSpc>
                <a:spcPts val="1900"/>
              </a:lnSpc>
              <a:spcBef>
                <a:spcPts val="0"/>
              </a:spcBef>
              <a:buNone/>
            </a:pPr>
            <a:r>
              <a:rPr lang="en-US" sz="1500" b="0" dirty="0">
                <a:solidFill>
                  <a:srgbClr val="000000"/>
                </a:solidFill>
              </a:rPr>
              <a:t>Benchmarks currently not reported (see slide “History of CABG benchmark reporting” </a:t>
            </a:r>
            <a:br>
              <a:rPr lang="en-US" sz="1500" b="0" dirty="0">
                <a:solidFill>
                  <a:srgbClr val="000000"/>
                </a:solidFill>
              </a:rPr>
            </a:br>
            <a:r>
              <a:rPr lang="en-US" sz="1500" b="0" dirty="0">
                <a:solidFill>
                  <a:srgbClr val="000000"/>
                </a:solidFill>
              </a:rPr>
              <a:t>for details)</a:t>
            </a:r>
          </a:p>
          <a:p>
            <a:pPr>
              <a:lnSpc>
                <a:spcPts val="1900"/>
              </a:lnSpc>
              <a:buNone/>
            </a:pPr>
            <a:r>
              <a:rPr lang="en-US" dirty="0"/>
              <a:t>Time frame</a:t>
            </a:r>
          </a:p>
          <a:p>
            <a:pPr marL="0" indent="0">
              <a:lnSpc>
                <a:spcPts val="1900"/>
              </a:lnSpc>
              <a:spcBef>
                <a:spcPts val="0"/>
              </a:spcBef>
              <a:buNone/>
            </a:pPr>
            <a:r>
              <a:rPr lang="en-US" sz="1500" b="0" dirty="0">
                <a:solidFill>
                  <a:srgbClr val="000000"/>
                </a:solidFill>
              </a:rPr>
              <a:t>April 1 to September 30, annually</a:t>
            </a:r>
          </a:p>
        </p:txBody>
      </p:sp>
    </p:spTree>
    <p:extLst>
      <p:ext uri="{BB962C8B-B14F-4D97-AF65-F5344CB8AC3E}">
        <p14:creationId xmlns:p14="http://schemas.microsoft.com/office/powerpoint/2010/main" val="863824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852285"/>
          </a:xfrm>
        </p:spPr>
        <p:txBody>
          <a:bodyPr/>
          <a:lstStyle/>
          <a:p>
            <a:r>
              <a:rPr lang="en-US" dirty="0"/>
              <a:t>Coronary artery bypass graft (CABG) surgery (continued)</a:t>
            </a:r>
            <a:endParaRPr lang="en-CA" dirty="0"/>
          </a:p>
        </p:txBody>
      </p:sp>
      <p:sp>
        <p:nvSpPr>
          <p:cNvPr id="3" name="Text Placeholder 2"/>
          <p:cNvSpPr>
            <a:spLocks noGrp="1"/>
          </p:cNvSpPr>
          <p:nvPr>
            <p:ph type="body" sz="quarter" idx="10"/>
          </p:nvPr>
        </p:nvSpPr>
        <p:spPr>
          <a:xfrm>
            <a:off x="708660" y="1504950"/>
            <a:ext cx="3406140" cy="692497"/>
          </a:xfrm>
        </p:spPr>
        <p:txBody>
          <a:bodyPr>
            <a:noAutofit/>
          </a:bodyPr>
          <a:lstStyle/>
          <a:p>
            <a:pPr>
              <a:spcBef>
                <a:spcPts val="1200"/>
              </a:spcBef>
              <a:spcAft>
                <a:spcPts val="400"/>
              </a:spcAft>
              <a:buNone/>
            </a:pPr>
            <a:r>
              <a:rPr lang="en-US" dirty="0"/>
              <a:t>Population</a:t>
            </a:r>
          </a:p>
          <a:p>
            <a:pPr>
              <a:lnSpc>
                <a:spcPts val="1800"/>
              </a:lnSpc>
              <a:spcBef>
                <a:spcPts val="0"/>
              </a:spcBef>
            </a:pPr>
            <a:r>
              <a:rPr lang="en-CA" sz="1500" b="0" dirty="0">
                <a:solidFill>
                  <a:schemeClr val="tx1"/>
                </a:solidFill>
              </a:rPr>
              <a:t>Includes those age 18 and older</a:t>
            </a:r>
          </a:p>
          <a:p>
            <a:pPr>
              <a:lnSpc>
                <a:spcPts val="1800"/>
              </a:lnSpc>
              <a:spcBef>
                <a:spcPts val="0"/>
              </a:spcBef>
            </a:pPr>
            <a:r>
              <a:rPr lang="en-CA" sz="1500" b="0" dirty="0">
                <a:solidFill>
                  <a:schemeClr val="tx1"/>
                </a:solidFill>
              </a:rPr>
              <a:t>Includes isolated CABG only</a:t>
            </a:r>
          </a:p>
          <a:p>
            <a:pPr>
              <a:lnSpc>
                <a:spcPts val="1800"/>
              </a:lnSpc>
              <a:spcBef>
                <a:spcPts val="0"/>
              </a:spcBef>
            </a:pPr>
            <a:r>
              <a:rPr lang="en-CA" sz="1500" b="0" dirty="0">
                <a:solidFill>
                  <a:schemeClr val="tx1"/>
                </a:solidFill>
              </a:rPr>
              <a:t>Includes all priority levels</a:t>
            </a:r>
          </a:p>
        </p:txBody>
      </p:sp>
      <p:sp>
        <p:nvSpPr>
          <p:cNvPr id="4" name="Text Placeholder 2"/>
          <p:cNvSpPr txBox="1">
            <a:spLocks/>
          </p:cNvSpPr>
          <p:nvPr/>
        </p:nvSpPr>
        <p:spPr>
          <a:xfrm>
            <a:off x="4572000" y="1806401"/>
            <a:ext cx="4015740" cy="692497"/>
          </a:xfrm>
          <a:prstGeom prst="rect">
            <a:avLst/>
          </a:prstGeom>
        </p:spPr>
        <p:txBody>
          <a:bodyPr vert="horz" wrap="square" lIns="0" tIns="0" rIns="0" bIns="0" rtlCol="0">
            <a:noAutofit/>
          </a:bodyPr>
          <a:lstStyle>
            <a:lvl1pPr marL="182563" indent="-182563" algn="l" defTabSz="914400" rtl="0" eaLnBrk="1" latinLnBrk="0" hangingPunct="1">
              <a:lnSpc>
                <a:spcPts val="2100"/>
              </a:lnSpc>
              <a:spcBef>
                <a:spcPts val="600"/>
              </a:spcBef>
              <a:spcAft>
                <a:spcPts val="600"/>
              </a:spcAft>
              <a:buFont typeface="Calibri" panose="020F0502020204030204" pitchFamily="34" charset="0"/>
              <a:buChar char="•"/>
              <a:defRPr sz="1700" b="1" kern="1200" baseline="0">
                <a:solidFill>
                  <a:srgbClr val="365254"/>
                </a:solidFill>
                <a:latin typeface="+mn-lt"/>
                <a:ea typeface="+mn-ea"/>
                <a:cs typeface="+mn-cs"/>
              </a:defRPr>
            </a:lvl1pPr>
            <a:lvl2pPr marL="449263" indent="-182563" algn="l" defTabSz="914400" rtl="0" eaLnBrk="1" latinLnBrk="0" hangingPunct="1">
              <a:lnSpc>
                <a:spcPts val="2100"/>
              </a:lnSpc>
              <a:spcBef>
                <a:spcPts val="600"/>
              </a:spcBef>
              <a:spcAft>
                <a:spcPts val="600"/>
              </a:spcAft>
              <a:buFont typeface="Calibri" panose="020F0502020204030204" pitchFamily="34" charset="0"/>
              <a:buChar char="‒"/>
              <a:tabLst/>
              <a:defRPr sz="16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ts val="1800"/>
              </a:lnSpc>
              <a:spcBef>
                <a:spcPts val="0"/>
              </a:spcBef>
              <a:spcAft>
                <a:spcPts val="500"/>
              </a:spcAft>
            </a:pPr>
            <a:r>
              <a:rPr lang="en-CA" sz="1500" b="0" dirty="0">
                <a:solidFill>
                  <a:srgbClr val="000000"/>
                </a:solidFill>
              </a:rPr>
              <a:t>Excludes emergency cases </a:t>
            </a:r>
          </a:p>
          <a:p>
            <a:pPr>
              <a:lnSpc>
                <a:spcPts val="1800"/>
              </a:lnSpc>
              <a:spcBef>
                <a:spcPts val="0"/>
              </a:spcBef>
              <a:spcAft>
                <a:spcPts val="500"/>
              </a:spcAft>
            </a:pPr>
            <a:r>
              <a:rPr lang="en-US" sz="1500" b="0" dirty="0">
                <a:solidFill>
                  <a:srgbClr val="000000"/>
                </a:solidFill>
              </a:rPr>
              <a:t>Excludes days when the patient was unavailable</a:t>
            </a:r>
          </a:p>
        </p:txBody>
      </p:sp>
      <p:sp>
        <p:nvSpPr>
          <p:cNvPr id="5" name="Text Placeholder 2"/>
          <p:cNvSpPr txBox="1">
            <a:spLocks/>
          </p:cNvSpPr>
          <p:nvPr/>
        </p:nvSpPr>
        <p:spPr>
          <a:xfrm>
            <a:off x="708660" y="2800350"/>
            <a:ext cx="7879080" cy="1302097"/>
          </a:xfrm>
          <a:prstGeom prst="rect">
            <a:avLst/>
          </a:prstGeom>
        </p:spPr>
        <p:txBody>
          <a:bodyPr vert="horz" wrap="square" lIns="0" tIns="0" rIns="0" bIns="0" rtlCol="0" anchor="t">
            <a:noAutofit/>
          </a:bodyPr>
          <a:lstStyle>
            <a:lvl1pPr marL="182563" indent="-182563" algn="l" defTabSz="914400" rtl="0" eaLnBrk="1" latinLnBrk="0" hangingPunct="1">
              <a:lnSpc>
                <a:spcPts val="2100"/>
              </a:lnSpc>
              <a:spcBef>
                <a:spcPts val="600"/>
              </a:spcBef>
              <a:spcAft>
                <a:spcPts val="600"/>
              </a:spcAft>
              <a:buFont typeface="Calibri" panose="020F0502020204030204" pitchFamily="34" charset="0"/>
              <a:buChar char="•"/>
              <a:defRPr sz="1700" b="1" kern="1200" baseline="0">
                <a:solidFill>
                  <a:srgbClr val="365254"/>
                </a:solidFill>
                <a:latin typeface="+mn-lt"/>
                <a:ea typeface="+mn-ea"/>
                <a:cs typeface="+mn-cs"/>
              </a:defRPr>
            </a:lvl1pPr>
            <a:lvl2pPr marL="449263" indent="-182563" algn="l" defTabSz="914400" rtl="0" eaLnBrk="1" latinLnBrk="0" hangingPunct="1">
              <a:lnSpc>
                <a:spcPts val="2100"/>
              </a:lnSpc>
              <a:spcBef>
                <a:spcPts val="600"/>
              </a:spcBef>
              <a:spcAft>
                <a:spcPts val="600"/>
              </a:spcAft>
              <a:buFont typeface="Calibri" panose="020F0502020204030204" pitchFamily="34" charset="0"/>
              <a:buChar char="‒"/>
              <a:tabLst/>
              <a:defRPr sz="16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82245" indent="-182245">
              <a:lnSpc>
                <a:spcPts val="2000"/>
              </a:lnSpc>
              <a:spcBef>
                <a:spcPts val="500"/>
              </a:spcBef>
              <a:spcAft>
                <a:spcPts val="500"/>
              </a:spcAft>
              <a:buFontTx/>
              <a:buNone/>
            </a:pPr>
            <a:r>
              <a:rPr lang="en-US" sz="1600" dirty="0"/>
              <a:t>Decisions/rationale</a:t>
            </a:r>
            <a:endParaRPr lang="en-US" dirty="0"/>
          </a:p>
          <a:p>
            <a:pPr marL="182245" indent="-182245">
              <a:lnSpc>
                <a:spcPts val="1800"/>
              </a:lnSpc>
              <a:spcBef>
                <a:spcPts val="0"/>
              </a:spcBef>
              <a:spcAft>
                <a:spcPts val="500"/>
              </a:spcAft>
            </a:pPr>
            <a:r>
              <a:rPr lang="en-US" sz="1500" b="0" dirty="0">
                <a:solidFill>
                  <a:schemeClr val="tx1"/>
                </a:solidFill>
              </a:rPr>
              <a:t>Including those younger </a:t>
            </a:r>
            <a:r>
              <a:rPr lang="en-US" sz="1500" b="0" dirty="0">
                <a:solidFill>
                  <a:srgbClr val="000000"/>
                </a:solidFill>
              </a:rPr>
              <a:t>than age 18 is not material to the reported wait times for bypass surgery. Inclusion of these patients will not be reported as an exception.</a:t>
            </a:r>
            <a:endParaRPr lang="en-US" sz="1500" b="0" dirty="0">
              <a:solidFill>
                <a:srgbClr val="000000"/>
              </a:solidFill>
              <a:cs typeface="Calibri"/>
            </a:endParaRPr>
          </a:p>
          <a:p>
            <a:pPr marL="182245" indent="-182245">
              <a:lnSpc>
                <a:spcPts val="1800"/>
              </a:lnSpc>
              <a:spcBef>
                <a:spcPts val="0"/>
              </a:spcBef>
              <a:spcAft>
                <a:spcPts val="500"/>
              </a:spcAft>
            </a:pPr>
            <a:r>
              <a:rPr lang="en-US" sz="1500" b="0" dirty="0">
                <a:solidFill>
                  <a:srgbClr val="000000"/>
                </a:solidFill>
              </a:rPr>
              <a:t>Provinces continue to work toward removing “patient unavailable” days from reported wait times. This will continue to be an area of variation that CIHI notes.</a:t>
            </a:r>
            <a:endParaRPr lang="en-US" sz="1500" b="0" dirty="0">
              <a:solidFill>
                <a:srgbClr val="000000"/>
              </a:solidFill>
              <a:cs typeface="Calibri"/>
            </a:endParaRPr>
          </a:p>
          <a:p>
            <a:pPr marL="182245" indent="-182245">
              <a:lnSpc>
                <a:spcPts val="1800"/>
              </a:lnSpc>
              <a:spcBef>
                <a:spcPts val="0"/>
              </a:spcBef>
              <a:spcAft>
                <a:spcPts val="500"/>
              </a:spcAft>
            </a:pPr>
            <a:r>
              <a:rPr lang="en-US" sz="1500" b="0" dirty="0">
                <a:solidFill>
                  <a:srgbClr val="000000"/>
                </a:solidFill>
              </a:rPr>
              <a:t>Due to variations in the way clinical urgency is defined across Canada, CIHI is currently unable </a:t>
            </a:r>
            <a:br>
              <a:rPr lang="en-US" sz="1500" b="0" dirty="0">
                <a:solidFill>
                  <a:srgbClr val="000000"/>
                </a:solidFill>
              </a:rPr>
            </a:br>
            <a:r>
              <a:rPr lang="en-US" sz="1500" b="0" dirty="0">
                <a:solidFill>
                  <a:srgbClr val="000000"/>
                </a:solidFill>
              </a:rPr>
              <a:t>to report on CABG benchmarks.</a:t>
            </a:r>
            <a:endParaRPr lang="en-US" sz="1500" b="0" dirty="0">
              <a:solidFill>
                <a:srgbClr val="000000"/>
              </a:solidFill>
              <a:cs typeface="Calibri"/>
            </a:endParaRPr>
          </a:p>
        </p:txBody>
      </p:sp>
    </p:spTree>
    <p:extLst>
      <p:ext uri="{BB962C8B-B14F-4D97-AF65-F5344CB8AC3E}">
        <p14:creationId xmlns:p14="http://schemas.microsoft.com/office/powerpoint/2010/main" val="7447324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History of CABG benchmark reporting</a:t>
            </a:r>
          </a:p>
        </p:txBody>
      </p:sp>
      <p:sp>
        <p:nvSpPr>
          <p:cNvPr id="3" name="Text Placeholder 2"/>
          <p:cNvSpPr>
            <a:spLocks noGrp="1"/>
          </p:cNvSpPr>
          <p:nvPr>
            <p:ph type="body" sz="quarter" idx="10"/>
          </p:nvPr>
        </p:nvSpPr>
        <p:spPr>
          <a:xfrm>
            <a:off x="697230" y="1200150"/>
            <a:ext cx="7749540" cy="3265851"/>
          </a:xfrm>
        </p:spPr>
        <p:txBody>
          <a:bodyPr/>
          <a:lstStyle/>
          <a:p>
            <a:pPr>
              <a:spcBef>
                <a:spcPts val="0"/>
              </a:spcBef>
            </a:pPr>
            <a:r>
              <a:rPr lang="en-US" sz="1500" b="0" dirty="0">
                <a:solidFill>
                  <a:schemeClr val="tx1"/>
                </a:solidFill>
              </a:rPr>
              <a:t>In 2005, a pan-Canadian definition for urgency levels for coronary artery bypass graft (CABG) surgery was developed, along with respective benchmarks (</a:t>
            </a:r>
            <a:r>
              <a:rPr lang="en-US" sz="1500" b="0" dirty="0">
                <a:solidFill>
                  <a:schemeClr val="tx1"/>
                </a:solidFill>
                <a:hlinkClick r:id="rId2" action="ppaction://hlinksldjump"/>
              </a:rPr>
              <a:t>see next slide</a:t>
            </a:r>
            <a:r>
              <a:rPr lang="en-US" sz="1500" b="0" dirty="0">
                <a:solidFill>
                  <a:schemeClr val="tx1"/>
                </a:solidFill>
              </a:rPr>
              <a:t>). Despite the agreement on wait time benchmarks, there is not yet consistency in how urgency levels </a:t>
            </a:r>
            <a:br>
              <a:rPr lang="en-US" sz="1500" b="0" dirty="0">
                <a:solidFill>
                  <a:schemeClr val="tx1"/>
                </a:solidFill>
              </a:rPr>
            </a:br>
            <a:r>
              <a:rPr lang="en-US" sz="1500" b="0" dirty="0">
                <a:solidFill>
                  <a:schemeClr val="tx1"/>
                </a:solidFill>
              </a:rPr>
              <a:t>are applied across the country.</a:t>
            </a:r>
          </a:p>
          <a:p>
            <a:pPr>
              <a:spcBef>
                <a:spcPts val="0"/>
              </a:spcBef>
            </a:pPr>
            <a:r>
              <a:rPr lang="en-US" sz="1500" b="0" dirty="0">
                <a:solidFill>
                  <a:schemeClr val="tx1"/>
                </a:solidFill>
              </a:rPr>
              <a:t>Prior to 2012, to address the differences in urgency levels among provinces, CIHI’s wait time reports presented the proportion of patients receiving CABG surgery within the longest time frame only. </a:t>
            </a:r>
          </a:p>
          <a:p>
            <a:pPr>
              <a:spcBef>
                <a:spcPts val="0"/>
              </a:spcBef>
            </a:pPr>
            <a:r>
              <a:rPr lang="en-US" sz="1500" b="0" dirty="0">
                <a:solidFill>
                  <a:schemeClr val="tx1"/>
                </a:solidFill>
              </a:rPr>
              <a:t>In 2012, it was decided that assessing the percentage of patients receiving care within the longest benchmark does not truly reflect the experiences of patients who have different requirements </a:t>
            </a:r>
            <a:br>
              <a:rPr lang="en-US" sz="1500" b="0" dirty="0">
                <a:solidFill>
                  <a:schemeClr val="tx1"/>
                </a:solidFill>
              </a:rPr>
            </a:br>
            <a:r>
              <a:rPr lang="en-US" sz="1500" b="0" dirty="0">
                <a:solidFill>
                  <a:schemeClr val="tx1"/>
                </a:solidFill>
              </a:rPr>
              <a:t>for treatment — particularly for the group of patients in need of the most urgent care. </a:t>
            </a:r>
          </a:p>
          <a:p>
            <a:pPr>
              <a:spcBef>
                <a:spcPts val="0"/>
              </a:spcBef>
            </a:pPr>
            <a:r>
              <a:rPr lang="en-US" sz="1500" b="0" dirty="0">
                <a:solidFill>
                  <a:schemeClr val="tx1"/>
                </a:solidFill>
              </a:rPr>
              <a:t>As a result, reporting on CABG wait time benchmarks was discontinued, with the goal of resuming reporting when provincial urgency levels are better aligned.</a:t>
            </a:r>
          </a:p>
        </p:txBody>
      </p:sp>
    </p:spTree>
    <p:extLst>
      <p:ext uri="{BB962C8B-B14F-4D97-AF65-F5344CB8AC3E}">
        <p14:creationId xmlns:p14="http://schemas.microsoft.com/office/powerpoint/2010/main" val="13883105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852285"/>
          </a:xfrm>
        </p:spPr>
        <p:txBody>
          <a:bodyPr/>
          <a:lstStyle/>
          <a:p>
            <a:r>
              <a:rPr lang="en-US" dirty="0"/>
              <a:t>History of CABG benchmark reporting (continued)</a:t>
            </a:r>
          </a:p>
        </p:txBody>
      </p:sp>
      <p:sp>
        <p:nvSpPr>
          <p:cNvPr id="6" name="TextBox 5">
            <a:extLst>
              <a:ext uri="{FF2B5EF4-FFF2-40B4-BE49-F238E27FC236}">
                <a16:creationId xmlns:a16="http://schemas.microsoft.com/office/drawing/2014/main" id="{01C483EC-66EA-40AF-B8A3-2BD19583A64C}"/>
              </a:ext>
            </a:extLst>
          </p:cNvPr>
          <p:cNvSpPr txBox="1"/>
          <p:nvPr/>
        </p:nvSpPr>
        <p:spPr>
          <a:xfrm>
            <a:off x="422565" y="1504950"/>
            <a:ext cx="5093801" cy="338554"/>
          </a:xfrm>
          <a:prstGeom prst="rect">
            <a:avLst/>
          </a:prstGeom>
          <a:noFill/>
        </p:spPr>
        <p:txBody>
          <a:bodyPr wrap="square">
            <a:spAutoFit/>
          </a:bodyPr>
          <a:lstStyle/>
          <a:p>
            <a:r>
              <a:rPr lang="en-US" sz="1600" b="1" dirty="0">
                <a:solidFill>
                  <a:srgbClr val="14838E"/>
                </a:solidFill>
                <a:effectLst/>
                <a:latin typeface="Calibri"/>
              </a:rPr>
              <a:t>Former CABG urgency levels and benchmarks</a:t>
            </a:r>
          </a:p>
        </p:txBody>
      </p:sp>
      <p:graphicFrame>
        <p:nvGraphicFramePr>
          <p:cNvPr id="4" name="Table 3"/>
          <p:cNvGraphicFramePr>
            <a:graphicFrameLocks noGrp="1"/>
          </p:cNvGraphicFramePr>
          <p:nvPr>
            <p:extLst>
              <p:ext uri="{D42A27DB-BD31-4B8C-83A1-F6EECF244321}">
                <p14:modId xmlns:p14="http://schemas.microsoft.com/office/powerpoint/2010/main" val="1965656328"/>
              </p:ext>
            </p:extLst>
          </p:nvPr>
        </p:nvGraphicFramePr>
        <p:xfrm>
          <a:off x="498765" y="1995904"/>
          <a:ext cx="4648200" cy="1158240"/>
        </p:xfrm>
        <a:graphic>
          <a:graphicData uri="http://schemas.openxmlformats.org/drawingml/2006/table">
            <a:tbl>
              <a:tblPr firstRow="1" bandRow="1">
                <a:tableStyleId>{5C22544A-7EE6-4342-B048-85BDC9FD1C3A}</a:tableStyleId>
              </a:tblPr>
              <a:tblGrid>
                <a:gridCol w="1896392">
                  <a:extLst>
                    <a:ext uri="{9D8B030D-6E8A-4147-A177-3AD203B41FA5}">
                      <a16:colId xmlns:a16="http://schemas.microsoft.com/office/drawing/2014/main" val="2308377444"/>
                    </a:ext>
                  </a:extLst>
                </a:gridCol>
                <a:gridCol w="2751808">
                  <a:extLst>
                    <a:ext uri="{9D8B030D-6E8A-4147-A177-3AD203B41FA5}">
                      <a16:colId xmlns:a16="http://schemas.microsoft.com/office/drawing/2014/main" val="2948617669"/>
                    </a:ext>
                  </a:extLst>
                </a:gridCol>
              </a:tblGrid>
              <a:tr h="190500">
                <a:tc>
                  <a:txBody>
                    <a:bodyPr/>
                    <a:lstStyle/>
                    <a:p>
                      <a:r>
                        <a:rPr lang="en-US" sz="1300" dirty="0">
                          <a:solidFill>
                            <a:srgbClr val="365254"/>
                          </a:solidFill>
                        </a:rPr>
                        <a:t>Urgency level</a:t>
                      </a:r>
                    </a:p>
                  </a:txBody>
                  <a:tcPr>
                    <a:lnL w="12700" cmpd="sng">
                      <a:noFill/>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F7F5"/>
                    </a:solidFill>
                  </a:tcPr>
                </a:tc>
                <a:tc>
                  <a:txBody>
                    <a:bodyPr/>
                    <a:lstStyle/>
                    <a:p>
                      <a:r>
                        <a:rPr lang="en-US" sz="1300" dirty="0">
                          <a:solidFill>
                            <a:srgbClr val="365254"/>
                          </a:solidFill>
                        </a:rPr>
                        <a:t>Wait time benchmark</a:t>
                      </a:r>
                    </a:p>
                  </a:txBody>
                  <a:tcPr>
                    <a:lnL w="635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F7F5"/>
                    </a:solidFill>
                  </a:tcPr>
                </a:tc>
                <a:extLst>
                  <a:ext uri="{0D108BD9-81ED-4DB2-BD59-A6C34878D82A}">
                    <a16:rowId xmlns:a16="http://schemas.microsoft.com/office/drawing/2014/main" val="865653766"/>
                  </a:ext>
                </a:extLst>
              </a:tr>
              <a:tr h="190500">
                <a:tc>
                  <a:txBody>
                    <a:bodyPr/>
                    <a:lstStyle/>
                    <a:p>
                      <a:r>
                        <a:rPr lang="en-US" sz="1300" b="1" dirty="0">
                          <a:solidFill>
                            <a:srgbClr val="365254"/>
                          </a:solidFill>
                        </a:rPr>
                        <a:t>Level I</a:t>
                      </a:r>
                    </a:p>
                  </a:txBody>
                  <a:tcPr>
                    <a:lnL w="12700" cmpd="sng">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lang="en-US" sz="1200" dirty="0">
                          <a:solidFill>
                            <a:schemeClr val="tx1"/>
                          </a:solidFill>
                          <a:latin typeface="Calibri"/>
                          <a:cs typeface="Calibri"/>
                        </a:rPr>
                        <a:t>Within 2 weeks</a:t>
                      </a:r>
                    </a:p>
                  </a:txBody>
                  <a:tcP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963675017"/>
                  </a:ext>
                </a:extLst>
              </a:tr>
              <a:tr h="190500">
                <a:tc>
                  <a:txBody>
                    <a:bodyPr/>
                    <a:lstStyle/>
                    <a:p>
                      <a:r>
                        <a:rPr lang="en-US" sz="1300" b="1" dirty="0">
                          <a:solidFill>
                            <a:srgbClr val="365254"/>
                          </a:solidFill>
                        </a:rPr>
                        <a:t>Level II</a:t>
                      </a:r>
                    </a:p>
                  </a:txBody>
                  <a:tcPr>
                    <a:lnL w="12700" cmpd="sng">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lang="en-US" sz="1200" dirty="0">
                          <a:solidFill>
                            <a:schemeClr val="tx1"/>
                          </a:solidFill>
                          <a:latin typeface="Calibri"/>
                          <a:cs typeface="Calibri"/>
                        </a:rPr>
                        <a:t>Within 6 weeks</a:t>
                      </a:r>
                    </a:p>
                  </a:txBody>
                  <a:tcP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438560906"/>
                  </a:ext>
                </a:extLst>
              </a:tr>
              <a:tr h="190500">
                <a:tc>
                  <a:txBody>
                    <a:bodyPr/>
                    <a:lstStyle/>
                    <a:p>
                      <a:r>
                        <a:rPr lang="en-US" sz="1300" b="1" dirty="0">
                          <a:solidFill>
                            <a:srgbClr val="365254"/>
                          </a:solidFill>
                        </a:rPr>
                        <a:t>Level III</a:t>
                      </a:r>
                    </a:p>
                  </a:txBody>
                  <a:tcPr>
                    <a:lnL w="12700" cmpd="sng">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lang="en-US" sz="1200" dirty="0">
                          <a:solidFill>
                            <a:schemeClr val="tx1"/>
                          </a:solidFill>
                          <a:latin typeface="Calibri"/>
                          <a:cs typeface="Calibri"/>
                        </a:rPr>
                        <a:t>Within</a:t>
                      </a:r>
                      <a:r>
                        <a:rPr lang="en-US" sz="1200" baseline="0" dirty="0">
                          <a:solidFill>
                            <a:schemeClr val="tx1"/>
                          </a:solidFill>
                          <a:latin typeface="Calibri"/>
                          <a:cs typeface="Calibri"/>
                        </a:rPr>
                        <a:t> 26 weeks</a:t>
                      </a:r>
                      <a:endParaRPr lang="en-US" sz="1200" dirty="0">
                        <a:solidFill>
                          <a:schemeClr val="tx1"/>
                        </a:solidFill>
                        <a:latin typeface="Calibri"/>
                        <a:cs typeface="Calibri"/>
                      </a:endParaRPr>
                    </a:p>
                  </a:txBody>
                  <a:tcP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851236945"/>
                  </a:ext>
                </a:extLst>
              </a:tr>
            </a:tbl>
          </a:graphicData>
        </a:graphic>
      </p:graphicFrame>
      <p:sp>
        <p:nvSpPr>
          <p:cNvPr id="5" name="TextBox 4"/>
          <p:cNvSpPr txBox="1"/>
          <p:nvPr/>
        </p:nvSpPr>
        <p:spPr>
          <a:xfrm>
            <a:off x="422565" y="3141181"/>
            <a:ext cx="4953000" cy="427637"/>
          </a:xfrm>
          <a:prstGeom prst="rect">
            <a:avLst/>
          </a:prstGeom>
          <a:noFill/>
        </p:spPr>
        <p:txBody>
          <a:bodyPr wrap="square" rtlCol="0">
            <a:spAutoFit/>
          </a:bodyPr>
          <a:lstStyle/>
          <a:p>
            <a:pPr>
              <a:lnSpc>
                <a:spcPts val="1200"/>
              </a:lnSpc>
            </a:pPr>
            <a:r>
              <a:rPr lang="en-US" sz="800" b="1" dirty="0"/>
              <a:t>Source</a:t>
            </a:r>
          </a:p>
          <a:p>
            <a:pPr>
              <a:lnSpc>
                <a:spcPts val="1200"/>
              </a:lnSpc>
            </a:pPr>
            <a:r>
              <a:rPr lang="en-US" sz="800" dirty="0"/>
              <a:t>Comparable Indicators of Access Sub-Committee. </a:t>
            </a:r>
            <a:r>
              <a:rPr lang="en-US" sz="800" i="1" dirty="0"/>
              <a:t>PT Proposal to Establish Comparable Indicators of Access</a:t>
            </a:r>
            <a:r>
              <a:rPr lang="en-US" sz="800" dirty="0"/>
              <a:t>. 2005.</a:t>
            </a:r>
          </a:p>
        </p:txBody>
      </p:sp>
    </p:spTree>
    <p:extLst>
      <p:ext uri="{BB962C8B-B14F-4D97-AF65-F5344CB8AC3E}">
        <p14:creationId xmlns:p14="http://schemas.microsoft.com/office/powerpoint/2010/main" val="2484896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437299"/>
          </a:xfrm>
        </p:spPr>
        <p:txBody>
          <a:bodyPr/>
          <a:lstStyle/>
          <a:p>
            <a:r>
              <a:rPr lang="en-US" dirty="0"/>
              <a:t>Radiation therapy</a:t>
            </a:r>
            <a:endParaRPr lang="en-CA" dirty="0"/>
          </a:p>
        </p:txBody>
      </p:sp>
      <p:sp>
        <p:nvSpPr>
          <p:cNvPr id="3" name="Text Placeholder 2"/>
          <p:cNvSpPr>
            <a:spLocks noGrp="1"/>
          </p:cNvSpPr>
          <p:nvPr>
            <p:ph type="body" sz="quarter" idx="10"/>
          </p:nvPr>
        </p:nvSpPr>
        <p:spPr>
          <a:xfrm>
            <a:off x="708660" y="1143000"/>
            <a:ext cx="7597140" cy="692497"/>
          </a:xfrm>
        </p:spPr>
        <p:txBody>
          <a:bodyPr>
            <a:noAutofit/>
          </a:bodyPr>
          <a:lstStyle/>
          <a:p>
            <a:pPr marL="0" indent="0">
              <a:spcAft>
                <a:spcPts val="400"/>
              </a:spcAft>
              <a:buNone/>
            </a:pPr>
            <a:r>
              <a:rPr lang="en-US" sz="2000" dirty="0">
                <a:solidFill>
                  <a:srgbClr val="177784"/>
                </a:solidFill>
              </a:rPr>
              <a:t>As of 2011, the following definition and population have been applied to reporting for radiation therapy wait times:</a:t>
            </a:r>
            <a:endParaRPr lang="en-US" sz="1500" b="0" dirty="0"/>
          </a:p>
        </p:txBody>
      </p:sp>
      <p:sp>
        <p:nvSpPr>
          <p:cNvPr id="4" name="Text Placeholder 2"/>
          <p:cNvSpPr txBox="1">
            <a:spLocks/>
          </p:cNvSpPr>
          <p:nvPr/>
        </p:nvSpPr>
        <p:spPr>
          <a:xfrm>
            <a:off x="708660" y="1870786"/>
            <a:ext cx="4320540" cy="692497"/>
          </a:xfrm>
          <a:prstGeom prst="rect">
            <a:avLst/>
          </a:prstGeom>
        </p:spPr>
        <p:txBody>
          <a:bodyPr vert="horz" wrap="square" lIns="0" tIns="0" rIns="0" bIns="0" rtlCol="0">
            <a:noAutofit/>
          </a:bodyPr>
          <a:lstStyle>
            <a:lvl1pPr marL="182563" indent="-182563" algn="l" defTabSz="914400" rtl="0" eaLnBrk="1" latinLnBrk="0" hangingPunct="1">
              <a:lnSpc>
                <a:spcPts val="2000"/>
              </a:lnSpc>
              <a:spcBef>
                <a:spcPts val="500"/>
              </a:spcBef>
              <a:spcAft>
                <a:spcPts val="500"/>
              </a:spcAft>
              <a:buFont typeface="Calibri" panose="020F0502020204030204" pitchFamily="34" charset="0"/>
              <a:buChar char="•"/>
              <a:defRPr sz="1600" b="1" kern="1200" baseline="0">
                <a:solidFill>
                  <a:srgbClr val="365254"/>
                </a:solidFill>
                <a:latin typeface="+mn-lt"/>
                <a:ea typeface="+mn-ea"/>
                <a:cs typeface="+mn-cs"/>
              </a:defRPr>
            </a:lvl1pPr>
            <a:lvl2pPr marL="449263" indent="-182563" algn="l" defTabSz="914400" rtl="0" eaLnBrk="1" latinLnBrk="0" hangingPunct="1">
              <a:lnSpc>
                <a:spcPts val="2000"/>
              </a:lnSpc>
              <a:spcBef>
                <a:spcPts val="500"/>
              </a:spcBef>
              <a:spcAft>
                <a:spcPts val="500"/>
              </a:spcAft>
              <a:buFont typeface="Calibri" panose="020F0502020204030204" pitchFamily="34" charset="0"/>
              <a:buChar char="‒"/>
              <a:tabLst/>
              <a:defRPr sz="15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1200"/>
              </a:spcBef>
              <a:spcAft>
                <a:spcPts val="400"/>
              </a:spcAft>
              <a:buFontTx/>
              <a:buNone/>
            </a:pPr>
            <a:r>
              <a:rPr lang="en-US" dirty="0"/>
              <a:t>Definition</a:t>
            </a:r>
          </a:p>
          <a:p>
            <a:pPr marL="0" indent="0">
              <a:spcBef>
                <a:spcPts val="0"/>
              </a:spcBef>
              <a:buFont typeface="Calibri" panose="020F0502020204030204" pitchFamily="34" charset="0"/>
              <a:buNone/>
            </a:pPr>
            <a:r>
              <a:rPr lang="en-US" sz="1500" b="0" dirty="0">
                <a:solidFill>
                  <a:schemeClr val="tx1"/>
                </a:solidFill>
              </a:rPr>
              <a:t>The number of days a patient waited, between the </a:t>
            </a:r>
            <a:br>
              <a:rPr lang="en-US" sz="1500" b="0" dirty="0">
                <a:solidFill>
                  <a:schemeClr val="tx1"/>
                </a:solidFill>
              </a:rPr>
            </a:br>
            <a:r>
              <a:rPr lang="en-US" sz="1500" b="0" dirty="0">
                <a:solidFill>
                  <a:schemeClr val="tx1"/>
                </a:solidFill>
              </a:rPr>
              <a:t>date the patient was ready to treat and the date </a:t>
            </a:r>
            <a:br>
              <a:rPr lang="en-US" sz="1500" b="0" dirty="0">
                <a:solidFill>
                  <a:schemeClr val="tx1"/>
                </a:solidFill>
              </a:rPr>
            </a:br>
            <a:r>
              <a:rPr lang="en-US" sz="1500" b="0" dirty="0">
                <a:solidFill>
                  <a:schemeClr val="tx1"/>
                </a:solidFill>
              </a:rPr>
              <a:t>of the first radiation therapy treatment. </a:t>
            </a:r>
          </a:p>
          <a:p>
            <a:pPr>
              <a:spcBef>
                <a:spcPts val="1200"/>
              </a:spcBef>
              <a:spcAft>
                <a:spcPts val="400"/>
              </a:spcAft>
              <a:buFontTx/>
              <a:buNone/>
            </a:pPr>
            <a:r>
              <a:rPr lang="en-US" dirty="0"/>
              <a:t>Benchmark</a:t>
            </a:r>
          </a:p>
          <a:p>
            <a:pPr>
              <a:spcBef>
                <a:spcPts val="0"/>
              </a:spcBef>
              <a:buFont typeface="Calibri" panose="020F0502020204030204" pitchFamily="34" charset="0"/>
              <a:buNone/>
            </a:pPr>
            <a:r>
              <a:rPr lang="en-US" sz="1500" b="0" dirty="0">
                <a:solidFill>
                  <a:srgbClr val="000000"/>
                </a:solidFill>
              </a:rPr>
              <a:t>Within 4 weeks (28 days) of patient being ready to treat</a:t>
            </a:r>
          </a:p>
          <a:p>
            <a:pPr>
              <a:spcBef>
                <a:spcPts val="1200"/>
              </a:spcBef>
              <a:spcAft>
                <a:spcPts val="400"/>
              </a:spcAft>
              <a:buFontTx/>
              <a:buNone/>
            </a:pPr>
            <a:r>
              <a:rPr lang="en-US" dirty="0"/>
              <a:t>Time frame</a:t>
            </a:r>
          </a:p>
          <a:p>
            <a:pPr>
              <a:spcBef>
                <a:spcPts val="0"/>
              </a:spcBef>
              <a:buFont typeface="Calibri" panose="020F0502020204030204" pitchFamily="34" charset="0"/>
              <a:buNone/>
            </a:pPr>
            <a:r>
              <a:rPr lang="en-US" sz="1500" b="0" dirty="0">
                <a:solidFill>
                  <a:srgbClr val="000000"/>
                </a:solidFill>
              </a:rPr>
              <a:t>April 1 to September 30, annually</a:t>
            </a:r>
          </a:p>
        </p:txBody>
      </p:sp>
      <p:sp>
        <p:nvSpPr>
          <p:cNvPr id="5" name="Text Placeholder 2"/>
          <p:cNvSpPr txBox="1">
            <a:spLocks/>
          </p:cNvSpPr>
          <p:nvPr/>
        </p:nvSpPr>
        <p:spPr>
          <a:xfrm>
            <a:off x="5560060" y="1870439"/>
            <a:ext cx="3304540" cy="692497"/>
          </a:xfrm>
          <a:prstGeom prst="rect">
            <a:avLst/>
          </a:prstGeom>
        </p:spPr>
        <p:txBody>
          <a:bodyPr vert="horz" wrap="square" lIns="0" tIns="0" rIns="0" bIns="0" rtlCol="0">
            <a:noAutofit/>
          </a:bodyPr>
          <a:lstStyle>
            <a:lvl1pPr marL="182563" indent="-182563" algn="l" defTabSz="914400" rtl="0" eaLnBrk="1" latinLnBrk="0" hangingPunct="1">
              <a:lnSpc>
                <a:spcPts val="2000"/>
              </a:lnSpc>
              <a:spcBef>
                <a:spcPts val="500"/>
              </a:spcBef>
              <a:spcAft>
                <a:spcPts val="500"/>
              </a:spcAft>
              <a:buFont typeface="Calibri" panose="020F0502020204030204" pitchFamily="34" charset="0"/>
              <a:buChar char="•"/>
              <a:defRPr sz="1600" b="1" kern="1200" baseline="0">
                <a:solidFill>
                  <a:srgbClr val="365254"/>
                </a:solidFill>
                <a:latin typeface="+mn-lt"/>
                <a:ea typeface="+mn-ea"/>
                <a:cs typeface="+mn-cs"/>
              </a:defRPr>
            </a:lvl1pPr>
            <a:lvl2pPr marL="449263" indent="-182563" algn="l" defTabSz="914400" rtl="0" eaLnBrk="1" latinLnBrk="0" hangingPunct="1">
              <a:lnSpc>
                <a:spcPts val="2000"/>
              </a:lnSpc>
              <a:spcBef>
                <a:spcPts val="500"/>
              </a:spcBef>
              <a:spcAft>
                <a:spcPts val="500"/>
              </a:spcAft>
              <a:buFont typeface="Calibri" panose="020F0502020204030204" pitchFamily="34" charset="0"/>
              <a:buChar char="‒"/>
              <a:tabLst/>
              <a:defRPr sz="15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1200"/>
              </a:spcBef>
              <a:spcAft>
                <a:spcPts val="400"/>
              </a:spcAft>
              <a:buFont typeface="Calibri" panose="020F0502020204030204" pitchFamily="34" charset="0"/>
              <a:buNone/>
            </a:pPr>
            <a:r>
              <a:rPr lang="en-US" dirty="0"/>
              <a:t>Population</a:t>
            </a:r>
          </a:p>
          <a:p>
            <a:pPr>
              <a:spcBef>
                <a:spcPts val="0"/>
              </a:spcBef>
            </a:pPr>
            <a:r>
              <a:rPr lang="en-US" sz="1500" b="0" dirty="0">
                <a:solidFill>
                  <a:srgbClr val="000000"/>
                </a:solidFill>
              </a:rPr>
              <a:t>Includes those age 18 and older</a:t>
            </a:r>
          </a:p>
          <a:p>
            <a:pPr>
              <a:spcBef>
                <a:spcPts val="0"/>
              </a:spcBef>
            </a:pPr>
            <a:r>
              <a:rPr lang="en-US" sz="1500" b="0" dirty="0">
                <a:solidFill>
                  <a:srgbClr val="000000"/>
                </a:solidFill>
              </a:rPr>
              <a:t>Includes all referrals to start </a:t>
            </a:r>
            <a:br>
              <a:rPr lang="en-US" sz="1500" b="0" dirty="0">
                <a:solidFill>
                  <a:srgbClr val="000000"/>
                </a:solidFill>
              </a:rPr>
            </a:br>
            <a:r>
              <a:rPr lang="en-US" sz="1500" b="0" dirty="0">
                <a:solidFill>
                  <a:srgbClr val="000000"/>
                </a:solidFill>
              </a:rPr>
              <a:t>or initiate radiation treatment </a:t>
            </a:r>
          </a:p>
          <a:p>
            <a:pPr>
              <a:spcBef>
                <a:spcPts val="0"/>
              </a:spcBef>
            </a:pPr>
            <a:r>
              <a:rPr lang="en-US" sz="1500" b="0" dirty="0">
                <a:solidFill>
                  <a:srgbClr val="000000"/>
                </a:solidFill>
              </a:rPr>
              <a:t>Includes all priority levels and </a:t>
            </a:r>
            <a:br>
              <a:rPr lang="en-US" sz="1500" b="0" dirty="0">
                <a:solidFill>
                  <a:srgbClr val="000000"/>
                </a:solidFill>
              </a:rPr>
            </a:br>
            <a:r>
              <a:rPr lang="en-US" sz="1500" b="0" dirty="0">
                <a:solidFill>
                  <a:srgbClr val="000000"/>
                </a:solidFill>
              </a:rPr>
              <a:t>all cancer types rolled up </a:t>
            </a:r>
          </a:p>
          <a:p>
            <a:pPr>
              <a:spcBef>
                <a:spcPts val="0"/>
              </a:spcBef>
            </a:pPr>
            <a:r>
              <a:rPr lang="en-US" sz="1500" b="0" dirty="0">
                <a:solidFill>
                  <a:srgbClr val="000000"/>
                </a:solidFill>
              </a:rPr>
              <a:t>Excludes days when the patient </a:t>
            </a:r>
            <a:br>
              <a:rPr lang="en-US" sz="1500" b="0" dirty="0">
                <a:solidFill>
                  <a:srgbClr val="000000"/>
                </a:solidFill>
              </a:rPr>
            </a:br>
            <a:r>
              <a:rPr lang="en-US" sz="1500" b="0" dirty="0">
                <a:solidFill>
                  <a:srgbClr val="000000"/>
                </a:solidFill>
              </a:rPr>
              <a:t>was unavailable</a:t>
            </a:r>
          </a:p>
          <a:p>
            <a:pPr>
              <a:spcBef>
                <a:spcPts val="0"/>
              </a:spcBef>
            </a:pPr>
            <a:r>
              <a:rPr lang="en-US" sz="1500" b="0" dirty="0">
                <a:solidFill>
                  <a:srgbClr val="000000"/>
                </a:solidFill>
              </a:rPr>
              <a:t>Includes oncology planning time</a:t>
            </a:r>
          </a:p>
        </p:txBody>
      </p:sp>
    </p:spTree>
    <p:extLst>
      <p:ext uri="{BB962C8B-B14F-4D97-AF65-F5344CB8AC3E}">
        <p14:creationId xmlns:p14="http://schemas.microsoft.com/office/powerpoint/2010/main" val="16530482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437299"/>
          </a:xfrm>
        </p:spPr>
        <p:txBody>
          <a:bodyPr/>
          <a:lstStyle/>
          <a:p>
            <a:r>
              <a:rPr lang="en-US" dirty="0"/>
              <a:t>Radiation therapy (continued)</a:t>
            </a:r>
            <a:endParaRPr lang="en-CA" dirty="0"/>
          </a:p>
        </p:txBody>
      </p:sp>
      <p:sp>
        <p:nvSpPr>
          <p:cNvPr id="3" name="Text Placeholder 2"/>
          <p:cNvSpPr>
            <a:spLocks noGrp="1"/>
          </p:cNvSpPr>
          <p:nvPr>
            <p:ph type="body" sz="quarter" idx="10"/>
          </p:nvPr>
        </p:nvSpPr>
        <p:spPr>
          <a:xfrm>
            <a:off x="708660" y="1143000"/>
            <a:ext cx="7825740" cy="2647950"/>
          </a:xfrm>
        </p:spPr>
        <p:txBody>
          <a:bodyPr>
            <a:noAutofit/>
          </a:bodyPr>
          <a:lstStyle/>
          <a:p>
            <a:pPr lvl="0">
              <a:buNone/>
            </a:pPr>
            <a:r>
              <a:rPr lang="en-US" sz="2000" dirty="0"/>
              <a:t>Decisions/rationale</a:t>
            </a:r>
          </a:p>
          <a:p>
            <a:pPr lvl="0">
              <a:spcBef>
                <a:spcPts val="0"/>
              </a:spcBef>
            </a:pPr>
            <a:r>
              <a:rPr lang="en-US" sz="1500" b="0" dirty="0">
                <a:solidFill>
                  <a:schemeClr val="tx1"/>
                </a:solidFill>
              </a:rPr>
              <a:t>Emergency patients are included, as their inclusion is not material to the reported wait times </a:t>
            </a:r>
            <a:br>
              <a:rPr lang="en-US" sz="1500" b="0" dirty="0">
                <a:solidFill>
                  <a:schemeClr val="tx1"/>
                </a:solidFill>
              </a:rPr>
            </a:br>
            <a:r>
              <a:rPr lang="en-US" sz="1500" b="0" dirty="0">
                <a:solidFill>
                  <a:schemeClr val="tx1"/>
                </a:solidFill>
              </a:rPr>
              <a:t>for radiation therapy. The exclusion of these patients will not be reported as an exception.</a:t>
            </a:r>
          </a:p>
          <a:p>
            <a:pPr lvl="0"/>
            <a:r>
              <a:rPr lang="en-US" sz="1500" b="0" dirty="0">
                <a:solidFill>
                  <a:schemeClr val="tx1"/>
                </a:solidFill>
              </a:rPr>
              <a:t>All referrals to start or initiate treatment may include patients who have had previous radiation treatment for the same or other cancers, patients who have metastases from a previous cancer </a:t>
            </a:r>
            <a:br>
              <a:rPr lang="en-US" sz="1500" b="0" dirty="0">
                <a:solidFill>
                  <a:schemeClr val="tx1"/>
                </a:solidFill>
              </a:rPr>
            </a:br>
            <a:r>
              <a:rPr lang="en-US" sz="1500" b="0" dirty="0">
                <a:solidFill>
                  <a:schemeClr val="tx1"/>
                </a:solidFill>
              </a:rPr>
              <a:t>and/or palliative patients. </a:t>
            </a:r>
          </a:p>
          <a:p>
            <a:pPr lvl="0"/>
            <a:r>
              <a:rPr lang="en-US" sz="1500" b="0" dirty="0">
                <a:solidFill>
                  <a:schemeClr val="tx1"/>
                </a:solidFill>
              </a:rPr>
              <a:t>Provinces that include radiation treatments other than external beam will be noted </a:t>
            </a:r>
            <a:br>
              <a:rPr lang="en-US" sz="1500" b="0" dirty="0">
                <a:solidFill>
                  <a:schemeClr val="tx1"/>
                </a:solidFill>
              </a:rPr>
            </a:br>
            <a:r>
              <a:rPr lang="en-US" sz="1500" b="0" dirty="0">
                <a:solidFill>
                  <a:schemeClr val="tx1"/>
                </a:solidFill>
              </a:rPr>
              <a:t>in the exceptions.</a:t>
            </a:r>
            <a:endParaRPr lang="en-US" sz="1500" dirty="0">
              <a:solidFill>
                <a:schemeClr val="tx1"/>
              </a:solidFill>
            </a:endParaRPr>
          </a:p>
        </p:txBody>
      </p:sp>
    </p:spTree>
    <p:extLst>
      <p:ext uri="{BB962C8B-B14F-4D97-AF65-F5344CB8AC3E}">
        <p14:creationId xmlns:p14="http://schemas.microsoft.com/office/powerpoint/2010/main" val="19785918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437299"/>
          </a:xfrm>
        </p:spPr>
        <p:txBody>
          <a:bodyPr/>
          <a:lstStyle/>
          <a:p>
            <a:r>
              <a:rPr lang="en-US" dirty="0"/>
              <a:t>CT and MRI scans</a:t>
            </a:r>
            <a:endParaRPr lang="en-CA" dirty="0"/>
          </a:p>
        </p:txBody>
      </p:sp>
      <p:sp>
        <p:nvSpPr>
          <p:cNvPr id="3" name="Text Placeholder 2"/>
          <p:cNvSpPr>
            <a:spLocks noGrp="1"/>
          </p:cNvSpPr>
          <p:nvPr>
            <p:ph type="body" sz="quarter" idx="10"/>
          </p:nvPr>
        </p:nvSpPr>
        <p:spPr>
          <a:xfrm>
            <a:off x="708660" y="1143000"/>
            <a:ext cx="8130540" cy="692497"/>
          </a:xfrm>
        </p:spPr>
        <p:txBody>
          <a:bodyPr>
            <a:noAutofit/>
          </a:bodyPr>
          <a:lstStyle/>
          <a:p>
            <a:pPr marL="0" indent="0">
              <a:spcAft>
                <a:spcPts val="400"/>
              </a:spcAft>
              <a:buNone/>
            </a:pPr>
            <a:r>
              <a:rPr lang="en-US" sz="2000" dirty="0">
                <a:solidFill>
                  <a:srgbClr val="177784"/>
                </a:solidFill>
              </a:rPr>
              <a:t>As of 2010, the following definition and population have been applied </a:t>
            </a:r>
            <a:br>
              <a:rPr lang="en-US" sz="2000" dirty="0">
                <a:solidFill>
                  <a:srgbClr val="177784"/>
                </a:solidFill>
              </a:rPr>
            </a:br>
            <a:r>
              <a:rPr lang="en-US" sz="2000" dirty="0">
                <a:solidFill>
                  <a:srgbClr val="177784"/>
                </a:solidFill>
              </a:rPr>
              <a:t>to reporting for CT and MRI scan wait times:</a:t>
            </a:r>
            <a:endParaRPr lang="en-US" b="0" dirty="0"/>
          </a:p>
        </p:txBody>
      </p:sp>
      <p:sp>
        <p:nvSpPr>
          <p:cNvPr id="4" name="Text Placeholder 2"/>
          <p:cNvSpPr txBox="1">
            <a:spLocks/>
          </p:cNvSpPr>
          <p:nvPr/>
        </p:nvSpPr>
        <p:spPr>
          <a:xfrm>
            <a:off x="708660" y="1862320"/>
            <a:ext cx="3787140" cy="692497"/>
          </a:xfrm>
          <a:prstGeom prst="rect">
            <a:avLst/>
          </a:prstGeom>
        </p:spPr>
        <p:txBody>
          <a:bodyPr vert="horz" wrap="square" lIns="0" tIns="0" rIns="0" bIns="0" rtlCol="0">
            <a:noAutofit/>
          </a:bodyPr>
          <a:lstStyle>
            <a:lvl1pPr marL="182563" indent="-182563" algn="l" defTabSz="914400" rtl="0" eaLnBrk="1" latinLnBrk="0" hangingPunct="1">
              <a:lnSpc>
                <a:spcPts val="2000"/>
              </a:lnSpc>
              <a:spcBef>
                <a:spcPts val="500"/>
              </a:spcBef>
              <a:spcAft>
                <a:spcPts val="500"/>
              </a:spcAft>
              <a:buFont typeface="Calibri" panose="020F0502020204030204" pitchFamily="34" charset="0"/>
              <a:buChar char="•"/>
              <a:defRPr sz="1600" b="1" kern="1200" baseline="0">
                <a:solidFill>
                  <a:srgbClr val="365254"/>
                </a:solidFill>
                <a:latin typeface="+mn-lt"/>
                <a:ea typeface="+mn-ea"/>
                <a:cs typeface="+mn-cs"/>
              </a:defRPr>
            </a:lvl1pPr>
            <a:lvl2pPr marL="449263" indent="-182563" algn="l" defTabSz="914400" rtl="0" eaLnBrk="1" latinLnBrk="0" hangingPunct="1">
              <a:lnSpc>
                <a:spcPts val="2000"/>
              </a:lnSpc>
              <a:spcBef>
                <a:spcPts val="500"/>
              </a:spcBef>
              <a:spcAft>
                <a:spcPts val="500"/>
              </a:spcAft>
              <a:buFont typeface="Calibri" panose="020F0502020204030204" pitchFamily="34" charset="0"/>
              <a:buChar char="‒"/>
              <a:tabLst/>
              <a:defRPr sz="15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1200"/>
              </a:spcBef>
              <a:spcAft>
                <a:spcPts val="400"/>
              </a:spcAft>
              <a:buFontTx/>
              <a:buNone/>
            </a:pPr>
            <a:r>
              <a:rPr lang="en-US" dirty="0"/>
              <a:t>Definition</a:t>
            </a:r>
          </a:p>
          <a:p>
            <a:pPr marL="0" indent="0">
              <a:spcBef>
                <a:spcPts val="0"/>
              </a:spcBef>
              <a:buFont typeface="Calibri" panose="020F0502020204030204" pitchFamily="34" charset="0"/>
              <a:buNone/>
            </a:pPr>
            <a:r>
              <a:rPr lang="en-US" sz="1500" b="0" dirty="0">
                <a:solidFill>
                  <a:schemeClr val="tx1"/>
                </a:solidFill>
              </a:rPr>
              <a:t>The number of days a patient waited, between the date the order/requisition was received </a:t>
            </a:r>
            <a:br>
              <a:rPr lang="en-US" sz="1500" b="0" dirty="0">
                <a:solidFill>
                  <a:schemeClr val="tx1"/>
                </a:solidFill>
              </a:rPr>
            </a:br>
            <a:r>
              <a:rPr lang="en-US" sz="1500" b="0" dirty="0">
                <a:solidFill>
                  <a:schemeClr val="tx1"/>
                </a:solidFill>
              </a:rPr>
              <a:t>and the date the patient received the scan.</a:t>
            </a:r>
          </a:p>
          <a:p>
            <a:pPr>
              <a:spcBef>
                <a:spcPts val="1200"/>
              </a:spcBef>
              <a:spcAft>
                <a:spcPts val="400"/>
              </a:spcAft>
              <a:buFontTx/>
              <a:buNone/>
            </a:pPr>
            <a:r>
              <a:rPr lang="en-US" dirty="0"/>
              <a:t>Time frame</a:t>
            </a:r>
          </a:p>
          <a:p>
            <a:pPr>
              <a:spcBef>
                <a:spcPts val="0"/>
              </a:spcBef>
              <a:buFont typeface="Calibri" panose="020F0502020204030204" pitchFamily="34" charset="0"/>
              <a:buNone/>
            </a:pPr>
            <a:r>
              <a:rPr lang="en-US" sz="1500" b="0" dirty="0">
                <a:solidFill>
                  <a:srgbClr val="000000"/>
                </a:solidFill>
              </a:rPr>
              <a:t>April 1 to September 30, annually</a:t>
            </a:r>
          </a:p>
        </p:txBody>
      </p:sp>
      <p:sp>
        <p:nvSpPr>
          <p:cNvPr id="5" name="Text Placeholder 2"/>
          <p:cNvSpPr txBox="1">
            <a:spLocks/>
          </p:cNvSpPr>
          <p:nvPr/>
        </p:nvSpPr>
        <p:spPr>
          <a:xfrm>
            <a:off x="4876800" y="1879253"/>
            <a:ext cx="3776133" cy="692497"/>
          </a:xfrm>
          <a:prstGeom prst="rect">
            <a:avLst/>
          </a:prstGeom>
        </p:spPr>
        <p:txBody>
          <a:bodyPr vert="horz" wrap="square" lIns="0" tIns="0" rIns="0" bIns="0" rtlCol="0">
            <a:noAutofit/>
          </a:bodyPr>
          <a:lstStyle>
            <a:lvl1pPr marL="182563" indent="-182563" algn="l" defTabSz="914400" rtl="0" eaLnBrk="1" latinLnBrk="0" hangingPunct="1">
              <a:lnSpc>
                <a:spcPts val="2000"/>
              </a:lnSpc>
              <a:spcBef>
                <a:spcPts val="500"/>
              </a:spcBef>
              <a:spcAft>
                <a:spcPts val="500"/>
              </a:spcAft>
              <a:buFont typeface="Calibri" panose="020F0502020204030204" pitchFamily="34" charset="0"/>
              <a:buChar char="•"/>
              <a:defRPr sz="1600" b="1" kern="1200" baseline="0">
                <a:solidFill>
                  <a:srgbClr val="365254"/>
                </a:solidFill>
                <a:latin typeface="+mn-lt"/>
                <a:ea typeface="+mn-ea"/>
                <a:cs typeface="+mn-cs"/>
              </a:defRPr>
            </a:lvl1pPr>
            <a:lvl2pPr marL="449263" indent="-182563" algn="l" defTabSz="914400" rtl="0" eaLnBrk="1" latinLnBrk="0" hangingPunct="1">
              <a:lnSpc>
                <a:spcPts val="2000"/>
              </a:lnSpc>
              <a:spcBef>
                <a:spcPts val="500"/>
              </a:spcBef>
              <a:spcAft>
                <a:spcPts val="500"/>
              </a:spcAft>
              <a:buFont typeface="Calibri" panose="020F0502020204030204" pitchFamily="34" charset="0"/>
              <a:buChar char="‒"/>
              <a:tabLst/>
              <a:defRPr sz="15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1200"/>
              </a:spcBef>
              <a:spcAft>
                <a:spcPts val="400"/>
              </a:spcAft>
              <a:buFont typeface="Calibri" panose="020F0502020204030204" pitchFamily="34" charset="0"/>
              <a:buNone/>
            </a:pPr>
            <a:r>
              <a:rPr lang="en-US" dirty="0"/>
              <a:t>Population</a:t>
            </a:r>
          </a:p>
          <a:p>
            <a:pPr>
              <a:spcBef>
                <a:spcPts val="0"/>
              </a:spcBef>
            </a:pPr>
            <a:r>
              <a:rPr lang="en-US" sz="1500" b="0" dirty="0">
                <a:solidFill>
                  <a:srgbClr val="000000"/>
                </a:solidFill>
              </a:rPr>
              <a:t>Includes those age 18 and older</a:t>
            </a:r>
          </a:p>
          <a:p>
            <a:pPr>
              <a:spcBef>
                <a:spcPts val="0"/>
              </a:spcBef>
            </a:pPr>
            <a:r>
              <a:rPr lang="en-US" sz="1500" b="0" dirty="0">
                <a:solidFill>
                  <a:srgbClr val="000000"/>
                </a:solidFill>
              </a:rPr>
              <a:t>Includes diagnostic scans (may be inpatient </a:t>
            </a:r>
            <a:br>
              <a:rPr lang="en-US" sz="1500" b="0" strike="sngStrike" dirty="0">
                <a:solidFill>
                  <a:srgbClr val="000000"/>
                </a:solidFill>
              </a:rPr>
            </a:br>
            <a:r>
              <a:rPr lang="en-US" sz="1500" b="0" dirty="0">
                <a:solidFill>
                  <a:srgbClr val="000000"/>
                </a:solidFill>
              </a:rPr>
              <a:t>or outpatient)</a:t>
            </a:r>
          </a:p>
          <a:p>
            <a:pPr>
              <a:spcBef>
                <a:spcPts val="0"/>
              </a:spcBef>
            </a:pPr>
            <a:r>
              <a:rPr lang="en-US" sz="1500" b="0" dirty="0">
                <a:solidFill>
                  <a:srgbClr val="000000"/>
                </a:solidFill>
              </a:rPr>
              <a:t>Includes all priority levels</a:t>
            </a:r>
          </a:p>
          <a:p>
            <a:pPr>
              <a:spcBef>
                <a:spcPts val="0"/>
              </a:spcBef>
            </a:pPr>
            <a:r>
              <a:rPr lang="en-US" sz="1500" b="0" dirty="0">
                <a:solidFill>
                  <a:srgbClr val="000000"/>
                </a:solidFill>
              </a:rPr>
              <a:t>Excludes emergency cases </a:t>
            </a:r>
          </a:p>
          <a:p>
            <a:pPr>
              <a:spcBef>
                <a:spcPts val="0"/>
              </a:spcBef>
            </a:pPr>
            <a:r>
              <a:rPr lang="en-US" sz="1500" b="0" dirty="0">
                <a:solidFill>
                  <a:srgbClr val="000000"/>
                </a:solidFill>
              </a:rPr>
              <a:t>Excludes routine follow-up scans</a:t>
            </a:r>
          </a:p>
          <a:p>
            <a:pPr>
              <a:spcBef>
                <a:spcPts val="0"/>
              </a:spcBef>
            </a:pPr>
            <a:r>
              <a:rPr lang="en-US" sz="1500" b="0" dirty="0">
                <a:solidFill>
                  <a:srgbClr val="000000"/>
                </a:solidFill>
              </a:rPr>
              <a:t>Excludes mammography screening and prenatal screening</a:t>
            </a:r>
          </a:p>
        </p:txBody>
      </p:sp>
    </p:spTree>
    <p:extLst>
      <p:ext uri="{BB962C8B-B14F-4D97-AF65-F5344CB8AC3E}">
        <p14:creationId xmlns:p14="http://schemas.microsoft.com/office/powerpoint/2010/main" val="19388678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437299"/>
          </a:xfrm>
        </p:spPr>
        <p:txBody>
          <a:bodyPr/>
          <a:lstStyle/>
          <a:p>
            <a:r>
              <a:rPr lang="en-US" dirty="0"/>
              <a:t>CT and MRI scans (continued)</a:t>
            </a:r>
            <a:endParaRPr lang="en-CA" dirty="0"/>
          </a:p>
        </p:txBody>
      </p:sp>
      <p:sp>
        <p:nvSpPr>
          <p:cNvPr id="3" name="Text Placeholder 2"/>
          <p:cNvSpPr>
            <a:spLocks noGrp="1"/>
          </p:cNvSpPr>
          <p:nvPr>
            <p:ph type="body" sz="quarter" idx="10"/>
          </p:nvPr>
        </p:nvSpPr>
        <p:spPr>
          <a:xfrm>
            <a:off x="708660" y="1143000"/>
            <a:ext cx="7216140" cy="1123950"/>
          </a:xfrm>
        </p:spPr>
        <p:txBody>
          <a:bodyPr>
            <a:noAutofit/>
          </a:bodyPr>
          <a:lstStyle/>
          <a:p>
            <a:pPr>
              <a:spcBef>
                <a:spcPts val="600"/>
              </a:spcBef>
              <a:spcAft>
                <a:spcPts val="400"/>
              </a:spcAft>
              <a:buFontTx/>
              <a:buNone/>
            </a:pPr>
            <a:r>
              <a:rPr lang="en-US" dirty="0"/>
              <a:t>Decisions/rationale</a:t>
            </a:r>
          </a:p>
          <a:p>
            <a:pPr>
              <a:spcBef>
                <a:spcPts val="0"/>
              </a:spcBef>
            </a:pPr>
            <a:r>
              <a:rPr lang="en-US" sz="1500" b="0" dirty="0">
                <a:solidFill>
                  <a:schemeClr val="tx1"/>
                </a:solidFill>
              </a:rPr>
              <a:t>The inclusion of emergency patients is not considered material to the reported wait times. These are not reported as exceptions for provinces that are unable to exclude these cases.</a:t>
            </a:r>
          </a:p>
          <a:p>
            <a:pPr>
              <a:spcBef>
                <a:spcPts val="0"/>
              </a:spcBef>
            </a:pPr>
            <a:r>
              <a:rPr lang="en-US" sz="1500" b="0" dirty="0">
                <a:solidFill>
                  <a:schemeClr val="tx1"/>
                </a:solidFill>
              </a:rPr>
              <a:t>Routine follow-up scans are material to reported wait times as they comprise between 10% and 15% of all cases, and are typically scheduled at regular intervals. For those provinces that are unable to remove follow-ups, CIHI will note this as an exception.</a:t>
            </a:r>
          </a:p>
        </p:txBody>
      </p:sp>
    </p:spTree>
    <p:extLst>
      <p:ext uri="{BB962C8B-B14F-4D97-AF65-F5344CB8AC3E}">
        <p14:creationId xmlns:p14="http://schemas.microsoft.com/office/powerpoint/2010/main" val="982590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4D976-F1DD-4CD6-B6FE-9821B9064F93}"/>
              </a:ext>
            </a:extLst>
          </p:cNvPr>
          <p:cNvSpPr>
            <a:spLocks noGrp="1"/>
          </p:cNvSpPr>
          <p:nvPr>
            <p:ph type="title"/>
          </p:nvPr>
        </p:nvSpPr>
        <p:spPr/>
        <p:txBody>
          <a:bodyPr/>
          <a:lstStyle/>
          <a:p>
            <a:r>
              <a:rPr lang="en-CA" dirty="0"/>
              <a:t>Table of contents</a:t>
            </a:r>
          </a:p>
        </p:txBody>
      </p:sp>
      <p:sp>
        <p:nvSpPr>
          <p:cNvPr id="3" name="Text Placeholder 2">
            <a:extLst>
              <a:ext uri="{FF2B5EF4-FFF2-40B4-BE49-F238E27FC236}">
                <a16:creationId xmlns:a16="http://schemas.microsoft.com/office/drawing/2014/main" id="{DC3A42FD-2635-438F-909D-17DF8BD4D56C}"/>
              </a:ext>
            </a:extLst>
          </p:cNvPr>
          <p:cNvSpPr>
            <a:spLocks noGrp="1"/>
          </p:cNvSpPr>
          <p:nvPr>
            <p:ph type="body" sz="quarter" idx="10"/>
          </p:nvPr>
        </p:nvSpPr>
        <p:spPr>
          <a:xfrm>
            <a:off x="708660" y="1143000"/>
            <a:ext cx="7200000" cy="2170081"/>
          </a:xfrm>
        </p:spPr>
        <p:txBody>
          <a:bodyPr vert="horz" wrap="square" lIns="0" tIns="0" rIns="0" bIns="0" rtlCol="0" anchor="t">
            <a:spAutoFit/>
          </a:bodyPr>
          <a:lstStyle/>
          <a:p>
            <a:pPr marL="182245" indent="-182245"/>
            <a:r>
              <a:rPr lang="en-CA" dirty="0">
                <a:hlinkClick r:id="rId2" action="ppaction://hlinksldjump"/>
              </a:rPr>
              <a:t>Slide 4</a:t>
            </a:r>
            <a:r>
              <a:rPr lang="en-CA" u="sng" dirty="0">
                <a:hlinkClick r:id="rId2" action="ppaction://hlinksldjump"/>
              </a:rPr>
              <a:t> </a:t>
            </a:r>
            <a:r>
              <a:rPr lang="en-CA" dirty="0"/>
              <a:t>— Project overview </a:t>
            </a:r>
            <a:endParaRPr lang="en-US" dirty="0"/>
          </a:p>
          <a:p>
            <a:pPr marL="182245" indent="-182245"/>
            <a:r>
              <a:rPr lang="en-CA" dirty="0">
                <a:hlinkClick r:id="rId3" action="ppaction://hlinksldjump"/>
              </a:rPr>
              <a:t>Slide 10 </a:t>
            </a:r>
            <a:r>
              <a:rPr lang="en-CA" dirty="0"/>
              <a:t>— Priority procedure wait times: Definitions </a:t>
            </a:r>
            <a:endParaRPr lang="en-CA" dirty="0">
              <a:cs typeface="Calibri"/>
            </a:endParaRPr>
          </a:p>
          <a:p>
            <a:pPr marL="182245" indent="-182245"/>
            <a:r>
              <a:rPr lang="en-CA" dirty="0">
                <a:hlinkClick r:id="rId4" action="ppaction://hlinksldjump"/>
              </a:rPr>
              <a:t>Slide 38 </a:t>
            </a:r>
            <a:r>
              <a:rPr lang="en-CA" dirty="0"/>
              <a:t>—</a:t>
            </a:r>
            <a:r>
              <a:rPr lang="en-CA" dirty="0">
                <a:solidFill>
                  <a:srgbClr val="FF0000"/>
                </a:solidFill>
              </a:rPr>
              <a:t> </a:t>
            </a:r>
            <a:r>
              <a:rPr lang="en-CA" dirty="0"/>
              <a:t>Other wait times: Definitions</a:t>
            </a:r>
            <a:endParaRPr lang="en-CA" dirty="0">
              <a:cs typeface="Calibri"/>
            </a:endParaRPr>
          </a:p>
          <a:p>
            <a:pPr marL="182245" indent="-182245"/>
            <a:r>
              <a:rPr lang="en-CA" dirty="0">
                <a:hlinkClick r:id="rId5" action="ppaction://hlinksldjump"/>
              </a:rPr>
              <a:t>Slide 45 </a:t>
            </a:r>
            <a:r>
              <a:rPr lang="en-CA" dirty="0"/>
              <a:t>— Appendix: ICD-10-CA and CCI codes </a:t>
            </a:r>
            <a:endParaRPr lang="en-CA" dirty="0">
              <a:cs typeface="Calibri"/>
            </a:endParaRPr>
          </a:p>
          <a:p>
            <a:pPr marL="0" indent="0">
              <a:buNone/>
            </a:pPr>
            <a:endParaRPr lang="en-CA" dirty="0"/>
          </a:p>
          <a:p>
            <a:pPr marL="182245" indent="-182245"/>
            <a:endParaRPr lang="en-CA" dirty="0">
              <a:cs typeface="Calibri"/>
            </a:endParaRPr>
          </a:p>
        </p:txBody>
      </p:sp>
    </p:spTree>
    <p:extLst>
      <p:ext uri="{BB962C8B-B14F-4D97-AF65-F5344CB8AC3E}">
        <p14:creationId xmlns:p14="http://schemas.microsoft.com/office/powerpoint/2010/main" val="8583374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437299"/>
          </a:xfrm>
        </p:spPr>
        <p:txBody>
          <a:bodyPr/>
          <a:lstStyle/>
          <a:p>
            <a:r>
              <a:rPr lang="en-US" dirty="0"/>
              <a:t>Cancer surgery</a:t>
            </a:r>
            <a:endParaRPr lang="en-CA" dirty="0"/>
          </a:p>
        </p:txBody>
      </p:sp>
      <p:sp>
        <p:nvSpPr>
          <p:cNvPr id="3" name="Text Placeholder 2"/>
          <p:cNvSpPr>
            <a:spLocks noGrp="1"/>
          </p:cNvSpPr>
          <p:nvPr>
            <p:ph type="body" sz="quarter" idx="10"/>
          </p:nvPr>
        </p:nvSpPr>
        <p:spPr>
          <a:xfrm>
            <a:off x="708660" y="1143001"/>
            <a:ext cx="6911340" cy="514350"/>
          </a:xfrm>
        </p:spPr>
        <p:txBody>
          <a:bodyPr>
            <a:noAutofit/>
          </a:bodyPr>
          <a:lstStyle/>
          <a:p>
            <a:pPr marL="0" indent="0">
              <a:spcAft>
                <a:spcPts val="400"/>
              </a:spcAft>
              <a:buNone/>
            </a:pPr>
            <a:r>
              <a:rPr lang="en-US" sz="2000" dirty="0">
                <a:solidFill>
                  <a:srgbClr val="14838E"/>
                </a:solidFill>
              </a:rPr>
              <a:t>As of 2014, the following common definition and population have been applied to reporting for 5 cancer surgery wait times:</a:t>
            </a:r>
            <a:endParaRPr lang="en-US" b="0" dirty="0">
              <a:solidFill>
                <a:srgbClr val="14838E"/>
              </a:solidFill>
            </a:endParaRPr>
          </a:p>
        </p:txBody>
      </p:sp>
      <p:sp>
        <p:nvSpPr>
          <p:cNvPr id="4" name="Text Placeholder 2"/>
          <p:cNvSpPr txBox="1">
            <a:spLocks/>
          </p:cNvSpPr>
          <p:nvPr/>
        </p:nvSpPr>
        <p:spPr>
          <a:xfrm>
            <a:off x="708660" y="1809750"/>
            <a:ext cx="2872740" cy="2667000"/>
          </a:xfrm>
          <a:prstGeom prst="rect">
            <a:avLst/>
          </a:prstGeom>
        </p:spPr>
        <p:txBody>
          <a:bodyPr vert="horz" wrap="square" lIns="0" tIns="0" rIns="0" bIns="0" rtlCol="0">
            <a:noAutofit/>
          </a:bodyPr>
          <a:lstStyle>
            <a:lvl1pPr marL="182563" indent="-182563" algn="l" defTabSz="914400" rtl="0" eaLnBrk="1" latinLnBrk="0" hangingPunct="1">
              <a:lnSpc>
                <a:spcPts val="2000"/>
              </a:lnSpc>
              <a:spcBef>
                <a:spcPts val="500"/>
              </a:spcBef>
              <a:spcAft>
                <a:spcPts val="500"/>
              </a:spcAft>
              <a:buFont typeface="Calibri" panose="020F0502020204030204" pitchFamily="34" charset="0"/>
              <a:buChar char="•"/>
              <a:defRPr sz="1600" b="1" kern="1200" baseline="0">
                <a:solidFill>
                  <a:srgbClr val="365254"/>
                </a:solidFill>
                <a:latin typeface="+mn-lt"/>
                <a:ea typeface="+mn-ea"/>
                <a:cs typeface="+mn-cs"/>
              </a:defRPr>
            </a:lvl1pPr>
            <a:lvl2pPr marL="449263" indent="-182563" algn="l" defTabSz="914400" rtl="0" eaLnBrk="1" latinLnBrk="0" hangingPunct="1">
              <a:lnSpc>
                <a:spcPts val="2000"/>
              </a:lnSpc>
              <a:spcBef>
                <a:spcPts val="500"/>
              </a:spcBef>
              <a:spcAft>
                <a:spcPts val="500"/>
              </a:spcAft>
              <a:buFont typeface="Calibri" panose="020F0502020204030204" pitchFamily="34" charset="0"/>
              <a:buChar char="‒"/>
              <a:tabLst/>
              <a:defRPr sz="15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ts val="1900"/>
              </a:lnSpc>
              <a:spcBef>
                <a:spcPts val="1200"/>
              </a:spcBef>
              <a:spcAft>
                <a:spcPts val="400"/>
              </a:spcAft>
              <a:buNone/>
            </a:pPr>
            <a:r>
              <a:rPr lang="en-US" dirty="0"/>
              <a:t>Definition</a:t>
            </a:r>
          </a:p>
          <a:p>
            <a:pPr marL="0" indent="0">
              <a:lnSpc>
                <a:spcPts val="1900"/>
              </a:lnSpc>
              <a:spcBef>
                <a:spcPts val="0"/>
              </a:spcBef>
              <a:buFont typeface="Calibri" panose="020F0502020204030204" pitchFamily="34" charset="0"/>
              <a:buNone/>
            </a:pPr>
            <a:r>
              <a:rPr lang="en-US" sz="1500" b="0" dirty="0">
                <a:solidFill>
                  <a:schemeClr val="tx1"/>
                </a:solidFill>
              </a:rPr>
              <a:t>The number of days a patient waited, between the date when </a:t>
            </a:r>
            <a:br>
              <a:rPr lang="en-US" sz="1500" b="0" dirty="0">
                <a:solidFill>
                  <a:schemeClr val="tx1"/>
                </a:solidFill>
              </a:rPr>
            </a:br>
            <a:r>
              <a:rPr lang="en-US" sz="1500" b="0" dirty="0">
                <a:solidFill>
                  <a:schemeClr val="tx1"/>
                </a:solidFill>
              </a:rPr>
              <a:t>the patient and the appropriate physician agreed to a cancer surgery and the patient was ready to receive it, and the date the patient received a planned cancer surgery.</a:t>
            </a:r>
          </a:p>
          <a:p>
            <a:pPr>
              <a:lnSpc>
                <a:spcPts val="1900"/>
              </a:lnSpc>
              <a:buFontTx/>
              <a:buNone/>
            </a:pPr>
            <a:r>
              <a:rPr lang="en-US" dirty="0"/>
              <a:t>Time frame</a:t>
            </a:r>
          </a:p>
          <a:p>
            <a:pPr>
              <a:lnSpc>
                <a:spcPts val="1900"/>
              </a:lnSpc>
              <a:spcBef>
                <a:spcPts val="0"/>
              </a:spcBef>
              <a:buFont typeface="Calibri" panose="020F0502020204030204" pitchFamily="34" charset="0"/>
              <a:buNone/>
            </a:pPr>
            <a:r>
              <a:rPr lang="en-US" sz="1500" b="0" dirty="0">
                <a:solidFill>
                  <a:schemeClr val="tx1"/>
                </a:solidFill>
              </a:rPr>
              <a:t>April 1 to September 30, annually</a:t>
            </a:r>
          </a:p>
        </p:txBody>
      </p:sp>
      <p:sp>
        <p:nvSpPr>
          <p:cNvPr id="5" name="Text Placeholder 2"/>
          <p:cNvSpPr txBox="1">
            <a:spLocks/>
          </p:cNvSpPr>
          <p:nvPr/>
        </p:nvSpPr>
        <p:spPr>
          <a:xfrm>
            <a:off x="4191000" y="1809750"/>
            <a:ext cx="4572000" cy="2819400"/>
          </a:xfrm>
          <a:prstGeom prst="rect">
            <a:avLst/>
          </a:prstGeom>
        </p:spPr>
        <p:txBody>
          <a:bodyPr vert="horz" wrap="square" lIns="0" tIns="0" rIns="0" bIns="0" rtlCol="0">
            <a:noAutofit/>
          </a:bodyPr>
          <a:lstStyle>
            <a:lvl1pPr marL="182563" indent="-182563" algn="l" defTabSz="914400" rtl="0" eaLnBrk="1" latinLnBrk="0" hangingPunct="1">
              <a:lnSpc>
                <a:spcPts val="2000"/>
              </a:lnSpc>
              <a:spcBef>
                <a:spcPts val="500"/>
              </a:spcBef>
              <a:spcAft>
                <a:spcPts val="500"/>
              </a:spcAft>
              <a:buFont typeface="Calibri" panose="020F0502020204030204" pitchFamily="34" charset="0"/>
              <a:buChar char="•"/>
              <a:defRPr sz="1600" b="1" kern="1200" baseline="0">
                <a:solidFill>
                  <a:srgbClr val="365254"/>
                </a:solidFill>
                <a:latin typeface="+mn-lt"/>
                <a:ea typeface="+mn-ea"/>
                <a:cs typeface="+mn-cs"/>
              </a:defRPr>
            </a:lvl1pPr>
            <a:lvl2pPr marL="449263" indent="-182563" algn="l" defTabSz="914400" rtl="0" eaLnBrk="1" latinLnBrk="0" hangingPunct="1">
              <a:lnSpc>
                <a:spcPts val="2000"/>
              </a:lnSpc>
              <a:spcBef>
                <a:spcPts val="500"/>
              </a:spcBef>
              <a:spcAft>
                <a:spcPts val="500"/>
              </a:spcAft>
              <a:buFont typeface="Calibri" panose="020F0502020204030204" pitchFamily="34" charset="0"/>
              <a:buChar char="‒"/>
              <a:tabLst/>
              <a:defRPr sz="15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ts val="1900"/>
              </a:lnSpc>
              <a:spcBef>
                <a:spcPts val="1200"/>
              </a:spcBef>
              <a:spcAft>
                <a:spcPts val="400"/>
              </a:spcAft>
              <a:buFont typeface="Calibri" panose="020F0502020204030204" pitchFamily="34" charset="0"/>
              <a:buNone/>
            </a:pPr>
            <a:r>
              <a:rPr lang="en-US" dirty="0"/>
              <a:t>Population</a:t>
            </a:r>
          </a:p>
          <a:p>
            <a:pPr>
              <a:lnSpc>
                <a:spcPts val="1800"/>
              </a:lnSpc>
              <a:spcBef>
                <a:spcPts val="0"/>
              </a:spcBef>
              <a:spcAft>
                <a:spcPts val="400"/>
              </a:spcAft>
            </a:pPr>
            <a:r>
              <a:rPr lang="en-US" sz="1500" b="0" dirty="0">
                <a:solidFill>
                  <a:srgbClr val="000000"/>
                </a:solidFill>
              </a:rPr>
              <a:t>Includes all surgeries for proven and suspected cancers</a:t>
            </a:r>
          </a:p>
          <a:p>
            <a:pPr>
              <a:lnSpc>
                <a:spcPts val="1800"/>
              </a:lnSpc>
              <a:spcBef>
                <a:spcPts val="0"/>
              </a:spcBef>
              <a:spcAft>
                <a:spcPts val="400"/>
              </a:spcAft>
            </a:pPr>
            <a:r>
              <a:rPr lang="en-US" sz="1500" b="0" dirty="0">
                <a:solidFill>
                  <a:srgbClr val="000000"/>
                </a:solidFill>
              </a:rPr>
              <a:t>Includes all surgeries for palliative patients</a:t>
            </a:r>
          </a:p>
          <a:p>
            <a:pPr>
              <a:lnSpc>
                <a:spcPts val="1800"/>
              </a:lnSpc>
              <a:spcBef>
                <a:spcPts val="0"/>
              </a:spcBef>
              <a:spcAft>
                <a:spcPts val="400"/>
              </a:spcAft>
            </a:pPr>
            <a:r>
              <a:rPr lang="en-US" sz="1500" b="0" dirty="0">
                <a:solidFill>
                  <a:srgbClr val="000000"/>
                </a:solidFill>
              </a:rPr>
              <a:t>Includes all cancer surgery for new and recurrent/metastatic cancers</a:t>
            </a:r>
          </a:p>
          <a:p>
            <a:pPr>
              <a:lnSpc>
                <a:spcPts val="1800"/>
              </a:lnSpc>
              <a:spcBef>
                <a:spcPts val="0"/>
              </a:spcBef>
              <a:spcAft>
                <a:spcPts val="400"/>
              </a:spcAft>
            </a:pPr>
            <a:r>
              <a:rPr lang="en-US" sz="1500" b="0" dirty="0">
                <a:solidFill>
                  <a:srgbClr val="000000"/>
                </a:solidFill>
              </a:rPr>
              <a:t>Excludes days when the patient was unavailable</a:t>
            </a:r>
          </a:p>
          <a:p>
            <a:pPr>
              <a:lnSpc>
                <a:spcPts val="1800"/>
              </a:lnSpc>
              <a:spcBef>
                <a:spcPts val="0"/>
              </a:spcBef>
              <a:spcAft>
                <a:spcPts val="400"/>
              </a:spcAft>
            </a:pPr>
            <a:r>
              <a:rPr lang="en-US" sz="1500" b="0" dirty="0">
                <a:solidFill>
                  <a:srgbClr val="000000"/>
                </a:solidFill>
              </a:rPr>
              <a:t>Excludes patients who received a biopsy as the </a:t>
            </a:r>
            <a:br>
              <a:rPr lang="en-US" sz="1500" b="0" dirty="0">
                <a:solidFill>
                  <a:srgbClr val="000000"/>
                </a:solidFill>
              </a:rPr>
            </a:br>
            <a:r>
              <a:rPr lang="en-US" sz="1500" b="0" dirty="0">
                <a:solidFill>
                  <a:srgbClr val="000000"/>
                </a:solidFill>
              </a:rPr>
              <a:t>sole procedure</a:t>
            </a:r>
          </a:p>
          <a:p>
            <a:pPr>
              <a:lnSpc>
                <a:spcPts val="1800"/>
              </a:lnSpc>
              <a:spcBef>
                <a:spcPts val="0"/>
              </a:spcBef>
              <a:spcAft>
                <a:spcPts val="400"/>
              </a:spcAft>
            </a:pPr>
            <a:r>
              <a:rPr lang="en-US" sz="1500" b="0" dirty="0">
                <a:solidFill>
                  <a:srgbClr val="000000"/>
                </a:solidFill>
              </a:rPr>
              <a:t>Excludes patients on neoadjuvant therapy </a:t>
            </a:r>
          </a:p>
          <a:p>
            <a:pPr>
              <a:lnSpc>
                <a:spcPts val="1800"/>
              </a:lnSpc>
              <a:spcBef>
                <a:spcPts val="0"/>
              </a:spcBef>
              <a:spcAft>
                <a:spcPts val="400"/>
              </a:spcAft>
            </a:pPr>
            <a:r>
              <a:rPr lang="en-US" sz="1500" b="0" dirty="0">
                <a:solidFill>
                  <a:srgbClr val="000000"/>
                </a:solidFill>
              </a:rPr>
              <a:t>Excludes emergency cases</a:t>
            </a:r>
          </a:p>
        </p:txBody>
      </p:sp>
    </p:spTree>
    <p:extLst>
      <p:ext uri="{BB962C8B-B14F-4D97-AF65-F5344CB8AC3E}">
        <p14:creationId xmlns:p14="http://schemas.microsoft.com/office/powerpoint/2010/main" val="38979382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382000" cy="437299"/>
          </a:xfrm>
        </p:spPr>
        <p:txBody>
          <a:bodyPr/>
          <a:lstStyle/>
          <a:p>
            <a:r>
              <a:rPr lang="en-US" dirty="0"/>
              <a:t>Cancer surgery (continued)</a:t>
            </a:r>
            <a:endParaRPr lang="en-CA" dirty="0"/>
          </a:p>
        </p:txBody>
      </p:sp>
      <p:sp>
        <p:nvSpPr>
          <p:cNvPr id="3" name="Text Placeholder 2"/>
          <p:cNvSpPr>
            <a:spLocks noGrp="1"/>
          </p:cNvSpPr>
          <p:nvPr>
            <p:ph type="body" sz="quarter" idx="10"/>
          </p:nvPr>
        </p:nvSpPr>
        <p:spPr>
          <a:xfrm>
            <a:off x="708660" y="1143000"/>
            <a:ext cx="8130540" cy="1733550"/>
          </a:xfrm>
        </p:spPr>
        <p:txBody>
          <a:bodyPr>
            <a:noAutofit/>
          </a:bodyPr>
          <a:lstStyle/>
          <a:p>
            <a:pPr>
              <a:lnSpc>
                <a:spcPts val="2100"/>
              </a:lnSpc>
              <a:spcAft>
                <a:spcPts val="400"/>
              </a:spcAft>
              <a:buFontTx/>
              <a:buNone/>
            </a:pPr>
            <a:r>
              <a:rPr lang="en-US" dirty="0"/>
              <a:t>Decisions/rationale</a:t>
            </a:r>
          </a:p>
          <a:p>
            <a:pPr>
              <a:lnSpc>
                <a:spcPts val="2100"/>
              </a:lnSpc>
              <a:spcBef>
                <a:spcPts val="0"/>
              </a:spcBef>
            </a:pPr>
            <a:r>
              <a:rPr lang="en-US" sz="1500" b="0" dirty="0">
                <a:solidFill>
                  <a:schemeClr val="tx1"/>
                </a:solidFill>
              </a:rPr>
              <a:t>Suspected cases are included because a pathology report may not be completed before surgery </a:t>
            </a:r>
            <a:br>
              <a:rPr lang="en-US" sz="1500" b="0" dirty="0">
                <a:solidFill>
                  <a:schemeClr val="tx1"/>
                </a:solidFill>
              </a:rPr>
            </a:br>
            <a:r>
              <a:rPr lang="en-US" sz="1500" b="0" dirty="0">
                <a:solidFill>
                  <a:schemeClr val="tx1"/>
                </a:solidFill>
              </a:rPr>
              <a:t>and data collection limitations do not allow for accurate collection of pathology results.</a:t>
            </a:r>
          </a:p>
          <a:p>
            <a:pPr>
              <a:lnSpc>
                <a:spcPts val="2100"/>
              </a:lnSpc>
              <a:spcBef>
                <a:spcPts val="0"/>
              </a:spcBef>
            </a:pPr>
            <a:r>
              <a:rPr lang="en-US" sz="1500" b="0" dirty="0">
                <a:solidFill>
                  <a:schemeClr val="tx1"/>
                </a:solidFill>
              </a:rPr>
              <a:t>Surgical treatment for palliative patients and recurrent cancers is included because </a:t>
            </a:r>
            <a:br>
              <a:rPr lang="en-US" sz="1500" b="0" dirty="0">
                <a:solidFill>
                  <a:schemeClr val="tx1"/>
                </a:solidFill>
              </a:rPr>
            </a:br>
            <a:r>
              <a:rPr lang="en-US" sz="1500" b="0" dirty="0">
                <a:solidFill>
                  <a:schemeClr val="tx1"/>
                </a:solidFill>
              </a:rPr>
              <a:t>it competes for operating room time, the same as treatment for newly diagnosed cancer patients.</a:t>
            </a:r>
          </a:p>
          <a:p>
            <a:pPr>
              <a:lnSpc>
                <a:spcPts val="2100"/>
              </a:lnSpc>
              <a:spcBef>
                <a:spcPts val="0"/>
              </a:spcBef>
            </a:pPr>
            <a:r>
              <a:rPr lang="en-US" sz="1500" b="0" dirty="0">
                <a:solidFill>
                  <a:schemeClr val="tx1"/>
                </a:solidFill>
              </a:rPr>
              <a:t>Provinces unable to exclude biopsies as a sole procedure will be noted in the exceptions.</a:t>
            </a:r>
          </a:p>
        </p:txBody>
      </p:sp>
    </p:spTree>
    <p:extLst>
      <p:ext uri="{BB962C8B-B14F-4D97-AF65-F5344CB8AC3E}">
        <p14:creationId xmlns:p14="http://schemas.microsoft.com/office/powerpoint/2010/main" val="1867962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437299"/>
          </a:xfrm>
        </p:spPr>
        <p:txBody>
          <a:bodyPr/>
          <a:lstStyle/>
          <a:p>
            <a:r>
              <a:rPr lang="en-US" dirty="0"/>
              <a:t>Breast cancer surgery</a:t>
            </a:r>
            <a:endParaRPr lang="en-CA" dirty="0"/>
          </a:p>
        </p:txBody>
      </p:sp>
      <p:sp>
        <p:nvSpPr>
          <p:cNvPr id="3" name="Text Placeholder 2"/>
          <p:cNvSpPr>
            <a:spLocks noGrp="1"/>
          </p:cNvSpPr>
          <p:nvPr>
            <p:ph type="body" sz="quarter" idx="10"/>
          </p:nvPr>
        </p:nvSpPr>
        <p:spPr>
          <a:xfrm>
            <a:off x="708660" y="1143000"/>
            <a:ext cx="7978140" cy="3105150"/>
          </a:xfrm>
        </p:spPr>
        <p:txBody>
          <a:bodyPr>
            <a:noAutofit/>
          </a:bodyPr>
          <a:lstStyle/>
          <a:p>
            <a:pPr marL="0" indent="0">
              <a:spcAft>
                <a:spcPts val="400"/>
              </a:spcAft>
              <a:buNone/>
            </a:pPr>
            <a:r>
              <a:rPr lang="en-US" sz="2000" dirty="0">
                <a:solidFill>
                  <a:srgbClr val="14838E"/>
                </a:solidFill>
              </a:rPr>
              <a:t>In addition to the general definitions for cancer surgery, the following have been applied to reporting for breast cancer surgery wait times:</a:t>
            </a:r>
          </a:p>
          <a:p>
            <a:pPr>
              <a:spcBef>
                <a:spcPts val="1200"/>
              </a:spcBef>
              <a:spcAft>
                <a:spcPts val="400"/>
              </a:spcAft>
              <a:buNone/>
            </a:pPr>
            <a:r>
              <a:rPr lang="en-US" dirty="0"/>
              <a:t>Population</a:t>
            </a:r>
          </a:p>
          <a:p>
            <a:pPr>
              <a:spcBef>
                <a:spcPts val="0"/>
              </a:spcBef>
              <a:spcAft>
                <a:spcPts val="600"/>
              </a:spcAft>
            </a:pPr>
            <a:r>
              <a:rPr lang="en-US" b="0" dirty="0">
                <a:solidFill>
                  <a:schemeClr val="tx1"/>
                </a:solidFill>
              </a:rPr>
              <a:t>Includes all mastectomies, resections, excisions and lumpectomies for proven or suspected cases of cancer</a:t>
            </a:r>
          </a:p>
          <a:p>
            <a:pPr>
              <a:spcBef>
                <a:spcPts val="0"/>
              </a:spcBef>
              <a:spcAft>
                <a:spcPts val="600"/>
              </a:spcAft>
            </a:pPr>
            <a:r>
              <a:rPr lang="en-US" b="0" dirty="0">
                <a:solidFill>
                  <a:schemeClr val="tx1"/>
                </a:solidFill>
              </a:rPr>
              <a:t>Includes breast and sentinel node biopsies when combined with surgeries listed above </a:t>
            </a:r>
            <a:br>
              <a:rPr lang="en-US" b="0" dirty="0">
                <a:solidFill>
                  <a:schemeClr val="tx1"/>
                </a:solidFill>
              </a:rPr>
            </a:br>
            <a:r>
              <a:rPr lang="en-US" b="0" dirty="0">
                <a:solidFill>
                  <a:schemeClr val="tx1"/>
                </a:solidFill>
              </a:rPr>
              <a:t>for patients who have a proven or suspected cancer</a:t>
            </a:r>
          </a:p>
          <a:p>
            <a:pPr>
              <a:spcBef>
                <a:spcPts val="0"/>
              </a:spcBef>
              <a:spcAft>
                <a:spcPts val="600"/>
              </a:spcAft>
            </a:pPr>
            <a:r>
              <a:rPr lang="en-US" b="0" dirty="0">
                <a:solidFill>
                  <a:schemeClr val="tx1"/>
                </a:solidFill>
              </a:rPr>
              <a:t>Excludes BRCA 1 and 2 mutations</a:t>
            </a:r>
          </a:p>
          <a:p>
            <a:pPr>
              <a:spcBef>
                <a:spcPts val="0"/>
              </a:spcBef>
              <a:spcAft>
                <a:spcPts val="600"/>
              </a:spcAft>
            </a:pPr>
            <a:r>
              <a:rPr lang="en-US" b="0" dirty="0">
                <a:solidFill>
                  <a:schemeClr val="tx1"/>
                </a:solidFill>
              </a:rPr>
              <a:t>Excludes breast reconstruction surgery unless done in the same operating room session</a:t>
            </a:r>
          </a:p>
        </p:txBody>
      </p:sp>
    </p:spTree>
    <p:extLst>
      <p:ext uri="{BB962C8B-B14F-4D97-AF65-F5344CB8AC3E}">
        <p14:creationId xmlns:p14="http://schemas.microsoft.com/office/powerpoint/2010/main" val="24019410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437299"/>
          </a:xfrm>
        </p:spPr>
        <p:txBody>
          <a:bodyPr/>
          <a:lstStyle/>
          <a:p>
            <a:r>
              <a:rPr lang="en-US" dirty="0"/>
              <a:t>Breast cancer surgery (continued)</a:t>
            </a:r>
            <a:endParaRPr lang="en-CA" dirty="0"/>
          </a:p>
        </p:txBody>
      </p:sp>
      <p:sp>
        <p:nvSpPr>
          <p:cNvPr id="3" name="Text Placeholder 2"/>
          <p:cNvSpPr>
            <a:spLocks noGrp="1"/>
          </p:cNvSpPr>
          <p:nvPr>
            <p:ph type="body" sz="quarter" idx="10"/>
          </p:nvPr>
        </p:nvSpPr>
        <p:spPr>
          <a:xfrm>
            <a:off x="708660" y="1143000"/>
            <a:ext cx="7368540" cy="692497"/>
          </a:xfrm>
        </p:spPr>
        <p:txBody>
          <a:bodyPr>
            <a:noAutofit/>
          </a:bodyPr>
          <a:lstStyle/>
          <a:p>
            <a:pPr>
              <a:spcAft>
                <a:spcPts val="400"/>
              </a:spcAft>
              <a:buFontTx/>
              <a:buNone/>
            </a:pPr>
            <a:r>
              <a:rPr lang="en-US" dirty="0"/>
              <a:t>Decisions/rationale</a:t>
            </a:r>
          </a:p>
          <a:p>
            <a:pPr>
              <a:spcBef>
                <a:spcPts val="0"/>
              </a:spcBef>
            </a:pPr>
            <a:r>
              <a:rPr lang="en-US" b="0" dirty="0">
                <a:solidFill>
                  <a:srgbClr val="000000"/>
                </a:solidFill>
              </a:rPr>
              <a:t>Treatment for BRCA 1 and 2 mutations is different than treatment for those with suspected or confirmed cancer and is therefore excluded. Provinces unable to exclude BRCA 1 and 2 mutations will be noted in the exceptions.</a:t>
            </a:r>
          </a:p>
          <a:p>
            <a:pPr>
              <a:spcBef>
                <a:spcPts val="0"/>
              </a:spcBef>
            </a:pPr>
            <a:r>
              <a:rPr lang="en-US" b="0" dirty="0">
                <a:solidFill>
                  <a:srgbClr val="000000"/>
                </a:solidFill>
              </a:rPr>
              <a:t>Reconstruction cases will be excluded for the same reason noted in the previous bullet. However, these cases are not likely to materially affect wait times and no provincial exception will be noted if provinces are unable to remove these cases.</a:t>
            </a:r>
          </a:p>
        </p:txBody>
      </p:sp>
    </p:spTree>
    <p:extLst>
      <p:ext uri="{BB962C8B-B14F-4D97-AF65-F5344CB8AC3E}">
        <p14:creationId xmlns:p14="http://schemas.microsoft.com/office/powerpoint/2010/main" val="18545280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437299"/>
          </a:xfrm>
        </p:spPr>
        <p:txBody>
          <a:bodyPr/>
          <a:lstStyle/>
          <a:p>
            <a:r>
              <a:rPr lang="en-US" dirty="0"/>
              <a:t>Bladder cancer surgery</a:t>
            </a:r>
            <a:endParaRPr lang="en-CA" dirty="0"/>
          </a:p>
        </p:txBody>
      </p:sp>
      <p:sp>
        <p:nvSpPr>
          <p:cNvPr id="3" name="Text Placeholder 2"/>
          <p:cNvSpPr>
            <a:spLocks noGrp="1"/>
          </p:cNvSpPr>
          <p:nvPr>
            <p:ph type="body" sz="quarter" idx="10"/>
          </p:nvPr>
        </p:nvSpPr>
        <p:spPr>
          <a:xfrm>
            <a:off x="708660" y="1143000"/>
            <a:ext cx="8130540" cy="2190750"/>
          </a:xfrm>
        </p:spPr>
        <p:txBody>
          <a:bodyPr>
            <a:noAutofit/>
          </a:bodyPr>
          <a:lstStyle/>
          <a:p>
            <a:pPr marL="0" indent="0">
              <a:spcAft>
                <a:spcPts val="400"/>
              </a:spcAft>
              <a:buNone/>
            </a:pPr>
            <a:r>
              <a:rPr lang="en-US" sz="2000" dirty="0">
                <a:solidFill>
                  <a:srgbClr val="14838E"/>
                </a:solidFill>
              </a:rPr>
              <a:t>In addition to the general definitions for cancer surgery, the following </a:t>
            </a:r>
            <a:br>
              <a:rPr lang="en-US" sz="2000" dirty="0">
                <a:solidFill>
                  <a:srgbClr val="14838E"/>
                </a:solidFill>
              </a:rPr>
            </a:br>
            <a:r>
              <a:rPr lang="en-US" sz="2000" dirty="0">
                <a:solidFill>
                  <a:srgbClr val="14838E"/>
                </a:solidFill>
              </a:rPr>
              <a:t>have been applied to reporting for bladder cancer surgery wait times:</a:t>
            </a:r>
          </a:p>
          <a:p>
            <a:pPr>
              <a:spcBef>
                <a:spcPts val="1200"/>
              </a:spcBef>
              <a:spcAft>
                <a:spcPts val="400"/>
              </a:spcAft>
              <a:buNone/>
            </a:pPr>
            <a:r>
              <a:rPr lang="en-US" dirty="0"/>
              <a:t>Population</a:t>
            </a:r>
          </a:p>
          <a:p>
            <a:pPr>
              <a:spcBef>
                <a:spcPts val="0"/>
              </a:spcBef>
            </a:pPr>
            <a:r>
              <a:rPr lang="en-US" b="0" dirty="0">
                <a:solidFill>
                  <a:schemeClr val="tx1"/>
                </a:solidFill>
              </a:rPr>
              <a:t>Includes resections (partial or complete) of the bladder with or without fulguration</a:t>
            </a:r>
          </a:p>
          <a:p>
            <a:pPr>
              <a:spcBef>
                <a:spcPts val="0"/>
              </a:spcBef>
            </a:pPr>
            <a:r>
              <a:rPr lang="en-US" b="0" dirty="0">
                <a:solidFill>
                  <a:schemeClr val="tx1"/>
                </a:solidFill>
              </a:rPr>
              <a:t>Includes cystectomy with or without ileal conduit for proven or suspected cases of cancer</a:t>
            </a:r>
          </a:p>
          <a:p>
            <a:pPr>
              <a:spcBef>
                <a:spcPts val="0"/>
              </a:spcBef>
            </a:pPr>
            <a:r>
              <a:rPr lang="en-US" b="0" dirty="0">
                <a:solidFill>
                  <a:schemeClr val="tx1"/>
                </a:solidFill>
              </a:rPr>
              <a:t>Excludes cystoscopy as a diagnostic procedure</a:t>
            </a:r>
          </a:p>
        </p:txBody>
      </p:sp>
    </p:spTree>
    <p:extLst>
      <p:ext uri="{BB962C8B-B14F-4D97-AF65-F5344CB8AC3E}">
        <p14:creationId xmlns:p14="http://schemas.microsoft.com/office/powerpoint/2010/main" val="4444892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437299"/>
          </a:xfrm>
        </p:spPr>
        <p:txBody>
          <a:bodyPr/>
          <a:lstStyle/>
          <a:p>
            <a:r>
              <a:rPr lang="en-US" dirty="0"/>
              <a:t>Colorectal cancer surgery</a:t>
            </a:r>
            <a:endParaRPr lang="en-CA" dirty="0"/>
          </a:p>
        </p:txBody>
      </p:sp>
      <p:sp>
        <p:nvSpPr>
          <p:cNvPr id="3" name="Text Placeholder 2"/>
          <p:cNvSpPr>
            <a:spLocks noGrp="1"/>
          </p:cNvSpPr>
          <p:nvPr>
            <p:ph type="body" sz="quarter" idx="10"/>
          </p:nvPr>
        </p:nvSpPr>
        <p:spPr>
          <a:xfrm>
            <a:off x="708660" y="1143000"/>
            <a:ext cx="7673340" cy="3333750"/>
          </a:xfrm>
        </p:spPr>
        <p:txBody>
          <a:bodyPr>
            <a:noAutofit/>
          </a:bodyPr>
          <a:lstStyle/>
          <a:p>
            <a:pPr marL="0" indent="0">
              <a:spcAft>
                <a:spcPts val="400"/>
              </a:spcAft>
              <a:buNone/>
            </a:pPr>
            <a:r>
              <a:rPr lang="en-US" sz="2000" dirty="0">
                <a:solidFill>
                  <a:srgbClr val="14838E"/>
                </a:solidFill>
              </a:rPr>
              <a:t>In addition to the general definitions for cancer surgery, the following have been applied to reporting for colorectal cancer surgery wait times:</a:t>
            </a:r>
          </a:p>
          <a:p>
            <a:pPr>
              <a:spcBef>
                <a:spcPts val="1200"/>
              </a:spcBef>
              <a:spcAft>
                <a:spcPts val="400"/>
              </a:spcAft>
              <a:buNone/>
            </a:pPr>
            <a:r>
              <a:rPr lang="en-US" dirty="0"/>
              <a:t>Population</a:t>
            </a:r>
          </a:p>
          <a:p>
            <a:pPr>
              <a:spcBef>
                <a:spcPts val="0"/>
              </a:spcBef>
            </a:pPr>
            <a:r>
              <a:rPr lang="en-US" b="0" dirty="0">
                <a:solidFill>
                  <a:schemeClr val="tx1"/>
                </a:solidFill>
              </a:rPr>
              <a:t>Includes all resections of the colon by incision or scope performed in an operating room (large intestine including cecum, ascending, transverse, descending and sigmoid) and rectum (does not include small intestine) for proven or suspected cases of cancer</a:t>
            </a:r>
          </a:p>
          <a:p>
            <a:pPr>
              <a:spcBef>
                <a:spcPts val="0"/>
              </a:spcBef>
            </a:pPr>
            <a:r>
              <a:rPr lang="en-US" b="0" dirty="0">
                <a:solidFill>
                  <a:schemeClr val="tx1"/>
                </a:solidFill>
              </a:rPr>
              <a:t>Includes ileostomy/colostomy for proven or suspected cancer</a:t>
            </a:r>
          </a:p>
          <a:p>
            <a:pPr>
              <a:spcBef>
                <a:spcPts val="0"/>
              </a:spcBef>
            </a:pPr>
            <a:r>
              <a:rPr lang="en-US" b="0" dirty="0">
                <a:solidFill>
                  <a:schemeClr val="tx1"/>
                </a:solidFill>
              </a:rPr>
              <a:t>Excludes closure of ileostomy/colostomy</a:t>
            </a:r>
          </a:p>
          <a:p>
            <a:pPr>
              <a:spcBef>
                <a:spcPts val="0"/>
              </a:spcBef>
            </a:pPr>
            <a:r>
              <a:rPr lang="en-US" b="0" dirty="0">
                <a:solidFill>
                  <a:schemeClr val="tx1"/>
                </a:solidFill>
              </a:rPr>
              <a:t>Excludes cancer of the stomach or small intestine</a:t>
            </a:r>
          </a:p>
          <a:p>
            <a:pPr>
              <a:spcBef>
                <a:spcPts val="0"/>
              </a:spcBef>
            </a:pPr>
            <a:r>
              <a:rPr lang="en-US" b="0" dirty="0">
                <a:solidFill>
                  <a:schemeClr val="tx1"/>
                </a:solidFill>
              </a:rPr>
              <a:t>Excludes diagnostic scopes</a:t>
            </a:r>
          </a:p>
        </p:txBody>
      </p:sp>
    </p:spTree>
    <p:extLst>
      <p:ext uri="{BB962C8B-B14F-4D97-AF65-F5344CB8AC3E}">
        <p14:creationId xmlns:p14="http://schemas.microsoft.com/office/powerpoint/2010/main" val="11153976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437299"/>
          </a:xfrm>
        </p:spPr>
        <p:txBody>
          <a:bodyPr/>
          <a:lstStyle/>
          <a:p>
            <a:r>
              <a:rPr lang="en-US" dirty="0"/>
              <a:t>Lung cancer surgery</a:t>
            </a:r>
            <a:endParaRPr lang="en-CA" dirty="0"/>
          </a:p>
        </p:txBody>
      </p:sp>
      <p:sp>
        <p:nvSpPr>
          <p:cNvPr id="3" name="Text Placeholder 2"/>
          <p:cNvSpPr>
            <a:spLocks noGrp="1"/>
          </p:cNvSpPr>
          <p:nvPr>
            <p:ph type="body" sz="quarter" idx="10"/>
          </p:nvPr>
        </p:nvSpPr>
        <p:spPr>
          <a:xfrm>
            <a:off x="708660" y="1143000"/>
            <a:ext cx="8130540" cy="692497"/>
          </a:xfrm>
        </p:spPr>
        <p:txBody>
          <a:bodyPr>
            <a:noAutofit/>
          </a:bodyPr>
          <a:lstStyle/>
          <a:p>
            <a:pPr marL="0" indent="0">
              <a:spcAft>
                <a:spcPts val="400"/>
              </a:spcAft>
              <a:buNone/>
            </a:pPr>
            <a:r>
              <a:rPr lang="en-US" sz="2000" dirty="0">
                <a:solidFill>
                  <a:srgbClr val="14838E"/>
                </a:solidFill>
              </a:rPr>
              <a:t>In addition to the general definitions for cancer surgery, the following </a:t>
            </a:r>
            <a:br>
              <a:rPr lang="en-US" sz="2000" dirty="0">
                <a:solidFill>
                  <a:srgbClr val="14838E"/>
                </a:solidFill>
              </a:rPr>
            </a:br>
            <a:r>
              <a:rPr lang="en-US" sz="2000" dirty="0">
                <a:solidFill>
                  <a:srgbClr val="14838E"/>
                </a:solidFill>
              </a:rPr>
              <a:t>have been applied to reporting for lung cancer surgery wait times:</a:t>
            </a:r>
          </a:p>
          <a:p>
            <a:pPr>
              <a:spcBef>
                <a:spcPts val="1200"/>
              </a:spcBef>
              <a:spcAft>
                <a:spcPts val="400"/>
              </a:spcAft>
              <a:buNone/>
            </a:pPr>
            <a:r>
              <a:rPr lang="en-US" dirty="0"/>
              <a:t>Population</a:t>
            </a:r>
          </a:p>
          <a:p>
            <a:pPr>
              <a:spcBef>
                <a:spcPts val="0"/>
              </a:spcBef>
            </a:pPr>
            <a:r>
              <a:rPr lang="en-US" b="0" dirty="0">
                <a:solidFill>
                  <a:schemeClr val="tx1"/>
                </a:solidFill>
              </a:rPr>
              <a:t>Includes thoracotomies for suspected or proven cancer with resection </a:t>
            </a:r>
            <a:br>
              <a:rPr lang="en-US" b="0" dirty="0">
                <a:solidFill>
                  <a:schemeClr val="tx1"/>
                </a:solidFill>
              </a:rPr>
            </a:br>
            <a:r>
              <a:rPr lang="en-US" b="0" dirty="0">
                <a:solidFill>
                  <a:schemeClr val="tx1"/>
                </a:solidFill>
              </a:rPr>
              <a:t>(partial or complete) of lung(s)</a:t>
            </a:r>
          </a:p>
          <a:p>
            <a:pPr>
              <a:spcBef>
                <a:spcPts val="0"/>
              </a:spcBef>
            </a:pPr>
            <a:r>
              <a:rPr lang="en-US" b="0" dirty="0">
                <a:solidFill>
                  <a:schemeClr val="tx1"/>
                </a:solidFill>
              </a:rPr>
              <a:t>Excludes bronchoscopies/mediastinoscopies</a:t>
            </a:r>
          </a:p>
          <a:p>
            <a:pPr>
              <a:spcBef>
                <a:spcPts val="1200"/>
              </a:spcBef>
              <a:spcAft>
                <a:spcPts val="400"/>
              </a:spcAft>
              <a:buClr>
                <a:srgbClr val="365254"/>
              </a:buClr>
              <a:buNone/>
            </a:pPr>
            <a:r>
              <a:rPr lang="en-US" dirty="0"/>
              <a:t>Decisions/rationale</a:t>
            </a:r>
          </a:p>
          <a:p>
            <a:pPr>
              <a:spcBef>
                <a:spcPts val="0"/>
              </a:spcBef>
            </a:pPr>
            <a:r>
              <a:rPr lang="en-US" b="0" dirty="0">
                <a:solidFill>
                  <a:srgbClr val="000000"/>
                </a:solidFill>
              </a:rPr>
              <a:t>Bronchoscopy/mediastinoscopy for diagnosis was excluded as most lung cancer </a:t>
            </a:r>
            <a:br>
              <a:rPr lang="en-US" b="0" dirty="0">
                <a:solidFill>
                  <a:srgbClr val="000000"/>
                </a:solidFill>
              </a:rPr>
            </a:br>
            <a:r>
              <a:rPr lang="en-US" b="0" dirty="0">
                <a:solidFill>
                  <a:srgbClr val="000000"/>
                </a:solidFill>
              </a:rPr>
              <a:t>is diagnosed using various diagnostic imaging modalities. </a:t>
            </a:r>
          </a:p>
        </p:txBody>
      </p:sp>
    </p:spTree>
    <p:extLst>
      <p:ext uri="{BB962C8B-B14F-4D97-AF65-F5344CB8AC3E}">
        <p14:creationId xmlns:p14="http://schemas.microsoft.com/office/powerpoint/2010/main" val="27820752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437299"/>
          </a:xfrm>
        </p:spPr>
        <p:txBody>
          <a:bodyPr/>
          <a:lstStyle/>
          <a:p>
            <a:r>
              <a:rPr lang="en-CA" dirty="0"/>
              <a:t>Prostate cancer surgery</a:t>
            </a:r>
          </a:p>
        </p:txBody>
      </p:sp>
      <p:sp>
        <p:nvSpPr>
          <p:cNvPr id="3" name="Text Placeholder 2"/>
          <p:cNvSpPr>
            <a:spLocks noGrp="1"/>
          </p:cNvSpPr>
          <p:nvPr>
            <p:ph type="body" sz="quarter" idx="10"/>
          </p:nvPr>
        </p:nvSpPr>
        <p:spPr>
          <a:xfrm>
            <a:off x="685800" y="1143000"/>
            <a:ext cx="8001000" cy="692497"/>
          </a:xfrm>
        </p:spPr>
        <p:txBody>
          <a:bodyPr>
            <a:noAutofit/>
          </a:bodyPr>
          <a:lstStyle/>
          <a:p>
            <a:pPr marL="0" indent="0">
              <a:spcAft>
                <a:spcPts val="400"/>
              </a:spcAft>
              <a:buNone/>
            </a:pPr>
            <a:r>
              <a:rPr lang="en-US" sz="2000" dirty="0">
                <a:solidFill>
                  <a:srgbClr val="14838E"/>
                </a:solidFill>
              </a:rPr>
              <a:t>In addition to the general definitions for cancer surgery, the following </a:t>
            </a:r>
            <a:br>
              <a:rPr lang="en-US" sz="2000" dirty="0">
                <a:solidFill>
                  <a:srgbClr val="14838E"/>
                </a:solidFill>
              </a:rPr>
            </a:br>
            <a:r>
              <a:rPr lang="en-US" sz="2000" dirty="0">
                <a:solidFill>
                  <a:srgbClr val="14838E"/>
                </a:solidFill>
              </a:rPr>
              <a:t>have been applied to reporting for </a:t>
            </a:r>
            <a:r>
              <a:rPr lang="en-CA" sz="2000" dirty="0">
                <a:solidFill>
                  <a:srgbClr val="14838E"/>
                </a:solidFill>
              </a:rPr>
              <a:t>prostate cancer surgery wait times:</a:t>
            </a:r>
          </a:p>
          <a:p>
            <a:pPr>
              <a:spcBef>
                <a:spcPts val="1200"/>
              </a:spcBef>
              <a:spcAft>
                <a:spcPts val="400"/>
              </a:spcAft>
              <a:buNone/>
            </a:pPr>
            <a:r>
              <a:rPr lang="en-CA" dirty="0"/>
              <a:t>Population</a:t>
            </a:r>
          </a:p>
          <a:p>
            <a:pPr>
              <a:spcBef>
                <a:spcPts val="0"/>
              </a:spcBef>
            </a:pPr>
            <a:r>
              <a:rPr lang="en-CA" b="0" dirty="0">
                <a:solidFill>
                  <a:schemeClr val="tx1"/>
                </a:solidFill>
              </a:rPr>
              <a:t>Includes complete resection of the prostate for proven or suspected cases of cancer</a:t>
            </a:r>
          </a:p>
          <a:p>
            <a:pPr>
              <a:spcBef>
                <a:spcPts val="0"/>
              </a:spcBef>
            </a:pPr>
            <a:r>
              <a:rPr lang="en-CA" b="0" dirty="0">
                <a:solidFill>
                  <a:schemeClr val="tx1"/>
                </a:solidFill>
              </a:rPr>
              <a:t>Excludes transurethral resection of the prostate</a:t>
            </a:r>
          </a:p>
        </p:txBody>
      </p:sp>
    </p:spTree>
    <p:extLst>
      <p:ext uri="{BB962C8B-B14F-4D97-AF65-F5344CB8AC3E}">
        <p14:creationId xmlns:p14="http://schemas.microsoft.com/office/powerpoint/2010/main" val="37014190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D7D27F7-4981-46C4-83EE-481C14498BE0}"/>
              </a:ext>
            </a:extLst>
          </p:cNvPr>
          <p:cNvSpPr>
            <a:spLocks noGrp="1"/>
          </p:cNvSpPr>
          <p:nvPr>
            <p:ph type="body" sz="quarter" idx="14"/>
          </p:nvPr>
        </p:nvSpPr>
        <p:spPr>
          <a:xfrm>
            <a:off x="1186954" y="1217091"/>
            <a:ext cx="7957046" cy="1509320"/>
          </a:xfrm>
        </p:spPr>
        <p:txBody>
          <a:bodyPr vert="horz" wrap="square" lIns="180000" tIns="522000" rIns="0" bIns="522000" rtlCol="0" anchor="t">
            <a:spAutoFit/>
          </a:bodyPr>
          <a:lstStyle/>
          <a:p>
            <a:r>
              <a:rPr lang="en-CA" dirty="0"/>
              <a:t>Other wait times: Definitions</a:t>
            </a:r>
          </a:p>
        </p:txBody>
      </p:sp>
    </p:spTree>
    <p:extLst>
      <p:ext uri="{BB962C8B-B14F-4D97-AF65-F5344CB8AC3E}">
        <p14:creationId xmlns:p14="http://schemas.microsoft.com/office/powerpoint/2010/main" val="16579202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7086600" cy="429092"/>
          </a:xfrm>
        </p:spPr>
        <p:txBody>
          <a:bodyPr/>
          <a:lstStyle/>
          <a:p>
            <a:r>
              <a:rPr lang="en-US" dirty="0"/>
              <a:t>Definitions for other wait times have been developed</a:t>
            </a:r>
            <a:br>
              <a:rPr lang="en-US" dirty="0"/>
            </a:br>
            <a:endParaRPr lang="en-CA" dirty="0"/>
          </a:p>
        </p:txBody>
      </p:sp>
      <p:sp>
        <p:nvSpPr>
          <p:cNvPr id="3" name="Text Placeholder 2"/>
          <p:cNvSpPr>
            <a:spLocks noGrp="1"/>
          </p:cNvSpPr>
          <p:nvPr>
            <p:ph type="body" sz="quarter" idx="10"/>
          </p:nvPr>
        </p:nvSpPr>
        <p:spPr>
          <a:xfrm>
            <a:off x="708660" y="1504950"/>
            <a:ext cx="7200000" cy="1913601"/>
          </a:xfrm>
        </p:spPr>
        <p:txBody>
          <a:bodyPr/>
          <a:lstStyle/>
          <a:p>
            <a:pPr marL="0" indent="0">
              <a:buNone/>
            </a:pPr>
            <a:r>
              <a:rPr lang="en-US" dirty="0">
                <a:solidFill>
                  <a:srgbClr val="14838E"/>
                </a:solidFill>
              </a:rPr>
              <a:t>Wait time definitions have been developed for the following 3 procedures/services as a starting point for jurisdictions to use should they wish to start collecting </a:t>
            </a:r>
            <a:br>
              <a:rPr lang="en-US" dirty="0">
                <a:solidFill>
                  <a:srgbClr val="14838E"/>
                </a:solidFill>
              </a:rPr>
            </a:br>
            <a:r>
              <a:rPr lang="en-US" dirty="0">
                <a:solidFill>
                  <a:srgbClr val="14838E"/>
                </a:solidFill>
              </a:rPr>
              <a:t>this information:</a:t>
            </a:r>
          </a:p>
          <a:p>
            <a:r>
              <a:rPr lang="en-US" dirty="0"/>
              <a:t>IV chemotherapy</a:t>
            </a:r>
          </a:p>
          <a:p>
            <a:r>
              <a:rPr lang="en-US" dirty="0"/>
              <a:t>Diagnostic imaging (PET scan and ultrasound)</a:t>
            </a:r>
          </a:p>
          <a:p>
            <a:r>
              <a:rPr lang="en-US" dirty="0"/>
              <a:t>Specialist care</a:t>
            </a:r>
          </a:p>
        </p:txBody>
      </p:sp>
    </p:spTree>
    <p:extLst>
      <p:ext uri="{BB962C8B-B14F-4D97-AF65-F5344CB8AC3E}">
        <p14:creationId xmlns:p14="http://schemas.microsoft.com/office/powerpoint/2010/main" val="3858664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126677A7-71FB-4F30-917F-C1126CC327DE}"/>
              </a:ext>
            </a:extLst>
          </p:cNvPr>
          <p:cNvSpPr>
            <a:spLocks noGrp="1"/>
          </p:cNvSpPr>
          <p:nvPr>
            <p:ph type="body" sz="quarter" idx="14"/>
          </p:nvPr>
        </p:nvSpPr>
        <p:spPr>
          <a:xfrm>
            <a:off x="1186954" y="1217091"/>
            <a:ext cx="7957046" cy="1509320"/>
          </a:xfrm>
        </p:spPr>
        <p:txBody>
          <a:bodyPr/>
          <a:lstStyle/>
          <a:p>
            <a:r>
              <a:rPr lang="en-US" dirty="0"/>
              <a:t>Project overview</a:t>
            </a:r>
          </a:p>
        </p:txBody>
      </p:sp>
    </p:spTree>
    <p:extLst>
      <p:ext uri="{BB962C8B-B14F-4D97-AF65-F5344CB8AC3E}">
        <p14:creationId xmlns:p14="http://schemas.microsoft.com/office/powerpoint/2010/main" val="5477200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8150"/>
            <a:ext cx="8229600" cy="437299"/>
          </a:xfrm>
        </p:spPr>
        <p:txBody>
          <a:bodyPr/>
          <a:lstStyle/>
          <a:p>
            <a:r>
              <a:rPr lang="en-US" dirty="0"/>
              <a:t>IV chemotherapy</a:t>
            </a:r>
            <a:endParaRPr lang="en-CA" sz="2000" i="1" strike="sngStrike" dirty="0"/>
          </a:p>
        </p:txBody>
      </p:sp>
      <p:sp>
        <p:nvSpPr>
          <p:cNvPr id="3" name="Text Placeholder 2"/>
          <p:cNvSpPr>
            <a:spLocks noGrp="1"/>
          </p:cNvSpPr>
          <p:nvPr>
            <p:ph type="body" sz="quarter" idx="10"/>
          </p:nvPr>
        </p:nvSpPr>
        <p:spPr>
          <a:xfrm>
            <a:off x="685800" y="1123950"/>
            <a:ext cx="8130540" cy="692497"/>
          </a:xfrm>
        </p:spPr>
        <p:txBody>
          <a:bodyPr>
            <a:noAutofit/>
          </a:bodyPr>
          <a:lstStyle/>
          <a:p>
            <a:pPr marL="0" indent="0">
              <a:lnSpc>
                <a:spcPts val="1900"/>
              </a:lnSpc>
              <a:buFontTx/>
              <a:buNone/>
            </a:pPr>
            <a:r>
              <a:rPr lang="en-US" sz="1500" dirty="0"/>
              <a:t>Ready to treat to first treatment:* </a:t>
            </a:r>
            <a:r>
              <a:rPr lang="en-US" sz="1500" b="0" dirty="0"/>
              <a:t>The wait time for IV chemotherapy treatment is the number </a:t>
            </a:r>
            <a:br>
              <a:rPr lang="en-US" sz="1500" b="0" dirty="0"/>
            </a:br>
            <a:r>
              <a:rPr lang="en-US" sz="1500" b="0" dirty="0"/>
              <a:t>of calendar days a patient waited, between the date the patient was </a:t>
            </a:r>
            <a:r>
              <a:rPr lang="en-US" sz="1500" b="0" i="1" dirty="0"/>
              <a:t>ready to treat</a:t>
            </a:r>
            <a:r>
              <a:rPr lang="en-US" sz="1500" b="0" dirty="0"/>
              <a:t> and the date </a:t>
            </a:r>
            <a:br>
              <a:rPr lang="en-US" sz="1500" b="0" dirty="0"/>
            </a:br>
            <a:r>
              <a:rPr lang="en-US" sz="1500" b="0" dirty="0"/>
              <a:t>of the </a:t>
            </a:r>
            <a:r>
              <a:rPr lang="en-US" sz="1500" b="0" i="1" dirty="0"/>
              <a:t>first IV chemotherapy treatment (day 1, cycle 1)</a:t>
            </a:r>
            <a:r>
              <a:rPr lang="en-US" sz="1500" b="0" dirty="0"/>
              <a:t>.</a:t>
            </a:r>
            <a:endParaRPr lang="en-CA" sz="1500" b="0" dirty="0"/>
          </a:p>
          <a:p>
            <a:pPr marL="0" indent="0">
              <a:lnSpc>
                <a:spcPts val="1900"/>
              </a:lnSpc>
              <a:buNone/>
              <a:defRPr/>
            </a:pPr>
            <a:r>
              <a:rPr lang="en-US" sz="1500" dirty="0"/>
              <a:t>Referral to consult: </a:t>
            </a:r>
            <a:r>
              <a:rPr lang="en-US" sz="1500" b="0" dirty="0"/>
              <a:t>The number of days a patient waited, between the date the </a:t>
            </a:r>
            <a:r>
              <a:rPr lang="en-US" sz="1500" b="0" i="1" dirty="0"/>
              <a:t>referral from family physician or specialist was received</a:t>
            </a:r>
            <a:r>
              <a:rPr lang="en-US" sz="1500" b="0" dirty="0"/>
              <a:t> and the date the </a:t>
            </a:r>
            <a:r>
              <a:rPr lang="en-US" sz="1500" b="0" i="1" dirty="0"/>
              <a:t>patient was seen by an oncologist for the first time</a:t>
            </a:r>
            <a:r>
              <a:rPr lang="en-US" sz="1500" b="0" dirty="0"/>
              <a:t>.</a:t>
            </a:r>
            <a:endParaRPr lang="en-CA" sz="1500" b="0" dirty="0"/>
          </a:p>
          <a:p>
            <a:pPr marL="0" indent="0">
              <a:lnSpc>
                <a:spcPts val="1900"/>
              </a:lnSpc>
              <a:buNone/>
              <a:defRPr/>
            </a:pPr>
            <a:r>
              <a:rPr lang="en-US" sz="1500" dirty="0"/>
              <a:t>Consult to treatment: </a:t>
            </a:r>
            <a:r>
              <a:rPr lang="en-US" sz="1500" b="0" dirty="0"/>
              <a:t>The number of days a patient waited, between the date the </a:t>
            </a:r>
            <a:r>
              <a:rPr lang="en-US" sz="1500" b="0" i="1" dirty="0"/>
              <a:t>patient was seen </a:t>
            </a:r>
            <a:br>
              <a:rPr lang="en-US" sz="1500" b="0" i="1" dirty="0"/>
            </a:br>
            <a:r>
              <a:rPr lang="en-US" sz="1500" b="0" i="1" dirty="0"/>
              <a:t>by the oncologist for the first time</a:t>
            </a:r>
            <a:r>
              <a:rPr lang="en-US" sz="1500" b="0" dirty="0"/>
              <a:t> and the </a:t>
            </a:r>
            <a:r>
              <a:rPr lang="en-US" sz="1500" b="0" i="1" dirty="0"/>
              <a:t>date of the first IV chemotherapy treatment</a:t>
            </a:r>
            <a:r>
              <a:rPr lang="en-US" sz="1500" b="0" dirty="0"/>
              <a:t>.</a:t>
            </a:r>
          </a:p>
          <a:p>
            <a:pPr marL="0" indent="0">
              <a:buNone/>
              <a:defRPr/>
            </a:pPr>
            <a:r>
              <a:rPr lang="en-US" sz="1500" dirty="0"/>
              <a:t>Summary measures: </a:t>
            </a:r>
            <a:r>
              <a:rPr lang="en-US" sz="1500" b="0" dirty="0"/>
              <a:t>50th percentile, 90th percentile</a:t>
            </a:r>
            <a:endParaRPr lang="en-CA" sz="1500" b="0" dirty="0"/>
          </a:p>
          <a:p>
            <a:pPr marL="0" indent="0">
              <a:buNone/>
              <a:defRPr/>
            </a:pPr>
            <a:r>
              <a:rPr lang="en-CA" sz="1500" dirty="0"/>
              <a:t>Body sites: </a:t>
            </a:r>
            <a:r>
              <a:rPr lang="en-US" sz="1500" b="0" dirty="0"/>
              <a:t>Breast</a:t>
            </a:r>
            <a:r>
              <a:rPr lang="en-CA" sz="1500" b="0" dirty="0"/>
              <a:t>, c</a:t>
            </a:r>
            <a:r>
              <a:rPr lang="en-US" sz="1500" b="0" dirty="0"/>
              <a:t>olorectal</a:t>
            </a:r>
            <a:r>
              <a:rPr lang="en-CA" sz="1500" b="0" dirty="0"/>
              <a:t>, l</a:t>
            </a:r>
            <a:r>
              <a:rPr lang="en-US" sz="1500" b="0" dirty="0"/>
              <a:t>ung, all sites combined</a:t>
            </a:r>
            <a:endParaRPr lang="en-CA" sz="1500" b="0" dirty="0"/>
          </a:p>
          <a:p>
            <a:pPr marL="111125" indent="-111125">
              <a:lnSpc>
                <a:spcPts val="1200"/>
              </a:lnSpc>
              <a:spcAft>
                <a:spcPts val="0"/>
              </a:spcAft>
              <a:buNone/>
              <a:defRPr/>
            </a:pPr>
            <a:r>
              <a:rPr lang="en-US" sz="800" dirty="0">
                <a:solidFill>
                  <a:schemeClr val="tx1"/>
                </a:solidFill>
                <a:latin typeface="Calibri"/>
                <a:cs typeface="Calibri"/>
              </a:rPr>
              <a:t>Note</a:t>
            </a:r>
          </a:p>
          <a:p>
            <a:pPr marL="111125" indent="-111125">
              <a:lnSpc>
                <a:spcPts val="1200"/>
              </a:lnSpc>
              <a:spcBef>
                <a:spcPts val="0"/>
              </a:spcBef>
              <a:buNone/>
              <a:defRPr/>
            </a:pPr>
            <a:r>
              <a:rPr lang="en-US" sz="800" b="0" dirty="0">
                <a:solidFill>
                  <a:schemeClr val="tx1"/>
                </a:solidFill>
                <a:latin typeface="Calibri"/>
                <a:cs typeface="Calibri"/>
              </a:rPr>
              <a:t>* It was agreed that the “ready to treat to first treatment” wait time will be the common starting point when provinces are ready to begin collecting and reporting. </a:t>
            </a:r>
          </a:p>
        </p:txBody>
      </p:sp>
    </p:spTree>
    <p:extLst>
      <p:ext uri="{BB962C8B-B14F-4D97-AF65-F5344CB8AC3E}">
        <p14:creationId xmlns:p14="http://schemas.microsoft.com/office/powerpoint/2010/main" val="16561740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827150"/>
          </a:xfrm>
        </p:spPr>
        <p:txBody>
          <a:bodyPr/>
          <a:lstStyle/>
          <a:p>
            <a:r>
              <a:rPr lang="en-US" dirty="0"/>
              <a:t>IV chemotherapy (continued)</a:t>
            </a:r>
            <a:br>
              <a:rPr lang="en-US" dirty="0"/>
            </a:br>
            <a:endParaRPr lang="en-CA" sz="2000" i="1" strike="sngStrike" dirty="0"/>
          </a:p>
        </p:txBody>
      </p:sp>
      <p:sp>
        <p:nvSpPr>
          <p:cNvPr id="3" name="Text Placeholder 2"/>
          <p:cNvSpPr>
            <a:spLocks noGrp="1"/>
          </p:cNvSpPr>
          <p:nvPr>
            <p:ph type="body" sz="quarter" idx="10"/>
          </p:nvPr>
        </p:nvSpPr>
        <p:spPr>
          <a:xfrm>
            <a:off x="709286" y="1600200"/>
            <a:ext cx="4015114" cy="692497"/>
          </a:xfrm>
        </p:spPr>
        <p:txBody>
          <a:bodyPr>
            <a:noAutofit/>
          </a:bodyPr>
          <a:lstStyle/>
          <a:p>
            <a:pPr>
              <a:spcBef>
                <a:spcPts val="1200"/>
              </a:spcBef>
              <a:spcAft>
                <a:spcPts val="400"/>
              </a:spcAft>
              <a:buNone/>
            </a:pPr>
            <a:r>
              <a:rPr lang="en-US" dirty="0"/>
              <a:t>Population</a:t>
            </a:r>
          </a:p>
          <a:p>
            <a:pPr>
              <a:spcBef>
                <a:spcPts val="0"/>
              </a:spcBef>
            </a:pPr>
            <a:r>
              <a:rPr lang="en-US" sz="1500" b="0" dirty="0">
                <a:solidFill>
                  <a:schemeClr val="tx1"/>
                </a:solidFill>
              </a:rPr>
              <a:t>Includes those age 18 and older</a:t>
            </a:r>
          </a:p>
          <a:p>
            <a:pPr>
              <a:spcBef>
                <a:spcPts val="0"/>
              </a:spcBef>
            </a:pPr>
            <a:r>
              <a:rPr lang="en-US" sz="1500" b="0" dirty="0">
                <a:solidFill>
                  <a:schemeClr val="tx1"/>
                </a:solidFill>
              </a:rPr>
              <a:t>Includes IV chemotherapy only</a:t>
            </a:r>
          </a:p>
          <a:p>
            <a:pPr>
              <a:spcBef>
                <a:spcPts val="0"/>
              </a:spcBef>
            </a:pPr>
            <a:r>
              <a:rPr lang="en-US" sz="1500" b="0" dirty="0">
                <a:solidFill>
                  <a:schemeClr val="tx1"/>
                </a:solidFill>
              </a:rPr>
              <a:t>Includes only first dose of IV chemotherapy treatment for patients with a new diagnosis </a:t>
            </a:r>
            <a:br>
              <a:rPr lang="en-US" sz="1500" b="0" dirty="0">
                <a:solidFill>
                  <a:schemeClr val="tx1"/>
                </a:solidFill>
              </a:rPr>
            </a:br>
            <a:r>
              <a:rPr lang="en-US" sz="1500" b="0" dirty="0">
                <a:solidFill>
                  <a:schemeClr val="tx1"/>
                </a:solidFill>
              </a:rPr>
              <a:t>of cancer or recurrent cancer</a:t>
            </a:r>
          </a:p>
          <a:p>
            <a:pPr>
              <a:spcBef>
                <a:spcPts val="0"/>
              </a:spcBef>
            </a:pPr>
            <a:r>
              <a:rPr lang="en-US" sz="1500" b="0" dirty="0">
                <a:solidFill>
                  <a:schemeClr val="tx1"/>
                </a:solidFill>
              </a:rPr>
              <a:t>Includes planning time</a:t>
            </a:r>
          </a:p>
          <a:p>
            <a:pPr>
              <a:spcBef>
                <a:spcPts val="0"/>
              </a:spcBef>
            </a:pPr>
            <a:r>
              <a:rPr lang="en-US" sz="1500" b="0" dirty="0">
                <a:solidFill>
                  <a:schemeClr val="tx1"/>
                </a:solidFill>
              </a:rPr>
              <a:t>Excludes supportive and hormonal therapy</a:t>
            </a:r>
          </a:p>
        </p:txBody>
      </p:sp>
      <p:sp>
        <p:nvSpPr>
          <p:cNvPr id="4" name="Text Placeholder 3"/>
          <p:cNvSpPr>
            <a:spLocks noGrp="1"/>
          </p:cNvSpPr>
          <p:nvPr>
            <p:ph type="body" sz="quarter" idx="11"/>
          </p:nvPr>
        </p:nvSpPr>
        <p:spPr>
          <a:xfrm>
            <a:off x="5146160" y="1600200"/>
            <a:ext cx="3997840" cy="2039020"/>
          </a:xfrm>
        </p:spPr>
        <p:txBody>
          <a:bodyPr/>
          <a:lstStyle/>
          <a:p>
            <a:pPr marL="0" indent="0">
              <a:spcBef>
                <a:spcPts val="0"/>
              </a:spcBef>
              <a:spcAft>
                <a:spcPts val="400"/>
              </a:spcAft>
              <a:buClr>
                <a:srgbClr val="365254"/>
              </a:buClr>
              <a:buNone/>
            </a:pPr>
            <a:endParaRPr lang="en-US" dirty="0"/>
          </a:p>
          <a:p>
            <a:pPr>
              <a:spcBef>
                <a:spcPts val="0"/>
              </a:spcBef>
            </a:pPr>
            <a:r>
              <a:rPr lang="en-US" sz="1500" b="0" dirty="0">
                <a:solidFill>
                  <a:srgbClr val="000000"/>
                </a:solidFill>
              </a:rPr>
              <a:t>Excludes multiple rounds</a:t>
            </a:r>
          </a:p>
          <a:p>
            <a:pPr>
              <a:spcBef>
                <a:spcPts val="0"/>
              </a:spcBef>
            </a:pPr>
            <a:r>
              <a:rPr lang="en-US" sz="1500" b="0" dirty="0">
                <a:solidFill>
                  <a:srgbClr val="000000"/>
                </a:solidFill>
              </a:rPr>
              <a:t>Excludes emergency patients who have </a:t>
            </a:r>
            <a:br>
              <a:rPr lang="en-US" sz="1500" b="0" dirty="0">
                <a:solidFill>
                  <a:srgbClr val="000000"/>
                </a:solidFill>
              </a:rPr>
            </a:br>
            <a:r>
              <a:rPr lang="en-US" sz="1500" b="0" dirty="0">
                <a:solidFill>
                  <a:srgbClr val="000000"/>
                </a:solidFill>
              </a:rPr>
              <a:t>a life-threatening condition and require immediate assessment and treatment</a:t>
            </a:r>
          </a:p>
          <a:p>
            <a:pPr>
              <a:spcBef>
                <a:spcPts val="0"/>
              </a:spcBef>
            </a:pPr>
            <a:r>
              <a:rPr lang="en-US" sz="1500" b="0" dirty="0">
                <a:solidFill>
                  <a:srgbClr val="000000"/>
                </a:solidFill>
              </a:rPr>
              <a:t>Excludes inpatient cases</a:t>
            </a:r>
          </a:p>
          <a:p>
            <a:pPr>
              <a:spcBef>
                <a:spcPts val="0"/>
              </a:spcBef>
            </a:pPr>
            <a:r>
              <a:rPr lang="en-US" sz="1500" b="0" dirty="0">
                <a:solidFill>
                  <a:srgbClr val="000000"/>
                </a:solidFill>
              </a:rPr>
              <a:t>Excludes patient unavailable days</a:t>
            </a:r>
          </a:p>
        </p:txBody>
      </p:sp>
    </p:spTree>
    <p:extLst>
      <p:ext uri="{BB962C8B-B14F-4D97-AF65-F5344CB8AC3E}">
        <p14:creationId xmlns:p14="http://schemas.microsoft.com/office/powerpoint/2010/main" val="1603067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PET scan and ultrasound wait times</a:t>
            </a:r>
            <a:endParaRPr lang="en-CA" dirty="0"/>
          </a:p>
        </p:txBody>
      </p:sp>
      <p:sp>
        <p:nvSpPr>
          <p:cNvPr id="3" name="Text Placeholder 2"/>
          <p:cNvSpPr>
            <a:spLocks noGrp="1"/>
          </p:cNvSpPr>
          <p:nvPr>
            <p:ph type="body" sz="quarter" idx="10"/>
          </p:nvPr>
        </p:nvSpPr>
        <p:spPr>
          <a:xfrm>
            <a:off x="708660" y="1143000"/>
            <a:ext cx="7444740" cy="692497"/>
          </a:xfrm>
        </p:spPr>
        <p:txBody>
          <a:bodyPr>
            <a:noAutofit/>
          </a:bodyPr>
          <a:lstStyle/>
          <a:p>
            <a:pPr>
              <a:spcBef>
                <a:spcPts val="1200"/>
              </a:spcBef>
              <a:spcAft>
                <a:spcPts val="400"/>
              </a:spcAft>
              <a:buFontTx/>
              <a:buNone/>
            </a:pPr>
            <a:r>
              <a:rPr lang="en-US" dirty="0"/>
              <a:t>Definition</a:t>
            </a:r>
          </a:p>
          <a:p>
            <a:pPr marL="0" indent="0">
              <a:spcBef>
                <a:spcPts val="0"/>
              </a:spcBef>
              <a:buNone/>
            </a:pPr>
            <a:r>
              <a:rPr lang="en-US" b="0" dirty="0">
                <a:solidFill>
                  <a:srgbClr val="000000"/>
                </a:solidFill>
              </a:rPr>
              <a:t>The number of days a patient waited, from the date the order/requisition was received </a:t>
            </a:r>
            <a:br>
              <a:rPr lang="en-US" b="0" dirty="0">
                <a:solidFill>
                  <a:srgbClr val="000000"/>
                </a:solidFill>
              </a:rPr>
            </a:br>
            <a:r>
              <a:rPr lang="en-US" b="0" dirty="0">
                <a:solidFill>
                  <a:srgbClr val="000000"/>
                </a:solidFill>
              </a:rPr>
              <a:t>to the date the patient received the positron emission tomography (PET)/ultrasound scan.</a:t>
            </a:r>
          </a:p>
          <a:p>
            <a:pPr marL="0" indent="0">
              <a:buNone/>
              <a:defRPr/>
            </a:pPr>
            <a:r>
              <a:rPr lang="en-US" dirty="0"/>
              <a:t>Summary measures: </a:t>
            </a:r>
            <a:r>
              <a:rPr lang="en-US" sz="1500" b="0" dirty="0">
                <a:solidFill>
                  <a:srgbClr val="000000"/>
                </a:solidFill>
              </a:rPr>
              <a:t>50th percentile, 90th percentile</a:t>
            </a:r>
            <a:endParaRPr lang="en-CA" sz="1500" b="0" dirty="0">
              <a:solidFill>
                <a:srgbClr val="000000"/>
              </a:solidFill>
            </a:endParaRPr>
          </a:p>
          <a:p>
            <a:pPr>
              <a:spcBef>
                <a:spcPts val="1200"/>
              </a:spcBef>
              <a:spcAft>
                <a:spcPts val="400"/>
              </a:spcAft>
              <a:buNone/>
            </a:pPr>
            <a:r>
              <a:rPr lang="en-US" dirty="0"/>
              <a:t>Population</a:t>
            </a:r>
          </a:p>
          <a:p>
            <a:pPr>
              <a:spcBef>
                <a:spcPts val="0"/>
              </a:spcBef>
            </a:pPr>
            <a:r>
              <a:rPr lang="en-US" b="0" dirty="0">
                <a:solidFill>
                  <a:srgbClr val="000000"/>
                </a:solidFill>
              </a:rPr>
              <a:t>Includes those age 18 and older</a:t>
            </a:r>
          </a:p>
          <a:p>
            <a:pPr>
              <a:spcBef>
                <a:spcPts val="0"/>
              </a:spcBef>
            </a:pPr>
            <a:r>
              <a:rPr lang="en-US" b="0" dirty="0">
                <a:solidFill>
                  <a:srgbClr val="000000"/>
                </a:solidFill>
              </a:rPr>
              <a:t>Excludes obstetrics</a:t>
            </a:r>
          </a:p>
          <a:p>
            <a:pPr>
              <a:spcBef>
                <a:spcPts val="0"/>
              </a:spcBef>
            </a:pPr>
            <a:r>
              <a:rPr lang="en-US" b="0" dirty="0">
                <a:solidFill>
                  <a:srgbClr val="000000"/>
                </a:solidFill>
              </a:rPr>
              <a:t>Excludes routine follow-ups</a:t>
            </a:r>
          </a:p>
          <a:p>
            <a:pPr>
              <a:spcBef>
                <a:spcPts val="0"/>
              </a:spcBef>
            </a:pPr>
            <a:r>
              <a:rPr lang="en-US" b="0" dirty="0">
                <a:solidFill>
                  <a:srgbClr val="000000"/>
                </a:solidFill>
              </a:rPr>
              <a:t>Excludes emergency patients</a:t>
            </a:r>
          </a:p>
        </p:txBody>
      </p:sp>
    </p:spTree>
    <p:extLst>
      <p:ext uri="{BB962C8B-B14F-4D97-AF65-F5344CB8AC3E}">
        <p14:creationId xmlns:p14="http://schemas.microsoft.com/office/powerpoint/2010/main" val="10835092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5374"/>
            <a:ext cx="8229600" cy="429092"/>
          </a:xfrm>
        </p:spPr>
        <p:txBody>
          <a:bodyPr/>
          <a:lstStyle/>
          <a:p>
            <a:r>
              <a:rPr lang="en-US" dirty="0"/>
              <a:t>PET scan and ultrasound wait times (continued)</a:t>
            </a:r>
            <a:endParaRPr lang="en-CA" dirty="0"/>
          </a:p>
        </p:txBody>
      </p:sp>
      <p:sp>
        <p:nvSpPr>
          <p:cNvPr id="3" name="Text Placeholder 2"/>
          <p:cNvSpPr>
            <a:spLocks noGrp="1"/>
          </p:cNvSpPr>
          <p:nvPr>
            <p:ph type="body" sz="quarter" idx="10"/>
          </p:nvPr>
        </p:nvSpPr>
        <p:spPr>
          <a:xfrm>
            <a:off x="708660" y="1143000"/>
            <a:ext cx="7673340" cy="3257550"/>
          </a:xfrm>
        </p:spPr>
        <p:txBody>
          <a:bodyPr>
            <a:noAutofit/>
          </a:bodyPr>
          <a:lstStyle/>
          <a:p>
            <a:pPr>
              <a:spcAft>
                <a:spcPts val="400"/>
              </a:spcAft>
              <a:buFontTx/>
              <a:buNone/>
            </a:pPr>
            <a:r>
              <a:rPr lang="en-US" dirty="0"/>
              <a:t>Decisions/rationale</a:t>
            </a:r>
          </a:p>
          <a:p>
            <a:pPr>
              <a:spcBef>
                <a:spcPts val="0"/>
              </a:spcBef>
            </a:pPr>
            <a:r>
              <a:rPr lang="en-US" sz="1500" b="0" dirty="0">
                <a:solidFill>
                  <a:srgbClr val="000000"/>
                </a:solidFill>
              </a:rPr>
              <a:t>Obstetrics scans are typically scheduled for set times, so these patients do not wait </a:t>
            </a:r>
            <a:br>
              <a:rPr lang="en-US" sz="1500" b="0" dirty="0">
                <a:solidFill>
                  <a:srgbClr val="000000"/>
                </a:solidFill>
              </a:rPr>
            </a:br>
            <a:r>
              <a:rPr lang="en-US" sz="1500" b="0" dirty="0">
                <a:solidFill>
                  <a:srgbClr val="000000"/>
                </a:solidFill>
              </a:rPr>
              <a:t>for their scan.</a:t>
            </a:r>
          </a:p>
          <a:p>
            <a:pPr>
              <a:spcBef>
                <a:spcPts val="0"/>
              </a:spcBef>
            </a:pPr>
            <a:r>
              <a:rPr lang="en-US" sz="1500" b="0" dirty="0">
                <a:solidFill>
                  <a:srgbClr val="000000"/>
                </a:solidFill>
              </a:rPr>
              <a:t>Follow-up appointments are typically scheduled. Some provinces are unable to separate out routine follow-ups.</a:t>
            </a:r>
          </a:p>
          <a:p>
            <a:pPr>
              <a:spcBef>
                <a:spcPts val="0"/>
              </a:spcBef>
            </a:pPr>
            <a:r>
              <a:rPr lang="en-US" sz="1500" b="0" dirty="0">
                <a:solidFill>
                  <a:srgbClr val="000000"/>
                </a:solidFill>
              </a:rPr>
              <a:t>There is a high proportion of no-shows and rescheduled appointments across all of the provinces; given the large volume of scans, it is not possible to delete patient unavailable days </a:t>
            </a:r>
            <a:br>
              <a:rPr lang="en-US" sz="1500" b="0" dirty="0">
                <a:solidFill>
                  <a:srgbClr val="000000"/>
                </a:solidFill>
              </a:rPr>
            </a:br>
            <a:r>
              <a:rPr lang="en-US" sz="1500" b="0" dirty="0">
                <a:solidFill>
                  <a:srgbClr val="000000"/>
                </a:solidFill>
              </a:rPr>
              <a:t>as with other priority procedures. However, most provinces are able to adjust the wait time data by removing patients who initiate delays, and those that are currently unable to do so agree in principle that these patients should be removed. Provinces will move toward excluding patients who reschedule their appointment. Where this is not possible, an exception will be noted.</a:t>
            </a:r>
          </a:p>
        </p:txBody>
      </p:sp>
    </p:spTree>
    <p:extLst>
      <p:ext uri="{BB962C8B-B14F-4D97-AF65-F5344CB8AC3E}">
        <p14:creationId xmlns:p14="http://schemas.microsoft.com/office/powerpoint/2010/main" val="36870115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Specialist care wait times</a:t>
            </a:r>
            <a:endParaRPr lang="en-CA" dirty="0"/>
          </a:p>
        </p:txBody>
      </p:sp>
      <p:sp>
        <p:nvSpPr>
          <p:cNvPr id="3" name="Text Placeholder 2"/>
          <p:cNvSpPr>
            <a:spLocks noGrp="1"/>
          </p:cNvSpPr>
          <p:nvPr>
            <p:ph type="body" sz="quarter" idx="10"/>
          </p:nvPr>
        </p:nvSpPr>
        <p:spPr>
          <a:xfrm>
            <a:off x="708660" y="1143000"/>
            <a:ext cx="7216140" cy="692497"/>
          </a:xfrm>
        </p:spPr>
        <p:txBody>
          <a:bodyPr>
            <a:noAutofit/>
          </a:bodyPr>
          <a:lstStyle/>
          <a:p>
            <a:pPr>
              <a:lnSpc>
                <a:spcPts val="1900"/>
              </a:lnSpc>
              <a:spcBef>
                <a:spcPts val="400"/>
              </a:spcBef>
              <a:spcAft>
                <a:spcPts val="0"/>
              </a:spcAft>
              <a:buFontTx/>
              <a:buNone/>
            </a:pPr>
            <a:r>
              <a:rPr lang="en-US" dirty="0"/>
              <a:t>Definition</a:t>
            </a:r>
          </a:p>
          <a:p>
            <a:pPr>
              <a:lnSpc>
                <a:spcPts val="1900"/>
              </a:lnSpc>
              <a:spcBef>
                <a:spcPts val="400"/>
              </a:spcBef>
              <a:spcAft>
                <a:spcPts val="1200"/>
              </a:spcAft>
            </a:pPr>
            <a:r>
              <a:rPr lang="en-US" sz="1500" b="0" dirty="0">
                <a:solidFill>
                  <a:srgbClr val="000000"/>
                </a:solidFill>
              </a:rPr>
              <a:t>The number of days between the date the referral was received in the specialist’s office and the date the patient was seen by a specialist.</a:t>
            </a:r>
          </a:p>
          <a:p>
            <a:pPr marL="0" indent="0">
              <a:spcAft>
                <a:spcPts val="1200"/>
              </a:spcAft>
              <a:buNone/>
              <a:defRPr/>
            </a:pPr>
            <a:r>
              <a:rPr lang="en-US" dirty="0"/>
              <a:t>Summary measures: </a:t>
            </a:r>
            <a:r>
              <a:rPr lang="en-US" sz="1500" b="0" dirty="0">
                <a:solidFill>
                  <a:srgbClr val="000000"/>
                </a:solidFill>
              </a:rPr>
              <a:t>50th percentile, 90th percentile</a:t>
            </a:r>
            <a:endParaRPr lang="en-CA" sz="1500" b="0" dirty="0">
              <a:solidFill>
                <a:srgbClr val="000000"/>
              </a:solidFill>
            </a:endParaRPr>
          </a:p>
          <a:p>
            <a:pPr>
              <a:lnSpc>
                <a:spcPts val="1950"/>
              </a:lnSpc>
              <a:spcBef>
                <a:spcPts val="400"/>
              </a:spcBef>
              <a:spcAft>
                <a:spcPts val="0"/>
              </a:spcAft>
              <a:buNone/>
            </a:pPr>
            <a:r>
              <a:rPr lang="en-US" dirty="0"/>
              <a:t>Population</a:t>
            </a:r>
          </a:p>
          <a:p>
            <a:pPr>
              <a:lnSpc>
                <a:spcPts val="1950"/>
              </a:lnSpc>
              <a:spcBef>
                <a:spcPts val="400"/>
              </a:spcBef>
            </a:pPr>
            <a:r>
              <a:rPr lang="en-US" sz="1500" b="0" dirty="0">
                <a:solidFill>
                  <a:srgbClr val="000000"/>
                </a:solidFill>
              </a:rPr>
              <a:t>Includes those age 18 and older</a:t>
            </a:r>
          </a:p>
          <a:p>
            <a:pPr>
              <a:lnSpc>
                <a:spcPts val="1950"/>
              </a:lnSpc>
              <a:spcBef>
                <a:spcPts val="0"/>
              </a:spcBef>
            </a:pPr>
            <a:r>
              <a:rPr lang="en-US" sz="1500" b="0" dirty="0">
                <a:solidFill>
                  <a:srgbClr val="000000"/>
                </a:solidFill>
              </a:rPr>
              <a:t>Includes new referrals (new referrals occur when a referral letter is generated </a:t>
            </a:r>
            <a:br>
              <a:rPr lang="en-US" sz="1500" b="0" dirty="0">
                <a:solidFill>
                  <a:srgbClr val="000000"/>
                </a:solidFill>
              </a:rPr>
            </a:br>
            <a:r>
              <a:rPr lang="en-US" sz="1500" b="0" dirty="0">
                <a:solidFill>
                  <a:srgbClr val="000000"/>
                </a:solidFill>
              </a:rPr>
              <a:t>by a general practitioner or other specialist)</a:t>
            </a:r>
          </a:p>
          <a:p>
            <a:pPr>
              <a:lnSpc>
                <a:spcPts val="1950"/>
              </a:lnSpc>
              <a:spcBef>
                <a:spcPts val="0"/>
              </a:spcBef>
            </a:pPr>
            <a:r>
              <a:rPr lang="en-US" sz="1500" b="0" dirty="0">
                <a:solidFill>
                  <a:srgbClr val="000000"/>
                </a:solidFill>
              </a:rPr>
              <a:t>Excludes patient unavailable days</a:t>
            </a:r>
          </a:p>
          <a:p>
            <a:pPr>
              <a:lnSpc>
                <a:spcPts val="1950"/>
              </a:lnSpc>
              <a:spcBef>
                <a:spcPts val="400"/>
              </a:spcBef>
              <a:spcAft>
                <a:spcPts val="400"/>
              </a:spcAft>
            </a:pPr>
            <a:r>
              <a:rPr lang="en-US" sz="1500" b="0" dirty="0">
                <a:solidFill>
                  <a:srgbClr val="000000"/>
                </a:solidFill>
              </a:rPr>
              <a:t>Excludes emergency cases and in-hospital referrals</a:t>
            </a:r>
          </a:p>
        </p:txBody>
      </p:sp>
    </p:spTree>
    <p:extLst>
      <p:ext uri="{BB962C8B-B14F-4D97-AF65-F5344CB8AC3E}">
        <p14:creationId xmlns:p14="http://schemas.microsoft.com/office/powerpoint/2010/main" val="32260084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3"/>
          <p:cNvSpPr>
            <a:spLocks noGrp="1"/>
          </p:cNvSpPr>
          <p:nvPr>
            <p:ph type="body" sz="quarter" idx="14"/>
          </p:nvPr>
        </p:nvSpPr>
        <p:spPr>
          <a:xfrm>
            <a:off x="1186954" y="1217090"/>
            <a:ext cx="7957046" cy="1509320"/>
          </a:xfrm>
        </p:spPr>
        <p:txBody>
          <a:bodyPr/>
          <a:lstStyle/>
          <a:p>
            <a:r>
              <a:rPr lang="en-US" dirty="0"/>
              <a:t>Appendix: ICD-10-CA and CCI codes</a:t>
            </a:r>
          </a:p>
        </p:txBody>
      </p:sp>
    </p:spTree>
    <p:extLst>
      <p:ext uri="{BB962C8B-B14F-4D97-AF65-F5344CB8AC3E}">
        <p14:creationId xmlns:p14="http://schemas.microsoft.com/office/powerpoint/2010/main" val="10593759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389709" y="133350"/>
            <a:ext cx="8229600" cy="398827"/>
          </a:xfrm>
        </p:spPr>
        <p:txBody>
          <a:bodyPr/>
          <a:lstStyle/>
          <a:p>
            <a:r>
              <a:rPr lang="en-US" sz="1800" dirty="0"/>
              <a:t>Table A1: ICD-10-CA and CCI codes defining priority procedure cohorts</a:t>
            </a:r>
          </a:p>
        </p:txBody>
      </p:sp>
      <p:graphicFrame>
        <p:nvGraphicFramePr>
          <p:cNvPr id="5" name="Group 51"/>
          <p:cNvGraphicFramePr>
            <a:graphicFrameLocks/>
          </p:cNvGraphicFramePr>
          <p:nvPr>
            <p:extLst>
              <p:ext uri="{D42A27DB-BD31-4B8C-83A1-F6EECF244321}">
                <p14:modId xmlns:p14="http://schemas.microsoft.com/office/powerpoint/2010/main" val="3023058791"/>
              </p:ext>
            </p:extLst>
          </p:nvPr>
        </p:nvGraphicFramePr>
        <p:xfrm>
          <a:off x="389709" y="745726"/>
          <a:ext cx="8302752" cy="3727373"/>
        </p:xfrm>
        <a:graphic>
          <a:graphicData uri="http://schemas.openxmlformats.org/drawingml/2006/table">
            <a:tbl>
              <a:tblPr firstRow="1"/>
              <a:tblGrid>
                <a:gridCol w="1901952">
                  <a:extLst>
                    <a:ext uri="{9D8B030D-6E8A-4147-A177-3AD203B41FA5}">
                      <a16:colId xmlns:a16="http://schemas.microsoft.com/office/drawing/2014/main" val="20000"/>
                    </a:ext>
                  </a:extLst>
                </a:gridCol>
                <a:gridCol w="6400800">
                  <a:extLst>
                    <a:ext uri="{9D8B030D-6E8A-4147-A177-3AD203B41FA5}">
                      <a16:colId xmlns:a16="http://schemas.microsoft.com/office/drawing/2014/main" val="20001"/>
                    </a:ext>
                  </a:extLst>
                </a:gridCol>
              </a:tblGrid>
              <a:tr h="343266">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US" sz="1300" b="1" i="0" u="none" strike="noStrike" cap="none" normalizeH="0" baseline="0" dirty="0">
                          <a:ln>
                            <a:noFill/>
                          </a:ln>
                          <a:solidFill>
                            <a:srgbClr val="365254"/>
                          </a:solidFill>
                          <a:effectLst/>
                          <a:latin typeface="+mn-lt"/>
                        </a:rPr>
                        <a:t>Procedure</a:t>
                      </a:r>
                    </a:p>
                  </a:txBody>
                  <a:tcPr anchor="ct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DF7F5"/>
                    </a:solidFill>
                  </a:tcPr>
                </a:tc>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US" sz="1300" b="1" i="0" u="none" strike="noStrike" kern="1200" cap="none" normalizeH="0" baseline="0" dirty="0">
                          <a:ln>
                            <a:noFill/>
                          </a:ln>
                          <a:solidFill>
                            <a:srgbClr val="365254"/>
                          </a:solidFill>
                          <a:effectLst/>
                          <a:latin typeface="+mn-lt"/>
                          <a:ea typeface="+mn-ea"/>
                          <a:cs typeface="+mn-cs"/>
                        </a:rPr>
                        <a:t>CCI / ICD-10-CA inclusion criteria</a:t>
                      </a:r>
                    </a:p>
                  </a:txBody>
                  <a:tcPr anchor="ct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DF7F5"/>
                    </a:solidFill>
                  </a:tcPr>
                </a:tc>
                <a:extLst>
                  <a:ext uri="{0D108BD9-81ED-4DB2-BD59-A6C34878D82A}">
                    <a16:rowId xmlns:a16="http://schemas.microsoft.com/office/drawing/2014/main" val="10000"/>
                  </a:ext>
                </a:extLst>
              </a:tr>
              <a:tr h="171084">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CA" sz="1300" b="1" i="0" u="none" strike="noStrike" cap="none" normalizeH="0" baseline="0" dirty="0">
                          <a:ln>
                            <a:noFill/>
                          </a:ln>
                          <a:solidFill>
                            <a:srgbClr val="365254"/>
                          </a:solidFill>
                          <a:effectLst/>
                          <a:latin typeface="+mn-lt"/>
                        </a:rPr>
                        <a:t>Hip replacement surgery</a:t>
                      </a:r>
                      <a:endParaRPr kumimoji="0" lang="en-US" sz="1300" b="1" i="0" u="none" strike="noStrike" cap="none" normalizeH="0" baseline="0" dirty="0">
                        <a:ln>
                          <a:noFill/>
                        </a:ln>
                        <a:solidFill>
                          <a:srgbClr val="365254"/>
                        </a:solidFill>
                        <a:effectLst/>
                        <a:latin typeface="+mn-lt"/>
                      </a:endParaRP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1.VA.53.LAPN^ Dual component prosthetic device [femoral with acetabular] - open approach</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1.VA.53.LLPN^ Dual component prosthetic device [femoral with acetabular] - open anterior </a:t>
                      </a:r>
                      <a:br>
                        <a:rPr kumimoji="0" lang="en-US" sz="1100" b="0" i="0" u="none" strike="noStrike" cap="none" normalizeH="0" baseline="0" dirty="0">
                          <a:ln>
                            <a:noFill/>
                          </a:ln>
                          <a:solidFill>
                            <a:schemeClr val="tx1"/>
                          </a:solidFill>
                          <a:effectLst/>
                          <a:latin typeface="Calibri"/>
                        </a:rPr>
                      </a:br>
                      <a:r>
                        <a:rPr kumimoji="0" lang="en-US" sz="1100" b="0" i="0" u="none" strike="noStrike" cap="none" normalizeH="0" baseline="0" dirty="0">
                          <a:ln>
                            <a:noFill/>
                          </a:ln>
                          <a:solidFill>
                            <a:schemeClr val="tx1"/>
                          </a:solidFill>
                          <a:effectLst/>
                          <a:latin typeface="Calibri"/>
                        </a:rPr>
                        <a:t>(muscle-sparing) approach</a:t>
                      </a:r>
                    </a:p>
                  </a:txBody>
                  <a:tcP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3527">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CA" sz="1300" b="1" i="0" u="none" strike="noStrike" cap="none" normalizeH="0" baseline="0" dirty="0">
                          <a:ln>
                            <a:noFill/>
                          </a:ln>
                          <a:solidFill>
                            <a:srgbClr val="365254"/>
                          </a:solidFill>
                          <a:effectLst/>
                          <a:latin typeface="+mn-lt"/>
                        </a:rPr>
                        <a:t>Knee replacement surgery</a:t>
                      </a: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1.VG.53.^^ Implantation of internal device, knee joint (except 1.VG.53.LASLN - Cement spacer)</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1.VP.53.^^ Implantation of internal device, patella</a:t>
                      </a:r>
                    </a:p>
                  </a:txBody>
                  <a:tcP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36601">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US" sz="1300" b="1" i="0" u="none" strike="noStrike" cap="none" normalizeH="0" baseline="0" dirty="0">
                          <a:ln>
                            <a:noFill/>
                          </a:ln>
                          <a:solidFill>
                            <a:srgbClr val="365254"/>
                          </a:solidFill>
                          <a:effectLst/>
                          <a:latin typeface="+mn-lt"/>
                        </a:rPr>
                        <a:t>Hip fracture repair</a:t>
                      </a: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See detailed inclusion criteria in CIHI’s indicator listing:</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hlinkClick r:id="rId3"/>
                        </a:rPr>
                        <a:t>https://www.cihi.ca/en/indicators/wait-times-for-hip-fracture-repair-from-ed-registration-percentiles</a:t>
                      </a:r>
                      <a:r>
                        <a:rPr kumimoji="0" lang="en-US" sz="1100" b="0" i="0" u="none" strike="noStrike" cap="none" normalizeH="0" baseline="0" dirty="0">
                          <a:ln>
                            <a:noFill/>
                          </a:ln>
                          <a:solidFill>
                            <a:schemeClr val="tx1"/>
                          </a:solidFill>
                          <a:effectLst/>
                          <a:latin typeface="Calibri"/>
                        </a:rPr>
                        <a:t> (emergency and inpatient)</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hlinkClick r:id="rId4"/>
                        </a:rPr>
                        <a:t>https://www.cihi.ca/en/indicators/hip-fracture-surgery-within-48-hours</a:t>
                      </a:r>
                      <a:r>
                        <a:rPr kumimoji="0" lang="en-US" sz="1100" b="0" i="0" u="none" strike="noStrike" cap="none" normalizeH="0" baseline="0" dirty="0">
                          <a:ln>
                            <a:noFill/>
                          </a:ln>
                          <a:solidFill>
                            <a:schemeClr val="tx1"/>
                          </a:solidFill>
                          <a:effectLst/>
                          <a:latin typeface="Calibri"/>
                        </a:rPr>
                        <a:t> (inpatient)</a:t>
                      </a:r>
                    </a:p>
                  </a:txBody>
                  <a:tcP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6643">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CA" sz="1300" b="1" i="0" u="none" strike="noStrike" cap="none" normalizeH="0" baseline="0" dirty="0">
                          <a:ln>
                            <a:noFill/>
                          </a:ln>
                          <a:solidFill>
                            <a:srgbClr val="365254"/>
                          </a:solidFill>
                          <a:effectLst/>
                          <a:latin typeface="+mn-lt"/>
                        </a:rPr>
                        <a:t>Cataract surgery</a:t>
                      </a:r>
                      <a:endParaRPr kumimoji="0" lang="en-US" sz="1300" b="1" i="0" u="none" strike="noStrike" cap="none" normalizeH="0" baseline="0" dirty="0">
                        <a:ln>
                          <a:noFill/>
                        </a:ln>
                        <a:solidFill>
                          <a:srgbClr val="365254"/>
                        </a:solidFill>
                        <a:effectLst/>
                        <a:latin typeface="+mn-lt"/>
                      </a:endParaRP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1.CL.89.^^ Excision total, lens</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With at least one of the following diagnoses:</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H25^ Senile cataract</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H26^ Other cataract</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H28^ Cataract and other disorders of lens in diseases classified elsewhere (except H28.8* Other disorders </a:t>
                      </a:r>
                      <a:br>
                        <a:rPr kumimoji="0" lang="en-US" sz="1100" b="0" i="0" u="none" strike="noStrike" cap="none" normalizeH="0" baseline="0" dirty="0">
                          <a:ln>
                            <a:noFill/>
                          </a:ln>
                          <a:solidFill>
                            <a:schemeClr val="tx1"/>
                          </a:solidFill>
                          <a:effectLst/>
                          <a:latin typeface="Calibri"/>
                        </a:rPr>
                      </a:br>
                      <a:r>
                        <a:rPr kumimoji="0" lang="en-US" sz="1100" b="0" i="0" u="none" strike="noStrike" cap="none" normalizeH="0" baseline="0" dirty="0">
                          <a:ln>
                            <a:noFill/>
                          </a:ln>
                          <a:solidFill>
                            <a:schemeClr val="tx1"/>
                          </a:solidFill>
                          <a:effectLst/>
                          <a:latin typeface="Calibri"/>
                        </a:rPr>
                        <a:t>of lens in diseases classified) </a:t>
                      </a:r>
                    </a:p>
                  </a:txBody>
                  <a:tcP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14731024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382782" y="133350"/>
            <a:ext cx="8229600" cy="398827"/>
          </a:xfrm>
        </p:spPr>
        <p:txBody>
          <a:bodyPr/>
          <a:lstStyle/>
          <a:p>
            <a:r>
              <a:rPr lang="en-US" sz="1800" dirty="0"/>
              <a:t>Table A1: ICD-10-CA and CCI codes defining priority procedure cohorts (continued)</a:t>
            </a:r>
          </a:p>
        </p:txBody>
      </p:sp>
      <p:graphicFrame>
        <p:nvGraphicFramePr>
          <p:cNvPr id="5" name="Group 51"/>
          <p:cNvGraphicFramePr>
            <a:graphicFrameLocks/>
          </p:cNvGraphicFramePr>
          <p:nvPr>
            <p:extLst>
              <p:ext uri="{D42A27DB-BD31-4B8C-83A1-F6EECF244321}">
                <p14:modId xmlns:p14="http://schemas.microsoft.com/office/powerpoint/2010/main" val="2454537152"/>
              </p:ext>
            </p:extLst>
          </p:nvPr>
        </p:nvGraphicFramePr>
        <p:xfrm>
          <a:off x="389709" y="742950"/>
          <a:ext cx="8297091" cy="2402904"/>
        </p:xfrm>
        <a:graphic>
          <a:graphicData uri="http://schemas.openxmlformats.org/drawingml/2006/table">
            <a:tbl>
              <a:tblPr firstRow="1"/>
              <a:tblGrid>
                <a:gridCol w="1896291">
                  <a:extLst>
                    <a:ext uri="{9D8B030D-6E8A-4147-A177-3AD203B41FA5}">
                      <a16:colId xmlns:a16="http://schemas.microsoft.com/office/drawing/2014/main" val="20000"/>
                    </a:ext>
                  </a:extLst>
                </a:gridCol>
                <a:gridCol w="6400800">
                  <a:extLst>
                    <a:ext uri="{9D8B030D-6E8A-4147-A177-3AD203B41FA5}">
                      <a16:colId xmlns:a16="http://schemas.microsoft.com/office/drawing/2014/main" val="20001"/>
                    </a:ext>
                  </a:extLst>
                </a:gridCol>
              </a:tblGrid>
              <a:tr h="343266">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US" sz="1300" b="1" i="0" u="none" strike="noStrike" cap="none" normalizeH="0" baseline="0" dirty="0">
                          <a:ln>
                            <a:noFill/>
                          </a:ln>
                          <a:solidFill>
                            <a:srgbClr val="365254"/>
                          </a:solidFill>
                          <a:effectLst/>
                          <a:latin typeface="+mn-lt"/>
                        </a:rPr>
                        <a:t>Procedure</a:t>
                      </a:r>
                    </a:p>
                  </a:txBody>
                  <a:tcPr anchor="ct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DF7F5"/>
                    </a:solidFill>
                  </a:tcPr>
                </a:tc>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US" sz="1300" b="1" i="0" u="none" strike="noStrike" kern="1200" cap="none" normalizeH="0" baseline="0" dirty="0">
                          <a:ln>
                            <a:noFill/>
                          </a:ln>
                          <a:solidFill>
                            <a:srgbClr val="365254"/>
                          </a:solidFill>
                          <a:effectLst/>
                          <a:latin typeface="+mn-lt"/>
                          <a:ea typeface="+mn-ea"/>
                          <a:cs typeface="+mn-cs"/>
                        </a:rPr>
                        <a:t>CCI / ICD-10-CA inclusion criteria</a:t>
                      </a:r>
                    </a:p>
                  </a:txBody>
                  <a:tcPr anchor="ct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DF7F5"/>
                    </a:solidFill>
                  </a:tcPr>
                </a:tc>
                <a:extLst>
                  <a:ext uri="{0D108BD9-81ED-4DB2-BD59-A6C34878D82A}">
                    <a16:rowId xmlns:a16="http://schemas.microsoft.com/office/drawing/2014/main" val="10000"/>
                  </a:ext>
                </a:extLst>
              </a:tr>
              <a:tr h="171084">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CA" sz="1300" b="1" i="0" u="none" strike="noStrike" cap="none" normalizeH="0" baseline="0" dirty="0">
                          <a:ln>
                            <a:noFill/>
                          </a:ln>
                          <a:solidFill>
                            <a:srgbClr val="365254"/>
                          </a:solidFill>
                          <a:effectLst/>
                          <a:latin typeface="+mn-lt"/>
                        </a:rPr>
                        <a:t>Radiation therapy</a:t>
                      </a:r>
                      <a:endParaRPr kumimoji="0" lang="en-US" sz="1300" b="1" i="0" u="none" strike="noStrike" cap="none" normalizeH="0" baseline="0" dirty="0">
                        <a:ln>
                          <a:noFill/>
                        </a:ln>
                        <a:solidFill>
                          <a:srgbClr val="365254"/>
                        </a:solidFill>
                        <a:effectLst/>
                        <a:latin typeface="+mn-lt"/>
                      </a:endParaRP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ts val="1600"/>
                        </a:lnSpc>
                        <a:spcBef>
                          <a:spcPts val="3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1.^^.27.^^ Radiation, any site</a:t>
                      </a:r>
                    </a:p>
                  </a:txBody>
                  <a:tcP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67338">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CA" sz="1300" b="1" i="0" u="none" strike="noStrike" cap="none" normalizeH="0" baseline="0" dirty="0">
                          <a:ln>
                            <a:noFill/>
                          </a:ln>
                          <a:solidFill>
                            <a:srgbClr val="365254"/>
                          </a:solidFill>
                          <a:effectLst/>
                          <a:latin typeface="+mn-lt"/>
                        </a:rPr>
                        <a:t>Coronary artery </a:t>
                      </a:r>
                      <a:br>
                        <a:rPr kumimoji="0" lang="en-CA" sz="1300" b="1" i="0" u="none" strike="noStrike" cap="none" normalizeH="0" baseline="0" dirty="0">
                          <a:ln>
                            <a:noFill/>
                          </a:ln>
                          <a:solidFill>
                            <a:srgbClr val="365254"/>
                          </a:solidFill>
                          <a:effectLst/>
                          <a:latin typeface="+mn-lt"/>
                        </a:rPr>
                      </a:br>
                      <a:r>
                        <a:rPr kumimoji="0" lang="en-CA" sz="1300" b="1" i="0" u="none" strike="noStrike" cap="none" normalizeH="0" baseline="0" dirty="0">
                          <a:ln>
                            <a:noFill/>
                          </a:ln>
                          <a:solidFill>
                            <a:srgbClr val="365254"/>
                          </a:solidFill>
                          <a:effectLst/>
                          <a:latin typeface="+mn-lt"/>
                        </a:rPr>
                        <a:t>bypass graft (CABG)</a:t>
                      </a: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ts val="1600"/>
                        </a:lnSpc>
                        <a:spcBef>
                          <a:spcPts val="3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1.IJ.76^^ Bypass, coronary arteries</a:t>
                      </a:r>
                    </a:p>
                    <a:p>
                      <a:pPr marL="0" marR="0" lvl="0" indent="0" algn="l" defTabSz="914400" rtl="0" eaLnBrk="1" fontAlgn="base" latinLnBrk="0" hangingPunct="1">
                        <a:lnSpc>
                          <a:spcPts val="1600"/>
                        </a:lnSpc>
                        <a:spcBef>
                          <a:spcPts val="3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Exclusions:</a:t>
                      </a:r>
                      <a:br>
                        <a:rPr kumimoji="0" lang="en-US" sz="1100" b="0" i="0" u="none" strike="noStrike" cap="none" normalizeH="0" baseline="0" dirty="0">
                          <a:ln>
                            <a:noFill/>
                          </a:ln>
                          <a:solidFill>
                            <a:schemeClr val="tx1"/>
                          </a:solidFill>
                          <a:effectLst/>
                          <a:latin typeface="Calibri"/>
                        </a:rPr>
                      </a:br>
                      <a:r>
                        <a:rPr kumimoji="0" lang="en-US" sz="1100" b="0" i="0" u="none" strike="noStrike" cap="none" normalizeH="0" baseline="0" dirty="0">
                          <a:ln>
                            <a:noFill/>
                          </a:ln>
                          <a:solidFill>
                            <a:schemeClr val="tx1"/>
                          </a:solidFill>
                          <a:effectLst/>
                          <a:latin typeface="Calibri"/>
                        </a:rPr>
                        <a:t>1) Abandoned and revision procedures</a:t>
                      </a:r>
                      <a:br>
                        <a:rPr kumimoji="0" lang="en-US" sz="1100" b="0" i="0" u="none" strike="noStrike" cap="none" normalizeH="0" baseline="0" dirty="0">
                          <a:ln>
                            <a:noFill/>
                          </a:ln>
                          <a:solidFill>
                            <a:schemeClr val="tx1"/>
                          </a:solidFill>
                          <a:effectLst/>
                          <a:latin typeface="Calibri"/>
                        </a:rPr>
                      </a:br>
                      <a:r>
                        <a:rPr kumimoji="0" lang="en-US" sz="1100" b="0" i="0" u="none" strike="noStrike" cap="none" normalizeH="0" baseline="0" dirty="0">
                          <a:ln>
                            <a:noFill/>
                          </a:ln>
                          <a:solidFill>
                            <a:schemeClr val="tx1"/>
                          </a:solidFill>
                          <a:effectLst/>
                          <a:latin typeface="Calibri"/>
                        </a:rPr>
                        <a:t>2) CABG with any valve procedure or concomitant procedure </a:t>
                      </a:r>
                      <a:br>
                        <a:rPr kumimoji="0" lang="en-US" sz="1100" b="0" i="0" u="none" strike="noStrike" cap="none" normalizeH="0" baseline="0" dirty="0">
                          <a:ln>
                            <a:noFill/>
                          </a:ln>
                          <a:solidFill>
                            <a:schemeClr val="tx1"/>
                          </a:solidFill>
                          <a:effectLst/>
                          <a:latin typeface="Calibri"/>
                        </a:rPr>
                      </a:br>
                      <a:r>
                        <a:rPr kumimoji="0" lang="en-US" sz="1100" b="0" i="0" u="none" strike="noStrike" cap="none" normalizeH="0" baseline="0" dirty="0">
                          <a:ln>
                            <a:noFill/>
                          </a:ln>
                          <a:solidFill>
                            <a:schemeClr val="tx1"/>
                          </a:solidFill>
                          <a:effectLst/>
                          <a:latin typeface="Calibri"/>
                        </a:rPr>
                        <a:t>(see the </a:t>
                      </a:r>
                      <a:r>
                        <a:rPr kumimoji="0" lang="en-US" sz="1100" b="0" i="0" u="none" strike="noStrike" cap="none" normalizeH="0" baseline="0" dirty="0">
                          <a:ln>
                            <a:noFill/>
                          </a:ln>
                          <a:solidFill>
                            <a:schemeClr val="tx1"/>
                          </a:solidFill>
                          <a:effectLst/>
                          <a:latin typeface="Calibri"/>
                          <a:hlinkClick r:id="rId3"/>
                        </a:rPr>
                        <a:t>General Methodology Notes</a:t>
                      </a:r>
                      <a:r>
                        <a:rPr kumimoji="0" lang="en-US" sz="1100" b="0" i="0" u="none" strike="noStrike" cap="none" normalizeH="0" baseline="0" dirty="0">
                          <a:ln>
                            <a:noFill/>
                          </a:ln>
                          <a:solidFill>
                            <a:schemeClr val="tx1"/>
                          </a:solidFill>
                          <a:effectLst/>
                          <a:latin typeface="Calibri"/>
                        </a:rPr>
                        <a:t> for CIHI’s Cardiac Care Quality Indicators). </a:t>
                      </a:r>
                    </a:p>
                  </a:txBody>
                  <a:tcP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3644">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CA" sz="1300" b="1" i="0" u="none" strike="noStrike" cap="none" normalizeH="0" baseline="0" dirty="0">
                          <a:ln>
                            <a:noFill/>
                          </a:ln>
                          <a:solidFill>
                            <a:srgbClr val="365254"/>
                          </a:solidFill>
                          <a:effectLst/>
                          <a:latin typeface="+mn-lt"/>
                        </a:rPr>
                        <a:t>CT scan</a:t>
                      </a: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ts val="1600"/>
                        </a:lnSpc>
                        <a:spcBef>
                          <a:spcPts val="3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3.^^.20.^^ CT scan, any site</a:t>
                      </a:r>
                    </a:p>
                  </a:txBody>
                  <a:tcPr anchor="ct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4800">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US" sz="1300" b="1" i="0" u="none" strike="noStrike" cap="none" normalizeH="0" baseline="0" dirty="0">
                          <a:ln>
                            <a:noFill/>
                          </a:ln>
                          <a:solidFill>
                            <a:srgbClr val="365254"/>
                          </a:solidFill>
                          <a:effectLst/>
                          <a:latin typeface="+mn-lt"/>
                        </a:rPr>
                        <a:t>MRI scan</a:t>
                      </a: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ts val="1600"/>
                        </a:lnSpc>
                        <a:spcBef>
                          <a:spcPts val="3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3.^^.40.^^ MRI scan, any site</a:t>
                      </a:r>
                    </a:p>
                  </a:txBody>
                  <a:tcP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18816489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376646" y="133350"/>
            <a:ext cx="8229600" cy="398827"/>
          </a:xfrm>
        </p:spPr>
        <p:txBody>
          <a:bodyPr/>
          <a:lstStyle/>
          <a:p>
            <a:r>
              <a:rPr lang="en-US" sz="1800" dirty="0"/>
              <a:t>Table A1: ICD-10-CA and CCI codes defining priority procedure cohorts (continued)</a:t>
            </a:r>
          </a:p>
        </p:txBody>
      </p:sp>
      <p:graphicFrame>
        <p:nvGraphicFramePr>
          <p:cNvPr id="5" name="Group 51"/>
          <p:cNvGraphicFramePr>
            <a:graphicFrameLocks/>
          </p:cNvGraphicFramePr>
          <p:nvPr>
            <p:extLst>
              <p:ext uri="{D42A27DB-BD31-4B8C-83A1-F6EECF244321}">
                <p14:modId xmlns:p14="http://schemas.microsoft.com/office/powerpoint/2010/main" val="2546520602"/>
              </p:ext>
            </p:extLst>
          </p:nvPr>
        </p:nvGraphicFramePr>
        <p:xfrm>
          <a:off x="381000" y="742950"/>
          <a:ext cx="8305800" cy="3938193"/>
        </p:xfrm>
        <a:graphic>
          <a:graphicData uri="http://schemas.openxmlformats.org/drawingml/2006/table">
            <a:tbl>
              <a:tblPr firstRow="1"/>
              <a:tblGrid>
                <a:gridCol w="1905000">
                  <a:extLst>
                    <a:ext uri="{9D8B030D-6E8A-4147-A177-3AD203B41FA5}">
                      <a16:colId xmlns:a16="http://schemas.microsoft.com/office/drawing/2014/main" val="20000"/>
                    </a:ext>
                  </a:extLst>
                </a:gridCol>
                <a:gridCol w="6400800">
                  <a:extLst>
                    <a:ext uri="{9D8B030D-6E8A-4147-A177-3AD203B41FA5}">
                      <a16:colId xmlns:a16="http://schemas.microsoft.com/office/drawing/2014/main" val="20001"/>
                    </a:ext>
                  </a:extLst>
                </a:gridCol>
              </a:tblGrid>
              <a:tr h="343266">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US" sz="1300" b="1" i="0" u="none" strike="noStrike" cap="none" normalizeH="0" baseline="0" dirty="0">
                          <a:ln>
                            <a:noFill/>
                          </a:ln>
                          <a:solidFill>
                            <a:srgbClr val="365254"/>
                          </a:solidFill>
                          <a:effectLst/>
                          <a:latin typeface="+mn-lt"/>
                        </a:rPr>
                        <a:t>Procedure</a:t>
                      </a:r>
                    </a:p>
                  </a:txBody>
                  <a:tcPr anchor="ct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DF7F5"/>
                    </a:solidFill>
                  </a:tcPr>
                </a:tc>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US" sz="1300" b="1" i="0" u="none" strike="noStrike" kern="1200" cap="none" normalizeH="0" baseline="0" dirty="0">
                          <a:ln>
                            <a:noFill/>
                          </a:ln>
                          <a:solidFill>
                            <a:srgbClr val="365254"/>
                          </a:solidFill>
                          <a:effectLst/>
                          <a:latin typeface="+mn-lt"/>
                          <a:ea typeface="+mn-ea"/>
                          <a:cs typeface="+mn-cs"/>
                        </a:rPr>
                        <a:t>CCI / ICD-10-CA inclusion criteria</a:t>
                      </a:r>
                    </a:p>
                  </a:txBody>
                  <a:tcPr anchor="ct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DF7F5"/>
                    </a:solidFill>
                  </a:tcPr>
                </a:tc>
                <a:extLst>
                  <a:ext uri="{0D108BD9-81ED-4DB2-BD59-A6C34878D82A}">
                    <a16:rowId xmlns:a16="http://schemas.microsoft.com/office/drawing/2014/main" val="10000"/>
                  </a:ext>
                </a:extLst>
              </a:tr>
              <a:tr h="171084">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CA" sz="1300" b="1" i="0" u="none" strike="noStrike" cap="none" normalizeH="0" baseline="0" dirty="0">
                          <a:ln>
                            <a:noFill/>
                          </a:ln>
                          <a:solidFill>
                            <a:srgbClr val="365254"/>
                          </a:solidFill>
                          <a:effectLst/>
                          <a:latin typeface="+mn-lt"/>
                        </a:rPr>
                        <a:t>Cancer surgery</a:t>
                      </a:r>
                      <a:endParaRPr kumimoji="0" lang="en-US" sz="1300" b="1" i="0" u="none" strike="noStrike" cap="none" normalizeH="0" baseline="0" dirty="0">
                        <a:ln>
                          <a:noFill/>
                        </a:ln>
                        <a:solidFill>
                          <a:srgbClr val="365254"/>
                        </a:solidFill>
                        <a:effectLst/>
                        <a:latin typeface="+mn-lt"/>
                      </a:endParaRP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A procedure from the lists indicated below, along with at least one of the following diagnoses:</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C^ Malignant neoplasm</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Z03.1 Observation for suspected malignant neoplasm</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Z03.9 Observation for suspected disease or condition, unspecified</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Z40.0^ Prophylactic surgery for risk-factors related to malignant neoplasm</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Z51.0 Radiotherapy session</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Z51.1 Chemotherapy session for neoplasm</a:t>
                      </a:r>
                    </a:p>
                  </a:txBody>
                  <a:tcP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53161">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CA" sz="1300" b="1" i="0" u="none" strike="noStrike" cap="none" normalizeH="0" baseline="0" dirty="0">
                          <a:ln>
                            <a:noFill/>
                          </a:ln>
                          <a:solidFill>
                            <a:srgbClr val="365254"/>
                          </a:solidFill>
                          <a:effectLst/>
                          <a:latin typeface="+mn-lt"/>
                        </a:rPr>
                        <a:t>Bladder</a:t>
                      </a: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1.PM.59.^^ Destruction, bladder</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1.PM.87.^^ Excision partial, bladder</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1.PM.89.^^ Excision total, bladder</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1.PM.91.^^ Excision radical, bladder</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1.PL.87.BA^^ Excision partial, bladder neck, using endoscopic per orifice approach</a:t>
                      </a:r>
                    </a:p>
                  </a:txBody>
                  <a:tcP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6643">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US" sz="1300" b="1" i="0" u="none" strike="noStrike" cap="none" normalizeH="0" baseline="0" dirty="0">
                          <a:ln>
                            <a:noFill/>
                          </a:ln>
                          <a:solidFill>
                            <a:srgbClr val="365254"/>
                          </a:solidFill>
                          <a:effectLst/>
                          <a:latin typeface="+mn-lt"/>
                        </a:rPr>
                        <a:t>Prostate</a:t>
                      </a: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1.QT.59.^^ Destruction, prostate</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1.QT.87.^^ Excision partial, prostate (except endoscopic approach: 1.QT.87.BA-GX, </a:t>
                      </a:r>
                      <a:br>
                        <a:rPr kumimoji="0" lang="en-US" sz="1100" b="0" i="0" u="none" strike="noStrike" cap="none" normalizeH="0" baseline="0" dirty="0">
                          <a:ln>
                            <a:noFill/>
                          </a:ln>
                          <a:solidFill>
                            <a:schemeClr val="tx1"/>
                          </a:solidFill>
                          <a:effectLst/>
                          <a:latin typeface="Calibri"/>
                        </a:rPr>
                      </a:br>
                      <a:r>
                        <a:rPr kumimoji="0" lang="en-US" sz="1100" b="0" i="0" u="none" strike="noStrike" cap="none" normalizeH="0" baseline="0" dirty="0">
                          <a:ln>
                            <a:noFill/>
                          </a:ln>
                          <a:solidFill>
                            <a:schemeClr val="tx1"/>
                          </a:solidFill>
                          <a:effectLst/>
                          <a:latin typeface="Calibri"/>
                        </a:rPr>
                        <a:t>1.QT.87.BA-AG, 1.QT.87.BA-AK)</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1.QT.91.^^ Excision radical, prostate</a:t>
                      </a:r>
                    </a:p>
                  </a:txBody>
                  <a:tcP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03026405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381000" y="133350"/>
            <a:ext cx="8229600" cy="398827"/>
          </a:xfrm>
        </p:spPr>
        <p:txBody>
          <a:bodyPr/>
          <a:lstStyle/>
          <a:p>
            <a:r>
              <a:rPr lang="en-US" sz="1800" dirty="0"/>
              <a:t>Table A1: ICD-10-CA and CCI codes defining priority procedure cohorts (continued)</a:t>
            </a:r>
          </a:p>
        </p:txBody>
      </p:sp>
      <p:graphicFrame>
        <p:nvGraphicFramePr>
          <p:cNvPr id="5" name="Group 51"/>
          <p:cNvGraphicFramePr>
            <a:graphicFrameLocks/>
          </p:cNvGraphicFramePr>
          <p:nvPr>
            <p:extLst>
              <p:ext uri="{D42A27DB-BD31-4B8C-83A1-F6EECF244321}">
                <p14:modId xmlns:p14="http://schemas.microsoft.com/office/powerpoint/2010/main" val="4171297731"/>
              </p:ext>
            </p:extLst>
          </p:nvPr>
        </p:nvGraphicFramePr>
        <p:xfrm>
          <a:off x="381000" y="742950"/>
          <a:ext cx="8293608" cy="3261046"/>
        </p:xfrm>
        <a:graphic>
          <a:graphicData uri="http://schemas.openxmlformats.org/drawingml/2006/table">
            <a:tbl>
              <a:tblPr firstRow="1"/>
              <a:tblGrid>
                <a:gridCol w="1901952">
                  <a:extLst>
                    <a:ext uri="{9D8B030D-6E8A-4147-A177-3AD203B41FA5}">
                      <a16:colId xmlns:a16="http://schemas.microsoft.com/office/drawing/2014/main" val="20000"/>
                    </a:ext>
                  </a:extLst>
                </a:gridCol>
                <a:gridCol w="6391656">
                  <a:extLst>
                    <a:ext uri="{9D8B030D-6E8A-4147-A177-3AD203B41FA5}">
                      <a16:colId xmlns:a16="http://schemas.microsoft.com/office/drawing/2014/main" val="20001"/>
                    </a:ext>
                  </a:extLst>
                </a:gridCol>
              </a:tblGrid>
              <a:tr h="343728">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US" sz="1300" b="1" i="0" u="none" strike="noStrike" cap="none" normalizeH="0" baseline="0" dirty="0">
                          <a:ln>
                            <a:noFill/>
                          </a:ln>
                          <a:solidFill>
                            <a:srgbClr val="365254"/>
                          </a:solidFill>
                          <a:effectLst/>
                          <a:latin typeface="+mn-lt"/>
                        </a:rPr>
                        <a:t>Procedure</a:t>
                      </a:r>
                    </a:p>
                  </a:txBody>
                  <a:tcPr anchor="ct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DF7F5"/>
                    </a:solidFill>
                  </a:tcPr>
                </a:tc>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US" sz="1300" b="1" i="0" u="none" strike="noStrike" kern="1200" cap="none" normalizeH="0" baseline="0" dirty="0">
                          <a:ln>
                            <a:noFill/>
                          </a:ln>
                          <a:solidFill>
                            <a:srgbClr val="365254"/>
                          </a:solidFill>
                          <a:effectLst/>
                          <a:latin typeface="+mn-lt"/>
                          <a:ea typeface="+mn-ea"/>
                          <a:cs typeface="+mn-cs"/>
                        </a:rPr>
                        <a:t>CCI / ICD-10-CA inclusion criteria</a:t>
                      </a:r>
                    </a:p>
                  </a:txBody>
                  <a:tcPr anchor="ct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DF7F5"/>
                    </a:solidFill>
                  </a:tcPr>
                </a:tc>
                <a:extLst>
                  <a:ext uri="{0D108BD9-81ED-4DB2-BD59-A6C34878D82A}">
                    <a16:rowId xmlns:a16="http://schemas.microsoft.com/office/drawing/2014/main" val="10000"/>
                  </a:ext>
                </a:extLst>
              </a:tr>
              <a:tr h="171084">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CA" sz="1300" b="1" i="0" u="none" strike="noStrike" cap="none" normalizeH="0" baseline="0" dirty="0">
                          <a:ln>
                            <a:noFill/>
                          </a:ln>
                          <a:solidFill>
                            <a:srgbClr val="365254"/>
                          </a:solidFill>
                          <a:effectLst/>
                          <a:latin typeface="+mn-lt"/>
                        </a:rPr>
                        <a:t>Cancer surgery</a:t>
                      </a:r>
                      <a:endParaRPr kumimoji="0" lang="en-US" sz="1300" b="1" i="0" u="none" strike="noStrike" cap="none" normalizeH="0" baseline="0" dirty="0">
                        <a:ln>
                          <a:noFill/>
                        </a:ln>
                        <a:solidFill>
                          <a:srgbClr val="365254"/>
                        </a:solidFill>
                        <a:effectLst/>
                        <a:latin typeface="+mn-lt"/>
                      </a:endParaRP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A procedure from the lists indicated below, along with at least one of the following diagnoses:</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C^ Malignant neoplasm</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Z03.1 Observation for suspected malignant neoplasm</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Z03.9 Observation for suspected disease or condition, unspecified</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Z40.0^ Prophylactic surgery for risk-factors related to malignant neoplasm</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Z51.0 Radiotherapy session</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Z51.1 Chemotherapy session for neoplasm</a:t>
                      </a:r>
                    </a:p>
                  </a:txBody>
                  <a:tcP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18301">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CA" sz="1300" b="1" i="0" u="none" strike="noStrike" cap="none" normalizeH="0" baseline="0" dirty="0">
                          <a:ln>
                            <a:noFill/>
                          </a:ln>
                          <a:solidFill>
                            <a:srgbClr val="365254"/>
                          </a:solidFill>
                          <a:effectLst/>
                          <a:latin typeface="+mn-lt"/>
                        </a:rPr>
                        <a:t>Breast</a:t>
                      </a: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1.YM.87.^^ Excision partial, breast</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1.YM.88.^^ Excision partial with reconstruction, breast</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1.YM.89.^^ Excision total, breast</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1.YM.90.^^ Excision total with reconstruction, breast</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1.YM.91.^^ Excision radical, breast</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1.YM.92.^^ Excision radical with reconstruction, breast</a:t>
                      </a:r>
                    </a:p>
                  </a:txBody>
                  <a:tcP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279155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8150"/>
            <a:ext cx="8229600" cy="429092"/>
          </a:xfrm>
        </p:spPr>
        <p:txBody>
          <a:bodyPr/>
          <a:lstStyle/>
          <a:p>
            <a:r>
              <a:rPr lang="en-CA" dirty="0"/>
              <a:t>Background</a:t>
            </a:r>
          </a:p>
        </p:txBody>
      </p:sp>
      <p:sp>
        <p:nvSpPr>
          <p:cNvPr id="3" name="Text Placeholder 2"/>
          <p:cNvSpPr>
            <a:spLocks noGrp="1"/>
          </p:cNvSpPr>
          <p:nvPr>
            <p:ph type="body" sz="quarter" idx="10"/>
          </p:nvPr>
        </p:nvSpPr>
        <p:spPr>
          <a:xfrm>
            <a:off x="708660" y="1143000"/>
            <a:ext cx="6911340" cy="3192669"/>
          </a:xfrm>
        </p:spPr>
        <p:txBody>
          <a:bodyPr/>
          <a:lstStyle/>
          <a:p>
            <a:pPr>
              <a:lnSpc>
                <a:spcPts val="2000"/>
              </a:lnSpc>
            </a:pPr>
            <a:r>
              <a:rPr lang="en-US" sz="1600" dirty="0"/>
              <a:t>In 2004, Canada’s first ministers agreed to work toward reducing wait times </a:t>
            </a:r>
            <a:br>
              <a:rPr lang="en-US" sz="1600" dirty="0"/>
            </a:br>
            <a:r>
              <a:rPr lang="en-US" sz="1600" dirty="0"/>
              <a:t>for 5 priority areas: cancer treatment, cardiac care, diagnostic imaging, joint replacement and sight restoration. CIHI was mandated to collect wait time information and monitor provincial progress in meeting benchmarks. </a:t>
            </a:r>
          </a:p>
          <a:p>
            <a:pPr>
              <a:lnSpc>
                <a:spcPts val="2000"/>
              </a:lnSpc>
            </a:pPr>
            <a:r>
              <a:rPr lang="en-US" sz="1600" dirty="0"/>
              <a:t>Since 2004, CIHI and the provinces have collaboratively worked toward </a:t>
            </a:r>
            <a:br>
              <a:rPr lang="en-US" sz="1600" dirty="0"/>
            </a:br>
            <a:r>
              <a:rPr lang="en-US" sz="1600" dirty="0"/>
              <a:t>the development of indicators and public wait time reporting for </a:t>
            </a:r>
          </a:p>
          <a:p>
            <a:pPr lvl="1"/>
            <a:r>
              <a:rPr lang="en-US" dirty="0"/>
              <a:t>5 procedures with established wait time benchmarks;</a:t>
            </a:r>
          </a:p>
          <a:p>
            <a:pPr lvl="1"/>
            <a:r>
              <a:rPr lang="en-US" dirty="0"/>
              <a:t>2 diagnostic imaging procedures;</a:t>
            </a:r>
          </a:p>
          <a:p>
            <a:pPr lvl="1"/>
            <a:r>
              <a:rPr lang="en-US" dirty="0"/>
              <a:t>5 cancer sites; and </a:t>
            </a:r>
          </a:p>
          <a:p>
            <a:pPr lvl="1"/>
            <a:r>
              <a:rPr lang="en-US" dirty="0"/>
              <a:t>Coronary artery bypass graft.</a:t>
            </a:r>
          </a:p>
        </p:txBody>
      </p:sp>
    </p:spTree>
    <p:extLst>
      <p:ext uri="{BB962C8B-B14F-4D97-AF65-F5344CB8AC3E}">
        <p14:creationId xmlns:p14="http://schemas.microsoft.com/office/powerpoint/2010/main" val="404566360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381000" y="133350"/>
            <a:ext cx="8229600" cy="398827"/>
          </a:xfrm>
        </p:spPr>
        <p:txBody>
          <a:bodyPr/>
          <a:lstStyle/>
          <a:p>
            <a:r>
              <a:rPr lang="en-US" sz="1800" dirty="0"/>
              <a:t>Table A1: ICD-10-CA and CCI codes defining priority procedure cohorts (continued)</a:t>
            </a:r>
          </a:p>
        </p:txBody>
      </p:sp>
      <p:graphicFrame>
        <p:nvGraphicFramePr>
          <p:cNvPr id="5" name="Group 51"/>
          <p:cNvGraphicFramePr>
            <a:graphicFrameLocks/>
          </p:cNvGraphicFramePr>
          <p:nvPr>
            <p:extLst>
              <p:ext uri="{D42A27DB-BD31-4B8C-83A1-F6EECF244321}">
                <p14:modId xmlns:p14="http://schemas.microsoft.com/office/powerpoint/2010/main" val="3107601451"/>
              </p:ext>
            </p:extLst>
          </p:nvPr>
        </p:nvGraphicFramePr>
        <p:xfrm>
          <a:off x="381000" y="742950"/>
          <a:ext cx="8297091" cy="3692846"/>
        </p:xfrm>
        <a:graphic>
          <a:graphicData uri="http://schemas.openxmlformats.org/drawingml/2006/table">
            <a:tbl>
              <a:tblPr firstRow="1"/>
              <a:tblGrid>
                <a:gridCol w="1905000">
                  <a:extLst>
                    <a:ext uri="{9D8B030D-6E8A-4147-A177-3AD203B41FA5}">
                      <a16:colId xmlns:a16="http://schemas.microsoft.com/office/drawing/2014/main" val="20000"/>
                    </a:ext>
                  </a:extLst>
                </a:gridCol>
                <a:gridCol w="6392091">
                  <a:extLst>
                    <a:ext uri="{9D8B030D-6E8A-4147-A177-3AD203B41FA5}">
                      <a16:colId xmlns:a16="http://schemas.microsoft.com/office/drawing/2014/main" val="20001"/>
                    </a:ext>
                  </a:extLst>
                </a:gridCol>
              </a:tblGrid>
              <a:tr h="343728">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US" sz="1300" b="1" i="0" u="none" strike="noStrike" cap="none" normalizeH="0" baseline="0" dirty="0">
                          <a:ln>
                            <a:noFill/>
                          </a:ln>
                          <a:solidFill>
                            <a:srgbClr val="365254"/>
                          </a:solidFill>
                          <a:effectLst/>
                          <a:latin typeface="+mn-lt"/>
                        </a:rPr>
                        <a:t>Procedure</a:t>
                      </a:r>
                    </a:p>
                  </a:txBody>
                  <a:tcPr anchor="ct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DF7F5"/>
                    </a:solidFill>
                  </a:tcPr>
                </a:tc>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US" sz="1300" b="1" i="0" u="none" strike="noStrike" kern="1200" cap="none" normalizeH="0" baseline="0" dirty="0">
                          <a:ln>
                            <a:noFill/>
                          </a:ln>
                          <a:solidFill>
                            <a:srgbClr val="365254"/>
                          </a:solidFill>
                          <a:effectLst/>
                          <a:latin typeface="+mn-lt"/>
                          <a:ea typeface="+mn-ea"/>
                          <a:cs typeface="+mn-cs"/>
                        </a:rPr>
                        <a:t>CCI / ICD-10-CA inclusion criteria</a:t>
                      </a:r>
                    </a:p>
                  </a:txBody>
                  <a:tcPr anchor="ct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DF7F5"/>
                    </a:solidFill>
                  </a:tcPr>
                </a:tc>
                <a:extLst>
                  <a:ext uri="{0D108BD9-81ED-4DB2-BD59-A6C34878D82A}">
                    <a16:rowId xmlns:a16="http://schemas.microsoft.com/office/drawing/2014/main" val="10000"/>
                  </a:ext>
                </a:extLst>
              </a:tr>
              <a:tr h="171084">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CA" sz="1300" b="1" i="0" u="none" strike="noStrike" cap="none" normalizeH="0" baseline="0" dirty="0">
                          <a:ln>
                            <a:noFill/>
                          </a:ln>
                          <a:solidFill>
                            <a:srgbClr val="365254"/>
                          </a:solidFill>
                          <a:effectLst/>
                          <a:latin typeface="+mn-lt"/>
                        </a:rPr>
                        <a:t>Cancer surgery</a:t>
                      </a:r>
                      <a:endParaRPr kumimoji="0" lang="en-US" sz="1300" b="1" i="0" u="none" strike="noStrike" cap="none" normalizeH="0" baseline="0" dirty="0">
                        <a:ln>
                          <a:noFill/>
                        </a:ln>
                        <a:solidFill>
                          <a:srgbClr val="365254"/>
                        </a:solidFill>
                        <a:effectLst/>
                        <a:latin typeface="+mn-lt"/>
                      </a:endParaRP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A procedure from the lists indicated below, along with at least one of the following diagnoses:</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C^ Malignant neoplasm</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Z03.1 Observation for suspected malignant neoplasm</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Z03.9 Observation for suspected disease or condition, unspecified</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Z40.0^ Prophylactic surgery for risk-factors related to malignant neoplasm</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Z51.0 Radiotherapy session</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Z51.1 Chemotherapy session for neoplasm</a:t>
                      </a:r>
                    </a:p>
                  </a:txBody>
                  <a:tcP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47320">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US" sz="1300" b="1" i="0" u="none" strike="noStrike" cap="none" normalizeH="0" baseline="0" dirty="0">
                          <a:ln>
                            <a:noFill/>
                          </a:ln>
                          <a:solidFill>
                            <a:srgbClr val="365254"/>
                          </a:solidFill>
                          <a:effectLst/>
                          <a:latin typeface="+mn-lt"/>
                        </a:rPr>
                        <a:t>Colorectal</a:t>
                      </a: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1.NM.59.^^ Destruction, large intestine</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1.NM.77.^^ Bypass with exteriorization, large intestine</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1.NM.87.^^ Excision partial, large intestine</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1.NM.89.^^ Excision total, large intestine</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1.NM.91.^^ Excision radical, large intestine</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1.NQ.59.^^ Destruction, rectum</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1.NQ.87.^^ Excision partial, rectum</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1.NQ.89.^^ Excision total, rectum</a:t>
                      </a:r>
                    </a:p>
                  </a:txBody>
                  <a:tcP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77918967"/>
                  </a:ext>
                </a:extLst>
              </a:tr>
            </a:tbl>
          </a:graphicData>
        </a:graphic>
      </p:graphicFrame>
    </p:spTree>
    <p:extLst>
      <p:ext uri="{BB962C8B-B14F-4D97-AF65-F5344CB8AC3E}">
        <p14:creationId xmlns:p14="http://schemas.microsoft.com/office/powerpoint/2010/main" val="213408141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067D5FFF-0C4D-4D77-90B4-A11E9DCD7A80}"/>
              </a:ext>
            </a:extLst>
          </p:cNvPr>
          <p:cNvSpPr>
            <a:spLocks noGrp="1"/>
          </p:cNvSpPr>
          <p:nvPr>
            <p:ph type="title"/>
          </p:nvPr>
        </p:nvSpPr>
        <p:spPr>
          <a:xfrm>
            <a:off x="381000" y="133350"/>
            <a:ext cx="8229600" cy="398827"/>
          </a:xfrm>
        </p:spPr>
        <p:txBody>
          <a:bodyPr/>
          <a:lstStyle/>
          <a:p>
            <a:r>
              <a:rPr lang="en-US" sz="1800" dirty="0"/>
              <a:t>Table A1: ICD-10-CA and CCI codes defining priority procedure cohorts (continued)</a:t>
            </a:r>
          </a:p>
        </p:txBody>
      </p:sp>
      <p:graphicFrame>
        <p:nvGraphicFramePr>
          <p:cNvPr id="5" name="Group 51"/>
          <p:cNvGraphicFramePr>
            <a:graphicFrameLocks/>
          </p:cNvGraphicFramePr>
          <p:nvPr>
            <p:extLst>
              <p:ext uri="{D42A27DB-BD31-4B8C-83A1-F6EECF244321}">
                <p14:modId xmlns:p14="http://schemas.microsoft.com/office/powerpoint/2010/main" val="723971367"/>
              </p:ext>
            </p:extLst>
          </p:nvPr>
        </p:nvGraphicFramePr>
        <p:xfrm>
          <a:off x="381000" y="742950"/>
          <a:ext cx="8297091" cy="3891976"/>
        </p:xfrm>
        <a:graphic>
          <a:graphicData uri="http://schemas.openxmlformats.org/drawingml/2006/table">
            <a:tbl>
              <a:tblPr firstRow="1"/>
              <a:tblGrid>
                <a:gridCol w="1905000">
                  <a:extLst>
                    <a:ext uri="{9D8B030D-6E8A-4147-A177-3AD203B41FA5}">
                      <a16:colId xmlns:a16="http://schemas.microsoft.com/office/drawing/2014/main" val="20000"/>
                    </a:ext>
                  </a:extLst>
                </a:gridCol>
                <a:gridCol w="6392091">
                  <a:extLst>
                    <a:ext uri="{9D8B030D-6E8A-4147-A177-3AD203B41FA5}">
                      <a16:colId xmlns:a16="http://schemas.microsoft.com/office/drawing/2014/main" val="20001"/>
                    </a:ext>
                  </a:extLst>
                </a:gridCol>
              </a:tblGrid>
              <a:tr h="343728">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US" sz="1300" b="1" i="0" u="none" strike="noStrike" cap="none" normalizeH="0" baseline="0" dirty="0">
                          <a:ln>
                            <a:noFill/>
                          </a:ln>
                          <a:solidFill>
                            <a:srgbClr val="365254"/>
                          </a:solidFill>
                          <a:effectLst/>
                          <a:latin typeface="+mn-lt"/>
                        </a:rPr>
                        <a:t>Procedure</a:t>
                      </a:r>
                    </a:p>
                  </a:txBody>
                  <a:tcPr marT="36576" marB="36576" anchor="ct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DF7F5"/>
                    </a:solidFill>
                  </a:tcPr>
                </a:tc>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US" sz="1300" b="1" i="0" u="none" strike="noStrike" kern="1200" cap="none" normalizeH="0" baseline="0" dirty="0">
                          <a:ln>
                            <a:noFill/>
                          </a:ln>
                          <a:solidFill>
                            <a:srgbClr val="365254"/>
                          </a:solidFill>
                          <a:effectLst/>
                          <a:latin typeface="+mn-lt"/>
                          <a:ea typeface="+mn-ea"/>
                          <a:cs typeface="+mn-cs"/>
                        </a:rPr>
                        <a:t>CCI / ICD-10-CA inclusion criteria</a:t>
                      </a:r>
                    </a:p>
                  </a:txBody>
                  <a:tcPr marT="36576" marB="36576" anchor="ct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DF7F5"/>
                    </a:solidFill>
                  </a:tcPr>
                </a:tc>
                <a:extLst>
                  <a:ext uri="{0D108BD9-81ED-4DB2-BD59-A6C34878D82A}">
                    <a16:rowId xmlns:a16="http://schemas.microsoft.com/office/drawing/2014/main" val="10000"/>
                  </a:ext>
                </a:extLst>
              </a:tr>
              <a:tr h="1446096">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CA" sz="1300" b="1" i="0" u="none" strike="noStrike" cap="none" normalizeH="0" baseline="0" dirty="0">
                          <a:ln>
                            <a:noFill/>
                          </a:ln>
                          <a:solidFill>
                            <a:srgbClr val="365254"/>
                          </a:solidFill>
                          <a:effectLst/>
                          <a:latin typeface="+mn-lt"/>
                        </a:rPr>
                        <a:t>Cancer surgery</a:t>
                      </a:r>
                      <a:endParaRPr kumimoji="0" lang="en-US" sz="1300" b="1" i="0" u="none" strike="noStrike" cap="none" normalizeH="0" baseline="0" dirty="0">
                        <a:ln>
                          <a:noFill/>
                        </a:ln>
                        <a:solidFill>
                          <a:srgbClr val="365254"/>
                        </a:solidFill>
                        <a:effectLst/>
                        <a:latin typeface="+mn-lt"/>
                      </a:endParaRPr>
                    </a:p>
                  </a:txBody>
                  <a:tcPr marT="36576" marB="36576"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A procedure from the lists indicated below, along with at least one of the following diagnoses:</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C^ Malignant neoplasm</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Z03.1 Observation for suspected malignant neoplasm</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Z03.9 Observation for suspected disease or condition, unspecified</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Z40.0^ Prophylactic surgery for risk-factors related to malignant neoplasm</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Z51.0 Radiotherapy session</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Z51.1 Chemotherapy session for neoplasm</a:t>
                      </a:r>
                    </a:p>
                  </a:txBody>
                  <a:tcPr marT="36576" marB="36576"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999927">
                <a:tc>
                  <a:txBody>
                    <a:bodyPr/>
                    <a:lstStyle/>
                    <a:p>
                      <a:pPr marL="0" marR="0" lvl="0" indent="0" algn="l" defTabSz="914400" rtl="0" eaLnBrk="1" fontAlgn="base" latinLnBrk="0" hangingPunct="1">
                        <a:lnSpc>
                          <a:spcPct val="100000"/>
                        </a:lnSpc>
                        <a:spcBef>
                          <a:spcPct val="20000"/>
                        </a:spcBef>
                        <a:spcAft>
                          <a:spcPct val="0"/>
                        </a:spcAft>
                        <a:buClr>
                          <a:srgbClr val="007E64"/>
                        </a:buClr>
                        <a:buSzTx/>
                        <a:buFontTx/>
                        <a:buNone/>
                        <a:tabLst/>
                      </a:pPr>
                      <a:r>
                        <a:rPr kumimoji="0" lang="en-US" sz="1300" b="1" i="0" u="none" strike="noStrike" cap="none" normalizeH="0" baseline="0" dirty="0">
                          <a:ln>
                            <a:noFill/>
                          </a:ln>
                          <a:solidFill>
                            <a:srgbClr val="365254"/>
                          </a:solidFill>
                          <a:effectLst/>
                          <a:latin typeface="+mn-lt"/>
                        </a:rPr>
                        <a:t>Lung</a:t>
                      </a:r>
                    </a:p>
                  </a:txBody>
                  <a:tcPr marT="36576" marB="36576"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1.GM.59.^^ Destruction, bronchus NEC</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1.GM.87.^^ Excision partial, bronchus NEC</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1.GR.87.^^ Excision partial, lobe of lung</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1.GR.89.^^ Excision total, lobe of lung</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1.GR.91.^^ Excision radical, lobe of lung</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1.GT.59.^^ Destruction, lung NEC</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1.GT.87.^^ Excision partial, lung NEC</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1.GT.89.^^ Excision total, lung NEC</a:t>
                      </a:r>
                    </a:p>
                    <a:p>
                      <a:pPr marL="0" marR="0" lvl="0" indent="0" algn="l" defTabSz="914400" rtl="0" eaLnBrk="1" fontAlgn="base" latinLnBrk="0" hangingPunct="1">
                        <a:lnSpc>
                          <a:spcPts val="1500"/>
                        </a:lnSpc>
                        <a:spcBef>
                          <a:spcPts val="200"/>
                        </a:spcBef>
                        <a:spcAft>
                          <a:spcPct val="0"/>
                        </a:spcAft>
                        <a:buClr>
                          <a:srgbClr val="007E64"/>
                        </a:buClr>
                        <a:buSzTx/>
                        <a:buFontTx/>
                        <a:buNone/>
                        <a:tabLst/>
                      </a:pPr>
                      <a:r>
                        <a:rPr kumimoji="0" lang="en-US" sz="1100" b="0" i="0" u="none" strike="noStrike" cap="none" normalizeH="0" baseline="0" dirty="0">
                          <a:ln>
                            <a:noFill/>
                          </a:ln>
                          <a:solidFill>
                            <a:schemeClr val="tx1"/>
                          </a:solidFill>
                          <a:effectLst/>
                          <a:latin typeface="Calibri"/>
                        </a:rPr>
                        <a:t>1.GT.91.^^ Excision radical, lung NEC</a:t>
                      </a:r>
                    </a:p>
                  </a:txBody>
                  <a:tcPr marT="36576" marB="36576"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82238017"/>
                  </a:ext>
                </a:extLst>
              </a:tr>
            </a:tbl>
          </a:graphicData>
        </a:graphic>
      </p:graphicFrame>
    </p:spTree>
    <p:extLst>
      <p:ext uri="{BB962C8B-B14F-4D97-AF65-F5344CB8AC3E}">
        <p14:creationId xmlns:p14="http://schemas.microsoft.com/office/powerpoint/2010/main" val="331309725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Canadian Institute for Health Information. Better data. Better decisions. Healthier Canadian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372" y="2091147"/>
            <a:ext cx="4975908" cy="696627"/>
          </a:xfrm>
          <a:prstGeom prst="rect">
            <a:avLst/>
          </a:prstGeom>
          <a:noFill/>
          <a:ln>
            <a:noFill/>
          </a:ln>
        </p:spPr>
      </p:pic>
      <p:sp>
        <p:nvSpPr>
          <p:cNvPr id="6" name="TextBox 5"/>
          <p:cNvSpPr txBox="1"/>
          <p:nvPr/>
        </p:nvSpPr>
        <p:spPr>
          <a:xfrm>
            <a:off x="107504" y="4167485"/>
            <a:ext cx="2880320" cy="461665"/>
          </a:xfrm>
          <a:prstGeom prst="rect">
            <a:avLst/>
          </a:prstGeom>
          <a:noFill/>
        </p:spPr>
        <p:txBody>
          <a:bodyPr wrap="square" rtlCol="0">
            <a:spAutoFit/>
          </a:bodyPr>
          <a:lstStyle/>
          <a:p>
            <a:r>
              <a:rPr lang="en-US" sz="1200" baseline="30000" dirty="0"/>
              <a:t>How to cite this document:</a:t>
            </a:r>
            <a:endParaRPr lang="en-US" sz="1200" i="1" baseline="30000" dirty="0"/>
          </a:p>
          <a:p>
            <a:r>
              <a:rPr lang="en-US" sz="1200" i="1" baseline="30000" dirty="0"/>
              <a:t>Canadian Institute for Health Information. Wait Times for Priority Procedures — Methodology Notes. </a:t>
            </a:r>
            <a:r>
              <a:rPr lang="en-US" sz="1200" baseline="30000" dirty="0"/>
              <a:t>Ottawa, ON: CIHI; 2024.</a:t>
            </a:r>
          </a:p>
        </p:txBody>
      </p:sp>
      <p:sp>
        <p:nvSpPr>
          <p:cNvPr id="5" name="TextBox 4"/>
          <p:cNvSpPr txBox="1"/>
          <p:nvPr/>
        </p:nvSpPr>
        <p:spPr>
          <a:xfrm>
            <a:off x="559743" y="4722698"/>
            <a:ext cx="1347961" cy="369332"/>
          </a:xfrm>
          <a:prstGeom prst="rect">
            <a:avLst/>
          </a:prstGeom>
          <a:noFill/>
        </p:spPr>
        <p:txBody>
          <a:bodyPr wrap="square" rtlCol="0">
            <a:spAutoFit/>
          </a:bodyPr>
          <a:lstStyle/>
          <a:p>
            <a:r>
              <a:rPr lang="en-CA" dirty="0">
                <a:solidFill>
                  <a:schemeClr val="bg1"/>
                </a:solidFill>
              </a:rPr>
              <a:t>@cihi_icis</a:t>
            </a:r>
          </a:p>
        </p:txBody>
      </p:sp>
      <p:sp>
        <p:nvSpPr>
          <p:cNvPr id="7" name="TextBox 6"/>
          <p:cNvSpPr txBox="1"/>
          <p:nvPr/>
        </p:nvSpPr>
        <p:spPr>
          <a:xfrm>
            <a:off x="5220072" y="4722698"/>
            <a:ext cx="2520280" cy="369332"/>
          </a:xfrm>
          <a:prstGeom prst="rect">
            <a:avLst/>
          </a:prstGeom>
          <a:noFill/>
        </p:spPr>
        <p:txBody>
          <a:bodyPr wrap="square" rtlCol="0">
            <a:spAutoFit/>
          </a:bodyPr>
          <a:lstStyle/>
          <a:p>
            <a:pPr algn="r"/>
            <a:r>
              <a:rPr lang="en-CA" dirty="0">
                <a:solidFill>
                  <a:schemeClr val="bg1"/>
                </a:solidFill>
              </a:rPr>
              <a:t>healthreports@cihi.ca</a:t>
            </a:r>
          </a:p>
        </p:txBody>
      </p:sp>
      <p:sp>
        <p:nvSpPr>
          <p:cNvPr id="9" name="TextBox 8"/>
          <p:cNvSpPr txBox="1"/>
          <p:nvPr/>
        </p:nvSpPr>
        <p:spPr>
          <a:xfrm>
            <a:off x="7862324" y="4568416"/>
            <a:ext cx="1234440" cy="584775"/>
          </a:xfrm>
          <a:prstGeom prst="rect">
            <a:avLst/>
          </a:prstGeom>
          <a:noFill/>
        </p:spPr>
        <p:txBody>
          <a:bodyPr wrap="none" rtlCol="0">
            <a:spAutoFit/>
          </a:bodyPr>
          <a:lstStyle/>
          <a:p>
            <a:pPr algn="ctr"/>
            <a:r>
              <a:rPr lang="en-CA" sz="3200" dirty="0">
                <a:solidFill>
                  <a:srgbClr val="365254"/>
                </a:solidFill>
              </a:rPr>
              <a:t>cihi.ca</a:t>
            </a:r>
          </a:p>
        </p:txBody>
      </p:sp>
    </p:spTree>
    <p:extLst>
      <p:ext uri="{BB962C8B-B14F-4D97-AF65-F5344CB8AC3E}">
        <p14:creationId xmlns:p14="http://schemas.microsoft.com/office/powerpoint/2010/main" val="1253117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Background (continued)</a:t>
            </a:r>
          </a:p>
        </p:txBody>
      </p:sp>
      <p:sp>
        <p:nvSpPr>
          <p:cNvPr id="3" name="Text Placeholder 2"/>
          <p:cNvSpPr>
            <a:spLocks noGrp="1"/>
          </p:cNvSpPr>
          <p:nvPr>
            <p:ph type="body" sz="quarter" idx="10"/>
          </p:nvPr>
        </p:nvSpPr>
        <p:spPr>
          <a:xfrm>
            <a:off x="708660" y="1143000"/>
            <a:ext cx="7200000" cy="2554802"/>
          </a:xfrm>
        </p:spPr>
        <p:txBody>
          <a:bodyPr/>
          <a:lstStyle/>
          <a:p>
            <a:r>
              <a:rPr lang="en-US" dirty="0"/>
              <a:t>In 2005, the Comparable Indicators of Access Sub Committee (CIASC) developed </a:t>
            </a:r>
            <a:br>
              <a:rPr lang="en-US" dirty="0"/>
            </a:br>
            <a:r>
              <a:rPr lang="en-US" dirty="0"/>
              <a:t>a pan-Canadian definition for wait time measurement that was adopted by the federal/provincial/territorial ministries.</a:t>
            </a:r>
          </a:p>
          <a:p>
            <a:r>
              <a:rPr lang="en-US" i="1" dirty="0"/>
              <a:t>Start date for wait time measurement </a:t>
            </a:r>
            <a:r>
              <a:rPr lang="en-US" dirty="0"/>
              <a:t>was defined as follows: “Waiting for a health service begins with the booking of a service, which is when the patient and the appropriate physician agree to a service, and the patient is ready to receive it.”</a:t>
            </a:r>
          </a:p>
          <a:p>
            <a:r>
              <a:rPr lang="en-US" i="1" dirty="0"/>
              <a:t>Finish date for wait time measurement </a:t>
            </a:r>
            <a:r>
              <a:rPr lang="en-US" dirty="0"/>
              <a:t>was defined as follows: “Waiting for </a:t>
            </a:r>
            <a:br>
              <a:rPr lang="en-US" dirty="0"/>
            </a:br>
            <a:r>
              <a:rPr lang="en-US" dirty="0"/>
              <a:t>a service ends when the patient receives the service, or the initial service </a:t>
            </a:r>
            <a:br>
              <a:rPr lang="en-US" dirty="0"/>
            </a:br>
            <a:r>
              <a:rPr lang="en-US" dirty="0"/>
              <a:t>in a series of treatments or services.”</a:t>
            </a:r>
          </a:p>
        </p:txBody>
      </p:sp>
    </p:spTree>
    <p:extLst>
      <p:ext uri="{BB962C8B-B14F-4D97-AF65-F5344CB8AC3E}">
        <p14:creationId xmlns:p14="http://schemas.microsoft.com/office/powerpoint/2010/main" val="29119668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D43C3-7E60-4515-A1B2-8DCBA1FDADFA}"/>
              </a:ext>
            </a:extLst>
          </p:cNvPr>
          <p:cNvSpPr>
            <a:spLocks noGrp="1"/>
          </p:cNvSpPr>
          <p:nvPr>
            <p:ph type="title"/>
          </p:nvPr>
        </p:nvSpPr>
        <p:spPr/>
        <p:txBody>
          <a:bodyPr/>
          <a:lstStyle/>
          <a:p>
            <a:r>
              <a:rPr lang="en-US" dirty="0"/>
              <a:t>Wait time metrics</a:t>
            </a:r>
          </a:p>
        </p:txBody>
      </p:sp>
      <p:sp>
        <p:nvSpPr>
          <p:cNvPr id="3" name="Text Placeholder 2">
            <a:extLst>
              <a:ext uri="{FF2B5EF4-FFF2-40B4-BE49-F238E27FC236}">
                <a16:creationId xmlns:a16="http://schemas.microsoft.com/office/drawing/2014/main" id="{48A7C8BA-D73A-42FF-AE0A-8072483C914E}"/>
              </a:ext>
            </a:extLst>
          </p:cNvPr>
          <p:cNvSpPr>
            <a:spLocks noGrp="1"/>
          </p:cNvSpPr>
          <p:nvPr>
            <p:ph type="body" sz="quarter" idx="14"/>
          </p:nvPr>
        </p:nvSpPr>
        <p:spPr>
          <a:xfrm>
            <a:off x="712146" y="1143000"/>
            <a:ext cx="7365054" cy="3093924"/>
          </a:xfrm>
        </p:spPr>
        <p:txBody>
          <a:bodyPr/>
          <a:lstStyle/>
          <a:p>
            <a:pPr marL="0" marR="0" indent="0">
              <a:lnSpc>
                <a:spcPct val="115000"/>
              </a:lnSpc>
              <a:spcBef>
                <a:spcPts val="1200"/>
              </a:spcBef>
              <a:spcAft>
                <a:spcPts val="1200"/>
              </a:spcAft>
              <a:buNone/>
            </a:pPr>
            <a:r>
              <a:rPr lang="en-US" sz="1700" dirty="0">
                <a:effectLst/>
                <a:ea typeface="Calibri"/>
                <a:cs typeface="Calibri"/>
              </a:rPr>
              <a:t>CIHI’s wait time reporting includes the following metrics:</a:t>
            </a:r>
          </a:p>
          <a:p>
            <a:pPr lvl="1">
              <a:lnSpc>
                <a:spcPct val="115000"/>
              </a:lnSpc>
              <a:spcBef>
                <a:spcPts val="0"/>
              </a:spcBef>
              <a:spcAft>
                <a:spcPts val="740"/>
              </a:spcAft>
              <a:buSzPct val="100000"/>
              <a:buFont typeface="Arial"/>
              <a:buChar char="•"/>
              <a:tabLst>
                <a:tab pos="457200" algn="l"/>
              </a:tabLst>
            </a:pPr>
            <a:r>
              <a:rPr lang="en-US" sz="1600" dirty="0">
                <a:effectLst/>
                <a:ea typeface="Calibri"/>
                <a:cs typeface="Calibri"/>
              </a:rPr>
              <a:t>Median: Half of all patients waited this many days (or hours) before receiving care</a:t>
            </a:r>
            <a:endParaRPr lang="en-US" sz="1600" dirty="0">
              <a:effectLst/>
              <a:ea typeface="Calibri"/>
            </a:endParaRPr>
          </a:p>
          <a:p>
            <a:pPr lvl="1">
              <a:lnSpc>
                <a:spcPct val="115000"/>
              </a:lnSpc>
              <a:spcBef>
                <a:spcPts val="0"/>
              </a:spcBef>
              <a:spcAft>
                <a:spcPts val="740"/>
              </a:spcAft>
              <a:buSzPct val="100000"/>
              <a:buFont typeface="Arial"/>
              <a:buChar char="•"/>
              <a:tabLst>
                <a:tab pos="457200" algn="l"/>
              </a:tabLst>
            </a:pPr>
            <a:r>
              <a:rPr lang="en-US" sz="1600" dirty="0">
                <a:effectLst/>
                <a:ea typeface="Calibri"/>
                <a:cs typeface="Calibri"/>
              </a:rPr>
              <a:t>90th percentile: 1 out of 10 patients waited this many days/hours or more before receiving care</a:t>
            </a:r>
            <a:endParaRPr lang="en-US" sz="1600" dirty="0">
              <a:effectLst/>
              <a:ea typeface="Calibri"/>
            </a:endParaRPr>
          </a:p>
          <a:p>
            <a:pPr lvl="1">
              <a:lnSpc>
                <a:spcPct val="115000"/>
              </a:lnSpc>
              <a:spcBef>
                <a:spcPts val="0"/>
              </a:spcBef>
              <a:spcAft>
                <a:spcPts val="740"/>
              </a:spcAft>
              <a:buSzPct val="100000"/>
              <a:buFont typeface="Arial"/>
              <a:buChar char="•"/>
              <a:tabLst>
                <a:tab pos="457200" algn="l"/>
              </a:tabLst>
            </a:pPr>
            <a:r>
              <a:rPr lang="en-US" sz="1600" dirty="0">
                <a:effectLst/>
                <a:ea typeface="Calibri"/>
                <a:cs typeface="Calibri"/>
              </a:rPr>
              <a:t>Volumes for all procedures</a:t>
            </a:r>
            <a:endParaRPr lang="en-US" sz="1600" dirty="0">
              <a:effectLst/>
              <a:ea typeface="Calibri"/>
            </a:endParaRPr>
          </a:p>
          <a:p>
            <a:pPr lvl="1">
              <a:lnSpc>
                <a:spcPct val="115000"/>
              </a:lnSpc>
              <a:spcBef>
                <a:spcPts val="0"/>
              </a:spcBef>
              <a:spcAft>
                <a:spcPts val="1200"/>
              </a:spcAft>
              <a:buSzPct val="100000"/>
              <a:buFont typeface="Arial"/>
              <a:buChar char="•"/>
              <a:tabLst>
                <a:tab pos="457200" algn="l"/>
              </a:tabLst>
            </a:pPr>
            <a:r>
              <a:rPr lang="en-US" sz="1600" dirty="0">
                <a:effectLst/>
                <a:ea typeface="Calibri"/>
                <a:cs typeface="Calibri"/>
              </a:rPr>
              <a:t>The proportion of patients who received their procedure within the benchmark  time frame (where applicable)</a:t>
            </a:r>
            <a:endParaRPr lang="en-CA" sz="1600" dirty="0">
              <a:effectLst/>
              <a:ea typeface="Calibri"/>
            </a:endParaRPr>
          </a:p>
          <a:p>
            <a:pPr marL="0" marR="0" lvl="0" indent="0">
              <a:lnSpc>
                <a:spcPts val="1200"/>
              </a:lnSpc>
              <a:spcBef>
                <a:spcPts val="0"/>
              </a:spcBef>
              <a:spcAft>
                <a:spcPts val="740"/>
              </a:spcAft>
              <a:buSzPts val="1000"/>
              <a:buNone/>
              <a:tabLst>
                <a:tab pos="457200" algn="l"/>
              </a:tabLst>
            </a:pPr>
            <a:r>
              <a:rPr lang="en-CA" sz="800" dirty="0">
                <a:solidFill>
                  <a:srgbClr val="000000"/>
                </a:solidFill>
                <a:latin typeface="Arial" panose="020B0604020202020204" pitchFamily="34" charset="0"/>
                <a:ea typeface="Calibri"/>
                <a:cs typeface="Arial" panose="020B0604020202020204" pitchFamily="34" charset="0"/>
              </a:rPr>
              <a:t>Note </a:t>
            </a:r>
            <a:br>
              <a:rPr lang="en-CA" sz="800" b="0" dirty="0">
                <a:solidFill>
                  <a:srgbClr val="000000"/>
                </a:solidFill>
                <a:latin typeface="Arial" panose="020B0604020202020204" pitchFamily="34" charset="0"/>
                <a:ea typeface="Calibri"/>
                <a:cs typeface="Arial" panose="020B0604020202020204" pitchFamily="34" charset="0"/>
              </a:rPr>
            </a:br>
            <a:r>
              <a:rPr lang="en-US" sz="800" b="0" dirty="0">
                <a:solidFill>
                  <a:srgbClr val="000000"/>
                </a:solidFill>
                <a:effectLst/>
                <a:latin typeface="Arial" panose="020B0604020202020204" pitchFamily="34" charset="0"/>
                <a:ea typeface="Calibri"/>
                <a:cs typeface="Arial" panose="020B0604020202020204" pitchFamily="34" charset="0"/>
              </a:rPr>
              <a:t>For procedures other than hip fracture repair, CIHI calculates the national estimates for median and 90th percentile using a weighted average of provincial submissions. Weights are calculated using provincially submitted surgical volumes.</a:t>
            </a:r>
          </a:p>
        </p:txBody>
      </p:sp>
    </p:spTree>
    <p:extLst>
      <p:ext uri="{BB962C8B-B14F-4D97-AF65-F5344CB8AC3E}">
        <p14:creationId xmlns:p14="http://schemas.microsoft.com/office/powerpoint/2010/main" val="4133012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Procedures for which wait time information </a:t>
            </a:r>
            <a:br>
              <a:rPr lang="en-US" dirty="0"/>
            </a:br>
            <a:r>
              <a:rPr lang="en-US" dirty="0"/>
              <a:t>is currently being reported</a:t>
            </a:r>
            <a:endParaRPr lang="en-CA" dirty="0"/>
          </a:p>
        </p:txBody>
      </p:sp>
      <p:sp>
        <p:nvSpPr>
          <p:cNvPr id="3" name="Text Placeholder 2"/>
          <p:cNvSpPr>
            <a:spLocks noGrp="1"/>
          </p:cNvSpPr>
          <p:nvPr>
            <p:ph type="body" sz="quarter" idx="10"/>
          </p:nvPr>
        </p:nvSpPr>
        <p:spPr>
          <a:xfrm>
            <a:off x="685800" y="1546420"/>
            <a:ext cx="3600000" cy="3590983"/>
          </a:xfrm>
        </p:spPr>
        <p:txBody>
          <a:bodyPr/>
          <a:lstStyle/>
          <a:p>
            <a:r>
              <a:rPr lang="en-US" dirty="0"/>
              <a:t>5 procedures with benchmarks: </a:t>
            </a:r>
          </a:p>
          <a:p>
            <a:pPr lvl="1">
              <a:lnSpc>
                <a:spcPct val="80000"/>
              </a:lnSpc>
            </a:pPr>
            <a:r>
              <a:rPr lang="en-US" dirty="0"/>
              <a:t>Hip replacement</a:t>
            </a:r>
          </a:p>
          <a:p>
            <a:pPr lvl="1">
              <a:lnSpc>
                <a:spcPct val="80000"/>
              </a:lnSpc>
            </a:pPr>
            <a:r>
              <a:rPr lang="en-US" dirty="0"/>
              <a:t>Knee replacement</a:t>
            </a:r>
          </a:p>
          <a:p>
            <a:pPr lvl="1">
              <a:lnSpc>
                <a:spcPct val="80000"/>
              </a:lnSpc>
            </a:pPr>
            <a:r>
              <a:rPr lang="en-US" dirty="0"/>
              <a:t>Cataract surgery</a:t>
            </a:r>
          </a:p>
          <a:p>
            <a:pPr lvl="1">
              <a:lnSpc>
                <a:spcPct val="80000"/>
              </a:lnSpc>
            </a:pPr>
            <a:r>
              <a:rPr lang="en-US" dirty="0"/>
              <a:t>Hip fracture repair</a:t>
            </a:r>
          </a:p>
          <a:p>
            <a:pPr lvl="1">
              <a:lnSpc>
                <a:spcPct val="80000"/>
              </a:lnSpc>
            </a:pPr>
            <a:r>
              <a:rPr lang="en-US" dirty="0"/>
              <a:t>Radiation therapy </a:t>
            </a:r>
          </a:p>
          <a:p>
            <a:r>
              <a:rPr lang="en-US" dirty="0"/>
              <a:t>2 diagnostic imaging procedures:</a:t>
            </a:r>
          </a:p>
          <a:p>
            <a:pPr lvl="1">
              <a:lnSpc>
                <a:spcPct val="80000"/>
              </a:lnSpc>
            </a:pPr>
            <a:r>
              <a:rPr lang="en-US" dirty="0"/>
              <a:t>MRI scan</a:t>
            </a:r>
          </a:p>
          <a:p>
            <a:pPr lvl="1">
              <a:lnSpc>
                <a:spcPct val="80000"/>
              </a:lnSpc>
            </a:pPr>
            <a:r>
              <a:rPr lang="en-US" dirty="0"/>
              <a:t>CT scan</a:t>
            </a:r>
          </a:p>
          <a:p>
            <a:endParaRPr lang="en-US" dirty="0"/>
          </a:p>
          <a:p>
            <a:endParaRPr lang="en-US" dirty="0"/>
          </a:p>
        </p:txBody>
      </p:sp>
      <p:sp>
        <p:nvSpPr>
          <p:cNvPr id="6" name="Text Placeholder 5">
            <a:extLst>
              <a:ext uri="{FF2B5EF4-FFF2-40B4-BE49-F238E27FC236}">
                <a16:creationId xmlns:a16="http://schemas.microsoft.com/office/drawing/2014/main" id="{447B9D97-D84D-4644-BAFB-24AED507887F}"/>
              </a:ext>
            </a:extLst>
          </p:cNvPr>
          <p:cNvSpPr>
            <a:spLocks noGrp="1"/>
          </p:cNvSpPr>
          <p:nvPr>
            <p:ph type="body" sz="quarter" idx="11"/>
          </p:nvPr>
        </p:nvSpPr>
        <p:spPr>
          <a:xfrm>
            <a:off x="4846034" y="1546420"/>
            <a:ext cx="3600000" cy="2353403"/>
          </a:xfrm>
        </p:spPr>
        <p:txBody>
          <a:bodyPr/>
          <a:lstStyle/>
          <a:p>
            <a:r>
              <a:rPr lang="en-US" dirty="0"/>
              <a:t>5 cancer surgeries:</a:t>
            </a:r>
          </a:p>
          <a:p>
            <a:pPr lvl="1">
              <a:lnSpc>
                <a:spcPct val="80000"/>
              </a:lnSpc>
            </a:pPr>
            <a:r>
              <a:rPr lang="en-US" dirty="0"/>
              <a:t>Breast</a:t>
            </a:r>
          </a:p>
          <a:p>
            <a:pPr lvl="1">
              <a:lnSpc>
                <a:spcPct val="80000"/>
              </a:lnSpc>
            </a:pPr>
            <a:r>
              <a:rPr lang="en-US" dirty="0"/>
              <a:t>Bladder</a:t>
            </a:r>
          </a:p>
          <a:p>
            <a:pPr lvl="1">
              <a:lnSpc>
                <a:spcPct val="80000"/>
              </a:lnSpc>
            </a:pPr>
            <a:r>
              <a:rPr lang="en-US" dirty="0"/>
              <a:t>Colorectal</a:t>
            </a:r>
          </a:p>
          <a:p>
            <a:pPr lvl="1">
              <a:lnSpc>
                <a:spcPct val="80000"/>
              </a:lnSpc>
            </a:pPr>
            <a:r>
              <a:rPr lang="en-US" dirty="0"/>
              <a:t>Lung</a:t>
            </a:r>
          </a:p>
          <a:p>
            <a:pPr lvl="1">
              <a:lnSpc>
                <a:spcPct val="80000"/>
              </a:lnSpc>
            </a:pPr>
            <a:r>
              <a:rPr lang="en-US" dirty="0"/>
              <a:t>Prostate</a:t>
            </a:r>
          </a:p>
          <a:p>
            <a:r>
              <a:rPr lang="en-US" dirty="0"/>
              <a:t>Coronary artery bypass graft (CABG)</a:t>
            </a:r>
          </a:p>
          <a:p>
            <a:endParaRPr lang="en-CA" dirty="0"/>
          </a:p>
        </p:txBody>
      </p:sp>
    </p:spTree>
    <p:extLst>
      <p:ext uri="{BB962C8B-B14F-4D97-AF65-F5344CB8AC3E}">
        <p14:creationId xmlns:p14="http://schemas.microsoft.com/office/powerpoint/2010/main" val="2554454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4A096-14EE-7CCB-3C6F-18866B6FBEAB}"/>
              </a:ext>
            </a:extLst>
          </p:cNvPr>
          <p:cNvSpPr>
            <a:spLocks noGrp="1"/>
          </p:cNvSpPr>
          <p:nvPr>
            <p:ph type="title"/>
          </p:nvPr>
        </p:nvSpPr>
        <p:spPr/>
        <p:txBody>
          <a:bodyPr/>
          <a:lstStyle/>
          <a:p>
            <a:r>
              <a:rPr lang="en-CA" dirty="0"/>
              <a:t>Wait time cohort</a:t>
            </a:r>
          </a:p>
        </p:txBody>
      </p:sp>
      <p:sp>
        <p:nvSpPr>
          <p:cNvPr id="3" name="Text Placeholder 2">
            <a:extLst>
              <a:ext uri="{FF2B5EF4-FFF2-40B4-BE49-F238E27FC236}">
                <a16:creationId xmlns:a16="http://schemas.microsoft.com/office/drawing/2014/main" id="{00304156-7B64-D762-F486-8ACC97C66054}"/>
              </a:ext>
            </a:extLst>
          </p:cNvPr>
          <p:cNvSpPr>
            <a:spLocks noGrp="1"/>
          </p:cNvSpPr>
          <p:nvPr>
            <p:ph type="body" sz="quarter" idx="10"/>
          </p:nvPr>
        </p:nvSpPr>
        <p:spPr>
          <a:xfrm>
            <a:off x="708659" y="1143001"/>
            <a:ext cx="8229600" cy="3333749"/>
          </a:xfrm>
        </p:spPr>
        <p:txBody>
          <a:bodyPr/>
          <a:lstStyle/>
          <a:p>
            <a:pPr marL="342900" indent="-342900">
              <a:spcBef>
                <a:spcPts val="400"/>
              </a:spcBef>
              <a:spcAft>
                <a:spcPts val="400"/>
              </a:spcAft>
              <a:buFont typeface="+mj-lt"/>
              <a:buAutoNum type="arabicPeriod"/>
            </a:pPr>
            <a:r>
              <a:rPr lang="en-US" dirty="0"/>
              <a:t>Wait times are captured retrospectively</a:t>
            </a:r>
          </a:p>
          <a:p>
            <a:pPr marL="574675">
              <a:spcBef>
                <a:spcPts val="400"/>
              </a:spcBef>
              <a:spcAft>
                <a:spcPts val="400"/>
              </a:spcAft>
            </a:pPr>
            <a:r>
              <a:rPr lang="en-US" sz="1500" b="0" dirty="0">
                <a:solidFill>
                  <a:schemeClr val="tx1"/>
                </a:solidFill>
              </a:rPr>
              <a:t>The cohort includes all procedures that were performed in the designated time frame </a:t>
            </a:r>
            <a:br>
              <a:rPr lang="en-US" sz="1500" b="0" dirty="0">
                <a:solidFill>
                  <a:schemeClr val="tx1"/>
                </a:solidFill>
              </a:rPr>
            </a:br>
            <a:r>
              <a:rPr lang="en-US" sz="1500" b="0" dirty="0">
                <a:solidFill>
                  <a:schemeClr val="tx1"/>
                </a:solidFill>
              </a:rPr>
              <a:t>(April to September of each year). Wait times are determined by looking back to the start </a:t>
            </a:r>
            <a:br>
              <a:rPr lang="en-US" sz="1500" b="0" dirty="0">
                <a:solidFill>
                  <a:schemeClr val="tx1"/>
                </a:solidFill>
              </a:rPr>
            </a:br>
            <a:r>
              <a:rPr lang="en-US" sz="1500" b="0" dirty="0">
                <a:solidFill>
                  <a:schemeClr val="tx1"/>
                </a:solidFill>
              </a:rPr>
              <a:t>of the wait time for that cohort.</a:t>
            </a:r>
          </a:p>
          <a:p>
            <a:pPr marL="342900" indent="-342900">
              <a:spcBef>
                <a:spcPts val="400"/>
              </a:spcBef>
              <a:spcAft>
                <a:spcPts val="400"/>
              </a:spcAft>
              <a:buFont typeface="+mj-lt"/>
              <a:buAutoNum type="arabicPeriod" startAt="2"/>
            </a:pPr>
            <a:r>
              <a:rPr lang="en-US" dirty="0"/>
              <a:t>Wait time reporting is based on the place of service (e.g., the geographic location where </a:t>
            </a:r>
            <a:br>
              <a:rPr lang="en-US" dirty="0"/>
            </a:br>
            <a:r>
              <a:rPr lang="en-US" dirty="0"/>
              <a:t>the service/procedure is provided/performed) as opposed to the patient’s place of residence. </a:t>
            </a:r>
          </a:p>
          <a:p>
            <a:pPr marL="574675" lvl="1">
              <a:spcBef>
                <a:spcPts val="400"/>
              </a:spcBef>
              <a:spcAft>
                <a:spcPts val="400"/>
              </a:spcAft>
              <a:buFont typeface="Calibri" panose="020F0502020204030204" pitchFamily="34" charset="0"/>
              <a:buChar char="•"/>
            </a:pPr>
            <a:r>
              <a:rPr lang="en-US" dirty="0"/>
              <a:t>Wait times include procedures provided to patients from other jurisdictions.</a:t>
            </a:r>
          </a:p>
          <a:p>
            <a:pPr marL="574675" lvl="1">
              <a:spcBef>
                <a:spcPts val="400"/>
              </a:spcBef>
              <a:spcAft>
                <a:spcPts val="400"/>
              </a:spcAft>
              <a:buFont typeface="Calibri" panose="020F0502020204030204" pitchFamily="34" charset="0"/>
              <a:buChar char="•"/>
            </a:pPr>
            <a:r>
              <a:rPr lang="en-US" dirty="0"/>
              <a:t>Wait times exclude procedures provided to patients sent to other jurisdictions.</a:t>
            </a:r>
          </a:p>
          <a:p>
            <a:pPr marL="346075" lvl="1" indent="0">
              <a:buNone/>
            </a:pPr>
            <a:r>
              <a:rPr lang="en-US" b="1" dirty="0">
                <a:solidFill>
                  <a:srgbClr val="14838E"/>
                </a:solidFill>
              </a:rPr>
              <a:t>Rationale: </a:t>
            </a:r>
            <a:r>
              <a:rPr lang="en-US" dirty="0"/>
              <a:t>Wait times are reflective of the system capacity in the province that provides the procedure</a:t>
            </a:r>
            <a:r>
              <a:rPr lang="en-US" sz="1600" dirty="0"/>
              <a:t>.</a:t>
            </a:r>
          </a:p>
          <a:p>
            <a:endParaRPr lang="en-US" dirty="0"/>
          </a:p>
          <a:p>
            <a:endParaRPr lang="en-CA" dirty="0"/>
          </a:p>
        </p:txBody>
      </p:sp>
    </p:spTree>
    <p:extLst>
      <p:ext uri="{BB962C8B-B14F-4D97-AF65-F5344CB8AC3E}">
        <p14:creationId xmlns:p14="http://schemas.microsoft.com/office/powerpoint/2010/main" val="1390477305"/>
      </p:ext>
    </p:extLst>
  </p:cSld>
  <p:clrMapOvr>
    <a:masterClrMapping/>
  </p:clrMapOvr>
</p:sld>
</file>

<file path=ppt/theme/theme1.xml><?xml version="1.0" encoding="utf-8"?>
<a:theme xmlns:a="http://schemas.openxmlformats.org/drawingml/2006/main" name="PPT_EN">
  <a:themeElements>
    <a:clrScheme name="CIHI Branding">
      <a:dk1>
        <a:srgbClr val="000000"/>
      </a:dk1>
      <a:lt1>
        <a:sysClr val="window" lastClr="FFFFFF"/>
      </a:lt1>
      <a:dk2>
        <a:srgbClr val="000000"/>
      </a:dk2>
      <a:lt2>
        <a:srgbClr val="FFFFFF"/>
      </a:lt2>
      <a:accent1>
        <a:srgbClr val="00A199"/>
      </a:accent1>
      <a:accent2>
        <a:srgbClr val="365254"/>
      </a:accent2>
      <a:accent3>
        <a:srgbClr val="14838E"/>
      </a:accent3>
      <a:accent4>
        <a:srgbClr val="ED7024"/>
      </a:accent4>
      <a:accent5>
        <a:srgbClr val="000000"/>
      </a:accent5>
      <a:accent6>
        <a:srgbClr val="33BDB7"/>
      </a:accent6>
      <a:hlink>
        <a:srgbClr val="0070C0"/>
      </a:hlink>
      <a:folHlink>
        <a:srgbClr val="85206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_EN" id="{4A2EE38B-FAF8-49CD-B8B4-4D3563476861}" vid="{06ADC139-96C4-47CD-BDC0-DBC86324AB12}"/>
    </a:ext>
  </a:extLst>
</a:theme>
</file>

<file path=ppt/theme/theme2.xml><?xml version="1.0" encoding="utf-8"?>
<a:theme xmlns:a="http://schemas.openxmlformats.org/drawingml/2006/main" name="Transition_Nav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_EN" id="{4A2EE38B-FAF8-49CD-B8B4-4D3563476861}" vid="{ADF814B5-7654-42D2-917C-C5FD92E6A38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c027be97-7815-41cf-8de9-4eea504642b1" xsi:nil="true"/>
    <lcf76f155ced4ddcb4097134ff3c332f xmlns="57ac021a-0b51-40c1-a8ba-b762c01cae5e">
      <Terms xmlns="http://schemas.microsoft.com/office/infopath/2007/PartnerControls"/>
    </lcf76f155ced4ddcb4097134ff3c332f>
    <SharedWithUsers xmlns="c027be97-7815-41cf-8de9-4eea504642b1">
      <UserInfo>
        <DisplayName>Erin Pichora</DisplayName>
        <AccountId>12</AccountId>
        <AccountType/>
      </UserInfo>
      <UserInfo>
        <DisplayName>Yasmine Léger</DisplayName>
        <AccountId>24</AccountId>
        <AccountType/>
      </UserInfo>
    </SharedWithUsers>
    <Notes xmlns="57ac021a-0b51-40c1-a8ba-b762c01cae5e"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042EDB6EAD5C34086CB9577D51A002F" ma:contentTypeVersion="18" ma:contentTypeDescription="Create a new document." ma:contentTypeScope="" ma:versionID="f97ca78fc24e5a4d0f073b94a3045c67">
  <xsd:schema xmlns:xsd="http://www.w3.org/2001/XMLSchema" xmlns:xs="http://www.w3.org/2001/XMLSchema" xmlns:p="http://schemas.microsoft.com/office/2006/metadata/properties" xmlns:ns2="57ac021a-0b51-40c1-a8ba-b762c01cae5e" xmlns:ns3="c027be97-7815-41cf-8de9-4eea504642b1" targetNamespace="http://schemas.microsoft.com/office/2006/metadata/properties" ma:root="true" ma:fieldsID="8603c66e7bca8ccc06ef6f4858079c38" ns2:_="" ns3:_="">
    <xsd:import namespace="57ac021a-0b51-40c1-a8ba-b762c01cae5e"/>
    <xsd:import namespace="c027be97-7815-41cf-8de9-4eea504642b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Note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ac021a-0b51-40c1-a8ba-b762c01cae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b390f89e-804d-4378-8353-bdc090f72f58" ma:termSetId="09814cd3-568e-fe90-9814-8d621ff8fb84" ma:anchorId="fba54fb3-c3e1-fe81-a776-ca4b69148c4d" ma:open="true" ma:isKeyword="false">
      <xsd:complexType>
        <xsd:sequence>
          <xsd:element ref="pc:Terms" minOccurs="0" maxOccurs="1"/>
        </xsd:sequence>
      </xsd:complexType>
    </xsd:element>
    <xsd:element name="Notes" ma:index="23" nillable="true" ma:displayName="Key contact" ma:format="Dropdown" ma:internalName="Notes">
      <xsd:simpleType>
        <xsd:restriction base="dms:Text">
          <xsd:maxLength value="255"/>
        </xsd:restrictio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027be97-7815-41cf-8de9-4eea504642b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afcbe7d8-ab7c-4615-9d92-d10868317506}" ma:internalName="TaxCatchAll" ma:showField="CatchAllData" ma:web="c027be97-7815-41cf-8de9-4eea504642b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EC7E96C-7520-42F3-A1AA-CD27B4132D4E}">
  <ds:schemaRefs>
    <ds:schemaRef ds:uri="http://schemas.microsoft.com/sharepoint/v3/contenttype/forms"/>
  </ds:schemaRefs>
</ds:datastoreItem>
</file>

<file path=customXml/itemProps2.xml><?xml version="1.0" encoding="utf-8"?>
<ds:datastoreItem xmlns:ds="http://schemas.openxmlformats.org/officeDocument/2006/customXml" ds:itemID="{4161404E-525E-4C26-A832-2AD15F9506EB}">
  <ds:schemaRefs>
    <ds:schemaRef ds:uri="http://purl.org/dc/elements/1.1/"/>
    <ds:schemaRef ds:uri="c027be97-7815-41cf-8de9-4eea504642b1"/>
    <ds:schemaRef ds:uri="http://schemas.microsoft.com/office/2006/metadata/properties"/>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 ds:uri="57ac021a-0b51-40c1-a8ba-b762c01cae5e"/>
    <ds:schemaRef ds:uri="http://purl.org/dc/dcmitype/"/>
    <ds:schemaRef ds:uri="http://purl.org/dc/terms/"/>
  </ds:schemaRefs>
</ds:datastoreItem>
</file>

<file path=customXml/itemProps3.xml><?xml version="1.0" encoding="utf-8"?>
<ds:datastoreItem xmlns:ds="http://schemas.openxmlformats.org/officeDocument/2006/customXml" ds:itemID="{F591A088-2F47-4681-AD7F-B6DB21CF01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7ac021a-0b51-40c1-a8ba-b762c01cae5e"/>
    <ds:schemaRef ds:uri="c027be97-7815-41cf-8de9-4eea504642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PPT_EN</Template>
  <TotalTime>317</TotalTime>
  <Words>4974</Words>
  <Application>Microsoft Office PowerPoint</Application>
  <PresentationFormat>On-screen Show (16:9)</PresentationFormat>
  <Paragraphs>490</Paragraphs>
  <Slides>52</Slides>
  <Notes>42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52</vt:i4>
      </vt:variant>
    </vt:vector>
  </HeadingPairs>
  <TitlesOfParts>
    <vt:vector size="57" baseType="lpstr">
      <vt:lpstr>Arial</vt:lpstr>
      <vt:lpstr>Calibri</vt:lpstr>
      <vt:lpstr>Courier New</vt:lpstr>
      <vt:lpstr>PPT_EN</vt:lpstr>
      <vt:lpstr>Transition_Navy</vt:lpstr>
      <vt:lpstr>Wait Times for Priority Procedures  </vt:lpstr>
      <vt:lpstr>About this document</vt:lpstr>
      <vt:lpstr>Table of contents</vt:lpstr>
      <vt:lpstr>PowerPoint Presentation</vt:lpstr>
      <vt:lpstr>Background</vt:lpstr>
      <vt:lpstr>Background (continued)</vt:lpstr>
      <vt:lpstr>Wait time metrics</vt:lpstr>
      <vt:lpstr>Procedures for which wait time information  is currently being reported</vt:lpstr>
      <vt:lpstr>Wait time cohort</vt:lpstr>
      <vt:lpstr>PowerPoint Presentation</vt:lpstr>
      <vt:lpstr>Hip replacement</vt:lpstr>
      <vt:lpstr>Hip replacement (continued)</vt:lpstr>
      <vt:lpstr>Knee replacement</vt:lpstr>
      <vt:lpstr>Knee replacement (continued)</vt:lpstr>
      <vt:lpstr>Hip fracture repair (inpatient)</vt:lpstr>
      <vt:lpstr>Hip fracture repair (inpatient) (continued)</vt:lpstr>
      <vt:lpstr>Hip fracture repair (emergency and inpatient)</vt:lpstr>
      <vt:lpstr>Hip fracture repair (emergency and inpatient) (continued)</vt:lpstr>
      <vt:lpstr>Cataract surgery</vt:lpstr>
      <vt:lpstr>Cataract surgery (continued)</vt:lpstr>
      <vt:lpstr>Cataract surgery (continued)</vt:lpstr>
      <vt:lpstr>Coronary artery bypass graft (CABG) surgery</vt:lpstr>
      <vt:lpstr>Coronary artery bypass graft (CABG) surgery (continued)</vt:lpstr>
      <vt:lpstr>History of CABG benchmark reporting</vt:lpstr>
      <vt:lpstr>History of CABG benchmark reporting (continued)</vt:lpstr>
      <vt:lpstr>Radiation therapy</vt:lpstr>
      <vt:lpstr>Radiation therapy (continued)</vt:lpstr>
      <vt:lpstr>CT and MRI scans</vt:lpstr>
      <vt:lpstr>CT and MRI scans (continued)</vt:lpstr>
      <vt:lpstr>Cancer surgery</vt:lpstr>
      <vt:lpstr>Cancer surgery (continued)</vt:lpstr>
      <vt:lpstr>Breast cancer surgery</vt:lpstr>
      <vt:lpstr>Breast cancer surgery (continued)</vt:lpstr>
      <vt:lpstr>Bladder cancer surgery</vt:lpstr>
      <vt:lpstr>Colorectal cancer surgery</vt:lpstr>
      <vt:lpstr>Lung cancer surgery</vt:lpstr>
      <vt:lpstr>Prostate cancer surgery</vt:lpstr>
      <vt:lpstr>PowerPoint Presentation</vt:lpstr>
      <vt:lpstr>Definitions for other wait times have been developed </vt:lpstr>
      <vt:lpstr>IV chemotherapy</vt:lpstr>
      <vt:lpstr>IV chemotherapy (continued) </vt:lpstr>
      <vt:lpstr>PET scan and ultrasound wait times</vt:lpstr>
      <vt:lpstr>PET scan and ultrasound wait times (continued)</vt:lpstr>
      <vt:lpstr>Specialist care wait times</vt:lpstr>
      <vt:lpstr>PowerPoint Presentation</vt:lpstr>
      <vt:lpstr>Table A1: ICD-10-CA and CCI codes defining priority procedure cohorts</vt:lpstr>
      <vt:lpstr>Table A1: ICD-10-CA and CCI codes defining priority procedure cohorts (continued)</vt:lpstr>
      <vt:lpstr>Table A1: ICD-10-CA and CCI codes defining priority procedure cohorts (continued)</vt:lpstr>
      <vt:lpstr>Table A1: ICD-10-CA and CCI codes defining priority procedure cohorts (continued)</vt:lpstr>
      <vt:lpstr>Table A1: ICD-10-CA and CCI codes defining priority procedure cohorts (continued)</vt:lpstr>
      <vt:lpstr>Table A1: ICD-10-CA and CCI codes defining priority procedure cohorts (continued)</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Wait Times for Priority Procedures — Methodology Notes</dc:title>
  <dc:subject>Definitions of wait times for priority areas, including cancer treatment, cardiac care, diagnostic imaging, joint replacement and sight restoration.</dc:subject>
  <dc:creator>Yasmine Léger</dc:creator>
  <cp:keywords/>
  <dc:description/>
  <cp:lastModifiedBy>Chris Guglielmelli</cp:lastModifiedBy>
  <cp:revision>167</cp:revision>
  <dcterms:created xsi:type="dcterms:W3CDTF">2022-02-11T15:47:46Z</dcterms:created>
  <dcterms:modified xsi:type="dcterms:W3CDTF">2024-02-29T21:02:33Z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0x0101005042EDB6EAD5C34086CB9577D51A002F</vt:lpwstr>
  </property>
  <property fmtid="{D5CDD505-2E9C-101B-9397-08002B2CF9AE}" pid="3" name="MediaServiceImageTags">
    <vt:lpwstr/>
  </property>
</Properties>
</file>