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1.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3.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4.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5.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6.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7.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notesSlides/notesSlide8.xml" ContentType="application/vnd.openxmlformats-officedocument.presentationml.notesSlide+xml"/>
  <Override PartName="/ppt/tags/tag36.xml" ContentType="application/vnd.openxmlformats-officedocument.presentationml.tags+xml"/>
  <Override PartName="/ppt/tags/tag37.xml" ContentType="application/vnd.openxmlformats-officedocument.presentationml.tags+xml"/>
  <Override PartName="/ppt/notesSlides/notesSlide9.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notesSlides/notesSlide10.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1.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2.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13.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14.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notesSlides/notesSlide15.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notesSlides/notesSlide16.xml" ContentType="application/vnd.openxmlformats-officedocument.presentationml.notesSlide+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7.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18.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notesSlides/notesSlide19.xml" ContentType="application/vnd.openxmlformats-officedocument.presentationml.notesSlide+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20.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notesSlides/notesSlide21.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notesSlides/notesSlide22.xml" ContentType="application/vnd.openxmlformats-officedocument.presentationml.notesSlide+xml"/>
  <Override PartName="/ppt/tags/tag82.xml" ContentType="application/vnd.openxmlformats-officedocument.presentationml.tags+xml"/>
  <Override PartName="/ppt/tags/tag83.xml" ContentType="application/vnd.openxmlformats-officedocument.presentationml.tags+xml"/>
  <Override PartName="/ppt/notesSlides/notesSlide23.xml" ContentType="application/vnd.openxmlformats-officedocument.presentationml.notesSlide+xml"/>
  <Override PartName="/ppt/tags/tag84.xml" ContentType="application/vnd.openxmlformats-officedocument.presentationml.tags+xml"/>
  <Override PartName="/ppt/tags/tag85.xml" ContentType="application/vnd.openxmlformats-officedocument.presentationml.tags+xml"/>
  <Override PartName="/ppt/notesSlides/notesSlide24.xml" ContentType="application/vnd.openxmlformats-officedocument.presentationml.notesSlide+xml"/>
  <Override PartName="/ppt/tags/tag86.xml" ContentType="application/vnd.openxmlformats-officedocument.presentationml.tags+xml"/>
  <Override PartName="/ppt/tags/tag87.xml" ContentType="application/vnd.openxmlformats-officedocument.presentationml.tags+xml"/>
  <Override PartName="/ppt/notesSlides/notesSlide25.xml" ContentType="application/vnd.openxmlformats-officedocument.presentationml.notesSlide+xml"/>
  <Override PartName="/ppt/tags/tag88.xml" ContentType="application/vnd.openxmlformats-officedocument.presentationml.tags+xml"/>
  <Override PartName="/ppt/tags/tag89.xml" ContentType="application/vnd.openxmlformats-officedocument.presentationml.tags+xml"/>
  <Override PartName="/ppt/notesSlides/notesSlide26.xml" ContentType="application/vnd.openxmlformats-officedocument.presentationml.notesSlide+xml"/>
  <Override PartName="/ppt/tags/tag90.xml" ContentType="application/vnd.openxmlformats-officedocument.presentationml.tags+xml"/>
  <Override PartName="/ppt/tags/tag91.xml" ContentType="application/vnd.openxmlformats-officedocument.presentationml.tags+xml"/>
  <Override PartName="/ppt/notesSlides/notesSlide27.xml" ContentType="application/vnd.openxmlformats-officedocument.presentationml.notesSlide+xml"/>
  <Override PartName="/ppt/tags/tag92.xml" ContentType="application/vnd.openxmlformats-officedocument.presentationml.tags+xml"/>
  <Override PartName="/ppt/tags/tag93.xml" ContentType="application/vnd.openxmlformats-officedocument.presentationml.tags+xml"/>
  <Override PartName="/ppt/notesSlides/notesSlide28.xml" ContentType="application/vnd.openxmlformats-officedocument.presentationml.notesSlide+xml"/>
  <Override PartName="/ppt/tags/tag94.xml" ContentType="application/vnd.openxmlformats-officedocument.presentationml.tags+xml"/>
  <Override PartName="/ppt/tags/tag95.xml" ContentType="application/vnd.openxmlformats-officedocument.presentationml.tags+xml"/>
  <Override PartName="/ppt/notesSlides/notesSlide29.xml" ContentType="application/vnd.openxmlformats-officedocument.presentationml.notesSlide+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notesSlides/notesSlide30.xml" ContentType="application/vnd.openxmlformats-officedocument.presentationml.notesSlide+xml"/>
  <Override PartName="/ppt/tags/tag99.xml" ContentType="application/vnd.openxmlformats-officedocument.presentationml.tags+xml"/>
  <Override PartName="/ppt/tags/tag100.xml" ContentType="application/vnd.openxmlformats-officedocument.presentationml.tags+xml"/>
  <Override PartName="/ppt/notesSlides/notesSlide31.xml" ContentType="application/vnd.openxmlformats-officedocument.presentationml.notesSlide+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notesSlides/notesSlide32.xml" ContentType="application/vnd.openxmlformats-officedocument.presentationml.notesSlide+xml"/>
  <Override PartName="/ppt/tags/tag104.xml" ContentType="application/vnd.openxmlformats-officedocument.presentationml.tags+xml"/>
  <Override PartName="/ppt/tags/tag105.xml" ContentType="application/vnd.openxmlformats-officedocument.presentationml.tags+xml"/>
  <Override PartName="/ppt/notesSlides/notesSlide33.xml" ContentType="application/vnd.openxmlformats-officedocument.presentationml.notesSlide+xml"/>
  <Override PartName="/ppt/tags/tag106.xml" ContentType="application/vnd.openxmlformats-officedocument.presentationml.tags+xml"/>
  <Override PartName="/ppt/tags/tag107.xml" ContentType="application/vnd.openxmlformats-officedocument.presentationml.tags+xml"/>
  <Override PartName="/ppt/notesSlides/notesSlide34.xml" ContentType="application/vnd.openxmlformats-officedocument.presentationml.notesSlide+xml"/>
  <Override PartName="/ppt/tags/tag108.xml" ContentType="application/vnd.openxmlformats-officedocument.presentationml.tags+xml"/>
  <Override PartName="/ppt/tags/tag109.xml" ContentType="application/vnd.openxmlformats-officedocument.presentationml.tags+xml"/>
  <Override PartName="/ppt/notesSlides/notesSlide35.xml" ContentType="application/vnd.openxmlformats-officedocument.presentationml.notesSlide+xml"/>
  <Override PartName="/ppt/tags/tag110.xml" ContentType="application/vnd.openxmlformats-officedocument.presentationml.tags+xml"/>
  <Override PartName="/ppt/notesSlides/notesSlide36.xml" ContentType="application/vnd.openxmlformats-officedocument.presentationml.notesSlide+xml"/>
  <Override PartName="/ppt/tags/tag111.xml" ContentType="application/vnd.openxmlformats-officedocument.presentationml.tags+xml"/>
  <Override PartName="/ppt/tags/tag112.xml" ContentType="application/vnd.openxmlformats-officedocument.presentationml.tags+xml"/>
  <Override PartName="/ppt/notesSlides/notesSlide37.xml" ContentType="application/vnd.openxmlformats-officedocument.presentationml.notesSlide+xml"/>
  <Override PartName="/ppt/tags/tag113.xml" ContentType="application/vnd.openxmlformats-officedocument.presentationml.tags+xml"/>
  <Override PartName="/ppt/tags/tag114.xml" ContentType="application/vnd.openxmlformats-officedocument.presentationml.tags+xml"/>
  <Override PartName="/ppt/notesSlides/notesSlide38.xml" ContentType="application/vnd.openxmlformats-officedocument.presentationml.notesSlide+xml"/>
  <Override PartName="/ppt/tags/tag115.xml" ContentType="application/vnd.openxmlformats-officedocument.presentationml.tags+xml"/>
  <Override PartName="/ppt/tags/tag116.xml" ContentType="application/vnd.openxmlformats-officedocument.presentationml.tags+xml"/>
  <Override PartName="/ppt/notesSlides/notesSlide39.xml" ContentType="application/vnd.openxmlformats-officedocument.presentationml.notesSlide+xml"/>
  <Override PartName="/ppt/tags/tag117.xml" ContentType="application/vnd.openxmlformats-officedocument.presentationml.tags+xml"/>
  <Override PartName="/ppt/tags/tag118.xml" ContentType="application/vnd.openxmlformats-officedocument.presentationml.tags+xml"/>
  <Override PartName="/ppt/notesSlides/notesSlide40.xml" ContentType="application/vnd.openxmlformats-officedocument.presentationml.notesSlide+xml"/>
  <Override PartName="/ppt/tags/tag119.xml" ContentType="application/vnd.openxmlformats-officedocument.presentationml.tags+xml"/>
  <Override PartName="/ppt/tags/tag120.xml" ContentType="application/vnd.openxmlformats-officedocument.presentationml.tags+xml"/>
  <Override PartName="/ppt/notesSlides/notesSlide41.xml" ContentType="application/vnd.openxmlformats-officedocument.presentationml.notesSlide+xml"/>
  <Override PartName="/ppt/tags/tag121.xml" ContentType="application/vnd.openxmlformats-officedocument.presentationml.tags+xml"/>
  <Override PartName="/ppt/tags/tag122.xml" ContentType="application/vnd.openxmlformats-officedocument.presentationml.tags+xml"/>
  <Override PartName="/ppt/notesSlides/notesSlide42.xml" ContentType="application/vnd.openxmlformats-officedocument.presentationml.notesSlide+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 id="2147483687" r:id="rId2"/>
  </p:sldMasterIdLst>
  <p:notesMasterIdLst>
    <p:notesMasterId r:id="rId55"/>
  </p:notesMasterIdLst>
  <p:handoutMasterIdLst>
    <p:handoutMasterId r:id="rId56"/>
  </p:handoutMasterIdLst>
  <p:sldIdLst>
    <p:sldId id="361" r:id="rId3"/>
    <p:sldId id="358" r:id="rId4"/>
    <p:sldId id="359" r:id="rId5"/>
    <p:sldId id="362" r:id="rId6"/>
    <p:sldId id="260" r:id="rId7"/>
    <p:sldId id="263" r:id="rId8"/>
    <p:sldId id="365" r:id="rId9"/>
    <p:sldId id="357" r:id="rId10"/>
    <p:sldId id="367" r:id="rId11"/>
    <p:sldId id="364" r:id="rId12"/>
    <p:sldId id="266" r:id="rId13"/>
    <p:sldId id="267" r:id="rId14"/>
    <p:sldId id="269" r:id="rId15"/>
    <p:sldId id="315" r:id="rId16"/>
    <p:sldId id="352" r:id="rId17"/>
    <p:sldId id="354" r:id="rId18"/>
    <p:sldId id="355" r:id="rId19"/>
    <p:sldId id="356" r:id="rId20"/>
    <p:sldId id="274" r:id="rId21"/>
    <p:sldId id="275" r:id="rId22"/>
    <p:sldId id="276" r:id="rId23"/>
    <p:sldId id="277" r:id="rId24"/>
    <p:sldId id="278" r:id="rId25"/>
    <p:sldId id="326" r:id="rId26"/>
    <p:sldId id="327" r:id="rId27"/>
    <p:sldId id="280" r:id="rId28"/>
    <p:sldId id="281" r:id="rId29"/>
    <p:sldId id="283" r:id="rId30"/>
    <p:sldId id="285" r:id="rId31"/>
    <p:sldId id="286" r:id="rId32"/>
    <p:sldId id="288" r:id="rId33"/>
    <p:sldId id="289" r:id="rId34"/>
    <p:sldId id="290" r:id="rId35"/>
    <p:sldId id="291" r:id="rId36"/>
    <p:sldId id="292" r:id="rId37"/>
    <p:sldId id="293" r:id="rId38"/>
    <p:sldId id="294" r:id="rId39"/>
    <p:sldId id="360" r:id="rId40"/>
    <p:sldId id="265" r:id="rId41"/>
    <p:sldId id="296" r:id="rId42"/>
    <p:sldId id="299" r:id="rId43"/>
    <p:sldId id="302" r:id="rId44"/>
    <p:sldId id="304" r:id="rId45"/>
    <p:sldId id="314" r:id="rId46"/>
    <p:sldId id="316" r:id="rId47"/>
    <p:sldId id="317" r:id="rId48"/>
    <p:sldId id="318" r:id="rId49"/>
    <p:sldId id="320" r:id="rId50"/>
    <p:sldId id="321" r:id="rId51"/>
    <p:sldId id="322" r:id="rId52"/>
    <p:sldId id="323" r:id="rId53"/>
    <p:sldId id="262" r:id="rId54"/>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48" userDrawn="1">
          <p15:clr>
            <a:srgbClr val="A4A3A4"/>
          </p15:clr>
        </p15:guide>
        <p15:guide id="3" orient="horz" pos="1620">
          <p15:clr>
            <a:srgbClr val="A4A3A4"/>
          </p15:clr>
        </p15:guide>
        <p15:guide id="4" pos="816">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1" name="Author" initials="A" lastIdx="0" clrIdx="1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254"/>
    <a:srgbClr val="14838E"/>
    <a:srgbClr val="00A199"/>
    <a:srgbClr val="000000"/>
    <a:srgbClr val="177784"/>
    <a:srgbClr val="EDF7F5"/>
    <a:srgbClr val="FFFFFF"/>
    <a:srgbClr val="00C070"/>
    <a:srgbClr val="ED7024"/>
    <a:srgbClr val="EDEA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41" autoAdjust="0"/>
    <p:restoredTop sz="95408" autoAdjust="0"/>
  </p:normalViewPr>
  <p:slideViewPr>
    <p:cSldViewPr>
      <p:cViewPr varScale="1">
        <p:scale>
          <a:sx n="150" d="100"/>
          <a:sy n="150" d="100"/>
        </p:scale>
        <p:origin x="366" y="-60"/>
      </p:cViewPr>
      <p:guideLst>
        <p:guide pos="48"/>
        <p:guide orient="horz" pos="1620"/>
        <p:guide pos="816"/>
      </p:guideLst>
    </p:cSldViewPr>
  </p:slideViewPr>
  <p:notesTextViewPr>
    <p:cViewPr>
      <p:scale>
        <a:sx n="1" d="1"/>
        <a:sy n="1" d="1"/>
      </p:scale>
      <p:origin x="0" y="0"/>
    </p:cViewPr>
  </p:notesTextViewPr>
  <p:notesViewPr>
    <p:cSldViewPr>
      <p:cViewPr varScale="1">
        <p:scale>
          <a:sx n="95" d="100"/>
          <a:sy n="95" d="100"/>
        </p:scale>
        <p:origin x="35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tableStyles" Target="tableStyle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commentAuthors" Target="commentAuthors.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4FB75EA-7BF7-43CC-B81F-37CA23BC5823}" type="slidenum">
              <a:rPr lang="en-CA" smtClean="0"/>
              <a:t>‹#›</a:t>
            </a:fld>
            <a:endParaRPr lang="en-CA" dirty="0"/>
          </a:p>
        </p:txBody>
      </p:sp>
    </p:spTree>
    <p:extLst>
      <p:ext uri="{BB962C8B-B14F-4D97-AF65-F5344CB8AC3E}">
        <p14:creationId xmlns:p14="http://schemas.microsoft.com/office/powerpoint/2010/main" val="836768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CA"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EFAB41C-FD90-4738-AB93-EE25286F6313}" type="slidenum">
              <a:rPr lang="en-CA" smtClean="0"/>
              <a:t>‹#›</a:t>
            </a:fld>
            <a:endParaRPr lang="en-CA" dirty="0"/>
          </a:p>
        </p:txBody>
      </p:sp>
    </p:spTree>
    <p:extLst>
      <p:ext uri="{BB962C8B-B14F-4D97-AF65-F5344CB8AC3E}">
        <p14:creationId xmlns:p14="http://schemas.microsoft.com/office/powerpoint/2010/main" val="743695176"/>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361950" indent="-171450" algn="l" defTabSz="914400" rtl="0" eaLnBrk="1" latinLnBrk="0" hangingPunct="1">
      <a:buFont typeface="Courier New" panose="02070309020205020404" pitchFamily="49" charset="0"/>
      <a:buChar char="-"/>
      <a:defRPr sz="1200" kern="1200">
        <a:solidFill>
          <a:schemeClr val="tx1"/>
        </a:solidFill>
        <a:latin typeface="+mn-lt"/>
        <a:ea typeface="+mn-ea"/>
        <a:cs typeface="+mn-cs"/>
      </a:defRPr>
    </a:lvl2pPr>
    <a:lvl3pPr marL="530225" indent="-171450" algn="l" defTabSz="914400" rtl="0" eaLnBrk="1" latinLnBrk="0" hangingPunct="1">
      <a:buFont typeface="Courier New" panose="02070309020205020404" pitchFamily="49" charset="0"/>
      <a:buChar char="o"/>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endParaRPr lang="en-CA" dirty="0">
              <a:latin typeface="+mj-lt"/>
            </a:endParaRPr>
          </a:p>
        </p:txBody>
      </p:sp>
      <p:sp>
        <p:nvSpPr>
          <p:cNvPr id="4" name="Slide Number Placeholder 3"/>
          <p:cNvSpPr>
            <a:spLocks noGrp="1"/>
          </p:cNvSpPr>
          <p:nvPr>
            <p:ph type="sldNum" sz="quarter" idx="10"/>
          </p:nvPr>
        </p:nvSpPr>
        <p:spPr/>
        <p:txBody>
          <a:bodyPr/>
          <a:lstStyle/>
          <a:p>
            <a:fld id="{DEFAB41C-FD90-4738-AB93-EE25286F6313}" type="slidenum">
              <a:rPr lang="en-CA" smtClean="0"/>
              <a:t>1</a:t>
            </a:fld>
            <a:endParaRPr lang="en-CA" dirty="0"/>
          </a:p>
        </p:txBody>
      </p:sp>
    </p:spTree>
    <p:extLst>
      <p:ext uri="{BB962C8B-B14F-4D97-AF65-F5344CB8AC3E}">
        <p14:creationId xmlns:p14="http://schemas.microsoft.com/office/powerpoint/2010/main" val="15873940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16</a:t>
            </a:fld>
            <a:endParaRPr lang="en-CA" dirty="0"/>
          </a:p>
        </p:txBody>
      </p:sp>
    </p:spTree>
    <p:extLst>
      <p:ext uri="{BB962C8B-B14F-4D97-AF65-F5344CB8AC3E}">
        <p14:creationId xmlns:p14="http://schemas.microsoft.com/office/powerpoint/2010/main" val="965161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17</a:t>
            </a:fld>
            <a:endParaRPr lang="en-CA" dirty="0"/>
          </a:p>
        </p:txBody>
      </p:sp>
    </p:spTree>
    <p:extLst>
      <p:ext uri="{BB962C8B-B14F-4D97-AF65-F5344CB8AC3E}">
        <p14:creationId xmlns:p14="http://schemas.microsoft.com/office/powerpoint/2010/main" val="18896030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18</a:t>
            </a:fld>
            <a:endParaRPr lang="en-CA" dirty="0"/>
          </a:p>
        </p:txBody>
      </p:sp>
    </p:spTree>
    <p:extLst>
      <p:ext uri="{BB962C8B-B14F-4D97-AF65-F5344CB8AC3E}">
        <p14:creationId xmlns:p14="http://schemas.microsoft.com/office/powerpoint/2010/main" val="36531791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19</a:t>
            </a:fld>
            <a:endParaRPr lang="en-CA" dirty="0"/>
          </a:p>
        </p:txBody>
      </p:sp>
    </p:spTree>
    <p:extLst>
      <p:ext uri="{BB962C8B-B14F-4D97-AF65-F5344CB8AC3E}">
        <p14:creationId xmlns:p14="http://schemas.microsoft.com/office/powerpoint/2010/main" val="8982858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20</a:t>
            </a:fld>
            <a:endParaRPr lang="en-CA" dirty="0"/>
          </a:p>
        </p:txBody>
      </p:sp>
    </p:spTree>
    <p:extLst>
      <p:ext uri="{BB962C8B-B14F-4D97-AF65-F5344CB8AC3E}">
        <p14:creationId xmlns:p14="http://schemas.microsoft.com/office/powerpoint/2010/main" val="40263786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21</a:t>
            </a:fld>
            <a:endParaRPr lang="en-CA" dirty="0"/>
          </a:p>
        </p:txBody>
      </p:sp>
    </p:spTree>
    <p:extLst>
      <p:ext uri="{BB962C8B-B14F-4D97-AF65-F5344CB8AC3E}">
        <p14:creationId xmlns:p14="http://schemas.microsoft.com/office/powerpoint/2010/main" val="20494980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22</a:t>
            </a:fld>
            <a:endParaRPr lang="en-CA" dirty="0"/>
          </a:p>
        </p:txBody>
      </p:sp>
    </p:spTree>
    <p:extLst>
      <p:ext uri="{BB962C8B-B14F-4D97-AF65-F5344CB8AC3E}">
        <p14:creationId xmlns:p14="http://schemas.microsoft.com/office/powerpoint/2010/main" val="4226174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23</a:t>
            </a:fld>
            <a:endParaRPr lang="en-CA" dirty="0"/>
          </a:p>
        </p:txBody>
      </p:sp>
    </p:spTree>
    <p:extLst>
      <p:ext uri="{BB962C8B-B14F-4D97-AF65-F5344CB8AC3E}">
        <p14:creationId xmlns:p14="http://schemas.microsoft.com/office/powerpoint/2010/main" val="1221791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26</a:t>
            </a:fld>
            <a:endParaRPr lang="en-CA" dirty="0"/>
          </a:p>
        </p:txBody>
      </p:sp>
    </p:spTree>
    <p:extLst>
      <p:ext uri="{BB962C8B-B14F-4D97-AF65-F5344CB8AC3E}">
        <p14:creationId xmlns:p14="http://schemas.microsoft.com/office/powerpoint/2010/main" val="27243304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27</a:t>
            </a:fld>
            <a:endParaRPr lang="en-CA" dirty="0"/>
          </a:p>
        </p:txBody>
      </p:sp>
    </p:spTree>
    <p:extLst>
      <p:ext uri="{BB962C8B-B14F-4D97-AF65-F5344CB8AC3E}">
        <p14:creationId xmlns:p14="http://schemas.microsoft.com/office/powerpoint/2010/main" val="16238039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a:t>
            </a:fld>
            <a:endParaRPr lang="en-CA" dirty="0"/>
          </a:p>
        </p:txBody>
      </p:sp>
    </p:spTree>
    <p:extLst>
      <p:ext uri="{BB962C8B-B14F-4D97-AF65-F5344CB8AC3E}">
        <p14:creationId xmlns:p14="http://schemas.microsoft.com/office/powerpoint/2010/main" val="11099619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28</a:t>
            </a:fld>
            <a:endParaRPr lang="en-CA" dirty="0"/>
          </a:p>
        </p:txBody>
      </p:sp>
    </p:spTree>
    <p:extLst>
      <p:ext uri="{BB962C8B-B14F-4D97-AF65-F5344CB8AC3E}">
        <p14:creationId xmlns:p14="http://schemas.microsoft.com/office/powerpoint/2010/main" val="20237667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29</a:t>
            </a:fld>
            <a:endParaRPr lang="en-CA" dirty="0"/>
          </a:p>
        </p:txBody>
      </p:sp>
    </p:spTree>
    <p:extLst>
      <p:ext uri="{BB962C8B-B14F-4D97-AF65-F5344CB8AC3E}">
        <p14:creationId xmlns:p14="http://schemas.microsoft.com/office/powerpoint/2010/main" val="34736023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30</a:t>
            </a:fld>
            <a:endParaRPr lang="en-CA" dirty="0"/>
          </a:p>
        </p:txBody>
      </p:sp>
    </p:spTree>
    <p:extLst>
      <p:ext uri="{BB962C8B-B14F-4D97-AF65-F5344CB8AC3E}">
        <p14:creationId xmlns:p14="http://schemas.microsoft.com/office/powerpoint/2010/main" val="23331385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31</a:t>
            </a:fld>
            <a:endParaRPr lang="en-CA" dirty="0"/>
          </a:p>
        </p:txBody>
      </p:sp>
    </p:spTree>
    <p:extLst>
      <p:ext uri="{BB962C8B-B14F-4D97-AF65-F5344CB8AC3E}">
        <p14:creationId xmlns:p14="http://schemas.microsoft.com/office/powerpoint/2010/main" val="27852775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32</a:t>
            </a:fld>
            <a:endParaRPr lang="en-CA" dirty="0"/>
          </a:p>
        </p:txBody>
      </p:sp>
    </p:spTree>
    <p:extLst>
      <p:ext uri="{BB962C8B-B14F-4D97-AF65-F5344CB8AC3E}">
        <p14:creationId xmlns:p14="http://schemas.microsoft.com/office/powerpoint/2010/main" val="306547329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33</a:t>
            </a:fld>
            <a:endParaRPr lang="en-CA" dirty="0"/>
          </a:p>
        </p:txBody>
      </p:sp>
    </p:spTree>
    <p:extLst>
      <p:ext uri="{BB962C8B-B14F-4D97-AF65-F5344CB8AC3E}">
        <p14:creationId xmlns:p14="http://schemas.microsoft.com/office/powerpoint/2010/main" val="65638737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34</a:t>
            </a:fld>
            <a:endParaRPr lang="en-CA" dirty="0"/>
          </a:p>
        </p:txBody>
      </p:sp>
    </p:spTree>
    <p:extLst>
      <p:ext uri="{BB962C8B-B14F-4D97-AF65-F5344CB8AC3E}">
        <p14:creationId xmlns:p14="http://schemas.microsoft.com/office/powerpoint/2010/main" val="13091475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35</a:t>
            </a:fld>
            <a:endParaRPr lang="en-CA" dirty="0"/>
          </a:p>
        </p:txBody>
      </p:sp>
    </p:spTree>
    <p:extLst>
      <p:ext uri="{BB962C8B-B14F-4D97-AF65-F5344CB8AC3E}">
        <p14:creationId xmlns:p14="http://schemas.microsoft.com/office/powerpoint/2010/main" val="84370626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36</a:t>
            </a:fld>
            <a:endParaRPr lang="en-CA" dirty="0"/>
          </a:p>
        </p:txBody>
      </p:sp>
    </p:spTree>
    <p:extLst>
      <p:ext uri="{BB962C8B-B14F-4D97-AF65-F5344CB8AC3E}">
        <p14:creationId xmlns:p14="http://schemas.microsoft.com/office/powerpoint/2010/main" val="3601998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37</a:t>
            </a:fld>
            <a:endParaRPr lang="en-CA" dirty="0"/>
          </a:p>
        </p:txBody>
      </p:sp>
    </p:spTree>
    <p:extLst>
      <p:ext uri="{BB962C8B-B14F-4D97-AF65-F5344CB8AC3E}">
        <p14:creationId xmlns:p14="http://schemas.microsoft.com/office/powerpoint/2010/main" val="3772565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6</a:t>
            </a:fld>
            <a:endParaRPr lang="en-CA" dirty="0"/>
          </a:p>
        </p:txBody>
      </p:sp>
    </p:spTree>
    <p:extLst>
      <p:ext uri="{BB962C8B-B14F-4D97-AF65-F5344CB8AC3E}">
        <p14:creationId xmlns:p14="http://schemas.microsoft.com/office/powerpoint/2010/main" val="34473409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39</a:t>
            </a:fld>
            <a:endParaRPr lang="en-CA" dirty="0"/>
          </a:p>
        </p:txBody>
      </p:sp>
    </p:spTree>
    <p:extLst>
      <p:ext uri="{BB962C8B-B14F-4D97-AF65-F5344CB8AC3E}">
        <p14:creationId xmlns:p14="http://schemas.microsoft.com/office/powerpoint/2010/main" val="2057661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40</a:t>
            </a:fld>
            <a:endParaRPr lang="en-CA" dirty="0"/>
          </a:p>
        </p:txBody>
      </p:sp>
    </p:spTree>
    <p:extLst>
      <p:ext uri="{BB962C8B-B14F-4D97-AF65-F5344CB8AC3E}">
        <p14:creationId xmlns:p14="http://schemas.microsoft.com/office/powerpoint/2010/main" val="2925761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41</a:t>
            </a:fld>
            <a:endParaRPr lang="en-CA" dirty="0"/>
          </a:p>
        </p:txBody>
      </p:sp>
    </p:spTree>
    <p:extLst>
      <p:ext uri="{BB962C8B-B14F-4D97-AF65-F5344CB8AC3E}">
        <p14:creationId xmlns:p14="http://schemas.microsoft.com/office/powerpoint/2010/main" val="39701804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42</a:t>
            </a:fld>
            <a:endParaRPr lang="en-CA" dirty="0"/>
          </a:p>
        </p:txBody>
      </p:sp>
    </p:spTree>
    <p:extLst>
      <p:ext uri="{BB962C8B-B14F-4D97-AF65-F5344CB8AC3E}">
        <p14:creationId xmlns:p14="http://schemas.microsoft.com/office/powerpoint/2010/main" val="407727012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43</a:t>
            </a:fld>
            <a:endParaRPr lang="en-CA" dirty="0"/>
          </a:p>
        </p:txBody>
      </p:sp>
    </p:spTree>
    <p:extLst>
      <p:ext uri="{BB962C8B-B14F-4D97-AF65-F5344CB8AC3E}">
        <p14:creationId xmlns:p14="http://schemas.microsoft.com/office/powerpoint/2010/main" val="26469471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44</a:t>
            </a:fld>
            <a:endParaRPr lang="en-CA" dirty="0"/>
          </a:p>
        </p:txBody>
      </p:sp>
    </p:spTree>
    <p:extLst>
      <p:ext uri="{BB962C8B-B14F-4D97-AF65-F5344CB8AC3E}">
        <p14:creationId xmlns:p14="http://schemas.microsoft.com/office/powerpoint/2010/main" val="33521946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45</a:t>
            </a:fld>
            <a:endParaRPr lang="en-CA" dirty="0"/>
          </a:p>
        </p:txBody>
      </p:sp>
    </p:spTree>
    <p:extLst>
      <p:ext uri="{BB962C8B-B14F-4D97-AF65-F5344CB8AC3E}">
        <p14:creationId xmlns:p14="http://schemas.microsoft.com/office/powerpoint/2010/main" val="337840335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46</a:t>
            </a:fld>
            <a:endParaRPr lang="en-CA" dirty="0"/>
          </a:p>
        </p:txBody>
      </p:sp>
    </p:spTree>
    <p:extLst>
      <p:ext uri="{BB962C8B-B14F-4D97-AF65-F5344CB8AC3E}">
        <p14:creationId xmlns:p14="http://schemas.microsoft.com/office/powerpoint/2010/main" val="252330866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47</a:t>
            </a:fld>
            <a:endParaRPr lang="en-CA" dirty="0"/>
          </a:p>
        </p:txBody>
      </p:sp>
    </p:spTree>
    <p:extLst>
      <p:ext uri="{BB962C8B-B14F-4D97-AF65-F5344CB8AC3E}">
        <p14:creationId xmlns:p14="http://schemas.microsoft.com/office/powerpoint/2010/main" val="185630155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48</a:t>
            </a:fld>
            <a:endParaRPr lang="en-CA" dirty="0"/>
          </a:p>
        </p:txBody>
      </p:sp>
    </p:spTree>
    <p:extLst>
      <p:ext uri="{BB962C8B-B14F-4D97-AF65-F5344CB8AC3E}">
        <p14:creationId xmlns:p14="http://schemas.microsoft.com/office/powerpoint/2010/main" val="1547663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8</a:t>
            </a:fld>
            <a:endParaRPr lang="en-CA" dirty="0"/>
          </a:p>
        </p:txBody>
      </p:sp>
    </p:spTree>
    <p:extLst>
      <p:ext uri="{BB962C8B-B14F-4D97-AF65-F5344CB8AC3E}">
        <p14:creationId xmlns:p14="http://schemas.microsoft.com/office/powerpoint/2010/main" val="28537237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49</a:t>
            </a:fld>
            <a:endParaRPr lang="en-CA" dirty="0"/>
          </a:p>
        </p:txBody>
      </p:sp>
    </p:spTree>
    <p:extLst>
      <p:ext uri="{BB962C8B-B14F-4D97-AF65-F5344CB8AC3E}">
        <p14:creationId xmlns:p14="http://schemas.microsoft.com/office/powerpoint/2010/main" val="307370701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50</a:t>
            </a:fld>
            <a:endParaRPr lang="en-CA" dirty="0"/>
          </a:p>
        </p:txBody>
      </p:sp>
    </p:spTree>
    <p:extLst>
      <p:ext uri="{BB962C8B-B14F-4D97-AF65-F5344CB8AC3E}">
        <p14:creationId xmlns:p14="http://schemas.microsoft.com/office/powerpoint/2010/main" val="67236302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51</a:t>
            </a:fld>
            <a:endParaRPr lang="en-CA" dirty="0"/>
          </a:p>
        </p:txBody>
      </p:sp>
    </p:spTree>
    <p:extLst>
      <p:ext uri="{BB962C8B-B14F-4D97-AF65-F5344CB8AC3E}">
        <p14:creationId xmlns:p14="http://schemas.microsoft.com/office/powerpoint/2010/main" val="1823362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11</a:t>
            </a:fld>
            <a:endParaRPr lang="en-CA" dirty="0"/>
          </a:p>
        </p:txBody>
      </p:sp>
    </p:spTree>
    <p:extLst>
      <p:ext uri="{BB962C8B-B14F-4D97-AF65-F5344CB8AC3E}">
        <p14:creationId xmlns:p14="http://schemas.microsoft.com/office/powerpoint/2010/main" val="4020471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12</a:t>
            </a:fld>
            <a:endParaRPr lang="en-CA" dirty="0"/>
          </a:p>
        </p:txBody>
      </p:sp>
    </p:spTree>
    <p:extLst>
      <p:ext uri="{BB962C8B-B14F-4D97-AF65-F5344CB8AC3E}">
        <p14:creationId xmlns:p14="http://schemas.microsoft.com/office/powerpoint/2010/main" val="3418592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13</a:t>
            </a:fld>
            <a:endParaRPr lang="en-CA" dirty="0"/>
          </a:p>
        </p:txBody>
      </p:sp>
    </p:spTree>
    <p:extLst>
      <p:ext uri="{BB962C8B-B14F-4D97-AF65-F5344CB8AC3E}">
        <p14:creationId xmlns:p14="http://schemas.microsoft.com/office/powerpoint/2010/main" val="822568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14</a:t>
            </a:fld>
            <a:endParaRPr lang="en-CA" dirty="0"/>
          </a:p>
        </p:txBody>
      </p:sp>
    </p:spTree>
    <p:extLst>
      <p:ext uri="{BB962C8B-B14F-4D97-AF65-F5344CB8AC3E}">
        <p14:creationId xmlns:p14="http://schemas.microsoft.com/office/powerpoint/2010/main" val="1747911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15</a:t>
            </a:fld>
            <a:endParaRPr lang="en-CA" dirty="0"/>
          </a:p>
        </p:txBody>
      </p:sp>
    </p:spTree>
    <p:extLst>
      <p:ext uri="{BB962C8B-B14F-4D97-AF65-F5344CB8AC3E}">
        <p14:creationId xmlns:p14="http://schemas.microsoft.com/office/powerpoint/2010/main" val="7915567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291640" y="1732211"/>
            <a:ext cx="6335176" cy="461665"/>
          </a:xfrm>
        </p:spPr>
        <p:txBody>
          <a:bodyPr wrap="square" lIns="0" tIns="0" rIns="0" bIns="0" anchor="b" anchorCtr="0">
            <a:spAutoFit/>
          </a:bodyPr>
          <a:lstStyle>
            <a:lvl1pPr algn="l">
              <a:lnSpc>
                <a:spcPts val="3600"/>
              </a:lnSpc>
              <a:defRPr sz="3600" b="1">
                <a:solidFill>
                  <a:srgbClr val="365254"/>
                </a:solidFill>
              </a:defRPr>
            </a:lvl1pPr>
          </a:lstStyle>
          <a:p>
            <a:r>
              <a:rPr lang="en-US" dirty="0"/>
              <a:t>Click to edit title</a:t>
            </a:r>
            <a:endParaRPr lang="en-CA" dirty="0"/>
          </a:p>
        </p:txBody>
      </p:sp>
      <p:sp>
        <p:nvSpPr>
          <p:cNvPr id="12" name="Text Placeholder 14"/>
          <p:cNvSpPr>
            <a:spLocks noGrp="1"/>
          </p:cNvSpPr>
          <p:nvPr>
            <p:ph type="body" sz="quarter" idx="14" hasCustomPrompt="1"/>
          </p:nvPr>
        </p:nvSpPr>
        <p:spPr>
          <a:xfrm>
            <a:off x="1294329" y="2284413"/>
            <a:ext cx="6332487" cy="276486"/>
          </a:xfrm>
          <a:prstGeom prst="rect">
            <a:avLst/>
          </a:prstGeom>
        </p:spPr>
        <p:txBody>
          <a:bodyPr wrap="square" lIns="0" tIns="0" rIns="0" bIns="0">
            <a:spAutoFit/>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77784"/>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marL="0" marR="0" lvl="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a:pPr>
            <a:r>
              <a:rPr lang="en-US" dirty="0"/>
              <a:t>Subtitle and/or presenter</a:t>
            </a:r>
            <a:endParaRPr lang="en-CA" dirty="0"/>
          </a:p>
        </p:txBody>
      </p:sp>
      <p:sp>
        <p:nvSpPr>
          <p:cNvPr id="6" name="TextBox 5" descr="Decorative"/>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sp>
        <p:nvSpPr>
          <p:cNvPr id="9" name="Content Placeholder 3"/>
          <p:cNvSpPr>
            <a:spLocks noGrp="1"/>
          </p:cNvSpPr>
          <p:nvPr>
            <p:ph sz="quarter" idx="17" hasCustomPrompt="1"/>
          </p:nvPr>
        </p:nvSpPr>
        <p:spPr bwMode="black">
          <a:xfrm>
            <a:off x="258038" y="4763092"/>
            <a:ext cx="2657778" cy="276999"/>
          </a:xfrm>
          <a:prstGeom prst="rect">
            <a:avLst/>
          </a:prstGeom>
          <a:noFill/>
        </p:spPr>
        <p:txBody>
          <a:bodyPr wrap="square" lIns="0" tIns="0" rIns="0" bIns="0" numCol="1" spcCol="36000" anchor="ctr" anchorCtr="0">
            <a:spAutoFit/>
          </a:bodyP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a:t>Month XX, 20XX</a:t>
            </a:r>
            <a:endParaRPr lang="en-CA" dirty="0"/>
          </a:p>
        </p:txBody>
      </p:sp>
      <p:pic>
        <p:nvPicPr>
          <p:cNvPr id="10" name="Picture 9" descr="Decorativ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black">
          <a:xfrm>
            <a:off x="6481417" y="4839713"/>
            <a:ext cx="178815" cy="144000"/>
          </a:xfrm>
          <a:prstGeom prst="rect">
            <a:avLst/>
          </a:prstGeom>
        </p:spPr>
      </p:pic>
      <p:sp>
        <p:nvSpPr>
          <p:cNvPr id="11" name="Content Placeholder 3"/>
          <p:cNvSpPr>
            <a:spLocks noGrp="1"/>
          </p:cNvSpPr>
          <p:nvPr>
            <p:ph sz="quarter" idx="11" hasCustomPrompt="1"/>
          </p:nvPr>
        </p:nvSpPr>
        <p:spPr bwMode="black">
          <a:xfrm>
            <a:off x="2987823" y="4763091"/>
            <a:ext cx="2448273" cy="276999"/>
          </a:xfrm>
          <a:prstGeom prst="rect">
            <a:avLst/>
          </a:prstGeom>
          <a:noFill/>
        </p:spPr>
        <p:txBody>
          <a:bodyPr wrap="square" lIns="0" tIns="0" rIns="0" bIns="0" numCol="1" spcCol="36000" anchor="ctr" anchorCtr="0">
            <a:spAutoFit/>
          </a:bodyP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a:t>xxxx@cihi.ca</a:t>
            </a:r>
            <a:endParaRPr lang="en-CA" dirty="0"/>
          </a:p>
        </p:txBody>
      </p:sp>
      <p:grpSp>
        <p:nvGrpSpPr>
          <p:cNvPr id="8" name="Group 7">
            <a:extLst>
              <a:ext uri="{FF2B5EF4-FFF2-40B4-BE49-F238E27FC236}">
                <a16:creationId xmlns:a16="http://schemas.microsoft.com/office/drawing/2014/main" id="{C04570D7-586D-46AF-8CAF-79086A6A5511}"/>
              </a:ext>
            </a:extLst>
          </p:cNvPr>
          <p:cNvGrpSpPr/>
          <p:nvPr userDrawn="1"/>
        </p:nvGrpSpPr>
        <p:grpSpPr>
          <a:xfrm>
            <a:off x="8001000" y="4680269"/>
            <a:ext cx="990600" cy="406081"/>
            <a:chOff x="8001000" y="4680269"/>
            <a:chExt cx="990600" cy="406081"/>
          </a:xfrm>
        </p:grpSpPr>
        <p:sp>
          <p:nvSpPr>
            <p:cNvPr id="13" name="Rectangle 12">
              <a:extLst>
                <a:ext uri="{FF2B5EF4-FFF2-40B4-BE49-F238E27FC236}">
                  <a16:creationId xmlns:a16="http://schemas.microsoft.com/office/drawing/2014/main" id="{16733B73-DA99-47F9-A3F3-2A857319820E}"/>
                </a:ext>
              </a:extLst>
            </p:cNvPr>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4" name="Picture 13">
              <a:extLst>
                <a:ext uri="{FF2B5EF4-FFF2-40B4-BE49-F238E27FC236}">
                  <a16:creationId xmlns:a16="http://schemas.microsoft.com/office/drawing/2014/main" id="{8D1C22C4-5081-4F8C-84B7-25F5DDE035F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5171" y="4739484"/>
              <a:ext cx="880138" cy="317055"/>
            </a:xfrm>
            <a:prstGeom prst="rect">
              <a:avLst/>
            </a:prstGeom>
          </p:spPr>
        </p:pic>
      </p:grpSp>
    </p:spTree>
    <p:extLst>
      <p:ext uri="{BB962C8B-B14F-4D97-AF65-F5344CB8AC3E}">
        <p14:creationId xmlns:p14="http://schemas.microsoft.com/office/powerpoint/2010/main" val="57701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pic>
        <p:nvPicPr>
          <p:cNvPr id="7" name="Picture Placeholder 4" descr="Decorative"/>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a:xfrm>
            <a:off x="6762152" y="376239"/>
            <a:ext cx="1481960" cy="1483593"/>
          </a:xfrm>
          <a:prstGeom prst="rect">
            <a:avLst/>
          </a:prstGeom>
        </p:spPr>
      </p:pic>
    </p:spTree>
    <p:extLst>
      <p:ext uri="{BB962C8B-B14F-4D97-AF65-F5344CB8AC3E}">
        <p14:creationId xmlns:p14="http://schemas.microsoft.com/office/powerpoint/2010/main" val="4142819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ual content 1">
    <p:bg>
      <p:bgPr>
        <a:solidFill>
          <a:srgbClr val="EDF7F5"/>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Visual content — Slide title</a:t>
            </a:r>
            <a:endParaRPr lang="en-CA" dirty="0"/>
          </a:p>
        </p:txBody>
      </p:sp>
      <p:sp>
        <p:nvSpPr>
          <p:cNvPr id="7" name="Content Placeholder 18"/>
          <p:cNvSpPr>
            <a:spLocks noGrp="1"/>
          </p:cNvSpPr>
          <p:nvPr>
            <p:ph sz="quarter" idx="11" hasCustomPrompt="1"/>
          </p:nvPr>
        </p:nvSpPr>
        <p:spPr>
          <a:xfrm>
            <a:off x="1149524" y="1707654"/>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
        <p:nvSpPr>
          <p:cNvPr id="8" name="Text Placeholder 10"/>
          <p:cNvSpPr>
            <a:spLocks noGrp="1"/>
          </p:cNvSpPr>
          <p:nvPr>
            <p:ph type="body" sz="quarter" idx="14" hasCustomPrompt="1"/>
          </p:nvPr>
        </p:nvSpPr>
        <p:spPr>
          <a:xfrm>
            <a:off x="4448609" y="2281684"/>
            <a:ext cx="3600000" cy="1154162"/>
          </a:xfrm>
          <a:prstGeom prst="rect">
            <a:avLst/>
          </a:prstGeom>
        </p:spPr>
        <p:txBody>
          <a:bodyPr wrap="square" lIns="0" tIns="0" rIns="0" bIns="0" anchor="ctr" anchorCtr="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1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text </a:t>
            </a:r>
          </a:p>
          <a:p>
            <a:pPr lvl="1"/>
            <a:r>
              <a:rPr lang="en-US" dirty="0"/>
              <a:t>Bullet 1</a:t>
            </a:r>
          </a:p>
          <a:p>
            <a:pPr lvl="2"/>
            <a:r>
              <a:rPr lang="en-US" dirty="0"/>
              <a:t>Bullet 2</a:t>
            </a:r>
          </a:p>
        </p:txBody>
      </p:sp>
    </p:spTree>
    <p:extLst>
      <p:ext uri="{BB962C8B-B14F-4D97-AF65-F5344CB8AC3E}">
        <p14:creationId xmlns:p14="http://schemas.microsoft.com/office/powerpoint/2010/main" val="39612953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ual content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2664" y="1340970"/>
            <a:ext cx="4068000" cy="1374796"/>
          </a:xfrm>
          <a:prstGeom prst="rect">
            <a:avLst/>
          </a:prstGeom>
          <a:solidFill>
            <a:srgbClr val="14838E"/>
          </a:solidFill>
        </p:spPr>
        <p:txBody>
          <a:bodyPr wrap="square" lIns="288000" tIns="522000" rIns="720000" bIns="522000" anchor="t"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Sidebar text</a:t>
            </a:r>
          </a:p>
        </p:txBody>
      </p:sp>
      <p:sp>
        <p:nvSpPr>
          <p:cNvPr id="6"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Visual content -- Slide title</a:t>
            </a:r>
            <a:endParaRPr lang="en-CA" dirty="0"/>
          </a:p>
        </p:txBody>
      </p:sp>
      <p:sp>
        <p:nvSpPr>
          <p:cNvPr id="10" name="Text Placeholder 10"/>
          <p:cNvSpPr>
            <a:spLocks noGrp="1"/>
          </p:cNvSpPr>
          <p:nvPr>
            <p:ph type="body" sz="quarter" idx="15" hasCustomPrompt="1"/>
          </p:nvPr>
        </p:nvSpPr>
        <p:spPr>
          <a:xfrm>
            <a:off x="4448609" y="1348590"/>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100"/>
              </a:lnSpc>
              <a:spcBef>
                <a:spcPts val="600"/>
              </a:spcBef>
              <a:spcAft>
                <a:spcPts val="600"/>
              </a:spcAft>
              <a:buClrTx/>
              <a:buSzTx/>
              <a:buFont typeface="Calibri" panose="020F0502020204030204" pitchFamily="34" charset="0"/>
              <a:buChar char="•"/>
              <a:tabLst/>
              <a:defRPr sz="1700" b="0" baseline="0">
                <a:solidFill>
                  <a:schemeClr val="tx1"/>
                </a:solidFill>
              </a:defRPr>
            </a:lvl1pPr>
            <a:lvl2pPr marL="182563" indent="-176213">
              <a:lnSpc>
                <a:spcPts val="2100"/>
              </a:lnSpc>
              <a:spcBef>
                <a:spcPts val="600"/>
              </a:spcBef>
              <a:spcAft>
                <a:spcPts val="600"/>
              </a:spcAft>
              <a:buClrTx/>
              <a:buFont typeface="Calibri" panose="020F0502020204030204" pitchFamily="34" charset="0"/>
              <a:buChar char="•"/>
              <a:defRPr sz="1700" b="0">
                <a:solidFill>
                  <a:schemeClr val="tx1"/>
                </a:solidFill>
              </a:defRPr>
            </a:lvl2pPr>
            <a:lvl3pPr marL="182563" indent="-176213">
              <a:lnSpc>
                <a:spcPts val="2100"/>
              </a:lnSpc>
              <a:spcBef>
                <a:spcPts val="600"/>
              </a:spcBef>
              <a:spcAft>
                <a:spcPts val="600"/>
              </a:spcAft>
              <a:buClrTx/>
              <a:buFont typeface="Calibri" panose="020F050202020403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Bullet 1</a:t>
            </a:r>
          </a:p>
          <a:p>
            <a:pPr lvl="1"/>
            <a:r>
              <a:rPr lang="en-US" dirty="0"/>
              <a:t>Bullet 2</a:t>
            </a:r>
          </a:p>
          <a:p>
            <a:pPr lvl="2"/>
            <a:r>
              <a:rPr lang="en-US" dirty="0"/>
              <a:t>Bullet 3</a:t>
            </a:r>
          </a:p>
        </p:txBody>
      </p:sp>
    </p:spTree>
    <p:extLst>
      <p:ext uri="{BB962C8B-B14F-4D97-AF65-F5344CB8AC3E}">
        <p14:creationId xmlns:p14="http://schemas.microsoft.com/office/powerpoint/2010/main" val="11224503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ual Break 01">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3900304" y="1563638"/>
            <a:ext cx="5243696" cy="1797860"/>
          </a:xfrm>
          <a:prstGeom prst="rect">
            <a:avLst/>
          </a:prstGeom>
          <a:solidFill>
            <a:srgbClr val="00A199"/>
          </a:solidFill>
        </p:spPr>
        <p:txBody>
          <a:bodyPr wrap="square" lIns="288000" tIns="522000" rIns="1260000" bIns="522000" anchor="ctr"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Visual break — Header text</a:t>
            </a:r>
          </a:p>
          <a:p>
            <a:pPr lvl="1"/>
            <a:r>
              <a:rPr lang="en-US" dirty="0"/>
              <a:t>Extra text or content</a:t>
            </a:r>
          </a:p>
        </p:txBody>
      </p:sp>
      <p:sp>
        <p:nvSpPr>
          <p:cNvPr id="15"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252202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ual Break 02">
    <p:bg>
      <p:bgPr>
        <a:solidFill>
          <a:srgbClr val="EDF7F5"/>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10"/>
          <p:cNvSpPr>
            <a:spLocks noGrp="1"/>
          </p:cNvSpPr>
          <p:nvPr>
            <p:ph type="body" sz="quarter" idx="14" hasCustomPrompt="1"/>
          </p:nvPr>
        </p:nvSpPr>
        <p:spPr>
          <a:xfrm>
            <a:off x="4448609" y="915566"/>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2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Visual break — Header text </a:t>
            </a:r>
          </a:p>
          <a:p>
            <a:pPr lvl="1"/>
            <a:r>
              <a:rPr lang="en-US" dirty="0"/>
              <a:t>Bullet 1</a:t>
            </a:r>
          </a:p>
          <a:p>
            <a:pPr lvl="2"/>
            <a:r>
              <a:rPr lang="en-US" dirty="0"/>
              <a:t>Bullet 2</a:t>
            </a:r>
          </a:p>
        </p:txBody>
      </p:sp>
      <p:sp>
        <p:nvSpPr>
          <p:cNvPr id="10"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22688231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estions">
    <p:bg>
      <p:bgPr>
        <a:solidFill>
          <a:srgbClr val="EDF7F5"/>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spTree>
    <p:extLst>
      <p:ext uri="{BB962C8B-B14F-4D97-AF65-F5344CB8AC3E}">
        <p14:creationId xmlns:p14="http://schemas.microsoft.com/office/powerpoint/2010/main" val="25010246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clusion slide">
    <p:bg>
      <p:bgPr>
        <a:solidFill>
          <a:srgbClr val="EDF7F5"/>
        </a:solidFill>
        <a:effectLst/>
      </p:bgPr>
    </p:bg>
    <p:spTree>
      <p:nvGrpSpPr>
        <p:cNvPr id="1" name=""/>
        <p:cNvGrpSpPr/>
        <p:nvPr/>
      </p:nvGrpSpPr>
      <p:grpSpPr>
        <a:xfrm>
          <a:off x="0" y="0"/>
          <a:ext cx="0" cy="0"/>
          <a:chOff x="0" y="0"/>
          <a:chExt cx="0" cy="0"/>
        </a:xfrm>
      </p:grpSpPr>
      <p:sp>
        <p:nvSpPr>
          <p:cNvPr id="3" name="Rectangle 2"/>
          <p:cNvSpPr/>
          <p:nvPr userDrawn="1"/>
        </p:nvSpPr>
        <p:spPr>
          <a:xfrm>
            <a:off x="8381503" y="4640932"/>
            <a:ext cx="755576" cy="504056"/>
          </a:xfrm>
          <a:prstGeom prst="rect">
            <a:avLst/>
          </a:prstGeom>
          <a:solidFill>
            <a:srgbClr val="EDF7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7" name="TextBox 6"/>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1" name="Picture 10" descr="Decoartive"/>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356" y="4794473"/>
            <a:ext cx="266355" cy="216000"/>
          </a:xfrm>
          <a:prstGeom prst="rect">
            <a:avLst/>
          </a:prstGeom>
        </p:spPr>
      </p:pic>
    </p:spTree>
    <p:extLst>
      <p:ext uri="{BB962C8B-B14F-4D97-AF65-F5344CB8AC3E}">
        <p14:creationId xmlns:p14="http://schemas.microsoft.com/office/powerpoint/2010/main" val="2987625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rea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Break</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749" y="1661723"/>
            <a:ext cx="1820052" cy="1820052"/>
          </a:xfrm>
          <a:prstGeom prst="rect">
            <a:avLst/>
          </a:prstGeom>
        </p:spPr>
      </p:pic>
    </p:spTree>
    <p:extLst>
      <p:ext uri="{BB962C8B-B14F-4D97-AF65-F5344CB8AC3E}">
        <p14:creationId xmlns:p14="http://schemas.microsoft.com/office/powerpoint/2010/main" val="13474321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ha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Chat</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6058" y="1778000"/>
            <a:ext cx="1757433" cy="1587498"/>
          </a:xfrm>
          <a:prstGeom prst="rect">
            <a:avLst/>
          </a:prstGeom>
        </p:spPr>
      </p:pic>
    </p:spTree>
    <p:extLst>
      <p:ext uri="{BB962C8B-B14F-4D97-AF65-F5344CB8AC3E}">
        <p14:creationId xmlns:p14="http://schemas.microsoft.com/office/powerpoint/2010/main" val="3171466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ollingQuestion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Polling question</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0546" y="1861376"/>
            <a:ext cx="1808457" cy="1420745"/>
          </a:xfrm>
          <a:prstGeom prst="rect">
            <a:avLst/>
          </a:prstGeom>
        </p:spPr>
      </p:pic>
    </p:spTree>
    <p:extLst>
      <p:ext uri="{BB962C8B-B14F-4D97-AF65-F5344CB8AC3E}">
        <p14:creationId xmlns:p14="http://schemas.microsoft.com/office/powerpoint/2010/main" val="2049395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143000"/>
            <a:ext cx="72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Tree>
    <p:extLst>
      <p:ext uri="{BB962C8B-B14F-4D97-AF65-F5344CB8AC3E}">
        <p14:creationId xmlns:p14="http://schemas.microsoft.com/office/powerpoint/2010/main" val="26835404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ctivit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Activity</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826" y="1701801"/>
            <a:ext cx="1739898" cy="1739898"/>
          </a:xfrm>
          <a:prstGeom prst="rect">
            <a:avLst/>
          </a:prstGeom>
        </p:spPr>
      </p:pic>
    </p:spTree>
    <p:extLst>
      <p:ext uri="{BB962C8B-B14F-4D97-AF65-F5344CB8AC3E}">
        <p14:creationId xmlns:p14="http://schemas.microsoft.com/office/powerpoint/2010/main" val="1647074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ate_This_Cours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Rate this course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616" y="1789936"/>
            <a:ext cx="1990348" cy="1563627"/>
          </a:xfrm>
          <a:prstGeom prst="rect">
            <a:avLst/>
          </a:prstGeom>
        </p:spPr>
      </p:pic>
    </p:spTree>
    <p:extLst>
      <p:ext uri="{BB962C8B-B14F-4D97-AF65-F5344CB8AC3E}">
        <p14:creationId xmlns:p14="http://schemas.microsoft.com/office/powerpoint/2010/main" val="263174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02" y="1533660"/>
            <a:ext cx="2038930" cy="2076180"/>
          </a:xfrm>
          <a:prstGeom prst="rect">
            <a:avLst/>
          </a:prstGeom>
        </p:spPr>
      </p:pic>
      <p:sp>
        <p:nvSpPr>
          <p:cNvPr id="6"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Questions</a:t>
            </a:r>
          </a:p>
        </p:txBody>
      </p:sp>
    </p:spTree>
    <p:extLst>
      <p:ext uri="{BB962C8B-B14F-4D97-AF65-F5344CB8AC3E}">
        <p14:creationId xmlns:p14="http://schemas.microsoft.com/office/powerpoint/2010/main" val="16664483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3608" y="1594864"/>
            <a:ext cx="2548133" cy="1953772"/>
          </a:xfrm>
          <a:prstGeom prst="rect">
            <a:avLst/>
          </a:prstGeom>
        </p:spPr>
      </p:pic>
      <p:sp>
        <p:nvSpPr>
          <p:cNvPr id="7"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Demo</a:t>
            </a:r>
          </a:p>
        </p:txBody>
      </p:sp>
    </p:spTree>
    <p:extLst>
      <p:ext uri="{BB962C8B-B14F-4D97-AF65-F5344CB8AC3E}">
        <p14:creationId xmlns:p14="http://schemas.microsoft.com/office/powerpoint/2010/main" val="31235101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reak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616" y="1594864"/>
            <a:ext cx="2093326" cy="1953772"/>
          </a:xfrm>
          <a:prstGeom prst="rect">
            <a:avLst/>
          </a:prstGeom>
        </p:spPr>
      </p:pic>
      <p:sp>
        <p:nvSpPr>
          <p:cNvPr id="7"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a:t>Enter text here — Breakout</a:t>
            </a:r>
          </a:p>
        </p:txBody>
      </p:sp>
    </p:spTree>
    <p:extLst>
      <p:ext uri="{BB962C8B-B14F-4D97-AF65-F5344CB8AC3E}">
        <p14:creationId xmlns:p14="http://schemas.microsoft.com/office/powerpoint/2010/main" val="3964369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with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1-column content with headers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10"/>
          <p:cNvSpPr>
            <a:spLocks noGrp="1"/>
          </p:cNvSpPr>
          <p:nvPr>
            <p:ph type="body" sz="quarter" idx="14" hasCustomPrompt="1"/>
          </p:nvPr>
        </p:nvSpPr>
        <p:spPr>
          <a:xfrm>
            <a:off x="712146" y="1143000"/>
            <a:ext cx="72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Tree>
    <p:extLst>
      <p:ext uri="{BB962C8B-B14F-4D97-AF65-F5344CB8AC3E}">
        <p14:creationId xmlns:p14="http://schemas.microsoft.com/office/powerpoint/2010/main" val="2541276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a:t>2 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9286" y="1143000"/>
            <a:ext cx="36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
        <p:nvSpPr>
          <p:cNvPr id="6" name="Text Placeholder 10"/>
          <p:cNvSpPr>
            <a:spLocks noGrp="1"/>
          </p:cNvSpPr>
          <p:nvPr>
            <p:ph type="body" sz="quarter" idx="11" hasCustomPrompt="1"/>
          </p:nvPr>
        </p:nvSpPr>
        <p:spPr>
          <a:xfrm>
            <a:off x="4688961" y="1143000"/>
            <a:ext cx="3600000" cy="641201"/>
          </a:xfrm>
          <a:prstGeom prst="rect">
            <a:avLst/>
          </a:prstGeom>
        </p:spPr>
        <p:txBody>
          <a:bodyPr wrap="square" lIns="0" tIns="0" rIns="0" bIns="0">
            <a:spAutoFit/>
          </a:bodyPr>
          <a:lstStyle>
            <a:lvl1pPr marL="182563" indent="-182563">
              <a:lnSpc>
                <a:spcPts val="2000"/>
              </a:lnSpc>
              <a:spcBef>
                <a:spcPts val="500"/>
              </a:spcBef>
              <a:spcAft>
                <a:spcPts val="500"/>
              </a:spcAft>
              <a:buFont typeface="Calibri" panose="020F0502020204030204" pitchFamily="34" charset="0"/>
              <a:buChar char="•"/>
              <a:defRPr sz="1600" b="1" baseline="0">
                <a:solidFill>
                  <a:srgbClr val="365254"/>
                </a:solidFill>
              </a:defRPr>
            </a:lvl1pPr>
            <a:lvl2pPr marL="449263" indent="-182563">
              <a:lnSpc>
                <a:spcPts val="2000"/>
              </a:lnSpc>
              <a:spcBef>
                <a:spcPts val="500"/>
              </a:spcBef>
              <a:spcAft>
                <a:spcPts val="500"/>
              </a:spcAft>
              <a:buFont typeface="Calibri" panose="020F0502020204030204" pitchFamily="34" charset="0"/>
              <a:buChar char="‒"/>
              <a:defRPr sz="15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a:t>Bullet 1</a:t>
            </a:r>
          </a:p>
          <a:p>
            <a:pPr lvl="1"/>
            <a:r>
              <a:rPr lang="en-US" dirty="0"/>
              <a:t>Bullet 2</a:t>
            </a:r>
          </a:p>
        </p:txBody>
      </p:sp>
      <p:sp>
        <p:nvSpPr>
          <p:cNvPr id="4" name="Rectangle 3">
            <a:extLst>
              <a:ext uri="{FF2B5EF4-FFF2-40B4-BE49-F238E27FC236}">
                <a16:creationId xmlns:a16="http://schemas.microsoft.com/office/drawing/2014/main" id="{E0A86FD8-92A9-49E6-8534-A72362163033}"/>
              </a:ext>
            </a:extLst>
          </p:cNvPr>
          <p:cNvSpPr/>
          <p:nvPr userDrawn="1"/>
        </p:nvSpPr>
        <p:spPr>
          <a:xfrm>
            <a:off x="8288961" y="4708126"/>
            <a:ext cx="702639" cy="3782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19" name="Picture 18">
            <a:extLst>
              <a:ext uri="{FF2B5EF4-FFF2-40B4-BE49-F238E27FC236}">
                <a16:creationId xmlns:a16="http://schemas.microsoft.com/office/drawing/2014/main" id="{A3C5273B-8A37-4C2F-BB81-19DC005C4D7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466834" y="4794979"/>
            <a:ext cx="492170" cy="177296"/>
          </a:xfrm>
          <a:prstGeom prst="rect">
            <a:avLst/>
          </a:prstGeom>
        </p:spPr>
      </p:pic>
    </p:spTree>
    <p:extLst>
      <p:ext uri="{BB962C8B-B14F-4D97-AF65-F5344CB8AC3E}">
        <p14:creationId xmlns:p14="http://schemas.microsoft.com/office/powerpoint/2010/main" val="275484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Content slide with header">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a:t>2-column content  with headers — Slide title</a:t>
            </a:r>
            <a:endParaRPr lang="en-CA" dirty="0"/>
          </a:p>
        </p:txBody>
      </p:sp>
      <p:sp>
        <p:nvSpPr>
          <p:cNvPr id="22" name="Text Placeholder 10"/>
          <p:cNvSpPr>
            <a:spLocks noGrp="1"/>
          </p:cNvSpPr>
          <p:nvPr>
            <p:ph type="body" sz="quarter" idx="14" hasCustomPrompt="1"/>
          </p:nvPr>
        </p:nvSpPr>
        <p:spPr>
          <a:xfrm>
            <a:off x="712146" y="1143000"/>
            <a:ext cx="36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Clr>
                <a:srgbClr val="365254"/>
              </a:buClr>
              <a:buSzPct val="100000"/>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
        <p:nvSpPr>
          <p:cNvPr id="6" name="Text Placeholder 10"/>
          <p:cNvSpPr>
            <a:spLocks noGrp="1"/>
          </p:cNvSpPr>
          <p:nvPr>
            <p:ph type="body" sz="quarter" idx="16" hasCustomPrompt="1"/>
          </p:nvPr>
        </p:nvSpPr>
        <p:spPr>
          <a:xfrm>
            <a:off x="4688961" y="1123950"/>
            <a:ext cx="3600000" cy="107721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000" b="1" baseline="0">
                <a:solidFill>
                  <a:srgbClr val="177784"/>
                </a:solidFill>
              </a:defRPr>
            </a:lvl1pPr>
            <a:lvl2pPr marL="358775" indent="-176213">
              <a:lnSpc>
                <a:spcPts val="2000"/>
              </a:lnSpc>
              <a:spcBef>
                <a:spcPts val="500"/>
              </a:spcBef>
              <a:spcAft>
                <a:spcPts val="500"/>
              </a:spcAft>
              <a:buClr>
                <a:srgbClr val="365254"/>
              </a:buClr>
              <a:buSzPct val="100000"/>
              <a:buFont typeface="Calibri" panose="020F0502020204030204" pitchFamily="34" charset="0"/>
              <a:buChar char="•"/>
              <a:defRPr sz="1600" b="1">
                <a:solidFill>
                  <a:srgbClr val="365254"/>
                </a:solidFill>
              </a:defRPr>
            </a:lvl2pPr>
            <a:lvl3pPr marL="541338" indent="-182563">
              <a:lnSpc>
                <a:spcPts val="2000"/>
              </a:lnSpc>
              <a:spcBef>
                <a:spcPts val="500"/>
              </a:spcBef>
              <a:spcAft>
                <a:spcPts val="500"/>
              </a:spcAft>
              <a:buFont typeface="Calibri" panose="020F0502020204030204" pitchFamily="34" charset="0"/>
              <a:buChar char="‒"/>
              <a:defRPr sz="15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a:t>Header </a:t>
            </a:r>
          </a:p>
          <a:p>
            <a:pPr lvl="1"/>
            <a:r>
              <a:rPr lang="en-US" dirty="0"/>
              <a:t>Bullet 1</a:t>
            </a:r>
          </a:p>
          <a:p>
            <a:pPr lvl="2"/>
            <a:r>
              <a:rPr lang="en-US" dirty="0"/>
              <a:t>Bullet 2</a:t>
            </a:r>
          </a:p>
        </p:txBody>
      </p:sp>
    </p:spTree>
    <p:extLst>
      <p:ext uri="{BB962C8B-B14F-4D97-AF65-F5344CB8AC3E}">
        <p14:creationId xmlns:p14="http://schemas.microsoft.com/office/powerpoint/2010/main" val="1706306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a:t>Title only layout — Slide title</a:t>
            </a:r>
          </a:p>
        </p:txBody>
      </p:sp>
    </p:spTree>
    <p:extLst>
      <p:ext uri="{BB962C8B-B14F-4D97-AF65-F5344CB8AC3E}">
        <p14:creationId xmlns:p14="http://schemas.microsoft.com/office/powerpoint/2010/main" val="341157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224988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77784"/>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a:t>Insert icon, picture or chart</a:t>
            </a:r>
          </a:p>
        </p:txBody>
      </p:sp>
    </p:spTree>
    <p:extLst>
      <p:ext uri="{BB962C8B-B14F-4D97-AF65-F5344CB8AC3E}">
        <p14:creationId xmlns:p14="http://schemas.microsoft.com/office/powerpoint/2010/main" val="3246111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a:t>Section title</a:t>
            </a:r>
          </a:p>
          <a:p>
            <a:pPr lvl="1"/>
            <a:r>
              <a:rPr lang="en-US" dirty="0"/>
              <a:t>Extra text or content</a:t>
            </a:r>
          </a:p>
          <a:p>
            <a:pPr lvl="2"/>
            <a:r>
              <a:rPr lang="en-US" dirty="0"/>
              <a:t>Extra information</a:t>
            </a:r>
          </a:p>
        </p:txBody>
      </p:sp>
      <p:sp>
        <p:nvSpPr>
          <p:cNvPr id="5" name="Picture Placeholder 4"/>
          <p:cNvSpPr>
            <a:spLocks noGrp="1"/>
          </p:cNvSpPr>
          <p:nvPr>
            <p:ph type="pic" sz="quarter" idx="13" hasCustomPrompt="1"/>
          </p:nvPr>
        </p:nvSpPr>
        <p:spPr>
          <a:xfrm>
            <a:off x="6762152" y="368076"/>
            <a:ext cx="1481960" cy="1483593"/>
          </a:xfrm>
          <a:prstGeom prst="rect">
            <a:avLst/>
          </a:prstGeom>
        </p:spPr>
        <p:txBody>
          <a:bodyPr>
            <a:normAutofit/>
          </a:bodyPr>
          <a:lstStyle>
            <a:lvl1pPr marL="0" indent="0" algn="ctr">
              <a:buNone/>
              <a:defRPr sz="2000">
                <a:solidFill>
                  <a:srgbClr val="002060"/>
                </a:solidFill>
              </a:defRPr>
            </a:lvl1pPr>
          </a:lstStyle>
          <a:p>
            <a:r>
              <a:rPr lang="en-CA" dirty="0"/>
              <a:t>Insert icon</a:t>
            </a:r>
            <a:br>
              <a:rPr lang="en-CA" dirty="0"/>
            </a:br>
            <a:r>
              <a:rPr lang="en-CA" dirty="0"/>
              <a:t>if needed</a:t>
            </a:r>
          </a:p>
        </p:txBody>
      </p:sp>
    </p:spTree>
    <p:extLst>
      <p:ext uri="{BB962C8B-B14F-4D97-AF65-F5344CB8AC3E}">
        <p14:creationId xmlns:p14="http://schemas.microsoft.com/office/powerpoint/2010/main" val="66417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5" Type="http://schemas.openxmlformats.org/officeDocument/2006/relationships/slideLayout" Target="../slideLayouts/slideLayout21.xml"/><Relationship Id="rId10" Type="http://schemas.openxmlformats.org/officeDocument/2006/relationships/image" Target="../media/image7.png"/><Relationship Id="rId4" Type="http://schemas.openxmlformats.org/officeDocument/2006/relationships/slideLayout" Target="../slideLayouts/slideLayout20.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0085"/>
            <a:ext cx="8229600" cy="423193"/>
          </a:xfrm>
          <a:prstGeom prst="rect">
            <a:avLst/>
          </a:prstGeom>
        </p:spPr>
        <p:txBody>
          <a:bodyPr vert="horz" lIns="0" tIns="0" rIns="0" bIns="0" rtlCol="0" anchor="t" anchorCtr="0">
            <a:spAutoFit/>
          </a:bodyPr>
          <a:lstStyle/>
          <a:p>
            <a:r>
              <a:rPr lang="en-US"/>
              <a:t>Click to edit Master title style</a:t>
            </a:r>
            <a:endParaRPr lang="en-CA" dirty="0"/>
          </a:p>
        </p:txBody>
      </p:sp>
      <p:sp>
        <p:nvSpPr>
          <p:cNvPr id="6" name="Slide Number Placeholder 5"/>
          <p:cNvSpPr>
            <a:spLocks noGrp="1"/>
          </p:cNvSpPr>
          <p:nvPr>
            <p:ph type="sldNum" sz="quarter" idx="4"/>
          </p:nvPr>
        </p:nvSpPr>
        <p:spPr>
          <a:xfrm>
            <a:off x="3505200" y="4799062"/>
            <a:ext cx="2133600" cy="153888"/>
          </a:xfrm>
          <a:prstGeom prst="rect">
            <a:avLst/>
          </a:prstGeom>
        </p:spPr>
        <p:txBody>
          <a:bodyPr vert="horz" lIns="0" tIns="0" rIns="0" bIns="0" rtlCol="0" anchor="t" anchorCtr="0">
            <a:spAutoFit/>
          </a:bodyPr>
          <a:lstStyle>
            <a:lvl1pPr algn="ctr">
              <a:defRPr sz="1000">
                <a:solidFill>
                  <a:schemeClr val="tx1">
                    <a:tint val="75000"/>
                  </a:schemeClr>
                </a:solidFill>
              </a:defRPr>
            </a:lvl1pPr>
          </a:lstStyle>
          <a:p>
            <a:fld id="{705A8334-9369-44D4-A315-FEF68A97AEA3}" type="slidenum">
              <a:rPr lang="en-CA" smtClean="0"/>
              <a:pPr/>
              <a:t>‹#›</a:t>
            </a:fld>
            <a:endParaRPr lang="en-CA" dirty="0"/>
          </a:p>
        </p:txBody>
      </p:sp>
      <p:sp>
        <p:nvSpPr>
          <p:cNvPr id="10" name="Text Placeholder 9"/>
          <p:cNvSpPr>
            <a:spLocks noGrp="1"/>
          </p:cNvSpPr>
          <p:nvPr>
            <p:ph type="body" idx="1"/>
          </p:nvPr>
        </p:nvSpPr>
        <p:spPr>
          <a:xfrm>
            <a:off x="693093" y="1143000"/>
            <a:ext cx="8229600" cy="1795363"/>
          </a:xfrm>
          <a:prstGeom prst="rect">
            <a:avLst/>
          </a:prstGeom>
        </p:spPr>
        <p:txBody>
          <a:bodyPr vert="horz" lIns="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pic>
        <p:nvPicPr>
          <p:cNvPr id="11" name="Picture 10">
            <a:extLst>
              <a:ext uri="{FF2B5EF4-FFF2-40B4-BE49-F238E27FC236}">
                <a16:creationId xmlns:a16="http://schemas.microsoft.com/office/drawing/2014/main" id="{0AF1B3AF-F77D-4800-9B63-27E6F785253D}"/>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8466834" y="4794979"/>
            <a:ext cx="492170" cy="177296"/>
          </a:xfrm>
          <a:prstGeom prst="rect">
            <a:avLst/>
          </a:prstGeom>
        </p:spPr>
      </p:pic>
    </p:spTree>
    <p:extLst>
      <p:ext uri="{BB962C8B-B14F-4D97-AF65-F5344CB8AC3E}">
        <p14:creationId xmlns:p14="http://schemas.microsoft.com/office/powerpoint/2010/main" val="654897437"/>
      </p:ext>
    </p:extLst>
  </p:cSld>
  <p:clrMap bg1="lt1" tx1="dk1" bg2="lt2" tx2="dk2" accent1="accent1" accent2="accent2" accent3="accent3" accent4="accent4" accent5="accent5" accent6="accent6" hlink="hlink" folHlink="folHlink"/>
  <p:sldLayoutIdLst>
    <p:sldLayoutId id="2147483685" r:id="rId1"/>
    <p:sldLayoutId id="2147483680" r:id="rId2"/>
    <p:sldLayoutId id="2147483663" r:id="rId3"/>
    <p:sldLayoutId id="2147483673" r:id="rId4"/>
    <p:sldLayoutId id="2147483666" r:id="rId5"/>
    <p:sldLayoutId id="2147483684" r:id="rId6"/>
    <p:sldLayoutId id="2147483686" r:id="rId7"/>
    <p:sldLayoutId id="2147483675" r:id="rId8"/>
    <p:sldLayoutId id="2147483677" r:id="rId9"/>
    <p:sldLayoutId id="2147483696" r:id="rId10"/>
    <p:sldLayoutId id="2147483679" r:id="rId11"/>
    <p:sldLayoutId id="2147483681" r:id="rId12"/>
    <p:sldLayoutId id="2147483674" r:id="rId13"/>
    <p:sldLayoutId id="2147483678" r:id="rId14"/>
    <p:sldLayoutId id="2147483682" r:id="rId15"/>
    <p:sldLayoutId id="2147483683" r:id="rId16"/>
  </p:sldLayoutIdLst>
  <p:txStyles>
    <p:titleStyle>
      <a:lvl1pPr algn="l" defTabSz="914400" rtl="0" eaLnBrk="1" latinLnBrk="0" hangingPunct="1">
        <a:lnSpc>
          <a:spcPts val="3300"/>
        </a:lnSpc>
        <a:spcBef>
          <a:spcPct val="0"/>
        </a:spcBef>
        <a:buNone/>
        <a:defRPr sz="3300" kern="1200">
          <a:solidFill>
            <a:srgbClr val="365254"/>
          </a:solidFill>
          <a:latin typeface="+mj-lt"/>
          <a:ea typeface="+mj-ea"/>
          <a:cs typeface="+mj-cs"/>
        </a:defRPr>
      </a:lvl1pPr>
    </p:titleStyle>
    <p:bodyStyle>
      <a:lvl1pPr marL="180975" indent="-180975" algn="l" defTabSz="914400" rtl="0" eaLnBrk="1" latinLnBrk="0" hangingPunct="1">
        <a:lnSpc>
          <a:spcPts val="2000"/>
        </a:lnSpc>
        <a:spcBef>
          <a:spcPts val="500"/>
        </a:spcBef>
        <a:spcAft>
          <a:spcPts val="500"/>
        </a:spcAft>
        <a:buFont typeface="Arial" panose="020B0604020202020204" pitchFamily="34" charset="0"/>
        <a:buChar char="•"/>
        <a:defRPr sz="1600" b="1" kern="1200">
          <a:solidFill>
            <a:srgbClr val="365254"/>
          </a:solidFill>
          <a:latin typeface="+mn-lt"/>
          <a:ea typeface="+mn-ea"/>
          <a:cs typeface="+mn-cs"/>
        </a:defRPr>
      </a:lvl1pPr>
      <a:lvl2pPr marL="361950" indent="-171450" algn="l" defTabSz="914400" rtl="0" eaLnBrk="1" latinLnBrk="0" hangingPunct="1">
        <a:lnSpc>
          <a:spcPts val="2000"/>
        </a:lnSpc>
        <a:spcBef>
          <a:spcPts val="500"/>
        </a:spcBef>
        <a:spcAft>
          <a:spcPts val="500"/>
        </a:spcAft>
        <a:buFont typeface="Courier New" panose="02070309020205020404" pitchFamily="49" charset="0"/>
        <a:buChar char="-"/>
        <a:tabLst/>
        <a:defRPr sz="1500" kern="1200">
          <a:solidFill>
            <a:schemeClr val="tx1"/>
          </a:solidFill>
          <a:latin typeface="+mn-lt"/>
          <a:ea typeface="+mn-ea"/>
          <a:cs typeface="+mn-cs"/>
        </a:defRPr>
      </a:lvl2pPr>
      <a:lvl3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3pPr>
      <a:lvl4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4pPr>
      <a:lvl5pPr marL="361950" indent="-171450" algn="l" defTabSz="914400" rtl="0" eaLnBrk="1" latinLnBrk="0" hangingPunct="1">
        <a:lnSpc>
          <a:spcPts val="2000"/>
        </a:lnSpc>
        <a:spcBef>
          <a:spcPts val="500"/>
        </a:spcBef>
        <a:spcAft>
          <a:spcPts val="500"/>
        </a:spcAft>
        <a:buFont typeface="Courier New" panose="02070309020205020404" pitchFamily="49" charset="0"/>
        <a:buChar char="-"/>
        <a:defRPr sz="15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65254"/>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63888" y="2316237"/>
            <a:ext cx="4176464" cy="615553"/>
          </a:xfrm>
          <a:prstGeom prst="rect">
            <a:avLst/>
          </a:prstGeom>
        </p:spPr>
        <p:txBody>
          <a:bodyPr vert="horz" wrap="square" lIns="0" tIns="0" rIns="0" bIns="0" rtlCol="0" anchor="ctr" anchorCtr="0">
            <a:spAutoFit/>
          </a:bodyPr>
          <a:lstStyle/>
          <a:p>
            <a:pPr lvl="0"/>
            <a:r>
              <a:rPr lang="en-US" dirty="0"/>
              <a:t>Enter text here</a:t>
            </a:r>
            <a:endParaRPr lang="en-CA" dirty="0"/>
          </a:p>
        </p:txBody>
      </p:sp>
      <p:sp>
        <p:nvSpPr>
          <p:cNvPr id="6" name="Slide Number Placeholder 5"/>
          <p:cNvSpPr>
            <a:spLocks noGrp="1"/>
          </p:cNvSpPr>
          <p:nvPr>
            <p:ph type="sldNum" sz="quarter" idx="4"/>
          </p:nvPr>
        </p:nvSpPr>
        <p:spPr>
          <a:xfrm>
            <a:off x="3505200" y="4802998"/>
            <a:ext cx="2133600" cy="153888"/>
          </a:xfrm>
          <a:prstGeom prst="rect">
            <a:avLst/>
          </a:prstGeom>
        </p:spPr>
        <p:txBody>
          <a:bodyPr vert="horz" lIns="0" tIns="0" rIns="0" bIns="0" rtlCol="0" anchor="t" anchorCtr="0">
            <a:spAutoFit/>
          </a:bodyPr>
          <a:lstStyle>
            <a:lvl1pPr algn="ctr">
              <a:defRPr sz="1000">
                <a:solidFill>
                  <a:schemeClr val="bg1"/>
                </a:solidFill>
              </a:defRPr>
            </a:lvl1pPr>
          </a:lstStyle>
          <a:p>
            <a:fld id="{279503C6-47A0-441A-A0D7-B47DE3895979}" type="slidenum">
              <a:rPr lang="en-CA" smtClean="0"/>
              <a:pPr/>
              <a:t>‹#›</a:t>
            </a:fld>
            <a:endParaRPr lang="en-CA" dirty="0"/>
          </a:p>
        </p:txBody>
      </p:sp>
      <p:pic>
        <p:nvPicPr>
          <p:cNvPr id="13" name="Picture 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468145" y="4794979"/>
            <a:ext cx="489548" cy="177296"/>
          </a:xfrm>
          <a:prstGeom prst="rect">
            <a:avLst/>
          </a:prstGeom>
        </p:spPr>
      </p:pic>
    </p:spTree>
    <p:extLst>
      <p:ext uri="{BB962C8B-B14F-4D97-AF65-F5344CB8AC3E}">
        <p14:creationId xmlns:p14="http://schemas.microsoft.com/office/powerpoint/2010/main" val="329223613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85725" indent="0" algn="l" defTabSz="914400" rtl="0" eaLnBrk="1" latinLnBrk="0" hangingPunct="1">
        <a:lnSpc>
          <a:spcPts val="4800"/>
        </a:lnSpc>
        <a:spcBef>
          <a:spcPts val="600"/>
        </a:spcBef>
        <a:spcAft>
          <a:spcPts val="1800"/>
        </a:spcAft>
        <a:buFont typeface="Calibri" panose="020F0502020204030204" pitchFamily="34" charset="0"/>
        <a:buChar char=" "/>
        <a:defRPr sz="4800" kern="1200">
          <a:solidFill>
            <a:schemeClr val="bg1"/>
          </a:solidFill>
          <a:latin typeface="+mn-lt"/>
          <a:ea typeface="+mn-ea"/>
          <a:cs typeface="+mn-cs"/>
        </a:defRPr>
      </a:lvl1pPr>
      <a:lvl2pPr marL="0" indent="0" algn="l" defTabSz="914400" rtl="0" eaLnBrk="1" latinLnBrk="0" hangingPunct="1">
        <a:spcBef>
          <a:spcPct val="20000"/>
        </a:spcBef>
        <a:buFont typeface="Courier New" panose="02070309020205020404" pitchFamily="49" charset="0"/>
        <a:buChar char=" "/>
        <a:tabLst/>
        <a:defRPr sz="3400" kern="1200">
          <a:solidFill>
            <a:schemeClr val="tx1"/>
          </a:solidFill>
          <a:latin typeface="+mn-lt"/>
          <a:ea typeface="+mn-ea"/>
          <a:cs typeface="+mn-cs"/>
        </a:defRPr>
      </a:lvl2pPr>
      <a:lvl3pPr marL="266700" indent="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266700" indent="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66700" indent="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3" Type="http://schemas.openxmlformats.org/officeDocument/2006/relationships/tags" Target="../tags/tag3.xml"/><Relationship Id="rId7"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23.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4"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29.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 Id="rId4"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notesSlide" Target="../notesSlides/notesSlide8.xml"/><Relationship Id="rId5" Type="http://schemas.openxmlformats.org/officeDocument/2006/relationships/slideLayout" Target="../slideLayouts/slideLayout2.xml"/><Relationship Id="rId4" Type="http://schemas.openxmlformats.org/officeDocument/2006/relationships/tags" Target="../tags/tag35.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 Id="rId4"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3" Type="http://schemas.openxmlformats.org/officeDocument/2006/relationships/tags" Target="../tags/tag40.xml"/><Relationship Id="rId7" Type="http://schemas.openxmlformats.org/officeDocument/2006/relationships/hyperlink" Target="https://www.cihi.ca/fr/indicateurs/reparation-dune-fracture-de-la-hanche-dans-les-48-heures" TargetMode="Externa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notesSlide" Target="../notesSlides/notesSlide10.xml"/><Relationship Id="rId5" Type="http://schemas.openxmlformats.org/officeDocument/2006/relationships/slideLayout" Target="../slideLayouts/slideLayout2.xml"/><Relationship Id="rId4" Type="http://schemas.openxmlformats.org/officeDocument/2006/relationships/tags" Target="../tags/tag41.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 Id="rId4"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notesSlide" Target="../notesSlides/notesSlide12.xml"/><Relationship Id="rId5" Type="http://schemas.openxmlformats.org/officeDocument/2006/relationships/slideLayout" Target="../slideLayouts/slideLayout2.xml"/><Relationship Id="rId4" Type="http://schemas.openxmlformats.org/officeDocument/2006/relationships/tags" Target="../tags/tag47.xml"/></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hyperlink" Target="https://www.cihi.ca/fr/explorez-les-temps-dattente-pour-les-interventions-prioritaires-au-canada" TargetMode="Externa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tags" Target="../tags/tag52.xml"/><Relationship Id="rId4"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6" Type="http://schemas.openxmlformats.org/officeDocument/2006/relationships/notesSlide" Target="../notesSlides/notesSlide17.xml"/><Relationship Id="rId5" Type="http://schemas.openxmlformats.org/officeDocument/2006/relationships/slideLayout" Target="../slideLayouts/slideLayout2.xml"/><Relationship Id="rId4" Type="http://schemas.openxmlformats.org/officeDocument/2006/relationships/tags" Target="../tags/tag59.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1.xml"/><Relationship Id="rId1" Type="http://schemas.openxmlformats.org/officeDocument/2006/relationships/tags" Target="../tags/tag60.xml"/><Relationship Id="rId4" Type="http://schemas.openxmlformats.org/officeDocument/2006/relationships/slide" Target="slide25.xml"/></Relationships>
</file>

<file path=ppt/slides/_rels/slide25.xml.rels><?xml version="1.0" encoding="UTF-8" standalone="yes"?>
<Relationships xmlns="http://schemas.openxmlformats.org/package/2006/relationships"><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 Id="rId5" Type="http://schemas.openxmlformats.org/officeDocument/2006/relationships/slideLayout" Target="../slideLayouts/slideLayout2.xml"/><Relationship Id="rId4" Type="http://schemas.openxmlformats.org/officeDocument/2006/relationships/tags" Target="../tags/tag65.xml"/></Relationships>
</file>

<file path=ppt/slides/_rels/slide26.xml.rels><?xml version="1.0" encoding="UTF-8" standalone="yes"?>
<Relationships xmlns="http://schemas.openxmlformats.org/package/2006/relationships"><Relationship Id="rId3" Type="http://schemas.openxmlformats.org/officeDocument/2006/relationships/tags" Target="../tags/tag68.xml"/><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69.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tags" Target="../tags/tag70.xml"/><Relationship Id="rId4" Type="http://schemas.openxmlformats.org/officeDocument/2006/relationships/notesSlide" Target="../notesSlides/notesSlide19.xml"/></Relationships>
</file>

<file path=ppt/slides/_rels/slide28.xml.rels><?xml version="1.0" encoding="UTF-8" standalone="yes"?>
<Relationships xmlns="http://schemas.openxmlformats.org/package/2006/relationships"><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tags" Target="../tags/tag72.xml"/><Relationship Id="rId6" Type="http://schemas.openxmlformats.org/officeDocument/2006/relationships/notesSlide" Target="../notesSlides/notesSlide20.xml"/><Relationship Id="rId5" Type="http://schemas.openxmlformats.org/officeDocument/2006/relationships/slideLayout" Target="../slideLayouts/slideLayout2.xml"/><Relationship Id="rId4" Type="http://schemas.openxmlformats.org/officeDocument/2006/relationships/tags" Target="../tags/tag75.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7.xml"/><Relationship Id="rId1" Type="http://schemas.openxmlformats.org/officeDocument/2006/relationships/tags" Target="../tags/tag76.xml"/><Relationship Id="rId4"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slide" Target="slide45.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slide" Target="slide38.xml"/><Relationship Id="rId5" Type="http://schemas.openxmlformats.org/officeDocument/2006/relationships/slide" Target="slide10.xml"/><Relationship Id="rId4" Type="http://schemas.openxmlformats.org/officeDocument/2006/relationships/slide" Target="slide4.xml"/></Relationships>
</file>

<file path=ppt/slides/_rels/slide30.xml.rels><?xml version="1.0" encoding="UTF-8" standalone="yes"?>
<Relationships xmlns="http://schemas.openxmlformats.org/package/2006/relationships"><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notesSlide" Target="../notesSlides/notesSlide22.xml"/><Relationship Id="rId5" Type="http://schemas.openxmlformats.org/officeDocument/2006/relationships/slideLayout" Target="../slideLayouts/slideLayout2.xml"/><Relationship Id="rId4" Type="http://schemas.openxmlformats.org/officeDocument/2006/relationships/tags" Target="../tags/tag81.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3.xml"/><Relationship Id="rId1" Type="http://schemas.openxmlformats.org/officeDocument/2006/relationships/tags" Target="../tags/tag82.xml"/><Relationship Id="rId4" Type="http://schemas.openxmlformats.org/officeDocument/2006/relationships/notesSlide" Target="../notesSlides/notesSlide23.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5.xml"/><Relationship Id="rId1" Type="http://schemas.openxmlformats.org/officeDocument/2006/relationships/tags" Target="../tags/tag84.xml"/><Relationship Id="rId4" Type="http://schemas.openxmlformats.org/officeDocument/2006/relationships/notesSlide" Target="../notesSlides/notesSlide24.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7.xml"/><Relationship Id="rId1" Type="http://schemas.openxmlformats.org/officeDocument/2006/relationships/tags" Target="../tags/tag86.xml"/><Relationship Id="rId4" Type="http://schemas.openxmlformats.org/officeDocument/2006/relationships/notesSlide" Target="../notesSlides/notesSlide25.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9.xml"/><Relationship Id="rId1" Type="http://schemas.openxmlformats.org/officeDocument/2006/relationships/tags" Target="../tags/tag88.xml"/><Relationship Id="rId4" Type="http://schemas.openxmlformats.org/officeDocument/2006/relationships/notesSlide" Target="../notesSlides/notesSlide26.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1.xml"/><Relationship Id="rId1" Type="http://schemas.openxmlformats.org/officeDocument/2006/relationships/tags" Target="../tags/tag90.xml"/><Relationship Id="rId4" Type="http://schemas.openxmlformats.org/officeDocument/2006/relationships/notesSlide" Target="../notesSlides/notesSlide27.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3.xml"/><Relationship Id="rId1" Type="http://schemas.openxmlformats.org/officeDocument/2006/relationships/tags" Target="../tags/tag92.xml"/><Relationship Id="rId4" Type="http://schemas.openxmlformats.org/officeDocument/2006/relationships/notesSlide" Target="../notesSlides/notesSlide28.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5.xml"/><Relationship Id="rId1" Type="http://schemas.openxmlformats.org/officeDocument/2006/relationships/tags" Target="../tags/tag94.xml"/><Relationship Id="rId4" Type="http://schemas.openxmlformats.org/officeDocument/2006/relationships/notesSlide" Target="../notesSlides/notesSlide29.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96.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8.xml"/><Relationship Id="rId1" Type="http://schemas.openxmlformats.org/officeDocument/2006/relationships/tags" Target="../tags/tag97.xml"/><Relationship Id="rId4"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9.xml"/><Relationship Id="rId1" Type="http://schemas.openxmlformats.org/officeDocument/2006/relationships/tags" Target="../tags/tag11.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0.xml"/><Relationship Id="rId1" Type="http://schemas.openxmlformats.org/officeDocument/2006/relationships/tags" Target="../tags/tag99.xml"/><Relationship Id="rId4" Type="http://schemas.openxmlformats.org/officeDocument/2006/relationships/notesSlide" Target="../notesSlides/notesSlide31.xml"/></Relationships>
</file>

<file path=ppt/slides/_rels/slide41.xml.rels><?xml version="1.0" encoding="UTF-8" standalone="yes"?>
<Relationships xmlns="http://schemas.openxmlformats.org/package/2006/relationships"><Relationship Id="rId3" Type="http://schemas.openxmlformats.org/officeDocument/2006/relationships/tags" Target="../tags/tag103.xml"/><Relationship Id="rId2" Type="http://schemas.openxmlformats.org/officeDocument/2006/relationships/tags" Target="../tags/tag102.xml"/><Relationship Id="rId1" Type="http://schemas.openxmlformats.org/officeDocument/2006/relationships/tags" Target="../tags/tag101.xml"/><Relationship Id="rId5" Type="http://schemas.openxmlformats.org/officeDocument/2006/relationships/notesSlide" Target="../notesSlides/notesSlide32.xml"/><Relationship Id="rId4"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5.xml"/><Relationship Id="rId1" Type="http://schemas.openxmlformats.org/officeDocument/2006/relationships/tags" Target="../tags/tag104.xml"/><Relationship Id="rId4" Type="http://schemas.openxmlformats.org/officeDocument/2006/relationships/notesSlide" Target="../notesSlides/notesSlide33.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7.xml"/><Relationship Id="rId1" Type="http://schemas.openxmlformats.org/officeDocument/2006/relationships/tags" Target="../tags/tag106.xml"/><Relationship Id="rId4" Type="http://schemas.openxmlformats.org/officeDocument/2006/relationships/notesSlide" Target="../notesSlides/notesSlide34.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9.xml"/><Relationship Id="rId1" Type="http://schemas.openxmlformats.org/officeDocument/2006/relationships/tags" Target="../tags/tag108.xml"/><Relationship Id="rId4" Type="http://schemas.openxmlformats.org/officeDocument/2006/relationships/notesSlide" Target="../notesSlides/notesSlide35.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9.xml"/><Relationship Id="rId1" Type="http://schemas.openxmlformats.org/officeDocument/2006/relationships/tags" Target="../tags/tag110.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2.xml"/><Relationship Id="rId1" Type="http://schemas.openxmlformats.org/officeDocument/2006/relationships/tags" Target="../tags/tag111.xml"/><Relationship Id="rId6" Type="http://schemas.openxmlformats.org/officeDocument/2006/relationships/hyperlink" Target="https://www.cihi.ca/fr/indicateurs/reparation-dune-fracture-de-la-hanche-dans-les-48-heures" TargetMode="External"/><Relationship Id="rId5" Type="http://schemas.openxmlformats.org/officeDocument/2006/relationships/hyperlink" Target="https://www.cihi.ca/fr/indicateurs/temps-dattente-pour-une-reparation-dune-fracture-de-la-hanche-a-partir-de-0" TargetMode="External"/><Relationship Id="rId4" Type="http://schemas.openxmlformats.org/officeDocument/2006/relationships/notesSlide" Target="../notesSlides/notesSlide37.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4.xml"/><Relationship Id="rId1" Type="http://schemas.openxmlformats.org/officeDocument/2006/relationships/tags" Target="../tags/tag113.xml"/><Relationship Id="rId5" Type="http://schemas.openxmlformats.org/officeDocument/2006/relationships/hyperlink" Target="https://repertoiredesindicateurs.icis.ca/pages/viewpage.action?pageId=10682618&amp;preview=/10682618/27427067/Notes%20m%C3%A9thodologiques%20g%C3%A9n%C3%A9rales%20sur%20les%20indicateurs%20de%20la%20qualit%C3%A9%20des%20soins%20cardiaques.pdf" TargetMode="External"/><Relationship Id="rId4" Type="http://schemas.openxmlformats.org/officeDocument/2006/relationships/notesSlide" Target="../notesSlides/notesSlide38.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6.xml"/><Relationship Id="rId1" Type="http://schemas.openxmlformats.org/officeDocument/2006/relationships/tags" Target="../tags/tag115.xml"/><Relationship Id="rId4" Type="http://schemas.openxmlformats.org/officeDocument/2006/relationships/notesSlide" Target="../notesSlides/notesSlide39.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8.xml"/><Relationship Id="rId1" Type="http://schemas.openxmlformats.org/officeDocument/2006/relationships/tags" Target="../tags/tag117.xml"/><Relationship Id="rId4" Type="http://schemas.openxmlformats.org/officeDocument/2006/relationships/notesSlide" Target="../notesSlides/notesSlide40.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tags" Target="../tags/tag12.xml"/><Relationship Id="rId4" Type="http://schemas.openxmlformats.org/officeDocument/2006/relationships/notesSlide" Target="../notesSlides/notesSlide2.xml"/></Relationships>
</file>

<file path=ppt/slides/_rels/slide5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0.xml"/><Relationship Id="rId1" Type="http://schemas.openxmlformats.org/officeDocument/2006/relationships/tags" Target="../tags/tag119.xml"/><Relationship Id="rId4" Type="http://schemas.openxmlformats.org/officeDocument/2006/relationships/notesSlide" Target="../notesSlides/notesSlide41.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2.xml"/><Relationship Id="rId1" Type="http://schemas.openxmlformats.org/officeDocument/2006/relationships/tags" Target="../tags/tag121.xml"/><Relationship Id="rId4" Type="http://schemas.openxmlformats.org/officeDocument/2006/relationships/notesSlide" Target="../notesSlides/notesSlide42.xml"/></Relationships>
</file>

<file path=ppt/slides/_rels/slide52.xml.rels><?xml version="1.0" encoding="UTF-8" standalone="yes"?>
<Relationships xmlns="http://schemas.openxmlformats.org/package/2006/relationships"><Relationship Id="rId3" Type="http://schemas.openxmlformats.org/officeDocument/2006/relationships/tags" Target="../tags/tag125.xml"/><Relationship Id="rId7" Type="http://schemas.openxmlformats.org/officeDocument/2006/relationships/image" Target="../media/image16.png"/><Relationship Id="rId2" Type="http://schemas.openxmlformats.org/officeDocument/2006/relationships/tags" Target="../tags/tag124.xml"/><Relationship Id="rId1" Type="http://schemas.openxmlformats.org/officeDocument/2006/relationships/tags" Target="../tags/tag123.xml"/><Relationship Id="rId6" Type="http://schemas.openxmlformats.org/officeDocument/2006/relationships/slideLayout" Target="../slideLayouts/slideLayout16.xml"/><Relationship Id="rId5" Type="http://schemas.openxmlformats.org/officeDocument/2006/relationships/tags" Target="../tags/tag127.xml"/><Relationship Id="rId4" Type="http://schemas.openxmlformats.org/officeDocument/2006/relationships/tags" Target="../tags/tag12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7.xml"/><Relationship Id="rId1" Type="http://schemas.openxmlformats.org/officeDocument/2006/relationships/tags" Target="../tags/tag16.xml"/></Relationships>
</file>

<file path=ppt/slides/_rels/slide8.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4.xml"/><Relationship Id="rId4"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2.xml"/><Relationship Id="rId1" Type="http://schemas.openxmlformats.org/officeDocument/2006/relationships/tags" Target="../tags/tag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1292225" y="1264119"/>
            <a:ext cx="6334125" cy="929806"/>
          </a:xfrm>
        </p:spPr>
        <p:txBody>
          <a:bodyPr/>
          <a:lstStyle/>
          <a:p>
            <a:r>
              <a:rPr lang="fr-CA" dirty="0"/>
              <a:t>Temps d’attente pour les interventions prioritaires </a:t>
            </a:r>
          </a:p>
        </p:txBody>
      </p:sp>
      <p:grpSp>
        <p:nvGrpSpPr>
          <p:cNvPr id="3" name="Group 2" descr="logo de l'Institut canadien d'information sur la santé (ICIS)">
            <a:extLst>
              <a:ext uri="{FF2B5EF4-FFF2-40B4-BE49-F238E27FC236}">
                <a16:creationId xmlns:a16="http://schemas.microsoft.com/office/drawing/2014/main" id="{AAEBE518-F9CB-4215-86EC-9F4129B5D642}"/>
              </a:ext>
            </a:extLst>
          </p:cNvPr>
          <p:cNvGrpSpPr/>
          <p:nvPr/>
        </p:nvGrpSpPr>
        <p:grpSpPr>
          <a:xfrm>
            <a:off x="8001000" y="4680269"/>
            <a:ext cx="990600" cy="406081"/>
            <a:chOff x="8001000" y="4680269"/>
            <a:chExt cx="990600" cy="406081"/>
          </a:xfrm>
        </p:grpSpPr>
        <p:sp>
          <p:nvSpPr>
            <p:cNvPr id="5" name="Rectangle 4">
              <a:extLst>
                <a:ext uri="{FF2B5EF4-FFF2-40B4-BE49-F238E27FC236}">
                  <a16:creationId xmlns:a16="http://schemas.microsoft.com/office/drawing/2014/main" id="{739A2681-D6DE-2698-B8A0-04F8A304C70A}"/>
                </a:ext>
              </a:extLst>
            </p:cNvPr>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7" name="Picture 6">
              <a:extLst>
                <a:ext uri="{FF2B5EF4-FFF2-40B4-BE49-F238E27FC236}">
                  <a16:creationId xmlns:a16="http://schemas.microsoft.com/office/drawing/2014/main" id="{55AF40CE-AE72-486D-5389-C7EA488C760E}"/>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045171" y="4739484"/>
              <a:ext cx="880138" cy="317055"/>
            </a:xfrm>
            <a:prstGeom prst="rect">
              <a:avLst/>
            </a:prstGeom>
          </p:spPr>
        </p:pic>
      </p:grpSp>
      <p:sp>
        <p:nvSpPr>
          <p:cNvPr id="9" name="Text Placeholder 8">
            <a:extLst>
              <a:ext uri="{FF2B5EF4-FFF2-40B4-BE49-F238E27FC236}">
                <a16:creationId xmlns:a16="http://schemas.microsoft.com/office/drawing/2014/main" id="{C26A37F4-F4CE-429B-920C-41226E097600}"/>
              </a:ext>
            </a:extLst>
          </p:cNvPr>
          <p:cNvSpPr>
            <a:spLocks noGrp="1"/>
          </p:cNvSpPr>
          <p:nvPr>
            <p:ph type="body" sz="quarter" idx="14"/>
            <p:custDataLst>
              <p:tags r:id="rId2"/>
            </p:custDataLst>
          </p:nvPr>
        </p:nvSpPr>
        <p:spPr/>
        <p:txBody>
          <a:bodyPr/>
          <a:lstStyle/>
          <a:p>
            <a:r>
              <a:rPr lang="fr-CA" dirty="0"/>
              <a:t>Notes méthodologiques</a:t>
            </a:r>
            <a:endParaRPr lang="en-US" dirty="0"/>
          </a:p>
        </p:txBody>
      </p:sp>
      <p:sp>
        <p:nvSpPr>
          <p:cNvPr id="8" name="TextBox 7"/>
          <p:cNvSpPr txBox="1"/>
          <p:nvPr>
            <p:custDataLst>
              <p:tags r:id="rId3"/>
            </p:custDataLst>
          </p:nvPr>
        </p:nvSpPr>
        <p:spPr>
          <a:xfrm>
            <a:off x="1324189" y="3579862"/>
            <a:ext cx="7667411" cy="276999"/>
          </a:xfrm>
          <a:prstGeom prst="rect">
            <a:avLst/>
          </a:prstGeom>
          <a:noFill/>
        </p:spPr>
        <p:txBody>
          <a:bodyPr wrap="square" lIns="0" tIns="0" rIns="0" bIns="0" rtlCol="0" anchor="b" anchorCtr="0">
            <a:spAutoFit/>
          </a:bodyPr>
          <a:lstStyle/>
          <a:p>
            <a:r>
              <a:rPr lang="fr-CA" dirty="0">
                <a:solidFill>
                  <a:srgbClr val="ED7024"/>
                </a:solidFill>
              </a:rPr>
              <a:t>Institut canadien d’information sur la santé (ICIS)</a:t>
            </a:r>
          </a:p>
        </p:txBody>
      </p:sp>
      <p:sp>
        <p:nvSpPr>
          <p:cNvPr id="6" name="Content Placeholder 2"/>
          <p:cNvSpPr>
            <a:spLocks noGrp="1"/>
          </p:cNvSpPr>
          <p:nvPr>
            <p:ph sz="quarter" idx="17"/>
            <p:custDataLst>
              <p:tags r:id="rId4"/>
            </p:custDataLst>
          </p:nvPr>
        </p:nvSpPr>
        <p:spPr>
          <a:xfrm>
            <a:off x="258763" y="4773166"/>
            <a:ext cx="3170237" cy="256480"/>
          </a:xfrm>
        </p:spPr>
        <p:txBody>
          <a:bodyPr/>
          <a:lstStyle/>
          <a:p>
            <a:r>
              <a:rPr lang="fr-CA" dirty="0"/>
              <a:t>Dernière mise à jour : mars 2023</a:t>
            </a:r>
          </a:p>
        </p:txBody>
      </p:sp>
      <p:sp>
        <p:nvSpPr>
          <p:cNvPr id="4" name="Content Placeholder 3">
            <a:extLst>
              <a:ext uri="{FF2B5EF4-FFF2-40B4-BE49-F238E27FC236}">
                <a16:creationId xmlns:a16="http://schemas.microsoft.com/office/drawing/2014/main" id="{FF1BC485-AE91-47BB-8863-7540E9386F46}"/>
              </a:ext>
            </a:extLst>
          </p:cNvPr>
          <p:cNvSpPr>
            <a:spLocks noGrp="1"/>
          </p:cNvSpPr>
          <p:nvPr>
            <p:ph sz="quarter" idx="11"/>
            <p:custDataLst>
              <p:tags r:id="rId5"/>
            </p:custDataLst>
          </p:nvPr>
        </p:nvSpPr>
        <p:spPr>
          <a:xfrm>
            <a:off x="2987823" y="4763091"/>
            <a:ext cx="2448273" cy="276999"/>
          </a:xfrm>
        </p:spPr>
        <p:txBody>
          <a:bodyPr/>
          <a:lstStyle/>
          <a:p>
            <a:r>
              <a:rPr lang="fr-CA" dirty="0"/>
              <a:t>rapportsante@icis.ca</a:t>
            </a:r>
          </a:p>
        </p:txBody>
      </p:sp>
      <p:sp>
        <p:nvSpPr>
          <p:cNvPr id="12" name="TextBox 11"/>
          <p:cNvSpPr txBox="1"/>
          <p:nvPr>
            <p:custDataLst>
              <p:tags r:id="rId6"/>
            </p:custDataLst>
          </p:nvPr>
        </p:nvSpPr>
        <p:spPr bwMode="black">
          <a:xfrm>
            <a:off x="5336588" y="4711832"/>
            <a:ext cx="2376264" cy="369332"/>
          </a:xfrm>
          <a:prstGeom prst="rect">
            <a:avLst/>
          </a:prstGeom>
          <a:noFill/>
        </p:spPr>
        <p:txBody>
          <a:bodyPr wrap="square" rtlCol="0">
            <a:spAutoFit/>
          </a:bodyPr>
          <a:lstStyle/>
          <a:p>
            <a:pPr algn="r">
              <a:tabLst>
                <a:tab pos="1257300" algn="l"/>
              </a:tabLst>
            </a:pPr>
            <a:r>
              <a:rPr lang="fr-CA" dirty="0">
                <a:solidFill>
                  <a:schemeClr val="bg1"/>
                </a:solidFill>
              </a:rPr>
              <a:t>   icis.ca	@cihi_icis</a:t>
            </a:r>
          </a:p>
        </p:txBody>
      </p:sp>
    </p:spTree>
    <p:extLst>
      <p:ext uri="{BB962C8B-B14F-4D97-AF65-F5344CB8AC3E}">
        <p14:creationId xmlns:p14="http://schemas.microsoft.com/office/powerpoint/2010/main" val="572308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26677A7-71FB-4F30-917F-C1126CC327DE}"/>
              </a:ext>
            </a:extLst>
          </p:cNvPr>
          <p:cNvSpPr>
            <a:spLocks noGrp="1"/>
          </p:cNvSpPr>
          <p:nvPr>
            <p:ph type="body" sz="quarter" idx="14"/>
            <p:custDataLst>
              <p:tags r:id="rId1"/>
            </p:custDataLst>
          </p:nvPr>
        </p:nvSpPr>
        <p:spPr>
          <a:xfrm>
            <a:off x="1186954" y="1217091"/>
            <a:ext cx="7957046" cy="1958161"/>
          </a:xfrm>
        </p:spPr>
        <p:txBody>
          <a:bodyPr/>
          <a:lstStyle/>
          <a:p>
            <a:r>
              <a:rPr lang="fr-CA" dirty="0"/>
              <a:t>Temps d’attente pour les interventions prioritaires : définitions</a:t>
            </a:r>
          </a:p>
        </p:txBody>
      </p:sp>
    </p:spTree>
    <p:extLst>
      <p:ext uri="{BB962C8B-B14F-4D97-AF65-F5344CB8AC3E}">
        <p14:creationId xmlns:p14="http://schemas.microsoft.com/office/powerpoint/2010/main" val="242489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Arthroplastie</a:t>
            </a:r>
            <a:r>
              <a:rPr lang="fr-CA" dirty="0">
                <a:solidFill>
                  <a:srgbClr val="FF0000"/>
                </a:solidFill>
              </a:rPr>
              <a:t> </a:t>
            </a:r>
            <a:r>
              <a:rPr lang="fr-CA" dirty="0"/>
              <a:t>de la hanche</a:t>
            </a:r>
          </a:p>
        </p:txBody>
      </p:sp>
      <p:sp>
        <p:nvSpPr>
          <p:cNvPr id="3" name="Text Placeholder 2"/>
          <p:cNvSpPr>
            <a:spLocks noGrp="1"/>
          </p:cNvSpPr>
          <p:nvPr>
            <p:ph type="body" sz="quarter" idx="10"/>
            <p:custDataLst>
              <p:tags r:id="rId2"/>
            </p:custDataLst>
          </p:nvPr>
        </p:nvSpPr>
        <p:spPr>
          <a:xfrm>
            <a:off x="708660" y="1047750"/>
            <a:ext cx="7063740" cy="3563155"/>
          </a:xfrm>
        </p:spPr>
        <p:txBody>
          <a:bodyPr/>
          <a:lstStyle/>
          <a:p>
            <a:pPr marL="0" indent="0">
              <a:spcAft>
                <a:spcPts val="400"/>
              </a:spcAft>
              <a:buNone/>
            </a:pPr>
            <a:r>
              <a:rPr lang="fr-CA" sz="2000" dirty="0">
                <a:solidFill>
                  <a:srgbClr val="177784"/>
                </a:solidFill>
              </a:rPr>
              <a:t>Depuis 2010, la définition et la population qui suivent s’appliquent dans le cadre de la déclaration des temps d’attente associés à une arthroplastie de la hanche :</a:t>
            </a:r>
          </a:p>
          <a:p>
            <a:pPr>
              <a:spcBef>
                <a:spcPts val="1200"/>
              </a:spcBef>
              <a:spcAft>
                <a:spcPts val="300"/>
              </a:spcAft>
              <a:buFontTx/>
              <a:buNone/>
            </a:pPr>
            <a:r>
              <a:rPr lang="fr-CA" dirty="0"/>
              <a:t>Définition</a:t>
            </a:r>
          </a:p>
          <a:p>
            <a:pPr marL="0" indent="0">
              <a:spcBef>
                <a:spcPts val="0"/>
              </a:spcBef>
              <a:spcAft>
                <a:spcPts val="400"/>
              </a:spcAft>
              <a:buNone/>
            </a:pPr>
            <a:r>
              <a:rPr lang="fr-CA" sz="1500" b="0" dirty="0">
                <a:solidFill>
                  <a:schemeClr val="tx1"/>
                </a:solidFill>
              </a:rPr>
              <a:t>Nombre de jours d’attente à partir de la date où le patient et le médecin conviennent </a:t>
            </a:r>
            <a:br>
              <a:rPr lang="fr-CA" sz="1500" b="0" dirty="0">
                <a:solidFill>
                  <a:schemeClr val="tx1"/>
                </a:solidFill>
              </a:rPr>
            </a:br>
            <a:r>
              <a:rPr lang="fr-CA" sz="1500" b="0" dirty="0">
                <a:solidFill>
                  <a:schemeClr val="tx1"/>
                </a:solidFill>
              </a:rPr>
              <a:t>d’une arthroplastie totale de la hanche et où le patient est prêt à la subir, jusqu’à la date </a:t>
            </a:r>
            <a:br>
              <a:rPr lang="fr-CA" sz="1500" b="0" dirty="0">
                <a:solidFill>
                  <a:schemeClr val="tx1"/>
                </a:solidFill>
              </a:rPr>
            </a:br>
            <a:r>
              <a:rPr lang="fr-CA" sz="1500" b="0" dirty="0">
                <a:solidFill>
                  <a:schemeClr val="tx1"/>
                </a:solidFill>
              </a:rPr>
              <a:t>où le patient subit l’arthroplastie totale de la hanche prévue</a:t>
            </a:r>
          </a:p>
          <a:p>
            <a:pPr>
              <a:lnSpc>
                <a:spcPct val="110000"/>
              </a:lnSpc>
              <a:spcBef>
                <a:spcPts val="1200"/>
              </a:spcBef>
              <a:spcAft>
                <a:spcPts val="300"/>
              </a:spcAft>
              <a:buFontTx/>
              <a:buNone/>
            </a:pPr>
            <a:r>
              <a:rPr lang="fr-CA" dirty="0"/>
              <a:t>Délai de référence</a:t>
            </a:r>
          </a:p>
          <a:p>
            <a:pPr>
              <a:lnSpc>
                <a:spcPct val="110000"/>
              </a:lnSpc>
              <a:spcBef>
                <a:spcPts val="0"/>
              </a:spcBef>
              <a:spcAft>
                <a:spcPts val="400"/>
              </a:spcAft>
              <a:buNone/>
            </a:pPr>
            <a:r>
              <a:rPr lang="fr-CA" sz="1500" b="0" dirty="0">
                <a:solidFill>
                  <a:schemeClr val="tx1"/>
                </a:solidFill>
              </a:rPr>
              <a:t>Dans les 26 semaines (182 jours)</a:t>
            </a:r>
          </a:p>
          <a:p>
            <a:pPr>
              <a:lnSpc>
                <a:spcPct val="110000"/>
              </a:lnSpc>
              <a:spcBef>
                <a:spcPts val="1200"/>
              </a:spcBef>
              <a:spcAft>
                <a:spcPts val="300"/>
              </a:spcAft>
              <a:buFontTx/>
              <a:buNone/>
            </a:pPr>
            <a:r>
              <a:rPr lang="fr-CA" dirty="0"/>
              <a:t>Période de déclaration</a:t>
            </a:r>
          </a:p>
          <a:p>
            <a:pPr>
              <a:lnSpc>
                <a:spcPct val="110000"/>
              </a:lnSpc>
              <a:spcBef>
                <a:spcPts val="0"/>
              </a:spcBef>
              <a:spcAft>
                <a:spcPts val="400"/>
              </a:spcAft>
              <a:buNone/>
            </a:pPr>
            <a:r>
              <a:rPr lang="fr-CA" sz="1500" b="0" dirty="0">
                <a:solidFill>
                  <a:schemeClr val="tx1"/>
                </a:solidFill>
              </a:rPr>
              <a:t>Du 1</a:t>
            </a:r>
            <a:r>
              <a:rPr lang="fr-CA" sz="1500" b="0" baseline="30000" dirty="0">
                <a:solidFill>
                  <a:schemeClr val="tx1"/>
                </a:solidFill>
              </a:rPr>
              <a:t>er</a:t>
            </a:r>
            <a:r>
              <a:rPr lang="fr-CA" sz="1500" b="0" dirty="0">
                <a:solidFill>
                  <a:schemeClr val="tx1"/>
                </a:solidFill>
              </a:rPr>
              <a:t> avril au 30 septembre, annuellement</a:t>
            </a:r>
          </a:p>
        </p:txBody>
      </p:sp>
    </p:spTree>
    <p:extLst>
      <p:ext uri="{BB962C8B-B14F-4D97-AF65-F5344CB8AC3E}">
        <p14:creationId xmlns:p14="http://schemas.microsoft.com/office/powerpoint/2010/main" val="7572188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Arthroplastie de la hanche (suite)</a:t>
            </a:r>
          </a:p>
        </p:txBody>
      </p:sp>
      <p:sp>
        <p:nvSpPr>
          <p:cNvPr id="3" name="Text Placeholder 2"/>
          <p:cNvSpPr>
            <a:spLocks noGrp="1"/>
          </p:cNvSpPr>
          <p:nvPr>
            <p:ph type="body" sz="quarter" idx="10"/>
            <p:custDataLst>
              <p:tags r:id="rId2"/>
            </p:custDataLst>
          </p:nvPr>
        </p:nvSpPr>
        <p:spPr>
          <a:xfrm>
            <a:off x="708660" y="1016149"/>
            <a:ext cx="3863340" cy="641201"/>
          </a:xfrm>
        </p:spPr>
        <p:txBody>
          <a:bodyPr>
            <a:noAutofit/>
          </a:bodyPr>
          <a:lstStyle/>
          <a:p>
            <a:pPr>
              <a:lnSpc>
                <a:spcPts val="1900"/>
              </a:lnSpc>
              <a:spcBef>
                <a:spcPts val="300"/>
              </a:spcBef>
              <a:spcAft>
                <a:spcPts val="300"/>
              </a:spcAft>
              <a:buFontTx/>
              <a:buNone/>
            </a:pPr>
            <a:r>
              <a:rPr lang="fr-CA" dirty="0"/>
              <a:t>Population</a:t>
            </a:r>
          </a:p>
          <a:p>
            <a:pPr>
              <a:lnSpc>
                <a:spcPts val="1800"/>
              </a:lnSpc>
              <a:spcBef>
                <a:spcPts val="300"/>
              </a:spcBef>
              <a:spcAft>
                <a:spcPts val="300"/>
              </a:spcAft>
            </a:pPr>
            <a:r>
              <a:rPr lang="fr-CA" sz="1400" b="0" dirty="0">
                <a:solidFill>
                  <a:srgbClr val="000000"/>
                </a:solidFill>
              </a:rPr>
              <a:t>Comprend les personnes de 18 ans et plus</a:t>
            </a:r>
          </a:p>
          <a:p>
            <a:pPr>
              <a:lnSpc>
                <a:spcPts val="1800"/>
              </a:lnSpc>
              <a:spcBef>
                <a:spcPts val="300"/>
              </a:spcBef>
              <a:spcAft>
                <a:spcPts val="300"/>
              </a:spcAft>
            </a:pPr>
            <a:r>
              <a:rPr lang="fr-CA" sz="1400" b="0" dirty="0">
                <a:solidFill>
                  <a:srgbClr val="000000"/>
                </a:solidFill>
              </a:rPr>
              <a:t>Comprend toutes les arthroplasties totales de </a:t>
            </a:r>
            <a:br>
              <a:rPr lang="fr-CA" sz="1400" b="0" dirty="0">
                <a:solidFill>
                  <a:srgbClr val="000000"/>
                </a:solidFill>
              </a:rPr>
            </a:br>
            <a:r>
              <a:rPr lang="fr-CA" sz="1400" b="0" dirty="0">
                <a:solidFill>
                  <a:srgbClr val="000000"/>
                </a:solidFill>
              </a:rPr>
              <a:t>la hanche (interventions initiales et reprises); </a:t>
            </a:r>
            <a:br>
              <a:rPr lang="fr-CA" sz="1400" b="0" dirty="0">
                <a:solidFill>
                  <a:srgbClr val="000000"/>
                </a:solidFill>
              </a:rPr>
            </a:br>
            <a:r>
              <a:rPr lang="fr-CA" sz="1400" b="0" dirty="0">
                <a:solidFill>
                  <a:srgbClr val="000000"/>
                </a:solidFill>
              </a:rPr>
              <a:t>les remplacements bilatéraux ne représentent qu’une seule période d’attente</a:t>
            </a:r>
          </a:p>
          <a:p>
            <a:pPr>
              <a:lnSpc>
                <a:spcPts val="1800"/>
              </a:lnSpc>
              <a:spcBef>
                <a:spcPts val="300"/>
              </a:spcBef>
              <a:spcAft>
                <a:spcPts val="300"/>
              </a:spcAft>
            </a:pPr>
            <a:r>
              <a:rPr lang="fr-CA" sz="1400" b="0" dirty="0">
                <a:solidFill>
                  <a:srgbClr val="000000"/>
                </a:solidFill>
              </a:rPr>
              <a:t>Comprend tous les niveaux de priorité</a:t>
            </a:r>
          </a:p>
        </p:txBody>
      </p:sp>
      <p:sp>
        <p:nvSpPr>
          <p:cNvPr id="4" name="Text Placeholder 2"/>
          <p:cNvSpPr txBox="1">
            <a:spLocks/>
          </p:cNvSpPr>
          <p:nvPr>
            <p:custDataLst>
              <p:tags r:id="rId3"/>
            </p:custDataLst>
          </p:nvPr>
        </p:nvSpPr>
        <p:spPr>
          <a:xfrm>
            <a:off x="4876800" y="1016149"/>
            <a:ext cx="3962400" cy="641201"/>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300"/>
              </a:spcBef>
              <a:spcAft>
                <a:spcPts val="300"/>
              </a:spcAft>
              <a:buFontTx/>
              <a:buNone/>
            </a:pPr>
            <a:endParaRPr lang="en-US" dirty="0"/>
          </a:p>
          <a:p>
            <a:pPr>
              <a:lnSpc>
                <a:spcPts val="1800"/>
              </a:lnSpc>
              <a:spcBef>
                <a:spcPts val="300"/>
              </a:spcBef>
              <a:spcAft>
                <a:spcPts val="300"/>
              </a:spcAft>
            </a:pPr>
            <a:r>
              <a:rPr lang="fr-CA" sz="1500" b="0" dirty="0">
                <a:solidFill>
                  <a:srgbClr val="000000"/>
                </a:solidFill>
              </a:rPr>
              <a:t>Exclut les cas urgents</a:t>
            </a:r>
          </a:p>
          <a:p>
            <a:pPr>
              <a:lnSpc>
                <a:spcPts val="1800"/>
              </a:lnSpc>
              <a:spcBef>
                <a:spcPts val="300"/>
              </a:spcBef>
              <a:spcAft>
                <a:spcPts val="300"/>
              </a:spcAft>
            </a:pPr>
            <a:r>
              <a:rPr lang="fr-CA" sz="1500" b="0" dirty="0">
                <a:solidFill>
                  <a:srgbClr val="000000"/>
                </a:solidFill>
              </a:rPr>
              <a:t>Exclut les remplacements partiels non urgents </a:t>
            </a:r>
          </a:p>
          <a:p>
            <a:pPr>
              <a:lnSpc>
                <a:spcPts val="1800"/>
              </a:lnSpc>
              <a:spcBef>
                <a:spcPts val="300"/>
              </a:spcBef>
              <a:spcAft>
                <a:spcPts val="300"/>
              </a:spcAft>
            </a:pPr>
            <a:r>
              <a:rPr lang="fr-CA" sz="1500" b="0" dirty="0">
                <a:solidFill>
                  <a:srgbClr val="000000"/>
                </a:solidFill>
              </a:rPr>
              <a:t>Exclut les jours où le patient n’est pas disponible</a:t>
            </a:r>
          </a:p>
        </p:txBody>
      </p:sp>
      <p:sp>
        <p:nvSpPr>
          <p:cNvPr id="5" name="Text Placeholder 2"/>
          <p:cNvSpPr txBox="1">
            <a:spLocks/>
          </p:cNvSpPr>
          <p:nvPr>
            <p:custDataLst>
              <p:tags r:id="rId4"/>
            </p:custDataLst>
          </p:nvPr>
        </p:nvSpPr>
        <p:spPr>
          <a:xfrm>
            <a:off x="708660" y="3098453"/>
            <a:ext cx="79019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300"/>
              </a:spcBef>
              <a:spcAft>
                <a:spcPts val="300"/>
              </a:spcAft>
              <a:buFontTx/>
              <a:buNone/>
            </a:pPr>
            <a:r>
              <a:rPr lang="fr-CA" dirty="0"/>
              <a:t>Décisions et justification</a:t>
            </a:r>
          </a:p>
          <a:p>
            <a:pPr>
              <a:lnSpc>
                <a:spcPts val="1800"/>
              </a:lnSpc>
              <a:spcBef>
                <a:spcPts val="300"/>
              </a:spcBef>
              <a:spcAft>
                <a:spcPts val="300"/>
              </a:spcAft>
            </a:pPr>
            <a:r>
              <a:rPr lang="fr-CA" sz="1400" b="0" dirty="0">
                <a:solidFill>
                  <a:srgbClr val="000000"/>
                </a:solidFill>
              </a:rPr>
              <a:t>Il a été convenu que l’exclusion des remplacements bilatéraux de la hanche et l’inclusion des patients </a:t>
            </a:r>
            <a:br>
              <a:rPr lang="fr-CA" sz="1400" b="0" dirty="0">
                <a:solidFill>
                  <a:srgbClr val="000000"/>
                </a:solidFill>
              </a:rPr>
            </a:br>
            <a:r>
              <a:rPr lang="fr-CA" sz="1400" b="0" dirty="0">
                <a:solidFill>
                  <a:srgbClr val="000000"/>
                </a:solidFill>
              </a:rPr>
              <a:t>de moins de 18 ans ne sont pas significatives dans le cas des temps d’attente. Ces cas ne sont pas déclarés comme des exceptions pour les provinces qui ne sont pas en mesure de les inclure ou les exclure</a:t>
            </a:r>
          </a:p>
          <a:p>
            <a:pPr>
              <a:lnSpc>
                <a:spcPts val="1800"/>
              </a:lnSpc>
              <a:spcBef>
                <a:spcPts val="300"/>
              </a:spcBef>
              <a:spcAft>
                <a:spcPts val="300"/>
              </a:spcAft>
            </a:pPr>
            <a:r>
              <a:rPr lang="fr-CA" sz="1400" b="0" dirty="0">
                <a:solidFill>
                  <a:srgbClr val="000000"/>
                </a:solidFill>
              </a:rPr>
              <a:t>Les provinces s’efforcent encore de supprimer les jours où le patient n’est pas disponible des temps d’attente déclarés. Ces données continueront de varier et l’</a:t>
            </a:r>
            <a:r>
              <a:rPr lang="fr-CA" sz="1400" b="0" dirty="0" err="1">
                <a:solidFill>
                  <a:srgbClr val="000000"/>
                </a:solidFill>
              </a:rPr>
              <a:t>ICIS</a:t>
            </a:r>
            <a:r>
              <a:rPr lang="fr-CA" sz="1400" b="0" dirty="0">
                <a:solidFill>
                  <a:srgbClr val="000000"/>
                </a:solidFill>
              </a:rPr>
              <a:t> en tiendra compte</a:t>
            </a:r>
          </a:p>
        </p:txBody>
      </p:sp>
    </p:spTree>
    <p:extLst>
      <p:ext uri="{BB962C8B-B14F-4D97-AF65-F5344CB8AC3E}">
        <p14:creationId xmlns:p14="http://schemas.microsoft.com/office/powerpoint/2010/main" val="1003707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Arthroplastie</a:t>
            </a:r>
            <a:r>
              <a:rPr lang="fr-CA" dirty="0">
                <a:solidFill>
                  <a:srgbClr val="FF0000"/>
                </a:solidFill>
              </a:rPr>
              <a:t> </a:t>
            </a:r>
            <a:r>
              <a:rPr lang="fr-CA" dirty="0"/>
              <a:t>du genou</a:t>
            </a:r>
          </a:p>
        </p:txBody>
      </p:sp>
      <p:sp>
        <p:nvSpPr>
          <p:cNvPr id="3" name="Text Placeholder 2"/>
          <p:cNvSpPr>
            <a:spLocks noGrp="1"/>
          </p:cNvSpPr>
          <p:nvPr>
            <p:ph type="body" sz="quarter" idx="10"/>
            <p:custDataLst>
              <p:tags r:id="rId2"/>
            </p:custDataLst>
          </p:nvPr>
        </p:nvSpPr>
        <p:spPr>
          <a:xfrm>
            <a:off x="708660" y="1143000"/>
            <a:ext cx="7825740" cy="3409950"/>
          </a:xfrm>
        </p:spPr>
        <p:txBody>
          <a:bodyPr>
            <a:noAutofit/>
          </a:bodyPr>
          <a:lstStyle/>
          <a:p>
            <a:pPr marL="0" indent="0">
              <a:spcAft>
                <a:spcPts val="400"/>
              </a:spcAft>
              <a:buNone/>
            </a:pPr>
            <a:r>
              <a:rPr lang="fr-CA" sz="2000" dirty="0">
                <a:solidFill>
                  <a:srgbClr val="177784"/>
                </a:solidFill>
              </a:rPr>
              <a:t>Depuis 2010, la définition et la population qui suivent s’appliquent dans </a:t>
            </a:r>
            <a:br>
              <a:rPr lang="fr-CA" sz="2000" dirty="0">
                <a:solidFill>
                  <a:srgbClr val="177784"/>
                </a:solidFill>
              </a:rPr>
            </a:br>
            <a:r>
              <a:rPr lang="fr-CA" sz="2000" dirty="0">
                <a:solidFill>
                  <a:srgbClr val="177784"/>
                </a:solidFill>
              </a:rPr>
              <a:t>le cadre de la déclaration des temps d’attente associés à une arthroplastie du genou :</a:t>
            </a:r>
          </a:p>
          <a:p>
            <a:pPr>
              <a:spcBef>
                <a:spcPts val="1200"/>
              </a:spcBef>
              <a:spcAft>
                <a:spcPts val="400"/>
              </a:spcAft>
              <a:buFontTx/>
              <a:buNone/>
            </a:pPr>
            <a:r>
              <a:rPr lang="fr-CA" dirty="0"/>
              <a:t>Définition</a:t>
            </a:r>
          </a:p>
          <a:p>
            <a:pPr marL="0" indent="0">
              <a:lnSpc>
                <a:spcPts val="1800"/>
              </a:lnSpc>
              <a:spcBef>
                <a:spcPts val="0"/>
              </a:spcBef>
              <a:spcAft>
                <a:spcPts val="0"/>
              </a:spcAft>
              <a:buNone/>
            </a:pPr>
            <a:r>
              <a:rPr lang="fr-CA" sz="1400" b="0" dirty="0">
                <a:solidFill>
                  <a:srgbClr val="000000"/>
                </a:solidFill>
              </a:rPr>
              <a:t>Nombre de jours d’attente à partir de la date où le patient et le médecin conviennent d’une arthroplastie totale du genou et où le patient est prêt à la subir, jusqu’à la date où le patient subit l’arthroplastie totale </a:t>
            </a:r>
            <a:br>
              <a:rPr lang="fr-CA" sz="1400" b="0" dirty="0">
                <a:solidFill>
                  <a:srgbClr val="000000"/>
                </a:solidFill>
              </a:rPr>
            </a:br>
            <a:r>
              <a:rPr lang="fr-CA" sz="1400" b="0" dirty="0">
                <a:solidFill>
                  <a:srgbClr val="000000"/>
                </a:solidFill>
              </a:rPr>
              <a:t>du genou prévue</a:t>
            </a:r>
          </a:p>
          <a:p>
            <a:pPr>
              <a:spcBef>
                <a:spcPts val="1200"/>
              </a:spcBef>
              <a:spcAft>
                <a:spcPts val="400"/>
              </a:spcAft>
              <a:buFontTx/>
              <a:buNone/>
            </a:pPr>
            <a:r>
              <a:rPr lang="fr-CA" dirty="0"/>
              <a:t>Délai de référence</a:t>
            </a:r>
          </a:p>
          <a:p>
            <a:pPr>
              <a:lnSpc>
                <a:spcPts val="1800"/>
              </a:lnSpc>
              <a:spcBef>
                <a:spcPts val="0"/>
              </a:spcBef>
              <a:spcAft>
                <a:spcPts val="0"/>
              </a:spcAft>
              <a:buNone/>
            </a:pPr>
            <a:r>
              <a:rPr lang="fr-CA" sz="1400" b="0" dirty="0">
                <a:solidFill>
                  <a:srgbClr val="000000"/>
                </a:solidFill>
              </a:rPr>
              <a:t>Dans les 26 semaines (182 jours)</a:t>
            </a:r>
          </a:p>
          <a:p>
            <a:pPr>
              <a:spcBef>
                <a:spcPts val="1200"/>
              </a:spcBef>
              <a:spcAft>
                <a:spcPts val="400"/>
              </a:spcAft>
              <a:buFontTx/>
              <a:buNone/>
            </a:pPr>
            <a:r>
              <a:rPr lang="fr-CA" dirty="0"/>
              <a:t>Période de déclaration</a:t>
            </a:r>
          </a:p>
          <a:p>
            <a:pPr>
              <a:lnSpc>
                <a:spcPts val="1800"/>
              </a:lnSpc>
              <a:spcBef>
                <a:spcPts val="0"/>
              </a:spcBef>
              <a:spcAft>
                <a:spcPts val="0"/>
              </a:spcAft>
              <a:buNone/>
            </a:pPr>
            <a:r>
              <a:rPr lang="fr-CA" sz="1400" b="0" dirty="0">
                <a:solidFill>
                  <a:srgbClr val="000000"/>
                </a:solidFill>
              </a:rPr>
              <a:t>Du 1</a:t>
            </a:r>
            <a:r>
              <a:rPr lang="fr-CA" sz="1400" b="0" baseline="30000" dirty="0">
                <a:solidFill>
                  <a:srgbClr val="000000"/>
                </a:solidFill>
              </a:rPr>
              <a:t>er</a:t>
            </a:r>
            <a:r>
              <a:rPr lang="fr-CA" sz="1400" b="0" dirty="0">
                <a:solidFill>
                  <a:srgbClr val="000000"/>
                </a:solidFill>
              </a:rPr>
              <a:t> avril au 30 septembre, annuellement</a:t>
            </a:r>
          </a:p>
        </p:txBody>
      </p:sp>
    </p:spTree>
    <p:extLst>
      <p:ext uri="{BB962C8B-B14F-4D97-AF65-F5344CB8AC3E}">
        <p14:creationId xmlns:p14="http://schemas.microsoft.com/office/powerpoint/2010/main" val="1385962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Arthroplastie du genou (suite)</a:t>
            </a:r>
          </a:p>
        </p:txBody>
      </p:sp>
      <p:sp>
        <p:nvSpPr>
          <p:cNvPr id="3" name="Text Placeholder 2"/>
          <p:cNvSpPr>
            <a:spLocks noGrp="1"/>
          </p:cNvSpPr>
          <p:nvPr>
            <p:ph type="body" sz="quarter" idx="10"/>
            <p:custDataLst>
              <p:tags r:id="rId2"/>
            </p:custDataLst>
          </p:nvPr>
        </p:nvSpPr>
        <p:spPr>
          <a:xfrm>
            <a:off x="708660" y="1016149"/>
            <a:ext cx="3787140" cy="641201"/>
          </a:xfrm>
        </p:spPr>
        <p:txBody>
          <a:bodyPr>
            <a:noAutofit/>
          </a:bodyPr>
          <a:lstStyle/>
          <a:p>
            <a:pPr>
              <a:lnSpc>
                <a:spcPts val="1900"/>
              </a:lnSpc>
              <a:spcBef>
                <a:spcPts val="300"/>
              </a:spcBef>
              <a:spcAft>
                <a:spcPts val="300"/>
              </a:spcAft>
              <a:buFontTx/>
              <a:buNone/>
            </a:pPr>
            <a:r>
              <a:rPr lang="fr-CA" dirty="0"/>
              <a:t>Population</a:t>
            </a:r>
          </a:p>
          <a:p>
            <a:pPr>
              <a:lnSpc>
                <a:spcPts val="1800"/>
              </a:lnSpc>
              <a:spcBef>
                <a:spcPts val="300"/>
              </a:spcBef>
              <a:spcAft>
                <a:spcPts val="300"/>
              </a:spcAft>
              <a:buSzPct val="130000"/>
              <a:buFont typeface="Arial"/>
              <a:buChar char="•"/>
            </a:pPr>
            <a:r>
              <a:rPr lang="fr-CA" sz="1400" b="0" dirty="0">
                <a:solidFill>
                  <a:srgbClr val="000000"/>
                </a:solidFill>
              </a:rPr>
              <a:t>Comprend les personnes de 18 ans et plus</a:t>
            </a:r>
          </a:p>
          <a:p>
            <a:pPr>
              <a:lnSpc>
                <a:spcPts val="1800"/>
              </a:lnSpc>
              <a:spcBef>
                <a:spcPts val="300"/>
              </a:spcBef>
              <a:spcAft>
                <a:spcPts val="300"/>
              </a:spcAft>
              <a:buSzPct val="130000"/>
              <a:buFont typeface="Arial"/>
              <a:buChar char="•"/>
            </a:pPr>
            <a:r>
              <a:rPr lang="fr-CA" sz="1400" b="0" dirty="0">
                <a:solidFill>
                  <a:srgbClr val="000000"/>
                </a:solidFill>
              </a:rPr>
              <a:t>Comprend toutes les arthroplasties totales </a:t>
            </a:r>
            <a:br>
              <a:rPr lang="fr-CA" sz="1400" b="0" dirty="0">
                <a:solidFill>
                  <a:srgbClr val="000000"/>
                </a:solidFill>
              </a:rPr>
            </a:br>
            <a:r>
              <a:rPr lang="fr-CA" sz="1400" b="0" dirty="0">
                <a:solidFill>
                  <a:srgbClr val="000000"/>
                </a:solidFill>
              </a:rPr>
              <a:t>du genou (interventions initiales et reprises); </a:t>
            </a:r>
            <a:br>
              <a:rPr lang="fr-CA" sz="1400" b="0" dirty="0">
                <a:solidFill>
                  <a:srgbClr val="000000"/>
                </a:solidFill>
              </a:rPr>
            </a:br>
            <a:r>
              <a:rPr lang="fr-CA" sz="1400" b="0" dirty="0">
                <a:solidFill>
                  <a:srgbClr val="000000"/>
                </a:solidFill>
              </a:rPr>
              <a:t>les remplacements bilatéraux ne représentent qu’une seule période d’attente</a:t>
            </a:r>
          </a:p>
          <a:p>
            <a:pPr>
              <a:lnSpc>
                <a:spcPts val="1800"/>
              </a:lnSpc>
              <a:spcBef>
                <a:spcPts val="300"/>
              </a:spcBef>
              <a:spcAft>
                <a:spcPts val="300"/>
              </a:spcAft>
              <a:buSzPct val="130000"/>
              <a:buFont typeface="Arial"/>
              <a:buChar char="•"/>
            </a:pPr>
            <a:r>
              <a:rPr lang="fr-CA" sz="1400" b="0" dirty="0">
                <a:solidFill>
                  <a:srgbClr val="000000"/>
                </a:solidFill>
              </a:rPr>
              <a:t>Comprend tous les niveaux de priorité</a:t>
            </a:r>
          </a:p>
        </p:txBody>
      </p:sp>
      <p:sp>
        <p:nvSpPr>
          <p:cNvPr id="4" name="Text Placeholder 2"/>
          <p:cNvSpPr txBox="1">
            <a:spLocks/>
          </p:cNvSpPr>
          <p:nvPr>
            <p:custDataLst>
              <p:tags r:id="rId3"/>
            </p:custDataLst>
          </p:nvPr>
        </p:nvSpPr>
        <p:spPr>
          <a:xfrm>
            <a:off x="4878000" y="1016149"/>
            <a:ext cx="3962400" cy="641201"/>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300"/>
              </a:spcBef>
              <a:spcAft>
                <a:spcPts val="300"/>
              </a:spcAft>
              <a:buFontTx/>
              <a:buNone/>
            </a:pPr>
            <a:endParaRPr lang="en-US" dirty="0"/>
          </a:p>
          <a:p>
            <a:pPr>
              <a:lnSpc>
                <a:spcPts val="1800"/>
              </a:lnSpc>
              <a:spcBef>
                <a:spcPts val="300"/>
              </a:spcBef>
              <a:spcAft>
                <a:spcPts val="300"/>
              </a:spcAft>
              <a:buSzPct val="130000"/>
              <a:buFont typeface="Arial"/>
              <a:buChar char="•"/>
            </a:pPr>
            <a:r>
              <a:rPr lang="fr-CA" sz="1400" b="0" dirty="0">
                <a:solidFill>
                  <a:srgbClr val="000000"/>
                </a:solidFill>
              </a:rPr>
              <a:t>Exclut les cas urgents </a:t>
            </a:r>
          </a:p>
          <a:p>
            <a:pPr>
              <a:lnSpc>
                <a:spcPts val="1800"/>
              </a:lnSpc>
              <a:spcBef>
                <a:spcPts val="300"/>
              </a:spcBef>
              <a:spcAft>
                <a:spcPts val="300"/>
              </a:spcAft>
              <a:buSzPct val="130000"/>
              <a:buFont typeface="Arial"/>
              <a:buChar char="•"/>
            </a:pPr>
            <a:r>
              <a:rPr lang="fr-CA" sz="1400" b="0" dirty="0">
                <a:solidFill>
                  <a:srgbClr val="000000"/>
                </a:solidFill>
              </a:rPr>
              <a:t>Exclut les jours où le patient n’est pas disponible</a:t>
            </a:r>
          </a:p>
        </p:txBody>
      </p:sp>
      <p:sp>
        <p:nvSpPr>
          <p:cNvPr id="5" name="Text Placeholder 2"/>
          <p:cNvSpPr txBox="1">
            <a:spLocks/>
          </p:cNvSpPr>
          <p:nvPr>
            <p:custDataLst>
              <p:tags r:id="rId4"/>
            </p:custDataLst>
          </p:nvPr>
        </p:nvSpPr>
        <p:spPr>
          <a:xfrm>
            <a:off x="708660" y="3028950"/>
            <a:ext cx="77495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300"/>
              </a:spcBef>
              <a:spcAft>
                <a:spcPts val="300"/>
              </a:spcAft>
              <a:buFontTx/>
              <a:buNone/>
            </a:pPr>
            <a:r>
              <a:rPr lang="fr-CA" dirty="0"/>
              <a:t>Décisions et justification</a:t>
            </a:r>
          </a:p>
          <a:p>
            <a:pPr>
              <a:lnSpc>
                <a:spcPts val="1800"/>
              </a:lnSpc>
              <a:spcBef>
                <a:spcPts val="300"/>
              </a:spcBef>
              <a:spcAft>
                <a:spcPts val="300"/>
              </a:spcAft>
              <a:buSzPct val="100000"/>
            </a:pPr>
            <a:r>
              <a:rPr lang="fr-CA" sz="1400" b="0" dirty="0">
                <a:solidFill>
                  <a:srgbClr val="000000"/>
                </a:solidFill>
              </a:rPr>
              <a:t>Il a été convenu que l’exclusion des remplacements bilatéraux du genou et l’inclusion des patients de moins de 18 ans ne sont pas significatives dans le cas des temps d’attente. Ces cas ne sont pas déclarés comme des exceptions pour les provinces qui ne sont pas en mesure de les inclure ou les exclure</a:t>
            </a:r>
          </a:p>
          <a:p>
            <a:pPr>
              <a:lnSpc>
                <a:spcPts val="1800"/>
              </a:lnSpc>
              <a:spcBef>
                <a:spcPts val="300"/>
              </a:spcBef>
              <a:spcAft>
                <a:spcPts val="300"/>
              </a:spcAft>
              <a:buSzPct val="100000"/>
            </a:pPr>
            <a:r>
              <a:rPr lang="fr-CA" sz="1400" b="0" dirty="0">
                <a:solidFill>
                  <a:srgbClr val="000000"/>
                </a:solidFill>
              </a:rPr>
              <a:t>Les provinces s’efforcent encore de supprimer les jours où le patient n’est pas disponible des temps d’attente déclarés. Ces données continueront de varier et l’</a:t>
            </a:r>
            <a:r>
              <a:rPr lang="fr-CA" sz="1400" b="0" dirty="0" err="1">
                <a:solidFill>
                  <a:srgbClr val="000000"/>
                </a:solidFill>
              </a:rPr>
              <a:t>ICIS</a:t>
            </a:r>
            <a:r>
              <a:rPr lang="fr-CA" sz="1400" b="0" dirty="0">
                <a:solidFill>
                  <a:srgbClr val="000000"/>
                </a:solidFill>
              </a:rPr>
              <a:t> en tiendra compte</a:t>
            </a:r>
          </a:p>
        </p:txBody>
      </p:sp>
    </p:spTree>
    <p:extLst>
      <p:ext uri="{BB962C8B-B14F-4D97-AF65-F5344CB8AC3E}">
        <p14:creationId xmlns:p14="http://schemas.microsoft.com/office/powerpoint/2010/main" val="131142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88000"/>
            <a:ext cx="8229600" cy="429092"/>
          </a:xfrm>
        </p:spPr>
        <p:txBody>
          <a:bodyPr/>
          <a:lstStyle/>
          <a:p>
            <a:r>
              <a:rPr lang="fr-CA" dirty="0">
                <a:solidFill>
                  <a:schemeClr val="accent2"/>
                </a:solidFill>
              </a:rPr>
              <a:t>Réparation d’une fracture de la hanche</a:t>
            </a:r>
            <a:r>
              <a:rPr lang="fr-CA" dirty="0"/>
              <a:t> (patients hospitalisés)</a:t>
            </a:r>
          </a:p>
        </p:txBody>
      </p:sp>
      <p:sp>
        <p:nvSpPr>
          <p:cNvPr id="3" name="Text Placeholder 2"/>
          <p:cNvSpPr>
            <a:spLocks noGrp="1"/>
          </p:cNvSpPr>
          <p:nvPr>
            <p:ph type="body" sz="quarter" idx="10"/>
            <p:custDataLst>
              <p:tags r:id="rId2"/>
            </p:custDataLst>
          </p:nvPr>
        </p:nvSpPr>
        <p:spPr>
          <a:xfrm>
            <a:off x="708660" y="1260000"/>
            <a:ext cx="7597140" cy="3199851"/>
          </a:xfrm>
        </p:spPr>
        <p:txBody>
          <a:bodyPr/>
          <a:lstStyle/>
          <a:p>
            <a:pPr marL="0" indent="0">
              <a:spcAft>
                <a:spcPts val="400"/>
              </a:spcAft>
              <a:buNone/>
            </a:pPr>
            <a:r>
              <a:rPr lang="fr-CA" sz="2000" dirty="0">
                <a:solidFill>
                  <a:srgbClr val="177784"/>
                </a:solidFill>
              </a:rPr>
              <a:t>Depuis 2017, la définition et la population qui suivent s’appliquent dans le cadre de la déclaration des temps d’attente associés à une réparation d’une fracture de la hanche (patients hospitalisés) :</a:t>
            </a:r>
          </a:p>
          <a:p>
            <a:pPr>
              <a:spcBef>
                <a:spcPts val="1200"/>
              </a:spcBef>
              <a:spcAft>
                <a:spcPts val="300"/>
              </a:spcAft>
              <a:buFontTx/>
              <a:buNone/>
            </a:pPr>
            <a:r>
              <a:rPr lang="fr-CA" dirty="0"/>
              <a:t>Définition</a:t>
            </a:r>
          </a:p>
          <a:p>
            <a:pPr marL="0" indent="0">
              <a:lnSpc>
                <a:spcPts val="1800"/>
              </a:lnSpc>
              <a:spcBef>
                <a:spcPts val="0"/>
              </a:spcBef>
              <a:spcAft>
                <a:spcPts val="400"/>
              </a:spcAft>
              <a:buNone/>
            </a:pPr>
            <a:r>
              <a:rPr lang="fr-CA" sz="1400" b="0" dirty="0">
                <a:solidFill>
                  <a:srgbClr val="000000"/>
                </a:solidFill>
              </a:rPr>
              <a:t>Nombre d’heures d’attente à partir de la première admission à l’hôpital en raison d’une fracture </a:t>
            </a:r>
            <a:br>
              <a:rPr lang="fr-CA" sz="1400" b="0" dirty="0">
                <a:solidFill>
                  <a:srgbClr val="000000"/>
                </a:solidFill>
              </a:rPr>
            </a:br>
            <a:r>
              <a:rPr lang="fr-CA" sz="1400" b="0" dirty="0">
                <a:solidFill>
                  <a:srgbClr val="000000"/>
                </a:solidFill>
              </a:rPr>
              <a:t>de la hanche (admission initiale) jusqu’à la chirurgie de réparation</a:t>
            </a:r>
          </a:p>
          <a:p>
            <a:pPr>
              <a:lnSpc>
                <a:spcPct val="110000"/>
              </a:lnSpc>
              <a:spcBef>
                <a:spcPts val="1200"/>
              </a:spcBef>
              <a:spcAft>
                <a:spcPts val="300"/>
              </a:spcAft>
              <a:buFontTx/>
              <a:buNone/>
            </a:pPr>
            <a:r>
              <a:rPr lang="fr-CA" dirty="0"/>
              <a:t>Délai de référence</a:t>
            </a:r>
          </a:p>
          <a:p>
            <a:pPr>
              <a:lnSpc>
                <a:spcPts val="1800"/>
              </a:lnSpc>
              <a:spcBef>
                <a:spcPts val="0"/>
              </a:spcBef>
              <a:spcAft>
                <a:spcPts val="400"/>
              </a:spcAft>
              <a:buNone/>
            </a:pPr>
            <a:r>
              <a:rPr lang="fr-CA" sz="1400" b="0" dirty="0">
                <a:solidFill>
                  <a:srgbClr val="000000"/>
                </a:solidFill>
              </a:rPr>
              <a:t>Dans les 48 heures</a:t>
            </a:r>
          </a:p>
          <a:p>
            <a:pPr>
              <a:lnSpc>
                <a:spcPct val="110000"/>
              </a:lnSpc>
              <a:spcBef>
                <a:spcPts val="1200"/>
              </a:spcBef>
              <a:spcAft>
                <a:spcPts val="300"/>
              </a:spcAft>
              <a:buFontTx/>
              <a:buNone/>
            </a:pPr>
            <a:r>
              <a:rPr lang="fr-CA" dirty="0"/>
              <a:t>Période de déclaration</a:t>
            </a:r>
          </a:p>
          <a:p>
            <a:pPr>
              <a:lnSpc>
                <a:spcPts val="1800"/>
              </a:lnSpc>
              <a:spcBef>
                <a:spcPts val="0"/>
              </a:spcBef>
              <a:spcAft>
                <a:spcPts val="400"/>
              </a:spcAft>
              <a:buNone/>
            </a:pPr>
            <a:r>
              <a:rPr lang="fr-CA" sz="1400" b="0" dirty="0">
                <a:solidFill>
                  <a:srgbClr val="000000"/>
                </a:solidFill>
              </a:rPr>
              <a:t>Du 1</a:t>
            </a:r>
            <a:r>
              <a:rPr lang="fr-CA" sz="1400" b="0" baseline="30000" dirty="0">
                <a:solidFill>
                  <a:srgbClr val="000000"/>
                </a:solidFill>
              </a:rPr>
              <a:t>er</a:t>
            </a:r>
            <a:r>
              <a:rPr lang="fr-CA" sz="1400" b="0" dirty="0">
                <a:solidFill>
                  <a:srgbClr val="000000"/>
                </a:solidFill>
              </a:rPr>
              <a:t> avril au 30 septembre, annuellement</a:t>
            </a:r>
          </a:p>
        </p:txBody>
      </p:sp>
    </p:spTree>
    <p:extLst>
      <p:ext uri="{BB962C8B-B14F-4D97-AF65-F5344CB8AC3E}">
        <p14:creationId xmlns:p14="http://schemas.microsoft.com/office/powerpoint/2010/main" val="3884595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88000"/>
            <a:ext cx="8229600" cy="429092"/>
          </a:xfrm>
        </p:spPr>
        <p:txBody>
          <a:bodyPr/>
          <a:lstStyle/>
          <a:p>
            <a:r>
              <a:rPr lang="fr-CA" dirty="0">
                <a:solidFill>
                  <a:schemeClr val="accent2"/>
                </a:solidFill>
              </a:rPr>
              <a:t>Réparation d’une fracture de la hanche </a:t>
            </a:r>
            <a:r>
              <a:rPr lang="fr-CA" dirty="0"/>
              <a:t>(patients hospitalisés) (suite)</a:t>
            </a:r>
          </a:p>
        </p:txBody>
      </p:sp>
      <p:sp>
        <p:nvSpPr>
          <p:cNvPr id="3" name="Text Placeholder 2"/>
          <p:cNvSpPr>
            <a:spLocks noGrp="1"/>
          </p:cNvSpPr>
          <p:nvPr>
            <p:ph type="body" sz="quarter" idx="10"/>
            <p:custDataLst>
              <p:tags r:id="rId2"/>
            </p:custDataLst>
          </p:nvPr>
        </p:nvSpPr>
        <p:spPr>
          <a:xfrm>
            <a:off x="633600" y="1364902"/>
            <a:ext cx="3839148" cy="641201"/>
          </a:xfrm>
        </p:spPr>
        <p:txBody>
          <a:bodyPr>
            <a:noAutofit/>
          </a:bodyPr>
          <a:lstStyle/>
          <a:p>
            <a:pPr>
              <a:lnSpc>
                <a:spcPts val="1900"/>
              </a:lnSpc>
              <a:spcBef>
                <a:spcPts val="400"/>
              </a:spcBef>
              <a:spcAft>
                <a:spcPts val="400"/>
              </a:spcAft>
              <a:buFontTx/>
              <a:buNone/>
            </a:pPr>
            <a:r>
              <a:rPr lang="fr-CA" dirty="0"/>
              <a:t>Population</a:t>
            </a:r>
          </a:p>
          <a:p>
            <a:pPr>
              <a:lnSpc>
                <a:spcPts val="1800"/>
              </a:lnSpc>
              <a:spcBef>
                <a:spcPts val="0"/>
              </a:spcBef>
              <a:spcAft>
                <a:spcPts val="400"/>
              </a:spcAft>
            </a:pPr>
            <a:r>
              <a:rPr lang="fr-CA" sz="1400" b="0" dirty="0">
                <a:solidFill>
                  <a:srgbClr val="000000"/>
                </a:solidFill>
              </a:rPr>
              <a:t>Comprend les personnes de 18 ans et plus</a:t>
            </a:r>
          </a:p>
          <a:p>
            <a:pPr>
              <a:lnSpc>
                <a:spcPts val="1800"/>
              </a:lnSpc>
              <a:spcBef>
                <a:spcPts val="400"/>
              </a:spcBef>
              <a:spcAft>
                <a:spcPts val="400"/>
              </a:spcAft>
            </a:pPr>
            <a:r>
              <a:rPr lang="fr-CA" sz="1400" b="0" dirty="0">
                <a:solidFill>
                  <a:srgbClr val="000000"/>
                </a:solidFill>
              </a:rPr>
              <a:t>Exclut les interventions prévues (admissions urgentes seulement)</a:t>
            </a:r>
          </a:p>
          <a:p>
            <a:pPr>
              <a:lnSpc>
                <a:spcPts val="1800"/>
              </a:lnSpc>
              <a:spcBef>
                <a:spcPts val="400"/>
              </a:spcBef>
              <a:spcAft>
                <a:spcPts val="400"/>
              </a:spcAft>
            </a:pPr>
            <a:r>
              <a:rPr lang="fr-CA" sz="1400" b="0" dirty="0">
                <a:solidFill>
                  <a:srgbClr val="000000"/>
                </a:solidFill>
              </a:rPr>
              <a:t>Exclut les enregistrements contenant des données non valides pour la date ou l’heure de l’admission, de la sortie ou de l’intervention</a:t>
            </a:r>
          </a:p>
        </p:txBody>
      </p:sp>
      <p:sp>
        <p:nvSpPr>
          <p:cNvPr id="4" name="Text Placeholder 2"/>
          <p:cNvSpPr txBox="1">
            <a:spLocks/>
          </p:cNvSpPr>
          <p:nvPr>
            <p:custDataLst>
              <p:tags r:id="rId3"/>
            </p:custDataLst>
          </p:nvPr>
        </p:nvSpPr>
        <p:spPr>
          <a:xfrm>
            <a:off x="4472748" y="1364902"/>
            <a:ext cx="3962400" cy="1130648"/>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fr-CA" dirty="0"/>
              <a:t>Source des données</a:t>
            </a:r>
          </a:p>
          <a:p>
            <a:pPr>
              <a:lnSpc>
                <a:spcPts val="1800"/>
              </a:lnSpc>
              <a:spcBef>
                <a:spcPts val="0"/>
              </a:spcBef>
              <a:spcAft>
                <a:spcPts val="400"/>
              </a:spcAft>
            </a:pPr>
            <a:r>
              <a:rPr lang="fr-CA" sz="1400" b="0" dirty="0">
                <a:solidFill>
                  <a:srgbClr val="000000"/>
                </a:solidFill>
              </a:rPr>
              <a:t>Base de données sur les congés des patients</a:t>
            </a:r>
          </a:p>
        </p:txBody>
      </p:sp>
      <p:sp>
        <p:nvSpPr>
          <p:cNvPr id="5" name="Text Placeholder 2"/>
          <p:cNvSpPr txBox="1">
            <a:spLocks/>
          </p:cNvSpPr>
          <p:nvPr>
            <p:custDataLst>
              <p:tags r:id="rId4"/>
            </p:custDataLst>
          </p:nvPr>
        </p:nvSpPr>
        <p:spPr>
          <a:xfrm>
            <a:off x="633600" y="3409950"/>
            <a:ext cx="7749540" cy="1679176"/>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fr-CA" dirty="0"/>
              <a:t>Information supplémentaire</a:t>
            </a:r>
          </a:p>
          <a:p>
            <a:pPr>
              <a:lnSpc>
                <a:spcPts val="1800"/>
              </a:lnSpc>
              <a:spcBef>
                <a:spcPts val="0"/>
              </a:spcBef>
              <a:spcAft>
                <a:spcPts val="400"/>
              </a:spcAft>
            </a:pPr>
            <a:r>
              <a:rPr lang="fr-CA" sz="1400" b="0" dirty="0">
                <a:solidFill>
                  <a:srgbClr val="000000"/>
                </a:solidFill>
              </a:rPr>
              <a:t>Les critères d’inclusion et d’exclusion et la méthode de formation des épisodes sont les mêmes pour cet indicateur que pour un indicateur connexe de l’ICIS. Consultez les sections Numérateur et Dénominateur de la </a:t>
            </a:r>
            <a:r>
              <a:rPr lang="fr-CA" sz="1400" b="0" dirty="0">
                <a:solidFill>
                  <a:srgbClr val="000000"/>
                </a:solidFill>
                <a:hlinkClick r:id="rId7"/>
              </a:rPr>
              <a:t>page du Répertoire des indicateurs</a:t>
            </a:r>
            <a:r>
              <a:rPr lang="fr-CA" sz="1400" b="0" dirty="0">
                <a:solidFill>
                  <a:srgbClr val="000000"/>
                </a:solidFill>
              </a:rPr>
              <a:t>. La méthodologie de formation des épisodes est décrite à la section Description </a:t>
            </a:r>
          </a:p>
        </p:txBody>
      </p:sp>
    </p:spTree>
    <p:extLst>
      <p:ext uri="{BB962C8B-B14F-4D97-AF65-F5344CB8AC3E}">
        <p14:creationId xmlns:p14="http://schemas.microsoft.com/office/powerpoint/2010/main" val="233185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88000"/>
            <a:ext cx="8001000" cy="429092"/>
          </a:xfrm>
        </p:spPr>
        <p:txBody>
          <a:bodyPr/>
          <a:lstStyle/>
          <a:p>
            <a:r>
              <a:rPr lang="fr-CA" dirty="0">
                <a:solidFill>
                  <a:schemeClr val="accent2"/>
                </a:solidFill>
              </a:rPr>
              <a:t>Réparation d’une fracture de la hanche </a:t>
            </a:r>
            <a:r>
              <a:rPr lang="fr-CA" dirty="0"/>
              <a:t>(service d’urgence et hospitalisation)</a:t>
            </a:r>
          </a:p>
        </p:txBody>
      </p:sp>
      <p:sp>
        <p:nvSpPr>
          <p:cNvPr id="3" name="Text Placeholder 2"/>
          <p:cNvSpPr>
            <a:spLocks noGrp="1"/>
          </p:cNvSpPr>
          <p:nvPr>
            <p:ph type="body" sz="quarter" idx="10"/>
            <p:custDataLst>
              <p:tags r:id="rId2"/>
            </p:custDataLst>
          </p:nvPr>
        </p:nvSpPr>
        <p:spPr>
          <a:xfrm>
            <a:off x="685800" y="1352550"/>
            <a:ext cx="7597140" cy="3264227"/>
          </a:xfrm>
        </p:spPr>
        <p:txBody>
          <a:bodyPr/>
          <a:lstStyle/>
          <a:p>
            <a:pPr marL="0" indent="0">
              <a:spcAft>
                <a:spcPts val="400"/>
              </a:spcAft>
              <a:buNone/>
            </a:pPr>
            <a:r>
              <a:rPr lang="fr-CA" sz="2000" dirty="0">
                <a:solidFill>
                  <a:srgbClr val="177784"/>
                </a:solidFill>
              </a:rPr>
              <a:t>Depuis 2017, la définition et la population qui suivent s’appliquent dans le cadre de la déclaration des temps d’attente associés à une réparation d’une fracture de la hanche (service d’urgence et hospitalisation) :</a:t>
            </a:r>
          </a:p>
          <a:p>
            <a:pPr>
              <a:spcBef>
                <a:spcPts val="1200"/>
              </a:spcBef>
              <a:spcAft>
                <a:spcPts val="300"/>
              </a:spcAft>
              <a:buFontTx/>
              <a:buNone/>
            </a:pPr>
            <a:r>
              <a:rPr lang="fr-CA" dirty="0"/>
              <a:t>Définition</a:t>
            </a:r>
          </a:p>
          <a:p>
            <a:pPr marL="0" indent="0">
              <a:lnSpc>
                <a:spcPts val="1800"/>
              </a:lnSpc>
              <a:spcBef>
                <a:spcPts val="0"/>
              </a:spcBef>
              <a:spcAft>
                <a:spcPts val="400"/>
              </a:spcAft>
              <a:buNone/>
            </a:pPr>
            <a:r>
              <a:rPr lang="fr-CA" sz="1400" b="0" dirty="0">
                <a:solidFill>
                  <a:srgbClr val="000000"/>
                </a:solidFill>
              </a:rPr>
              <a:t>Nombre d’heures d’attente à partir de l’inscription au service d’urgence en raison d’une fracture </a:t>
            </a:r>
            <a:br>
              <a:rPr lang="fr-CA" sz="1400" b="0" dirty="0">
                <a:solidFill>
                  <a:srgbClr val="000000"/>
                </a:solidFill>
              </a:rPr>
            </a:br>
            <a:r>
              <a:rPr lang="fr-CA" sz="1400" b="0" dirty="0">
                <a:solidFill>
                  <a:srgbClr val="000000"/>
                </a:solidFill>
              </a:rPr>
              <a:t>de la hanche jusqu’à la chirurgie de réparation</a:t>
            </a:r>
          </a:p>
          <a:p>
            <a:pPr>
              <a:lnSpc>
                <a:spcPct val="110000"/>
              </a:lnSpc>
              <a:spcBef>
                <a:spcPts val="1200"/>
              </a:spcBef>
              <a:spcAft>
                <a:spcPts val="300"/>
              </a:spcAft>
              <a:buFontTx/>
              <a:buNone/>
            </a:pPr>
            <a:r>
              <a:rPr lang="fr-CA" dirty="0"/>
              <a:t>Délai de référence</a:t>
            </a:r>
          </a:p>
          <a:p>
            <a:pPr>
              <a:lnSpc>
                <a:spcPct val="110000"/>
              </a:lnSpc>
              <a:spcBef>
                <a:spcPts val="0"/>
              </a:spcBef>
              <a:spcAft>
                <a:spcPts val="400"/>
              </a:spcAft>
              <a:buNone/>
            </a:pPr>
            <a:r>
              <a:rPr lang="fr-CA" sz="1400" b="0" dirty="0">
                <a:solidFill>
                  <a:srgbClr val="000000"/>
                </a:solidFill>
              </a:rPr>
              <a:t>Dans les 48 heures</a:t>
            </a:r>
          </a:p>
          <a:p>
            <a:pPr>
              <a:lnSpc>
                <a:spcPct val="110000"/>
              </a:lnSpc>
              <a:spcBef>
                <a:spcPts val="1200"/>
              </a:spcBef>
              <a:spcAft>
                <a:spcPts val="300"/>
              </a:spcAft>
              <a:buFontTx/>
              <a:buNone/>
            </a:pPr>
            <a:r>
              <a:rPr lang="fr-CA" dirty="0"/>
              <a:t>Période de déclaration</a:t>
            </a:r>
          </a:p>
          <a:p>
            <a:pPr>
              <a:lnSpc>
                <a:spcPct val="110000"/>
              </a:lnSpc>
              <a:spcBef>
                <a:spcPts val="0"/>
              </a:spcBef>
              <a:spcAft>
                <a:spcPts val="400"/>
              </a:spcAft>
              <a:buNone/>
            </a:pPr>
            <a:r>
              <a:rPr lang="fr-CA" sz="1400" b="0" dirty="0">
                <a:solidFill>
                  <a:srgbClr val="000000"/>
                </a:solidFill>
              </a:rPr>
              <a:t>Du 1</a:t>
            </a:r>
            <a:r>
              <a:rPr lang="fr-CA" sz="1400" b="0" baseline="30000" dirty="0">
                <a:solidFill>
                  <a:srgbClr val="000000"/>
                </a:solidFill>
              </a:rPr>
              <a:t>er</a:t>
            </a:r>
            <a:r>
              <a:rPr lang="fr-CA" sz="1400" b="0" dirty="0">
                <a:solidFill>
                  <a:srgbClr val="000000"/>
                </a:solidFill>
              </a:rPr>
              <a:t> avril au 30 septembre, annuellement</a:t>
            </a:r>
          </a:p>
        </p:txBody>
      </p:sp>
    </p:spTree>
    <p:extLst>
      <p:ext uri="{BB962C8B-B14F-4D97-AF65-F5344CB8AC3E}">
        <p14:creationId xmlns:p14="http://schemas.microsoft.com/office/powerpoint/2010/main" val="18501319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288000"/>
            <a:ext cx="7848600" cy="852285"/>
          </a:xfrm>
        </p:spPr>
        <p:txBody>
          <a:bodyPr/>
          <a:lstStyle/>
          <a:p>
            <a:r>
              <a:rPr lang="fr-CA" dirty="0">
                <a:solidFill>
                  <a:schemeClr val="accent2"/>
                </a:solidFill>
              </a:rPr>
              <a:t>Réparation d’une fracture de la hanche </a:t>
            </a:r>
            <a:r>
              <a:rPr lang="fr-CA" dirty="0"/>
              <a:t>(service d’urgence et hospitalisation) (suite)</a:t>
            </a:r>
          </a:p>
        </p:txBody>
      </p:sp>
      <p:sp>
        <p:nvSpPr>
          <p:cNvPr id="3" name="Text Placeholder 2"/>
          <p:cNvSpPr>
            <a:spLocks noGrp="1"/>
          </p:cNvSpPr>
          <p:nvPr>
            <p:ph type="body" sz="quarter" idx="10"/>
            <p:custDataLst>
              <p:tags r:id="rId2"/>
            </p:custDataLst>
          </p:nvPr>
        </p:nvSpPr>
        <p:spPr>
          <a:xfrm>
            <a:off x="632460" y="1224000"/>
            <a:ext cx="3787140" cy="641201"/>
          </a:xfrm>
        </p:spPr>
        <p:txBody>
          <a:bodyPr>
            <a:noAutofit/>
          </a:bodyPr>
          <a:lstStyle/>
          <a:p>
            <a:pPr>
              <a:lnSpc>
                <a:spcPts val="1900"/>
              </a:lnSpc>
              <a:spcBef>
                <a:spcPts val="400"/>
              </a:spcBef>
              <a:spcAft>
                <a:spcPts val="400"/>
              </a:spcAft>
              <a:buFontTx/>
              <a:buNone/>
            </a:pPr>
            <a:r>
              <a:rPr lang="fr-CA" dirty="0"/>
              <a:t>Population</a:t>
            </a:r>
          </a:p>
          <a:p>
            <a:pPr>
              <a:lnSpc>
                <a:spcPts val="1700"/>
              </a:lnSpc>
              <a:spcBef>
                <a:spcPts val="0"/>
              </a:spcBef>
              <a:spcAft>
                <a:spcPts val="400"/>
              </a:spcAft>
            </a:pPr>
            <a:r>
              <a:rPr lang="fr-CA" sz="1400" b="0" dirty="0">
                <a:solidFill>
                  <a:srgbClr val="000000"/>
                </a:solidFill>
              </a:rPr>
              <a:t>Comprend les personnes de 18 ans et plus</a:t>
            </a:r>
          </a:p>
          <a:p>
            <a:pPr>
              <a:lnSpc>
                <a:spcPts val="1700"/>
              </a:lnSpc>
              <a:spcBef>
                <a:spcPts val="400"/>
              </a:spcBef>
              <a:spcAft>
                <a:spcPts val="400"/>
              </a:spcAft>
            </a:pPr>
            <a:r>
              <a:rPr lang="fr-CA" sz="1400" b="0" dirty="0">
                <a:solidFill>
                  <a:srgbClr val="000000"/>
                </a:solidFill>
              </a:rPr>
              <a:t>Exclut les enregistrements contenant des données non valides pour la date ou l’heure </a:t>
            </a:r>
            <a:br>
              <a:rPr lang="fr-CA" sz="1400" b="0" dirty="0">
                <a:solidFill>
                  <a:srgbClr val="000000"/>
                </a:solidFill>
              </a:rPr>
            </a:br>
            <a:r>
              <a:rPr lang="fr-CA" sz="1400" b="0" dirty="0">
                <a:solidFill>
                  <a:srgbClr val="000000"/>
                </a:solidFill>
              </a:rPr>
              <a:t>de l’admission, de la sortie ou de l’intervention</a:t>
            </a:r>
          </a:p>
        </p:txBody>
      </p:sp>
      <p:sp>
        <p:nvSpPr>
          <p:cNvPr id="4" name="Text Placeholder 2"/>
          <p:cNvSpPr txBox="1">
            <a:spLocks/>
          </p:cNvSpPr>
          <p:nvPr>
            <p:custDataLst>
              <p:tags r:id="rId3"/>
            </p:custDataLst>
          </p:nvPr>
        </p:nvSpPr>
        <p:spPr>
          <a:xfrm>
            <a:off x="4472748" y="1224000"/>
            <a:ext cx="3962400" cy="1130648"/>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400"/>
              </a:spcBef>
              <a:spcAft>
                <a:spcPts val="400"/>
              </a:spcAft>
              <a:buFontTx/>
              <a:buNone/>
            </a:pPr>
            <a:r>
              <a:rPr lang="fr-CA" dirty="0"/>
              <a:t>Source des données</a:t>
            </a:r>
          </a:p>
          <a:p>
            <a:pPr>
              <a:lnSpc>
                <a:spcPts val="1700"/>
              </a:lnSpc>
              <a:spcBef>
                <a:spcPts val="0"/>
              </a:spcBef>
              <a:spcAft>
                <a:spcPts val="400"/>
              </a:spcAft>
            </a:pPr>
            <a:r>
              <a:rPr lang="fr-CA" sz="1400" b="0" dirty="0">
                <a:solidFill>
                  <a:srgbClr val="000000"/>
                </a:solidFill>
              </a:rPr>
              <a:t>Base de données sur les congés des patients, Système national d’information sur les soins ambulatoires (Ontario et Alberta seulement)</a:t>
            </a:r>
          </a:p>
          <a:p>
            <a:pPr>
              <a:lnSpc>
                <a:spcPts val="1700"/>
              </a:lnSpc>
              <a:spcBef>
                <a:spcPts val="0"/>
              </a:spcBef>
              <a:spcAft>
                <a:spcPts val="400"/>
              </a:spcAft>
            </a:pPr>
            <a:r>
              <a:rPr lang="fr-CA" sz="1400" b="0" dirty="0">
                <a:solidFill>
                  <a:srgbClr val="000000"/>
                </a:solidFill>
              </a:rPr>
              <a:t>Données agrégées soumises par les ministères provinciaux de la Santé</a:t>
            </a:r>
          </a:p>
        </p:txBody>
      </p:sp>
      <p:sp>
        <p:nvSpPr>
          <p:cNvPr id="5" name="Text Placeholder 2"/>
          <p:cNvSpPr txBox="1">
            <a:spLocks/>
          </p:cNvSpPr>
          <p:nvPr>
            <p:custDataLst>
              <p:tags r:id="rId4"/>
            </p:custDataLst>
          </p:nvPr>
        </p:nvSpPr>
        <p:spPr>
          <a:xfrm>
            <a:off x="632460" y="2724150"/>
            <a:ext cx="7825740" cy="1943454"/>
          </a:xfrm>
          <a:prstGeom prst="rect">
            <a:avLst/>
          </a:prstGeom>
        </p:spPr>
        <p:txBody>
          <a:bodyPr vert="horz" wrap="square" lIns="0" tIns="0" rIns="0" bIns="0" rtlCol="0" anchor="t">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182245" indent="-182245">
              <a:lnSpc>
                <a:spcPts val="1900"/>
              </a:lnSpc>
              <a:spcBef>
                <a:spcPts val="400"/>
              </a:spcBef>
              <a:spcAft>
                <a:spcPts val="400"/>
              </a:spcAft>
              <a:buFontTx/>
              <a:buNone/>
            </a:pPr>
            <a:r>
              <a:rPr lang="fr-CA" dirty="0"/>
              <a:t>Information supplémentaire</a:t>
            </a:r>
            <a:endParaRPr lang="en-US" dirty="0"/>
          </a:p>
          <a:p>
            <a:pPr marL="182880" indent="-182880">
              <a:lnSpc>
                <a:spcPts val="1700"/>
              </a:lnSpc>
              <a:spcBef>
                <a:spcPts val="0"/>
              </a:spcBef>
              <a:spcAft>
                <a:spcPts val="0"/>
              </a:spcAft>
            </a:pPr>
            <a:r>
              <a:rPr lang="fr-CA" sz="1400" b="0" dirty="0">
                <a:solidFill>
                  <a:srgbClr val="000000"/>
                </a:solidFill>
              </a:rPr>
              <a:t>La méthodologie de calcul commence par les hospitalisations visant à réparer une fracture de la hanche (voir les </a:t>
            </a:r>
            <a:r>
              <a:rPr lang="fr-CA" sz="1400" b="0" dirty="0">
                <a:solidFill>
                  <a:schemeClr val="tx1"/>
                </a:solidFill>
              </a:rPr>
              <a:t>diapositives 15 et 16) et </a:t>
            </a:r>
            <a:r>
              <a:rPr lang="fr-CA" sz="1400" b="0" dirty="0">
                <a:solidFill>
                  <a:srgbClr val="000000"/>
                </a:solidFill>
              </a:rPr>
              <a:t>tient compte des visites antérieures au service d’urgence</a:t>
            </a:r>
          </a:p>
          <a:p>
            <a:pPr marL="182880" indent="-182880">
              <a:lnSpc>
                <a:spcPts val="1700"/>
              </a:lnSpc>
              <a:spcBef>
                <a:spcPts val="0"/>
              </a:spcBef>
              <a:spcAft>
                <a:spcPts val="0"/>
              </a:spcAft>
            </a:pPr>
            <a:r>
              <a:rPr lang="fr-CA" sz="1400" b="0" dirty="0">
                <a:solidFill>
                  <a:srgbClr val="000000"/>
                </a:solidFill>
              </a:rPr>
              <a:t>La visite au service d’urgence est considérée comme liée à l’hospitalisation à la suite d’une fracture </a:t>
            </a:r>
            <a:br>
              <a:rPr lang="fr-CA" sz="1400" b="0" dirty="0">
                <a:solidFill>
                  <a:srgbClr val="000000"/>
                </a:solidFill>
              </a:rPr>
            </a:br>
            <a:r>
              <a:rPr lang="fr-CA" sz="1400" b="0" dirty="0">
                <a:solidFill>
                  <a:srgbClr val="000000"/>
                </a:solidFill>
              </a:rPr>
              <a:t>de la hanche si le temps écoulé entre la sortie du patient du service d’urgence et son admission dans l’établissement de soins de courte durée se situe entre 12 et 24 heures</a:t>
            </a:r>
          </a:p>
          <a:p>
            <a:pPr marL="182880" indent="-182880">
              <a:lnSpc>
                <a:spcPts val="1700"/>
              </a:lnSpc>
              <a:spcBef>
                <a:spcPts val="0"/>
              </a:spcBef>
              <a:spcAft>
                <a:spcPts val="0"/>
              </a:spcAft>
              <a:buNone/>
            </a:pPr>
            <a:r>
              <a:rPr lang="fr-CA" sz="1400" b="0" dirty="0">
                <a:solidFill>
                  <a:srgbClr val="000000"/>
                </a:solidFill>
              </a:rPr>
              <a:t>•  Si plus d’une visite au service d’urgence est liée à un même épisode d’hospitalisation à la suite d’une fracture de la hanche, on choisit la première visite au service d’urgence, selon la date et l’heure d’entrée, comme début de l’attente</a:t>
            </a:r>
          </a:p>
        </p:txBody>
      </p:sp>
    </p:spTree>
    <p:extLst>
      <p:ext uri="{BB962C8B-B14F-4D97-AF65-F5344CB8AC3E}">
        <p14:creationId xmlns:p14="http://schemas.microsoft.com/office/powerpoint/2010/main" val="2267288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solidFill>
                  <a:schemeClr val="accent2"/>
                </a:solidFill>
              </a:rPr>
              <a:t>Chirurgie</a:t>
            </a:r>
            <a:r>
              <a:rPr lang="fr-CA" dirty="0">
                <a:solidFill>
                  <a:srgbClr val="FF0000"/>
                </a:solidFill>
              </a:rPr>
              <a:t> </a:t>
            </a:r>
            <a:r>
              <a:rPr lang="fr-CA" dirty="0">
                <a:solidFill>
                  <a:schemeClr val="accent2"/>
                </a:solidFill>
              </a:rPr>
              <a:t>de la cataracte</a:t>
            </a:r>
          </a:p>
        </p:txBody>
      </p:sp>
      <p:sp>
        <p:nvSpPr>
          <p:cNvPr id="3" name="Text Placeholder 2"/>
          <p:cNvSpPr>
            <a:spLocks noGrp="1"/>
          </p:cNvSpPr>
          <p:nvPr>
            <p:ph type="body" sz="quarter" idx="10"/>
            <p:custDataLst>
              <p:tags r:id="rId2"/>
            </p:custDataLst>
          </p:nvPr>
        </p:nvSpPr>
        <p:spPr>
          <a:xfrm>
            <a:off x="708660" y="1143000"/>
            <a:ext cx="7597140" cy="692497"/>
          </a:xfrm>
        </p:spPr>
        <p:txBody>
          <a:bodyPr>
            <a:noAutofit/>
          </a:bodyPr>
          <a:lstStyle/>
          <a:p>
            <a:pPr marL="0" indent="0">
              <a:spcAft>
                <a:spcPts val="400"/>
              </a:spcAft>
              <a:buNone/>
            </a:pPr>
            <a:r>
              <a:rPr lang="fr-CA" sz="2000" dirty="0">
                <a:solidFill>
                  <a:srgbClr val="177784"/>
                </a:solidFill>
              </a:rPr>
              <a:t>Depuis 2010, la définition et la population qui suivent s’appliquent dans le cadre de la déclaration des temps d’attente associés à une chirurgie de la cataracte :</a:t>
            </a:r>
          </a:p>
          <a:p>
            <a:pPr>
              <a:spcBef>
                <a:spcPts val="1000"/>
              </a:spcBef>
              <a:spcAft>
                <a:spcPts val="400"/>
              </a:spcAft>
              <a:buFontTx/>
              <a:buNone/>
            </a:pPr>
            <a:r>
              <a:rPr lang="fr-CA" dirty="0"/>
              <a:t>Définition</a:t>
            </a:r>
          </a:p>
          <a:p>
            <a:pPr marL="0" indent="0">
              <a:spcBef>
                <a:spcPts val="0"/>
              </a:spcBef>
              <a:buNone/>
            </a:pPr>
            <a:r>
              <a:rPr lang="fr-CA" sz="1500" b="0" dirty="0">
                <a:solidFill>
                  <a:srgbClr val="000000"/>
                </a:solidFill>
              </a:rPr>
              <a:t>Nombre de jours d’attente à partir de la date où le patient et le médecin conviennent d’une chirurgie de la cataracte et où le patient est prêt à la subir, jusqu’à la date où le patient subit </a:t>
            </a:r>
            <a:br>
              <a:rPr lang="fr-CA" sz="1500" b="0" dirty="0">
                <a:solidFill>
                  <a:srgbClr val="000000"/>
                </a:solidFill>
              </a:rPr>
            </a:br>
            <a:r>
              <a:rPr lang="fr-CA" sz="1500" b="0" dirty="0">
                <a:solidFill>
                  <a:srgbClr val="000000"/>
                </a:solidFill>
              </a:rPr>
              <a:t>la chirurgie de la cataracte prévue</a:t>
            </a:r>
          </a:p>
          <a:p>
            <a:pPr>
              <a:spcBef>
                <a:spcPts val="1200"/>
              </a:spcBef>
              <a:spcAft>
                <a:spcPts val="400"/>
              </a:spcAft>
              <a:buFontTx/>
              <a:buNone/>
            </a:pPr>
            <a:r>
              <a:rPr lang="fr-CA" dirty="0"/>
              <a:t>Délai de référence</a:t>
            </a:r>
          </a:p>
          <a:p>
            <a:pPr>
              <a:spcBef>
                <a:spcPts val="0"/>
              </a:spcBef>
              <a:buNone/>
            </a:pPr>
            <a:r>
              <a:rPr lang="fr-CA" sz="1500" b="0" dirty="0">
                <a:solidFill>
                  <a:srgbClr val="000000"/>
                </a:solidFill>
              </a:rPr>
              <a:t>Dans les 16 semaines (112 jours)</a:t>
            </a:r>
          </a:p>
          <a:p>
            <a:pPr>
              <a:spcBef>
                <a:spcPts val="1200"/>
              </a:spcBef>
              <a:spcAft>
                <a:spcPts val="400"/>
              </a:spcAft>
              <a:buFontTx/>
              <a:buNone/>
            </a:pPr>
            <a:r>
              <a:rPr lang="fr-CA" dirty="0"/>
              <a:t>Période de déclaration</a:t>
            </a:r>
          </a:p>
          <a:p>
            <a:pPr>
              <a:spcBef>
                <a:spcPts val="0"/>
              </a:spcBef>
              <a:buNone/>
            </a:pPr>
            <a:r>
              <a:rPr lang="fr-CA" sz="1500" b="0" dirty="0">
                <a:solidFill>
                  <a:srgbClr val="000000"/>
                </a:solidFill>
              </a:rPr>
              <a:t>Du 1</a:t>
            </a:r>
            <a:r>
              <a:rPr lang="fr-CA" sz="1500" b="0" baseline="30000" dirty="0">
                <a:solidFill>
                  <a:srgbClr val="000000"/>
                </a:solidFill>
              </a:rPr>
              <a:t>er</a:t>
            </a:r>
            <a:r>
              <a:rPr lang="fr-CA" sz="1500" b="0" dirty="0">
                <a:solidFill>
                  <a:srgbClr val="000000"/>
                </a:solidFill>
              </a:rPr>
              <a:t> avril au 30 septembre, annuellement </a:t>
            </a:r>
          </a:p>
        </p:txBody>
      </p:sp>
    </p:spTree>
    <p:extLst>
      <p:ext uri="{BB962C8B-B14F-4D97-AF65-F5344CB8AC3E}">
        <p14:creationId xmlns:p14="http://schemas.microsoft.com/office/powerpoint/2010/main" val="3365389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4D976-F1DD-4CD6-B6FE-9821B9064F93}"/>
              </a:ext>
            </a:extLst>
          </p:cNvPr>
          <p:cNvSpPr>
            <a:spLocks noGrp="1"/>
          </p:cNvSpPr>
          <p:nvPr>
            <p:ph type="title"/>
            <p:custDataLst>
              <p:tags r:id="rId1"/>
            </p:custDataLst>
          </p:nvPr>
        </p:nvSpPr>
        <p:spPr/>
        <p:txBody>
          <a:bodyPr/>
          <a:lstStyle/>
          <a:p>
            <a:r>
              <a:rPr lang="fr-CA" dirty="0"/>
              <a:t>Au sujet du présent document</a:t>
            </a:r>
          </a:p>
        </p:txBody>
      </p:sp>
      <p:sp>
        <p:nvSpPr>
          <p:cNvPr id="3" name="Text Placeholder 2">
            <a:extLst>
              <a:ext uri="{FF2B5EF4-FFF2-40B4-BE49-F238E27FC236}">
                <a16:creationId xmlns:a16="http://schemas.microsoft.com/office/drawing/2014/main" id="{DC3A42FD-2635-438F-909D-17DF8BD4D56C}"/>
              </a:ext>
            </a:extLst>
          </p:cNvPr>
          <p:cNvSpPr>
            <a:spLocks noGrp="1"/>
          </p:cNvSpPr>
          <p:nvPr>
            <p:ph type="body" sz="quarter" idx="10"/>
            <p:custDataLst>
              <p:tags r:id="rId2"/>
            </p:custDataLst>
          </p:nvPr>
        </p:nvSpPr>
        <p:spPr>
          <a:xfrm>
            <a:off x="708660" y="1143000"/>
            <a:ext cx="6987540" cy="2683042"/>
          </a:xfrm>
        </p:spPr>
        <p:txBody>
          <a:bodyPr vert="horz" wrap="square" lIns="0" tIns="0" rIns="0" bIns="0" rtlCol="0" anchor="t">
            <a:spAutoFit/>
          </a:bodyPr>
          <a:lstStyle/>
          <a:p>
            <a:pPr marL="182245" indent="-182245"/>
            <a:r>
              <a:rPr lang="fr-CA" dirty="0"/>
              <a:t>Ce document présente les définitions des segments d’attente et des cohortes utilisés dans le cadre des travaux de l’ICIS sur les temps d’attente pour les interventions prioritaires.</a:t>
            </a:r>
            <a:r>
              <a:rPr lang="fr-CA" dirty="0">
                <a:solidFill>
                  <a:schemeClr val="accent2"/>
                </a:solidFill>
                <a:cs typeface="Calibri"/>
              </a:rPr>
              <a:t> Il contient aussi de l’information sur l’historique du projet, les possibilités d’élargissement des travaux et une annexe contenant des renseignements détaillés sur les cohortes pour chaque intervention, y compris les codes de la CIM-10-CA et de la CCI (qui sont les normes utilisées au Canada pour définir les maladies et les interventions, respectivement)</a:t>
            </a:r>
            <a:r>
              <a:rPr lang="fr-CA" dirty="0"/>
              <a:t> </a:t>
            </a:r>
          </a:p>
          <a:p>
            <a:pPr marL="182245" indent="-182245"/>
            <a:r>
              <a:rPr lang="fr-CA" dirty="0"/>
              <a:t>Vous trouverez les données sur les temps d’attente et de l’information complémentaire à la </a:t>
            </a:r>
            <a:r>
              <a:rPr lang="fr-CA" dirty="0">
                <a:cs typeface="Calibri"/>
                <a:hlinkClick r:id="rId4"/>
              </a:rPr>
              <a:t>page d’exploration des temps d’attente</a:t>
            </a:r>
            <a:r>
              <a:rPr lang="fr-CA" dirty="0"/>
              <a:t> du site Web </a:t>
            </a:r>
            <a:br>
              <a:rPr lang="fr-CA" dirty="0"/>
            </a:br>
            <a:r>
              <a:rPr lang="fr-CA" dirty="0"/>
              <a:t>de l’ICIS</a:t>
            </a:r>
          </a:p>
        </p:txBody>
      </p:sp>
    </p:spTree>
    <p:extLst>
      <p:ext uri="{BB962C8B-B14F-4D97-AF65-F5344CB8AC3E}">
        <p14:creationId xmlns:p14="http://schemas.microsoft.com/office/powerpoint/2010/main" val="527634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custDataLst>
              <p:tags r:id="rId1"/>
            </p:custDataLst>
          </p:nvPr>
        </p:nvSpPr>
        <p:spPr>
          <a:xfrm>
            <a:off x="457200" y="435374"/>
            <a:ext cx="8229600" cy="429092"/>
          </a:xfrm>
        </p:spPr>
        <p:txBody>
          <a:bodyPr/>
          <a:lstStyle/>
          <a:p>
            <a:r>
              <a:rPr lang="fr-CA" dirty="0"/>
              <a:t>Chirurgie</a:t>
            </a:r>
            <a:r>
              <a:rPr lang="fr-CA" dirty="0">
                <a:solidFill>
                  <a:srgbClr val="FF0000"/>
                </a:solidFill>
              </a:rPr>
              <a:t> </a:t>
            </a:r>
            <a:r>
              <a:rPr lang="fr-CA" dirty="0"/>
              <a:t>de la cataracte (suite)</a:t>
            </a:r>
          </a:p>
        </p:txBody>
      </p:sp>
      <p:sp>
        <p:nvSpPr>
          <p:cNvPr id="3" name="Text Placeholder 2"/>
          <p:cNvSpPr>
            <a:spLocks noGrp="1"/>
          </p:cNvSpPr>
          <p:nvPr>
            <p:ph type="body" sz="quarter" idx="10"/>
            <p:custDataLst>
              <p:tags r:id="rId2"/>
            </p:custDataLst>
          </p:nvPr>
        </p:nvSpPr>
        <p:spPr>
          <a:xfrm>
            <a:off x="708660" y="1143000"/>
            <a:ext cx="7368540" cy="692497"/>
          </a:xfrm>
        </p:spPr>
        <p:txBody>
          <a:bodyPr>
            <a:noAutofit/>
          </a:bodyPr>
          <a:lstStyle/>
          <a:p>
            <a:pPr>
              <a:spcBef>
                <a:spcPts val="1200"/>
              </a:spcBef>
              <a:spcAft>
                <a:spcPts val="400"/>
              </a:spcAft>
              <a:buFontTx/>
              <a:buNone/>
            </a:pPr>
            <a:r>
              <a:rPr lang="fr-CA" dirty="0"/>
              <a:t>Population</a:t>
            </a:r>
          </a:p>
          <a:p>
            <a:pPr>
              <a:lnSpc>
                <a:spcPts val="1800"/>
              </a:lnSpc>
              <a:spcBef>
                <a:spcPts val="0"/>
              </a:spcBef>
              <a:spcAft>
                <a:spcPts val="400"/>
              </a:spcAft>
            </a:pPr>
            <a:r>
              <a:rPr lang="fr-CA" sz="1400" b="0" dirty="0">
                <a:solidFill>
                  <a:srgbClr val="000000"/>
                </a:solidFill>
              </a:rPr>
              <a:t>Comprend les personnes de 18 ans et plus</a:t>
            </a:r>
          </a:p>
          <a:p>
            <a:pPr>
              <a:lnSpc>
                <a:spcPts val="1800"/>
              </a:lnSpc>
              <a:spcBef>
                <a:spcPts val="0"/>
              </a:spcBef>
              <a:spcAft>
                <a:spcPts val="400"/>
              </a:spcAft>
            </a:pPr>
            <a:r>
              <a:rPr lang="fr-CA" sz="1400" b="0" dirty="0">
                <a:solidFill>
                  <a:srgbClr val="000000"/>
                </a:solidFill>
              </a:rPr>
              <a:t>Comprend le premier œil seulement; l’extraction bilatérale de la cataracte ne représente qu’une seule période d’attente</a:t>
            </a:r>
          </a:p>
          <a:p>
            <a:pPr>
              <a:lnSpc>
                <a:spcPts val="1800"/>
              </a:lnSpc>
              <a:spcBef>
                <a:spcPts val="0"/>
              </a:spcBef>
              <a:spcAft>
                <a:spcPts val="400"/>
              </a:spcAft>
            </a:pPr>
            <a:r>
              <a:rPr lang="fr-CA" sz="1400" b="0" dirty="0">
                <a:solidFill>
                  <a:srgbClr val="000000"/>
                </a:solidFill>
              </a:rPr>
              <a:t>Comprend tous les niveaux de priorité</a:t>
            </a:r>
          </a:p>
          <a:p>
            <a:pPr>
              <a:lnSpc>
                <a:spcPts val="1800"/>
              </a:lnSpc>
              <a:spcBef>
                <a:spcPts val="0"/>
              </a:spcBef>
              <a:spcAft>
                <a:spcPts val="400"/>
              </a:spcAft>
            </a:pPr>
            <a:r>
              <a:rPr lang="fr-CA" sz="1400" b="0" dirty="0">
                <a:solidFill>
                  <a:srgbClr val="000000"/>
                </a:solidFill>
              </a:rPr>
              <a:t>Exclut les cas urgents </a:t>
            </a:r>
          </a:p>
          <a:p>
            <a:pPr>
              <a:lnSpc>
                <a:spcPts val="1800"/>
              </a:lnSpc>
              <a:spcBef>
                <a:spcPts val="0"/>
              </a:spcBef>
              <a:spcAft>
                <a:spcPts val="400"/>
              </a:spcAft>
            </a:pPr>
            <a:r>
              <a:rPr lang="fr-CA" sz="1400" b="0" dirty="0">
                <a:solidFill>
                  <a:srgbClr val="000000"/>
                </a:solidFill>
              </a:rPr>
              <a:t>Exclut les jours où le patient n’est pas disponible</a:t>
            </a:r>
          </a:p>
          <a:p>
            <a:pPr>
              <a:spcBef>
                <a:spcPts val="1200"/>
              </a:spcBef>
              <a:spcAft>
                <a:spcPts val="400"/>
              </a:spcAft>
              <a:buNone/>
            </a:pPr>
            <a:r>
              <a:rPr lang="fr-CA" sz="1800" dirty="0">
                <a:solidFill>
                  <a:srgbClr val="177784"/>
                </a:solidFill>
              </a:rPr>
              <a:t>Revue le 19 avril 2011</a:t>
            </a:r>
          </a:p>
          <a:p>
            <a:pPr>
              <a:spcAft>
                <a:spcPts val="400"/>
              </a:spcAft>
              <a:buFontTx/>
              <a:buNone/>
            </a:pPr>
            <a:r>
              <a:rPr lang="fr-CA" dirty="0"/>
              <a:t>Décisions et justification</a:t>
            </a:r>
          </a:p>
          <a:p>
            <a:pPr>
              <a:spcBef>
                <a:spcPts val="0"/>
              </a:spcBef>
              <a:buClr>
                <a:schemeClr val="tx1"/>
              </a:buClr>
            </a:pPr>
            <a:r>
              <a:rPr lang="fr-CA" sz="1400" b="0" dirty="0">
                <a:solidFill>
                  <a:schemeClr val="tx1"/>
                </a:solidFill>
              </a:rPr>
              <a:t>L’ICIS indiquera dans quels cas les chirurgies pour le deuxième œil ont été incluses</a:t>
            </a:r>
          </a:p>
        </p:txBody>
      </p:sp>
    </p:spTree>
    <p:extLst>
      <p:ext uri="{BB962C8B-B14F-4D97-AF65-F5344CB8AC3E}">
        <p14:creationId xmlns:p14="http://schemas.microsoft.com/office/powerpoint/2010/main" val="4059644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Chirurgie</a:t>
            </a:r>
            <a:r>
              <a:rPr lang="fr-CA" dirty="0">
                <a:solidFill>
                  <a:srgbClr val="FF0000"/>
                </a:solidFill>
              </a:rPr>
              <a:t> </a:t>
            </a:r>
            <a:r>
              <a:rPr lang="fr-CA" dirty="0"/>
              <a:t>de la cataracte (suite)</a:t>
            </a:r>
          </a:p>
        </p:txBody>
      </p:sp>
      <p:sp>
        <p:nvSpPr>
          <p:cNvPr id="3" name="Text Placeholder 2"/>
          <p:cNvSpPr>
            <a:spLocks noGrp="1"/>
          </p:cNvSpPr>
          <p:nvPr>
            <p:ph type="body" sz="quarter" idx="10"/>
            <p:custDataLst>
              <p:tags r:id="rId2"/>
            </p:custDataLst>
          </p:nvPr>
        </p:nvSpPr>
        <p:spPr>
          <a:xfrm>
            <a:off x="708660" y="1117253"/>
            <a:ext cx="7825740" cy="692497"/>
          </a:xfrm>
        </p:spPr>
        <p:txBody>
          <a:bodyPr>
            <a:noAutofit/>
          </a:bodyPr>
          <a:lstStyle/>
          <a:p>
            <a:pPr>
              <a:lnSpc>
                <a:spcPts val="1800"/>
              </a:lnSpc>
              <a:spcBef>
                <a:spcPts val="0"/>
              </a:spcBef>
              <a:spcAft>
                <a:spcPts val="400"/>
              </a:spcAft>
              <a:buClr>
                <a:schemeClr val="tx1"/>
              </a:buClr>
            </a:pPr>
            <a:r>
              <a:rPr lang="fr-CA" sz="1400" b="0" dirty="0">
                <a:solidFill>
                  <a:srgbClr val="000000"/>
                </a:solidFill>
              </a:rPr>
              <a:t>Aucune définition de la chirurgie de la cataracte à risque élevé n’est universellement reconnue, de sorte que les définitions varient d’une province à l’autre. L’ICIS indiquera lorsque des patients à risque élevé </a:t>
            </a:r>
            <a:br>
              <a:rPr lang="fr-CA" sz="1400" b="0" dirty="0">
                <a:solidFill>
                  <a:srgbClr val="000000"/>
                </a:solidFill>
              </a:rPr>
            </a:br>
            <a:r>
              <a:rPr lang="fr-CA" sz="1400" b="0" dirty="0">
                <a:solidFill>
                  <a:srgbClr val="000000"/>
                </a:solidFill>
              </a:rPr>
              <a:t>ont été inclus</a:t>
            </a:r>
          </a:p>
          <a:p>
            <a:pPr>
              <a:lnSpc>
                <a:spcPts val="1800"/>
              </a:lnSpc>
              <a:spcBef>
                <a:spcPts val="0"/>
              </a:spcBef>
              <a:spcAft>
                <a:spcPts val="400"/>
              </a:spcAft>
              <a:buClr>
                <a:schemeClr val="tx1"/>
              </a:buClr>
            </a:pPr>
            <a:r>
              <a:rPr lang="fr-CA" sz="1400" b="0" dirty="0">
                <a:solidFill>
                  <a:srgbClr val="000000"/>
                </a:solidFill>
              </a:rPr>
              <a:t>Les provinces s’efforcent encore de supprimer les jours où le patient n’est pas disponible des temps d’attente déclarés. Ces données continueront de varier et l’ICIS en tiendra compte</a:t>
            </a:r>
          </a:p>
          <a:p>
            <a:pPr marL="0" indent="0">
              <a:lnSpc>
                <a:spcPts val="1800"/>
              </a:lnSpc>
              <a:spcBef>
                <a:spcPts val="600"/>
              </a:spcBef>
              <a:spcAft>
                <a:spcPts val="400"/>
              </a:spcAft>
              <a:buClr>
                <a:srgbClr val="365254"/>
              </a:buClr>
              <a:buNone/>
            </a:pPr>
            <a:r>
              <a:rPr lang="fr-CA" sz="1400" dirty="0">
                <a:solidFill>
                  <a:srgbClr val="177784"/>
                </a:solidFill>
              </a:rPr>
              <a:t>Justification de l’inclusion du premier œil seulement :</a:t>
            </a:r>
            <a:r>
              <a:rPr lang="fr-CA" sz="1400" b="0" dirty="0">
                <a:solidFill>
                  <a:srgbClr val="177784"/>
                </a:solidFill>
              </a:rPr>
              <a:t> </a:t>
            </a:r>
            <a:r>
              <a:rPr lang="fr-CA" sz="1400" b="0" dirty="0">
                <a:solidFill>
                  <a:schemeClr val="tx1"/>
                </a:solidFill>
              </a:rPr>
              <a:t>Environ 40 % des chirurgies de la cataracte visent le deuxième œil. L’intervention sur le deuxième œil est souvent pratiquée après un délai déterminé sur le plan médical. Puisque l’on peut considérer la deuxième chirurgie comme la suite du traitement plutôt qu’une intervention effectuée après une période d’attente avant disponibilité chirurgicale, l’inclusion de la chirurgie pour le deuxième œil pourrait fausser les résultats sur les temps d’attente</a:t>
            </a:r>
          </a:p>
        </p:txBody>
      </p:sp>
    </p:spTree>
    <p:extLst>
      <p:ext uri="{BB962C8B-B14F-4D97-AF65-F5344CB8AC3E}">
        <p14:creationId xmlns:p14="http://schemas.microsoft.com/office/powerpoint/2010/main" val="2168905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Pontage</a:t>
            </a:r>
            <a:r>
              <a:rPr lang="fr-CA" dirty="0">
                <a:solidFill>
                  <a:srgbClr val="FF0000"/>
                </a:solidFill>
              </a:rPr>
              <a:t> </a:t>
            </a:r>
            <a:r>
              <a:rPr lang="fr-CA" dirty="0" err="1"/>
              <a:t>aortocoronarien</a:t>
            </a:r>
            <a:r>
              <a:rPr lang="fr-CA" dirty="0">
                <a:solidFill>
                  <a:srgbClr val="FF0000"/>
                </a:solidFill>
              </a:rPr>
              <a:t> </a:t>
            </a:r>
            <a:r>
              <a:rPr lang="fr-CA" dirty="0"/>
              <a:t>(PAC)</a:t>
            </a:r>
          </a:p>
        </p:txBody>
      </p:sp>
      <p:sp>
        <p:nvSpPr>
          <p:cNvPr id="3" name="Text Placeholder 2"/>
          <p:cNvSpPr>
            <a:spLocks noGrp="1"/>
          </p:cNvSpPr>
          <p:nvPr>
            <p:ph type="body" sz="quarter" idx="10"/>
            <p:custDataLst>
              <p:tags r:id="rId2"/>
            </p:custDataLst>
          </p:nvPr>
        </p:nvSpPr>
        <p:spPr/>
        <p:txBody>
          <a:bodyPr>
            <a:noAutofit/>
          </a:bodyPr>
          <a:lstStyle/>
          <a:p>
            <a:pPr marL="0" indent="0">
              <a:spcAft>
                <a:spcPts val="400"/>
              </a:spcAft>
              <a:buNone/>
            </a:pPr>
            <a:r>
              <a:rPr lang="fr-CA" sz="2000" dirty="0">
                <a:solidFill>
                  <a:srgbClr val="177784"/>
                </a:solidFill>
              </a:rPr>
              <a:t>Depuis 2011, la définition et la population qui suivent s’appliquent dans le cadre de la déclaration des temps d’attente associés à un pontage aortocoronarien :</a:t>
            </a:r>
          </a:p>
          <a:p>
            <a:pPr>
              <a:lnSpc>
                <a:spcPts val="1900"/>
              </a:lnSpc>
              <a:buFontTx/>
              <a:buNone/>
            </a:pPr>
            <a:r>
              <a:rPr lang="fr-CA" dirty="0"/>
              <a:t>Définition</a:t>
            </a:r>
          </a:p>
          <a:p>
            <a:pPr marL="0" indent="0">
              <a:lnSpc>
                <a:spcPts val="1800"/>
              </a:lnSpc>
              <a:spcBef>
                <a:spcPts val="0"/>
              </a:spcBef>
              <a:buNone/>
            </a:pPr>
            <a:r>
              <a:rPr lang="fr-CA" sz="1400" b="0" dirty="0">
                <a:solidFill>
                  <a:srgbClr val="000000"/>
                </a:solidFill>
              </a:rPr>
              <a:t>Nombre de jours d’attente à partir de la date où le patient et le médecin conviennent d’un PAC </a:t>
            </a:r>
            <a:br>
              <a:rPr lang="fr-CA" sz="1400" b="0" dirty="0">
                <a:solidFill>
                  <a:srgbClr val="000000"/>
                </a:solidFill>
              </a:rPr>
            </a:br>
            <a:r>
              <a:rPr lang="fr-CA" sz="1400" b="0" dirty="0">
                <a:solidFill>
                  <a:srgbClr val="000000"/>
                </a:solidFill>
              </a:rPr>
              <a:t>et où le patient est prêt à le subir, jusqu’à la date où le patient subit le PAC prévu</a:t>
            </a:r>
          </a:p>
          <a:p>
            <a:pPr>
              <a:lnSpc>
                <a:spcPts val="1900"/>
              </a:lnSpc>
              <a:buFontTx/>
              <a:buNone/>
            </a:pPr>
            <a:r>
              <a:rPr lang="fr-CA" dirty="0"/>
              <a:t>Délai de référence</a:t>
            </a:r>
          </a:p>
          <a:p>
            <a:pPr marL="0" indent="0">
              <a:lnSpc>
                <a:spcPts val="1800"/>
              </a:lnSpc>
              <a:spcBef>
                <a:spcPts val="0"/>
              </a:spcBef>
              <a:buNone/>
            </a:pPr>
            <a:r>
              <a:rPr lang="fr-CA" sz="1400" b="0" dirty="0">
                <a:solidFill>
                  <a:srgbClr val="000000"/>
                </a:solidFill>
              </a:rPr>
              <a:t>Les délais de référence ne sont pas déclarés à l’heure actuelle (voir la diapositive Historique </a:t>
            </a:r>
            <a:br>
              <a:rPr lang="fr-CA" sz="1400" b="0" dirty="0">
                <a:solidFill>
                  <a:srgbClr val="000000"/>
                </a:solidFill>
              </a:rPr>
            </a:br>
            <a:r>
              <a:rPr lang="fr-CA" sz="1400" b="0" dirty="0">
                <a:solidFill>
                  <a:srgbClr val="000000"/>
                </a:solidFill>
              </a:rPr>
              <a:t>de la déclaration des délais de référence pour les PAC pour plus de détails)</a:t>
            </a:r>
          </a:p>
          <a:p>
            <a:pPr>
              <a:lnSpc>
                <a:spcPts val="1900"/>
              </a:lnSpc>
              <a:buNone/>
            </a:pPr>
            <a:r>
              <a:rPr lang="fr-CA" dirty="0"/>
              <a:t>Période de déclaration</a:t>
            </a:r>
          </a:p>
          <a:p>
            <a:pPr marL="0" indent="0">
              <a:lnSpc>
                <a:spcPts val="1800"/>
              </a:lnSpc>
              <a:spcBef>
                <a:spcPts val="0"/>
              </a:spcBef>
              <a:buNone/>
            </a:pPr>
            <a:r>
              <a:rPr lang="fr-CA" sz="1400" b="0" dirty="0">
                <a:solidFill>
                  <a:srgbClr val="000000"/>
                </a:solidFill>
              </a:rPr>
              <a:t>Du 1</a:t>
            </a:r>
            <a:r>
              <a:rPr lang="fr-CA" sz="1400" b="0" baseline="30000" dirty="0">
                <a:solidFill>
                  <a:srgbClr val="000000"/>
                </a:solidFill>
              </a:rPr>
              <a:t>er</a:t>
            </a:r>
            <a:r>
              <a:rPr lang="fr-CA" sz="1400" b="0" dirty="0">
                <a:solidFill>
                  <a:srgbClr val="000000"/>
                </a:solidFill>
              </a:rPr>
              <a:t> avril au 30 septembre, annuellement</a:t>
            </a:r>
          </a:p>
        </p:txBody>
      </p:sp>
    </p:spTree>
    <p:extLst>
      <p:ext uri="{BB962C8B-B14F-4D97-AF65-F5344CB8AC3E}">
        <p14:creationId xmlns:p14="http://schemas.microsoft.com/office/powerpoint/2010/main" val="863824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429092"/>
          </a:xfrm>
        </p:spPr>
        <p:txBody>
          <a:bodyPr/>
          <a:lstStyle/>
          <a:p>
            <a:r>
              <a:rPr lang="fr-CA" dirty="0"/>
              <a:t>Pontage</a:t>
            </a:r>
            <a:r>
              <a:rPr lang="fr-CA" dirty="0">
                <a:solidFill>
                  <a:srgbClr val="FF0000"/>
                </a:solidFill>
              </a:rPr>
              <a:t> </a:t>
            </a:r>
            <a:r>
              <a:rPr lang="fr-CA" dirty="0" err="1"/>
              <a:t>aortocoronarien</a:t>
            </a:r>
            <a:r>
              <a:rPr lang="fr-CA" dirty="0">
                <a:solidFill>
                  <a:srgbClr val="FF0000"/>
                </a:solidFill>
              </a:rPr>
              <a:t> </a:t>
            </a:r>
            <a:r>
              <a:rPr lang="fr-CA" dirty="0"/>
              <a:t>(PAC) (suite)</a:t>
            </a:r>
          </a:p>
        </p:txBody>
      </p:sp>
      <p:sp>
        <p:nvSpPr>
          <p:cNvPr id="3" name="Text Placeholder 2"/>
          <p:cNvSpPr>
            <a:spLocks noGrp="1"/>
          </p:cNvSpPr>
          <p:nvPr>
            <p:ph type="body" sz="quarter" idx="10"/>
            <p:custDataLst>
              <p:tags r:id="rId2"/>
            </p:custDataLst>
          </p:nvPr>
        </p:nvSpPr>
        <p:spPr>
          <a:xfrm>
            <a:off x="609600" y="1123950"/>
            <a:ext cx="3657600" cy="692497"/>
          </a:xfrm>
        </p:spPr>
        <p:txBody>
          <a:bodyPr>
            <a:noAutofit/>
          </a:bodyPr>
          <a:lstStyle/>
          <a:p>
            <a:pPr>
              <a:spcBef>
                <a:spcPts val="1200"/>
              </a:spcBef>
              <a:spcAft>
                <a:spcPts val="400"/>
              </a:spcAft>
              <a:buNone/>
            </a:pPr>
            <a:r>
              <a:rPr lang="fr-CA" dirty="0"/>
              <a:t>Population</a:t>
            </a:r>
          </a:p>
          <a:p>
            <a:pPr>
              <a:lnSpc>
                <a:spcPts val="1800"/>
              </a:lnSpc>
              <a:spcBef>
                <a:spcPts val="0"/>
              </a:spcBef>
              <a:buClr>
                <a:schemeClr val="tx1"/>
              </a:buClr>
            </a:pPr>
            <a:r>
              <a:rPr lang="fr-CA" sz="1400" b="0" dirty="0">
                <a:solidFill>
                  <a:srgbClr val="000000"/>
                </a:solidFill>
              </a:rPr>
              <a:t>Comprend les personnes de 18 ans et plus</a:t>
            </a:r>
          </a:p>
          <a:p>
            <a:pPr>
              <a:lnSpc>
                <a:spcPts val="1800"/>
              </a:lnSpc>
              <a:spcBef>
                <a:spcPts val="0"/>
              </a:spcBef>
              <a:buClr>
                <a:schemeClr val="tx1"/>
              </a:buClr>
            </a:pPr>
            <a:r>
              <a:rPr lang="fr-CA" sz="1400" b="0" dirty="0">
                <a:solidFill>
                  <a:srgbClr val="000000"/>
                </a:solidFill>
              </a:rPr>
              <a:t>Comprend les PAC isolés seulement</a:t>
            </a:r>
          </a:p>
          <a:p>
            <a:pPr>
              <a:lnSpc>
                <a:spcPts val="1800"/>
              </a:lnSpc>
              <a:spcBef>
                <a:spcPts val="0"/>
              </a:spcBef>
              <a:buClr>
                <a:schemeClr val="tx1"/>
              </a:buClr>
            </a:pPr>
            <a:r>
              <a:rPr lang="fr-CA" sz="1400" b="0" dirty="0">
                <a:solidFill>
                  <a:srgbClr val="000000"/>
                </a:solidFill>
              </a:rPr>
              <a:t>Comprend tous les niveaux de priorité</a:t>
            </a:r>
          </a:p>
        </p:txBody>
      </p:sp>
      <p:sp>
        <p:nvSpPr>
          <p:cNvPr id="4" name="Text Placeholder 2"/>
          <p:cNvSpPr txBox="1">
            <a:spLocks/>
          </p:cNvSpPr>
          <p:nvPr>
            <p:custDataLst>
              <p:tags r:id="rId3"/>
            </p:custDataLst>
          </p:nvPr>
        </p:nvSpPr>
        <p:spPr>
          <a:xfrm>
            <a:off x="4418215" y="1131150"/>
            <a:ext cx="4015740" cy="692497"/>
          </a:xfrm>
          <a:prstGeom prst="rect">
            <a:avLst/>
          </a:prstGeom>
        </p:spPr>
        <p:txBody>
          <a:bodyPr vert="horz" wrap="square" lIns="0" tIns="0" rIns="0" bIns="0" rtlCol="0">
            <a:noAutofit/>
          </a:bodyPr>
          <a:lstStyle>
            <a:lvl1pPr marL="182563" indent="-182563" algn="l" defTabSz="914400" rtl="0" eaLnBrk="1" latinLnBrk="0" hangingPunct="1">
              <a:lnSpc>
                <a:spcPts val="2100"/>
              </a:lnSpc>
              <a:spcBef>
                <a:spcPts val="600"/>
              </a:spcBef>
              <a:spcAft>
                <a:spcPts val="600"/>
              </a:spcAft>
              <a:buFont typeface="Calibri" panose="020F0502020204030204" pitchFamily="34" charset="0"/>
              <a:buChar char="•"/>
              <a:defRPr sz="1700" b="1" kern="1200" baseline="0">
                <a:solidFill>
                  <a:srgbClr val="365254"/>
                </a:solidFill>
                <a:latin typeface="+mn-lt"/>
                <a:ea typeface="+mn-ea"/>
                <a:cs typeface="+mn-cs"/>
              </a:defRPr>
            </a:lvl1pPr>
            <a:lvl2pPr marL="449263" indent="-182563" algn="l" defTabSz="914400" rtl="0" eaLnBrk="1" latinLnBrk="0" hangingPunct="1">
              <a:lnSpc>
                <a:spcPts val="2100"/>
              </a:lnSpc>
              <a:spcBef>
                <a:spcPts val="600"/>
              </a:spcBef>
              <a:spcAft>
                <a:spcPts val="600"/>
              </a:spcAft>
              <a:buFont typeface="Calibri" panose="020F0502020204030204" pitchFamily="34" charset="0"/>
              <a:buChar char="‒"/>
              <a:tabLst/>
              <a:defRPr sz="16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000"/>
              </a:lnSpc>
              <a:spcBef>
                <a:spcPts val="1200"/>
              </a:spcBef>
              <a:spcAft>
                <a:spcPts val="400"/>
              </a:spcAft>
              <a:buFont typeface="Calibri" panose="020F0502020204030204" pitchFamily="34" charset="0"/>
              <a:buNone/>
            </a:pPr>
            <a:endParaRPr lang="en-US" dirty="0"/>
          </a:p>
          <a:p>
            <a:pPr>
              <a:lnSpc>
                <a:spcPts val="1800"/>
              </a:lnSpc>
              <a:spcBef>
                <a:spcPts val="0"/>
              </a:spcBef>
              <a:spcAft>
                <a:spcPts val="500"/>
              </a:spcAft>
              <a:buClr>
                <a:schemeClr val="tx1"/>
              </a:buClr>
            </a:pPr>
            <a:r>
              <a:rPr lang="fr-CA" sz="1400" b="0" dirty="0">
                <a:solidFill>
                  <a:srgbClr val="000000"/>
                </a:solidFill>
              </a:rPr>
              <a:t>Exclut les cas urgents </a:t>
            </a:r>
          </a:p>
          <a:p>
            <a:pPr>
              <a:lnSpc>
                <a:spcPts val="1800"/>
              </a:lnSpc>
              <a:spcBef>
                <a:spcPts val="0"/>
              </a:spcBef>
              <a:spcAft>
                <a:spcPts val="500"/>
              </a:spcAft>
              <a:buClr>
                <a:schemeClr val="tx1"/>
              </a:buClr>
            </a:pPr>
            <a:r>
              <a:rPr lang="fr-CA" sz="1400" b="0" dirty="0">
                <a:solidFill>
                  <a:srgbClr val="000000"/>
                </a:solidFill>
              </a:rPr>
              <a:t>Exclut les jours où le patient n’est pas disponible</a:t>
            </a:r>
          </a:p>
        </p:txBody>
      </p:sp>
      <p:sp>
        <p:nvSpPr>
          <p:cNvPr id="5" name="Text Placeholder 2"/>
          <p:cNvSpPr txBox="1">
            <a:spLocks/>
          </p:cNvSpPr>
          <p:nvPr>
            <p:custDataLst>
              <p:tags r:id="rId4"/>
            </p:custDataLst>
          </p:nvPr>
        </p:nvSpPr>
        <p:spPr>
          <a:xfrm>
            <a:off x="556260" y="2448000"/>
            <a:ext cx="7879080" cy="1302097"/>
          </a:xfrm>
          <a:prstGeom prst="rect">
            <a:avLst/>
          </a:prstGeom>
        </p:spPr>
        <p:txBody>
          <a:bodyPr vert="horz" wrap="square" lIns="0" tIns="0" rIns="0" bIns="0" rtlCol="0">
            <a:noAutofit/>
          </a:bodyPr>
          <a:lstStyle>
            <a:lvl1pPr marL="182563" indent="-182563" algn="l" defTabSz="914400" rtl="0" eaLnBrk="1" latinLnBrk="0" hangingPunct="1">
              <a:lnSpc>
                <a:spcPts val="2100"/>
              </a:lnSpc>
              <a:spcBef>
                <a:spcPts val="600"/>
              </a:spcBef>
              <a:spcAft>
                <a:spcPts val="600"/>
              </a:spcAft>
              <a:buFont typeface="Calibri" panose="020F0502020204030204" pitchFamily="34" charset="0"/>
              <a:buChar char="•"/>
              <a:defRPr sz="1700" b="1" kern="1200" baseline="0">
                <a:solidFill>
                  <a:srgbClr val="365254"/>
                </a:solidFill>
                <a:latin typeface="+mn-lt"/>
                <a:ea typeface="+mn-ea"/>
                <a:cs typeface="+mn-cs"/>
              </a:defRPr>
            </a:lvl1pPr>
            <a:lvl2pPr marL="449263" indent="-182563" algn="l" defTabSz="914400" rtl="0" eaLnBrk="1" latinLnBrk="0" hangingPunct="1">
              <a:lnSpc>
                <a:spcPts val="2100"/>
              </a:lnSpc>
              <a:spcBef>
                <a:spcPts val="600"/>
              </a:spcBef>
              <a:spcAft>
                <a:spcPts val="600"/>
              </a:spcAft>
              <a:buFont typeface="Calibri" panose="020F0502020204030204" pitchFamily="34" charset="0"/>
              <a:buChar char="‒"/>
              <a:tabLst/>
              <a:defRPr sz="16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000"/>
              </a:lnSpc>
              <a:spcBef>
                <a:spcPts val="500"/>
              </a:spcBef>
              <a:spcAft>
                <a:spcPts val="500"/>
              </a:spcAft>
              <a:buFontTx/>
              <a:buNone/>
            </a:pPr>
            <a:r>
              <a:rPr lang="fr-CA" sz="1600" dirty="0"/>
              <a:t>Décisions et justification</a:t>
            </a:r>
          </a:p>
          <a:p>
            <a:pPr>
              <a:lnSpc>
                <a:spcPts val="1800"/>
              </a:lnSpc>
              <a:spcBef>
                <a:spcPts val="0"/>
              </a:spcBef>
              <a:spcAft>
                <a:spcPts val="500"/>
              </a:spcAft>
            </a:pPr>
            <a:r>
              <a:rPr lang="fr-CA" sz="1400" b="0" dirty="0">
                <a:solidFill>
                  <a:srgbClr val="000000"/>
                </a:solidFill>
              </a:rPr>
              <a:t>L’inclusion des patients de moins de 18 ans n’est pas significative dans le cas des temps d’attente déclarés pour les pontages aortocoronariens. L’inclusion de ces patients ne sera pas déclarée comme une exception</a:t>
            </a:r>
          </a:p>
          <a:p>
            <a:pPr>
              <a:lnSpc>
                <a:spcPts val="1800"/>
              </a:lnSpc>
              <a:spcBef>
                <a:spcPts val="0"/>
              </a:spcBef>
              <a:spcAft>
                <a:spcPts val="500"/>
              </a:spcAft>
            </a:pPr>
            <a:r>
              <a:rPr lang="fr-CA" sz="1400" b="0" dirty="0">
                <a:solidFill>
                  <a:srgbClr val="000000"/>
                </a:solidFill>
              </a:rPr>
              <a:t>Les provinces s’efforcent encore de supprimer les jours où le patient n’est pas disponible des temps d’attente déclarés. Ces données continueront de varier et l’ICIS en tiendra compte</a:t>
            </a:r>
          </a:p>
          <a:p>
            <a:pPr>
              <a:lnSpc>
                <a:spcPts val="1800"/>
              </a:lnSpc>
              <a:spcBef>
                <a:spcPts val="0"/>
              </a:spcBef>
              <a:spcAft>
                <a:spcPts val="500"/>
              </a:spcAft>
            </a:pPr>
            <a:r>
              <a:rPr lang="fr-CA" sz="1400" b="0" dirty="0">
                <a:solidFill>
                  <a:srgbClr val="000000"/>
                </a:solidFill>
              </a:rPr>
              <a:t>En raison de variations dans la définition de l’urgence clinique au Canada, l’ICIS n’est pas en mesure </a:t>
            </a:r>
            <a:br>
              <a:rPr lang="fr-CA" sz="1400" b="0" dirty="0">
                <a:solidFill>
                  <a:srgbClr val="000000"/>
                </a:solidFill>
              </a:rPr>
            </a:br>
            <a:r>
              <a:rPr lang="fr-CA" sz="1400" b="0" dirty="0">
                <a:solidFill>
                  <a:srgbClr val="000000"/>
                </a:solidFill>
              </a:rPr>
              <a:t>à l’heure actuelle de déclarer les délais de référence pour les PAC</a:t>
            </a:r>
          </a:p>
        </p:txBody>
      </p:sp>
    </p:spTree>
    <p:extLst>
      <p:ext uri="{BB962C8B-B14F-4D97-AF65-F5344CB8AC3E}">
        <p14:creationId xmlns:p14="http://schemas.microsoft.com/office/powerpoint/2010/main" val="744732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852285"/>
          </a:xfrm>
        </p:spPr>
        <p:txBody>
          <a:bodyPr/>
          <a:lstStyle/>
          <a:p>
            <a:r>
              <a:rPr lang="fr-CA" dirty="0"/>
              <a:t>Historique de la déclaration des délais </a:t>
            </a:r>
            <a:br>
              <a:rPr lang="fr-CA" dirty="0"/>
            </a:br>
            <a:r>
              <a:rPr lang="fr-CA" dirty="0"/>
              <a:t>de référence pour les PAC</a:t>
            </a:r>
          </a:p>
        </p:txBody>
      </p:sp>
      <p:sp>
        <p:nvSpPr>
          <p:cNvPr id="3" name="Text Placeholder 2"/>
          <p:cNvSpPr>
            <a:spLocks noGrp="1"/>
          </p:cNvSpPr>
          <p:nvPr>
            <p:ph type="body" sz="quarter" idx="10"/>
            <p:custDataLst>
              <p:tags r:id="rId2"/>
            </p:custDataLst>
          </p:nvPr>
        </p:nvSpPr>
        <p:spPr>
          <a:xfrm>
            <a:off x="697230" y="1440000"/>
            <a:ext cx="8141970" cy="3396656"/>
          </a:xfrm>
        </p:spPr>
        <p:txBody>
          <a:bodyPr/>
          <a:lstStyle/>
          <a:p>
            <a:pPr>
              <a:spcBef>
                <a:spcPts val="0"/>
              </a:spcBef>
            </a:pPr>
            <a:r>
              <a:rPr lang="fr-CA" sz="1500" b="0" dirty="0">
                <a:solidFill>
                  <a:srgbClr val="000000"/>
                </a:solidFill>
              </a:rPr>
              <a:t>En 2005, une définition pancanadienne des niveaux d’urgence pour les PAC a été établie, ainsi que les délais de référence respectifs (</a:t>
            </a:r>
            <a:r>
              <a:rPr lang="fr-CA" sz="1500" b="0" dirty="0">
                <a:solidFill>
                  <a:srgbClr val="000000"/>
                </a:solidFill>
                <a:hlinkClick r:id="rId4" action="ppaction://hlinksldjump"/>
              </a:rPr>
              <a:t>voir la diapositive suivante</a:t>
            </a:r>
            <a:r>
              <a:rPr lang="fr-CA" sz="1500" b="0" dirty="0">
                <a:solidFill>
                  <a:srgbClr val="000000"/>
                </a:solidFill>
              </a:rPr>
              <a:t>). Malgré l’accord sur les délais de référence, les niveaux d’urgence ne sont pas encore appliqués de façon uniforme à l’échelle du pays</a:t>
            </a:r>
          </a:p>
          <a:p>
            <a:pPr>
              <a:spcBef>
                <a:spcPts val="0"/>
              </a:spcBef>
            </a:pPr>
            <a:r>
              <a:rPr lang="fr-CA" sz="1500" b="0" dirty="0">
                <a:solidFill>
                  <a:srgbClr val="000000"/>
                </a:solidFill>
              </a:rPr>
              <a:t>Avant 2012, afin de tenir compte des différences entre les provinces dans l’application des niveaux d’urgence, les rapports de l’ICIS sur les temps d’attente faisaient état uniquement de la proportion </a:t>
            </a:r>
            <a:br>
              <a:rPr lang="fr-CA" sz="1500" b="0" dirty="0">
                <a:solidFill>
                  <a:srgbClr val="000000"/>
                </a:solidFill>
              </a:rPr>
            </a:br>
            <a:r>
              <a:rPr lang="fr-CA" sz="1500" b="0" dirty="0">
                <a:solidFill>
                  <a:srgbClr val="000000"/>
                </a:solidFill>
              </a:rPr>
              <a:t>de patients ayant subi un PAC dans le délai de référence le plus long </a:t>
            </a:r>
          </a:p>
          <a:p>
            <a:pPr>
              <a:spcBef>
                <a:spcPts val="0"/>
              </a:spcBef>
            </a:pPr>
            <a:r>
              <a:rPr lang="fr-CA" sz="1500" b="0" dirty="0">
                <a:solidFill>
                  <a:srgbClr val="000000"/>
                </a:solidFill>
              </a:rPr>
              <a:t>En 2012, il a été décidé que l’évaluation du pourcentage des patients recevant des soins dans le délai de référence le plus long ne correspondait pas vraiment à l’expérience des patients qui présentent des besoins différents — particulièrement pour le groupe de patients nécessitant les soins les plus urgents </a:t>
            </a:r>
          </a:p>
          <a:p>
            <a:pPr>
              <a:spcBef>
                <a:spcPts val="0"/>
              </a:spcBef>
            </a:pPr>
            <a:r>
              <a:rPr lang="fr-CA" sz="1500" b="0" dirty="0">
                <a:solidFill>
                  <a:srgbClr val="000000"/>
                </a:solidFill>
              </a:rPr>
              <a:t>En conséquence, les délais de référence ne sont plus déclarés pour les PAC, l’objectif étant de les déclarer de nouveau quand les niveaux d’urgence seront mieux harmonisés à l’échelle du pays</a:t>
            </a:r>
          </a:p>
          <a:p>
            <a:pPr marL="0" indent="0">
              <a:buNone/>
            </a:pPr>
            <a:endParaRPr lang="en-US" b="0" dirty="0"/>
          </a:p>
        </p:txBody>
      </p:sp>
    </p:spTree>
    <p:extLst>
      <p:ext uri="{BB962C8B-B14F-4D97-AF65-F5344CB8AC3E}">
        <p14:creationId xmlns:p14="http://schemas.microsoft.com/office/powerpoint/2010/main" val="1388310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852285"/>
          </a:xfrm>
        </p:spPr>
        <p:txBody>
          <a:bodyPr/>
          <a:lstStyle/>
          <a:p>
            <a:r>
              <a:rPr lang="fr-CA" dirty="0"/>
              <a:t>Historique</a:t>
            </a:r>
            <a:r>
              <a:rPr lang="fr-CA" dirty="0">
                <a:solidFill>
                  <a:srgbClr val="FF0000"/>
                </a:solidFill>
              </a:rPr>
              <a:t> </a:t>
            </a:r>
            <a:r>
              <a:rPr lang="fr-CA" dirty="0"/>
              <a:t>de la déclaration des délais </a:t>
            </a:r>
            <a:br>
              <a:rPr lang="fr-CA" dirty="0"/>
            </a:br>
            <a:r>
              <a:rPr lang="fr-CA" dirty="0"/>
              <a:t>de référence pour les PAC (suite)</a:t>
            </a:r>
          </a:p>
        </p:txBody>
      </p:sp>
      <p:sp>
        <p:nvSpPr>
          <p:cNvPr id="6" name="TextBox 5">
            <a:extLst>
              <a:ext uri="{FF2B5EF4-FFF2-40B4-BE49-F238E27FC236}">
                <a16:creationId xmlns:a16="http://schemas.microsoft.com/office/drawing/2014/main" id="{01C483EC-66EA-40AF-B8A3-2BD19583A64C}"/>
              </a:ext>
            </a:extLst>
          </p:cNvPr>
          <p:cNvSpPr txBox="1"/>
          <p:nvPr>
            <p:custDataLst>
              <p:tags r:id="rId2"/>
            </p:custDataLst>
          </p:nvPr>
        </p:nvSpPr>
        <p:spPr>
          <a:xfrm>
            <a:off x="445324" y="1522764"/>
            <a:ext cx="5257800" cy="307777"/>
          </a:xfrm>
          <a:prstGeom prst="rect">
            <a:avLst/>
          </a:prstGeom>
          <a:noFill/>
        </p:spPr>
        <p:txBody>
          <a:bodyPr wrap="square">
            <a:spAutoFit/>
          </a:bodyPr>
          <a:lstStyle/>
          <a:p>
            <a:r>
              <a:rPr lang="fr-CA" sz="1400" b="1" dirty="0">
                <a:solidFill>
                  <a:srgbClr val="177784"/>
                </a:solidFill>
                <a:latin typeface="+mj-lt"/>
              </a:rPr>
              <a:t>Anciens niveaux d’urgence et délais de référence pour les PAC</a:t>
            </a:r>
          </a:p>
        </p:txBody>
      </p:sp>
      <p:graphicFrame>
        <p:nvGraphicFramePr>
          <p:cNvPr id="4" name="Table 3"/>
          <p:cNvGraphicFramePr>
            <a:graphicFrameLocks noGrp="1"/>
          </p:cNvGraphicFramePr>
          <p:nvPr>
            <p:custDataLst>
              <p:tags r:id="rId3"/>
            </p:custDataLst>
            <p:extLst>
              <p:ext uri="{D42A27DB-BD31-4B8C-83A1-F6EECF244321}">
                <p14:modId xmlns:p14="http://schemas.microsoft.com/office/powerpoint/2010/main" val="3253568229"/>
              </p:ext>
            </p:extLst>
          </p:nvPr>
        </p:nvGraphicFramePr>
        <p:xfrm>
          <a:off x="511926" y="1948500"/>
          <a:ext cx="4724400" cy="11582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308377444"/>
                    </a:ext>
                  </a:extLst>
                </a:gridCol>
                <a:gridCol w="2971800">
                  <a:extLst>
                    <a:ext uri="{9D8B030D-6E8A-4147-A177-3AD203B41FA5}">
                      <a16:colId xmlns:a16="http://schemas.microsoft.com/office/drawing/2014/main" val="2948617669"/>
                    </a:ext>
                  </a:extLst>
                </a:gridCol>
              </a:tblGrid>
              <a:tr h="190500">
                <a:tc>
                  <a:txBody>
                    <a:bodyPr/>
                    <a:lstStyle/>
                    <a:p>
                      <a:r>
                        <a:rPr lang="fr-CA" sz="1300" dirty="0">
                          <a:solidFill>
                            <a:srgbClr val="365254"/>
                          </a:solidFill>
                        </a:rPr>
                        <a:t>Niveau d’urgence</a:t>
                      </a:r>
                    </a:p>
                  </a:txBody>
                  <a:tcPr>
                    <a:lnL w="12700" cmpd="sng">
                      <a:noFill/>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F7F5"/>
                    </a:solidFill>
                  </a:tcPr>
                </a:tc>
                <a:tc>
                  <a:txBody>
                    <a:bodyPr/>
                    <a:lstStyle/>
                    <a:p>
                      <a:r>
                        <a:rPr lang="fr-CA" sz="1300">
                          <a:solidFill>
                            <a:srgbClr val="365254"/>
                          </a:solidFill>
                        </a:rPr>
                        <a:t>Délai de référence</a:t>
                      </a:r>
                    </a:p>
                  </a:txBody>
                  <a:tcPr>
                    <a:lnL w="635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DF7F5"/>
                    </a:solidFill>
                  </a:tcPr>
                </a:tc>
                <a:extLst>
                  <a:ext uri="{0D108BD9-81ED-4DB2-BD59-A6C34878D82A}">
                    <a16:rowId xmlns:a16="http://schemas.microsoft.com/office/drawing/2014/main" val="865653766"/>
                  </a:ext>
                </a:extLst>
              </a:tr>
              <a:tr h="190500">
                <a:tc>
                  <a:txBody>
                    <a:bodyPr/>
                    <a:lstStyle/>
                    <a:p>
                      <a:r>
                        <a:rPr lang="fr-CA" sz="1300" b="1">
                          <a:solidFill>
                            <a:srgbClr val="365254"/>
                          </a:solidFill>
                        </a:rPr>
                        <a:t>Niveau 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fr-CA" sz="1200" dirty="0">
                          <a:solidFill>
                            <a:schemeClr val="tx1"/>
                          </a:solidFill>
                          <a:latin typeface="+mj-lt"/>
                          <a:cs typeface="Arial" panose="020B0604020202020204" pitchFamily="34" charset="0"/>
                        </a:rPr>
                        <a:t>Dans les 2 semaines</a:t>
                      </a: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963675017"/>
                  </a:ext>
                </a:extLst>
              </a:tr>
              <a:tr h="190500">
                <a:tc>
                  <a:txBody>
                    <a:bodyPr/>
                    <a:lstStyle/>
                    <a:p>
                      <a:r>
                        <a:rPr lang="fr-CA" sz="1300" b="1">
                          <a:solidFill>
                            <a:srgbClr val="365254"/>
                          </a:solidFill>
                        </a:rPr>
                        <a:t>Niveau II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fr-CA" sz="1200" dirty="0">
                          <a:solidFill>
                            <a:schemeClr val="tx1"/>
                          </a:solidFill>
                          <a:latin typeface="+mj-lt"/>
                          <a:cs typeface="Arial" panose="020B0604020202020204" pitchFamily="34" charset="0"/>
                        </a:rPr>
                        <a:t>Dans les 6 semaines</a:t>
                      </a: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38560906"/>
                  </a:ext>
                </a:extLst>
              </a:tr>
              <a:tr h="190500">
                <a:tc>
                  <a:txBody>
                    <a:bodyPr/>
                    <a:lstStyle/>
                    <a:p>
                      <a:r>
                        <a:rPr lang="fr-CA" sz="1300" b="1">
                          <a:solidFill>
                            <a:srgbClr val="365254"/>
                          </a:solidFill>
                        </a:rPr>
                        <a:t>Niveau III</a:t>
                      </a:r>
                    </a:p>
                  </a:txBody>
                  <a:tcPr>
                    <a:lnL w="12700" cmpd="sng">
                      <a:noFill/>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r>
                        <a:rPr lang="fr-CA" sz="1200" dirty="0">
                          <a:solidFill>
                            <a:schemeClr val="tx1"/>
                          </a:solidFill>
                          <a:latin typeface="+mj-lt"/>
                          <a:cs typeface="Arial" panose="020B0604020202020204" pitchFamily="34" charset="0"/>
                        </a:rPr>
                        <a:t>Dans les </a:t>
                      </a:r>
                      <a:r>
                        <a:rPr lang="fr-CA" sz="1200" baseline="0" dirty="0">
                          <a:solidFill>
                            <a:schemeClr val="tx1"/>
                          </a:solidFill>
                          <a:latin typeface="+mj-lt"/>
                          <a:cs typeface="Arial" panose="020B0604020202020204" pitchFamily="34" charset="0"/>
                        </a:rPr>
                        <a:t>26 semaines</a:t>
                      </a:r>
                    </a:p>
                  </a:txBody>
                  <a:tcPr>
                    <a:lnL w="6350" cap="flat" cmpd="sng" algn="ctr">
                      <a:solidFill>
                        <a:schemeClr val="tx1"/>
                      </a:solidFill>
                      <a:prstDash val="solid"/>
                      <a:round/>
                      <a:headEnd type="none" w="med" len="med"/>
                      <a:tailEnd type="none" w="med" len="med"/>
                    </a:lnL>
                    <a:lnR w="12700" cmpd="sng">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1851236945"/>
                  </a:ext>
                </a:extLst>
              </a:tr>
            </a:tbl>
          </a:graphicData>
        </a:graphic>
      </p:graphicFrame>
      <p:sp>
        <p:nvSpPr>
          <p:cNvPr id="5" name="TextBox 4"/>
          <p:cNvSpPr txBox="1"/>
          <p:nvPr>
            <p:custDataLst>
              <p:tags r:id="rId4"/>
            </p:custDataLst>
          </p:nvPr>
        </p:nvSpPr>
        <p:spPr>
          <a:xfrm>
            <a:off x="431800" y="3116900"/>
            <a:ext cx="4800600" cy="461665"/>
          </a:xfrm>
          <a:prstGeom prst="rect">
            <a:avLst/>
          </a:prstGeom>
          <a:noFill/>
        </p:spPr>
        <p:txBody>
          <a:bodyPr wrap="square" rtlCol="0">
            <a:spAutoFit/>
          </a:bodyPr>
          <a:lstStyle/>
          <a:p>
            <a:r>
              <a:rPr lang="fr-CA" sz="800" b="1" dirty="0"/>
              <a:t>Source</a:t>
            </a:r>
          </a:p>
          <a:p>
            <a:r>
              <a:rPr lang="fr-CA" sz="800" dirty="0"/>
              <a:t>Sous-comité sur les indicateurs comparables de l’accès. </a:t>
            </a:r>
            <a:r>
              <a:rPr lang="fr-CA" sz="800" i="1" dirty="0"/>
              <a:t>PT </a:t>
            </a:r>
            <a:r>
              <a:rPr lang="fr-CA" sz="800" i="1" dirty="0" err="1"/>
              <a:t>Proposal</a:t>
            </a:r>
            <a:r>
              <a:rPr lang="fr-CA" sz="800" i="1" dirty="0"/>
              <a:t> to </a:t>
            </a:r>
            <a:r>
              <a:rPr lang="fr-CA" sz="800" i="1" dirty="0" err="1"/>
              <a:t>Establish</a:t>
            </a:r>
            <a:r>
              <a:rPr lang="fr-CA" sz="800" i="1" dirty="0"/>
              <a:t> Comparable </a:t>
            </a:r>
            <a:r>
              <a:rPr lang="fr-CA" sz="800" i="1" dirty="0" err="1"/>
              <a:t>Indicators</a:t>
            </a:r>
            <a:r>
              <a:rPr lang="fr-CA" sz="800" i="1" dirty="0"/>
              <a:t> </a:t>
            </a:r>
            <a:br>
              <a:rPr lang="fr-CA" sz="800" i="1" dirty="0"/>
            </a:br>
            <a:r>
              <a:rPr lang="fr-CA" sz="800" i="1" dirty="0"/>
              <a:t>of Access </a:t>
            </a:r>
            <a:r>
              <a:rPr lang="fr-CA" sz="800" dirty="0"/>
              <a:t>(en anglais seulement). 2005. </a:t>
            </a:r>
          </a:p>
        </p:txBody>
      </p:sp>
    </p:spTree>
    <p:extLst>
      <p:ext uri="{BB962C8B-B14F-4D97-AF65-F5344CB8AC3E}">
        <p14:creationId xmlns:p14="http://schemas.microsoft.com/office/powerpoint/2010/main" val="248489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Radiothérapie</a:t>
            </a:r>
          </a:p>
        </p:txBody>
      </p:sp>
      <p:sp>
        <p:nvSpPr>
          <p:cNvPr id="3" name="Text Placeholder 2"/>
          <p:cNvSpPr>
            <a:spLocks noGrp="1"/>
          </p:cNvSpPr>
          <p:nvPr>
            <p:ph type="body" sz="quarter" idx="10"/>
            <p:custDataLst>
              <p:tags r:id="rId2"/>
            </p:custDataLst>
          </p:nvPr>
        </p:nvSpPr>
        <p:spPr>
          <a:xfrm>
            <a:off x="708660" y="1143000"/>
            <a:ext cx="7978140" cy="692497"/>
          </a:xfrm>
        </p:spPr>
        <p:txBody>
          <a:bodyPr>
            <a:noAutofit/>
          </a:bodyPr>
          <a:lstStyle/>
          <a:p>
            <a:pPr marL="0" indent="0">
              <a:spcAft>
                <a:spcPts val="400"/>
              </a:spcAft>
              <a:buNone/>
            </a:pPr>
            <a:r>
              <a:rPr lang="fr-CA" sz="2000" dirty="0">
                <a:solidFill>
                  <a:srgbClr val="177784"/>
                </a:solidFill>
              </a:rPr>
              <a:t>Depuis 2011, la définition et la population qui suivent s’appliquent dans </a:t>
            </a:r>
            <a:br>
              <a:rPr lang="fr-CA" sz="2000" dirty="0">
                <a:solidFill>
                  <a:srgbClr val="177784"/>
                </a:solidFill>
              </a:rPr>
            </a:br>
            <a:r>
              <a:rPr lang="fr-CA" sz="2000" dirty="0">
                <a:solidFill>
                  <a:srgbClr val="177784"/>
                </a:solidFill>
              </a:rPr>
              <a:t>le cadre de la déclaration des temps d’attente associés à une radiothérapie :</a:t>
            </a:r>
          </a:p>
        </p:txBody>
      </p:sp>
      <p:sp>
        <p:nvSpPr>
          <p:cNvPr id="4" name="Text Placeholder 2"/>
          <p:cNvSpPr txBox="1">
            <a:spLocks/>
          </p:cNvSpPr>
          <p:nvPr>
            <p:custDataLst>
              <p:tags r:id="rId3"/>
            </p:custDataLst>
          </p:nvPr>
        </p:nvSpPr>
        <p:spPr>
          <a:xfrm>
            <a:off x="708660" y="1870786"/>
            <a:ext cx="38633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Tx/>
              <a:buNone/>
            </a:pPr>
            <a:r>
              <a:rPr lang="fr-CA" dirty="0"/>
              <a:t>Définition</a:t>
            </a:r>
          </a:p>
          <a:p>
            <a:pPr marL="0" indent="0">
              <a:lnSpc>
                <a:spcPts val="1800"/>
              </a:lnSpc>
              <a:spcBef>
                <a:spcPts val="0"/>
              </a:spcBef>
              <a:buFont typeface="Calibri" panose="020F0502020204030204" pitchFamily="34" charset="0"/>
              <a:buNone/>
            </a:pPr>
            <a:r>
              <a:rPr lang="fr-CA" sz="1400" b="0" dirty="0">
                <a:solidFill>
                  <a:schemeClr val="tx1"/>
                </a:solidFill>
              </a:rPr>
              <a:t>Nombre de jours d’attente entre la date à laquelle </a:t>
            </a:r>
            <a:br>
              <a:rPr lang="fr-CA" sz="1400" b="0" dirty="0">
                <a:solidFill>
                  <a:schemeClr val="tx1"/>
                </a:solidFill>
              </a:rPr>
            </a:br>
            <a:r>
              <a:rPr lang="fr-CA" sz="1400" b="0" dirty="0">
                <a:solidFill>
                  <a:schemeClr val="tx1"/>
                </a:solidFill>
              </a:rPr>
              <a:t>le patient est prêt à être traité et la date de la première radiothérapie </a:t>
            </a:r>
          </a:p>
          <a:p>
            <a:pPr>
              <a:spcBef>
                <a:spcPts val="1200"/>
              </a:spcBef>
              <a:spcAft>
                <a:spcPts val="400"/>
              </a:spcAft>
              <a:buFontTx/>
              <a:buNone/>
            </a:pPr>
            <a:r>
              <a:rPr lang="fr-CA" dirty="0"/>
              <a:t>Délai de référence</a:t>
            </a:r>
          </a:p>
          <a:p>
            <a:pPr marL="0" indent="0">
              <a:lnSpc>
                <a:spcPts val="1800"/>
              </a:lnSpc>
              <a:spcBef>
                <a:spcPts val="0"/>
              </a:spcBef>
              <a:buFont typeface="Calibri" panose="020F0502020204030204" pitchFamily="34" charset="0"/>
              <a:buNone/>
            </a:pPr>
            <a:r>
              <a:rPr lang="fr-CA" sz="1400" b="0" dirty="0">
                <a:solidFill>
                  <a:schemeClr val="tx1"/>
                </a:solidFill>
              </a:rPr>
              <a:t>Dans les 4 semaines (28 jours) suivant la date </a:t>
            </a:r>
            <a:br>
              <a:rPr lang="fr-CA" sz="1400" b="0" dirty="0">
                <a:solidFill>
                  <a:schemeClr val="tx1"/>
                </a:solidFill>
              </a:rPr>
            </a:br>
            <a:r>
              <a:rPr lang="fr-CA" sz="1400" b="0" dirty="0">
                <a:solidFill>
                  <a:schemeClr val="tx1"/>
                </a:solidFill>
              </a:rPr>
              <a:t>où le patient est prêt à être traité</a:t>
            </a:r>
          </a:p>
          <a:p>
            <a:pPr>
              <a:spcBef>
                <a:spcPts val="1200"/>
              </a:spcBef>
              <a:spcAft>
                <a:spcPts val="400"/>
              </a:spcAft>
              <a:buFontTx/>
              <a:buNone/>
            </a:pPr>
            <a:r>
              <a:rPr lang="fr-CA" dirty="0"/>
              <a:t>Période de déclaration</a:t>
            </a:r>
          </a:p>
          <a:p>
            <a:pPr>
              <a:spcBef>
                <a:spcPts val="0"/>
              </a:spcBef>
              <a:buFont typeface="Calibri" panose="020F0502020204030204" pitchFamily="34" charset="0"/>
              <a:buNone/>
            </a:pPr>
            <a:r>
              <a:rPr lang="fr-CA" sz="1400" b="0" dirty="0">
                <a:solidFill>
                  <a:srgbClr val="000000"/>
                </a:solidFill>
              </a:rPr>
              <a:t>Du 1</a:t>
            </a:r>
            <a:r>
              <a:rPr lang="fr-CA" sz="1400" b="0" baseline="30000" dirty="0">
                <a:solidFill>
                  <a:srgbClr val="000000"/>
                </a:solidFill>
              </a:rPr>
              <a:t>er</a:t>
            </a:r>
            <a:r>
              <a:rPr lang="fr-CA" sz="1400" b="0" dirty="0">
                <a:solidFill>
                  <a:srgbClr val="000000"/>
                </a:solidFill>
              </a:rPr>
              <a:t> avril au 30 septembre, annuellement</a:t>
            </a:r>
          </a:p>
        </p:txBody>
      </p:sp>
      <p:sp>
        <p:nvSpPr>
          <p:cNvPr id="5" name="Text Placeholder 2"/>
          <p:cNvSpPr txBox="1">
            <a:spLocks/>
          </p:cNvSpPr>
          <p:nvPr>
            <p:custDataLst>
              <p:tags r:id="rId4"/>
            </p:custDataLst>
          </p:nvPr>
        </p:nvSpPr>
        <p:spPr>
          <a:xfrm>
            <a:off x="5232400" y="1870439"/>
            <a:ext cx="345440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 typeface="Calibri" panose="020F0502020204030204" pitchFamily="34" charset="0"/>
              <a:buNone/>
            </a:pPr>
            <a:r>
              <a:rPr lang="fr-CA" dirty="0"/>
              <a:t>Population</a:t>
            </a:r>
          </a:p>
          <a:p>
            <a:pPr>
              <a:lnSpc>
                <a:spcPts val="1800"/>
              </a:lnSpc>
              <a:spcBef>
                <a:spcPts val="0"/>
              </a:spcBef>
              <a:buClr>
                <a:schemeClr val="tx1"/>
              </a:buClr>
            </a:pPr>
            <a:r>
              <a:rPr lang="fr-CA" sz="1400" b="0" dirty="0">
                <a:solidFill>
                  <a:srgbClr val="000000"/>
                </a:solidFill>
              </a:rPr>
              <a:t>Comprend les personnes de 18 ans et plus</a:t>
            </a:r>
          </a:p>
          <a:p>
            <a:pPr>
              <a:lnSpc>
                <a:spcPts val="1800"/>
              </a:lnSpc>
              <a:spcBef>
                <a:spcPts val="0"/>
              </a:spcBef>
              <a:buClr>
                <a:schemeClr val="tx1"/>
              </a:buClr>
            </a:pPr>
            <a:r>
              <a:rPr lang="fr-CA" sz="1400" b="0" dirty="0">
                <a:solidFill>
                  <a:srgbClr val="000000"/>
                </a:solidFill>
              </a:rPr>
              <a:t>Comprend toutes les demandes de service pour une radiothérapie initiale </a:t>
            </a:r>
          </a:p>
          <a:p>
            <a:pPr>
              <a:lnSpc>
                <a:spcPts val="1800"/>
              </a:lnSpc>
              <a:spcBef>
                <a:spcPts val="0"/>
              </a:spcBef>
              <a:buClr>
                <a:schemeClr val="tx1"/>
              </a:buClr>
            </a:pPr>
            <a:r>
              <a:rPr lang="fr-CA" sz="1400" b="0" dirty="0">
                <a:solidFill>
                  <a:srgbClr val="000000"/>
                </a:solidFill>
              </a:rPr>
              <a:t>Comprend tous les niveaux de priorité </a:t>
            </a:r>
            <a:br>
              <a:rPr lang="fr-CA" sz="1400" b="0" dirty="0">
                <a:solidFill>
                  <a:srgbClr val="000000"/>
                </a:solidFill>
              </a:rPr>
            </a:br>
            <a:r>
              <a:rPr lang="fr-CA" sz="1400" b="0" dirty="0">
                <a:solidFill>
                  <a:srgbClr val="000000"/>
                </a:solidFill>
              </a:rPr>
              <a:t>et tous les types de cancer regroupés </a:t>
            </a:r>
          </a:p>
          <a:p>
            <a:pPr>
              <a:lnSpc>
                <a:spcPts val="1800"/>
              </a:lnSpc>
              <a:spcBef>
                <a:spcPts val="0"/>
              </a:spcBef>
              <a:buClr>
                <a:schemeClr val="tx1"/>
              </a:buClr>
            </a:pPr>
            <a:r>
              <a:rPr lang="fr-CA" sz="1400" b="0" dirty="0">
                <a:solidFill>
                  <a:srgbClr val="000000"/>
                </a:solidFill>
              </a:rPr>
              <a:t>Exclut les jours où le patient n’est </a:t>
            </a:r>
            <a:br>
              <a:rPr lang="fr-CA" sz="1400" b="0" dirty="0">
                <a:solidFill>
                  <a:srgbClr val="000000"/>
                </a:solidFill>
              </a:rPr>
            </a:br>
            <a:r>
              <a:rPr lang="fr-CA" sz="1400" b="0" dirty="0">
                <a:solidFill>
                  <a:srgbClr val="000000"/>
                </a:solidFill>
              </a:rPr>
              <a:t>pas disponible</a:t>
            </a:r>
          </a:p>
          <a:p>
            <a:pPr>
              <a:lnSpc>
                <a:spcPts val="1800"/>
              </a:lnSpc>
              <a:spcBef>
                <a:spcPts val="0"/>
              </a:spcBef>
              <a:buClr>
                <a:schemeClr val="tx1"/>
              </a:buClr>
            </a:pPr>
            <a:r>
              <a:rPr lang="fr-CA" sz="1400" b="0" dirty="0">
                <a:solidFill>
                  <a:srgbClr val="000000"/>
                </a:solidFill>
              </a:rPr>
              <a:t>Comprend le temps de planification </a:t>
            </a:r>
            <a:br>
              <a:rPr lang="fr-CA" sz="1400" b="0" dirty="0">
                <a:solidFill>
                  <a:srgbClr val="000000"/>
                </a:solidFill>
              </a:rPr>
            </a:br>
            <a:r>
              <a:rPr lang="fr-CA" sz="1400" b="0" dirty="0">
                <a:solidFill>
                  <a:srgbClr val="000000"/>
                </a:solidFill>
              </a:rPr>
              <a:t>du traitement oncologique</a:t>
            </a:r>
          </a:p>
        </p:txBody>
      </p:sp>
    </p:spTree>
    <p:extLst>
      <p:ext uri="{BB962C8B-B14F-4D97-AF65-F5344CB8AC3E}">
        <p14:creationId xmlns:p14="http://schemas.microsoft.com/office/powerpoint/2010/main" val="1653048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429092"/>
          </a:xfrm>
        </p:spPr>
        <p:txBody>
          <a:bodyPr/>
          <a:lstStyle/>
          <a:p>
            <a:r>
              <a:rPr lang="fr-CA" dirty="0"/>
              <a:t>Radiothérapie (suite)</a:t>
            </a:r>
          </a:p>
        </p:txBody>
      </p:sp>
      <p:sp>
        <p:nvSpPr>
          <p:cNvPr id="3" name="Text Placeholder 2"/>
          <p:cNvSpPr>
            <a:spLocks noGrp="1"/>
          </p:cNvSpPr>
          <p:nvPr>
            <p:ph type="body" sz="quarter" idx="10"/>
            <p:custDataLst>
              <p:tags r:id="rId2"/>
            </p:custDataLst>
          </p:nvPr>
        </p:nvSpPr>
        <p:spPr>
          <a:xfrm>
            <a:off x="708660" y="1143000"/>
            <a:ext cx="8130540" cy="692497"/>
          </a:xfrm>
        </p:spPr>
        <p:txBody>
          <a:bodyPr>
            <a:noAutofit/>
          </a:bodyPr>
          <a:lstStyle/>
          <a:p>
            <a:pPr lvl="0">
              <a:buNone/>
            </a:pPr>
            <a:r>
              <a:rPr lang="fr-CA" dirty="0"/>
              <a:t>Décisions et justification</a:t>
            </a:r>
          </a:p>
          <a:p>
            <a:pPr lvl="0">
              <a:lnSpc>
                <a:spcPts val="1800"/>
              </a:lnSpc>
              <a:spcBef>
                <a:spcPts val="0"/>
              </a:spcBef>
              <a:buClr>
                <a:schemeClr val="tx1"/>
              </a:buClr>
            </a:pPr>
            <a:r>
              <a:rPr lang="fr-CA" sz="1400" b="0" dirty="0">
                <a:solidFill>
                  <a:srgbClr val="000000"/>
                </a:solidFill>
              </a:rPr>
              <a:t>Les patients pédiatriques et les cas urgents sont pris en compte, puisque leur inclusion n’est pas significative dans le cas des temps d’attente déclarés pour la radiothérapie. L’inclusion de ces patients ne sera pas déclarée comme une exception pour les provinces qui les déclarent ainsi</a:t>
            </a:r>
          </a:p>
          <a:p>
            <a:pPr lvl="0">
              <a:lnSpc>
                <a:spcPts val="1800"/>
              </a:lnSpc>
              <a:buClr>
                <a:schemeClr val="tx1"/>
              </a:buClr>
            </a:pPr>
            <a:r>
              <a:rPr lang="fr-CA" sz="1400" b="0" dirty="0">
                <a:solidFill>
                  <a:srgbClr val="000000"/>
                </a:solidFill>
              </a:rPr>
              <a:t>Toutes les demandes en vue de l’amorce d’un traitement peuvent comprendre les patients qui ont déjà subi une radiothérapie pour le même cancer ou pour d’autres cancers, les patients qui ont des métastases d’un cancer antérieur ou les patients en soins palliatifs </a:t>
            </a:r>
          </a:p>
          <a:p>
            <a:pPr lvl="0">
              <a:lnSpc>
                <a:spcPts val="1800"/>
              </a:lnSpc>
              <a:buClr>
                <a:schemeClr val="tx1"/>
              </a:buClr>
            </a:pPr>
            <a:r>
              <a:rPr lang="fr-CA" sz="1400" b="0" dirty="0">
                <a:solidFill>
                  <a:srgbClr val="000000"/>
                </a:solidFill>
              </a:rPr>
              <a:t>Les provinces qui incluent les traitements de radiothérapie autres que ceux avec le faisceau externe seront notées dans les exceptions</a:t>
            </a:r>
          </a:p>
        </p:txBody>
      </p:sp>
    </p:spTree>
    <p:extLst>
      <p:ext uri="{BB962C8B-B14F-4D97-AF65-F5344CB8AC3E}">
        <p14:creationId xmlns:p14="http://schemas.microsoft.com/office/powerpoint/2010/main" val="19785918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Examens</a:t>
            </a:r>
            <a:r>
              <a:rPr lang="fr-CA" dirty="0">
                <a:solidFill>
                  <a:srgbClr val="FF0000"/>
                </a:solidFill>
              </a:rPr>
              <a:t> </a:t>
            </a:r>
            <a:r>
              <a:rPr lang="fr-CA" dirty="0"/>
              <a:t>de TDM et d’IRM</a:t>
            </a:r>
          </a:p>
        </p:txBody>
      </p:sp>
      <p:sp>
        <p:nvSpPr>
          <p:cNvPr id="3" name="Text Placeholder 2"/>
          <p:cNvSpPr>
            <a:spLocks noGrp="1"/>
          </p:cNvSpPr>
          <p:nvPr>
            <p:ph type="body" sz="quarter" idx="10"/>
            <p:custDataLst>
              <p:tags r:id="rId2"/>
            </p:custDataLst>
          </p:nvPr>
        </p:nvSpPr>
        <p:spPr>
          <a:xfrm>
            <a:off x="708660" y="1143000"/>
            <a:ext cx="8130540" cy="692497"/>
          </a:xfrm>
        </p:spPr>
        <p:txBody>
          <a:bodyPr>
            <a:noAutofit/>
          </a:bodyPr>
          <a:lstStyle/>
          <a:p>
            <a:pPr marL="0" indent="0">
              <a:spcAft>
                <a:spcPts val="400"/>
              </a:spcAft>
              <a:buNone/>
            </a:pPr>
            <a:r>
              <a:rPr lang="fr-CA" sz="2000" dirty="0">
                <a:solidFill>
                  <a:srgbClr val="177784"/>
                </a:solidFill>
              </a:rPr>
              <a:t>Depuis 2010, la définition et la population qui suivent s’appliquent dans </a:t>
            </a:r>
            <a:br>
              <a:rPr lang="fr-CA" sz="2000" dirty="0">
                <a:solidFill>
                  <a:srgbClr val="177784"/>
                </a:solidFill>
              </a:rPr>
            </a:br>
            <a:r>
              <a:rPr lang="fr-CA" sz="2000" dirty="0">
                <a:solidFill>
                  <a:srgbClr val="177784"/>
                </a:solidFill>
              </a:rPr>
              <a:t>le cadre de la déclaration des temps d’attente associés aux examens de tomodensitométrie (TDM) et d’imagerie par résonance magnétique (IRM) :</a:t>
            </a:r>
          </a:p>
        </p:txBody>
      </p:sp>
      <p:sp>
        <p:nvSpPr>
          <p:cNvPr id="4" name="Text Placeholder 2"/>
          <p:cNvSpPr txBox="1">
            <a:spLocks/>
          </p:cNvSpPr>
          <p:nvPr>
            <p:custDataLst>
              <p:tags r:id="rId3"/>
            </p:custDataLst>
          </p:nvPr>
        </p:nvSpPr>
        <p:spPr>
          <a:xfrm>
            <a:off x="708660" y="2052000"/>
            <a:ext cx="355854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Tx/>
              <a:buNone/>
            </a:pPr>
            <a:r>
              <a:rPr lang="fr-CA" dirty="0"/>
              <a:t>Définition</a:t>
            </a:r>
          </a:p>
          <a:p>
            <a:pPr marL="0" indent="0">
              <a:lnSpc>
                <a:spcPts val="1800"/>
              </a:lnSpc>
              <a:spcBef>
                <a:spcPts val="0"/>
              </a:spcBef>
              <a:buFont typeface="Calibri" panose="020F0502020204030204" pitchFamily="34" charset="0"/>
              <a:buNone/>
            </a:pPr>
            <a:r>
              <a:rPr lang="fr-CA" sz="1400" b="0" dirty="0">
                <a:solidFill>
                  <a:srgbClr val="000000"/>
                </a:solidFill>
              </a:rPr>
              <a:t>Nombre de jours d’attente entre la date de réception de la demande d’examen et la date </a:t>
            </a:r>
            <a:br>
              <a:rPr lang="fr-CA" sz="1400" b="0" dirty="0">
                <a:solidFill>
                  <a:srgbClr val="000000"/>
                </a:solidFill>
              </a:rPr>
            </a:br>
            <a:r>
              <a:rPr lang="fr-CA" sz="1400" b="0" dirty="0">
                <a:solidFill>
                  <a:srgbClr val="000000"/>
                </a:solidFill>
              </a:rPr>
              <a:t>à laquelle le patient a subi l’examen</a:t>
            </a:r>
          </a:p>
          <a:p>
            <a:pPr>
              <a:spcBef>
                <a:spcPts val="1200"/>
              </a:spcBef>
              <a:spcAft>
                <a:spcPts val="400"/>
              </a:spcAft>
              <a:buFontTx/>
              <a:buNone/>
            </a:pPr>
            <a:r>
              <a:rPr lang="fr-CA" dirty="0"/>
              <a:t>Période de déclaration</a:t>
            </a:r>
          </a:p>
          <a:p>
            <a:pPr>
              <a:spcBef>
                <a:spcPts val="0"/>
              </a:spcBef>
              <a:buFont typeface="Calibri" panose="020F0502020204030204" pitchFamily="34" charset="0"/>
              <a:buNone/>
            </a:pPr>
            <a:r>
              <a:rPr lang="fr-CA" sz="1400" b="0" dirty="0">
                <a:solidFill>
                  <a:srgbClr val="000000"/>
                </a:solidFill>
              </a:rPr>
              <a:t>Du 1</a:t>
            </a:r>
            <a:r>
              <a:rPr lang="fr-CA" sz="1400" b="0" baseline="30000" dirty="0">
                <a:solidFill>
                  <a:srgbClr val="000000"/>
                </a:solidFill>
              </a:rPr>
              <a:t>er</a:t>
            </a:r>
            <a:r>
              <a:rPr lang="fr-CA" sz="1400" b="0" dirty="0">
                <a:solidFill>
                  <a:srgbClr val="000000"/>
                </a:solidFill>
              </a:rPr>
              <a:t> avril au 30 septembre, annuellement</a:t>
            </a:r>
          </a:p>
        </p:txBody>
      </p:sp>
      <p:sp>
        <p:nvSpPr>
          <p:cNvPr id="5" name="Text Placeholder 2"/>
          <p:cNvSpPr txBox="1">
            <a:spLocks/>
          </p:cNvSpPr>
          <p:nvPr>
            <p:custDataLst>
              <p:tags r:id="rId4"/>
            </p:custDataLst>
          </p:nvPr>
        </p:nvSpPr>
        <p:spPr>
          <a:xfrm>
            <a:off x="4876801" y="2052000"/>
            <a:ext cx="3657600" cy="692497"/>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Bef>
                <a:spcPts val="1200"/>
              </a:spcBef>
              <a:spcAft>
                <a:spcPts val="400"/>
              </a:spcAft>
              <a:buFont typeface="Calibri" panose="020F0502020204030204" pitchFamily="34" charset="0"/>
              <a:buNone/>
            </a:pPr>
            <a:r>
              <a:rPr lang="fr-CA" dirty="0"/>
              <a:t>Population</a:t>
            </a:r>
          </a:p>
          <a:p>
            <a:pPr>
              <a:lnSpc>
                <a:spcPts val="1800"/>
              </a:lnSpc>
              <a:spcBef>
                <a:spcPts val="0"/>
              </a:spcBef>
              <a:buClr>
                <a:schemeClr val="tx1"/>
              </a:buClr>
            </a:pPr>
            <a:r>
              <a:rPr lang="fr-CA" sz="1400" b="0" dirty="0">
                <a:solidFill>
                  <a:srgbClr val="000000"/>
                </a:solidFill>
              </a:rPr>
              <a:t>Comprend les personnes de 18 ans et plus</a:t>
            </a:r>
          </a:p>
          <a:p>
            <a:pPr>
              <a:lnSpc>
                <a:spcPts val="1800"/>
              </a:lnSpc>
              <a:spcBef>
                <a:spcPts val="0"/>
              </a:spcBef>
              <a:buClr>
                <a:schemeClr val="tx1"/>
              </a:buClr>
            </a:pPr>
            <a:r>
              <a:rPr lang="fr-CA" sz="1400" b="0" dirty="0">
                <a:solidFill>
                  <a:srgbClr val="000000"/>
                </a:solidFill>
              </a:rPr>
              <a:t>Comprend les examens diagnostiques </a:t>
            </a:r>
            <a:br>
              <a:rPr lang="fr-CA" sz="1400" b="0" dirty="0">
                <a:solidFill>
                  <a:srgbClr val="000000"/>
                </a:solidFill>
              </a:rPr>
            </a:br>
            <a:r>
              <a:rPr lang="fr-CA" sz="1400" b="0" dirty="0">
                <a:solidFill>
                  <a:srgbClr val="000000"/>
                </a:solidFill>
              </a:rPr>
              <a:t>(patients hospitalisés ou externes)</a:t>
            </a:r>
          </a:p>
          <a:p>
            <a:pPr>
              <a:lnSpc>
                <a:spcPts val="1800"/>
              </a:lnSpc>
              <a:spcBef>
                <a:spcPts val="0"/>
              </a:spcBef>
              <a:buClr>
                <a:schemeClr val="tx1"/>
              </a:buClr>
            </a:pPr>
            <a:r>
              <a:rPr lang="fr-CA" sz="1400" b="0" dirty="0">
                <a:solidFill>
                  <a:srgbClr val="000000"/>
                </a:solidFill>
              </a:rPr>
              <a:t>Comprend tous les niveaux de priorité</a:t>
            </a:r>
          </a:p>
          <a:p>
            <a:pPr>
              <a:lnSpc>
                <a:spcPts val="1800"/>
              </a:lnSpc>
              <a:spcBef>
                <a:spcPts val="0"/>
              </a:spcBef>
              <a:buClr>
                <a:schemeClr val="tx1"/>
              </a:buClr>
            </a:pPr>
            <a:r>
              <a:rPr lang="fr-CA" sz="1400" b="0" dirty="0">
                <a:solidFill>
                  <a:srgbClr val="000000"/>
                </a:solidFill>
              </a:rPr>
              <a:t>Exclut les cas urgents </a:t>
            </a:r>
          </a:p>
          <a:p>
            <a:pPr>
              <a:lnSpc>
                <a:spcPts val="1800"/>
              </a:lnSpc>
              <a:spcBef>
                <a:spcPts val="0"/>
              </a:spcBef>
              <a:buClr>
                <a:schemeClr val="tx1"/>
              </a:buClr>
            </a:pPr>
            <a:r>
              <a:rPr lang="fr-CA" sz="1400" b="0" dirty="0">
                <a:solidFill>
                  <a:srgbClr val="000000"/>
                </a:solidFill>
              </a:rPr>
              <a:t>Exclut les examens de suivi</a:t>
            </a:r>
          </a:p>
          <a:p>
            <a:pPr>
              <a:lnSpc>
                <a:spcPts val="1800"/>
              </a:lnSpc>
              <a:spcBef>
                <a:spcPts val="0"/>
              </a:spcBef>
              <a:buClr>
                <a:schemeClr val="tx1"/>
              </a:buClr>
            </a:pPr>
            <a:r>
              <a:rPr lang="fr-CA" sz="1400" b="0" dirty="0">
                <a:solidFill>
                  <a:srgbClr val="000000"/>
                </a:solidFill>
              </a:rPr>
              <a:t>Exclut les mammographies de dépistage </a:t>
            </a:r>
            <a:br>
              <a:rPr lang="fr-CA" sz="1400" b="0" dirty="0">
                <a:solidFill>
                  <a:srgbClr val="000000"/>
                </a:solidFill>
              </a:rPr>
            </a:br>
            <a:r>
              <a:rPr lang="fr-CA" sz="1400" b="0" dirty="0">
                <a:solidFill>
                  <a:srgbClr val="000000"/>
                </a:solidFill>
              </a:rPr>
              <a:t>et les dépistages prénataux</a:t>
            </a:r>
          </a:p>
        </p:txBody>
      </p:sp>
    </p:spTree>
    <p:extLst>
      <p:ext uri="{BB962C8B-B14F-4D97-AF65-F5344CB8AC3E}">
        <p14:creationId xmlns:p14="http://schemas.microsoft.com/office/powerpoint/2010/main" val="19388678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429092"/>
          </a:xfrm>
        </p:spPr>
        <p:txBody>
          <a:bodyPr/>
          <a:lstStyle/>
          <a:p>
            <a:r>
              <a:rPr lang="fr-CA" dirty="0"/>
              <a:t>Examens de TDM et d’IRM (suite)</a:t>
            </a:r>
          </a:p>
        </p:txBody>
      </p:sp>
      <p:sp>
        <p:nvSpPr>
          <p:cNvPr id="3" name="Text Placeholder 2"/>
          <p:cNvSpPr>
            <a:spLocks noGrp="1"/>
          </p:cNvSpPr>
          <p:nvPr>
            <p:ph type="body" sz="quarter" idx="10"/>
            <p:custDataLst>
              <p:tags r:id="rId2"/>
            </p:custDataLst>
          </p:nvPr>
        </p:nvSpPr>
        <p:spPr>
          <a:xfrm>
            <a:off x="708660" y="1143000"/>
            <a:ext cx="7292340" cy="1123950"/>
          </a:xfrm>
        </p:spPr>
        <p:txBody>
          <a:bodyPr>
            <a:noAutofit/>
          </a:bodyPr>
          <a:lstStyle/>
          <a:p>
            <a:pPr>
              <a:spcBef>
                <a:spcPts val="600"/>
              </a:spcBef>
              <a:spcAft>
                <a:spcPts val="400"/>
              </a:spcAft>
              <a:buFontTx/>
              <a:buNone/>
            </a:pPr>
            <a:r>
              <a:rPr lang="fr-CA" dirty="0"/>
              <a:t>Décisions et justification</a:t>
            </a:r>
          </a:p>
          <a:p>
            <a:pPr>
              <a:lnSpc>
                <a:spcPts val="1900"/>
              </a:lnSpc>
              <a:spcBef>
                <a:spcPts val="400"/>
              </a:spcBef>
              <a:spcAft>
                <a:spcPts val="600"/>
              </a:spcAft>
              <a:buClr>
                <a:schemeClr val="tx1"/>
              </a:buClr>
            </a:pPr>
            <a:r>
              <a:rPr lang="fr-CA" sz="1500" b="0" dirty="0">
                <a:solidFill>
                  <a:srgbClr val="000000"/>
                </a:solidFill>
              </a:rPr>
              <a:t>Il a été convenu que l’inclusion des cas urgents n’est pas significative dans le cas des temps d’attente déclarés. Ces cas ne seront pas déclarés comme des exceptions pour les provinces qui ne sont pas en mesure de les exclure</a:t>
            </a:r>
          </a:p>
          <a:p>
            <a:pPr>
              <a:lnSpc>
                <a:spcPts val="1900"/>
              </a:lnSpc>
              <a:spcBef>
                <a:spcPts val="600"/>
              </a:spcBef>
              <a:spcAft>
                <a:spcPts val="600"/>
              </a:spcAft>
              <a:buClr>
                <a:schemeClr val="tx1"/>
              </a:buClr>
            </a:pPr>
            <a:r>
              <a:rPr lang="fr-CA" sz="1500" b="0" dirty="0">
                <a:solidFill>
                  <a:srgbClr val="000000"/>
                </a:solidFill>
              </a:rPr>
              <a:t>Les examens de suivi sont significatifs pour les temps d’attente déclarés; en effet, </a:t>
            </a:r>
            <a:br>
              <a:rPr lang="fr-CA" sz="1500" b="0" dirty="0">
                <a:solidFill>
                  <a:srgbClr val="000000"/>
                </a:solidFill>
              </a:rPr>
            </a:br>
            <a:r>
              <a:rPr lang="fr-CA" sz="1500" b="0" dirty="0">
                <a:solidFill>
                  <a:srgbClr val="000000"/>
                </a:solidFill>
              </a:rPr>
              <a:t>ils constituent 10 à 15 % des cas et sont habituellement planifiés à intervalles réguliers. </a:t>
            </a:r>
            <a:br>
              <a:rPr lang="fr-CA" sz="1500" b="0" dirty="0">
                <a:solidFill>
                  <a:srgbClr val="000000"/>
                </a:solidFill>
              </a:rPr>
            </a:br>
            <a:r>
              <a:rPr lang="fr-CA" sz="1500" b="0" dirty="0">
                <a:solidFill>
                  <a:srgbClr val="000000"/>
                </a:solidFill>
              </a:rPr>
              <a:t>Pour les provinces qui ne sont pas en mesure de supprimer les examens de suivi, </a:t>
            </a:r>
            <a:br>
              <a:rPr lang="fr-CA" sz="1500" b="0" dirty="0">
                <a:solidFill>
                  <a:srgbClr val="000000"/>
                </a:solidFill>
              </a:rPr>
            </a:br>
            <a:r>
              <a:rPr lang="fr-CA" sz="1500" b="0" dirty="0">
                <a:solidFill>
                  <a:srgbClr val="000000"/>
                </a:solidFill>
              </a:rPr>
              <a:t>l’ICIS ajoutera ces données dans les exceptions</a:t>
            </a:r>
          </a:p>
        </p:txBody>
      </p:sp>
    </p:spTree>
    <p:extLst>
      <p:ext uri="{BB962C8B-B14F-4D97-AF65-F5344CB8AC3E}">
        <p14:creationId xmlns:p14="http://schemas.microsoft.com/office/powerpoint/2010/main" val="982590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4D976-F1DD-4CD6-B6FE-9821B9064F93}"/>
              </a:ext>
            </a:extLst>
          </p:cNvPr>
          <p:cNvSpPr>
            <a:spLocks noGrp="1"/>
          </p:cNvSpPr>
          <p:nvPr>
            <p:ph type="title"/>
            <p:custDataLst>
              <p:tags r:id="rId1"/>
            </p:custDataLst>
          </p:nvPr>
        </p:nvSpPr>
        <p:spPr/>
        <p:txBody>
          <a:bodyPr/>
          <a:lstStyle/>
          <a:p>
            <a:r>
              <a:rPr lang="fr-CA" dirty="0"/>
              <a:t>Table des matières</a:t>
            </a:r>
          </a:p>
        </p:txBody>
      </p:sp>
      <p:sp>
        <p:nvSpPr>
          <p:cNvPr id="3" name="Text Placeholder 2">
            <a:extLst>
              <a:ext uri="{FF2B5EF4-FFF2-40B4-BE49-F238E27FC236}">
                <a16:creationId xmlns:a16="http://schemas.microsoft.com/office/drawing/2014/main" id="{DC3A42FD-2635-438F-909D-17DF8BD4D56C}"/>
              </a:ext>
            </a:extLst>
          </p:cNvPr>
          <p:cNvSpPr>
            <a:spLocks noGrp="1"/>
          </p:cNvSpPr>
          <p:nvPr>
            <p:ph type="body" sz="quarter" idx="10"/>
            <p:custDataLst>
              <p:tags r:id="rId2"/>
            </p:custDataLst>
          </p:nvPr>
        </p:nvSpPr>
        <p:spPr>
          <a:xfrm>
            <a:off x="708660" y="1143000"/>
            <a:ext cx="7200000" cy="2170081"/>
          </a:xfrm>
        </p:spPr>
        <p:txBody>
          <a:bodyPr/>
          <a:lstStyle/>
          <a:p>
            <a:r>
              <a:rPr lang="fr-CA" dirty="0">
                <a:hlinkClick r:id="rId4" action="ppaction://hlinksldjump"/>
              </a:rPr>
              <a:t>Diapositive 4</a:t>
            </a:r>
            <a:r>
              <a:rPr lang="fr-CA" dirty="0"/>
              <a:t> — Vue d’ensemble du projet </a:t>
            </a:r>
          </a:p>
          <a:p>
            <a:r>
              <a:rPr lang="fr-CA" dirty="0">
                <a:hlinkClick r:id="rId5" action="ppaction://hlinksldjump"/>
              </a:rPr>
              <a:t>Diapositive 10</a:t>
            </a:r>
            <a:r>
              <a:rPr lang="fr-CA" dirty="0"/>
              <a:t> — Temps d’attente pour les interventions prioritaires : définitions </a:t>
            </a:r>
          </a:p>
          <a:p>
            <a:r>
              <a:rPr lang="fr-CA" dirty="0">
                <a:hlinkClick r:id="rId6" action="ppaction://hlinksldjump"/>
              </a:rPr>
              <a:t>Diapositive 38</a:t>
            </a:r>
            <a:r>
              <a:rPr lang="fr-CA" dirty="0"/>
              <a:t> — Autres temps d’attente : définitions</a:t>
            </a:r>
          </a:p>
          <a:p>
            <a:r>
              <a:rPr lang="fr-CA" dirty="0">
                <a:hlinkClick r:id="rId7" action="ppaction://hlinksldjump"/>
              </a:rPr>
              <a:t>Diapositive 45</a:t>
            </a:r>
            <a:r>
              <a:rPr lang="fr-CA" dirty="0"/>
              <a:t> — Annexe : codes de la CIM-10-CA et de la CCI </a:t>
            </a:r>
          </a:p>
          <a:p>
            <a:pPr marL="0" indent="0">
              <a:buNone/>
            </a:pPr>
            <a:endParaRPr lang="en-CA" dirty="0"/>
          </a:p>
          <a:p>
            <a:endParaRPr lang="en-CA" dirty="0"/>
          </a:p>
        </p:txBody>
      </p:sp>
    </p:spTree>
    <p:extLst>
      <p:ext uri="{BB962C8B-B14F-4D97-AF65-F5344CB8AC3E}">
        <p14:creationId xmlns:p14="http://schemas.microsoft.com/office/powerpoint/2010/main" val="8583374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4240" y="435600"/>
            <a:ext cx="8229600" cy="429092"/>
          </a:xfrm>
        </p:spPr>
        <p:txBody>
          <a:bodyPr/>
          <a:lstStyle/>
          <a:p>
            <a:r>
              <a:rPr lang="fr-CA" dirty="0"/>
              <a:t>Chirurgie</a:t>
            </a:r>
            <a:r>
              <a:rPr lang="fr-CA" dirty="0">
                <a:solidFill>
                  <a:srgbClr val="FF0000"/>
                </a:solidFill>
              </a:rPr>
              <a:t> </a:t>
            </a:r>
            <a:r>
              <a:rPr lang="fr-CA" dirty="0"/>
              <a:t>liée au cancer</a:t>
            </a:r>
          </a:p>
        </p:txBody>
      </p:sp>
      <p:sp>
        <p:nvSpPr>
          <p:cNvPr id="3" name="Text Placeholder 2"/>
          <p:cNvSpPr>
            <a:spLocks noGrp="1"/>
          </p:cNvSpPr>
          <p:nvPr>
            <p:ph type="body" sz="quarter" idx="10"/>
            <p:custDataLst>
              <p:tags r:id="rId2"/>
            </p:custDataLst>
          </p:nvPr>
        </p:nvSpPr>
        <p:spPr>
          <a:xfrm>
            <a:off x="454240" y="972000"/>
            <a:ext cx="8384959" cy="514350"/>
          </a:xfrm>
        </p:spPr>
        <p:txBody>
          <a:bodyPr>
            <a:noAutofit/>
          </a:bodyPr>
          <a:lstStyle/>
          <a:p>
            <a:pPr marL="0" indent="0">
              <a:spcAft>
                <a:spcPts val="400"/>
              </a:spcAft>
              <a:buNone/>
            </a:pPr>
            <a:r>
              <a:rPr lang="fr-CA" sz="2000" dirty="0">
                <a:solidFill>
                  <a:srgbClr val="177784"/>
                </a:solidFill>
              </a:rPr>
              <a:t>Depuis 2014, la définition et la population suivantes s’appliquent dans le cadre de la déclaration des temps d’attente associés à 5 chirurgies liées au cancer :</a:t>
            </a:r>
          </a:p>
        </p:txBody>
      </p:sp>
      <p:sp>
        <p:nvSpPr>
          <p:cNvPr id="4" name="Text Placeholder 2"/>
          <p:cNvSpPr txBox="1">
            <a:spLocks/>
          </p:cNvSpPr>
          <p:nvPr>
            <p:custDataLst>
              <p:tags r:id="rId3"/>
            </p:custDataLst>
          </p:nvPr>
        </p:nvSpPr>
        <p:spPr>
          <a:xfrm>
            <a:off x="457200" y="1581150"/>
            <a:ext cx="3456000" cy="2667000"/>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1200"/>
              </a:spcBef>
              <a:spcAft>
                <a:spcPts val="400"/>
              </a:spcAft>
              <a:buNone/>
            </a:pPr>
            <a:r>
              <a:rPr lang="fr-CA" dirty="0"/>
              <a:t>Définition</a:t>
            </a:r>
          </a:p>
          <a:p>
            <a:pPr marL="0" indent="0">
              <a:lnSpc>
                <a:spcPts val="1900"/>
              </a:lnSpc>
              <a:spcBef>
                <a:spcPts val="0"/>
              </a:spcBef>
              <a:buFont typeface="Calibri" panose="020F0502020204030204" pitchFamily="34" charset="0"/>
              <a:buNone/>
            </a:pPr>
            <a:r>
              <a:rPr lang="fr-CA" sz="1500" b="0" dirty="0">
                <a:solidFill>
                  <a:srgbClr val="000000"/>
                </a:solidFill>
              </a:rPr>
              <a:t>Nombre de jours d’attente à partir de la date où le patient et le médecin conviennent d’une chirurgie du cancer et où le patient est prêt à la subir, jusqu’à la date où le patient subit la chirurgie prévue</a:t>
            </a:r>
          </a:p>
          <a:p>
            <a:pPr>
              <a:lnSpc>
                <a:spcPts val="1900"/>
              </a:lnSpc>
              <a:buFontTx/>
              <a:buNone/>
            </a:pPr>
            <a:r>
              <a:rPr lang="fr-CA" dirty="0"/>
              <a:t>Période de déclaration</a:t>
            </a:r>
          </a:p>
          <a:p>
            <a:pPr>
              <a:lnSpc>
                <a:spcPts val="1900"/>
              </a:lnSpc>
              <a:spcBef>
                <a:spcPts val="0"/>
              </a:spcBef>
              <a:buFont typeface="Calibri" panose="020F0502020204030204" pitchFamily="34" charset="0"/>
              <a:buNone/>
            </a:pPr>
            <a:r>
              <a:rPr lang="fr-CA" sz="1500" b="0" dirty="0">
                <a:solidFill>
                  <a:srgbClr val="000000"/>
                </a:solidFill>
              </a:rPr>
              <a:t>Du 1</a:t>
            </a:r>
            <a:r>
              <a:rPr lang="fr-CA" sz="1500" b="0" baseline="30000" dirty="0">
                <a:solidFill>
                  <a:srgbClr val="000000"/>
                </a:solidFill>
              </a:rPr>
              <a:t>er</a:t>
            </a:r>
            <a:r>
              <a:rPr lang="fr-CA" sz="1500" b="0" dirty="0">
                <a:solidFill>
                  <a:srgbClr val="000000"/>
                </a:solidFill>
              </a:rPr>
              <a:t> avril au 30 septembre, annuellement</a:t>
            </a:r>
          </a:p>
        </p:txBody>
      </p:sp>
      <p:sp>
        <p:nvSpPr>
          <p:cNvPr id="5" name="Text Placeholder 2"/>
          <p:cNvSpPr txBox="1">
            <a:spLocks/>
          </p:cNvSpPr>
          <p:nvPr>
            <p:custDataLst>
              <p:tags r:id="rId4"/>
            </p:custDataLst>
          </p:nvPr>
        </p:nvSpPr>
        <p:spPr>
          <a:xfrm>
            <a:off x="4190999" y="1581150"/>
            <a:ext cx="4903159" cy="2819400"/>
          </a:xfrm>
          <a:prstGeom prst="rect">
            <a:avLst/>
          </a:prstGeom>
        </p:spPr>
        <p:txBody>
          <a:bodyPr vert="horz" wrap="square" lIns="0" tIns="0" rIns="0" bIns="0" rtlCol="0">
            <a:noAutofit/>
          </a:bodyPr>
          <a:lstStyle>
            <a:lvl1pPr marL="182563" indent="-182563" algn="l" defTabSz="914400" rtl="0" eaLnBrk="1" latinLnBrk="0" hangingPunct="1">
              <a:lnSpc>
                <a:spcPts val="2000"/>
              </a:lnSpc>
              <a:spcBef>
                <a:spcPts val="500"/>
              </a:spcBef>
              <a:spcAft>
                <a:spcPts val="500"/>
              </a:spcAft>
              <a:buFont typeface="Calibri" panose="020F0502020204030204" pitchFamily="34" charset="0"/>
              <a:buChar char="•"/>
              <a:defRPr sz="1600" b="1" kern="1200" baseline="0">
                <a:solidFill>
                  <a:srgbClr val="365254"/>
                </a:solidFill>
                <a:latin typeface="+mn-lt"/>
                <a:ea typeface="+mn-ea"/>
                <a:cs typeface="+mn-cs"/>
              </a:defRPr>
            </a:lvl1pPr>
            <a:lvl2pPr marL="449263" indent="-182563" algn="l" defTabSz="914400" rtl="0" eaLnBrk="1" latinLnBrk="0" hangingPunct="1">
              <a:lnSpc>
                <a:spcPts val="2000"/>
              </a:lnSpc>
              <a:spcBef>
                <a:spcPts val="500"/>
              </a:spcBef>
              <a:spcAft>
                <a:spcPts val="500"/>
              </a:spcAft>
              <a:buFont typeface="Calibri" panose="020F0502020204030204" pitchFamily="34" charset="0"/>
              <a:buChar char="‒"/>
              <a:tabLst/>
              <a:defRPr sz="1500" kern="1200">
                <a:solidFill>
                  <a:schemeClr val="tx1"/>
                </a:solidFill>
                <a:latin typeface="+mn-lt"/>
                <a:ea typeface="+mn-ea"/>
                <a:cs typeface="+mn-cs"/>
              </a:defRPr>
            </a:lvl2pPr>
            <a:lvl3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3pPr>
            <a:lvl4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449263"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1900"/>
              </a:lnSpc>
              <a:spcBef>
                <a:spcPts val="1200"/>
              </a:spcBef>
              <a:spcAft>
                <a:spcPts val="400"/>
              </a:spcAft>
              <a:buFont typeface="Calibri" panose="020F0502020204030204" pitchFamily="34" charset="0"/>
              <a:buNone/>
            </a:pPr>
            <a:r>
              <a:rPr lang="fr-CA" dirty="0"/>
              <a:t>Population</a:t>
            </a:r>
          </a:p>
          <a:p>
            <a:pPr>
              <a:lnSpc>
                <a:spcPts val="1900"/>
              </a:lnSpc>
              <a:spcBef>
                <a:spcPts val="0"/>
              </a:spcBef>
              <a:spcAft>
                <a:spcPts val="400"/>
              </a:spcAft>
              <a:buClr>
                <a:schemeClr val="tx1"/>
              </a:buClr>
            </a:pPr>
            <a:r>
              <a:rPr lang="fr-CA" sz="1500" b="0" dirty="0">
                <a:solidFill>
                  <a:srgbClr val="000000"/>
                </a:solidFill>
              </a:rPr>
              <a:t>Comprend toutes les chirurgies pour des cas confirmés </a:t>
            </a:r>
            <a:br>
              <a:rPr lang="fr-CA" sz="1500" b="0" dirty="0">
                <a:solidFill>
                  <a:srgbClr val="000000"/>
                </a:solidFill>
              </a:rPr>
            </a:br>
            <a:r>
              <a:rPr lang="fr-CA" sz="1500" b="0" dirty="0">
                <a:solidFill>
                  <a:srgbClr val="000000"/>
                </a:solidFill>
              </a:rPr>
              <a:t>et suspectés de cancer</a:t>
            </a:r>
          </a:p>
          <a:p>
            <a:pPr>
              <a:lnSpc>
                <a:spcPts val="1900"/>
              </a:lnSpc>
              <a:spcBef>
                <a:spcPts val="0"/>
              </a:spcBef>
              <a:spcAft>
                <a:spcPts val="400"/>
              </a:spcAft>
              <a:buClr>
                <a:schemeClr val="tx1"/>
              </a:buClr>
            </a:pPr>
            <a:r>
              <a:rPr lang="fr-CA" sz="1500" b="0" dirty="0">
                <a:solidFill>
                  <a:srgbClr val="000000"/>
                </a:solidFill>
              </a:rPr>
              <a:t>Comprend toutes les chirurgies concernant les patients </a:t>
            </a:r>
            <a:br>
              <a:rPr lang="fr-CA" sz="1500" b="0" dirty="0">
                <a:solidFill>
                  <a:srgbClr val="000000"/>
                </a:solidFill>
              </a:rPr>
            </a:br>
            <a:r>
              <a:rPr lang="fr-CA" sz="1500" b="0" dirty="0">
                <a:solidFill>
                  <a:srgbClr val="000000"/>
                </a:solidFill>
              </a:rPr>
              <a:t>en soins palliatifs</a:t>
            </a:r>
          </a:p>
          <a:p>
            <a:pPr>
              <a:lnSpc>
                <a:spcPts val="1900"/>
              </a:lnSpc>
              <a:spcBef>
                <a:spcPts val="0"/>
              </a:spcBef>
              <a:spcAft>
                <a:spcPts val="400"/>
              </a:spcAft>
              <a:buClr>
                <a:schemeClr val="tx1"/>
              </a:buClr>
            </a:pPr>
            <a:r>
              <a:rPr lang="fr-CA" sz="1500" b="0" dirty="0">
                <a:solidFill>
                  <a:srgbClr val="000000"/>
                </a:solidFill>
              </a:rPr>
              <a:t>Comprend toutes les chirurgies liées à des cancers nouvellement diagnostiqués ou récurrents/métastatiques</a:t>
            </a:r>
          </a:p>
          <a:p>
            <a:pPr>
              <a:lnSpc>
                <a:spcPts val="1900"/>
              </a:lnSpc>
              <a:spcBef>
                <a:spcPts val="0"/>
              </a:spcBef>
              <a:spcAft>
                <a:spcPts val="400"/>
              </a:spcAft>
              <a:buClr>
                <a:schemeClr val="tx1"/>
              </a:buClr>
            </a:pPr>
            <a:r>
              <a:rPr lang="fr-CA" sz="1500" b="0" dirty="0">
                <a:solidFill>
                  <a:srgbClr val="000000"/>
                </a:solidFill>
              </a:rPr>
              <a:t>Exclut les jours où le patient n’est pas disponible</a:t>
            </a:r>
          </a:p>
          <a:p>
            <a:pPr>
              <a:lnSpc>
                <a:spcPts val="1900"/>
              </a:lnSpc>
              <a:spcBef>
                <a:spcPts val="0"/>
              </a:spcBef>
              <a:spcAft>
                <a:spcPts val="400"/>
              </a:spcAft>
              <a:buClr>
                <a:schemeClr val="tx1"/>
              </a:buClr>
            </a:pPr>
            <a:r>
              <a:rPr lang="fr-CA" sz="1500" b="0" dirty="0">
                <a:solidFill>
                  <a:srgbClr val="000000"/>
                </a:solidFill>
              </a:rPr>
              <a:t>Exclut les patients qui ont subi une biopsie pratiquée seule</a:t>
            </a:r>
          </a:p>
          <a:p>
            <a:pPr>
              <a:lnSpc>
                <a:spcPts val="1900"/>
              </a:lnSpc>
              <a:spcBef>
                <a:spcPts val="0"/>
              </a:spcBef>
              <a:spcAft>
                <a:spcPts val="400"/>
              </a:spcAft>
              <a:buClr>
                <a:schemeClr val="tx1"/>
              </a:buClr>
            </a:pPr>
            <a:r>
              <a:rPr lang="fr-CA" sz="1500" b="0" dirty="0">
                <a:solidFill>
                  <a:srgbClr val="000000"/>
                </a:solidFill>
              </a:rPr>
              <a:t>Exclut les patients qui reçoivent un traitement néo-adjuvant </a:t>
            </a:r>
          </a:p>
          <a:p>
            <a:pPr>
              <a:lnSpc>
                <a:spcPts val="1900"/>
              </a:lnSpc>
              <a:spcBef>
                <a:spcPts val="0"/>
              </a:spcBef>
              <a:spcAft>
                <a:spcPts val="400"/>
              </a:spcAft>
              <a:buClr>
                <a:schemeClr val="tx1"/>
              </a:buClr>
            </a:pPr>
            <a:r>
              <a:rPr lang="fr-CA" sz="1500" b="0" dirty="0">
                <a:solidFill>
                  <a:srgbClr val="000000"/>
                </a:solidFill>
              </a:rPr>
              <a:t>Exclut les cas urgents</a:t>
            </a:r>
          </a:p>
        </p:txBody>
      </p:sp>
    </p:spTree>
    <p:extLst>
      <p:ext uri="{BB962C8B-B14F-4D97-AF65-F5344CB8AC3E}">
        <p14:creationId xmlns:p14="http://schemas.microsoft.com/office/powerpoint/2010/main" val="38979382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305800" cy="429092"/>
          </a:xfrm>
        </p:spPr>
        <p:txBody>
          <a:bodyPr/>
          <a:lstStyle/>
          <a:p>
            <a:r>
              <a:rPr lang="fr-CA" dirty="0"/>
              <a:t>Chirurgie</a:t>
            </a:r>
            <a:r>
              <a:rPr lang="fr-CA" dirty="0">
                <a:solidFill>
                  <a:srgbClr val="FF0000"/>
                </a:solidFill>
              </a:rPr>
              <a:t> </a:t>
            </a:r>
            <a:r>
              <a:rPr lang="fr-CA" dirty="0"/>
              <a:t>liée au cancer (suite)</a:t>
            </a:r>
          </a:p>
        </p:txBody>
      </p:sp>
      <p:sp>
        <p:nvSpPr>
          <p:cNvPr id="3" name="Text Placeholder 2"/>
          <p:cNvSpPr>
            <a:spLocks noGrp="1"/>
          </p:cNvSpPr>
          <p:nvPr>
            <p:ph type="body" sz="quarter" idx="10"/>
            <p:custDataLst>
              <p:tags r:id="rId2"/>
            </p:custDataLst>
          </p:nvPr>
        </p:nvSpPr>
        <p:spPr>
          <a:xfrm>
            <a:off x="708660" y="1143000"/>
            <a:ext cx="8054340" cy="1733550"/>
          </a:xfrm>
        </p:spPr>
        <p:txBody>
          <a:bodyPr>
            <a:noAutofit/>
          </a:bodyPr>
          <a:lstStyle/>
          <a:p>
            <a:pPr>
              <a:lnSpc>
                <a:spcPts val="2100"/>
              </a:lnSpc>
              <a:spcAft>
                <a:spcPts val="400"/>
              </a:spcAft>
              <a:buFontTx/>
              <a:buNone/>
            </a:pPr>
            <a:r>
              <a:rPr lang="fr-CA" dirty="0"/>
              <a:t>Décisions et justification</a:t>
            </a:r>
          </a:p>
          <a:p>
            <a:pPr>
              <a:lnSpc>
                <a:spcPts val="1900"/>
              </a:lnSpc>
              <a:spcBef>
                <a:spcPts val="0"/>
              </a:spcBef>
              <a:spcAft>
                <a:spcPts val="400"/>
              </a:spcAft>
            </a:pPr>
            <a:r>
              <a:rPr lang="fr-CA" sz="1500" b="0" dirty="0">
                <a:solidFill>
                  <a:srgbClr val="000000"/>
                </a:solidFill>
              </a:rPr>
              <a:t>Les cas suspectés sont inclus parce que le rapport de pathologie peut ne pas être prêt avant la chirurgie et que les limites de la collecte de données ne permettent pas de recueillir avec exactitude les constatations du pathologiste</a:t>
            </a:r>
          </a:p>
          <a:p>
            <a:pPr>
              <a:lnSpc>
                <a:spcPts val="1900"/>
              </a:lnSpc>
              <a:spcBef>
                <a:spcPts val="0"/>
              </a:spcBef>
              <a:spcAft>
                <a:spcPts val="400"/>
              </a:spcAft>
            </a:pPr>
            <a:r>
              <a:rPr lang="fr-CA" sz="1500" b="0" dirty="0">
                <a:solidFill>
                  <a:srgbClr val="000000"/>
                </a:solidFill>
              </a:rPr>
              <a:t>Les interventions chirurgicales chez les patients en soins palliatifs atteints d’un cancer et les patients atteints d’un cancer récurrent sont incluses parce qu’elles requièrent du temps en salle d’opération, tout comme celles visant les nouveaux patients atteints d’un cancer</a:t>
            </a:r>
          </a:p>
          <a:p>
            <a:pPr>
              <a:lnSpc>
                <a:spcPts val="1900"/>
              </a:lnSpc>
              <a:spcBef>
                <a:spcPts val="0"/>
              </a:spcBef>
              <a:spcAft>
                <a:spcPts val="400"/>
              </a:spcAft>
            </a:pPr>
            <a:r>
              <a:rPr lang="fr-CA" sz="1500" b="0" dirty="0">
                <a:solidFill>
                  <a:srgbClr val="000000"/>
                </a:solidFill>
              </a:rPr>
              <a:t>Les provinces qui ne sont pas en mesure d’exclure les biopsies pratiquées seules seront notées dans les exceptions</a:t>
            </a:r>
          </a:p>
        </p:txBody>
      </p:sp>
    </p:spTree>
    <p:extLst>
      <p:ext uri="{BB962C8B-B14F-4D97-AF65-F5344CB8AC3E}">
        <p14:creationId xmlns:p14="http://schemas.microsoft.com/office/powerpoint/2010/main" val="1867962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Chirurgie</a:t>
            </a:r>
            <a:r>
              <a:rPr lang="fr-CA" dirty="0">
                <a:solidFill>
                  <a:srgbClr val="FF0000"/>
                </a:solidFill>
              </a:rPr>
              <a:t> </a:t>
            </a:r>
            <a:r>
              <a:rPr lang="fr-CA" dirty="0"/>
              <a:t>du cancer du sein</a:t>
            </a:r>
          </a:p>
        </p:txBody>
      </p:sp>
      <p:sp>
        <p:nvSpPr>
          <p:cNvPr id="3" name="Text Placeholder 2"/>
          <p:cNvSpPr>
            <a:spLocks noGrp="1"/>
          </p:cNvSpPr>
          <p:nvPr>
            <p:ph type="body" sz="quarter" idx="10"/>
            <p:custDataLst>
              <p:tags r:id="rId2"/>
            </p:custDataLst>
          </p:nvPr>
        </p:nvSpPr>
        <p:spPr>
          <a:xfrm>
            <a:off x="708660" y="1143000"/>
            <a:ext cx="7978140" cy="3105150"/>
          </a:xfrm>
        </p:spPr>
        <p:txBody>
          <a:bodyPr>
            <a:noAutofit/>
          </a:bodyPr>
          <a:lstStyle/>
          <a:p>
            <a:pPr marL="0" indent="0">
              <a:spcAft>
                <a:spcPts val="400"/>
              </a:spcAft>
              <a:buNone/>
            </a:pPr>
            <a:r>
              <a:rPr lang="fr-CA" sz="2000" dirty="0">
                <a:solidFill>
                  <a:srgbClr val="177784"/>
                </a:solidFill>
              </a:rPr>
              <a:t>En plus des définitions générales qui s’appliquent aux chirurgies liées au cancer, la population suivante est utilisée dans la déclaration des temps d’attente associés à la chirurgie du cancer du sein :</a:t>
            </a:r>
          </a:p>
          <a:p>
            <a:pPr>
              <a:spcBef>
                <a:spcPts val="1200"/>
              </a:spcBef>
              <a:spcAft>
                <a:spcPts val="400"/>
              </a:spcAft>
              <a:buNone/>
            </a:pPr>
            <a:r>
              <a:rPr lang="fr-CA" dirty="0"/>
              <a:t>Population</a:t>
            </a:r>
          </a:p>
          <a:p>
            <a:pPr>
              <a:lnSpc>
                <a:spcPts val="1900"/>
              </a:lnSpc>
              <a:spcBef>
                <a:spcPts val="0"/>
              </a:spcBef>
            </a:pPr>
            <a:r>
              <a:rPr lang="fr-CA" sz="1500" b="0" dirty="0">
                <a:solidFill>
                  <a:srgbClr val="000000"/>
                </a:solidFill>
              </a:rPr>
              <a:t>Comprend toutes les mastectomies, résections, excisions et tumorectomies pour les cas de cancer confirmés ou suspectés</a:t>
            </a:r>
          </a:p>
          <a:p>
            <a:pPr>
              <a:lnSpc>
                <a:spcPts val="1900"/>
              </a:lnSpc>
              <a:spcBef>
                <a:spcPts val="0"/>
              </a:spcBef>
            </a:pPr>
            <a:r>
              <a:rPr lang="fr-CA" sz="1500" b="0" dirty="0">
                <a:solidFill>
                  <a:srgbClr val="000000"/>
                </a:solidFill>
              </a:rPr>
              <a:t>Comprend les biopsies du sein et du ganglion sentinelle combinées aux chirurgies énumérées </a:t>
            </a:r>
            <a:br>
              <a:rPr lang="fr-CA" sz="1500" b="0" dirty="0">
                <a:solidFill>
                  <a:srgbClr val="000000"/>
                </a:solidFill>
              </a:rPr>
            </a:br>
            <a:r>
              <a:rPr lang="fr-CA" sz="1500" b="0" dirty="0">
                <a:solidFill>
                  <a:srgbClr val="000000"/>
                </a:solidFill>
              </a:rPr>
              <a:t>ci-dessus pour les patientes qui ont un cancer confirmé ou suspecté</a:t>
            </a:r>
          </a:p>
          <a:p>
            <a:pPr>
              <a:lnSpc>
                <a:spcPts val="1900"/>
              </a:lnSpc>
              <a:spcBef>
                <a:spcPts val="0"/>
              </a:spcBef>
            </a:pPr>
            <a:r>
              <a:rPr lang="fr-CA" sz="1500" b="0" dirty="0">
                <a:solidFill>
                  <a:srgbClr val="000000"/>
                </a:solidFill>
              </a:rPr>
              <a:t>Exclut la mutation des gènes BRCA1 et BRCA2</a:t>
            </a:r>
          </a:p>
          <a:p>
            <a:pPr>
              <a:lnSpc>
                <a:spcPts val="1900"/>
              </a:lnSpc>
              <a:spcBef>
                <a:spcPts val="0"/>
              </a:spcBef>
            </a:pPr>
            <a:r>
              <a:rPr lang="fr-CA" sz="1500" b="0" dirty="0">
                <a:solidFill>
                  <a:srgbClr val="000000"/>
                </a:solidFill>
              </a:rPr>
              <a:t>Exclut la reconstruction mammaire, sauf si elle est pratiquée au cours de la même séance </a:t>
            </a:r>
            <a:br>
              <a:rPr lang="fr-CA" sz="1500" b="0" dirty="0">
                <a:solidFill>
                  <a:srgbClr val="000000"/>
                </a:solidFill>
              </a:rPr>
            </a:br>
            <a:r>
              <a:rPr lang="fr-CA" sz="1500" b="0" dirty="0">
                <a:solidFill>
                  <a:srgbClr val="000000"/>
                </a:solidFill>
              </a:rPr>
              <a:t>en salle d’opération</a:t>
            </a:r>
          </a:p>
        </p:txBody>
      </p:sp>
    </p:spTree>
    <p:extLst>
      <p:ext uri="{BB962C8B-B14F-4D97-AF65-F5344CB8AC3E}">
        <p14:creationId xmlns:p14="http://schemas.microsoft.com/office/powerpoint/2010/main" val="24019410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Chirurgie du cancer du sein (suite)</a:t>
            </a:r>
          </a:p>
        </p:txBody>
      </p:sp>
      <p:sp>
        <p:nvSpPr>
          <p:cNvPr id="3" name="Text Placeholder 2"/>
          <p:cNvSpPr>
            <a:spLocks noGrp="1"/>
          </p:cNvSpPr>
          <p:nvPr>
            <p:ph type="body" sz="quarter" idx="10"/>
            <p:custDataLst>
              <p:tags r:id="rId2"/>
            </p:custDataLst>
          </p:nvPr>
        </p:nvSpPr>
        <p:spPr>
          <a:xfrm>
            <a:off x="708660" y="1143000"/>
            <a:ext cx="7368540" cy="692497"/>
          </a:xfrm>
        </p:spPr>
        <p:txBody>
          <a:bodyPr>
            <a:noAutofit/>
          </a:bodyPr>
          <a:lstStyle/>
          <a:p>
            <a:pPr>
              <a:spcAft>
                <a:spcPts val="400"/>
              </a:spcAft>
              <a:buFontTx/>
              <a:buNone/>
            </a:pPr>
            <a:r>
              <a:rPr lang="fr-CA" dirty="0"/>
              <a:t>Décisions et justification</a:t>
            </a:r>
          </a:p>
          <a:p>
            <a:pPr>
              <a:lnSpc>
                <a:spcPts val="1900"/>
              </a:lnSpc>
              <a:spcBef>
                <a:spcPts val="0"/>
              </a:spcBef>
            </a:pPr>
            <a:r>
              <a:rPr lang="fr-CA" sz="1500" b="0" dirty="0">
                <a:solidFill>
                  <a:srgbClr val="000000"/>
                </a:solidFill>
              </a:rPr>
              <a:t>Le traitement de la mutation des gènes BRCA1 et BRCA2 est différent du traitement des cas de cancer confirmés ou suspectés; il a par conséquent été exclu. Les provinces qui ne sont pas en mesure d’exclure le traitement de la mutation des gènes BRCA1 et BRCA2 seront notées dans les exceptions</a:t>
            </a:r>
          </a:p>
          <a:p>
            <a:pPr>
              <a:lnSpc>
                <a:spcPts val="1900"/>
              </a:lnSpc>
              <a:spcBef>
                <a:spcPts val="0"/>
              </a:spcBef>
            </a:pPr>
            <a:r>
              <a:rPr lang="fr-CA" sz="1500" b="0" dirty="0">
                <a:solidFill>
                  <a:srgbClr val="000000"/>
                </a:solidFill>
              </a:rPr>
              <a:t>Les cas de reconstruction sont exclus pour la raison expliquée au point précédent. Cependant, il est peu probable que ces cas affectent sensiblement les temps d’attente; aucune exception provinciale ne sera précisée si les provinces ne sont pas en mesure </a:t>
            </a:r>
            <a:br>
              <a:rPr lang="fr-CA" sz="1500" b="0" dirty="0">
                <a:solidFill>
                  <a:srgbClr val="000000"/>
                </a:solidFill>
              </a:rPr>
            </a:br>
            <a:r>
              <a:rPr lang="fr-CA" sz="1500" b="0" dirty="0">
                <a:solidFill>
                  <a:srgbClr val="000000"/>
                </a:solidFill>
              </a:rPr>
              <a:t>de retirer ces cas</a:t>
            </a:r>
          </a:p>
        </p:txBody>
      </p:sp>
    </p:spTree>
    <p:extLst>
      <p:ext uri="{BB962C8B-B14F-4D97-AF65-F5344CB8AC3E}">
        <p14:creationId xmlns:p14="http://schemas.microsoft.com/office/powerpoint/2010/main" val="18545280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600"/>
            <a:ext cx="8229600" cy="429092"/>
          </a:xfrm>
        </p:spPr>
        <p:txBody>
          <a:bodyPr/>
          <a:lstStyle/>
          <a:p>
            <a:r>
              <a:rPr lang="fr-CA" dirty="0"/>
              <a:t>Chirurgie</a:t>
            </a:r>
            <a:r>
              <a:rPr lang="fr-CA" dirty="0">
                <a:solidFill>
                  <a:srgbClr val="FF0000"/>
                </a:solidFill>
              </a:rPr>
              <a:t> </a:t>
            </a:r>
            <a:r>
              <a:rPr lang="fr-CA" dirty="0"/>
              <a:t>du cancer de la vessie</a:t>
            </a:r>
          </a:p>
        </p:txBody>
      </p:sp>
      <p:sp>
        <p:nvSpPr>
          <p:cNvPr id="3" name="Text Placeholder 2"/>
          <p:cNvSpPr>
            <a:spLocks noGrp="1"/>
          </p:cNvSpPr>
          <p:nvPr>
            <p:ph type="body" sz="quarter" idx="10"/>
            <p:custDataLst>
              <p:tags r:id="rId2"/>
            </p:custDataLst>
          </p:nvPr>
        </p:nvSpPr>
        <p:spPr>
          <a:xfrm>
            <a:off x="708660" y="1143000"/>
            <a:ext cx="7520940" cy="2190750"/>
          </a:xfrm>
        </p:spPr>
        <p:txBody>
          <a:bodyPr>
            <a:noAutofit/>
          </a:bodyPr>
          <a:lstStyle/>
          <a:p>
            <a:pPr marL="0" indent="0">
              <a:spcAft>
                <a:spcPts val="400"/>
              </a:spcAft>
              <a:buNone/>
            </a:pPr>
            <a:r>
              <a:rPr lang="fr-CA" sz="2000" dirty="0">
                <a:solidFill>
                  <a:srgbClr val="177784"/>
                </a:solidFill>
              </a:rPr>
              <a:t>En plus des définitions générales qui s’appliquent aux chirurgies liées au cancer, la population suivante est utilisée dans la déclaration des temps d’attente associés à la chirurgie liée au cancer de la vessie :</a:t>
            </a:r>
          </a:p>
          <a:p>
            <a:pPr>
              <a:spcBef>
                <a:spcPts val="1200"/>
              </a:spcBef>
              <a:spcAft>
                <a:spcPts val="400"/>
              </a:spcAft>
              <a:buNone/>
            </a:pPr>
            <a:r>
              <a:rPr lang="fr-CA" dirty="0"/>
              <a:t>Population</a:t>
            </a:r>
          </a:p>
          <a:p>
            <a:pPr>
              <a:lnSpc>
                <a:spcPts val="1900"/>
              </a:lnSpc>
              <a:spcBef>
                <a:spcPts val="0"/>
              </a:spcBef>
            </a:pPr>
            <a:r>
              <a:rPr lang="fr-CA" sz="1500" b="0" dirty="0">
                <a:solidFill>
                  <a:srgbClr val="000000"/>
                </a:solidFill>
              </a:rPr>
              <a:t>Comprend les résections (partielles ou complètes) de la vessie avec ou sans fulguration</a:t>
            </a:r>
          </a:p>
          <a:p>
            <a:pPr>
              <a:lnSpc>
                <a:spcPts val="1900"/>
              </a:lnSpc>
              <a:spcBef>
                <a:spcPts val="0"/>
              </a:spcBef>
            </a:pPr>
            <a:r>
              <a:rPr lang="fr-CA" sz="1500" b="0" dirty="0">
                <a:solidFill>
                  <a:srgbClr val="000000"/>
                </a:solidFill>
              </a:rPr>
              <a:t>Comprend la cystectomie avec ou sans conduit iléal pour les cas de cancer confirmés </a:t>
            </a:r>
            <a:br>
              <a:rPr lang="fr-CA" sz="1500" b="0" dirty="0">
                <a:solidFill>
                  <a:srgbClr val="000000"/>
                </a:solidFill>
              </a:rPr>
            </a:br>
            <a:r>
              <a:rPr lang="fr-CA" sz="1500" b="0" dirty="0">
                <a:solidFill>
                  <a:srgbClr val="000000"/>
                </a:solidFill>
              </a:rPr>
              <a:t>ou suspectés</a:t>
            </a:r>
          </a:p>
          <a:p>
            <a:pPr>
              <a:lnSpc>
                <a:spcPts val="1900"/>
              </a:lnSpc>
              <a:spcBef>
                <a:spcPts val="0"/>
              </a:spcBef>
            </a:pPr>
            <a:r>
              <a:rPr lang="fr-CA" sz="1500" b="0" dirty="0">
                <a:solidFill>
                  <a:srgbClr val="000000"/>
                </a:solidFill>
              </a:rPr>
              <a:t>Exclut la cystoscopie à des fins diagnostiques</a:t>
            </a:r>
          </a:p>
        </p:txBody>
      </p:sp>
    </p:spTree>
    <p:extLst>
      <p:ext uri="{BB962C8B-B14F-4D97-AF65-F5344CB8AC3E}">
        <p14:creationId xmlns:p14="http://schemas.microsoft.com/office/powerpoint/2010/main" val="444489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Chirurgie</a:t>
            </a:r>
            <a:r>
              <a:rPr lang="fr-CA" dirty="0">
                <a:solidFill>
                  <a:srgbClr val="FF0000"/>
                </a:solidFill>
              </a:rPr>
              <a:t> </a:t>
            </a:r>
            <a:r>
              <a:rPr lang="fr-CA" dirty="0"/>
              <a:t>du cancer colorectal</a:t>
            </a:r>
          </a:p>
        </p:txBody>
      </p:sp>
      <p:sp>
        <p:nvSpPr>
          <p:cNvPr id="3" name="Text Placeholder 2"/>
          <p:cNvSpPr>
            <a:spLocks noGrp="1"/>
          </p:cNvSpPr>
          <p:nvPr>
            <p:ph type="body" sz="quarter" idx="10"/>
            <p:custDataLst>
              <p:tags r:id="rId2"/>
            </p:custDataLst>
          </p:nvPr>
        </p:nvSpPr>
        <p:spPr>
          <a:xfrm>
            <a:off x="708660" y="1143000"/>
            <a:ext cx="7992000" cy="3333750"/>
          </a:xfrm>
        </p:spPr>
        <p:txBody>
          <a:bodyPr>
            <a:noAutofit/>
          </a:bodyPr>
          <a:lstStyle/>
          <a:p>
            <a:pPr marL="0" indent="0">
              <a:spcAft>
                <a:spcPts val="400"/>
              </a:spcAft>
              <a:buNone/>
            </a:pPr>
            <a:r>
              <a:rPr lang="fr-CA" sz="2000" dirty="0">
                <a:solidFill>
                  <a:srgbClr val="177784"/>
                </a:solidFill>
              </a:rPr>
              <a:t>En plus des définitions générales qui s’appliquent aux chirurgies liées au cancer, la population suivante est utilisée dans la déclaration des temps d’attente associés à la chirurgie liée au cancer colorectal :</a:t>
            </a:r>
          </a:p>
          <a:p>
            <a:pPr>
              <a:spcBef>
                <a:spcPts val="1200"/>
              </a:spcBef>
              <a:spcAft>
                <a:spcPts val="400"/>
              </a:spcAft>
              <a:buNone/>
            </a:pPr>
            <a:r>
              <a:rPr lang="fr-CA" dirty="0"/>
              <a:t>Population</a:t>
            </a:r>
          </a:p>
          <a:p>
            <a:pPr>
              <a:lnSpc>
                <a:spcPts val="1900"/>
              </a:lnSpc>
              <a:spcBef>
                <a:spcPts val="0"/>
              </a:spcBef>
            </a:pPr>
            <a:r>
              <a:rPr lang="fr-CA" sz="1500" b="0" dirty="0">
                <a:solidFill>
                  <a:srgbClr val="000000"/>
                </a:solidFill>
              </a:rPr>
              <a:t>Comprend toutes les résections du côlon par incision ou par endoscopie pratiquées en salle d’opération (gros intestin, y compris le cæcum, et côlon ascendant, transverse, descendant </a:t>
            </a:r>
            <a:br>
              <a:rPr lang="fr-CA" sz="1500" b="0" dirty="0">
                <a:solidFill>
                  <a:srgbClr val="000000"/>
                </a:solidFill>
              </a:rPr>
            </a:br>
            <a:r>
              <a:rPr lang="fr-CA" sz="1500" b="0" dirty="0">
                <a:solidFill>
                  <a:srgbClr val="000000"/>
                </a:solidFill>
              </a:rPr>
              <a:t>et sigmoïde) et du rectum (ne comprend pas l’intestin grêle) pour les cas de cancer confirmés </a:t>
            </a:r>
            <a:br>
              <a:rPr lang="fr-CA" sz="1500" b="0" dirty="0">
                <a:solidFill>
                  <a:srgbClr val="000000"/>
                </a:solidFill>
              </a:rPr>
            </a:br>
            <a:r>
              <a:rPr lang="fr-CA" sz="1500" b="0" dirty="0">
                <a:solidFill>
                  <a:srgbClr val="000000"/>
                </a:solidFill>
              </a:rPr>
              <a:t>ou suspectés</a:t>
            </a:r>
          </a:p>
          <a:p>
            <a:pPr>
              <a:lnSpc>
                <a:spcPts val="1900"/>
              </a:lnSpc>
              <a:spcBef>
                <a:spcPts val="0"/>
              </a:spcBef>
            </a:pPr>
            <a:r>
              <a:rPr lang="fr-CA" sz="1500" b="0" dirty="0">
                <a:solidFill>
                  <a:srgbClr val="000000"/>
                </a:solidFill>
              </a:rPr>
              <a:t>Comprend l’iléostomie/la colostomie pour les patients qui ont un cancer confirmé ou suspecté</a:t>
            </a:r>
          </a:p>
          <a:p>
            <a:pPr>
              <a:lnSpc>
                <a:spcPts val="1900"/>
              </a:lnSpc>
              <a:spcBef>
                <a:spcPts val="0"/>
              </a:spcBef>
            </a:pPr>
            <a:r>
              <a:rPr lang="fr-CA" sz="1500" b="0" dirty="0">
                <a:solidFill>
                  <a:srgbClr val="000000"/>
                </a:solidFill>
              </a:rPr>
              <a:t>Exclut la fermeture de l’iléostomie et de la colostomie</a:t>
            </a:r>
          </a:p>
          <a:p>
            <a:pPr>
              <a:lnSpc>
                <a:spcPts val="1900"/>
              </a:lnSpc>
              <a:spcBef>
                <a:spcPts val="0"/>
              </a:spcBef>
            </a:pPr>
            <a:r>
              <a:rPr lang="fr-CA" sz="1500" b="0" dirty="0">
                <a:solidFill>
                  <a:srgbClr val="000000"/>
                </a:solidFill>
              </a:rPr>
              <a:t>Exclut le cancer de l’estomac ou de l’intestin grêle</a:t>
            </a:r>
          </a:p>
          <a:p>
            <a:pPr>
              <a:lnSpc>
                <a:spcPts val="1900"/>
              </a:lnSpc>
              <a:spcBef>
                <a:spcPts val="0"/>
              </a:spcBef>
            </a:pPr>
            <a:r>
              <a:rPr lang="fr-CA" sz="1500" b="0" dirty="0">
                <a:solidFill>
                  <a:srgbClr val="000000"/>
                </a:solidFill>
              </a:rPr>
              <a:t>Exclut l’endoscopie diagnostique</a:t>
            </a:r>
          </a:p>
        </p:txBody>
      </p:sp>
    </p:spTree>
    <p:extLst>
      <p:ext uri="{BB962C8B-B14F-4D97-AF65-F5344CB8AC3E}">
        <p14:creationId xmlns:p14="http://schemas.microsoft.com/office/powerpoint/2010/main" val="11153976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Chirurgie</a:t>
            </a:r>
            <a:r>
              <a:rPr lang="fr-CA" dirty="0">
                <a:solidFill>
                  <a:srgbClr val="FF0000"/>
                </a:solidFill>
              </a:rPr>
              <a:t> </a:t>
            </a:r>
            <a:r>
              <a:rPr lang="fr-CA" dirty="0"/>
              <a:t>du cancer du poumon</a:t>
            </a:r>
          </a:p>
        </p:txBody>
      </p:sp>
      <p:sp>
        <p:nvSpPr>
          <p:cNvPr id="3" name="Text Placeholder 2"/>
          <p:cNvSpPr>
            <a:spLocks noGrp="1"/>
          </p:cNvSpPr>
          <p:nvPr>
            <p:ph type="body" sz="quarter" idx="10"/>
            <p:custDataLst>
              <p:tags r:id="rId2"/>
            </p:custDataLst>
          </p:nvPr>
        </p:nvSpPr>
        <p:spPr>
          <a:xfrm>
            <a:off x="708660" y="1143000"/>
            <a:ext cx="7848000" cy="692497"/>
          </a:xfrm>
        </p:spPr>
        <p:txBody>
          <a:bodyPr>
            <a:noAutofit/>
          </a:bodyPr>
          <a:lstStyle/>
          <a:p>
            <a:pPr marL="0" indent="0">
              <a:spcAft>
                <a:spcPts val="400"/>
              </a:spcAft>
              <a:buNone/>
            </a:pPr>
            <a:r>
              <a:rPr lang="fr-CA" sz="2000" dirty="0">
                <a:solidFill>
                  <a:srgbClr val="177784"/>
                </a:solidFill>
              </a:rPr>
              <a:t>En plus des définitions générales qui s’appliquent aux chirurgies liées au cancer, la population suivante est utilisée dans la déclaration des temps d’attente associés à la chirurgie liée au cancer du poumon :</a:t>
            </a:r>
          </a:p>
          <a:p>
            <a:pPr>
              <a:spcBef>
                <a:spcPts val="1200"/>
              </a:spcBef>
              <a:spcAft>
                <a:spcPts val="400"/>
              </a:spcAft>
              <a:buNone/>
            </a:pPr>
            <a:r>
              <a:rPr lang="fr-CA" dirty="0"/>
              <a:t>Population</a:t>
            </a:r>
          </a:p>
          <a:p>
            <a:pPr>
              <a:lnSpc>
                <a:spcPts val="1900"/>
              </a:lnSpc>
              <a:spcBef>
                <a:spcPts val="0"/>
              </a:spcBef>
            </a:pPr>
            <a:r>
              <a:rPr lang="fr-CA" sz="1500" b="0" dirty="0">
                <a:solidFill>
                  <a:srgbClr val="000000"/>
                </a:solidFill>
              </a:rPr>
              <a:t>Comprend les thoracotomies pour un cancer suspecté ou confirmé avec résection (partielle ou complète) d’un ou des poumons</a:t>
            </a:r>
          </a:p>
          <a:p>
            <a:pPr>
              <a:lnSpc>
                <a:spcPts val="1900"/>
              </a:lnSpc>
              <a:spcBef>
                <a:spcPts val="0"/>
              </a:spcBef>
            </a:pPr>
            <a:r>
              <a:rPr lang="fr-CA" sz="1500" b="0" dirty="0">
                <a:solidFill>
                  <a:srgbClr val="000000"/>
                </a:solidFill>
              </a:rPr>
              <a:t>Exclut les bronchoscopies et médiastinoscopies</a:t>
            </a:r>
          </a:p>
          <a:p>
            <a:pPr>
              <a:spcBef>
                <a:spcPts val="1200"/>
              </a:spcBef>
              <a:spcAft>
                <a:spcPts val="400"/>
              </a:spcAft>
              <a:buClr>
                <a:srgbClr val="365254"/>
              </a:buClr>
              <a:buNone/>
            </a:pPr>
            <a:r>
              <a:rPr lang="fr-CA" dirty="0"/>
              <a:t>Décisions et justification</a:t>
            </a:r>
          </a:p>
          <a:p>
            <a:pPr>
              <a:lnSpc>
                <a:spcPts val="1900"/>
              </a:lnSpc>
              <a:spcBef>
                <a:spcPts val="0"/>
              </a:spcBef>
            </a:pPr>
            <a:r>
              <a:rPr lang="fr-CA" sz="1500" b="0" dirty="0">
                <a:solidFill>
                  <a:srgbClr val="000000"/>
                </a:solidFill>
              </a:rPr>
              <a:t>La bronchoscopie/</a:t>
            </a:r>
            <a:r>
              <a:rPr lang="fr-CA" sz="1500" b="0" dirty="0" err="1">
                <a:solidFill>
                  <a:srgbClr val="000000"/>
                </a:solidFill>
              </a:rPr>
              <a:t>médiastinoscopie</a:t>
            </a:r>
            <a:r>
              <a:rPr lang="fr-CA" sz="1500" b="0" dirty="0">
                <a:solidFill>
                  <a:srgbClr val="000000"/>
                </a:solidFill>
              </a:rPr>
              <a:t> pour le diagnostic a été exclue, la majorité des cancers </a:t>
            </a:r>
            <a:br>
              <a:rPr lang="fr-CA" sz="1500" b="0" dirty="0">
                <a:solidFill>
                  <a:srgbClr val="000000"/>
                </a:solidFill>
              </a:rPr>
            </a:br>
            <a:r>
              <a:rPr lang="fr-CA" sz="1500" b="0" dirty="0">
                <a:solidFill>
                  <a:srgbClr val="000000"/>
                </a:solidFill>
              </a:rPr>
              <a:t>du poumon étant diagnostiqués à l’aide de divers appareils d’imagerie diagnostique </a:t>
            </a:r>
          </a:p>
        </p:txBody>
      </p:sp>
    </p:spTree>
    <p:extLst>
      <p:ext uri="{BB962C8B-B14F-4D97-AF65-F5344CB8AC3E}">
        <p14:creationId xmlns:p14="http://schemas.microsoft.com/office/powerpoint/2010/main" val="2782075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Chirurgie</a:t>
            </a:r>
            <a:r>
              <a:rPr lang="fr-CA" dirty="0">
                <a:solidFill>
                  <a:srgbClr val="FF0000"/>
                </a:solidFill>
              </a:rPr>
              <a:t> </a:t>
            </a:r>
            <a:r>
              <a:rPr lang="fr-CA" dirty="0"/>
              <a:t>du cancer de la prostate</a:t>
            </a:r>
          </a:p>
        </p:txBody>
      </p:sp>
      <p:sp>
        <p:nvSpPr>
          <p:cNvPr id="3" name="Text Placeholder 2"/>
          <p:cNvSpPr>
            <a:spLocks noGrp="1"/>
          </p:cNvSpPr>
          <p:nvPr>
            <p:ph type="body" sz="quarter" idx="10"/>
            <p:custDataLst>
              <p:tags r:id="rId2"/>
            </p:custDataLst>
          </p:nvPr>
        </p:nvSpPr>
        <p:spPr>
          <a:xfrm>
            <a:off x="709200" y="1143000"/>
            <a:ext cx="8282400" cy="692497"/>
          </a:xfrm>
        </p:spPr>
        <p:txBody>
          <a:bodyPr>
            <a:noAutofit/>
          </a:bodyPr>
          <a:lstStyle/>
          <a:p>
            <a:pPr marL="0" indent="0">
              <a:spcAft>
                <a:spcPts val="400"/>
              </a:spcAft>
              <a:buNone/>
            </a:pPr>
            <a:r>
              <a:rPr lang="fr-CA" sz="2000" dirty="0">
                <a:solidFill>
                  <a:srgbClr val="177784"/>
                </a:solidFill>
              </a:rPr>
              <a:t>En plus des définitions générales qui s’appliquent aux chirurgies liées au cancer, la population suivante est utilisée dans la déclaration des temps d’attente associés à la chirurgie</a:t>
            </a:r>
            <a:r>
              <a:rPr lang="fr-CA" sz="2000" dirty="0">
                <a:solidFill>
                  <a:srgbClr val="FF0000"/>
                </a:solidFill>
              </a:rPr>
              <a:t> </a:t>
            </a:r>
            <a:r>
              <a:rPr lang="fr-CA" sz="2000" dirty="0">
                <a:solidFill>
                  <a:srgbClr val="177784"/>
                </a:solidFill>
              </a:rPr>
              <a:t>du</a:t>
            </a:r>
            <a:r>
              <a:rPr lang="fr-CA" sz="2000" dirty="0">
                <a:solidFill>
                  <a:srgbClr val="FF0000"/>
                </a:solidFill>
              </a:rPr>
              <a:t> </a:t>
            </a:r>
            <a:r>
              <a:rPr lang="fr-CA" sz="2000" dirty="0">
                <a:solidFill>
                  <a:srgbClr val="177784"/>
                </a:solidFill>
              </a:rPr>
              <a:t>cancer de la prostate :</a:t>
            </a:r>
          </a:p>
          <a:p>
            <a:pPr>
              <a:spcBef>
                <a:spcPts val="1200"/>
              </a:spcBef>
              <a:spcAft>
                <a:spcPts val="400"/>
              </a:spcAft>
              <a:buNone/>
            </a:pPr>
            <a:r>
              <a:rPr lang="fr-CA" dirty="0"/>
              <a:t>Population</a:t>
            </a:r>
          </a:p>
          <a:p>
            <a:pPr>
              <a:lnSpc>
                <a:spcPts val="1800"/>
              </a:lnSpc>
              <a:spcBef>
                <a:spcPts val="0"/>
              </a:spcBef>
            </a:pPr>
            <a:r>
              <a:rPr lang="fr-CA" sz="1500" b="0" dirty="0">
                <a:solidFill>
                  <a:srgbClr val="000000"/>
                </a:solidFill>
              </a:rPr>
              <a:t>Comprend les résections complètes de la prostate pour les cas de cancer confirmés ou suspectés</a:t>
            </a:r>
          </a:p>
          <a:p>
            <a:pPr>
              <a:lnSpc>
                <a:spcPts val="1800"/>
              </a:lnSpc>
              <a:spcBef>
                <a:spcPts val="0"/>
              </a:spcBef>
            </a:pPr>
            <a:r>
              <a:rPr lang="fr-CA" sz="1500" b="0" dirty="0">
                <a:solidFill>
                  <a:srgbClr val="000000"/>
                </a:solidFill>
              </a:rPr>
              <a:t>Exclut les résections </a:t>
            </a:r>
            <a:r>
              <a:rPr lang="fr-CA" sz="1500" b="0" dirty="0" err="1">
                <a:solidFill>
                  <a:srgbClr val="000000"/>
                </a:solidFill>
              </a:rPr>
              <a:t>transurétrales</a:t>
            </a:r>
            <a:r>
              <a:rPr lang="fr-CA" sz="1500" b="0" dirty="0">
                <a:solidFill>
                  <a:srgbClr val="000000"/>
                </a:solidFill>
              </a:rPr>
              <a:t> de la prostate</a:t>
            </a:r>
          </a:p>
        </p:txBody>
      </p:sp>
    </p:spTree>
    <p:extLst>
      <p:ext uri="{BB962C8B-B14F-4D97-AF65-F5344CB8AC3E}">
        <p14:creationId xmlns:p14="http://schemas.microsoft.com/office/powerpoint/2010/main" val="3701419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D7D27F7-4981-46C4-83EE-481C14498BE0}"/>
              </a:ext>
            </a:extLst>
          </p:cNvPr>
          <p:cNvSpPr>
            <a:spLocks noGrp="1"/>
          </p:cNvSpPr>
          <p:nvPr>
            <p:ph type="body" sz="quarter" idx="14"/>
            <p:custDataLst>
              <p:tags r:id="rId1"/>
            </p:custDataLst>
          </p:nvPr>
        </p:nvSpPr>
        <p:spPr>
          <a:xfrm>
            <a:off x="1186954" y="1217091"/>
            <a:ext cx="7957046" cy="1509320"/>
          </a:xfrm>
        </p:spPr>
        <p:txBody>
          <a:bodyPr/>
          <a:lstStyle/>
          <a:p>
            <a:r>
              <a:rPr lang="fr-CA" dirty="0"/>
              <a:t>Autres temps d’attente : définitions</a:t>
            </a:r>
          </a:p>
        </p:txBody>
      </p:sp>
    </p:spTree>
    <p:extLst>
      <p:ext uri="{BB962C8B-B14F-4D97-AF65-F5344CB8AC3E}">
        <p14:creationId xmlns:p14="http://schemas.microsoft.com/office/powerpoint/2010/main" val="165792025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600"/>
            <a:ext cx="7924800" cy="429092"/>
          </a:xfrm>
        </p:spPr>
        <p:txBody>
          <a:bodyPr/>
          <a:lstStyle/>
          <a:p>
            <a:r>
              <a:rPr lang="fr-CA" dirty="0"/>
              <a:t>Définitions d’autres temps d’attente</a:t>
            </a:r>
          </a:p>
        </p:txBody>
      </p:sp>
      <p:sp>
        <p:nvSpPr>
          <p:cNvPr id="3" name="Text Placeholder 2"/>
          <p:cNvSpPr>
            <a:spLocks noGrp="1"/>
          </p:cNvSpPr>
          <p:nvPr>
            <p:ph type="body" sz="quarter" idx="10"/>
            <p:custDataLst>
              <p:tags r:id="rId2"/>
            </p:custDataLst>
          </p:nvPr>
        </p:nvSpPr>
        <p:spPr>
          <a:xfrm>
            <a:off x="685800" y="1504950"/>
            <a:ext cx="6858000" cy="2180084"/>
          </a:xfrm>
        </p:spPr>
        <p:txBody>
          <a:bodyPr/>
          <a:lstStyle/>
          <a:p>
            <a:pPr marL="0" indent="0">
              <a:buNone/>
            </a:pPr>
            <a:r>
              <a:rPr lang="en-US" dirty="0">
                <a:solidFill>
                  <a:srgbClr val="14838E"/>
                </a:solidFill>
              </a:rPr>
              <a:t>Des </a:t>
            </a:r>
            <a:r>
              <a:rPr lang="fr-CA" dirty="0">
                <a:solidFill>
                  <a:srgbClr val="14838E"/>
                </a:solidFill>
              </a:rPr>
              <a:t>définitions</a:t>
            </a:r>
            <a:r>
              <a:rPr lang="en-US" dirty="0">
                <a:solidFill>
                  <a:srgbClr val="14838E"/>
                </a:solidFill>
              </a:rPr>
              <a:t> des temps </a:t>
            </a:r>
            <a:r>
              <a:rPr lang="fr-CA" dirty="0">
                <a:solidFill>
                  <a:srgbClr val="14838E"/>
                </a:solidFill>
              </a:rPr>
              <a:t>d’attente ont été établies pour les interventions </a:t>
            </a:r>
            <a:br>
              <a:rPr lang="fr-CA" dirty="0">
                <a:solidFill>
                  <a:srgbClr val="14838E"/>
                </a:solidFill>
              </a:rPr>
            </a:br>
            <a:r>
              <a:rPr lang="fr-CA" dirty="0">
                <a:solidFill>
                  <a:srgbClr val="14838E"/>
                </a:solidFill>
              </a:rPr>
              <a:t>et services suivants en guise </a:t>
            </a:r>
            <a:r>
              <a:rPr lang="en-US" dirty="0">
                <a:solidFill>
                  <a:srgbClr val="14838E"/>
                </a:solidFill>
              </a:rPr>
              <a:t>de points de </a:t>
            </a:r>
            <a:r>
              <a:rPr lang="fr-CA" dirty="0">
                <a:solidFill>
                  <a:srgbClr val="14838E"/>
                </a:solidFill>
              </a:rPr>
              <a:t>départ</a:t>
            </a:r>
            <a:r>
              <a:rPr lang="en-US" dirty="0">
                <a:solidFill>
                  <a:srgbClr val="14838E"/>
                </a:solidFill>
              </a:rPr>
              <a:t> pour les </a:t>
            </a:r>
            <a:r>
              <a:rPr lang="fr-CA" dirty="0">
                <a:solidFill>
                  <a:srgbClr val="14838E"/>
                </a:solidFill>
              </a:rPr>
              <a:t>autorités</a:t>
            </a:r>
            <a:r>
              <a:rPr lang="en-US" dirty="0">
                <a:solidFill>
                  <a:srgbClr val="14838E"/>
                </a:solidFill>
              </a:rPr>
              <a:t> </a:t>
            </a:r>
            <a:r>
              <a:rPr lang="fr-CA" dirty="0">
                <a:solidFill>
                  <a:srgbClr val="14838E"/>
                </a:solidFill>
              </a:rPr>
              <a:t>compétentes</a:t>
            </a:r>
            <a:r>
              <a:rPr lang="en-US" dirty="0">
                <a:solidFill>
                  <a:srgbClr val="14838E"/>
                </a:solidFill>
              </a:rPr>
              <a:t> qui </a:t>
            </a:r>
            <a:r>
              <a:rPr lang="fr-CA" dirty="0">
                <a:solidFill>
                  <a:srgbClr val="14838E"/>
                </a:solidFill>
              </a:rPr>
              <a:t>souhaitent</a:t>
            </a:r>
            <a:r>
              <a:rPr lang="en-US" dirty="0">
                <a:solidFill>
                  <a:srgbClr val="14838E"/>
                </a:solidFill>
              </a:rPr>
              <a:t> commencer à </a:t>
            </a:r>
            <a:r>
              <a:rPr lang="fr-CA" dirty="0">
                <a:solidFill>
                  <a:srgbClr val="14838E"/>
                </a:solidFill>
              </a:rPr>
              <a:t>recueillir des données à ce sujet :</a:t>
            </a:r>
          </a:p>
          <a:p>
            <a:r>
              <a:rPr lang="fr-CA" dirty="0"/>
              <a:t>Chimiothérapie par voie intraveineuse</a:t>
            </a:r>
          </a:p>
          <a:p>
            <a:r>
              <a:rPr lang="fr-CA" dirty="0"/>
              <a:t>Examen d’imagerie diagnostique (tomographie par émission de positons </a:t>
            </a:r>
            <a:br>
              <a:rPr lang="fr-CA" dirty="0"/>
            </a:br>
            <a:r>
              <a:rPr lang="fr-CA" dirty="0"/>
              <a:t>et échographie)</a:t>
            </a:r>
          </a:p>
          <a:p>
            <a:r>
              <a:rPr lang="fr-CA" dirty="0"/>
              <a:t>Services fournis par un spécialiste</a:t>
            </a:r>
          </a:p>
        </p:txBody>
      </p:sp>
    </p:spTree>
    <p:extLst>
      <p:ext uri="{BB962C8B-B14F-4D97-AF65-F5344CB8AC3E}">
        <p14:creationId xmlns:p14="http://schemas.microsoft.com/office/powerpoint/2010/main" val="3858664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26677A7-71FB-4F30-917F-C1126CC327DE}"/>
              </a:ext>
            </a:extLst>
          </p:cNvPr>
          <p:cNvSpPr>
            <a:spLocks noGrp="1"/>
          </p:cNvSpPr>
          <p:nvPr>
            <p:ph type="body" sz="quarter" idx="14"/>
            <p:custDataLst>
              <p:tags r:id="rId1"/>
            </p:custDataLst>
          </p:nvPr>
        </p:nvSpPr>
        <p:spPr>
          <a:xfrm>
            <a:off x="1186954" y="1217091"/>
            <a:ext cx="7957046" cy="1509320"/>
          </a:xfrm>
        </p:spPr>
        <p:txBody>
          <a:bodyPr/>
          <a:lstStyle/>
          <a:p>
            <a:r>
              <a:rPr lang="fr-CA" dirty="0"/>
              <a:t>Vue d’ensemble du projet</a:t>
            </a:r>
          </a:p>
        </p:txBody>
      </p:sp>
    </p:spTree>
    <p:extLst>
      <p:ext uri="{BB962C8B-B14F-4D97-AF65-F5344CB8AC3E}">
        <p14:creationId xmlns:p14="http://schemas.microsoft.com/office/powerpoint/2010/main" val="5477200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429092"/>
          </a:xfrm>
        </p:spPr>
        <p:txBody>
          <a:bodyPr/>
          <a:lstStyle/>
          <a:p>
            <a:r>
              <a:rPr lang="fr-CA" dirty="0"/>
              <a:t>Chimiothérapie</a:t>
            </a:r>
            <a:r>
              <a:rPr lang="fr-CA" dirty="0">
                <a:solidFill>
                  <a:srgbClr val="FF0000"/>
                </a:solidFill>
              </a:rPr>
              <a:t> </a:t>
            </a:r>
            <a:r>
              <a:rPr lang="fr-CA" dirty="0"/>
              <a:t>par voie intraveineuse</a:t>
            </a:r>
          </a:p>
        </p:txBody>
      </p:sp>
      <p:sp>
        <p:nvSpPr>
          <p:cNvPr id="3" name="Text Placeholder 2"/>
          <p:cNvSpPr>
            <a:spLocks noGrp="1"/>
          </p:cNvSpPr>
          <p:nvPr>
            <p:ph type="body" sz="quarter" idx="10"/>
            <p:custDataLst>
              <p:tags r:id="rId2"/>
            </p:custDataLst>
          </p:nvPr>
        </p:nvSpPr>
        <p:spPr>
          <a:xfrm>
            <a:off x="556260" y="1200150"/>
            <a:ext cx="8359140" cy="692497"/>
          </a:xfrm>
        </p:spPr>
        <p:txBody>
          <a:bodyPr>
            <a:noAutofit/>
          </a:bodyPr>
          <a:lstStyle/>
          <a:p>
            <a:pPr marL="0" indent="0">
              <a:lnSpc>
                <a:spcPts val="1900"/>
              </a:lnSpc>
              <a:buFontTx/>
              <a:buNone/>
            </a:pPr>
            <a:r>
              <a:rPr lang="fr-CA" sz="1500" dirty="0"/>
              <a:t>De la date où le patient est prêt à être traité au premier traitement* : </a:t>
            </a:r>
            <a:r>
              <a:rPr lang="fr-CA" sz="1500" b="0" dirty="0"/>
              <a:t>le temps d’attente pour une chimiothérapie par voie intraveineuse représente le nombre de jours civils d’attente entre la date à laquelle le patient est </a:t>
            </a:r>
            <a:r>
              <a:rPr lang="fr-CA" sz="1500" b="0" i="1" dirty="0"/>
              <a:t>prêt à être traité</a:t>
            </a:r>
            <a:r>
              <a:rPr lang="fr-CA" sz="1500" b="0" dirty="0"/>
              <a:t> et la date du </a:t>
            </a:r>
            <a:r>
              <a:rPr lang="fr-CA" sz="1500" b="0" i="1" dirty="0"/>
              <a:t>premier traitement de chimiothérapie par voie intraveineuse (jour 1, cycle 1)</a:t>
            </a:r>
          </a:p>
          <a:p>
            <a:pPr marL="0" indent="0">
              <a:lnSpc>
                <a:spcPts val="1900"/>
              </a:lnSpc>
              <a:buNone/>
              <a:defRPr/>
            </a:pPr>
            <a:r>
              <a:rPr lang="fr-CA" sz="1500" dirty="0"/>
              <a:t>De l’orientation à la consultation : </a:t>
            </a:r>
            <a:r>
              <a:rPr lang="fr-CA" sz="1500" b="0" dirty="0"/>
              <a:t>nombre de jours d’attente entre la date de réception de la </a:t>
            </a:r>
            <a:r>
              <a:rPr lang="fr-CA" sz="1500" b="0" i="1" dirty="0"/>
              <a:t>demande </a:t>
            </a:r>
            <a:br>
              <a:rPr lang="fr-CA" sz="1500" b="0" i="1" dirty="0"/>
            </a:br>
            <a:r>
              <a:rPr lang="fr-CA" sz="1500" b="0" i="1" dirty="0"/>
              <a:t>de l’omnipraticien ou du spécialiste</a:t>
            </a:r>
            <a:r>
              <a:rPr lang="fr-CA" sz="1500" b="0" dirty="0"/>
              <a:t> et la date à laquelle le</a:t>
            </a:r>
            <a:r>
              <a:rPr lang="fr-CA" sz="1500" b="0" i="1" dirty="0"/>
              <a:t> patient voit l’oncologue pour la première fois</a:t>
            </a:r>
          </a:p>
          <a:p>
            <a:pPr marL="0" indent="0">
              <a:lnSpc>
                <a:spcPts val="1900"/>
              </a:lnSpc>
              <a:buNone/>
              <a:defRPr/>
            </a:pPr>
            <a:r>
              <a:rPr lang="fr-CA" sz="1500" dirty="0"/>
              <a:t>De la consultation au traitement : </a:t>
            </a:r>
            <a:r>
              <a:rPr lang="fr-CA" sz="1500" b="0" dirty="0"/>
              <a:t>nombre de jours d’attente entre la date à laquelle le </a:t>
            </a:r>
            <a:r>
              <a:rPr lang="fr-CA" sz="1500" b="0" i="1" dirty="0"/>
              <a:t>patient a été vu par l’oncologue pour la première fois</a:t>
            </a:r>
            <a:r>
              <a:rPr lang="fr-CA" sz="1500" b="0" dirty="0"/>
              <a:t> et la </a:t>
            </a:r>
            <a:r>
              <a:rPr lang="fr-CA" sz="1500" b="0" i="1" dirty="0"/>
              <a:t>date du premier traitement de chimiothérapie par voie intraveineuse</a:t>
            </a:r>
          </a:p>
          <a:p>
            <a:pPr marL="0" indent="0">
              <a:buNone/>
              <a:defRPr/>
            </a:pPr>
            <a:r>
              <a:rPr lang="fr-CA" sz="1500" dirty="0"/>
              <a:t>Mesures sommaires : </a:t>
            </a:r>
            <a:r>
              <a:rPr lang="fr-CA" sz="1500" b="0" dirty="0"/>
              <a:t>50</a:t>
            </a:r>
            <a:r>
              <a:rPr lang="fr-CA" sz="1500" b="0" baseline="30000" dirty="0"/>
              <a:t>e</a:t>
            </a:r>
            <a:r>
              <a:rPr lang="fr-CA" sz="1500" b="0" dirty="0"/>
              <a:t> et 90</a:t>
            </a:r>
            <a:r>
              <a:rPr lang="fr-CA" sz="1500" b="0" baseline="30000" dirty="0"/>
              <a:t>e</a:t>
            </a:r>
            <a:r>
              <a:rPr lang="fr-CA" sz="1500" b="0" dirty="0"/>
              <a:t> percentiles</a:t>
            </a:r>
          </a:p>
          <a:p>
            <a:pPr marL="0" indent="0">
              <a:buNone/>
              <a:defRPr/>
            </a:pPr>
            <a:r>
              <a:rPr lang="fr-CA" sz="1500" dirty="0"/>
              <a:t>Types de cancer : </a:t>
            </a:r>
            <a:r>
              <a:rPr lang="fr-CA" sz="1500" b="0" dirty="0"/>
              <a:t>sein, colorectal, poumon, tous les types combinés</a:t>
            </a:r>
          </a:p>
          <a:p>
            <a:pPr marL="111125" indent="-111125">
              <a:lnSpc>
                <a:spcPts val="1200"/>
              </a:lnSpc>
              <a:spcAft>
                <a:spcPts val="0"/>
              </a:spcAft>
              <a:buNone/>
              <a:defRPr/>
            </a:pPr>
            <a:r>
              <a:rPr lang="fr-CA" sz="800" dirty="0">
                <a:solidFill>
                  <a:schemeClr val="tx1"/>
                </a:solidFill>
                <a:latin typeface="+mj-lt"/>
                <a:cs typeface="Arial" panose="020B0604020202020204" pitchFamily="34" charset="0"/>
              </a:rPr>
              <a:t>Remarque</a:t>
            </a:r>
          </a:p>
          <a:p>
            <a:pPr marL="111125" indent="-111125">
              <a:lnSpc>
                <a:spcPts val="1200"/>
              </a:lnSpc>
              <a:spcBef>
                <a:spcPts val="0"/>
              </a:spcBef>
              <a:buNone/>
              <a:defRPr/>
            </a:pPr>
            <a:r>
              <a:rPr lang="fr-CA" sz="800" b="0" dirty="0">
                <a:solidFill>
                  <a:schemeClr val="tx1"/>
                </a:solidFill>
                <a:latin typeface="+mj-lt"/>
                <a:cs typeface="Arial" panose="020B0604020202020204" pitchFamily="34" charset="0"/>
              </a:rPr>
              <a:t>*	Il a été convenu que le segment d’attente « De la date où le patient est prêt à être traité à la date du premier traitement » sera le point de départ commun lorsque les provinces seront prêtes </a:t>
            </a:r>
            <a:br>
              <a:rPr lang="fr-CA" sz="800" b="0" dirty="0">
                <a:solidFill>
                  <a:schemeClr val="tx1"/>
                </a:solidFill>
                <a:latin typeface="+mj-lt"/>
                <a:cs typeface="Arial" panose="020B0604020202020204" pitchFamily="34" charset="0"/>
              </a:rPr>
            </a:br>
            <a:r>
              <a:rPr lang="fr-CA" sz="800" b="0" dirty="0">
                <a:solidFill>
                  <a:schemeClr val="tx1"/>
                </a:solidFill>
                <a:latin typeface="+mj-lt"/>
                <a:cs typeface="Arial" panose="020B0604020202020204" pitchFamily="34" charset="0"/>
              </a:rPr>
              <a:t>à commencer la collecte et la déclaration de ces données </a:t>
            </a:r>
          </a:p>
        </p:txBody>
      </p:sp>
    </p:spTree>
    <p:extLst>
      <p:ext uri="{BB962C8B-B14F-4D97-AF65-F5344CB8AC3E}">
        <p14:creationId xmlns:p14="http://schemas.microsoft.com/office/powerpoint/2010/main" val="16561740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5374"/>
            <a:ext cx="8229600" cy="808298"/>
          </a:xfrm>
        </p:spPr>
        <p:txBody>
          <a:bodyPr/>
          <a:lstStyle/>
          <a:p>
            <a:r>
              <a:rPr lang="fr-CA" dirty="0"/>
              <a:t>Chimiothérapie par voie intraveineuse (suite)</a:t>
            </a:r>
            <a:br>
              <a:rPr lang="fr-CA" dirty="0"/>
            </a:br>
            <a:endParaRPr lang="fr-CA" dirty="0"/>
          </a:p>
        </p:txBody>
      </p:sp>
      <p:sp>
        <p:nvSpPr>
          <p:cNvPr id="3" name="Text Placeholder 2"/>
          <p:cNvSpPr>
            <a:spLocks noGrp="1"/>
          </p:cNvSpPr>
          <p:nvPr>
            <p:ph type="body" sz="quarter" idx="10"/>
            <p:custDataLst>
              <p:tags r:id="rId2"/>
            </p:custDataLst>
          </p:nvPr>
        </p:nvSpPr>
        <p:spPr>
          <a:xfrm>
            <a:off x="709286" y="1368000"/>
            <a:ext cx="3481714" cy="692497"/>
          </a:xfrm>
        </p:spPr>
        <p:txBody>
          <a:bodyPr>
            <a:noAutofit/>
          </a:bodyPr>
          <a:lstStyle/>
          <a:p>
            <a:pPr>
              <a:spcBef>
                <a:spcPts val="1200"/>
              </a:spcBef>
              <a:spcAft>
                <a:spcPts val="400"/>
              </a:spcAft>
              <a:buNone/>
            </a:pPr>
            <a:r>
              <a:rPr lang="fr-CA" dirty="0"/>
              <a:t>Population</a:t>
            </a:r>
          </a:p>
          <a:p>
            <a:pPr>
              <a:lnSpc>
                <a:spcPts val="1900"/>
              </a:lnSpc>
              <a:spcBef>
                <a:spcPts val="0"/>
              </a:spcBef>
            </a:pPr>
            <a:r>
              <a:rPr lang="fr-CA" sz="1500" b="0" dirty="0">
                <a:solidFill>
                  <a:srgbClr val="000000"/>
                </a:solidFill>
              </a:rPr>
              <a:t>Comprend les personnes de 18 ans et plus</a:t>
            </a:r>
          </a:p>
          <a:p>
            <a:pPr>
              <a:lnSpc>
                <a:spcPts val="1900"/>
              </a:lnSpc>
              <a:spcBef>
                <a:spcPts val="0"/>
              </a:spcBef>
            </a:pPr>
            <a:r>
              <a:rPr lang="fr-CA" sz="1500" b="0" dirty="0">
                <a:solidFill>
                  <a:srgbClr val="000000"/>
                </a:solidFill>
              </a:rPr>
              <a:t>Comprend uniquement la chimiothérapie par voie intraveineuse</a:t>
            </a:r>
          </a:p>
          <a:p>
            <a:pPr>
              <a:lnSpc>
                <a:spcPts val="1900"/>
              </a:lnSpc>
              <a:spcBef>
                <a:spcPts val="0"/>
              </a:spcBef>
            </a:pPr>
            <a:r>
              <a:rPr lang="fr-CA" sz="1500" b="0" dirty="0">
                <a:solidFill>
                  <a:srgbClr val="000000"/>
                </a:solidFill>
              </a:rPr>
              <a:t>Comprend seulement la première dose </a:t>
            </a:r>
            <a:br>
              <a:rPr lang="fr-CA" sz="1500" b="0" dirty="0">
                <a:solidFill>
                  <a:srgbClr val="000000"/>
                </a:solidFill>
              </a:rPr>
            </a:br>
            <a:r>
              <a:rPr lang="fr-CA" sz="1500" b="0" dirty="0">
                <a:solidFill>
                  <a:srgbClr val="000000"/>
                </a:solidFill>
              </a:rPr>
              <a:t>de chimiothérapie par voie intraveineuse pour les cas de nouveau cancer ou les cas de cancer récurrent</a:t>
            </a:r>
          </a:p>
          <a:p>
            <a:pPr>
              <a:lnSpc>
                <a:spcPts val="1900"/>
              </a:lnSpc>
              <a:spcBef>
                <a:spcPts val="0"/>
              </a:spcBef>
            </a:pPr>
            <a:r>
              <a:rPr lang="fr-CA" sz="1500" b="0" dirty="0">
                <a:solidFill>
                  <a:srgbClr val="000000"/>
                </a:solidFill>
              </a:rPr>
              <a:t>Inclut le temps de planification</a:t>
            </a:r>
          </a:p>
          <a:p>
            <a:pPr>
              <a:lnSpc>
                <a:spcPts val="1900"/>
              </a:lnSpc>
              <a:spcBef>
                <a:spcPts val="0"/>
              </a:spcBef>
            </a:pPr>
            <a:r>
              <a:rPr lang="fr-CA" sz="1500" b="0" dirty="0">
                <a:solidFill>
                  <a:srgbClr val="000000"/>
                </a:solidFill>
              </a:rPr>
              <a:t>Exclut les traitements de soutien </a:t>
            </a:r>
            <a:br>
              <a:rPr lang="fr-CA" sz="1500" b="0" dirty="0">
                <a:solidFill>
                  <a:srgbClr val="000000"/>
                </a:solidFill>
              </a:rPr>
            </a:br>
            <a:r>
              <a:rPr lang="fr-CA" sz="1500" b="0" dirty="0">
                <a:solidFill>
                  <a:srgbClr val="000000"/>
                </a:solidFill>
              </a:rPr>
              <a:t>et l’hormonothérapie</a:t>
            </a:r>
          </a:p>
        </p:txBody>
      </p:sp>
      <p:sp>
        <p:nvSpPr>
          <p:cNvPr id="4" name="Text Placeholder 3"/>
          <p:cNvSpPr>
            <a:spLocks noGrp="1"/>
          </p:cNvSpPr>
          <p:nvPr>
            <p:ph type="body" sz="quarter" idx="11"/>
            <p:custDataLst>
              <p:tags r:id="rId3"/>
            </p:custDataLst>
          </p:nvPr>
        </p:nvSpPr>
        <p:spPr>
          <a:xfrm>
            <a:off x="4800600" y="1368000"/>
            <a:ext cx="3997840" cy="1951945"/>
          </a:xfrm>
        </p:spPr>
        <p:txBody>
          <a:bodyPr/>
          <a:lstStyle/>
          <a:p>
            <a:pPr marL="0" indent="0">
              <a:spcBef>
                <a:spcPts val="0"/>
              </a:spcBef>
              <a:spcAft>
                <a:spcPts val="400"/>
              </a:spcAft>
              <a:buClr>
                <a:srgbClr val="365254"/>
              </a:buClr>
              <a:buNone/>
            </a:pPr>
            <a:endParaRPr lang="en-US" dirty="0"/>
          </a:p>
          <a:p>
            <a:pPr>
              <a:lnSpc>
                <a:spcPts val="1900"/>
              </a:lnSpc>
              <a:spcBef>
                <a:spcPts val="0"/>
              </a:spcBef>
            </a:pPr>
            <a:r>
              <a:rPr lang="fr-CA" sz="1500" b="0" dirty="0">
                <a:solidFill>
                  <a:srgbClr val="000000"/>
                </a:solidFill>
              </a:rPr>
              <a:t>Exclut les cycles de traitement multiples</a:t>
            </a:r>
          </a:p>
          <a:p>
            <a:pPr>
              <a:lnSpc>
                <a:spcPts val="1900"/>
              </a:lnSpc>
              <a:spcBef>
                <a:spcPts val="0"/>
              </a:spcBef>
            </a:pPr>
            <a:r>
              <a:rPr lang="fr-CA" sz="1500" b="0" dirty="0">
                <a:solidFill>
                  <a:srgbClr val="000000"/>
                </a:solidFill>
              </a:rPr>
              <a:t>Exclut les patients à l’urgence dont la vie est </a:t>
            </a:r>
            <a:br>
              <a:rPr lang="fr-CA" sz="1500" b="0" dirty="0">
                <a:solidFill>
                  <a:srgbClr val="000000"/>
                </a:solidFill>
              </a:rPr>
            </a:br>
            <a:r>
              <a:rPr lang="fr-CA" sz="1500" b="0" dirty="0">
                <a:solidFill>
                  <a:srgbClr val="000000"/>
                </a:solidFill>
              </a:rPr>
              <a:t>en danger et qui requièrent une évaluation </a:t>
            </a:r>
            <a:br>
              <a:rPr lang="fr-CA" sz="1500" b="0" dirty="0">
                <a:solidFill>
                  <a:srgbClr val="000000"/>
                </a:solidFill>
              </a:rPr>
            </a:br>
            <a:r>
              <a:rPr lang="fr-CA" sz="1500" b="0" dirty="0">
                <a:solidFill>
                  <a:srgbClr val="000000"/>
                </a:solidFill>
              </a:rPr>
              <a:t>et des traitements immédiats</a:t>
            </a:r>
          </a:p>
          <a:p>
            <a:pPr>
              <a:lnSpc>
                <a:spcPts val="1900"/>
              </a:lnSpc>
              <a:spcBef>
                <a:spcPts val="0"/>
              </a:spcBef>
            </a:pPr>
            <a:r>
              <a:rPr lang="fr-CA" sz="1500" b="0" dirty="0">
                <a:solidFill>
                  <a:srgbClr val="000000"/>
                </a:solidFill>
              </a:rPr>
              <a:t>Exclut les cas de patients hospitalisés</a:t>
            </a:r>
          </a:p>
          <a:p>
            <a:pPr>
              <a:lnSpc>
                <a:spcPts val="1900"/>
              </a:lnSpc>
              <a:spcBef>
                <a:spcPts val="0"/>
              </a:spcBef>
            </a:pPr>
            <a:r>
              <a:rPr lang="fr-CA" sz="1500" b="0" dirty="0">
                <a:solidFill>
                  <a:srgbClr val="000000"/>
                </a:solidFill>
              </a:rPr>
              <a:t>Exclut les jours où le patient n’est pas disponible</a:t>
            </a:r>
          </a:p>
        </p:txBody>
      </p:sp>
    </p:spTree>
    <p:extLst>
      <p:ext uri="{BB962C8B-B14F-4D97-AF65-F5344CB8AC3E}">
        <p14:creationId xmlns:p14="http://schemas.microsoft.com/office/powerpoint/2010/main" val="1603067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60000" y="435600"/>
            <a:ext cx="8675370" cy="429092"/>
          </a:xfrm>
        </p:spPr>
        <p:txBody>
          <a:bodyPr/>
          <a:lstStyle/>
          <a:p>
            <a:r>
              <a:rPr lang="fr-CA" dirty="0"/>
              <a:t>Temps d’attente pour une TEP et une échographie</a:t>
            </a:r>
          </a:p>
        </p:txBody>
      </p:sp>
      <p:sp>
        <p:nvSpPr>
          <p:cNvPr id="3" name="Text Placeholder 2"/>
          <p:cNvSpPr>
            <a:spLocks noGrp="1"/>
          </p:cNvSpPr>
          <p:nvPr>
            <p:ph type="body" sz="quarter" idx="10"/>
            <p:custDataLst>
              <p:tags r:id="rId2"/>
            </p:custDataLst>
          </p:nvPr>
        </p:nvSpPr>
        <p:spPr>
          <a:xfrm>
            <a:off x="709200" y="1144800"/>
            <a:ext cx="7848600" cy="692497"/>
          </a:xfrm>
        </p:spPr>
        <p:txBody>
          <a:bodyPr>
            <a:noAutofit/>
          </a:bodyPr>
          <a:lstStyle/>
          <a:p>
            <a:pPr>
              <a:spcBef>
                <a:spcPts val="1200"/>
              </a:spcBef>
              <a:spcAft>
                <a:spcPts val="400"/>
              </a:spcAft>
              <a:buFontTx/>
              <a:buNone/>
            </a:pPr>
            <a:r>
              <a:rPr lang="fr-CA" dirty="0"/>
              <a:t>Définition</a:t>
            </a:r>
          </a:p>
          <a:p>
            <a:pPr marL="0" indent="0">
              <a:spcBef>
                <a:spcPts val="0"/>
              </a:spcBef>
              <a:buNone/>
            </a:pPr>
            <a:r>
              <a:rPr lang="fr-CA" b="0" dirty="0">
                <a:solidFill>
                  <a:srgbClr val="000000"/>
                </a:solidFill>
              </a:rPr>
              <a:t>Nombre de jours d’attente de la date où la demande ou la requête a été reçue à la date où </a:t>
            </a:r>
            <a:br>
              <a:rPr lang="fr-CA" b="0" dirty="0">
                <a:solidFill>
                  <a:srgbClr val="000000"/>
                </a:solidFill>
              </a:rPr>
            </a:br>
            <a:r>
              <a:rPr lang="fr-CA" b="0" dirty="0">
                <a:solidFill>
                  <a:srgbClr val="000000"/>
                </a:solidFill>
              </a:rPr>
              <a:t>le patient a passé l’examen de tomographie par émission de positons (TEP) ou l’échographie</a:t>
            </a:r>
          </a:p>
          <a:p>
            <a:pPr marL="0" indent="0">
              <a:buNone/>
              <a:defRPr/>
            </a:pPr>
            <a:r>
              <a:rPr lang="fr-CA" sz="1500" dirty="0"/>
              <a:t>Mesures sommaires : </a:t>
            </a:r>
            <a:r>
              <a:rPr lang="fr-CA" sz="1500" b="0" dirty="0">
                <a:solidFill>
                  <a:srgbClr val="000000"/>
                </a:solidFill>
              </a:rPr>
              <a:t>50</a:t>
            </a:r>
            <a:r>
              <a:rPr lang="fr-CA" sz="1500" b="0" baseline="30000" dirty="0">
                <a:solidFill>
                  <a:srgbClr val="000000"/>
                </a:solidFill>
              </a:rPr>
              <a:t>e</a:t>
            </a:r>
            <a:r>
              <a:rPr lang="fr-CA" sz="1500" b="0" dirty="0">
                <a:solidFill>
                  <a:srgbClr val="000000"/>
                </a:solidFill>
              </a:rPr>
              <a:t> et 90</a:t>
            </a:r>
            <a:r>
              <a:rPr lang="fr-CA" sz="1500" b="0" baseline="30000" dirty="0">
                <a:solidFill>
                  <a:srgbClr val="000000"/>
                </a:solidFill>
              </a:rPr>
              <a:t>e</a:t>
            </a:r>
            <a:r>
              <a:rPr lang="fr-CA" sz="1500" b="0" dirty="0">
                <a:solidFill>
                  <a:srgbClr val="000000"/>
                </a:solidFill>
              </a:rPr>
              <a:t> percentiles</a:t>
            </a:r>
          </a:p>
          <a:p>
            <a:pPr>
              <a:spcBef>
                <a:spcPts val="1200"/>
              </a:spcBef>
              <a:spcAft>
                <a:spcPts val="400"/>
              </a:spcAft>
              <a:buNone/>
            </a:pPr>
            <a:r>
              <a:rPr lang="fr-CA" dirty="0"/>
              <a:t>Population</a:t>
            </a:r>
          </a:p>
          <a:p>
            <a:pPr>
              <a:spcBef>
                <a:spcPts val="0"/>
              </a:spcBef>
            </a:pPr>
            <a:r>
              <a:rPr lang="fr-CA" b="0" dirty="0">
                <a:solidFill>
                  <a:srgbClr val="000000"/>
                </a:solidFill>
              </a:rPr>
              <a:t>Comprend les personnes de 18 ans et plus</a:t>
            </a:r>
          </a:p>
          <a:p>
            <a:pPr>
              <a:spcBef>
                <a:spcPts val="0"/>
              </a:spcBef>
            </a:pPr>
            <a:r>
              <a:rPr lang="fr-CA" b="0" dirty="0">
                <a:solidFill>
                  <a:srgbClr val="000000"/>
                </a:solidFill>
              </a:rPr>
              <a:t>Exclut les examens en obstétrique</a:t>
            </a:r>
          </a:p>
          <a:p>
            <a:pPr>
              <a:spcBef>
                <a:spcPts val="0"/>
              </a:spcBef>
            </a:pPr>
            <a:r>
              <a:rPr lang="fr-CA" b="0" dirty="0">
                <a:solidFill>
                  <a:srgbClr val="000000"/>
                </a:solidFill>
              </a:rPr>
              <a:t>Exclut les examens de suivi</a:t>
            </a:r>
          </a:p>
          <a:p>
            <a:pPr>
              <a:spcBef>
                <a:spcPts val="0"/>
              </a:spcBef>
            </a:pPr>
            <a:r>
              <a:rPr lang="fr-CA" b="0" dirty="0">
                <a:solidFill>
                  <a:srgbClr val="000000"/>
                </a:solidFill>
              </a:rPr>
              <a:t>Exclut les cas urgents</a:t>
            </a:r>
          </a:p>
        </p:txBody>
      </p:sp>
    </p:spTree>
    <p:extLst>
      <p:ext uri="{BB962C8B-B14F-4D97-AF65-F5344CB8AC3E}">
        <p14:creationId xmlns:p14="http://schemas.microsoft.com/office/powerpoint/2010/main" val="10835092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360000" y="288000"/>
            <a:ext cx="8686800" cy="429092"/>
          </a:xfrm>
        </p:spPr>
        <p:txBody>
          <a:bodyPr/>
          <a:lstStyle/>
          <a:p>
            <a:r>
              <a:rPr lang="fr-CA" dirty="0"/>
              <a:t>Temps d’attente pour une TEP et une échographie (suite)</a:t>
            </a:r>
          </a:p>
        </p:txBody>
      </p:sp>
      <p:sp>
        <p:nvSpPr>
          <p:cNvPr id="3" name="Text Placeholder 2"/>
          <p:cNvSpPr>
            <a:spLocks noGrp="1"/>
          </p:cNvSpPr>
          <p:nvPr>
            <p:ph type="body" sz="quarter" idx="10"/>
            <p:custDataLst>
              <p:tags r:id="rId2"/>
            </p:custDataLst>
          </p:nvPr>
        </p:nvSpPr>
        <p:spPr>
          <a:xfrm>
            <a:off x="708660" y="1242000"/>
            <a:ext cx="7673340" cy="3257550"/>
          </a:xfrm>
        </p:spPr>
        <p:txBody>
          <a:bodyPr>
            <a:noAutofit/>
          </a:bodyPr>
          <a:lstStyle/>
          <a:p>
            <a:pPr>
              <a:spcAft>
                <a:spcPts val="400"/>
              </a:spcAft>
              <a:buFontTx/>
              <a:buNone/>
            </a:pPr>
            <a:r>
              <a:rPr lang="fr-CA" dirty="0"/>
              <a:t>Décisions et justification</a:t>
            </a:r>
          </a:p>
          <a:p>
            <a:pPr>
              <a:lnSpc>
                <a:spcPts val="1900"/>
              </a:lnSpc>
              <a:spcBef>
                <a:spcPts val="0"/>
              </a:spcBef>
            </a:pPr>
            <a:r>
              <a:rPr lang="fr-CA" sz="1500" b="0" dirty="0">
                <a:solidFill>
                  <a:srgbClr val="000000"/>
                </a:solidFill>
              </a:rPr>
              <a:t>Les examens en obstétrique sont habituellement prévus à des moments précis. Ces patientes </a:t>
            </a:r>
            <a:br>
              <a:rPr lang="fr-CA" sz="1500" b="0" dirty="0">
                <a:solidFill>
                  <a:srgbClr val="000000"/>
                </a:solidFill>
              </a:rPr>
            </a:br>
            <a:r>
              <a:rPr lang="fr-CA" sz="1500" b="0" dirty="0">
                <a:solidFill>
                  <a:srgbClr val="000000"/>
                </a:solidFill>
              </a:rPr>
              <a:t>ne sont donc pas en « attente » d’un examen</a:t>
            </a:r>
          </a:p>
          <a:p>
            <a:pPr>
              <a:lnSpc>
                <a:spcPts val="1900"/>
              </a:lnSpc>
              <a:spcBef>
                <a:spcPts val="0"/>
              </a:spcBef>
            </a:pPr>
            <a:r>
              <a:rPr lang="fr-CA" sz="1500" b="0" dirty="0">
                <a:solidFill>
                  <a:srgbClr val="000000"/>
                </a:solidFill>
              </a:rPr>
              <a:t>Les examens de suivi sont habituellement planifiés. Certaines provinces ne sont pas en mesure de distinguer les examens de suivi des autres examens</a:t>
            </a:r>
          </a:p>
          <a:p>
            <a:pPr>
              <a:lnSpc>
                <a:spcPts val="1900"/>
              </a:lnSpc>
              <a:spcBef>
                <a:spcPts val="0"/>
              </a:spcBef>
            </a:pPr>
            <a:r>
              <a:rPr lang="fr-CA" sz="1500" b="0" dirty="0">
                <a:solidFill>
                  <a:srgbClr val="000000"/>
                </a:solidFill>
              </a:rPr>
              <a:t>Toutes les provinces affichent une forte proportion de patients qui ne se présentent pas et </a:t>
            </a:r>
            <a:br>
              <a:rPr lang="fr-CA" sz="1500" b="0" dirty="0">
                <a:solidFill>
                  <a:srgbClr val="000000"/>
                </a:solidFill>
              </a:rPr>
            </a:br>
            <a:r>
              <a:rPr lang="fr-CA" sz="1500" b="0" dirty="0">
                <a:solidFill>
                  <a:srgbClr val="000000"/>
                </a:solidFill>
              </a:rPr>
              <a:t>de rendez-vous reportés. Étant donné le fort volume d’examens, il est impossible de soustraire les jours où le patient n’est pas disponible, contrairement à d’autres interventions prioritaires. Toutefois, la plupart des provinces sont en mesure de modifier les temps d’attente en excluant les patients qui sont responsables des retards; celles qui ne sont pas en mesure de le faire actuellement conviennent qu’en principe, ces cas devraient être exclus. Les provinces tenteront d’exclure de la déclaration les patients qui reportent leurs rendez-vous. S’il est impossible de </a:t>
            </a:r>
            <a:br>
              <a:rPr lang="fr-CA" sz="1500" b="0" dirty="0">
                <a:solidFill>
                  <a:srgbClr val="000000"/>
                </a:solidFill>
              </a:rPr>
            </a:br>
            <a:r>
              <a:rPr lang="fr-CA" sz="1500" b="0" dirty="0">
                <a:solidFill>
                  <a:srgbClr val="000000"/>
                </a:solidFill>
              </a:rPr>
              <a:t>le faire, une exception sera précisée</a:t>
            </a:r>
          </a:p>
        </p:txBody>
      </p:sp>
    </p:spTree>
    <p:extLst>
      <p:ext uri="{BB962C8B-B14F-4D97-AF65-F5344CB8AC3E}">
        <p14:creationId xmlns:p14="http://schemas.microsoft.com/office/powerpoint/2010/main" val="368701150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Temps d’attente pour voir un spécialiste</a:t>
            </a:r>
          </a:p>
        </p:txBody>
      </p:sp>
      <p:sp>
        <p:nvSpPr>
          <p:cNvPr id="3" name="Text Placeholder 2"/>
          <p:cNvSpPr>
            <a:spLocks noGrp="1"/>
          </p:cNvSpPr>
          <p:nvPr>
            <p:ph type="body" sz="quarter" idx="10"/>
            <p:custDataLst>
              <p:tags r:id="rId2"/>
            </p:custDataLst>
          </p:nvPr>
        </p:nvSpPr>
        <p:spPr>
          <a:xfrm>
            <a:off x="708660" y="1143000"/>
            <a:ext cx="6911340" cy="692497"/>
          </a:xfrm>
        </p:spPr>
        <p:txBody>
          <a:bodyPr>
            <a:noAutofit/>
          </a:bodyPr>
          <a:lstStyle/>
          <a:p>
            <a:pPr>
              <a:lnSpc>
                <a:spcPts val="1900"/>
              </a:lnSpc>
              <a:spcBef>
                <a:spcPts val="400"/>
              </a:spcBef>
              <a:spcAft>
                <a:spcPts val="0"/>
              </a:spcAft>
              <a:buFontTx/>
              <a:buNone/>
            </a:pPr>
            <a:r>
              <a:rPr lang="fr-CA" dirty="0"/>
              <a:t>Définition</a:t>
            </a:r>
          </a:p>
          <a:p>
            <a:pPr>
              <a:lnSpc>
                <a:spcPts val="1900"/>
              </a:lnSpc>
              <a:spcBef>
                <a:spcPts val="400"/>
              </a:spcBef>
              <a:spcAft>
                <a:spcPts val="1200"/>
              </a:spcAft>
            </a:pPr>
            <a:r>
              <a:rPr lang="fr-CA" sz="1500" b="0" dirty="0">
                <a:solidFill>
                  <a:srgbClr val="000000"/>
                </a:solidFill>
              </a:rPr>
              <a:t>Nombre de jours entre la date de réception de l’orientation au bureau du spécialiste </a:t>
            </a:r>
            <a:br>
              <a:rPr lang="fr-CA" sz="1500" b="0" dirty="0">
                <a:solidFill>
                  <a:srgbClr val="000000"/>
                </a:solidFill>
              </a:rPr>
            </a:br>
            <a:r>
              <a:rPr lang="fr-CA" sz="1500" b="0" dirty="0">
                <a:solidFill>
                  <a:srgbClr val="000000"/>
                </a:solidFill>
              </a:rPr>
              <a:t>et la date à laquelle le patient voit le spécialiste</a:t>
            </a:r>
          </a:p>
          <a:p>
            <a:pPr marL="0" indent="0">
              <a:spcAft>
                <a:spcPts val="1200"/>
              </a:spcAft>
              <a:buNone/>
              <a:defRPr/>
            </a:pPr>
            <a:r>
              <a:rPr lang="fr-CA" sz="1500" dirty="0"/>
              <a:t>Mesures sommaires : </a:t>
            </a:r>
            <a:r>
              <a:rPr lang="fr-CA" sz="1500" b="0" dirty="0" err="1">
                <a:solidFill>
                  <a:srgbClr val="000000"/>
                </a:solidFill>
              </a:rPr>
              <a:t>50</a:t>
            </a:r>
            <a:r>
              <a:rPr lang="fr-CA" sz="1500" b="0" baseline="30000" dirty="0" err="1">
                <a:solidFill>
                  <a:srgbClr val="000000"/>
                </a:solidFill>
              </a:rPr>
              <a:t>e</a:t>
            </a:r>
            <a:r>
              <a:rPr lang="fr-CA" sz="1500" b="0" dirty="0">
                <a:solidFill>
                  <a:srgbClr val="000000"/>
                </a:solidFill>
              </a:rPr>
              <a:t> et </a:t>
            </a:r>
            <a:r>
              <a:rPr lang="fr-CA" sz="1500" b="0" dirty="0" err="1">
                <a:solidFill>
                  <a:srgbClr val="000000"/>
                </a:solidFill>
              </a:rPr>
              <a:t>90</a:t>
            </a:r>
            <a:r>
              <a:rPr lang="fr-CA" sz="1500" b="0" baseline="30000" dirty="0" err="1">
                <a:solidFill>
                  <a:srgbClr val="000000"/>
                </a:solidFill>
              </a:rPr>
              <a:t>e</a:t>
            </a:r>
            <a:r>
              <a:rPr lang="fr-CA" sz="1500" b="0" dirty="0">
                <a:solidFill>
                  <a:srgbClr val="000000"/>
                </a:solidFill>
              </a:rPr>
              <a:t> percentiles</a:t>
            </a:r>
          </a:p>
          <a:p>
            <a:pPr>
              <a:lnSpc>
                <a:spcPts val="1950"/>
              </a:lnSpc>
              <a:spcBef>
                <a:spcPts val="400"/>
              </a:spcBef>
              <a:spcAft>
                <a:spcPts val="0"/>
              </a:spcAft>
              <a:buNone/>
            </a:pPr>
            <a:r>
              <a:rPr lang="fr-CA" dirty="0"/>
              <a:t>Population</a:t>
            </a:r>
          </a:p>
          <a:p>
            <a:pPr>
              <a:lnSpc>
                <a:spcPts val="1950"/>
              </a:lnSpc>
              <a:spcBef>
                <a:spcPts val="400"/>
              </a:spcBef>
              <a:spcAft>
                <a:spcPts val="400"/>
              </a:spcAft>
            </a:pPr>
            <a:r>
              <a:rPr lang="fr-CA" sz="1500" b="0" dirty="0">
                <a:solidFill>
                  <a:srgbClr val="000000"/>
                </a:solidFill>
              </a:rPr>
              <a:t>Comprend les personnes de 18 ans et plus</a:t>
            </a:r>
          </a:p>
          <a:p>
            <a:pPr>
              <a:lnSpc>
                <a:spcPts val="1950"/>
              </a:lnSpc>
              <a:spcBef>
                <a:spcPts val="400"/>
              </a:spcBef>
              <a:spcAft>
                <a:spcPts val="400"/>
              </a:spcAft>
            </a:pPr>
            <a:r>
              <a:rPr lang="fr-CA" sz="1500" b="0" dirty="0">
                <a:solidFill>
                  <a:srgbClr val="000000"/>
                </a:solidFill>
              </a:rPr>
              <a:t>Comprend les nouvelles orientations (c.-à-d. lorsque la demande d’orientation est faite par un omnipraticien ou un autre spécialiste)</a:t>
            </a:r>
          </a:p>
          <a:p>
            <a:pPr>
              <a:lnSpc>
                <a:spcPts val="1950"/>
              </a:lnSpc>
              <a:spcBef>
                <a:spcPts val="400"/>
              </a:spcBef>
              <a:spcAft>
                <a:spcPts val="400"/>
              </a:spcAft>
            </a:pPr>
            <a:r>
              <a:rPr lang="fr-CA" sz="1500" b="0" dirty="0">
                <a:solidFill>
                  <a:srgbClr val="000000"/>
                </a:solidFill>
              </a:rPr>
              <a:t>Exclut les jours où le patient n’est pas disponible</a:t>
            </a:r>
          </a:p>
          <a:p>
            <a:pPr>
              <a:lnSpc>
                <a:spcPts val="1950"/>
              </a:lnSpc>
              <a:spcBef>
                <a:spcPts val="400"/>
              </a:spcBef>
              <a:spcAft>
                <a:spcPts val="400"/>
              </a:spcAft>
            </a:pPr>
            <a:r>
              <a:rPr lang="fr-CA" sz="1500" b="0" dirty="0">
                <a:solidFill>
                  <a:srgbClr val="000000"/>
                </a:solidFill>
              </a:rPr>
              <a:t>Exclut les cas urgents et les demandes d’orientation faites à l’hôpital</a:t>
            </a:r>
          </a:p>
        </p:txBody>
      </p:sp>
    </p:spTree>
    <p:extLst>
      <p:ext uri="{BB962C8B-B14F-4D97-AF65-F5344CB8AC3E}">
        <p14:creationId xmlns:p14="http://schemas.microsoft.com/office/powerpoint/2010/main" val="32260084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3"/>
          <p:cNvSpPr>
            <a:spLocks noGrp="1"/>
          </p:cNvSpPr>
          <p:nvPr>
            <p:ph type="body" sz="quarter" idx="14"/>
            <p:custDataLst>
              <p:tags r:id="rId1"/>
            </p:custDataLst>
          </p:nvPr>
        </p:nvSpPr>
        <p:spPr>
          <a:xfrm>
            <a:off x="457200" y="1216800"/>
            <a:ext cx="8686800" cy="1508400"/>
          </a:xfrm>
        </p:spPr>
        <p:txBody>
          <a:bodyPr anchor="ctr" anchorCtr="0"/>
          <a:lstStyle/>
          <a:p>
            <a:r>
              <a:rPr lang="fr-CA" dirty="0"/>
              <a:t>Annexe : codes de la CIM-10-CA et de la CCI</a:t>
            </a:r>
          </a:p>
        </p:txBody>
      </p:sp>
    </p:spTree>
    <p:extLst>
      <p:ext uri="{BB962C8B-B14F-4D97-AF65-F5344CB8AC3E}">
        <p14:creationId xmlns:p14="http://schemas.microsoft.com/office/powerpoint/2010/main" val="10593759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custDataLst>
              <p:tags r:id="rId1"/>
            </p:custDataLst>
          </p:nvPr>
        </p:nvSpPr>
        <p:spPr>
          <a:xfrm>
            <a:off x="457200" y="195845"/>
            <a:ext cx="8839200" cy="553998"/>
          </a:xfrm>
        </p:spPr>
        <p:txBody>
          <a:bodyPr/>
          <a:lstStyle/>
          <a:p>
            <a:pPr>
              <a:lnSpc>
                <a:spcPct val="100000"/>
              </a:lnSpc>
            </a:pPr>
            <a:r>
              <a:rPr lang="fr-CA" sz="1800" dirty="0"/>
              <a:t>Tableau A1 : Codes de la CIM-10-CA et de la CCI ayant servi à définir les cohortes d’interventions prioritaires</a:t>
            </a:r>
          </a:p>
        </p:txBody>
      </p:sp>
      <p:graphicFrame>
        <p:nvGraphicFramePr>
          <p:cNvPr id="5" name="Group 51"/>
          <p:cNvGraphicFramePr>
            <a:graphicFrameLocks/>
          </p:cNvGraphicFramePr>
          <p:nvPr>
            <p:custDataLst>
              <p:tags r:id="rId2"/>
            </p:custDataLst>
            <p:extLst>
              <p:ext uri="{D42A27DB-BD31-4B8C-83A1-F6EECF244321}">
                <p14:modId xmlns:p14="http://schemas.microsoft.com/office/powerpoint/2010/main" val="1796029927"/>
              </p:ext>
            </p:extLst>
          </p:nvPr>
        </p:nvGraphicFramePr>
        <p:xfrm>
          <a:off x="457200" y="807845"/>
          <a:ext cx="8229600" cy="3916809"/>
        </p:xfrm>
        <a:graphic>
          <a:graphicData uri="http://schemas.openxmlformats.org/drawingml/2006/table">
            <a:tbl>
              <a:tblPr firstRow="1"/>
              <a:tblGrid>
                <a:gridCol w="2286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Intervention</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ea typeface="+mn-ea"/>
                          <a:cs typeface="+mn-cs"/>
                        </a:rPr>
                        <a:t>Critères d’inclusion de la CCI ou de la </a:t>
                      </a:r>
                      <a:r>
                        <a:rPr kumimoji="0" lang="fr-CA" sz="1200" b="1" i="0" u="none" strike="noStrike" cap="none" normalizeH="0" baseline="0" dirty="0" err="1">
                          <a:ln>
                            <a:noFill/>
                          </a:ln>
                          <a:solidFill>
                            <a:srgbClr val="365254"/>
                          </a:solidFill>
                          <a:latin typeface="+mn-lt"/>
                          <a:ea typeface="+mn-ea"/>
                          <a:cs typeface="+mn-cs"/>
                        </a:rPr>
                        <a:t>CIM</a:t>
                      </a:r>
                      <a:r>
                        <a:rPr kumimoji="0" lang="fr-CA" sz="1200" b="1" i="0" u="none" strike="noStrike" cap="none" normalizeH="0" baseline="0" dirty="0">
                          <a:ln>
                            <a:noFill/>
                          </a:ln>
                          <a:solidFill>
                            <a:srgbClr val="365254"/>
                          </a:solidFill>
                          <a:latin typeface="+mn-lt"/>
                          <a:ea typeface="+mn-ea"/>
                          <a:cs typeface="+mn-cs"/>
                        </a:rPr>
                        <a:t>-</a:t>
                      </a:r>
                      <a:r>
                        <a:rPr kumimoji="0" lang="fr-CA" sz="1200" b="1" i="0" u="none" strike="noStrike" cap="none" normalizeH="0" baseline="0" dirty="0" err="1">
                          <a:ln>
                            <a:noFill/>
                          </a:ln>
                          <a:solidFill>
                            <a:srgbClr val="365254"/>
                          </a:solidFill>
                          <a:latin typeface="+mn-lt"/>
                          <a:ea typeface="+mn-ea"/>
                          <a:cs typeface="+mn-cs"/>
                        </a:rPr>
                        <a:t>10-CA</a:t>
                      </a:r>
                      <a:endParaRPr kumimoji="0" lang="fr-CA" sz="1200" b="1" i="0" u="none" strike="noStrike" cap="none" normalizeH="0" baseline="0" dirty="0">
                        <a:ln>
                          <a:noFill/>
                        </a:ln>
                        <a:solidFill>
                          <a:srgbClr val="365254"/>
                        </a:solidFill>
                        <a:latin typeface="+mn-lt"/>
                        <a:ea typeface="+mn-ea"/>
                        <a:cs typeface="+mn-cs"/>
                      </a:endParaRP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Arthroplastie de la hanche</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1.VA.53.LA-PN</a:t>
                      </a:r>
                      <a:r>
                        <a:rPr kumimoji="0" lang="fr-CA" sz="1050" b="0" i="0" u="none" strike="noStrike" cap="none" normalizeH="0" baseline="0" dirty="0">
                          <a:ln>
                            <a:noFill/>
                          </a:ln>
                          <a:solidFill>
                            <a:schemeClr val="tx1"/>
                          </a:solidFill>
                          <a:latin typeface="+mj-lt"/>
                        </a:rPr>
                        <a:t>^ Prothèse à deux composants [fémur avec acétabulum] — approche ouverte</a:t>
                      </a:r>
                    </a:p>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1.VA.53.LL-PN</a:t>
                      </a:r>
                      <a:r>
                        <a:rPr kumimoji="0" lang="fr-CA" sz="1050" b="0" i="0" u="none" strike="noStrike" cap="none" normalizeH="0" baseline="0" dirty="0">
                          <a:ln>
                            <a:noFill/>
                          </a:ln>
                          <a:solidFill>
                            <a:schemeClr val="tx1"/>
                          </a:solidFill>
                          <a:latin typeface="+mj-lt"/>
                        </a:rPr>
                        <a:t>^ Prothèse à deux composants [fémur avec acétabulum] — approche antérieure ouverte (conservation du muscle)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Arthroplastie du genou</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1.VG.53.^^ Implantation d’un appareil interne, articulation du genou (à l’exclusion de 1.VG.53.LA-SL-</a:t>
                      </a:r>
                      <a:r>
                        <a:rPr kumimoji="0" lang="fr-CA" sz="1050" b="0" i="0" u="none" strike="noStrike" kern="1200" cap="none" normalizeH="0" baseline="0" dirty="0">
                          <a:ln>
                            <a:noFill/>
                          </a:ln>
                          <a:solidFill>
                            <a:schemeClr val="tx1"/>
                          </a:solidFill>
                          <a:latin typeface="+mj-lt"/>
                          <a:ea typeface="+mn-ea"/>
                          <a:cs typeface="+mn-cs"/>
                        </a:rPr>
                        <a:t>N</a:t>
                      </a:r>
                      <a:r>
                        <a:rPr kumimoji="0" lang="fr-CA" sz="1050" b="0" i="0" u="none" strike="noStrike" cap="none" normalizeH="0" baseline="0" dirty="0">
                          <a:ln>
                            <a:noFill/>
                          </a:ln>
                          <a:solidFill>
                            <a:srgbClr val="FF0000"/>
                          </a:solidFill>
                          <a:latin typeface="+mj-lt"/>
                        </a:rPr>
                        <a:t> </a:t>
                      </a:r>
                      <a:r>
                        <a:rPr kumimoji="0" lang="fr-CA" sz="1050" b="0" i="0" u="none" strike="noStrike" cap="none" normalizeH="0" baseline="0" dirty="0">
                          <a:ln>
                            <a:noFill/>
                          </a:ln>
                          <a:solidFill>
                            <a:schemeClr val="tx1"/>
                          </a:solidFill>
                          <a:latin typeface="+mj-lt"/>
                        </a:rPr>
                        <a:t>— </a:t>
                      </a:r>
                      <a:br>
                        <a:rPr kumimoji="0" lang="fr-CA" sz="1050" b="0" i="0" u="none" strike="noStrike" cap="none" normalizeH="0" baseline="0" dirty="0">
                          <a:ln>
                            <a:noFill/>
                          </a:ln>
                          <a:solidFill>
                            <a:schemeClr val="tx1"/>
                          </a:solidFill>
                          <a:latin typeface="+mj-lt"/>
                        </a:rPr>
                      </a:br>
                      <a:r>
                        <a:rPr kumimoji="0" lang="fr-CA" sz="1050" b="0" i="0" u="none" strike="noStrike" cap="none" normalizeH="0" baseline="0" dirty="0" err="1">
                          <a:ln>
                            <a:noFill/>
                          </a:ln>
                          <a:solidFill>
                            <a:schemeClr val="tx1"/>
                          </a:solidFill>
                          <a:latin typeface="+mj-lt"/>
                        </a:rPr>
                        <a:t>spacer</a:t>
                      </a:r>
                      <a:r>
                        <a:rPr kumimoji="0" lang="fr-CA" sz="1050" b="0" i="0" u="none" strike="noStrike" cap="none" normalizeH="0" baseline="0" dirty="0">
                          <a:ln>
                            <a:noFill/>
                          </a:ln>
                          <a:solidFill>
                            <a:schemeClr val="tx1"/>
                          </a:solidFill>
                          <a:latin typeface="+mj-lt"/>
                        </a:rPr>
                        <a:t> en ciment)</a:t>
                      </a:r>
                    </a:p>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1.VP.53</a:t>
                      </a:r>
                      <a:r>
                        <a:rPr kumimoji="0" lang="fr-CA" sz="1050" b="0" i="0" u="none" strike="noStrike" cap="none" normalizeH="0" baseline="0" dirty="0">
                          <a:ln>
                            <a:noFill/>
                          </a:ln>
                          <a:solidFill>
                            <a:schemeClr val="tx1"/>
                          </a:solidFill>
                          <a:latin typeface="+mj-lt"/>
                        </a:rPr>
                        <a:t>.^^ Implantation d’un appareil interne, rotule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Réparation d’une fracture </a:t>
                      </a:r>
                      <a:br>
                        <a:rPr kumimoji="0" lang="fr-CA" sz="1200" b="1" i="0" u="none" strike="noStrike" cap="none" normalizeH="0" baseline="0" dirty="0">
                          <a:ln>
                            <a:noFill/>
                          </a:ln>
                          <a:solidFill>
                            <a:srgbClr val="365254"/>
                          </a:solidFill>
                          <a:latin typeface="+mn-lt"/>
                        </a:rPr>
                      </a:br>
                      <a:r>
                        <a:rPr kumimoji="0" lang="fr-CA" sz="1200" b="1" i="0" u="none" strike="noStrike" cap="none" normalizeH="0" baseline="0" dirty="0">
                          <a:ln>
                            <a:noFill/>
                          </a:ln>
                          <a:solidFill>
                            <a:srgbClr val="365254"/>
                          </a:solidFill>
                          <a:latin typeface="+mn-lt"/>
                        </a:rPr>
                        <a:t>de la hanche</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Voir les critères d’inclusion détaillés dans la liste des indicateurs de l’ICIS :</a:t>
                      </a:r>
                    </a:p>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hlinkClick r:id="rId5"/>
                        </a:rPr>
                        <a:t>https://www.cihi.ca/fr/indicateurs/temps-dattente-pour-une-reparation-dune-fracture-de-la-hanche-a-partir-de-0</a:t>
                      </a:r>
                      <a:r>
                        <a:rPr kumimoji="0" lang="fr-CA" sz="1050" b="0" i="0" u="none" strike="noStrike" cap="none" normalizeH="0" baseline="0" dirty="0">
                          <a:ln>
                            <a:noFill/>
                          </a:ln>
                          <a:solidFill>
                            <a:schemeClr val="tx1"/>
                          </a:solidFill>
                          <a:latin typeface="+mj-lt"/>
                        </a:rPr>
                        <a:t> (service d’urgence et hospitalisation)</a:t>
                      </a:r>
                    </a:p>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hlinkClick r:id="rId6"/>
                        </a:rPr>
                        <a:t>https://www.cihi.ca/fr/indicateurs/reparation-dune-fracture-de-la-hanche-dans-les-48-heures</a:t>
                      </a:r>
                      <a:r>
                        <a:rPr kumimoji="0" lang="fr-CA" sz="1050" b="0" i="0" u="none" strike="noStrike" cap="none" normalizeH="0" baseline="0" dirty="0">
                          <a:ln>
                            <a:noFill/>
                          </a:ln>
                          <a:solidFill>
                            <a:schemeClr val="tx1"/>
                          </a:solidFill>
                          <a:latin typeface="+mj-lt"/>
                        </a:rPr>
                        <a:t> </a:t>
                      </a:r>
                      <a:br>
                        <a:rPr kumimoji="0" lang="fr-CA" sz="1050" b="0" i="0" u="none" strike="noStrike" cap="none" normalizeH="0" baseline="0" dirty="0">
                          <a:ln>
                            <a:noFill/>
                          </a:ln>
                          <a:solidFill>
                            <a:schemeClr val="tx1"/>
                          </a:solidFill>
                          <a:latin typeface="+mj-lt"/>
                        </a:rPr>
                      </a:br>
                      <a:r>
                        <a:rPr kumimoji="0" lang="fr-CA" sz="1050" b="0" i="0" u="none" strike="noStrike" cap="none" normalizeH="0" baseline="0" dirty="0">
                          <a:ln>
                            <a:noFill/>
                          </a:ln>
                          <a:solidFill>
                            <a:schemeClr val="tx1"/>
                          </a:solidFill>
                          <a:latin typeface="+mj-lt"/>
                        </a:rPr>
                        <a:t>(patients hospitalisés)</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Chirurgie de la cataracte</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1.CL.89</a:t>
                      </a:r>
                      <a:r>
                        <a:rPr kumimoji="0" lang="fr-CA" sz="1050" b="0" i="0" u="none" strike="noStrike" cap="none" normalizeH="0" baseline="0" dirty="0">
                          <a:ln>
                            <a:noFill/>
                          </a:ln>
                          <a:solidFill>
                            <a:schemeClr val="tx1"/>
                          </a:solidFill>
                          <a:latin typeface="+mj-lt"/>
                        </a:rPr>
                        <a:t>.^^ Excision totale, cristallin</a:t>
                      </a:r>
                    </a:p>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Avec au moins un des diagnostics suivants :</a:t>
                      </a:r>
                    </a:p>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err="1">
                          <a:ln>
                            <a:noFill/>
                          </a:ln>
                          <a:solidFill>
                            <a:srgbClr val="000000"/>
                          </a:solidFill>
                          <a:latin typeface="+mj-lt"/>
                        </a:rPr>
                        <a:t>H25</a:t>
                      </a:r>
                      <a:r>
                        <a:rPr kumimoji="0" lang="fr-CA" sz="1050" b="0" i="0" u="none" strike="noStrike" cap="none" normalizeH="0" baseline="0" dirty="0">
                          <a:ln>
                            <a:noFill/>
                          </a:ln>
                          <a:solidFill>
                            <a:srgbClr val="000000"/>
                          </a:solidFill>
                          <a:latin typeface="+mj-lt"/>
                        </a:rPr>
                        <a:t>.– Cataracte sénile</a:t>
                      </a:r>
                    </a:p>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err="1">
                          <a:ln>
                            <a:noFill/>
                          </a:ln>
                          <a:solidFill>
                            <a:srgbClr val="000000"/>
                          </a:solidFill>
                          <a:latin typeface="+mj-lt"/>
                        </a:rPr>
                        <a:t>H26</a:t>
                      </a:r>
                      <a:r>
                        <a:rPr kumimoji="0" lang="fr-CA" sz="1050" b="0" i="0" u="none" strike="noStrike" cap="none" normalizeH="0" baseline="0" dirty="0">
                          <a:ln>
                            <a:noFill/>
                          </a:ln>
                          <a:solidFill>
                            <a:srgbClr val="000000"/>
                          </a:solidFill>
                          <a:latin typeface="+mj-lt"/>
                        </a:rPr>
                        <a:t>.– Autre cataracte</a:t>
                      </a:r>
                    </a:p>
                    <a:p>
                      <a:pPr marL="0" marR="0" lvl="0" indent="0" algn="l" defTabSz="914400" rtl="0" eaLnBrk="1" fontAlgn="base" latinLnBrk="0" hangingPunct="1">
                        <a:lnSpc>
                          <a:spcPct val="114000"/>
                        </a:lnSpc>
                        <a:spcBef>
                          <a:spcPts val="200"/>
                        </a:spcBef>
                        <a:spcAft>
                          <a:spcPct val="0"/>
                        </a:spcAft>
                        <a:buClr>
                          <a:srgbClr val="007E64"/>
                        </a:buClr>
                        <a:buSzTx/>
                        <a:buFontTx/>
                        <a:buNone/>
                        <a:tabLst/>
                      </a:pPr>
                      <a:r>
                        <a:rPr kumimoji="0" lang="fr-CA" sz="1050" b="0" i="0" u="none" strike="noStrike" cap="none" normalizeH="0" baseline="0" dirty="0">
                          <a:ln>
                            <a:noFill/>
                          </a:ln>
                          <a:solidFill>
                            <a:srgbClr val="000000"/>
                          </a:solidFill>
                          <a:latin typeface="+mj-lt"/>
                        </a:rPr>
                        <a:t>H28.– Cataracte </a:t>
                      </a:r>
                      <a:r>
                        <a:rPr kumimoji="0" lang="fr-CA" sz="1050" b="0" i="0" u="none" strike="noStrike" cap="none" normalizeH="0" baseline="0" dirty="0">
                          <a:ln>
                            <a:noFill/>
                          </a:ln>
                          <a:solidFill>
                            <a:schemeClr val="tx1"/>
                          </a:solidFill>
                          <a:latin typeface="+mj-lt"/>
                        </a:rPr>
                        <a:t>et autres affections du cristallin au cours de maladies classées ailleurs (à l’exception </a:t>
                      </a:r>
                      <a:br>
                        <a:rPr kumimoji="0" lang="fr-CA" sz="1050" b="0" i="0" u="none" strike="noStrike" cap="none" normalizeH="0" baseline="0" dirty="0">
                          <a:ln>
                            <a:noFill/>
                          </a:ln>
                          <a:solidFill>
                            <a:schemeClr val="tx1"/>
                          </a:solidFill>
                          <a:latin typeface="+mj-lt"/>
                        </a:rPr>
                      </a:br>
                      <a:r>
                        <a:rPr kumimoji="0" lang="fr-CA" sz="1050" b="0" i="0" u="none" strike="noStrike" cap="none" normalizeH="0" baseline="0" dirty="0">
                          <a:ln>
                            <a:noFill/>
                          </a:ln>
                          <a:solidFill>
                            <a:schemeClr val="tx1"/>
                          </a:solidFill>
                          <a:latin typeface="+mj-lt"/>
                        </a:rPr>
                        <a:t>de </a:t>
                      </a:r>
                      <a:r>
                        <a:rPr kumimoji="0" lang="fr-CA" sz="1050" b="0" i="0" u="none" strike="noStrike" cap="none" normalizeH="0" baseline="0" dirty="0">
                          <a:ln>
                            <a:noFill/>
                          </a:ln>
                          <a:solidFill>
                            <a:srgbClr val="000000"/>
                          </a:solidFill>
                          <a:latin typeface="+mj-lt"/>
                        </a:rPr>
                        <a:t>H28.8*</a:t>
                      </a:r>
                      <a:r>
                        <a:rPr kumimoji="0" lang="fr-CA" sz="1050" b="0" i="0" u="none" strike="noStrike" cap="none" normalizeH="0" baseline="0" dirty="0">
                          <a:ln>
                            <a:noFill/>
                          </a:ln>
                          <a:solidFill>
                            <a:srgbClr val="FF0000"/>
                          </a:solidFill>
                          <a:latin typeface="+mj-lt"/>
                        </a:rPr>
                        <a:t> </a:t>
                      </a:r>
                      <a:r>
                        <a:rPr kumimoji="0" lang="fr-CA" sz="1050" b="0" i="0" u="none" strike="noStrike" cap="none" normalizeH="0" baseline="0" dirty="0">
                          <a:ln>
                            <a:noFill/>
                          </a:ln>
                          <a:solidFill>
                            <a:schemeClr val="tx1"/>
                          </a:solidFill>
                          <a:latin typeface="+mj-lt"/>
                        </a:rPr>
                        <a:t>Autres affections du cristallin au cours de maladies classées ailleurs) </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1473102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custDataLst>
              <p:tags r:id="rId1"/>
            </p:custDataLst>
          </p:nvPr>
        </p:nvSpPr>
        <p:spPr>
          <a:xfrm>
            <a:off x="457200" y="238072"/>
            <a:ext cx="8229600" cy="553998"/>
          </a:xfrm>
        </p:spPr>
        <p:txBody>
          <a:bodyPr/>
          <a:lstStyle/>
          <a:p>
            <a:pPr>
              <a:lnSpc>
                <a:spcPct val="100000"/>
              </a:lnSpc>
            </a:pPr>
            <a:r>
              <a:rPr lang="fr-CA" sz="1800" dirty="0"/>
              <a:t>Tableau A1 : Codes de la CIM-10-CA et de la CCI ayant servi à définir les cohortes d’interventions prioritaires (suite)</a:t>
            </a:r>
          </a:p>
        </p:txBody>
      </p:sp>
      <p:graphicFrame>
        <p:nvGraphicFramePr>
          <p:cNvPr id="5" name="Group 51"/>
          <p:cNvGraphicFramePr>
            <a:graphicFrameLocks/>
          </p:cNvGraphicFramePr>
          <p:nvPr>
            <p:custDataLst>
              <p:tags r:id="rId2"/>
            </p:custDataLst>
            <p:extLst>
              <p:ext uri="{D42A27DB-BD31-4B8C-83A1-F6EECF244321}">
                <p14:modId xmlns:p14="http://schemas.microsoft.com/office/powerpoint/2010/main" val="1716907604"/>
              </p:ext>
            </p:extLst>
          </p:nvPr>
        </p:nvGraphicFramePr>
        <p:xfrm>
          <a:off x="457200" y="850072"/>
          <a:ext cx="8229600" cy="2183704"/>
        </p:xfrm>
        <a:graphic>
          <a:graphicData uri="http://schemas.openxmlformats.org/drawingml/2006/table">
            <a:tbl>
              <a:tblPr firstRow="1"/>
              <a:tblGrid>
                <a:gridCol w="2286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Intervention</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ea typeface="+mn-ea"/>
                          <a:cs typeface="+mn-cs"/>
                        </a:rPr>
                        <a:t>Critères d’inclusion de la CCI ou de la </a:t>
                      </a:r>
                      <a:r>
                        <a:rPr kumimoji="0" lang="fr-CA" sz="1200" b="1" i="0" u="none" strike="noStrike" cap="none" normalizeH="0" baseline="0" dirty="0" err="1">
                          <a:ln>
                            <a:noFill/>
                          </a:ln>
                          <a:solidFill>
                            <a:srgbClr val="365254"/>
                          </a:solidFill>
                          <a:latin typeface="+mn-lt"/>
                          <a:ea typeface="+mn-ea"/>
                          <a:cs typeface="+mn-cs"/>
                        </a:rPr>
                        <a:t>CIM</a:t>
                      </a:r>
                      <a:r>
                        <a:rPr kumimoji="0" lang="fr-CA" sz="1200" b="1" i="0" u="none" strike="noStrike" cap="none" normalizeH="0" baseline="0" dirty="0">
                          <a:ln>
                            <a:noFill/>
                          </a:ln>
                          <a:solidFill>
                            <a:srgbClr val="365254"/>
                          </a:solidFill>
                          <a:latin typeface="+mn-lt"/>
                          <a:ea typeface="+mn-ea"/>
                          <a:cs typeface="+mn-cs"/>
                        </a:rPr>
                        <a:t>-</a:t>
                      </a:r>
                      <a:r>
                        <a:rPr kumimoji="0" lang="fr-CA" sz="1200" b="1" i="0" u="none" strike="noStrike" cap="none" normalizeH="0" baseline="0" dirty="0" err="1">
                          <a:ln>
                            <a:noFill/>
                          </a:ln>
                          <a:solidFill>
                            <a:srgbClr val="365254"/>
                          </a:solidFill>
                          <a:latin typeface="+mn-lt"/>
                          <a:ea typeface="+mn-ea"/>
                          <a:cs typeface="+mn-cs"/>
                        </a:rPr>
                        <a:t>10-CA</a:t>
                      </a:r>
                      <a:endParaRPr kumimoji="0" lang="fr-CA" sz="1200" b="1" i="0" u="none" strike="noStrike" cap="none" normalizeH="0" baseline="0" dirty="0">
                        <a:ln>
                          <a:noFill/>
                        </a:ln>
                        <a:solidFill>
                          <a:srgbClr val="365254"/>
                        </a:solidFill>
                        <a:latin typeface="+mn-lt"/>
                        <a:ea typeface="+mn-ea"/>
                        <a:cs typeface="+mn-cs"/>
                      </a:endParaRP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Radiothérapie</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1.^^.27.^^ Rayonnements, tout site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Pontage </a:t>
                      </a:r>
                      <a:r>
                        <a:rPr kumimoji="0" lang="fr-CA" sz="1200" b="1" i="0" u="none" strike="noStrike" cap="none" normalizeH="0" baseline="0" dirty="0" err="1">
                          <a:ln>
                            <a:noFill/>
                          </a:ln>
                          <a:solidFill>
                            <a:srgbClr val="365254"/>
                          </a:solidFill>
                          <a:latin typeface="+mn-lt"/>
                        </a:rPr>
                        <a:t>aortocoronarien</a:t>
                      </a:r>
                      <a:r>
                        <a:rPr kumimoji="0" lang="fr-CA" sz="1200" b="1" i="0" u="none" strike="noStrike" cap="none" normalizeH="0" baseline="0" dirty="0">
                          <a:ln>
                            <a:noFill/>
                          </a:ln>
                          <a:solidFill>
                            <a:srgbClr val="365254"/>
                          </a:solidFill>
                          <a:latin typeface="+mn-lt"/>
                        </a:rPr>
                        <a:t> (PAC)</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1.IJ.76</a:t>
                      </a:r>
                      <a:r>
                        <a:rPr kumimoji="0" lang="fr-CA" sz="1050" b="0" i="0" u="none" strike="noStrike" cap="none" normalizeH="0" baseline="0" dirty="0">
                          <a:ln>
                            <a:noFill/>
                          </a:ln>
                          <a:solidFill>
                            <a:schemeClr val="tx1"/>
                          </a:solidFill>
                          <a:latin typeface="+mj-lt"/>
                        </a:rPr>
                        <a:t>^^ Pontage, artères coronaires</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Exclusions :</a:t>
                      </a:r>
                      <a:br>
                        <a:rPr kumimoji="0" lang="fr-CA" sz="1050" b="0" i="0" u="none" strike="noStrike" cap="none" normalizeH="0" baseline="0" dirty="0">
                          <a:ln>
                            <a:noFill/>
                          </a:ln>
                          <a:solidFill>
                            <a:schemeClr val="tx1"/>
                          </a:solidFill>
                          <a:latin typeface="+mj-lt"/>
                        </a:rPr>
                      </a:br>
                      <a:r>
                        <a:rPr kumimoji="0" lang="fr-CA" sz="1050" b="0" i="0" u="none" strike="noStrike" cap="none" normalizeH="0" baseline="0" dirty="0">
                          <a:ln>
                            <a:noFill/>
                          </a:ln>
                          <a:solidFill>
                            <a:schemeClr val="tx1"/>
                          </a:solidFill>
                          <a:latin typeface="+mj-lt"/>
                        </a:rPr>
                        <a:t>1) Interventions abandonnées ou de reprise</a:t>
                      </a:r>
                      <a:br>
                        <a:rPr kumimoji="0" lang="fr-CA" sz="1050" b="0" i="0" u="none" strike="noStrike" cap="none" normalizeH="0" baseline="0" dirty="0">
                          <a:ln>
                            <a:noFill/>
                          </a:ln>
                          <a:solidFill>
                            <a:schemeClr val="tx1"/>
                          </a:solidFill>
                          <a:latin typeface="+mj-lt"/>
                        </a:rPr>
                      </a:br>
                      <a:r>
                        <a:rPr kumimoji="0" lang="fr-CA" sz="1050" b="0" i="0" u="none" strike="noStrike" cap="none" normalizeH="0" baseline="0" dirty="0">
                          <a:ln>
                            <a:noFill/>
                          </a:ln>
                          <a:solidFill>
                            <a:schemeClr val="tx1"/>
                          </a:solidFill>
                          <a:latin typeface="+mj-lt"/>
                        </a:rPr>
                        <a:t>2) PAC avec toute chirurgie valvulaire ou intervention concomitante (voir les </a:t>
                      </a:r>
                      <a:r>
                        <a:rPr kumimoji="0" lang="fr-CA" sz="1050" b="0" i="0" u="none" strike="noStrike" cap="none" normalizeH="0" baseline="0" dirty="0">
                          <a:ln>
                            <a:noFill/>
                          </a:ln>
                          <a:solidFill>
                            <a:schemeClr val="tx1"/>
                          </a:solidFill>
                          <a:latin typeface="+mj-lt"/>
                          <a:hlinkClick r:id="rId5"/>
                        </a:rPr>
                        <a:t>Notes méthodologiques générales</a:t>
                      </a:r>
                      <a:r>
                        <a:rPr kumimoji="0" lang="fr-CA" sz="1050" b="0" i="0" u="none" strike="noStrike" cap="none" normalizeH="0" baseline="0" dirty="0">
                          <a:ln>
                            <a:noFill/>
                          </a:ln>
                          <a:solidFill>
                            <a:schemeClr val="tx1"/>
                          </a:solidFill>
                          <a:latin typeface="+mj-lt"/>
                        </a:rPr>
                        <a:t> pour les indicateurs de la qualité des soins cardiaques de l’</a:t>
                      </a:r>
                      <a:r>
                        <a:rPr kumimoji="0" lang="fr-CA" sz="1050" b="0" i="0" u="none" strike="noStrike" cap="none" normalizeH="0" baseline="0" dirty="0" err="1">
                          <a:ln>
                            <a:noFill/>
                          </a:ln>
                          <a:solidFill>
                            <a:schemeClr val="tx1"/>
                          </a:solidFill>
                          <a:latin typeface="+mj-lt"/>
                        </a:rPr>
                        <a:t>ICIS</a:t>
                      </a:r>
                      <a:r>
                        <a:rPr kumimoji="0" lang="fr-CA" sz="1050" b="0" i="0" u="none" strike="noStrike" cap="none" normalizeH="0" baseline="0" dirty="0">
                          <a:ln>
                            <a:noFill/>
                          </a:ln>
                          <a:solidFill>
                            <a:schemeClr val="tx1"/>
                          </a:solidFill>
                          <a:latin typeface="+mj-lt"/>
                        </a:rPr>
                        <a:t>) </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Examen de </a:t>
                      </a:r>
                      <a:r>
                        <a:rPr kumimoji="0" lang="fr-CA" sz="1200" b="1" i="0" u="none" strike="noStrike" cap="none" normalizeH="0" baseline="0" dirty="0" err="1">
                          <a:ln>
                            <a:noFill/>
                          </a:ln>
                          <a:solidFill>
                            <a:srgbClr val="365254"/>
                          </a:solidFill>
                          <a:latin typeface="+mn-lt"/>
                        </a:rPr>
                        <a:t>TDM</a:t>
                      </a:r>
                      <a:endParaRPr kumimoji="0" lang="fr-CA" sz="1200" b="1" i="0" u="none" strike="noStrike" cap="none" normalizeH="0" baseline="0" dirty="0">
                        <a:ln>
                          <a:noFill/>
                        </a:ln>
                        <a:solidFill>
                          <a:srgbClr val="365254"/>
                        </a:solidFill>
                        <a:latin typeface="+mn-lt"/>
                      </a:endParaRP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3.^^.20.^^ Tomodensitométrie, tout site</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Examen d’IRM</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3.^^.40.^^ Imagerie par résonance magnétique [IRM], tout site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1881648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custDataLst>
              <p:tags r:id="rId1"/>
            </p:custDataLst>
          </p:nvPr>
        </p:nvSpPr>
        <p:spPr>
          <a:xfrm>
            <a:off x="457200" y="252551"/>
            <a:ext cx="8229600" cy="553998"/>
          </a:xfrm>
        </p:spPr>
        <p:txBody>
          <a:bodyPr/>
          <a:lstStyle/>
          <a:p>
            <a:pPr>
              <a:lnSpc>
                <a:spcPct val="100000"/>
              </a:lnSpc>
            </a:pPr>
            <a:r>
              <a:rPr lang="fr-CA" sz="1800" dirty="0"/>
              <a:t>Tableau </a:t>
            </a:r>
            <a:r>
              <a:rPr lang="fr-CA" sz="1800" dirty="0" err="1"/>
              <a:t>A1</a:t>
            </a:r>
            <a:r>
              <a:rPr lang="fr-CA" sz="1800" dirty="0"/>
              <a:t> : Codes de la </a:t>
            </a:r>
            <a:r>
              <a:rPr lang="fr-CA" sz="1800" dirty="0" err="1"/>
              <a:t>CIM</a:t>
            </a:r>
            <a:r>
              <a:rPr lang="fr-CA" sz="1800" dirty="0"/>
              <a:t>-</a:t>
            </a:r>
            <a:r>
              <a:rPr lang="fr-CA" sz="1800" dirty="0" err="1"/>
              <a:t>10-CA</a:t>
            </a:r>
            <a:r>
              <a:rPr lang="fr-CA" sz="1800" dirty="0"/>
              <a:t> et de la CCI ayant servi à définir les cohortes d’interventions prioritaires (suite)</a:t>
            </a:r>
          </a:p>
        </p:txBody>
      </p:sp>
      <p:graphicFrame>
        <p:nvGraphicFramePr>
          <p:cNvPr id="5" name="Group 51"/>
          <p:cNvGraphicFramePr>
            <a:graphicFrameLocks/>
          </p:cNvGraphicFramePr>
          <p:nvPr>
            <p:custDataLst>
              <p:tags r:id="rId2"/>
            </p:custDataLst>
            <p:extLst>
              <p:ext uri="{D42A27DB-BD31-4B8C-83A1-F6EECF244321}">
                <p14:modId xmlns:p14="http://schemas.microsoft.com/office/powerpoint/2010/main" val="469287366"/>
              </p:ext>
            </p:extLst>
          </p:nvPr>
        </p:nvGraphicFramePr>
        <p:xfrm>
          <a:off x="457200" y="864551"/>
          <a:ext cx="8229600" cy="3855277"/>
        </p:xfrm>
        <a:graphic>
          <a:graphicData uri="http://schemas.openxmlformats.org/drawingml/2006/table">
            <a:tbl>
              <a:tblPr firstRow="1"/>
              <a:tblGrid>
                <a:gridCol w="2286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Intervention</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ea typeface="+mn-ea"/>
                          <a:cs typeface="+mn-cs"/>
                        </a:rPr>
                        <a:t>Critères d’inclusion de la CCI ou de la </a:t>
                      </a:r>
                      <a:r>
                        <a:rPr kumimoji="0" lang="fr-CA" sz="1200" b="1" i="0" u="none" strike="noStrike" cap="none" normalizeH="0" baseline="0" dirty="0" err="1">
                          <a:ln>
                            <a:noFill/>
                          </a:ln>
                          <a:solidFill>
                            <a:srgbClr val="365254"/>
                          </a:solidFill>
                          <a:latin typeface="+mn-lt"/>
                          <a:ea typeface="+mn-ea"/>
                          <a:cs typeface="+mn-cs"/>
                        </a:rPr>
                        <a:t>CIM</a:t>
                      </a:r>
                      <a:r>
                        <a:rPr kumimoji="0" lang="fr-CA" sz="1200" b="1" i="0" u="none" strike="noStrike" cap="none" normalizeH="0" baseline="0" dirty="0">
                          <a:ln>
                            <a:noFill/>
                          </a:ln>
                          <a:solidFill>
                            <a:srgbClr val="365254"/>
                          </a:solidFill>
                          <a:latin typeface="+mn-lt"/>
                          <a:ea typeface="+mn-ea"/>
                          <a:cs typeface="+mn-cs"/>
                        </a:rPr>
                        <a:t>-</a:t>
                      </a:r>
                      <a:r>
                        <a:rPr kumimoji="0" lang="fr-CA" sz="1200" b="1" i="0" u="none" strike="noStrike" cap="none" normalizeH="0" baseline="0" dirty="0" err="1">
                          <a:ln>
                            <a:noFill/>
                          </a:ln>
                          <a:solidFill>
                            <a:srgbClr val="365254"/>
                          </a:solidFill>
                          <a:latin typeface="+mn-lt"/>
                          <a:ea typeface="+mn-ea"/>
                          <a:cs typeface="+mn-cs"/>
                        </a:rPr>
                        <a:t>10-CA</a:t>
                      </a:r>
                      <a:endParaRPr kumimoji="0" lang="fr-CA" sz="1200" b="1" i="0" u="none" strike="noStrike" cap="none" normalizeH="0" baseline="0" dirty="0">
                        <a:ln>
                          <a:noFill/>
                        </a:ln>
                        <a:solidFill>
                          <a:srgbClr val="365254"/>
                        </a:solidFill>
                        <a:latin typeface="+mn-lt"/>
                        <a:ea typeface="+mn-ea"/>
                        <a:cs typeface="+mn-cs"/>
                      </a:endParaRP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Chirurgie liée au cancer</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Intervention figurant dans l’une des listes ci-dessous, avec au moins un des diagnostics suivants :</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C^ Tumeur maligne</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Z03.1 Mise en observation pour suspicion de tumeur maligne</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Z03.9 Mise en observation pour suspicion de maladie ou affection, sans précision</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Z40.0^ Opération prophylactique pour facteurs de risque liés aux tumeurs malignes</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Z51.0 Séance de radiothérapie</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Z51.1 Séance de chimiothérapie pour tumeur</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Vessie</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1.PM.59</a:t>
                      </a:r>
                      <a:r>
                        <a:rPr kumimoji="0" lang="fr-CA" sz="1050" b="0" i="0" u="none" strike="noStrike" cap="none" normalizeH="0" baseline="0" dirty="0">
                          <a:ln>
                            <a:noFill/>
                          </a:ln>
                          <a:solidFill>
                            <a:schemeClr val="tx1"/>
                          </a:solidFill>
                          <a:latin typeface="+mj-lt"/>
                        </a:rPr>
                        <a:t>.^^ Destruction, vessie</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1.PM.87</a:t>
                      </a:r>
                      <a:r>
                        <a:rPr kumimoji="0" lang="fr-CA" sz="1050" b="0" i="0" u="none" strike="noStrike" cap="none" normalizeH="0" baseline="0" dirty="0">
                          <a:ln>
                            <a:noFill/>
                          </a:ln>
                          <a:solidFill>
                            <a:schemeClr val="tx1"/>
                          </a:solidFill>
                          <a:latin typeface="+mj-lt"/>
                        </a:rPr>
                        <a:t>.^^ Excision partielle, vessie</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1.PM.89</a:t>
                      </a:r>
                      <a:r>
                        <a:rPr kumimoji="0" lang="fr-CA" sz="1050" b="0" i="0" u="none" strike="noStrike" cap="none" normalizeH="0" baseline="0" dirty="0">
                          <a:ln>
                            <a:noFill/>
                          </a:ln>
                          <a:solidFill>
                            <a:schemeClr val="tx1"/>
                          </a:solidFill>
                          <a:latin typeface="+mj-lt"/>
                        </a:rPr>
                        <a:t>.^^ Excision totale, vessie</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1.PM.91</a:t>
                      </a:r>
                      <a:r>
                        <a:rPr kumimoji="0" lang="fr-CA" sz="1050" b="0" i="0" u="none" strike="noStrike" cap="none" normalizeH="0" baseline="0" dirty="0">
                          <a:ln>
                            <a:noFill/>
                          </a:ln>
                          <a:solidFill>
                            <a:schemeClr val="tx1"/>
                          </a:solidFill>
                          <a:latin typeface="+mj-lt"/>
                        </a:rPr>
                        <a:t>.^^ Excision radicale, vessie</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1.PL.87.BA</a:t>
                      </a:r>
                      <a:r>
                        <a:rPr kumimoji="0" lang="fr-CA" sz="1050" b="0" i="0" u="none" strike="noStrike" cap="none" normalizeH="0" baseline="0" dirty="0">
                          <a:ln>
                            <a:noFill/>
                          </a:ln>
                          <a:solidFill>
                            <a:schemeClr val="tx1"/>
                          </a:solidFill>
                          <a:latin typeface="+mj-lt"/>
                        </a:rPr>
                        <a:t>^^ Excision partielle, col vésical, approche endoscopique par voie naturelle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0">
                <a:tc>
                  <a:txBody>
                    <a:bodyPr/>
                    <a:lstStyle/>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Prostate</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1.QT.59</a:t>
                      </a:r>
                      <a:r>
                        <a:rPr kumimoji="0" lang="fr-CA" sz="1050" b="0" i="0" u="none" strike="noStrike" cap="none" normalizeH="0" baseline="0" dirty="0">
                          <a:ln>
                            <a:noFill/>
                          </a:ln>
                          <a:solidFill>
                            <a:schemeClr val="tx1"/>
                          </a:solidFill>
                          <a:latin typeface="+mj-lt"/>
                        </a:rPr>
                        <a:t>.^^ Destruction, prostate</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1.QT.87</a:t>
                      </a:r>
                      <a:r>
                        <a:rPr kumimoji="0" lang="fr-CA" sz="1050" b="0" i="0" u="none" strike="noStrike" cap="none" normalizeH="0" baseline="0" dirty="0">
                          <a:ln>
                            <a:noFill/>
                          </a:ln>
                          <a:solidFill>
                            <a:schemeClr val="tx1"/>
                          </a:solidFill>
                          <a:latin typeface="+mj-lt"/>
                        </a:rPr>
                        <a:t>.^^ Excision partielle, prostate (à l’exclusion de l’approche endoscopique : </a:t>
                      </a:r>
                      <a:r>
                        <a:rPr kumimoji="0" lang="fr-CA" sz="1050" b="0" i="0" u="none" strike="noStrike" cap="none" normalizeH="0" baseline="0" dirty="0" err="1">
                          <a:ln>
                            <a:noFill/>
                          </a:ln>
                          <a:solidFill>
                            <a:schemeClr val="tx1"/>
                          </a:solidFill>
                          <a:latin typeface="+mj-lt"/>
                        </a:rPr>
                        <a:t>1.QT.87.BA-GX</a:t>
                      </a:r>
                      <a:r>
                        <a:rPr kumimoji="0" lang="fr-CA" sz="1050" b="0" i="0" u="none" strike="noStrike" cap="none" normalizeH="0" baseline="0" dirty="0">
                          <a:ln>
                            <a:noFill/>
                          </a:ln>
                          <a:solidFill>
                            <a:schemeClr val="tx1"/>
                          </a:solidFill>
                          <a:latin typeface="+mj-lt"/>
                        </a:rPr>
                        <a:t>, </a:t>
                      </a:r>
                      <a:r>
                        <a:rPr kumimoji="0" lang="fr-CA" sz="1050" b="0" i="0" u="none" strike="noStrike" cap="none" normalizeH="0" baseline="0" dirty="0" err="1">
                          <a:ln>
                            <a:noFill/>
                          </a:ln>
                          <a:solidFill>
                            <a:schemeClr val="tx1"/>
                          </a:solidFill>
                          <a:latin typeface="+mj-lt"/>
                        </a:rPr>
                        <a:t>1.QT.87.BA</a:t>
                      </a:r>
                      <a:r>
                        <a:rPr kumimoji="0" lang="fr-CA" sz="1050" b="0" i="0" u="none" strike="noStrike" cap="none" normalizeH="0" baseline="0" dirty="0">
                          <a:ln>
                            <a:noFill/>
                          </a:ln>
                          <a:solidFill>
                            <a:schemeClr val="tx1"/>
                          </a:solidFill>
                          <a:latin typeface="+mj-lt"/>
                        </a:rPr>
                        <a:t>-AG, </a:t>
                      </a:r>
                      <a:r>
                        <a:rPr kumimoji="0" lang="fr-CA" sz="1050" b="0" i="0" u="none" strike="noStrike" cap="none" normalizeH="0" baseline="0" dirty="0" err="1">
                          <a:ln>
                            <a:noFill/>
                          </a:ln>
                          <a:solidFill>
                            <a:schemeClr val="tx1"/>
                          </a:solidFill>
                          <a:latin typeface="+mj-lt"/>
                        </a:rPr>
                        <a:t>1.QT.87.BA-AK</a:t>
                      </a:r>
                      <a:r>
                        <a:rPr kumimoji="0" lang="fr-CA" sz="1050" b="0" i="0" u="none" strike="noStrike" cap="none" normalizeH="0" baseline="0" dirty="0">
                          <a:ln>
                            <a:noFill/>
                          </a:ln>
                          <a:solidFill>
                            <a:schemeClr val="tx1"/>
                          </a:solidFill>
                          <a:latin typeface="+mj-lt"/>
                        </a:rPr>
                        <a:t>)</a:t>
                      </a:r>
                    </a:p>
                    <a:p>
                      <a:pPr marL="0" marR="0" lvl="0" indent="0" algn="l" defTabSz="914400" rtl="0" eaLnBrk="1" fontAlgn="base" latinLnBrk="0" hangingPunct="1">
                        <a:lnSpc>
                          <a:spcPct val="112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1.QT.91</a:t>
                      </a:r>
                      <a:r>
                        <a:rPr kumimoji="0" lang="fr-CA" sz="1050" b="0" i="0" u="none" strike="noStrike" cap="none" normalizeH="0" baseline="0" dirty="0">
                          <a:ln>
                            <a:noFill/>
                          </a:ln>
                          <a:solidFill>
                            <a:schemeClr val="tx1"/>
                          </a:solidFill>
                          <a:latin typeface="+mj-lt"/>
                        </a:rPr>
                        <a:t>.^^ Excision radicale, prostate</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03026405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custDataLst>
              <p:tags r:id="rId1"/>
            </p:custDataLst>
          </p:nvPr>
        </p:nvSpPr>
        <p:spPr>
          <a:xfrm>
            <a:off x="457200" y="252488"/>
            <a:ext cx="8229600" cy="553998"/>
          </a:xfrm>
        </p:spPr>
        <p:txBody>
          <a:bodyPr/>
          <a:lstStyle/>
          <a:p>
            <a:pPr>
              <a:lnSpc>
                <a:spcPct val="100000"/>
              </a:lnSpc>
            </a:pPr>
            <a:r>
              <a:rPr lang="fr-CA" sz="1800" dirty="0"/>
              <a:t>Tableau </a:t>
            </a:r>
            <a:r>
              <a:rPr lang="fr-CA" sz="1800" dirty="0" err="1"/>
              <a:t>A1</a:t>
            </a:r>
            <a:r>
              <a:rPr lang="fr-CA" sz="1800" dirty="0"/>
              <a:t> : Codes de la </a:t>
            </a:r>
            <a:r>
              <a:rPr lang="fr-CA" sz="1800" dirty="0" err="1"/>
              <a:t>CIM</a:t>
            </a:r>
            <a:r>
              <a:rPr lang="fr-CA" sz="1800" dirty="0"/>
              <a:t>-</a:t>
            </a:r>
            <a:r>
              <a:rPr lang="fr-CA" sz="1800" dirty="0" err="1"/>
              <a:t>10-CA</a:t>
            </a:r>
            <a:r>
              <a:rPr lang="fr-CA" sz="1800" dirty="0"/>
              <a:t> et de la CCI ayant servi à définir les cohortes d’interventions prioritaires (suite)</a:t>
            </a:r>
          </a:p>
        </p:txBody>
      </p:sp>
      <p:graphicFrame>
        <p:nvGraphicFramePr>
          <p:cNvPr id="5" name="Group 51"/>
          <p:cNvGraphicFramePr>
            <a:graphicFrameLocks/>
          </p:cNvGraphicFramePr>
          <p:nvPr>
            <p:custDataLst>
              <p:tags r:id="rId2"/>
            </p:custDataLst>
            <p:extLst>
              <p:ext uri="{D42A27DB-BD31-4B8C-83A1-F6EECF244321}">
                <p14:modId xmlns:p14="http://schemas.microsoft.com/office/powerpoint/2010/main" val="2553276242"/>
              </p:ext>
            </p:extLst>
          </p:nvPr>
        </p:nvGraphicFramePr>
        <p:xfrm>
          <a:off x="457200" y="864488"/>
          <a:ext cx="8229600" cy="3240914"/>
        </p:xfrm>
        <a:graphic>
          <a:graphicData uri="http://schemas.openxmlformats.org/drawingml/2006/table">
            <a:tbl>
              <a:tblPr firstRow="1"/>
              <a:tblGrid>
                <a:gridCol w="2286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Intervention</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ea typeface="+mn-ea"/>
                          <a:cs typeface="+mn-cs"/>
                        </a:rPr>
                        <a:t>Critères d’inclusion de la CCI ou de la CIM-10-CA</a:t>
                      </a: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Chirurgie liée au cancer</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Intervention figurant dans l’une des listes ci-dessous, avec au moins un des diagnostics suivants :</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C^ Tumeur maligne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Z03.1 Mise en observation pour suspicion de tumeur maligne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Z03.9 Mise en observation pour suspicion de maladie ou affection, sans précision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Z40.0^ Opération prophylactique pour facteurs de risque liés aux tumeurs malignes</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Z51.0 Séance de radiothérapie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Z51.1 Séance de chimiothérapie pour tumeur</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Sein</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1.YM.87</a:t>
                      </a:r>
                      <a:r>
                        <a:rPr kumimoji="0" lang="fr-CA" sz="1050" b="0" i="0" u="none" strike="noStrike" cap="none" normalizeH="0" baseline="0" dirty="0">
                          <a:ln>
                            <a:noFill/>
                          </a:ln>
                          <a:solidFill>
                            <a:schemeClr val="tx1"/>
                          </a:solidFill>
                          <a:latin typeface="+mj-lt"/>
                        </a:rPr>
                        <a:t>.^^ Excision partielle, sein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1.YM.88</a:t>
                      </a:r>
                      <a:r>
                        <a:rPr kumimoji="0" lang="fr-CA" sz="1050" b="0" i="0" u="none" strike="noStrike" cap="none" normalizeH="0" baseline="0" dirty="0">
                          <a:ln>
                            <a:noFill/>
                          </a:ln>
                          <a:solidFill>
                            <a:schemeClr val="tx1"/>
                          </a:solidFill>
                          <a:latin typeface="+mj-lt"/>
                        </a:rPr>
                        <a:t>.^^ Excision partielle avec reconstruction, sein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1.YM.89</a:t>
                      </a:r>
                      <a:r>
                        <a:rPr kumimoji="0" lang="fr-CA" sz="1050" b="0" i="0" u="none" strike="noStrike" cap="none" normalizeH="0" baseline="0" dirty="0">
                          <a:ln>
                            <a:noFill/>
                          </a:ln>
                          <a:solidFill>
                            <a:schemeClr val="tx1"/>
                          </a:solidFill>
                          <a:latin typeface="+mj-lt"/>
                        </a:rPr>
                        <a:t>.^^ Excision totale, sein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1.YM.90</a:t>
                      </a:r>
                      <a:r>
                        <a:rPr kumimoji="0" lang="fr-CA" sz="1050" b="0" i="0" u="none" strike="noStrike" cap="none" normalizeH="0" baseline="0" dirty="0">
                          <a:ln>
                            <a:noFill/>
                          </a:ln>
                          <a:solidFill>
                            <a:schemeClr val="tx1"/>
                          </a:solidFill>
                          <a:latin typeface="+mj-lt"/>
                        </a:rPr>
                        <a:t>.^^ Excision totale avec reconstruction, sein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1.YM.91</a:t>
                      </a:r>
                      <a:r>
                        <a:rPr kumimoji="0" lang="fr-CA" sz="1050" b="0" i="0" u="none" strike="noStrike" cap="none" normalizeH="0" baseline="0" dirty="0">
                          <a:ln>
                            <a:noFill/>
                          </a:ln>
                          <a:solidFill>
                            <a:schemeClr val="tx1"/>
                          </a:solidFill>
                          <a:latin typeface="+mj-lt"/>
                        </a:rPr>
                        <a:t>.^^ Excision radicale, sein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1.YM.92</a:t>
                      </a:r>
                      <a:r>
                        <a:rPr kumimoji="0" lang="fr-CA" sz="1050" b="0" i="0" u="none" strike="noStrike" cap="none" normalizeH="0" baseline="0" dirty="0">
                          <a:ln>
                            <a:noFill/>
                          </a:ln>
                          <a:solidFill>
                            <a:schemeClr val="tx1"/>
                          </a:solidFill>
                          <a:latin typeface="+mj-lt"/>
                        </a:rPr>
                        <a:t>.^^ Excision radicale avec reconstruction, sein</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79155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a:xfrm>
            <a:off x="457200" y="438150"/>
            <a:ext cx="8229600" cy="429092"/>
          </a:xfrm>
        </p:spPr>
        <p:txBody>
          <a:bodyPr/>
          <a:lstStyle/>
          <a:p>
            <a:r>
              <a:rPr lang="fr-CA" dirty="0"/>
              <a:t>Contexte</a:t>
            </a:r>
          </a:p>
        </p:txBody>
      </p:sp>
      <p:sp>
        <p:nvSpPr>
          <p:cNvPr id="3" name="Text Placeholder 2"/>
          <p:cNvSpPr>
            <a:spLocks noGrp="1"/>
          </p:cNvSpPr>
          <p:nvPr>
            <p:ph type="body" sz="quarter" idx="10"/>
            <p:custDataLst>
              <p:tags r:id="rId2"/>
            </p:custDataLst>
          </p:nvPr>
        </p:nvSpPr>
        <p:spPr>
          <a:xfrm>
            <a:off x="708660" y="1143000"/>
            <a:ext cx="7825740" cy="3449149"/>
          </a:xfrm>
        </p:spPr>
        <p:txBody>
          <a:bodyPr/>
          <a:lstStyle/>
          <a:p>
            <a:pPr>
              <a:lnSpc>
                <a:spcPts val="2000"/>
              </a:lnSpc>
            </a:pPr>
            <a:r>
              <a:rPr lang="fr-CA" sz="1600" dirty="0"/>
              <a:t>En 2004, les premiers ministres du Canada ont convenu de travailler à réduire les temps d’attente dans 5 domaines prioritaires : traitement du cancer, soins cardiaques, imagerie diagnostique, remplacements articulaires et restauration de la vue. L’ICIS a reçu le mandat de recueillir de l’information sur les temps d’attente et de suivre les progrès des provinces par rapport aux délais de référence. </a:t>
            </a:r>
          </a:p>
          <a:p>
            <a:pPr>
              <a:lnSpc>
                <a:spcPts val="2000"/>
              </a:lnSpc>
            </a:pPr>
            <a:r>
              <a:rPr lang="fr-CA" sz="1600" dirty="0"/>
              <a:t>Depuis 2004, l’ICIS et les provinces collaborent à l’élaboration d’indicateurs </a:t>
            </a:r>
            <a:br>
              <a:rPr lang="fr-CA" sz="1600" dirty="0"/>
            </a:br>
            <a:r>
              <a:rPr lang="fr-CA" sz="1600" dirty="0"/>
              <a:t>et de rapports publics sur les temps d’attente pour </a:t>
            </a:r>
          </a:p>
          <a:p>
            <a:pPr lvl="1"/>
            <a:r>
              <a:rPr lang="fr-CA" dirty="0"/>
              <a:t>5 interventions avec délais de référence établis</a:t>
            </a:r>
          </a:p>
          <a:p>
            <a:pPr lvl="1"/>
            <a:r>
              <a:rPr lang="fr-CA" dirty="0"/>
              <a:t>2 examens d’imagerie diagnostique</a:t>
            </a:r>
          </a:p>
          <a:p>
            <a:pPr lvl="1"/>
            <a:r>
              <a:rPr lang="fr-CA" dirty="0"/>
              <a:t>5 types de cancer</a:t>
            </a:r>
            <a:r>
              <a:rPr lang="fr-CA" dirty="0">
                <a:solidFill>
                  <a:srgbClr val="FF0000"/>
                </a:solidFill>
              </a:rPr>
              <a:t> </a:t>
            </a:r>
          </a:p>
          <a:p>
            <a:pPr lvl="1"/>
            <a:r>
              <a:rPr lang="fr-CA" dirty="0"/>
              <a:t>le pontage aortocoronarien</a:t>
            </a:r>
          </a:p>
        </p:txBody>
      </p:sp>
    </p:spTree>
    <p:extLst>
      <p:ext uri="{BB962C8B-B14F-4D97-AF65-F5344CB8AC3E}">
        <p14:creationId xmlns:p14="http://schemas.microsoft.com/office/powerpoint/2010/main" val="404566360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custDataLst>
              <p:tags r:id="rId1"/>
            </p:custDataLst>
          </p:nvPr>
        </p:nvSpPr>
        <p:spPr>
          <a:xfrm>
            <a:off x="457200" y="268617"/>
            <a:ext cx="8229600" cy="553998"/>
          </a:xfrm>
        </p:spPr>
        <p:txBody>
          <a:bodyPr/>
          <a:lstStyle/>
          <a:p>
            <a:pPr>
              <a:lnSpc>
                <a:spcPct val="100000"/>
              </a:lnSpc>
            </a:pPr>
            <a:r>
              <a:rPr lang="fr-CA" sz="1800" dirty="0"/>
              <a:t>Tableau A1 : Codes de la CIM-10-CA et de la CCI ayant servi à définir les cohortes d’interventions prioritaires (suite)</a:t>
            </a:r>
          </a:p>
        </p:txBody>
      </p:sp>
      <p:graphicFrame>
        <p:nvGraphicFramePr>
          <p:cNvPr id="5" name="Group 51"/>
          <p:cNvGraphicFramePr>
            <a:graphicFrameLocks/>
          </p:cNvGraphicFramePr>
          <p:nvPr>
            <p:custDataLst>
              <p:tags r:id="rId2"/>
            </p:custDataLst>
            <p:extLst>
              <p:ext uri="{D42A27DB-BD31-4B8C-83A1-F6EECF244321}">
                <p14:modId xmlns:p14="http://schemas.microsoft.com/office/powerpoint/2010/main" val="3756678275"/>
              </p:ext>
            </p:extLst>
          </p:nvPr>
        </p:nvGraphicFramePr>
        <p:xfrm>
          <a:off x="457200" y="880617"/>
          <a:ext cx="8229600" cy="3681985"/>
        </p:xfrm>
        <a:graphic>
          <a:graphicData uri="http://schemas.openxmlformats.org/drawingml/2006/table">
            <a:tbl>
              <a:tblPr firstRow="1"/>
              <a:tblGrid>
                <a:gridCol w="2286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Intervention</a:t>
                      </a:r>
                    </a:p>
                  </a:txBody>
                  <a:tcPr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ea typeface="+mn-ea"/>
                          <a:cs typeface="+mn-cs"/>
                        </a:rPr>
                        <a:t>Critères d’inclusion de la CCI ou de la </a:t>
                      </a:r>
                      <a:r>
                        <a:rPr kumimoji="0" lang="fr-CA" sz="1200" b="1" i="0" u="none" strike="noStrike" cap="none" normalizeH="0" baseline="0" dirty="0" err="1">
                          <a:ln>
                            <a:noFill/>
                          </a:ln>
                          <a:solidFill>
                            <a:srgbClr val="365254"/>
                          </a:solidFill>
                          <a:latin typeface="+mn-lt"/>
                          <a:ea typeface="+mn-ea"/>
                          <a:cs typeface="+mn-cs"/>
                        </a:rPr>
                        <a:t>CIM</a:t>
                      </a:r>
                      <a:r>
                        <a:rPr kumimoji="0" lang="fr-CA" sz="1200" b="1" i="0" u="none" strike="noStrike" cap="none" normalizeH="0" baseline="0" dirty="0">
                          <a:ln>
                            <a:noFill/>
                          </a:ln>
                          <a:solidFill>
                            <a:srgbClr val="365254"/>
                          </a:solidFill>
                          <a:latin typeface="+mn-lt"/>
                          <a:ea typeface="+mn-ea"/>
                          <a:cs typeface="+mn-cs"/>
                        </a:rPr>
                        <a:t>-</a:t>
                      </a:r>
                      <a:r>
                        <a:rPr kumimoji="0" lang="fr-CA" sz="1200" b="1" i="0" u="none" strike="noStrike" cap="none" normalizeH="0" baseline="0" dirty="0" err="1">
                          <a:ln>
                            <a:noFill/>
                          </a:ln>
                          <a:solidFill>
                            <a:srgbClr val="365254"/>
                          </a:solidFill>
                          <a:latin typeface="+mn-lt"/>
                          <a:ea typeface="+mn-ea"/>
                          <a:cs typeface="+mn-cs"/>
                        </a:rPr>
                        <a:t>10-CA</a:t>
                      </a:r>
                      <a:endParaRPr kumimoji="0" lang="fr-CA" sz="1200" b="1" i="0" u="none" strike="noStrike" cap="none" normalizeH="0" baseline="0" dirty="0">
                        <a:ln>
                          <a:noFill/>
                        </a:ln>
                        <a:solidFill>
                          <a:srgbClr val="365254"/>
                        </a:solidFill>
                        <a:latin typeface="+mn-lt"/>
                        <a:ea typeface="+mn-ea"/>
                        <a:cs typeface="+mn-cs"/>
                      </a:endParaRPr>
                    </a:p>
                  </a:txBody>
                  <a:tcPr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Chirurgie liée au cancer</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Intervention figurant dans l’une des listes ci-dessous, avec au moins un des diagnostics suivants :</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C^ Tumeur maligne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Z03.1 Mise en observation pour suspicion de tumeur maligne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Z03.9 Mise en observation pour suspicion de maladie ou affection, sans précision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Z40.0^ Opération prophylactique pour facteurs de risque liés aux tumeurs malignes</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Z51.0 Séance de radiothérapie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Z51.1 Séance de chimiothérapie pour tumeur</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Colorectal</a:t>
                      </a:r>
                    </a:p>
                  </a:txBody>
                  <a:tcP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1.NM.59.^^ Destruction, gros intestin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1.NM.77.^^ Pontage avec extériorisation, gros intestin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1.NM.87.^^ Excision partielle, gros intestin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1.NM.89.^^ Excision totale, gros intestin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1.NM.91.^^ Excision radicale, gros intestin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1.NQ.59.^^ Destruction, rectum</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1.NQ.87.^^ Excision partielle, rectum</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1.NQ.89.^^ Excision totale, rectum</a:t>
                      </a:r>
                    </a:p>
                  </a:txBody>
                  <a:tcP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77918967"/>
                  </a:ext>
                </a:extLst>
              </a:tr>
            </a:tbl>
          </a:graphicData>
        </a:graphic>
      </p:graphicFrame>
    </p:spTree>
    <p:extLst>
      <p:ext uri="{BB962C8B-B14F-4D97-AF65-F5344CB8AC3E}">
        <p14:creationId xmlns:p14="http://schemas.microsoft.com/office/powerpoint/2010/main" val="21340814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custDataLst>
              <p:tags r:id="rId1"/>
            </p:custDataLst>
          </p:nvPr>
        </p:nvSpPr>
        <p:spPr>
          <a:xfrm>
            <a:off x="457200" y="255345"/>
            <a:ext cx="8229600" cy="553998"/>
          </a:xfrm>
        </p:spPr>
        <p:txBody>
          <a:bodyPr/>
          <a:lstStyle/>
          <a:p>
            <a:pPr>
              <a:lnSpc>
                <a:spcPct val="100000"/>
              </a:lnSpc>
            </a:pPr>
            <a:r>
              <a:rPr lang="fr-CA" sz="1800" dirty="0"/>
              <a:t>Tableau A1 : Codes de la CIM-10-CA et de la CCI ayant servi à définir les cohortes d’interventions prioritaires (suite)</a:t>
            </a:r>
          </a:p>
        </p:txBody>
      </p:sp>
      <p:graphicFrame>
        <p:nvGraphicFramePr>
          <p:cNvPr id="5" name="Group 51"/>
          <p:cNvGraphicFramePr>
            <a:graphicFrameLocks/>
          </p:cNvGraphicFramePr>
          <p:nvPr>
            <p:custDataLst>
              <p:tags r:id="rId2"/>
            </p:custDataLst>
            <p:extLst>
              <p:ext uri="{D42A27DB-BD31-4B8C-83A1-F6EECF244321}">
                <p14:modId xmlns:p14="http://schemas.microsoft.com/office/powerpoint/2010/main" val="3559101900"/>
              </p:ext>
            </p:extLst>
          </p:nvPr>
        </p:nvGraphicFramePr>
        <p:xfrm>
          <a:off x="457200" y="867345"/>
          <a:ext cx="8229600" cy="3847657"/>
        </p:xfrm>
        <a:graphic>
          <a:graphicData uri="http://schemas.openxmlformats.org/drawingml/2006/table">
            <a:tbl>
              <a:tblPr firstRow="1"/>
              <a:tblGrid>
                <a:gridCol w="2286000">
                  <a:extLst>
                    <a:ext uri="{9D8B030D-6E8A-4147-A177-3AD203B41FA5}">
                      <a16:colId xmlns:a16="http://schemas.microsoft.com/office/drawing/2014/main" val="20000"/>
                    </a:ext>
                  </a:extLst>
                </a:gridCol>
                <a:gridCol w="5943600">
                  <a:extLst>
                    <a:ext uri="{9D8B030D-6E8A-4147-A177-3AD203B41FA5}">
                      <a16:colId xmlns:a16="http://schemas.microsoft.com/office/drawing/2014/main" val="20001"/>
                    </a:ext>
                  </a:extLst>
                </a:gridCol>
              </a:tblGrid>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Intervention</a:t>
                      </a:r>
                    </a:p>
                  </a:txBody>
                  <a:tcPr marT="36576" marB="36576" anchor="ctr"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ea typeface="+mn-ea"/>
                          <a:cs typeface="+mn-cs"/>
                        </a:rPr>
                        <a:t>Critères d’inclusion de la CCI ou de la </a:t>
                      </a:r>
                      <a:r>
                        <a:rPr kumimoji="0" lang="fr-CA" sz="1200" b="1" i="0" u="none" strike="noStrike" cap="none" normalizeH="0" baseline="0" dirty="0" err="1">
                          <a:ln>
                            <a:noFill/>
                          </a:ln>
                          <a:solidFill>
                            <a:srgbClr val="365254"/>
                          </a:solidFill>
                          <a:latin typeface="+mn-lt"/>
                          <a:ea typeface="+mn-ea"/>
                          <a:cs typeface="+mn-cs"/>
                        </a:rPr>
                        <a:t>CIM</a:t>
                      </a:r>
                      <a:r>
                        <a:rPr kumimoji="0" lang="fr-CA" sz="1200" b="1" i="0" u="none" strike="noStrike" cap="none" normalizeH="0" baseline="0" dirty="0">
                          <a:ln>
                            <a:noFill/>
                          </a:ln>
                          <a:solidFill>
                            <a:srgbClr val="365254"/>
                          </a:solidFill>
                          <a:latin typeface="+mn-lt"/>
                          <a:ea typeface="+mn-ea"/>
                          <a:cs typeface="+mn-cs"/>
                        </a:rPr>
                        <a:t>-</a:t>
                      </a:r>
                      <a:r>
                        <a:rPr kumimoji="0" lang="fr-CA" sz="1200" b="1" i="0" u="none" strike="noStrike" cap="none" normalizeH="0" baseline="0" dirty="0" err="1">
                          <a:ln>
                            <a:noFill/>
                          </a:ln>
                          <a:solidFill>
                            <a:srgbClr val="365254"/>
                          </a:solidFill>
                          <a:latin typeface="+mn-lt"/>
                          <a:ea typeface="+mn-ea"/>
                          <a:cs typeface="+mn-cs"/>
                        </a:rPr>
                        <a:t>10-CA</a:t>
                      </a:r>
                      <a:endParaRPr kumimoji="0" lang="fr-CA" sz="1200" b="1" i="0" u="none" strike="noStrike" cap="none" normalizeH="0" baseline="0" dirty="0">
                        <a:ln>
                          <a:noFill/>
                        </a:ln>
                        <a:solidFill>
                          <a:srgbClr val="365254"/>
                        </a:solidFill>
                        <a:latin typeface="+mn-lt"/>
                        <a:ea typeface="+mn-ea"/>
                        <a:cs typeface="+mn-cs"/>
                      </a:endParaRPr>
                    </a:p>
                  </a:txBody>
                  <a:tcPr marT="36576" marB="36576" anchor="ctr"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EDF7F5"/>
                    </a:solidFill>
                  </a:tcPr>
                </a:tc>
                <a:extLst>
                  <a:ext uri="{0D108BD9-81ED-4DB2-BD59-A6C34878D82A}">
                    <a16:rowId xmlns:a16="http://schemas.microsoft.com/office/drawing/2014/main" val="10000"/>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Chirurgie liée au cancer</a:t>
                      </a:r>
                    </a:p>
                  </a:txBody>
                  <a:tcPr marT="36576" marB="36576"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Intervention figurant dans l’une des listes ci-dessous, avec au moins un des diagnostics suivants :</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C^ Tumeur maligne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Z03.1 Mise en observation pour suspicion de tumeur maligne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Z03.9 Mise en observation pour suspicion de maladie ou affection, sans précision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Z40.0</a:t>
                      </a:r>
                      <a:r>
                        <a:rPr kumimoji="0" lang="fr-CA" sz="1050" b="0" i="0" u="none" strike="noStrike" cap="none" normalizeH="0" baseline="0" dirty="0">
                          <a:ln>
                            <a:noFill/>
                          </a:ln>
                          <a:solidFill>
                            <a:schemeClr val="tx1"/>
                          </a:solidFill>
                          <a:latin typeface="+mj-lt"/>
                        </a:rPr>
                        <a:t>^ Opération prophylactique pour facteurs de risque liés aux tumeurs malignes</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Z51.0 Séance de radiothérapie</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a:ln>
                            <a:noFill/>
                          </a:ln>
                          <a:solidFill>
                            <a:schemeClr val="tx1"/>
                          </a:solidFill>
                          <a:latin typeface="+mj-lt"/>
                        </a:rPr>
                        <a:t>Z51.1 Séance de chimiothérapie pour tumeur</a:t>
                      </a:r>
                    </a:p>
                  </a:txBody>
                  <a:tcPr marT="36576" marB="36576"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0">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200" b="1" i="0" u="none" strike="noStrike" cap="none" normalizeH="0" baseline="0" dirty="0">
                          <a:ln>
                            <a:noFill/>
                          </a:ln>
                          <a:solidFill>
                            <a:srgbClr val="365254"/>
                          </a:solidFill>
                          <a:latin typeface="+mn-lt"/>
                        </a:rPr>
                        <a:t>Poumon</a:t>
                      </a:r>
                    </a:p>
                  </a:txBody>
                  <a:tcPr marT="36576" marB="36576" horzOverflow="overflow">
                    <a:lnL w="1270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1.GM.59</a:t>
                      </a:r>
                      <a:r>
                        <a:rPr kumimoji="0" lang="fr-CA" sz="1050" b="0" i="0" u="none" strike="noStrike" cap="none" normalizeH="0" baseline="0" dirty="0">
                          <a:ln>
                            <a:noFill/>
                          </a:ln>
                          <a:solidFill>
                            <a:schemeClr val="tx1"/>
                          </a:solidFill>
                          <a:latin typeface="+mj-lt"/>
                        </a:rPr>
                        <a:t>.^^ Destruction, bronches </a:t>
                      </a:r>
                      <a:r>
                        <a:rPr kumimoji="0" lang="fr-CA" sz="1050" b="0" i="0" u="none" strike="noStrike" cap="none" normalizeH="0" baseline="0" dirty="0" err="1">
                          <a:ln>
                            <a:noFill/>
                          </a:ln>
                          <a:solidFill>
                            <a:schemeClr val="tx1"/>
                          </a:solidFill>
                          <a:latin typeface="+mj-lt"/>
                        </a:rPr>
                        <a:t>NCA</a:t>
                      </a:r>
                      <a:endParaRPr kumimoji="0" lang="fr-CA" sz="1050" b="0" i="0" u="none" strike="noStrike" cap="none" normalizeH="0" baseline="0" dirty="0">
                        <a:ln>
                          <a:noFill/>
                        </a:ln>
                        <a:solidFill>
                          <a:schemeClr val="tx1"/>
                        </a:solidFill>
                        <a:latin typeface="+mj-lt"/>
                      </a:endParaRP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1.GM.87</a:t>
                      </a:r>
                      <a:r>
                        <a:rPr kumimoji="0" lang="fr-CA" sz="1050" b="0" i="0" u="none" strike="noStrike" cap="none" normalizeH="0" baseline="0" dirty="0">
                          <a:ln>
                            <a:noFill/>
                          </a:ln>
                          <a:solidFill>
                            <a:schemeClr val="tx1"/>
                          </a:solidFill>
                          <a:latin typeface="+mj-lt"/>
                        </a:rPr>
                        <a:t>.^^ Excision partielle, bronches </a:t>
                      </a:r>
                      <a:r>
                        <a:rPr kumimoji="0" lang="fr-CA" sz="1050" b="0" i="0" u="none" strike="noStrike" cap="none" normalizeH="0" baseline="0" dirty="0" err="1">
                          <a:ln>
                            <a:noFill/>
                          </a:ln>
                          <a:solidFill>
                            <a:schemeClr val="tx1"/>
                          </a:solidFill>
                          <a:latin typeface="+mj-lt"/>
                        </a:rPr>
                        <a:t>NCA</a:t>
                      </a:r>
                      <a:endParaRPr kumimoji="0" lang="fr-CA" sz="1050" b="0" i="0" u="none" strike="noStrike" cap="none" normalizeH="0" baseline="0" dirty="0">
                        <a:ln>
                          <a:noFill/>
                        </a:ln>
                        <a:solidFill>
                          <a:schemeClr val="tx1"/>
                        </a:solidFill>
                        <a:latin typeface="+mj-lt"/>
                      </a:endParaRP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1.GR.87</a:t>
                      </a:r>
                      <a:r>
                        <a:rPr kumimoji="0" lang="fr-CA" sz="1050" b="0" i="0" u="none" strike="noStrike" cap="none" normalizeH="0" baseline="0" dirty="0">
                          <a:ln>
                            <a:noFill/>
                          </a:ln>
                          <a:solidFill>
                            <a:schemeClr val="tx1"/>
                          </a:solidFill>
                          <a:latin typeface="+mj-lt"/>
                        </a:rPr>
                        <a:t>.^^ Excision partielle, lobe du poumon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1.GR.89</a:t>
                      </a:r>
                      <a:r>
                        <a:rPr kumimoji="0" lang="fr-CA" sz="1050" b="0" i="0" u="none" strike="noStrike" cap="none" normalizeH="0" baseline="0" dirty="0">
                          <a:ln>
                            <a:noFill/>
                          </a:ln>
                          <a:solidFill>
                            <a:schemeClr val="tx1"/>
                          </a:solidFill>
                          <a:latin typeface="+mj-lt"/>
                        </a:rPr>
                        <a:t>.^^ Excision totale, lobe du poumon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1.GR.91</a:t>
                      </a:r>
                      <a:r>
                        <a:rPr kumimoji="0" lang="fr-CA" sz="1050" b="0" i="0" u="none" strike="noStrike" cap="none" normalizeH="0" baseline="0" dirty="0">
                          <a:ln>
                            <a:noFill/>
                          </a:ln>
                          <a:solidFill>
                            <a:schemeClr val="tx1"/>
                          </a:solidFill>
                          <a:latin typeface="+mj-lt"/>
                        </a:rPr>
                        <a:t>.^^ Excision radicale, lobe du poumon</a:t>
                      </a: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1.GT.59</a:t>
                      </a:r>
                      <a:r>
                        <a:rPr kumimoji="0" lang="fr-CA" sz="1050" b="0" i="0" u="none" strike="noStrike" cap="none" normalizeH="0" baseline="0" dirty="0">
                          <a:ln>
                            <a:noFill/>
                          </a:ln>
                          <a:solidFill>
                            <a:schemeClr val="tx1"/>
                          </a:solidFill>
                          <a:latin typeface="+mj-lt"/>
                        </a:rPr>
                        <a:t>.^^ Destruction, poumon </a:t>
                      </a:r>
                      <a:r>
                        <a:rPr kumimoji="0" lang="fr-CA" sz="1050" b="0" i="0" u="none" strike="noStrike" cap="none" normalizeH="0" baseline="0" dirty="0" err="1">
                          <a:ln>
                            <a:noFill/>
                          </a:ln>
                          <a:solidFill>
                            <a:schemeClr val="tx1"/>
                          </a:solidFill>
                          <a:latin typeface="+mj-lt"/>
                        </a:rPr>
                        <a:t>NCA</a:t>
                      </a:r>
                      <a:endParaRPr kumimoji="0" lang="fr-CA" sz="1050" b="0" i="0" u="none" strike="noStrike" cap="none" normalizeH="0" baseline="0" dirty="0">
                        <a:ln>
                          <a:noFill/>
                        </a:ln>
                        <a:solidFill>
                          <a:schemeClr val="tx1"/>
                        </a:solidFill>
                        <a:latin typeface="+mj-lt"/>
                      </a:endParaRP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1.GT.87</a:t>
                      </a:r>
                      <a:r>
                        <a:rPr kumimoji="0" lang="fr-CA" sz="1050" b="0" i="0" u="none" strike="noStrike" cap="none" normalizeH="0" baseline="0" dirty="0">
                          <a:ln>
                            <a:noFill/>
                          </a:ln>
                          <a:solidFill>
                            <a:schemeClr val="tx1"/>
                          </a:solidFill>
                          <a:latin typeface="+mj-lt"/>
                        </a:rPr>
                        <a:t>.^^ Excision partielle, poumon </a:t>
                      </a:r>
                      <a:r>
                        <a:rPr kumimoji="0" lang="fr-CA" sz="1050" b="0" i="0" u="none" strike="noStrike" cap="none" normalizeH="0" baseline="0" dirty="0" err="1">
                          <a:ln>
                            <a:noFill/>
                          </a:ln>
                          <a:solidFill>
                            <a:schemeClr val="tx1"/>
                          </a:solidFill>
                          <a:latin typeface="+mj-lt"/>
                        </a:rPr>
                        <a:t>NCA</a:t>
                      </a:r>
                      <a:endParaRPr kumimoji="0" lang="fr-CA" sz="1050" b="0" i="0" u="none" strike="noStrike" cap="none" normalizeH="0" baseline="0" dirty="0">
                        <a:ln>
                          <a:noFill/>
                        </a:ln>
                        <a:solidFill>
                          <a:schemeClr val="tx1"/>
                        </a:solidFill>
                        <a:latin typeface="+mj-lt"/>
                      </a:endParaRP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1.GT.89</a:t>
                      </a:r>
                      <a:r>
                        <a:rPr kumimoji="0" lang="fr-CA" sz="1050" b="0" i="0" u="none" strike="noStrike" cap="none" normalizeH="0" baseline="0" dirty="0">
                          <a:ln>
                            <a:noFill/>
                          </a:ln>
                          <a:solidFill>
                            <a:schemeClr val="tx1"/>
                          </a:solidFill>
                          <a:latin typeface="+mj-lt"/>
                        </a:rPr>
                        <a:t>.^^ Excision totale, poumon </a:t>
                      </a:r>
                      <a:r>
                        <a:rPr kumimoji="0" lang="fr-CA" sz="1050" b="0" i="0" u="none" strike="noStrike" cap="none" normalizeH="0" baseline="0" dirty="0" err="1">
                          <a:ln>
                            <a:noFill/>
                          </a:ln>
                          <a:solidFill>
                            <a:schemeClr val="tx1"/>
                          </a:solidFill>
                          <a:latin typeface="+mj-lt"/>
                        </a:rPr>
                        <a:t>NCA</a:t>
                      </a:r>
                      <a:endParaRPr kumimoji="0" lang="fr-CA" sz="1050" b="0" i="0" u="none" strike="noStrike" cap="none" normalizeH="0" baseline="0" dirty="0">
                        <a:ln>
                          <a:noFill/>
                        </a:ln>
                        <a:solidFill>
                          <a:schemeClr val="tx1"/>
                        </a:solidFill>
                        <a:latin typeface="+mj-lt"/>
                      </a:endParaRPr>
                    </a:p>
                    <a:p>
                      <a:pPr marL="0" marR="0" lvl="0" indent="0" algn="l" defTabSz="914400" rtl="0" eaLnBrk="1" fontAlgn="base" latinLnBrk="0" hangingPunct="1">
                        <a:lnSpc>
                          <a:spcPct val="114000"/>
                        </a:lnSpc>
                        <a:spcBef>
                          <a:spcPts val="300"/>
                        </a:spcBef>
                        <a:spcAft>
                          <a:spcPct val="0"/>
                        </a:spcAft>
                        <a:buClr>
                          <a:srgbClr val="007E64"/>
                        </a:buClr>
                        <a:buSzTx/>
                        <a:buFontTx/>
                        <a:buNone/>
                        <a:tabLst/>
                      </a:pPr>
                      <a:r>
                        <a:rPr kumimoji="0" lang="fr-CA" sz="1050" b="0" i="0" u="none" strike="noStrike" cap="none" normalizeH="0" baseline="0" dirty="0" err="1">
                          <a:ln>
                            <a:noFill/>
                          </a:ln>
                          <a:solidFill>
                            <a:schemeClr val="tx1"/>
                          </a:solidFill>
                          <a:latin typeface="+mj-lt"/>
                        </a:rPr>
                        <a:t>1.GT.91</a:t>
                      </a:r>
                      <a:r>
                        <a:rPr kumimoji="0" lang="fr-CA" sz="1050" b="0" i="0" u="none" strike="noStrike" cap="none" normalizeH="0" baseline="0" dirty="0">
                          <a:ln>
                            <a:noFill/>
                          </a:ln>
                          <a:solidFill>
                            <a:schemeClr val="tx1"/>
                          </a:solidFill>
                          <a:latin typeface="+mj-lt"/>
                        </a:rPr>
                        <a:t>.^^ Excision radicale, poumon </a:t>
                      </a:r>
                      <a:r>
                        <a:rPr kumimoji="0" lang="fr-CA" sz="1050" b="0" i="0" u="none" strike="noStrike" cap="none" normalizeH="0" baseline="0" dirty="0" err="1">
                          <a:ln>
                            <a:noFill/>
                          </a:ln>
                          <a:solidFill>
                            <a:schemeClr val="tx1"/>
                          </a:solidFill>
                          <a:latin typeface="+mj-lt"/>
                        </a:rPr>
                        <a:t>NCA</a:t>
                      </a:r>
                      <a:endParaRPr kumimoji="0" lang="fr-CA" sz="1050" b="0" i="0" u="none" strike="noStrike" cap="none" normalizeH="0" baseline="0" dirty="0">
                        <a:ln>
                          <a:noFill/>
                        </a:ln>
                        <a:solidFill>
                          <a:schemeClr val="tx1"/>
                        </a:solidFill>
                        <a:latin typeface="+mj-lt"/>
                      </a:endParaRPr>
                    </a:p>
                  </a:txBody>
                  <a:tcPr marT="36576" marB="36576" horzOverflow="overflow">
                    <a:lnL w="635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82238017"/>
                  </a:ext>
                </a:extLst>
              </a:tr>
            </a:tbl>
          </a:graphicData>
        </a:graphic>
      </p:graphicFrame>
    </p:spTree>
    <p:extLst>
      <p:ext uri="{BB962C8B-B14F-4D97-AF65-F5344CB8AC3E}">
        <p14:creationId xmlns:p14="http://schemas.microsoft.com/office/powerpoint/2010/main" val="331309725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Institut canadien d'information sur la santé. De meilleures données pour de meilleures décisions : des Canadiens en meilleure santé">
            <a:extLst>
              <a:ext uri="{FF2B5EF4-FFF2-40B4-BE49-F238E27FC236}">
                <a16:creationId xmlns:a16="http://schemas.microsoft.com/office/drawing/2014/main" id="{7182951A-6D72-4530-9A56-9EFEDBEAE480}"/>
              </a:ext>
            </a:extLst>
          </p:cNvPr>
          <p:cNvPicPr>
            <a:picLocks noChangeAspect="1"/>
          </p:cNvPicPr>
          <p:nvPr>
            <p:custDataLst>
              <p:tags r:id="rId1"/>
            </p:custDataLst>
          </p:nvPr>
        </p:nvPicPr>
        <p:blipFill>
          <a:blip r:embed="rId7"/>
          <a:stretch>
            <a:fillRect/>
          </a:stretch>
        </p:blipFill>
        <p:spPr>
          <a:xfrm>
            <a:off x="1898672" y="2233360"/>
            <a:ext cx="5346655" cy="719390"/>
          </a:xfrm>
          <a:prstGeom prst="rect">
            <a:avLst/>
          </a:prstGeom>
        </p:spPr>
      </p:pic>
      <p:sp>
        <p:nvSpPr>
          <p:cNvPr id="6" name="TextBox 5"/>
          <p:cNvSpPr txBox="1"/>
          <p:nvPr>
            <p:custDataLst>
              <p:tags r:id="rId2"/>
            </p:custDataLst>
          </p:nvPr>
        </p:nvSpPr>
        <p:spPr>
          <a:xfrm>
            <a:off x="107504" y="4171950"/>
            <a:ext cx="3550096" cy="461665"/>
          </a:xfrm>
          <a:prstGeom prst="rect">
            <a:avLst/>
          </a:prstGeom>
          <a:noFill/>
        </p:spPr>
        <p:txBody>
          <a:bodyPr wrap="square" rtlCol="0">
            <a:spAutoFit/>
          </a:bodyPr>
          <a:lstStyle/>
          <a:p>
            <a:r>
              <a:rPr lang="fr-CA" sz="1200" baseline="30000" dirty="0"/>
              <a:t>Comment citer ce document :</a:t>
            </a:r>
          </a:p>
          <a:p>
            <a:r>
              <a:rPr lang="fr-CA" sz="1200" baseline="30000" dirty="0"/>
              <a:t>Institut canadien d’information sur la santé. </a:t>
            </a:r>
            <a:r>
              <a:rPr lang="fr-CA" sz="1200" i="1" baseline="30000" dirty="0"/>
              <a:t>Temps d’attente pour les interventions prioritaires — notes méthodologiques</a:t>
            </a:r>
            <a:r>
              <a:rPr lang="fr-CA" sz="1200" baseline="30000" dirty="0"/>
              <a:t>. Ottawa, ON : ICIS; 2023.</a:t>
            </a:r>
          </a:p>
        </p:txBody>
      </p:sp>
      <p:sp>
        <p:nvSpPr>
          <p:cNvPr id="5" name="TextBox 4"/>
          <p:cNvSpPr txBox="1"/>
          <p:nvPr>
            <p:custDataLst>
              <p:tags r:id="rId3"/>
            </p:custDataLst>
          </p:nvPr>
        </p:nvSpPr>
        <p:spPr>
          <a:xfrm>
            <a:off x="559743" y="4722698"/>
            <a:ext cx="1347961" cy="369332"/>
          </a:xfrm>
          <a:prstGeom prst="rect">
            <a:avLst/>
          </a:prstGeom>
          <a:noFill/>
        </p:spPr>
        <p:txBody>
          <a:bodyPr wrap="square" rtlCol="0">
            <a:spAutoFit/>
          </a:bodyPr>
          <a:lstStyle/>
          <a:p>
            <a:r>
              <a:rPr lang="fr-CA">
                <a:solidFill>
                  <a:schemeClr val="bg1"/>
                </a:solidFill>
              </a:rPr>
              <a:t>@cihi_icis</a:t>
            </a:r>
          </a:p>
        </p:txBody>
      </p:sp>
      <p:sp>
        <p:nvSpPr>
          <p:cNvPr id="7" name="TextBox 6"/>
          <p:cNvSpPr txBox="1"/>
          <p:nvPr>
            <p:custDataLst>
              <p:tags r:id="rId4"/>
            </p:custDataLst>
          </p:nvPr>
        </p:nvSpPr>
        <p:spPr>
          <a:xfrm>
            <a:off x="5220072" y="4722698"/>
            <a:ext cx="2520280" cy="369332"/>
          </a:xfrm>
          <a:prstGeom prst="rect">
            <a:avLst/>
          </a:prstGeom>
          <a:noFill/>
        </p:spPr>
        <p:txBody>
          <a:bodyPr wrap="square" rtlCol="0">
            <a:spAutoFit/>
          </a:bodyPr>
          <a:lstStyle/>
          <a:p>
            <a:pPr algn="r"/>
            <a:r>
              <a:rPr lang="fr-CA">
                <a:solidFill>
                  <a:schemeClr val="bg1"/>
                </a:solidFill>
              </a:rPr>
              <a:t>rapportsante@icis.ca</a:t>
            </a:r>
          </a:p>
        </p:txBody>
      </p:sp>
      <p:sp>
        <p:nvSpPr>
          <p:cNvPr id="9" name="TextBox 8"/>
          <p:cNvSpPr txBox="1"/>
          <p:nvPr>
            <p:custDataLst>
              <p:tags r:id="rId5"/>
            </p:custDataLst>
          </p:nvPr>
        </p:nvSpPr>
        <p:spPr>
          <a:xfrm>
            <a:off x="7862324" y="4568416"/>
            <a:ext cx="1234440" cy="584775"/>
          </a:xfrm>
          <a:prstGeom prst="rect">
            <a:avLst/>
          </a:prstGeom>
          <a:noFill/>
        </p:spPr>
        <p:txBody>
          <a:bodyPr wrap="none" rtlCol="0">
            <a:spAutoFit/>
          </a:bodyPr>
          <a:lstStyle/>
          <a:p>
            <a:pPr algn="ctr"/>
            <a:r>
              <a:rPr lang="fr-CA" sz="3200">
                <a:solidFill>
                  <a:srgbClr val="365254"/>
                </a:solidFill>
              </a:rPr>
              <a:t>icis.ca</a:t>
            </a:r>
          </a:p>
        </p:txBody>
      </p:sp>
    </p:spTree>
    <p:extLst>
      <p:ext uri="{BB962C8B-B14F-4D97-AF65-F5344CB8AC3E}">
        <p14:creationId xmlns:p14="http://schemas.microsoft.com/office/powerpoint/2010/main" val="1253117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Contexte (suite)</a:t>
            </a:r>
          </a:p>
        </p:txBody>
      </p:sp>
      <p:sp>
        <p:nvSpPr>
          <p:cNvPr id="3" name="Text Placeholder 2"/>
          <p:cNvSpPr>
            <a:spLocks noGrp="1"/>
          </p:cNvSpPr>
          <p:nvPr>
            <p:ph type="body" sz="quarter" idx="10"/>
            <p:custDataLst>
              <p:tags r:id="rId2"/>
            </p:custDataLst>
          </p:nvPr>
        </p:nvSpPr>
        <p:spPr>
          <a:xfrm>
            <a:off x="708660" y="1143000"/>
            <a:ext cx="7200000" cy="2811282"/>
          </a:xfrm>
        </p:spPr>
        <p:txBody>
          <a:bodyPr/>
          <a:lstStyle/>
          <a:p>
            <a:r>
              <a:rPr lang="fr-CA" dirty="0"/>
              <a:t>En 2005, le sous-comité sur les indicateurs comparables de l’accès a mis au point une définition pancanadienne pour mesurer les temps d’attente, que les ministères fédéral, provinciaux et territoriaux ont adoptée</a:t>
            </a:r>
          </a:p>
          <a:p>
            <a:r>
              <a:rPr lang="fr-CA" dirty="0"/>
              <a:t>La définition de la </a:t>
            </a:r>
            <a:r>
              <a:rPr lang="fr-CA" i="1" dirty="0"/>
              <a:t>date de début de la mesure du temps d’attente</a:t>
            </a:r>
            <a:r>
              <a:rPr lang="fr-CA" dirty="0"/>
              <a:t> est la suivante : la période d’attente d’un service de santé commence à la prise de rendez-vous, c’est-à-dire au moment où le patient et le médecin conviennent d’un service </a:t>
            </a:r>
            <a:br>
              <a:rPr lang="fr-CA" dirty="0"/>
            </a:br>
            <a:r>
              <a:rPr lang="fr-CA" dirty="0"/>
              <a:t>et où le patient est prêt à le recevoir</a:t>
            </a:r>
          </a:p>
          <a:p>
            <a:r>
              <a:rPr lang="fr-CA" dirty="0"/>
              <a:t>La définition de la </a:t>
            </a:r>
            <a:r>
              <a:rPr lang="fr-CA" i="1" dirty="0"/>
              <a:t>date de fin de la mesure du temps d’attente</a:t>
            </a:r>
            <a:r>
              <a:rPr lang="fr-CA" dirty="0"/>
              <a:t> est la suivante : </a:t>
            </a:r>
            <a:br>
              <a:rPr lang="fr-CA" dirty="0"/>
            </a:br>
            <a:r>
              <a:rPr lang="fr-CA" dirty="0"/>
              <a:t>la période d’attente d’un service de santé prend fin lorsque le patient reçoit </a:t>
            </a:r>
            <a:br>
              <a:rPr lang="fr-CA" dirty="0"/>
            </a:br>
            <a:r>
              <a:rPr lang="fr-CA" dirty="0"/>
              <a:t>le service ou le premier d’une série de services</a:t>
            </a:r>
          </a:p>
        </p:txBody>
      </p:sp>
    </p:spTree>
    <p:extLst>
      <p:ext uri="{BB962C8B-B14F-4D97-AF65-F5344CB8AC3E}">
        <p14:creationId xmlns:p14="http://schemas.microsoft.com/office/powerpoint/2010/main" val="291196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D43C3-7E60-4515-A1B2-8DCBA1FDADFA}"/>
              </a:ext>
            </a:extLst>
          </p:cNvPr>
          <p:cNvSpPr>
            <a:spLocks noGrp="1"/>
          </p:cNvSpPr>
          <p:nvPr>
            <p:ph type="title"/>
            <p:custDataLst>
              <p:tags r:id="rId1"/>
            </p:custDataLst>
          </p:nvPr>
        </p:nvSpPr>
        <p:spPr/>
        <p:txBody>
          <a:bodyPr/>
          <a:lstStyle/>
          <a:p>
            <a:r>
              <a:rPr lang="fr-CA" dirty="0"/>
              <a:t>Mesures des temps d’attente</a:t>
            </a:r>
          </a:p>
        </p:txBody>
      </p:sp>
      <p:sp>
        <p:nvSpPr>
          <p:cNvPr id="3" name="Text Placeholder 2">
            <a:extLst>
              <a:ext uri="{FF2B5EF4-FFF2-40B4-BE49-F238E27FC236}">
                <a16:creationId xmlns:a16="http://schemas.microsoft.com/office/drawing/2014/main" id="{48A7C8BA-D73A-42FF-AE0A-8072483C914E}"/>
              </a:ext>
            </a:extLst>
          </p:cNvPr>
          <p:cNvSpPr>
            <a:spLocks noGrp="1"/>
          </p:cNvSpPr>
          <p:nvPr>
            <p:ph type="body" sz="quarter" idx="14"/>
            <p:custDataLst>
              <p:tags r:id="rId2"/>
            </p:custDataLst>
          </p:nvPr>
        </p:nvSpPr>
        <p:spPr>
          <a:xfrm>
            <a:off x="712146" y="1143000"/>
            <a:ext cx="7517454" cy="3242426"/>
          </a:xfrm>
        </p:spPr>
        <p:txBody>
          <a:bodyPr/>
          <a:lstStyle/>
          <a:p>
            <a:pPr marL="0" marR="0" indent="0">
              <a:lnSpc>
                <a:spcPct val="115000"/>
              </a:lnSpc>
              <a:spcBef>
                <a:spcPts val="1200"/>
              </a:spcBef>
              <a:spcAft>
                <a:spcPts val="1200"/>
              </a:spcAft>
              <a:buNone/>
            </a:pPr>
            <a:r>
              <a:rPr lang="fr-CA" sz="1700" dirty="0">
                <a:ea typeface="Times New Roman" panose="02020603050405020304" pitchFamily="18" charset="0"/>
                <a:cs typeface="Times New Roman" panose="02020603050405020304" pitchFamily="18" charset="0"/>
              </a:rPr>
              <a:t>Les rapports sur les temps d’attente de l’ICIS incluent les mesures suivantes :</a:t>
            </a:r>
          </a:p>
          <a:p>
            <a:pPr lvl="1">
              <a:lnSpc>
                <a:spcPct val="115000"/>
              </a:lnSpc>
              <a:spcBef>
                <a:spcPts val="0"/>
              </a:spcBef>
              <a:spcAft>
                <a:spcPts val="740"/>
              </a:spcAft>
              <a:buSzPct val="100000"/>
              <a:buFont typeface="Arial"/>
              <a:buChar char="•"/>
              <a:tabLst>
                <a:tab pos="457200" algn="l"/>
              </a:tabLst>
            </a:pPr>
            <a:r>
              <a:rPr lang="fr-CA" sz="1600" dirty="0">
                <a:ea typeface="Times New Roman" panose="02020603050405020304" pitchFamily="18" charset="0"/>
                <a:cs typeface="Times New Roman" panose="02020603050405020304" pitchFamily="18" charset="0"/>
              </a:rPr>
              <a:t>Médiane : la moitié des patients ont attendu ce nombre de jours (ou d’heures) </a:t>
            </a:r>
            <a:br>
              <a:rPr lang="fr-CA" sz="1600" dirty="0">
                <a:ea typeface="Times New Roman" panose="02020603050405020304" pitchFamily="18" charset="0"/>
                <a:cs typeface="Times New Roman" panose="02020603050405020304" pitchFamily="18" charset="0"/>
              </a:rPr>
            </a:br>
            <a:r>
              <a:rPr lang="fr-CA" sz="1600" dirty="0">
                <a:ea typeface="Times New Roman" panose="02020603050405020304" pitchFamily="18" charset="0"/>
                <a:cs typeface="Times New Roman" panose="02020603050405020304" pitchFamily="18" charset="0"/>
              </a:rPr>
              <a:t>avant de recevoir des soins</a:t>
            </a:r>
          </a:p>
          <a:p>
            <a:pPr lvl="1">
              <a:lnSpc>
                <a:spcPct val="115000"/>
              </a:lnSpc>
              <a:spcBef>
                <a:spcPts val="0"/>
              </a:spcBef>
              <a:spcAft>
                <a:spcPts val="740"/>
              </a:spcAft>
              <a:buSzPct val="100000"/>
              <a:buFont typeface="Arial"/>
              <a:buChar char="•"/>
              <a:tabLst>
                <a:tab pos="457200" algn="l"/>
              </a:tabLst>
            </a:pPr>
            <a:r>
              <a:rPr lang="fr-CA" sz="1600" dirty="0">
                <a:ea typeface="Times New Roman" panose="02020603050405020304" pitchFamily="18" charset="0"/>
                <a:cs typeface="Times New Roman" panose="02020603050405020304" pitchFamily="18" charset="0"/>
              </a:rPr>
              <a:t>90</a:t>
            </a:r>
            <a:r>
              <a:rPr lang="fr-CA" sz="1600" baseline="30000" dirty="0">
                <a:ea typeface="Times New Roman" panose="02020603050405020304" pitchFamily="18" charset="0"/>
                <a:cs typeface="Times New Roman" panose="02020603050405020304" pitchFamily="18" charset="0"/>
              </a:rPr>
              <a:t>e</a:t>
            </a:r>
            <a:r>
              <a:rPr lang="fr-CA" sz="1600" dirty="0">
                <a:ea typeface="Times New Roman" panose="02020603050405020304" pitchFamily="18" charset="0"/>
                <a:cs typeface="Times New Roman" panose="02020603050405020304" pitchFamily="18" charset="0"/>
              </a:rPr>
              <a:t> percentile : un patient sur 10 a attendu au moins ce nombre de jours </a:t>
            </a:r>
            <a:br>
              <a:rPr lang="fr-CA" sz="1600" dirty="0">
                <a:ea typeface="Times New Roman" panose="02020603050405020304" pitchFamily="18" charset="0"/>
                <a:cs typeface="Times New Roman" panose="02020603050405020304" pitchFamily="18" charset="0"/>
              </a:rPr>
            </a:br>
            <a:r>
              <a:rPr lang="fr-CA" sz="1600" dirty="0">
                <a:ea typeface="Times New Roman" panose="02020603050405020304" pitchFamily="18" charset="0"/>
                <a:cs typeface="Times New Roman" panose="02020603050405020304" pitchFamily="18" charset="0"/>
              </a:rPr>
              <a:t>(ou d’heures) avant de recevoir des soins</a:t>
            </a:r>
          </a:p>
          <a:p>
            <a:pPr lvl="1">
              <a:lnSpc>
                <a:spcPct val="115000"/>
              </a:lnSpc>
              <a:spcBef>
                <a:spcPts val="0"/>
              </a:spcBef>
              <a:spcAft>
                <a:spcPts val="740"/>
              </a:spcAft>
              <a:buSzPct val="100000"/>
              <a:buFont typeface="Arial"/>
              <a:buChar char="•"/>
              <a:tabLst>
                <a:tab pos="457200" algn="l"/>
              </a:tabLst>
            </a:pPr>
            <a:r>
              <a:rPr lang="fr-CA" sz="1600" dirty="0">
                <a:ea typeface="Times New Roman" panose="02020603050405020304" pitchFamily="18" charset="0"/>
                <a:cs typeface="Times New Roman" panose="02020603050405020304" pitchFamily="18" charset="0"/>
              </a:rPr>
              <a:t>Volumes pour l’ensemble des interventions</a:t>
            </a:r>
          </a:p>
          <a:p>
            <a:pPr lvl="1">
              <a:lnSpc>
                <a:spcPct val="115000"/>
              </a:lnSpc>
              <a:spcBef>
                <a:spcPts val="0"/>
              </a:spcBef>
              <a:spcAft>
                <a:spcPts val="740"/>
              </a:spcAft>
              <a:buSzPct val="100000"/>
              <a:buFont typeface="Arial"/>
              <a:buChar char="•"/>
              <a:tabLst>
                <a:tab pos="457200" algn="l"/>
              </a:tabLst>
            </a:pPr>
            <a:r>
              <a:rPr lang="fr-CA" sz="1600" dirty="0">
                <a:ea typeface="Times New Roman" panose="02020603050405020304" pitchFamily="18" charset="0"/>
                <a:cs typeface="Times New Roman" panose="02020603050405020304" pitchFamily="18" charset="0"/>
              </a:rPr>
              <a:t>Pourcentage de patients qui ont subi l’intervention dans le délai de référence </a:t>
            </a:r>
            <a:br>
              <a:rPr lang="fr-CA" sz="1600" dirty="0">
                <a:ea typeface="Times New Roman" panose="02020603050405020304" pitchFamily="18" charset="0"/>
                <a:cs typeface="Times New Roman" panose="02020603050405020304" pitchFamily="18" charset="0"/>
              </a:rPr>
            </a:br>
            <a:r>
              <a:rPr lang="fr-CA" sz="1600" dirty="0">
                <a:ea typeface="Times New Roman" panose="02020603050405020304" pitchFamily="18" charset="0"/>
                <a:cs typeface="Times New Roman" panose="02020603050405020304" pitchFamily="18" charset="0"/>
              </a:rPr>
              <a:t>(s’il y a lieu)</a:t>
            </a:r>
          </a:p>
          <a:p>
            <a:pPr marL="0" marR="0" lvl="0" indent="0">
              <a:lnSpc>
                <a:spcPts val="1200"/>
              </a:lnSpc>
              <a:spcBef>
                <a:spcPts val="0"/>
              </a:spcBef>
              <a:spcAft>
                <a:spcPts val="740"/>
              </a:spcAft>
              <a:buSzPts val="1000"/>
              <a:buNone/>
              <a:tabLst>
                <a:tab pos="457200" algn="l"/>
              </a:tabLst>
            </a:pPr>
            <a:r>
              <a:rPr lang="fr-CA" sz="800" dirty="0">
                <a:solidFill>
                  <a:srgbClr val="000000"/>
                </a:solidFill>
                <a:latin typeface="+mj-lt"/>
                <a:ea typeface="Arial" panose="020B0604020202020204" pitchFamily="34" charset="0"/>
                <a:cs typeface="Arial" panose="020B0604020202020204" pitchFamily="34" charset="0"/>
              </a:rPr>
              <a:t>Remarque</a:t>
            </a:r>
            <a:br>
              <a:rPr lang="fr-CA" sz="800" b="0" dirty="0">
                <a:solidFill>
                  <a:srgbClr val="000000"/>
                </a:solidFill>
                <a:latin typeface="+mj-lt"/>
                <a:ea typeface="Arial" panose="020B0604020202020204" pitchFamily="34" charset="0"/>
                <a:cs typeface="Arial" panose="020B0604020202020204" pitchFamily="34" charset="0"/>
              </a:rPr>
            </a:br>
            <a:r>
              <a:rPr lang="fr-CA" sz="800" b="0" dirty="0">
                <a:solidFill>
                  <a:srgbClr val="000000"/>
                </a:solidFill>
                <a:latin typeface="+mj-lt"/>
                <a:ea typeface="Arial" panose="020B0604020202020204" pitchFamily="34" charset="0"/>
                <a:cs typeface="Arial" panose="020B0604020202020204" pitchFamily="34" charset="0"/>
              </a:rPr>
              <a:t>Pour les interventions autres que la réparation d’une fracture de la hanche, l’ICIS estime le temps d’attente médian et le 90</a:t>
            </a:r>
            <a:r>
              <a:rPr lang="fr-CA" sz="800" b="0" baseline="30000" dirty="0">
                <a:solidFill>
                  <a:srgbClr val="000000"/>
                </a:solidFill>
                <a:latin typeface="+mj-lt"/>
                <a:ea typeface="Arial" panose="020B0604020202020204" pitchFamily="34" charset="0"/>
                <a:cs typeface="Arial" panose="020B0604020202020204" pitchFamily="34" charset="0"/>
              </a:rPr>
              <a:t>e</a:t>
            </a:r>
            <a:r>
              <a:rPr lang="fr-CA" sz="800" b="0" dirty="0">
                <a:solidFill>
                  <a:srgbClr val="000000"/>
                </a:solidFill>
                <a:latin typeface="+mj-lt"/>
                <a:ea typeface="Arial" panose="020B0604020202020204" pitchFamily="34" charset="0"/>
                <a:cs typeface="Arial" panose="020B0604020202020204" pitchFamily="34" charset="0"/>
              </a:rPr>
              <a:t> percentile pour tout le Canada selon la moyenne pondérée des données soumises par les provinces. Les facteurs de pondération sont calculés à partir du nombre de chirurgies déclaré par les provinces.</a:t>
            </a:r>
          </a:p>
        </p:txBody>
      </p:sp>
    </p:spTree>
    <p:extLst>
      <p:ext uri="{BB962C8B-B14F-4D97-AF65-F5344CB8AC3E}">
        <p14:creationId xmlns:p14="http://schemas.microsoft.com/office/powerpoint/2010/main" val="4133012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a:t>Interventions pour lesquelles des données sur les temps d’attente sont actuellement déclarées</a:t>
            </a:r>
          </a:p>
        </p:txBody>
      </p:sp>
      <p:sp>
        <p:nvSpPr>
          <p:cNvPr id="3" name="Text Placeholder 2"/>
          <p:cNvSpPr>
            <a:spLocks noGrp="1"/>
          </p:cNvSpPr>
          <p:nvPr>
            <p:ph type="body" sz="quarter" idx="10"/>
            <p:custDataLst>
              <p:tags r:id="rId2"/>
            </p:custDataLst>
          </p:nvPr>
        </p:nvSpPr>
        <p:spPr>
          <a:xfrm>
            <a:off x="685800" y="1545653"/>
            <a:ext cx="4648200" cy="3312097"/>
          </a:xfrm>
        </p:spPr>
        <p:txBody>
          <a:bodyPr/>
          <a:lstStyle/>
          <a:p>
            <a:r>
              <a:rPr lang="fr-CA" dirty="0"/>
              <a:t>5 interventions avec délai de référence  </a:t>
            </a:r>
          </a:p>
          <a:p>
            <a:pPr lvl="1">
              <a:spcAft>
                <a:spcPts val="0"/>
              </a:spcAft>
            </a:pPr>
            <a:r>
              <a:rPr lang="fr-CA" dirty="0"/>
              <a:t>Arthroplastie de la hanche</a:t>
            </a:r>
          </a:p>
          <a:p>
            <a:pPr lvl="1">
              <a:spcAft>
                <a:spcPts val="0"/>
              </a:spcAft>
            </a:pPr>
            <a:r>
              <a:rPr lang="fr-CA" dirty="0"/>
              <a:t>Arthroplastie du genou</a:t>
            </a:r>
          </a:p>
          <a:p>
            <a:pPr lvl="1">
              <a:spcAft>
                <a:spcPts val="0"/>
              </a:spcAft>
            </a:pPr>
            <a:r>
              <a:rPr lang="fr-CA" dirty="0"/>
              <a:t>Chirurgie de la cataracte</a:t>
            </a:r>
          </a:p>
          <a:p>
            <a:pPr lvl="1">
              <a:spcAft>
                <a:spcPts val="0"/>
              </a:spcAft>
            </a:pPr>
            <a:r>
              <a:rPr lang="fr-CA" dirty="0"/>
              <a:t>Réparation d’une fracture de la hanche</a:t>
            </a:r>
          </a:p>
          <a:p>
            <a:pPr lvl="1"/>
            <a:r>
              <a:rPr lang="fr-CA" dirty="0"/>
              <a:t>Radiothérapie </a:t>
            </a:r>
          </a:p>
          <a:p>
            <a:r>
              <a:rPr lang="fr-CA" dirty="0"/>
              <a:t>2 examens d’imagerie diagnostique </a:t>
            </a:r>
          </a:p>
          <a:p>
            <a:pPr lvl="1">
              <a:spcAft>
                <a:spcPts val="0"/>
              </a:spcAft>
            </a:pPr>
            <a:r>
              <a:rPr lang="fr-CA" dirty="0"/>
              <a:t>Examen d’IRM</a:t>
            </a:r>
          </a:p>
          <a:p>
            <a:pPr lvl="1">
              <a:spcAft>
                <a:spcPts val="0"/>
              </a:spcAft>
            </a:pPr>
            <a:r>
              <a:rPr lang="fr-CA" dirty="0"/>
              <a:t>Examen de TDM</a:t>
            </a:r>
          </a:p>
          <a:p>
            <a:endParaRPr lang="en-US" dirty="0"/>
          </a:p>
          <a:p>
            <a:endParaRPr lang="en-US" dirty="0"/>
          </a:p>
        </p:txBody>
      </p:sp>
      <p:sp>
        <p:nvSpPr>
          <p:cNvPr id="6" name="Text Placeholder 5">
            <a:extLst>
              <a:ext uri="{FF2B5EF4-FFF2-40B4-BE49-F238E27FC236}">
                <a16:creationId xmlns:a16="http://schemas.microsoft.com/office/drawing/2014/main" id="{447B9D97-D84D-4644-BAFB-24AED507887F}"/>
              </a:ext>
            </a:extLst>
          </p:cNvPr>
          <p:cNvSpPr>
            <a:spLocks noGrp="1"/>
          </p:cNvSpPr>
          <p:nvPr>
            <p:ph type="body" sz="quarter" idx="11"/>
            <p:custDataLst>
              <p:tags r:id="rId3"/>
            </p:custDataLst>
          </p:nvPr>
        </p:nvSpPr>
        <p:spPr>
          <a:xfrm>
            <a:off x="5544000" y="1545653"/>
            <a:ext cx="3523800" cy="2691335"/>
          </a:xfrm>
        </p:spPr>
        <p:txBody>
          <a:bodyPr/>
          <a:lstStyle/>
          <a:p>
            <a:r>
              <a:rPr lang="fr-CA" dirty="0"/>
              <a:t>5 chirurgies liées au cancer </a:t>
            </a:r>
          </a:p>
          <a:p>
            <a:pPr lvl="1">
              <a:spcAft>
                <a:spcPts val="0"/>
              </a:spcAft>
            </a:pPr>
            <a:r>
              <a:rPr lang="fr-CA" dirty="0"/>
              <a:t>Sein</a:t>
            </a:r>
          </a:p>
          <a:p>
            <a:pPr lvl="1">
              <a:spcAft>
                <a:spcPts val="0"/>
              </a:spcAft>
            </a:pPr>
            <a:r>
              <a:rPr lang="fr-CA" dirty="0"/>
              <a:t>Vessie</a:t>
            </a:r>
          </a:p>
          <a:p>
            <a:pPr lvl="1">
              <a:spcAft>
                <a:spcPts val="0"/>
              </a:spcAft>
            </a:pPr>
            <a:r>
              <a:rPr lang="fr-CA" dirty="0"/>
              <a:t>Colorectal</a:t>
            </a:r>
          </a:p>
          <a:p>
            <a:pPr lvl="1">
              <a:spcAft>
                <a:spcPts val="0"/>
              </a:spcAft>
            </a:pPr>
            <a:r>
              <a:rPr lang="fr-CA" dirty="0"/>
              <a:t>Poumon</a:t>
            </a:r>
          </a:p>
          <a:p>
            <a:pPr lvl="1"/>
            <a:r>
              <a:rPr lang="fr-CA" dirty="0"/>
              <a:t>Prostate</a:t>
            </a:r>
          </a:p>
          <a:p>
            <a:r>
              <a:rPr lang="fr-CA" dirty="0"/>
              <a:t>Pontage aortocoronarien (PAC)</a:t>
            </a:r>
          </a:p>
          <a:p>
            <a:endParaRPr lang="en-CA" dirty="0"/>
          </a:p>
        </p:txBody>
      </p:sp>
    </p:spTree>
    <p:extLst>
      <p:ext uri="{BB962C8B-B14F-4D97-AF65-F5344CB8AC3E}">
        <p14:creationId xmlns:p14="http://schemas.microsoft.com/office/powerpoint/2010/main" val="25544549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A096-14EE-7CCB-3C6F-18866B6FBEAB}"/>
              </a:ext>
            </a:extLst>
          </p:cNvPr>
          <p:cNvSpPr>
            <a:spLocks noGrp="1"/>
          </p:cNvSpPr>
          <p:nvPr>
            <p:ph type="title"/>
            <p:custDataLst>
              <p:tags r:id="rId1"/>
            </p:custDataLst>
          </p:nvPr>
        </p:nvSpPr>
        <p:spPr/>
        <p:txBody>
          <a:bodyPr/>
          <a:lstStyle/>
          <a:p>
            <a:r>
              <a:rPr lang="fr-CA" dirty="0"/>
              <a:t>Temps d’attente — cohorte</a:t>
            </a:r>
          </a:p>
        </p:txBody>
      </p:sp>
      <p:sp>
        <p:nvSpPr>
          <p:cNvPr id="3" name="Text Placeholder 2">
            <a:extLst>
              <a:ext uri="{FF2B5EF4-FFF2-40B4-BE49-F238E27FC236}">
                <a16:creationId xmlns:a16="http://schemas.microsoft.com/office/drawing/2014/main" id="{00304156-7B64-D762-F486-8ACC97C66054}"/>
              </a:ext>
            </a:extLst>
          </p:cNvPr>
          <p:cNvSpPr>
            <a:spLocks noGrp="1"/>
          </p:cNvSpPr>
          <p:nvPr>
            <p:ph type="body" sz="quarter" idx="10"/>
            <p:custDataLst>
              <p:tags r:id="rId2"/>
            </p:custDataLst>
          </p:nvPr>
        </p:nvSpPr>
        <p:spPr>
          <a:xfrm>
            <a:off x="762000" y="666750"/>
            <a:ext cx="7772400" cy="4039054"/>
          </a:xfrm>
        </p:spPr>
        <p:txBody>
          <a:bodyPr vert="horz" wrap="square" lIns="0" tIns="0" rIns="0" bIns="0" rtlCol="0" anchor="t">
            <a:spAutoFit/>
          </a:bodyPr>
          <a:lstStyle/>
          <a:p>
            <a:pPr marL="342900" indent="-342900" algn="l" rtl="0" fontAlgn="base">
              <a:spcBef>
                <a:spcPts val="300"/>
              </a:spcBef>
              <a:spcAft>
                <a:spcPts val="300"/>
              </a:spcAft>
              <a:buAutoNum type="arabicPeriod"/>
            </a:pPr>
            <a:endParaRPr lang="fr-CA" i="0" noProof="1">
              <a:solidFill>
                <a:srgbClr val="FF0000"/>
              </a:solidFill>
              <a:effectLst/>
              <a:latin typeface="Calibri"/>
              <a:cs typeface="Calibri"/>
            </a:endParaRPr>
          </a:p>
          <a:p>
            <a:pPr marL="342900" indent="-342900">
              <a:spcBef>
                <a:spcPts val="300"/>
              </a:spcBef>
              <a:spcAft>
                <a:spcPts val="300"/>
              </a:spcAft>
              <a:buAutoNum type="arabicPeriod"/>
            </a:pPr>
            <a:r>
              <a:rPr lang="fr-CA" noProof="1"/>
              <a:t>Les temps d’attente sont calculés rétrospectivement</a:t>
            </a:r>
          </a:p>
          <a:p>
            <a:pPr marL="574675">
              <a:spcBef>
                <a:spcPts val="300"/>
              </a:spcBef>
              <a:spcAft>
                <a:spcPts val="300"/>
              </a:spcAft>
            </a:pPr>
            <a:r>
              <a:rPr lang="fr-CA" sz="1500" b="0" noProof="1">
                <a:solidFill>
                  <a:schemeClr val="tx1"/>
                </a:solidFill>
              </a:rPr>
              <a:t>Une cohorte inclut toutes les interventions réalisées durant une période donnée </a:t>
            </a:r>
            <a:br>
              <a:rPr lang="fr-CA" sz="1500" b="0" noProof="1">
                <a:solidFill>
                  <a:schemeClr val="tx1"/>
                </a:solidFill>
              </a:rPr>
            </a:br>
            <a:r>
              <a:rPr lang="fr-CA" sz="1500" b="0" noProof="1">
                <a:solidFill>
                  <a:schemeClr val="tx1"/>
                </a:solidFill>
              </a:rPr>
              <a:t>(avril à septembre de chaque année). Les temps d’attente sont établis d’après </a:t>
            </a:r>
            <a:br>
              <a:rPr lang="fr-CA" sz="1500" b="0" noProof="1">
                <a:solidFill>
                  <a:schemeClr val="tx1"/>
                </a:solidFill>
              </a:rPr>
            </a:br>
            <a:r>
              <a:rPr lang="fr-CA" sz="1500" b="0" noProof="1">
                <a:solidFill>
                  <a:schemeClr val="tx1"/>
                </a:solidFill>
              </a:rPr>
              <a:t>la date de début de la période d’attente.</a:t>
            </a:r>
          </a:p>
          <a:p>
            <a:pPr marL="342900" indent="-342900">
              <a:spcBef>
                <a:spcPts val="300"/>
              </a:spcBef>
              <a:spcAft>
                <a:spcPts val="300"/>
              </a:spcAft>
              <a:buFont typeface="+mj-lt"/>
              <a:buAutoNum type="arabicPeriod" startAt="2"/>
            </a:pPr>
            <a:r>
              <a:rPr lang="fr-CA" noProof="1"/>
              <a:t>Les temps d’attente sont déclarés en fonction de l’endroit où les services sont offerts </a:t>
            </a:r>
            <a:br>
              <a:rPr lang="fr-CA" noProof="1"/>
            </a:br>
            <a:r>
              <a:rPr lang="fr-CA" noProof="1"/>
              <a:t>(c.-à-d. là où le service est fourni ou l’intervention est réalisée) plutôt que du lieu </a:t>
            </a:r>
            <a:br>
              <a:rPr lang="fr-CA" noProof="1"/>
            </a:br>
            <a:r>
              <a:rPr lang="fr-CA" noProof="1"/>
              <a:t>de résidence du patient. </a:t>
            </a:r>
          </a:p>
          <a:p>
            <a:pPr marL="574675" lvl="1">
              <a:spcBef>
                <a:spcPts val="300"/>
              </a:spcBef>
              <a:spcAft>
                <a:spcPts val="300"/>
              </a:spcAft>
              <a:buFont typeface="Calibri" panose="020F0502020204030204" pitchFamily="34" charset="0"/>
              <a:buChar char="•"/>
            </a:pPr>
            <a:r>
              <a:rPr lang="fr-CA" noProof="1"/>
              <a:t>Les temps d’attente incluent les interventions réalisées sur les patients d’une autre </a:t>
            </a:r>
            <a:br>
              <a:rPr lang="fr-CA" noProof="1"/>
            </a:br>
            <a:r>
              <a:rPr lang="fr-CA" noProof="1"/>
              <a:t>autorité compétente.</a:t>
            </a:r>
          </a:p>
          <a:p>
            <a:pPr marL="574675" lvl="1">
              <a:spcBef>
                <a:spcPts val="300"/>
              </a:spcBef>
              <a:spcAft>
                <a:spcPts val="300"/>
              </a:spcAft>
              <a:buFont typeface="Calibri" panose="020F0502020204030204" pitchFamily="34" charset="0"/>
              <a:buChar char="•"/>
            </a:pPr>
            <a:r>
              <a:rPr lang="fr-CA" noProof="1"/>
              <a:t>Les temps d’attente excluent les interventions réalisées sur les </a:t>
            </a:r>
            <a:r>
              <a:rPr lang="fr-CA" dirty="0"/>
              <a:t>patients envoyés dans une autre autorité compétente </a:t>
            </a:r>
            <a:r>
              <a:rPr lang="fr-CA" noProof="1"/>
              <a:t>(l’inclusion de ces cas sera déclarée comme une exception).</a:t>
            </a:r>
          </a:p>
          <a:p>
            <a:pPr marL="266700" lvl="1" indent="0">
              <a:spcBef>
                <a:spcPts val="300"/>
              </a:spcBef>
              <a:spcAft>
                <a:spcPts val="300"/>
              </a:spcAft>
              <a:buNone/>
            </a:pPr>
            <a:r>
              <a:rPr lang="fr-CA" b="1" noProof="1">
                <a:solidFill>
                  <a:srgbClr val="14838E"/>
                </a:solidFill>
              </a:rPr>
              <a:t>Justification :</a:t>
            </a:r>
            <a:r>
              <a:rPr lang="fr-CA" b="1" noProof="1">
                <a:solidFill>
                  <a:srgbClr val="365254"/>
                </a:solidFill>
              </a:rPr>
              <a:t> </a:t>
            </a:r>
            <a:r>
              <a:rPr lang="fr-CA" b="0" noProof="1">
                <a:cs typeface="Calibri"/>
              </a:rPr>
              <a:t>Les temps d’attente sont le reflet de la capacité du système de santé </a:t>
            </a:r>
            <a:r>
              <a:rPr lang="fr-CA" b="0" noProof="1">
                <a:solidFill>
                  <a:srgbClr val="000000"/>
                </a:solidFill>
                <a:cs typeface="Calibri"/>
              </a:rPr>
              <a:t>dans</a:t>
            </a:r>
            <a:r>
              <a:rPr lang="fr-CA" b="0" noProof="1">
                <a:cs typeface="Calibri"/>
              </a:rPr>
              <a:t> </a:t>
            </a:r>
            <a:br>
              <a:rPr lang="fr-CA" b="0" noProof="1">
                <a:cs typeface="Calibri"/>
              </a:rPr>
            </a:br>
            <a:r>
              <a:rPr lang="fr-CA" b="0" noProof="1">
                <a:cs typeface="Calibri"/>
              </a:rPr>
              <a:t>la province où a lieu l’intervention</a:t>
            </a:r>
            <a:r>
              <a:rPr lang="fr-CA" noProof="1">
                <a:cs typeface="Calibri"/>
              </a:rPr>
              <a:t>.</a:t>
            </a:r>
          </a:p>
        </p:txBody>
      </p:sp>
    </p:spTree>
    <p:extLst>
      <p:ext uri="{BB962C8B-B14F-4D97-AF65-F5344CB8AC3E}">
        <p14:creationId xmlns:p14="http://schemas.microsoft.com/office/powerpoint/2010/main" val="13904773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2"/>
</p:tagLst>
</file>

<file path=ppt/tags/tag100.xml><?xml version="1.0" encoding="utf-8"?>
<p:tagLst xmlns:a="http://schemas.openxmlformats.org/drawingml/2006/main" xmlns:r="http://schemas.openxmlformats.org/officeDocument/2006/relationships" xmlns:p="http://schemas.openxmlformats.org/presentationml/2006/main">
  <p:tag name="NUM" val="2"/>
</p:tagLst>
</file>

<file path=ppt/tags/tag101.xml><?xml version="1.0" encoding="utf-8"?>
<p:tagLst xmlns:a="http://schemas.openxmlformats.org/drawingml/2006/main" xmlns:r="http://schemas.openxmlformats.org/officeDocument/2006/relationships" xmlns:p="http://schemas.openxmlformats.org/presentationml/2006/main">
  <p:tag name="NUM" val="1"/>
</p:tagLst>
</file>

<file path=ppt/tags/tag102.xml><?xml version="1.0" encoding="utf-8"?>
<p:tagLst xmlns:a="http://schemas.openxmlformats.org/drawingml/2006/main" xmlns:r="http://schemas.openxmlformats.org/officeDocument/2006/relationships" xmlns:p="http://schemas.openxmlformats.org/presentationml/2006/main">
  <p:tag name="NUM" val="2"/>
</p:tagLst>
</file>

<file path=ppt/tags/tag103.xml><?xml version="1.0" encoding="utf-8"?>
<p:tagLst xmlns:a="http://schemas.openxmlformats.org/drawingml/2006/main" xmlns:r="http://schemas.openxmlformats.org/officeDocument/2006/relationships" xmlns:p="http://schemas.openxmlformats.org/presentationml/2006/main">
  <p:tag name="NUM" val="3"/>
</p:tagLst>
</file>

<file path=ppt/tags/tag104.xml><?xml version="1.0" encoding="utf-8"?>
<p:tagLst xmlns:a="http://schemas.openxmlformats.org/drawingml/2006/main" xmlns:r="http://schemas.openxmlformats.org/officeDocument/2006/relationships" xmlns:p="http://schemas.openxmlformats.org/presentationml/2006/main">
  <p:tag name="NUM" val="1"/>
</p:tagLst>
</file>

<file path=ppt/tags/tag105.xml><?xml version="1.0" encoding="utf-8"?>
<p:tagLst xmlns:a="http://schemas.openxmlformats.org/drawingml/2006/main" xmlns:r="http://schemas.openxmlformats.org/officeDocument/2006/relationships" xmlns:p="http://schemas.openxmlformats.org/presentationml/2006/main">
  <p:tag name="NUM" val="2"/>
</p:tagLst>
</file>

<file path=ppt/tags/tag106.xml><?xml version="1.0" encoding="utf-8"?>
<p:tagLst xmlns:a="http://schemas.openxmlformats.org/drawingml/2006/main" xmlns:r="http://schemas.openxmlformats.org/officeDocument/2006/relationships" xmlns:p="http://schemas.openxmlformats.org/presentationml/2006/main">
  <p:tag name="NUM" val="1"/>
</p:tagLst>
</file>

<file path=ppt/tags/tag107.xml><?xml version="1.0" encoding="utf-8"?>
<p:tagLst xmlns:a="http://schemas.openxmlformats.org/drawingml/2006/main" xmlns:r="http://schemas.openxmlformats.org/officeDocument/2006/relationships" xmlns:p="http://schemas.openxmlformats.org/presentationml/2006/main">
  <p:tag name="NUM" val="2"/>
</p:tagLst>
</file>

<file path=ppt/tags/tag108.xml><?xml version="1.0" encoding="utf-8"?>
<p:tagLst xmlns:a="http://schemas.openxmlformats.org/drawingml/2006/main" xmlns:r="http://schemas.openxmlformats.org/officeDocument/2006/relationships" xmlns:p="http://schemas.openxmlformats.org/presentationml/2006/main">
  <p:tag name="NUM" val="1"/>
</p:tagLst>
</file>

<file path=ppt/tags/tag109.xml><?xml version="1.0" encoding="utf-8"?>
<p:tagLst xmlns:a="http://schemas.openxmlformats.org/drawingml/2006/main" xmlns:r="http://schemas.openxmlformats.org/officeDocument/2006/relationships" xmlns:p="http://schemas.openxmlformats.org/presentationml/2006/main">
  <p:tag name="NUM" val="2"/>
</p:tagLst>
</file>

<file path=ppt/tags/tag11.xml><?xml version="1.0" encoding="utf-8"?>
<p:tagLst xmlns:a="http://schemas.openxmlformats.org/drawingml/2006/main" xmlns:r="http://schemas.openxmlformats.org/officeDocument/2006/relationships" xmlns:p="http://schemas.openxmlformats.org/presentationml/2006/main">
  <p:tag name="NUM" val="1"/>
</p:tagLst>
</file>

<file path=ppt/tags/tag110.xml><?xml version="1.0" encoding="utf-8"?>
<p:tagLst xmlns:a="http://schemas.openxmlformats.org/drawingml/2006/main" xmlns:r="http://schemas.openxmlformats.org/officeDocument/2006/relationships" xmlns:p="http://schemas.openxmlformats.org/presentationml/2006/main">
  <p:tag name="NUM" val="1"/>
</p:tagLst>
</file>

<file path=ppt/tags/tag111.xml><?xml version="1.0" encoding="utf-8"?>
<p:tagLst xmlns:a="http://schemas.openxmlformats.org/drawingml/2006/main" xmlns:r="http://schemas.openxmlformats.org/officeDocument/2006/relationships" xmlns:p="http://schemas.openxmlformats.org/presentationml/2006/main">
  <p:tag name="NUM" val="1"/>
</p:tagLst>
</file>

<file path=ppt/tags/tag112.xml><?xml version="1.0" encoding="utf-8"?>
<p:tagLst xmlns:a="http://schemas.openxmlformats.org/drawingml/2006/main" xmlns:r="http://schemas.openxmlformats.org/officeDocument/2006/relationships" xmlns:p="http://schemas.openxmlformats.org/presentationml/2006/main">
  <p:tag name="NUM" val="2"/>
</p:tagLst>
</file>

<file path=ppt/tags/tag113.xml><?xml version="1.0" encoding="utf-8"?>
<p:tagLst xmlns:a="http://schemas.openxmlformats.org/drawingml/2006/main" xmlns:r="http://schemas.openxmlformats.org/officeDocument/2006/relationships" xmlns:p="http://schemas.openxmlformats.org/presentationml/2006/main">
  <p:tag name="NUM" val="1"/>
</p:tagLst>
</file>

<file path=ppt/tags/tag114.xml><?xml version="1.0" encoding="utf-8"?>
<p:tagLst xmlns:a="http://schemas.openxmlformats.org/drawingml/2006/main" xmlns:r="http://schemas.openxmlformats.org/officeDocument/2006/relationships" xmlns:p="http://schemas.openxmlformats.org/presentationml/2006/main">
  <p:tag name="NUM" val="2"/>
</p:tagLst>
</file>

<file path=ppt/tags/tag115.xml><?xml version="1.0" encoding="utf-8"?>
<p:tagLst xmlns:a="http://schemas.openxmlformats.org/drawingml/2006/main" xmlns:r="http://schemas.openxmlformats.org/officeDocument/2006/relationships" xmlns:p="http://schemas.openxmlformats.org/presentationml/2006/main">
  <p:tag name="NUM" val="1"/>
</p:tagLst>
</file>

<file path=ppt/tags/tag116.xml><?xml version="1.0" encoding="utf-8"?>
<p:tagLst xmlns:a="http://schemas.openxmlformats.org/drawingml/2006/main" xmlns:r="http://schemas.openxmlformats.org/officeDocument/2006/relationships" xmlns:p="http://schemas.openxmlformats.org/presentationml/2006/main">
  <p:tag name="NUM" val="2"/>
</p:tagLst>
</file>

<file path=ppt/tags/tag117.xml><?xml version="1.0" encoding="utf-8"?>
<p:tagLst xmlns:a="http://schemas.openxmlformats.org/drawingml/2006/main" xmlns:r="http://schemas.openxmlformats.org/officeDocument/2006/relationships" xmlns:p="http://schemas.openxmlformats.org/presentationml/2006/main">
  <p:tag name="NUM" val="1"/>
</p:tagLst>
</file>

<file path=ppt/tags/tag118.xml><?xml version="1.0" encoding="utf-8"?>
<p:tagLst xmlns:a="http://schemas.openxmlformats.org/drawingml/2006/main" xmlns:r="http://schemas.openxmlformats.org/officeDocument/2006/relationships" xmlns:p="http://schemas.openxmlformats.org/presentationml/2006/main">
  <p:tag name="NUM" val="2"/>
</p:tagLst>
</file>

<file path=ppt/tags/tag119.xml><?xml version="1.0" encoding="utf-8"?>
<p:tagLst xmlns:a="http://schemas.openxmlformats.org/drawingml/2006/main" xmlns:r="http://schemas.openxmlformats.org/officeDocument/2006/relationships" xmlns:p="http://schemas.openxmlformats.org/presentationml/2006/main">
  <p:tag name="NUM" val="1"/>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20.xml><?xml version="1.0" encoding="utf-8"?>
<p:tagLst xmlns:a="http://schemas.openxmlformats.org/drawingml/2006/main" xmlns:r="http://schemas.openxmlformats.org/officeDocument/2006/relationships" xmlns:p="http://schemas.openxmlformats.org/presentationml/2006/main">
  <p:tag name="NUM" val="2"/>
</p:tagLst>
</file>

<file path=ppt/tags/tag121.xml><?xml version="1.0" encoding="utf-8"?>
<p:tagLst xmlns:a="http://schemas.openxmlformats.org/drawingml/2006/main" xmlns:r="http://schemas.openxmlformats.org/officeDocument/2006/relationships" xmlns:p="http://schemas.openxmlformats.org/presentationml/2006/main">
  <p:tag name="NUM" val="1"/>
</p:tagLst>
</file>

<file path=ppt/tags/tag122.xml><?xml version="1.0" encoding="utf-8"?>
<p:tagLst xmlns:a="http://schemas.openxmlformats.org/drawingml/2006/main" xmlns:r="http://schemas.openxmlformats.org/officeDocument/2006/relationships" xmlns:p="http://schemas.openxmlformats.org/presentationml/2006/main">
  <p:tag name="NUM" val="2"/>
</p:tagLst>
</file>

<file path=ppt/tags/tag123.xml><?xml version="1.0" encoding="utf-8"?>
<p:tagLst xmlns:a="http://schemas.openxmlformats.org/drawingml/2006/main" xmlns:r="http://schemas.openxmlformats.org/officeDocument/2006/relationships" xmlns:p="http://schemas.openxmlformats.org/presentationml/2006/main">
  <p:tag name="NUM" val="1"/>
</p:tagLst>
</file>

<file path=ppt/tags/tag124.xml><?xml version="1.0" encoding="utf-8"?>
<p:tagLst xmlns:a="http://schemas.openxmlformats.org/drawingml/2006/main" xmlns:r="http://schemas.openxmlformats.org/officeDocument/2006/relationships" xmlns:p="http://schemas.openxmlformats.org/presentationml/2006/main">
  <p:tag name="NUM" val="2"/>
</p:tagLst>
</file>

<file path=ppt/tags/tag125.xml><?xml version="1.0" encoding="utf-8"?>
<p:tagLst xmlns:a="http://schemas.openxmlformats.org/drawingml/2006/main" xmlns:r="http://schemas.openxmlformats.org/officeDocument/2006/relationships" xmlns:p="http://schemas.openxmlformats.org/presentationml/2006/main">
  <p:tag name="NUM" val="3"/>
</p:tagLst>
</file>

<file path=ppt/tags/tag126.xml><?xml version="1.0" encoding="utf-8"?>
<p:tagLst xmlns:a="http://schemas.openxmlformats.org/drawingml/2006/main" xmlns:r="http://schemas.openxmlformats.org/officeDocument/2006/relationships" xmlns:p="http://schemas.openxmlformats.org/presentationml/2006/main">
  <p:tag name="NUM" val="4"/>
</p:tagLst>
</file>

<file path=ppt/tags/tag127.xml><?xml version="1.0" encoding="utf-8"?>
<p:tagLst xmlns:a="http://schemas.openxmlformats.org/drawingml/2006/main" xmlns:r="http://schemas.openxmlformats.org/officeDocument/2006/relationships" xmlns:p="http://schemas.openxmlformats.org/presentationml/2006/main">
  <p:tag name="NUM" val="5"/>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1"/>
</p:tagLst>
</file>

<file path=ppt/tags/tag17.xml><?xml version="1.0" encoding="utf-8"?>
<p:tagLst xmlns:a="http://schemas.openxmlformats.org/drawingml/2006/main" xmlns:r="http://schemas.openxmlformats.org/officeDocument/2006/relationships" xmlns:p="http://schemas.openxmlformats.org/presentationml/2006/main">
  <p:tag name="NUM" val="2"/>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2"/>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1"/>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1"/>
</p:tagLst>
</file>

<file path=ppt/tags/tag27.xml><?xml version="1.0" encoding="utf-8"?>
<p:tagLst xmlns:a="http://schemas.openxmlformats.org/drawingml/2006/main" xmlns:r="http://schemas.openxmlformats.org/officeDocument/2006/relationships" xmlns:p="http://schemas.openxmlformats.org/presentationml/2006/main">
  <p:tag name="NUM" val="2"/>
</p:tagLst>
</file>

<file path=ppt/tags/tag28.xml><?xml version="1.0" encoding="utf-8"?>
<p:tagLst xmlns:a="http://schemas.openxmlformats.org/drawingml/2006/main" xmlns:r="http://schemas.openxmlformats.org/officeDocument/2006/relationships" xmlns:p="http://schemas.openxmlformats.org/presentationml/2006/main">
  <p:tag name="NUM" val="3"/>
</p:tagLst>
</file>

<file path=ppt/tags/tag29.xml><?xml version="1.0" encoding="utf-8"?>
<p:tagLst xmlns:a="http://schemas.openxmlformats.org/drawingml/2006/main" xmlns:r="http://schemas.openxmlformats.org/officeDocument/2006/relationships" xmlns:p="http://schemas.openxmlformats.org/presentationml/2006/main">
  <p:tag name="NUM" val="4"/>
</p:tagLst>
</file>

<file path=ppt/tags/tag3.xml><?xml version="1.0" encoding="utf-8"?>
<p:tagLst xmlns:a="http://schemas.openxmlformats.org/drawingml/2006/main" xmlns:r="http://schemas.openxmlformats.org/officeDocument/2006/relationships" xmlns:p="http://schemas.openxmlformats.org/presentationml/2006/main">
  <p:tag name="NUM" val="3"/>
</p:tagLst>
</file>

<file path=ppt/tags/tag30.xml><?xml version="1.0" encoding="utf-8"?>
<p:tagLst xmlns:a="http://schemas.openxmlformats.org/drawingml/2006/main" xmlns:r="http://schemas.openxmlformats.org/officeDocument/2006/relationships" xmlns:p="http://schemas.openxmlformats.org/presentationml/2006/main">
  <p:tag name="NUM" val="1"/>
</p:tagLst>
</file>

<file path=ppt/tags/tag31.xml><?xml version="1.0" encoding="utf-8"?>
<p:tagLst xmlns:a="http://schemas.openxmlformats.org/drawingml/2006/main" xmlns:r="http://schemas.openxmlformats.org/officeDocument/2006/relationships" xmlns:p="http://schemas.openxmlformats.org/presentationml/2006/main">
  <p:tag name="NUM" val="2"/>
</p:tagLst>
</file>

<file path=ppt/tags/tag32.xml><?xml version="1.0" encoding="utf-8"?>
<p:tagLst xmlns:a="http://schemas.openxmlformats.org/drawingml/2006/main" xmlns:r="http://schemas.openxmlformats.org/officeDocument/2006/relationships" xmlns:p="http://schemas.openxmlformats.org/presentationml/2006/main">
  <p:tag name="NUM" val="1"/>
</p:tagLst>
</file>

<file path=ppt/tags/tag33.xml><?xml version="1.0" encoding="utf-8"?>
<p:tagLst xmlns:a="http://schemas.openxmlformats.org/drawingml/2006/main" xmlns:r="http://schemas.openxmlformats.org/officeDocument/2006/relationships" xmlns:p="http://schemas.openxmlformats.org/presentationml/2006/main">
  <p:tag name="NUM" val="2"/>
</p:tagLst>
</file>

<file path=ppt/tags/tag34.xml><?xml version="1.0" encoding="utf-8"?>
<p:tagLst xmlns:a="http://schemas.openxmlformats.org/drawingml/2006/main" xmlns:r="http://schemas.openxmlformats.org/officeDocument/2006/relationships" xmlns:p="http://schemas.openxmlformats.org/presentationml/2006/main">
  <p:tag name="NUM" val="3"/>
</p:tagLst>
</file>

<file path=ppt/tags/tag35.xml><?xml version="1.0" encoding="utf-8"?>
<p:tagLst xmlns:a="http://schemas.openxmlformats.org/drawingml/2006/main" xmlns:r="http://schemas.openxmlformats.org/officeDocument/2006/relationships" xmlns:p="http://schemas.openxmlformats.org/presentationml/2006/main">
  <p:tag name="NUM" val="4"/>
</p:tagLst>
</file>

<file path=ppt/tags/tag36.xml><?xml version="1.0" encoding="utf-8"?>
<p:tagLst xmlns:a="http://schemas.openxmlformats.org/drawingml/2006/main" xmlns:r="http://schemas.openxmlformats.org/officeDocument/2006/relationships" xmlns:p="http://schemas.openxmlformats.org/presentationml/2006/main">
  <p:tag name="NUM" val="1"/>
</p:tagLst>
</file>

<file path=ppt/tags/tag37.xml><?xml version="1.0" encoding="utf-8"?>
<p:tagLst xmlns:a="http://schemas.openxmlformats.org/drawingml/2006/main" xmlns:r="http://schemas.openxmlformats.org/officeDocument/2006/relationships" xmlns:p="http://schemas.openxmlformats.org/presentationml/2006/main">
  <p:tag name="NUM" val="2"/>
</p:tagLst>
</file>

<file path=ppt/tags/tag38.xml><?xml version="1.0" encoding="utf-8"?>
<p:tagLst xmlns:a="http://schemas.openxmlformats.org/drawingml/2006/main" xmlns:r="http://schemas.openxmlformats.org/officeDocument/2006/relationships" xmlns:p="http://schemas.openxmlformats.org/presentationml/2006/main">
  <p:tag name="NUM" val="1"/>
</p:tagLst>
</file>

<file path=ppt/tags/tag39.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4"/>
</p:tagLst>
</file>

<file path=ppt/tags/tag40.xml><?xml version="1.0" encoding="utf-8"?>
<p:tagLst xmlns:a="http://schemas.openxmlformats.org/drawingml/2006/main" xmlns:r="http://schemas.openxmlformats.org/officeDocument/2006/relationships" xmlns:p="http://schemas.openxmlformats.org/presentationml/2006/main">
  <p:tag name="NUM" val="3"/>
</p:tagLst>
</file>

<file path=ppt/tags/tag41.xml><?xml version="1.0" encoding="utf-8"?>
<p:tagLst xmlns:a="http://schemas.openxmlformats.org/drawingml/2006/main" xmlns:r="http://schemas.openxmlformats.org/officeDocument/2006/relationships" xmlns:p="http://schemas.openxmlformats.org/presentationml/2006/main">
  <p:tag name="NUM" val="4"/>
</p:tagLst>
</file>

<file path=ppt/tags/tag42.xml><?xml version="1.0" encoding="utf-8"?>
<p:tagLst xmlns:a="http://schemas.openxmlformats.org/drawingml/2006/main" xmlns:r="http://schemas.openxmlformats.org/officeDocument/2006/relationships" xmlns:p="http://schemas.openxmlformats.org/presentationml/2006/main">
  <p:tag name="NUM" val="1"/>
</p:tagLst>
</file>

<file path=ppt/tags/tag43.xml><?xml version="1.0" encoding="utf-8"?>
<p:tagLst xmlns:a="http://schemas.openxmlformats.org/drawingml/2006/main" xmlns:r="http://schemas.openxmlformats.org/officeDocument/2006/relationships" xmlns:p="http://schemas.openxmlformats.org/presentationml/2006/main">
  <p:tag name="NUM" val="2"/>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4"/>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5"/>
</p:tagLst>
</file>

<file path=ppt/tags/tag50.xml><?xml version="1.0" encoding="utf-8"?>
<p:tagLst xmlns:a="http://schemas.openxmlformats.org/drawingml/2006/main" xmlns:r="http://schemas.openxmlformats.org/officeDocument/2006/relationships" xmlns:p="http://schemas.openxmlformats.org/presentationml/2006/main">
  <p:tag name="NUM" val="1"/>
</p:tagLst>
</file>

<file path=ppt/tags/tag51.xml><?xml version="1.0" encoding="utf-8"?>
<p:tagLst xmlns:a="http://schemas.openxmlformats.org/drawingml/2006/main" xmlns:r="http://schemas.openxmlformats.org/officeDocument/2006/relationships" xmlns:p="http://schemas.openxmlformats.org/presentationml/2006/main">
  <p:tag name="NUM" val="2"/>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1"/>
</p:tagLst>
</file>

<file path=ppt/tags/tag55.xml><?xml version="1.0" encoding="utf-8"?>
<p:tagLst xmlns:a="http://schemas.openxmlformats.org/drawingml/2006/main" xmlns:r="http://schemas.openxmlformats.org/officeDocument/2006/relationships" xmlns:p="http://schemas.openxmlformats.org/presentationml/2006/main">
  <p:tag name="NUM" val="2"/>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4"/>
</p:tagLst>
</file>

<file path=ppt/tags/tag6.xml><?xml version="1.0" encoding="utf-8"?>
<p:tagLst xmlns:a="http://schemas.openxmlformats.org/drawingml/2006/main" xmlns:r="http://schemas.openxmlformats.org/officeDocument/2006/relationships" xmlns:p="http://schemas.openxmlformats.org/presentationml/2006/main">
  <p:tag name="NUM" val="6"/>
</p:tagLst>
</file>

<file path=ppt/tags/tag60.xml><?xml version="1.0" encoding="utf-8"?>
<p:tagLst xmlns:a="http://schemas.openxmlformats.org/drawingml/2006/main" xmlns:r="http://schemas.openxmlformats.org/officeDocument/2006/relationships" xmlns:p="http://schemas.openxmlformats.org/presentationml/2006/main">
  <p:tag name="NUM" val="1"/>
</p:tagLst>
</file>

<file path=ppt/tags/tag61.xml><?xml version="1.0" encoding="utf-8"?>
<p:tagLst xmlns:a="http://schemas.openxmlformats.org/drawingml/2006/main" xmlns:r="http://schemas.openxmlformats.org/officeDocument/2006/relationships" xmlns:p="http://schemas.openxmlformats.org/presentationml/2006/main">
  <p:tag name="NUM" val="2"/>
</p:tagLst>
</file>

<file path=ppt/tags/tag62.xml><?xml version="1.0" encoding="utf-8"?>
<p:tagLst xmlns:a="http://schemas.openxmlformats.org/drawingml/2006/main" xmlns:r="http://schemas.openxmlformats.org/officeDocument/2006/relationships" xmlns:p="http://schemas.openxmlformats.org/presentationml/2006/main">
  <p:tag name="NUM" val="1"/>
</p:tagLst>
</file>

<file path=ppt/tags/tag63.xml><?xml version="1.0" encoding="utf-8"?>
<p:tagLst xmlns:a="http://schemas.openxmlformats.org/drawingml/2006/main" xmlns:r="http://schemas.openxmlformats.org/officeDocument/2006/relationships" xmlns:p="http://schemas.openxmlformats.org/presentationml/2006/main">
  <p:tag name="NUM" val="2"/>
</p:tagLst>
</file>

<file path=ppt/tags/tag64.xml><?xml version="1.0" encoding="utf-8"?>
<p:tagLst xmlns:a="http://schemas.openxmlformats.org/drawingml/2006/main" xmlns:r="http://schemas.openxmlformats.org/officeDocument/2006/relationships" xmlns:p="http://schemas.openxmlformats.org/presentationml/2006/main">
  <p:tag name="NUM" val="3"/>
</p:tagLst>
</file>

<file path=ppt/tags/tag65.xml><?xml version="1.0" encoding="utf-8"?>
<p:tagLst xmlns:a="http://schemas.openxmlformats.org/drawingml/2006/main" xmlns:r="http://schemas.openxmlformats.org/officeDocument/2006/relationships" xmlns:p="http://schemas.openxmlformats.org/presentationml/2006/main">
  <p:tag name="NUM" val="4"/>
</p:tagLst>
</file>

<file path=ppt/tags/tag66.xml><?xml version="1.0" encoding="utf-8"?>
<p:tagLst xmlns:a="http://schemas.openxmlformats.org/drawingml/2006/main" xmlns:r="http://schemas.openxmlformats.org/officeDocument/2006/relationships" xmlns:p="http://schemas.openxmlformats.org/presentationml/2006/main">
  <p:tag name="NUM" val="1"/>
</p:tagLst>
</file>

<file path=ppt/tags/tag67.xml><?xml version="1.0" encoding="utf-8"?>
<p:tagLst xmlns:a="http://schemas.openxmlformats.org/drawingml/2006/main" xmlns:r="http://schemas.openxmlformats.org/officeDocument/2006/relationships" xmlns:p="http://schemas.openxmlformats.org/presentationml/2006/main">
  <p:tag name="NUM" val="2"/>
</p:tagLst>
</file>

<file path=ppt/tags/tag68.xml><?xml version="1.0" encoding="utf-8"?>
<p:tagLst xmlns:a="http://schemas.openxmlformats.org/drawingml/2006/main" xmlns:r="http://schemas.openxmlformats.org/officeDocument/2006/relationships" xmlns:p="http://schemas.openxmlformats.org/presentationml/2006/main">
  <p:tag name="NUM" val="3"/>
</p:tagLst>
</file>

<file path=ppt/tags/tag69.xml><?xml version="1.0" encoding="utf-8"?>
<p:tagLst xmlns:a="http://schemas.openxmlformats.org/drawingml/2006/main" xmlns:r="http://schemas.openxmlformats.org/officeDocument/2006/relationships" xmlns:p="http://schemas.openxmlformats.org/presentationml/2006/main">
  <p:tag name="NUM" val="4"/>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1"/>
</p:tagLst>
</file>

<file path=ppt/tags/tag73.xml><?xml version="1.0" encoding="utf-8"?>
<p:tagLst xmlns:a="http://schemas.openxmlformats.org/drawingml/2006/main" xmlns:r="http://schemas.openxmlformats.org/officeDocument/2006/relationships" xmlns:p="http://schemas.openxmlformats.org/presentationml/2006/main">
  <p:tag name="NUM" val="2"/>
</p:tagLst>
</file>

<file path=ppt/tags/tag74.xml><?xml version="1.0" encoding="utf-8"?>
<p:tagLst xmlns:a="http://schemas.openxmlformats.org/drawingml/2006/main" xmlns:r="http://schemas.openxmlformats.org/officeDocument/2006/relationships" xmlns:p="http://schemas.openxmlformats.org/presentationml/2006/main">
  <p:tag name="NUM" val="3"/>
</p:tagLst>
</file>

<file path=ppt/tags/tag75.xml><?xml version="1.0" encoding="utf-8"?>
<p:tagLst xmlns:a="http://schemas.openxmlformats.org/drawingml/2006/main" xmlns:r="http://schemas.openxmlformats.org/officeDocument/2006/relationships" xmlns:p="http://schemas.openxmlformats.org/presentationml/2006/main">
  <p:tag name="NUM" val="4"/>
</p:tagLst>
</file>

<file path=ppt/tags/tag76.xml><?xml version="1.0" encoding="utf-8"?>
<p:tagLst xmlns:a="http://schemas.openxmlformats.org/drawingml/2006/main" xmlns:r="http://schemas.openxmlformats.org/officeDocument/2006/relationships" xmlns:p="http://schemas.openxmlformats.org/presentationml/2006/main">
  <p:tag name="NUM" val="1"/>
</p:tagLst>
</file>

<file path=ppt/tags/tag77.xml><?xml version="1.0" encoding="utf-8"?>
<p:tagLst xmlns:a="http://schemas.openxmlformats.org/drawingml/2006/main" xmlns:r="http://schemas.openxmlformats.org/officeDocument/2006/relationships" xmlns:p="http://schemas.openxmlformats.org/presentationml/2006/main">
  <p:tag name="NUM" val="2"/>
</p:tagLst>
</file>

<file path=ppt/tags/tag78.xml><?xml version="1.0" encoding="utf-8"?>
<p:tagLst xmlns:a="http://schemas.openxmlformats.org/drawingml/2006/main" xmlns:r="http://schemas.openxmlformats.org/officeDocument/2006/relationships" xmlns:p="http://schemas.openxmlformats.org/presentationml/2006/main">
  <p:tag name="NUM" val="1"/>
</p:tagLst>
</file>

<file path=ppt/tags/tag79.xml><?xml version="1.0" encoding="utf-8"?>
<p:tagLst xmlns:a="http://schemas.openxmlformats.org/drawingml/2006/main" xmlns:r="http://schemas.openxmlformats.org/officeDocument/2006/relationships" xmlns:p="http://schemas.openxmlformats.org/presentationml/2006/main">
  <p:tag name="NUM" val="2"/>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80.xml><?xml version="1.0" encoding="utf-8"?>
<p:tagLst xmlns:a="http://schemas.openxmlformats.org/drawingml/2006/main" xmlns:r="http://schemas.openxmlformats.org/officeDocument/2006/relationships" xmlns:p="http://schemas.openxmlformats.org/presentationml/2006/main">
  <p:tag name="NUM" val="3"/>
</p:tagLst>
</file>

<file path=ppt/tags/tag81.xml><?xml version="1.0" encoding="utf-8"?>
<p:tagLst xmlns:a="http://schemas.openxmlformats.org/drawingml/2006/main" xmlns:r="http://schemas.openxmlformats.org/officeDocument/2006/relationships" xmlns:p="http://schemas.openxmlformats.org/presentationml/2006/main">
  <p:tag name="NUM" val="4"/>
</p:tagLst>
</file>

<file path=ppt/tags/tag82.xml><?xml version="1.0" encoding="utf-8"?>
<p:tagLst xmlns:a="http://schemas.openxmlformats.org/drawingml/2006/main" xmlns:r="http://schemas.openxmlformats.org/officeDocument/2006/relationships" xmlns:p="http://schemas.openxmlformats.org/presentationml/2006/main">
  <p:tag name="NUM" val="1"/>
</p:tagLst>
</file>

<file path=ppt/tags/tag83.xml><?xml version="1.0" encoding="utf-8"?>
<p:tagLst xmlns:a="http://schemas.openxmlformats.org/drawingml/2006/main" xmlns:r="http://schemas.openxmlformats.org/officeDocument/2006/relationships" xmlns:p="http://schemas.openxmlformats.org/presentationml/2006/main">
  <p:tag name="NUM" val="2"/>
</p:tagLst>
</file>

<file path=ppt/tags/tag84.xml><?xml version="1.0" encoding="utf-8"?>
<p:tagLst xmlns:a="http://schemas.openxmlformats.org/drawingml/2006/main" xmlns:r="http://schemas.openxmlformats.org/officeDocument/2006/relationships" xmlns:p="http://schemas.openxmlformats.org/presentationml/2006/main">
  <p:tag name="NUM" val="1"/>
</p:tagLst>
</file>

<file path=ppt/tags/tag85.xml><?xml version="1.0" encoding="utf-8"?>
<p:tagLst xmlns:a="http://schemas.openxmlformats.org/drawingml/2006/main" xmlns:r="http://schemas.openxmlformats.org/officeDocument/2006/relationships" xmlns:p="http://schemas.openxmlformats.org/presentationml/2006/main">
  <p:tag name="NUM" val="2"/>
</p:tagLst>
</file>

<file path=ppt/tags/tag86.xml><?xml version="1.0" encoding="utf-8"?>
<p:tagLst xmlns:a="http://schemas.openxmlformats.org/drawingml/2006/main" xmlns:r="http://schemas.openxmlformats.org/officeDocument/2006/relationships" xmlns:p="http://schemas.openxmlformats.org/presentationml/2006/main">
  <p:tag name="NUM" val="1"/>
</p:tagLst>
</file>

<file path=ppt/tags/tag87.xml><?xml version="1.0" encoding="utf-8"?>
<p:tagLst xmlns:a="http://schemas.openxmlformats.org/drawingml/2006/main" xmlns:r="http://schemas.openxmlformats.org/officeDocument/2006/relationships" xmlns:p="http://schemas.openxmlformats.org/presentationml/2006/main">
  <p:tag name="NUM" val="2"/>
</p:tagLst>
</file>

<file path=ppt/tags/tag88.xml><?xml version="1.0" encoding="utf-8"?>
<p:tagLst xmlns:a="http://schemas.openxmlformats.org/drawingml/2006/main" xmlns:r="http://schemas.openxmlformats.org/officeDocument/2006/relationships" xmlns:p="http://schemas.openxmlformats.org/presentationml/2006/main">
  <p:tag name="NUM" val="1"/>
</p:tagLst>
</file>

<file path=ppt/tags/tag89.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
</p:tagLst>
</file>

<file path=ppt/tags/tag90.xml><?xml version="1.0" encoding="utf-8"?>
<p:tagLst xmlns:a="http://schemas.openxmlformats.org/drawingml/2006/main" xmlns:r="http://schemas.openxmlformats.org/officeDocument/2006/relationships" xmlns:p="http://schemas.openxmlformats.org/presentationml/2006/main">
  <p:tag name="NUM" val="1"/>
</p:tagLst>
</file>

<file path=ppt/tags/tag91.xml><?xml version="1.0" encoding="utf-8"?>
<p:tagLst xmlns:a="http://schemas.openxmlformats.org/drawingml/2006/main" xmlns:r="http://schemas.openxmlformats.org/officeDocument/2006/relationships" xmlns:p="http://schemas.openxmlformats.org/presentationml/2006/main">
  <p:tag name="NUM" val="2"/>
</p:tagLst>
</file>

<file path=ppt/tags/tag92.xml><?xml version="1.0" encoding="utf-8"?>
<p:tagLst xmlns:a="http://schemas.openxmlformats.org/drawingml/2006/main" xmlns:r="http://schemas.openxmlformats.org/officeDocument/2006/relationships" xmlns:p="http://schemas.openxmlformats.org/presentationml/2006/main">
  <p:tag name="NUM" val="1"/>
</p:tagLst>
</file>

<file path=ppt/tags/tag93.xml><?xml version="1.0" encoding="utf-8"?>
<p:tagLst xmlns:a="http://schemas.openxmlformats.org/drawingml/2006/main" xmlns:r="http://schemas.openxmlformats.org/officeDocument/2006/relationships" xmlns:p="http://schemas.openxmlformats.org/presentationml/2006/main">
  <p:tag name="NUM" val="2"/>
</p:tagLst>
</file>

<file path=ppt/tags/tag94.xml><?xml version="1.0" encoding="utf-8"?>
<p:tagLst xmlns:a="http://schemas.openxmlformats.org/drawingml/2006/main" xmlns:r="http://schemas.openxmlformats.org/officeDocument/2006/relationships" xmlns:p="http://schemas.openxmlformats.org/presentationml/2006/main">
  <p:tag name="NUM" val="1"/>
</p:tagLst>
</file>

<file path=ppt/tags/tag95.xml><?xml version="1.0" encoding="utf-8"?>
<p:tagLst xmlns:a="http://schemas.openxmlformats.org/drawingml/2006/main" xmlns:r="http://schemas.openxmlformats.org/officeDocument/2006/relationships" xmlns:p="http://schemas.openxmlformats.org/presentationml/2006/main">
  <p:tag name="NUM" val="2"/>
</p:tagLst>
</file>

<file path=ppt/tags/tag96.xml><?xml version="1.0" encoding="utf-8"?>
<p:tagLst xmlns:a="http://schemas.openxmlformats.org/drawingml/2006/main" xmlns:r="http://schemas.openxmlformats.org/officeDocument/2006/relationships" xmlns:p="http://schemas.openxmlformats.org/presentationml/2006/main">
  <p:tag name="NUM" val="1"/>
</p:tagLst>
</file>

<file path=ppt/tags/tag97.xml><?xml version="1.0" encoding="utf-8"?>
<p:tagLst xmlns:a="http://schemas.openxmlformats.org/drawingml/2006/main" xmlns:r="http://schemas.openxmlformats.org/officeDocument/2006/relationships" xmlns:p="http://schemas.openxmlformats.org/presentationml/2006/main">
  <p:tag name="NUM" val="1"/>
</p:tagLst>
</file>

<file path=ppt/tags/tag98.xml><?xml version="1.0" encoding="utf-8"?>
<p:tagLst xmlns:a="http://schemas.openxmlformats.org/drawingml/2006/main" xmlns:r="http://schemas.openxmlformats.org/officeDocument/2006/relationships" xmlns:p="http://schemas.openxmlformats.org/presentationml/2006/main">
  <p:tag name="NUM" val="2"/>
</p:tagLst>
</file>

<file path=ppt/tags/tag99.xml><?xml version="1.0" encoding="utf-8"?>
<p:tagLst xmlns:a="http://schemas.openxmlformats.org/drawingml/2006/main" xmlns:r="http://schemas.openxmlformats.org/officeDocument/2006/relationships" xmlns:p="http://schemas.openxmlformats.org/presentationml/2006/main">
  <p:tag name="NUM" val="1"/>
</p:tagLst>
</file>

<file path=ppt/theme/theme1.xml><?xml version="1.0" encoding="utf-8"?>
<a:theme xmlns:a="http://schemas.openxmlformats.org/drawingml/2006/main" name="PPT_EN">
  <a:themeElements>
    <a:clrScheme name="CIHI Branding">
      <a:dk1>
        <a:srgbClr val="000000"/>
      </a:dk1>
      <a:lt1>
        <a:sysClr val="window" lastClr="FFFFFF"/>
      </a:lt1>
      <a:dk2>
        <a:srgbClr val="000000"/>
      </a:dk2>
      <a:lt2>
        <a:srgbClr val="FFFFFF"/>
      </a:lt2>
      <a:accent1>
        <a:srgbClr val="00A199"/>
      </a:accent1>
      <a:accent2>
        <a:srgbClr val="365254"/>
      </a:accent2>
      <a:accent3>
        <a:srgbClr val="14838E"/>
      </a:accent3>
      <a:accent4>
        <a:srgbClr val="ED7024"/>
      </a:accent4>
      <a:accent5>
        <a:srgbClr val="000000"/>
      </a:accent5>
      <a:accent6>
        <a:srgbClr val="33BDB7"/>
      </a:accent6>
      <a:hlink>
        <a:srgbClr val="0070C0"/>
      </a:hlink>
      <a:folHlink>
        <a:srgbClr val="85206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EN" id="{4A2EE38B-FAF8-49CD-B8B4-4D3563476861}" vid="{06ADC139-96C4-47CD-BDC0-DBC86324AB12}"/>
    </a:ext>
  </a:extLst>
</a:theme>
</file>

<file path=ppt/theme/theme2.xml><?xml version="1.0" encoding="utf-8"?>
<a:theme xmlns:a="http://schemas.openxmlformats.org/drawingml/2006/main" name="Transition_Nav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EN" id="{4A2EE38B-FAF8-49CD-B8B4-4D3563476861}" vid="{ADF814B5-7654-42D2-917C-C5FD92E6A38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PPT_EN</Template>
  <TotalTime>0</TotalTime>
  <Words>5963</Words>
  <Application>Microsoft Office PowerPoint</Application>
  <PresentationFormat>On-screen Show (16:9)</PresentationFormat>
  <Paragraphs>493</Paragraphs>
  <Slides>52</Slides>
  <Notes>42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52</vt:i4>
      </vt:variant>
    </vt:vector>
  </HeadingPairs>
  <TitlesOfParts>
    <vt:vector size="57" baseType="lpstr">
      <vt:lpstr>Arial</vt:lpstr>
      <vt:lpstr>Calibri</vt:lpstr>
      <vt:lpstr>Courier New</vt:lpstr>
      <vt:lpstr>PPT_EN</vt:lpstr>
      <vt:lpstr>Transition_Navy</vt:lpstr>
      <vt:lpstr>Temps d’attente pour les interventions prioritaires </vt:lpstr>
      <vt:lpstr>Au sujet du présent document</vt:lpstr>
      <vt:lpstr>Table des matières</vt:lpstr>
      <vt:lpstr>PowerPoint Presentation</vt:lpstr>
      <vt:lpstr>Contexte</vt:lpstr>
      <vt:lpstr>Contexte (suite)</vt:lpstr>
      <vt:lpstr>Mesures des temps d’attente</vt:lpstr>
      <vt:lpstr>Interventions pour lesquelles des données sur les temps d’attente sont actuellement déclarées</vt:lpstr>
      <vt:lpstr>Temps d’attente — cohorte</vt:lpstr>
      <vt:lpstr>PowerPoint Presentation</vt:lpstr>
      <vt:lpstr>Arthroplastie de la hanche</vt:lpstr>
      <vt:lpstr>Arthroplastie de la hanche (suite)</vt:lpstr>
      <vt:lpstr>Arthroplastie du genou</vt:lpstr>
      <vt:lpstr>Arthroplastie du genou (suite)</vt:lpstr>
      <vt:lpstr>Réparation d’une fracture de la hanche (patients hospitalisés)</vt:lpstr>
      <vt:lpstr>Réparation d’une fracture de la hanche (patients hospitalisés) (suite)</vt:lpstr>
      <vt:lpstr>Réparation d’une fracture de la hanche (service d’urgence et hospitalisation)</vt:lpstr>
      <vt:lpstr>Réparation d’une fracture de la hanche (service d’urgence et hospitalisation) (suite)</vt:lpstr>
      <vt:lpstr>Chirurgie de la cataracte</vt:lpstr>
      <vt:lpstr>Chirurgie de la cataracte (suite)</vt:lpstr>
      <vt:lpstr>Chirurgie de la cataracte (suite)</vt:lpstr>
      <vt:lpstr>Pontage aortocoronarien (PAC)</vt:lpstr>
      <vt:lpstr>Pontage aortocoronarien (PAC) (suite)</vt:lpstr>
      <vt:lpstr>Historique de la déclaration des délais  de référence pour les PAC</vt:lpstr>
      <vt:lpstr>Historique de la déclaration des délais  de référence pour les PAC (suite)</vt:lpstr>
      <vt:lpstr>Radiothérapie</vt:lpstr>
      <vt:lpstr>Radiothérapie (suite)</vt:lpstr>
      <vt:lpstr>Examens de TDM et d’IRM</vt:lpstr>
      <vt:lpstr>Examens de TDM et d’IRM (suite)</vt:lpstr>
      <vt:lpstr>Chirurgie liée au cancer</vt:lpstr>
      <vt:lpstr>Chirurgie liée au cancer (suite)</vt:lpstr>
      <vt:lpstr>Chirurgie du cancer du sein</vt:lpstr>
      <vt:lpstr>Chirurgie du cancer du sein (suite)</vt:lpstr>
      <vt:lpstr>Chirurgie du cancer de la vessie</vt:lpstr>
      <vt:lpstr>Chirurgie du cancer colorectal</vt:lpstr>
      <vt:lpstr>Chirurgie du cancer du poumon</vt:lpstr>
      <vt:lpstr>Chirurgie du cancer de la prostate</vt:lpstr>
      <vt:lpstr>PowerPoint Presentation</vt:lpstr>
      <vt:lpstr>Définitions d’autres temps d’attente</vt:lpstr>
      <vt:lpstr>Chimiothérapie par voie intraveineuse</vt:lpstr>
      <vt:lpstr>Chimiothérapie par voie intraveineuse (suite) </vt:lpstr>
      <vt:lpstr>Temps d’attente pour une TEP et une échographie</vt:lpstr>
      <vt:lpstr>Temps d’attente pour une TEP et une échographie (suite)</vt:lpstr>
      <vt:lpstr>Temps d’attente pour voir un spécialiste</vt:lpstr>
      <vt:lpstr>PowerPoint Presentation</vt:lpstr>
      <vt:lpstr>Tableau A1 : Codes de la CIM-10-CA et de la CCI ayant servi à définir les cohortes d’interventions prioritaires</vt:lpstr>
      <vt:lpstr>Tableau A1 : Codes de la CIM-10-CA et de la CCI ayant servi à définir les cohortes d’interventions prioritaires (suite)</vt:lpstr>
      <vt:lpstr>Tableau A1 : Codes de la CIM-10-CA et de la CCI ayant servi à définir les cohortes d’interventions prioritaires (suite)</vt:lpstr>
      <vt:lpstr>Tableau A1 : Codes de la CIM-10-CA et de la CCI ayant servi à définir les cohortes d’interventions prioritaires (suite)</vt:lpstr>
      <vt:lpstr>Tableau A1 : Codes de la CIM-10-CA et de la CCI ayant servi à définir les cohortes d’interventions prioritaires (suite)</vt:lpstr>
      <vt:lpstr>Tableau A1 : Codes de la CIM-10-CA et de la CCI ayant servi à définir les cohortes d’interventions prioritaires (suite)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Temps d’attente pour les interventions prioritaires — notes méthodologique</dc:title>
  <dc:subject>Définitions des domaines prioritaires pour les temps d’attente : traitement du cancer, soins cardiaques, imagerie diagnostique, remplacements articulaires et restauration de la vue.</dc:subject>
  <dc:creator/>
  <cp:keywords/>
  <dc:description/>
  <cp:lastModifiedBy/>
  <cp:revision>1</cp:revision>
  <dcterms:created xsi:type="dcterms:W3CDTF">2022-02-11T16:09:54Z</dcterms:created>
  <dcterms:modified xsi:type="dcterms:W3CDTF">2023-01-06T12:44:48Z</dcterms:modified>
  <cp:category/>
</cp:coreProperties>
</file>