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7" r:id="rId1"/>
  </p:sldMasterIdLst>
  <p:notesMasterIdLst>
    <p:notesMasterId r:id="rId18"/>
  </p:notesMasterIdLst>
  <p:handoutMasterIdLst>
    <p:handoutMasterId r:id="rId19"/>
  </p:handoutMasterIdLst>
  <p:sldIdLst>
    <p:sldId id="261" r:id="rId2"/>
    <p:sldId id="340" r:id="rId3"/>
    <p:sldId id="1234" r:id="rId4"/>
    <p:sldId id="1254" r:id="rId5"/>
    <p:sldId id="1485" r:id="rId6"/>
    <p:sldId id="914" r:id="rId7"/>
    <p:sldId id="1493" r:id="rId8"/>
    <p:sldId id="887" r:id="rId9"/>
    <p:sldId id="1494" r:id="rId10"/>
    <p:sldId id="892" r:id="rId11"/>
    <p:sldId id="1261" r:id="rId12"/>
    <p:sldId id="1245" r:id="rId13"/>
    <p:sldId id="1486" r:id="rId14"/>
    <p:sldId id="895" r:id="rId15"/>
    <p:sldId id="260" r:id="rId16"/>
    <p:sldId id="1492" r:id="rId17"/>
  </p:sldIdLst>
  <p:sldSz cx="12192000" cy="6858000"/>
  <p:notesSz cx="7010400" cy="92964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 userDrawn="1">
          <p15:clr>
            <a:srgbClr val="A4A3A4"/>
          </p15:clr>
        </p15:guide>
        <p15:guide id="2" pos="739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9F7"/>
    <a:srgbClr val="82BAB5"/>
    <a:srgbClr val="0070C0"/>
    <a:srgbClr val="365254"/>
    <a:srgbClr val="FF33CC"/>
    <a:srgbClr val="0099CC"/>
    <a:srgbClr val="BFBFBF"/>
    <a:srgbClr val="669900"/>
    <a:srgbClr val="FF0D0D"/>
    <a:srgbClr val="1777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78" autoAdjust="0"/>
    <p:restoredTop sz="94595" autoAdjust="0"/>
  </p:normalViewPr>
  <p:slideViewPr>
    <p:cSldViewPr snapToGrid="0">
      <p:cViewPr varScale="1">
        <p:scale>
          <a:sx n="123" d="100"/>
          <a:sy n="123" d="100"/>
        </p:scale>
        <p:origin x="977" y="69"/>
      </p:cViewPr>
      <p:guideLst>
        <p:guide orient="horz" pos="240"/>
        <p:guide pos="7392"/>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4FB75EA-7BF7-43CC-B81F-37CA23BC5823}" type="slidenum">
              <a:rPr lang="en-CA" smtClean="0"/>
              <a:t>‹#›</a:t>
            </a:fld>
            <a:endParaRPr lang="en-CA" dirty="0"/>
          </a:p>
        </p:txBody>
      </p:sp>
    </p:spTree>
    <p:extLst>
      <p:ext uri="{BB962C8B-B14F-4D97-AF65-F5344CB8AC3E}">
        <p14:creationId xmlns:p14="http://schemas.microsoft.com/office/powerpoint/2010/main" val="836768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EFAB41C-FD90-4738-AB93-EE25286F6313}" type="slidenum">
              <a:rPr lang="en-CA" smtClean="0"/>
              <a:t>‹#›</a:t>
            </a:fld>
            <a:endParaRPr lang="en-CA" dirty="0"/>
          </a:p>
        </p:txBody>
      </p:sp>
    </p:spTree>
    <p:extLst>
      <p:ext uri="{BB962C8B-B14F-4D97-AF65-F5344CB8AC3E}">
        <p14:creationId xmlns:p14="http://schemas.microsoft.com/office/powerpoint/2010/main" val="743695176"/>
      </p:ext>
    </p:extLst>
  </p:cSld>
  <p:clrMap bg1="lt1" tx1="dk1" bg2="lt2" tx2="dk2" accent1="accent1" accent2="accent2" accent3="accent3" accent4="accent4" accent5="accent5" accent6="accent6" hlink="hlink" folHlink="folHlink"/>
  <p:notesStyle>
    <a:lvl1pPr marL="228594" indent="-228594" algn="l" defTabSz="1219170" rtl="0" eaLnBrk="1" latinLnBrk="0" hangingPunct="1">
      <a:buFont typeface="Arial" panose="020B0604020202020204" pitchFamily="34" charset="0"/>
      <a:buChar char="•"/>
      <a:defRPr sz="1600" kern="1200">
        <a:solidFill>
          <a:schemeClr val="tx1"/>
        </a:solidFill>
        <a:latin typeface="+mn-lt"/>
        <a:ea typeface="+mn-ea"/>
        <a:cs typeface="+mn-cs"/>
      </a:defRPr>
    </a:lvl1pPr>
    <a:lvl2pPr marL="482588" indent="-228594" algn="l" defTabSz="1219170" rtl="0" eaLnBrk="1" latinLnBrk="0" hangingPunct="1">
      <a:buFont typeface="Courier New" panose="02070309020205020404" pitchFamily="49" charset="0"/>
      <a:buChar char="-"/>
      <a:defRPr sz="1600" kern="1200">
        <a:solidFill>
          <a:schemeClr val="tx1"/>
        </a:solidFill>
        <a:latin typeface="+mn-lt"/>
        <a:ea typeface="+mn-ea"/>
        <a:cs typeface="+mn-cs"/>
      </a:defRPr>
    </a:lvl2pPr>
    <a:lvl3pPr marL="706949" indent="-228594" algn="l" defTabSz="1219170" rtl="0" eaLnBrk="1" latinLnBrk="0" hangingPunct="1">
      <a:buFont typeface="Courier New" panose="02070309020205020404" pitchFamily="49" charset="0"/>
      <a:buChar char="o"/>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endParaRPr lang="en-CA" dirty="0">
              <a:latin typeface="+mj-lt"/>
            </a:endParaRPr>
          </a:p>
        </p:txBody>
      </p:sp>
      <p:sp>
        <p:nvSpPr>
          <p:cNvPr id="4" name="Slide Number Placeholder 3"/>
          <p:cNvSpPr>
            <a:spLocks noGrp="1"/>
          </p:cNvSpPr>
          <p:nvPr>
            <p:ph type="sldNum" sz="quarter" idx="10"/>
          </p:nvPr>
        </p:nvSpPr>
        <p:spPr/>
        <p:txBody>
          <a:bodyPr/>
          <a:lstStyle/>
          <a:p>
            <a:fld id="{DEFAB41C-FD90-4738-AB93-EE25286F6313}" type="slidenum">
              <a:rPr lang="en-CA" smtClean="0"/>
              <a:t>1</a:t>
            </a:fld>
            <a:endParaRPr lang="en-CA" dirty="0"/>
          </a:p>
        </p:txBody>
      </p:sp>
    </p:spTree>
    <p:extLst>
      <p:ext uri="{BB962C8B-B14F-4D97-AF65-F5344CB8AC3E}">
        <p14:creationId xmlns:p14="http://schemas.microsoft.com/office/powerpoint/2010/main" val="1511676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5402263" cy="3038475"/>
          </a:xfrm>
        </p:spPr>
      </p:sp>
      <p:sp>
        <p:nvSpPr>
          <p:cNvPr id="3" name="Notes Placeholder 2"/>
          <p:cNvSpPr>
            <a:spLocks noGrp="1"/>
          </p:cNvSpPr>
          <p:nvPr>
            <p:ph type="body" idx="1"/>
          </p:nvPr>
        </p:nvSpPr>
        <p:spPr>
          <a:xfrm>
            <a:off x="701040" y="3928120"/>
            <a:ext cx="5608320" cy="5184576"/>
          </a:xfrm>
        </p:spPr>
        <p:txBody>
          <a:bodyPr/>
          <a:lstStyle/>
          <a:p>
            <a:pPr lvl="0"/>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AB41C-FD90-4738-AB93-EE25286F631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1709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AB41C-FD90-4738-AB93-EE25286F631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2208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8E4635-3FE6-4EE0-8011-5CE72B04A604}" type="slidenum">
              <a:rPr lang="en-US" smtClean="0"/>
              <a:t>12</a:t>
            </a:fld>
            <a:endParaRPr lang="en-US" dirty="0"/>
          </a:p>
        </p:txBody>
      </p:sp>
    </p:spTree>
    <p:extLst>
      <p:ext uri="{BB962C8B-B14F-4D97-AF65-F5344CB8AC3E}">
        <p14:creationId xmlns:p14="http://schemas.microsoft.com/office/powerpoint/2010/main" val="505809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AB41C-FD90-4738-AB93-EE25286F631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0966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DEFAB41C-FD90-4738-AB93-EE25286F6313}" type="slidenum">
              <a:rPr lang="en-CA" smtClean="0"/>
              <a:t>14</a:t>
            </a:fld>
            <a:endParaRPr lang="en-CA" dirty="0"/>
          </a:p>
        </p:txBody>
      </p:sp>
    </p:spTree>
    <p:extLst>
      <p:ext uri="{BB962C8B-B14F-4D97-AF65-F5344CB8AC3E}">
        <p14:creationId xmlns:p14="http://schemas.microsoft.com/office/powerpoint/2010/main" val="754301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AB41C-FD90-4738-AB93-EE25286F631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9961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AB41C-FD90-4738-AB93-EE25286F631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7531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AB41C-FD90-4738-AB93-EE25286F631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9961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8E4635-3FE6-4EE0-8011-5CE72B04A6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9938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buClrTx/>
              <a:buSzTx/>
              <a:buAutoNum type="arabicParenR"/>
              <a:tabLst/>
              <a:defRPr/>
            </a:pPr>
            <a:endParaRPr kumimoji="0" lang="en-US" sz="1100" b="0" i="0" u="none" strike="noStrike" kern="1200" cap="none" spc="0" normalizeH="0" baseline="0" noProof="0" dirty="0">
              <a:ln>
                <a:noFill/>
              </a:ln>
              <a:solidFill>
                <a:srgbClr val="365254"/>
              </a:solidFill>
              <a:effectLst/>
              <a:uLnTx/>
              <a:uFillTx/>
              <a:cs typeface="Calibri Light" panose="020F0302020204030204" pitchFamily="34" charset="0"/>
            </a:endParaRPr>
          </a:p>
          <a:p>
            <a:pPr marL="742950" marR="0" lvl="1" indent="-285750">
              <a:lnSpc>
                <a:spcPct val="115000"/>
              </a:lnSpc>
              <a:spcBef>
                <a:spcPts val="0"/>
              </a:spcBef>
              <a:spcAft>
                <a:spcPts val="0"/>
              </a:spcAft>
              <a:buFont typeface="Courier New" panose="02070309020205020404" pitchFamily="49" charset="0"/>
              <a:buChar char="o"/>
            </a:pPr>
            <a:endParaRPr lang="en-US" sz="11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AB41C-FD90-4738-AB93-EE25286F631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3859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AB41C-FD90-4738-AB93-EE25286F631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2727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AB41C-FD90-4738-AB93-EE25286F6313}" type="slidenum">
              <a:rPr lang="en-CA" smtClean="0"/>
              <a:t>7</a:t>
            </a:fld>
            <a:endParaRPr lang="en-CA" dirty="0"/>
          </a:p>
        </p:txBody>
      </p:sp>
    </p:spTree>
    <p:extLst>
      <p:ext uri="{BB962C8B-B14F-4D97-AF65-F5344CB8AC3E}">
        <p14:creationId xmlns:p14="http://schemas.microsoft.com/office/powerpoint/2010/main" val="731018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FAB41C-FD90-4738-AB93-EE25286F6313}" type="slidenum">
              <a:rPr lang="en-CA" smtClean="0"/>
              <a:t>8</a:t>
            </a:fld>
            <a:endParaRPr lang="en-CA" dirty="0"/>
          </a:p>
        </p:txBody>
      </p:sp>
    </p:spTree>
    <p:extLst>
      <p:ext uri="{BB962C8B-B14F-4D97-AF65-F5344CB8AC3E}">
        <p14:creationId xmlns:p14="http://schemas.microsoft.com/office/powerpoint/2010/main" val="2937522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FAB41C-FD90-4738-AB93-EE25286F6313}" type="slidenum">
              <a:rPr lang="en-CA" smtClean="0"/>
              <a:t>9</a:t>
            </a:fld>
            <a:endParaRPr lang="en-CA" dirty="0"/>
          </a:p>
        </p:txBody>
      </p:sp>
    </p:spTree>
    <p:extLst>
      <p:ext uri="{BB962C8B-B14F-4D97-AF65-F5344CB8AC3E}">
        <p14:creationId xmlns:p14="http://schemas.microsoft.com/office/powerpoint/2010/main" val="30900603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extBox 5"/>
          <p:cNvSpPr txBox="1"/>
          <p:nvPr userDrawn="1"/>
        </p:nvSpPr>
        <p:spPr bwMode="blackWhite">
          <a:xfrm>
            <a:off x="0" y="6202224"/>
            <a:ext cx="10416480" cy="660145"/>
          </a:xfrm>
          <a:prstGeom prst="rect">
            <a:avLst/>
          </a:prstGeom>
          <a:solidFill>
            <a:srgbClr val="00A199"/>
          </a:solidFill>
        </p:spPr>
        <p:txBody>
          <a:bodyPr wrap="square" lIns="96000" tIns="144000" rIns="264000" bIns="144000" rtlCol="0" anchor="ctr" anchorCtr="0">
            <a:noAutofit/>
          </a:bodyPr>
          <a:lstStyle/>
          <a:p>
            <a:pPr algn="r">
              <a:tabLst>
                <a:tab pos="1676358" algn="l"/>
              </a:tabLst>
            </a:pPr>
            <a:endParaRPr lang="en-CA" sz="3200" dirty="0">
              <a:solidFill>
                <a:schemeClr val="bg1"/>
              </a:solidFill>
            </a:endParaRPr>
          </a:p>
        </p:txBody>
      </p:sp>
      <p:sp>
        <p:nvSpPr>
          <p:cNvPr id="13" name="TextBox 12"/>
          <p:cNvSpPr txBox="1"/>
          <p:nvPr userDrawn="1"/>
        </p:nvSpPr>
        <p:spPr bwMode="black">
          <a:xfrm>
            <a:off x="6842152" y="6296931"/>
            <a:ext cx="3478317" cy="461665"/>
          </a:xfrm>
          <a:prstGeom prst="rect">
            <a:avLst/>
          </a:prstGeom>
          <a:noFill/>
        </p:spPr>
        <p:txBody>
          <a:bodyPr wrap="square" rtlCol="0">
            <a:spAutoFit/>
          </a:bodyPr>
          <a:lstStyle/>
          <a:p>
            <a:pPr algn="r">
              <a:tabLst>
                <a:tab pos="1676358" algn="l"/>
              </a:tabLst>
            </a:pPr>
            <a:r>
              <a:rPr lang="en-CA" sz="2400" dirty="0">
                <a:solidFill>
                  <a:schemeClr val="bg1"/>
                </a:solidFill>
              </a:rPr>
              <a:t>   cihi.ca</a:t>
            </a:r>
            <a:r>
              <a:rPr lang="en-US" sz="2400" dirty="0">
                <a:solidFill>
                  <a:schemeClr val="bg1"/>
                </a:solidFill>
              </a:rPr>
              <a:t>	</a:t>
            </a:r>
            <a:r>
              <a:rPr lang="en-CA" sz="2400" dirty="0">
                <a:solidFill>
                  <a:schemeClr val="bg1"/>
                </a:solidFill>
              </a:rPr>
              <a:t>@cihi_icis</a:t>
            </a:r>
          </a:p>
        </p:txBody>
      </p:sp>
      <p:sp>
        <p:nvSpPr>
          <p:cNvPr id="2" name="Title 1"/>
          <p:cNvSpPr>
            <a:spLocks noGrp="1"/>
          </p:cNvSpPr>
          <p:nvPr>
            <p:ph type="title" hasCustomPrompt="1"/>
          </p:nvPr>
        </p:nvSpPr>
        <p:spPr>
          <a:xfrm>
            <a:off x="1722187" y="2301024"/>
            <a:ext cx="8446901" cy="624145"/>
          </a:xfrm>
        </p:spPr>
        <p:txBody>
          <a:bodyPr wrap="square" lIns="0" tIns="0" rIns="0" bIns="0" anchor="b" anchorCtr="0">
            <a:spAutoFit/>
          </a:bodyPr>
          <a:lstStyle>
            <a:lvl1pPr algn="l">
              <a:lnSpc>
                <a:spcPts val="4800"/>
              </a:lnSpc>
              <a:defRPr sz="4800" b="1">
                <a:solidFill>
                  <a:srgbClr val="365254"/>
                </a:solidFill>
              </a:defRPr>
            </a:lvl1pPr>
          </a:lstStyle>
          <a:p>
            <a:r>
              <a:rPr lang="en-US"/>
              <a:t>Click to edit title</a:t>
            </a:r>
            <a:endParaRPr lang="en-CA"/>
          </a:p>
        </p:txBody>
      </p:sp>
      <p:sp>
        <p:nvSpPr>
          <p:cNvPr id="7" name="TextBox 6"/>
          <p:cNvSpPr txBox="1"/>
          <p:nvPr userDrawn="1"/>
        </p:nvSpPr>
        <p:spPr>
          <a:xfrm>
            <a:off x="1720149" y="4650040"/>
            <a:ext cx="8448939" cy="492443"/>
          </a:xfrm>
          <a:prstGeom prst="rect">
            <a:avLst/>
          </a:prstGeom>
          <a:noFill/>
        </p:spPr>
        <p:txBody>
          <a:bodyPr wrap="square" lIns="0" tIns="0" rIns="0" bIns="0" rtlCol="0" anchor="b" anchorCtr="0">
            <a:spAutoFit/>
          </a:bodyPr>
          <a:lstStyle/>
          <a:p>
            <a:r>
              <a:rPr lang="en-CA" sz="3200" dirty="0">
                <a:solidFill>
                  <a:srgbClr val="ED7024"/>
                </a:solidFill>
              </a:rPr>
              <a:t>Canadian Institute for Health Information</a:t>
            </a:r>
          </a:p>
        </p:txBody>
      </p:sp>
      <p:sp>
        <p:nvSpPr>
          <p:cNvPr id="9" name="Content Placeholder 3"/>
          <p:cNvSpPr>
            <a:spLocks noGrp="1"/>
          </p:cNvSpPr>
          <p:nvPr>
            <p:ph sz="quarter" idx="17" hasCustomPrompt="1"/>
          </p:nvPr>
        </p:nvSpPr>
        <p:spPr bwMode="black">
          <a:xfrm>
            <a:off x="373045" y="6350790"/>
            <a:ext cx="3034656" cy="369332"/>
          </a:xfrm>
          <a:prstGeom prst="rect">
            <a:avLst/>
          </a:prstGeom>
          <a:noFill/>
        </p:spPr>
        <p:txBody>
          <a:bodyPr wrap="square" lIns="0" tIns="0" rIns="0" bIns="0" numCol="1" spcCol="36000" anchor="ctr" anchorCtr="0">
            <a:spAutoFit/>
          </a:bodyPr>
          <a:lstStyle>
            <a:lvl1pPr marL="0" indent="0" algn="l">
              <a:buNone/>
              <a:tabLst>
                <a:tab pos="243411" algn="l"/>
                <a:tab pos="3229953" algn="l"/>
              </a:tabLst>
              <a:defRPr sz="2400" b="0">
                <a:solidFill>
                  <a:schemeClr val="bg1"/>
                </a:solidFill>
              </a:defRPr>
            </a:lvl1pPr>
            <a:lvl2pPr marL="609585" indent="0">
              <a:buNone/>
              <a:defRPr>
                <a:solidFill>
                  <a:srgbClr val="FF0000"/>
                </a:solidFill>
              </a:defRPr>
            </a:lvl2pPr>
            <a:lvl3pPr marL="1219170" indent="0">
              <a:buNone/>
              <a:defRPr>
                <a:solidFill>
                  <a:srgbClr val="FF0000"/>
                </a:solidFill>
              </a:defRPr>
            </a:lvl3pPr>
            <a:lvl4pPr marL="1828754" indent="0">
              <a:buNone/>
              <a:defRPr>
                <a:solidFill>
                  <a:srgbClr val="FF0000"/>
                </a:solidFill>
              </a:defRPr>
            </a:lvl4pPr>
            <a:lvl5pPr marL="2438339" indent="0">
              <a:buNone/>
              <a:defRPr>
                <a:solidFill>
                  <a:srgbClr val="FF0000"/>
                </a:solidFill>
              </a:defRPr>
            </a:lvl5pPr>
          </a:lstStyle>
          <a:p>
            <a:pPr lvl="0"/>
            <a:r>
              <a:rPr lang="en-US"/>
              <a:t>Month XX, 20XX</a:t>
            </a:r>
            <a:endParaRPr lang="en-CA"/>
          </a:p>
        </p:txBody>
      </p:sp>
      <p:sp>
        <p:nvSpPr>
          <p:cNvPr id="11" name="Content Placeholder 3"/>
          <p:cNvSpPr>
            <a:spLocks noGrp="1"/>
          </p:cNvSpPr>
          <p:nvPr>
            <p:ph sz="quarter" idx="11" hasCustomPrompt="1"/>
          </p:nvPr>
        </p:nvSpPr>
        <p:spPr bwMode="black">
          <a:xfrm>
            <a:off x="3828968" y="6350789"/>
            <a:ext cx="3190285" cy="369332"/>
          </a:xfrm>
          <a:prstGeom prst="rect">
            <a:avLst/>
          </a:prstGeom>
          <a:noFill/>
        </p:spPr>
        <p:txBody>
          <a:bodyPr wrap="square" lIns="0" tIns="0" rIns="0" bIns="0" numCol="1" spcCol="36000" anchor="ctr" anchorCtr="0">
            <a:spAutoFit/>
          </a:bodyPr>
          <a:lstStyle>
            <a:lvl1pPr marL="0" indent="0" algn="r">
              <a:buNone/>
              <a:tabLst>
                <a:tab pos="243411" algn="l"/>
                <a:tab pos="3229953" algn="l"/>
              </a:tabLst>
              <a:defRPr sz="2400" b="0">
                <a:solidFill>
                  <a:schemeClr val="bg1"/>
                </a:solidFill>
              </a:defRPr>
            </a:lvl1pPr>
            <a:lvl2pPr marL="609585" indent="0">
              <a:buNone/>
              <a:defRPr>
                <a:solidFill>
                  <a:srgbClr val="FF0000"/>
                </a:solidFill>
              </a:defRPr>
            </a:lvl2pPr>
            <a:lvl3pPr marL="1219170" indent="0">
              <a:buNone/>
              <a:defRPr>
                <a:solidFill>
                  <a:srgbClr val="FF0000"/>
                </a:solidFill>
              </a:defRPr>
            </a:lvl3pPr>
            <a:lvl4pPr marL="1828754" indent="0">
              <a:buNone/>
              <a:defRPr>
                <a:solidFill>
                  <a:srgbClr val="FF0000"/>
                </a:solidFill>
              </a:defRPr>
            </a:lvl4pPr>
            <a:lvl5pPr marL="2438339" indent="0">
              <a:buNone/>
              <a:defRPr>
                <a:solidFill>
                  <a:srgbClr val="FF0000"/>
                </a:solidFill>
              </a:defRPr>
            </a:lvl5pPr>
          </a:lstStyle>
          <a:p>
            <a:pPr lvl="0"/>
            <a:r>
              <a:rPr lang="en-US"/>
              <a:t>xxxx@cihi.ca</a:t>
            </a:r>
            <a:endParaRPr lang="en-CA"/>
          </a:p>
        </p:txBody>
      </p:sp>
      <p:sp>
        <p:nvSpPr>
          <p:cNvPr id="12" name="Text Placeholder 14"/>
          <p:cNvSpPr>
            <a:spLocks noGrp="1"/>
          </p:cNvSpPr>
          <p:nvPr>
            <p:ph type="body" sz="quarter" idx="14" hasCustomPrompt="1"/>
          </p:nvPr>
        </p:nvSpPr>
        <p:spPr>
          <a:xfrm>
            <a:off x="1725773" y="3045884"/>
            <a:ext cx="8443316" cy="368562"/>
          </a:xfrm>
          <a:prstGeom prst="rect">
            <a:avLst/>
          </a:prstGeom>
        </p:spPr>
        <p:txBody>
          <a:bodyPr wrap="square" lIns="0" tIns="0" rIns="0" bIns="0">
            <a:spAutoFit/>
          </a:bodyPr>
          <a:lstStyle>
            <a:lvl1pPr marL="0" marR="0" indent="0" algn="l" defTabSz="1219170" rtl="0" eaLnBrk="1" fontAlgn="auto" latinLnBrk="0" hangingPunct="1">
              <a:lnSpc>
                <a:spcPts val="2800"/>
              </a:lnSpc>
              <a:spcBef>
                <a:spcPts val="800"/>
              </a:spcBef>
              <a:spcAft>
                <a:spcPts val="800"/>
              </a:spcAft>
              <a:buClrTx/>
              <a:buSzTx/>
              <a:buFont typeface="Arial" panose="020B0604020202020204" pitchFamily="34" charset="0"/>
              <a:buNone/>
              <a:tabLst/>
              <a:defRPr sz="2933" b="0">
                <a:solidFill>
                  <a:srgbClr val="177784"/>
                </a:solidFill>
              </a:defRPr>
            </a:lvl1pPr>
            <a:lvl2pPr marL="609585" indent="0">
              <a:buNone/>
              <a:defRPr sz="2933">
                <a:solidFill>
                  <a:srgbClr val="14838E"/>
                </a:solidFill>
              </a:defRPr>
            </a:lvl2pPr>
            <a:lvl3pPr marL="1219170" indent="0">
              <a:buNone/>
              <a:defRPr sz="2933">
                <a:solidFill>
                  <a:srgbClr val="14838E"/>
                </a:solidFill>
              </a:defRPr>
            </a:lvl3pPr>
            <a:lvl4pPr marL="1828754" indent="0">
              <a:buNone/>
              <a:defRPr sz="2933">
                <a:solidFill>
                  <a:srgbClr val="14838E"/>
                </a:solidFill>
              </a:defRPr>
            </a:lvl4pPr>
            <a:lvl5pPr marL="2438339" indent="0">
              <a:buNone/>
              <a:defRPr sz="2933">
                <a:solidFill>
                  <a:srgbClr val="14838E"/>
                </a:solidFill>
              </a:defRPr>
            </a:lvl5pPr>
          </a:lstStyle>
          <a:p>
            <a:pPr marL="0" marR="0" lvl="0" indent="0" algn="l" defTabSz="1219170" rtl="0" eaLnBrk="1" fontAlgn="auto" latinLnBrk="0" hangingPunct="1">
              <a:lnSpc>
                <a:spcPts val="2800"/>
              </a:lnSpc>
              <a:spcBef>
                <a:spcPts val="800"/>
              </a:spcBef>
              <a:spcAft>
                <a:spcPts val="800"/>
              </a:spcAft>
              <a:buClrTx/>
              <a:buSzTx/>
              <a:buFont typeface="Arial" panose="020B0604020202020204" pitchFamily="34" charset="0"/>
              <a:buNone/>
              <a:tabLst/>
              <a:defRPr/>
            </a:pPr>
            <a:r>
              <a:rPr lang="en-US"/>
              <a:t>Subtitle and/or presenter</a:t>
            </a:r>
            <a:endParaRPr lang="en-CA"/>
          </a:p>
        </p:txBody>
      </p:sp>
      <p:grpSp>
        <p:nvGrpSpPr>
          <p:cNvPr id="20" name="Group 19"/>
          <p:cNvGrpSpPr/>
          <p:nvPr userDrawn="1"/>
        </p:nvGrpSpPr>
        <p:grpSpPr>
          <a:xfrm>
            <a:off x="10668000" y="6240360"/>
            <a:ext cx="1320800" cy="541441"/>
            <a:chOff x="8001000" y="4680269"/>
            <a:chExt cx="990600" cy="406081"/>
          </a:xfrm>
        </p:grpSpPr>
        <p:sp>
          <p:nvSpPr>
            <p:cNvPr id="21" name="Rectangle 20"/>
            <p:cNvSpPr/>
            <p:nvPr userDrawn="1"/>
          </p:nvSpPr>
          <p:spPr>
            <a:xfrm>
              <a:off x="8001000" y="4680269"/>
              <a:ext cx="990600" cy="406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42241" y="4739484"/>
              <a:ext cx="885999" cy="317055"/>
            </a:xfrm>
            <a:prstGeom prst="rect">
              <a:avLst/>
            </a:prstGeom>
          </p:spPr>
        </p:pic>
      </p:grpSp>
      <p:pic>
        <p:nvPicPr>
          <p:cNvPr id="14" name="Picture 13" descr="CIHI on X">
            <a:extLst>
              <a:ext uri="{FF2B5EF4-FFF2-40B4-BE49-F238E27FC236}">
                <a16:creationId xmlns:a16="http://schemas.microsoft.com/office/drawing/2014/main" id="{BA99EB4F-ABAB-939F-8A66-9E3BB3F199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3490" y="6452292"/>
            <a:ext cx="177497" cy="166325"/>
          </a:xfrm>
          <a:prstGeom prst="rect">
            <a:avLst/>
          </a:prstGeom>
        </p:spPr>
      </p:pic>
    </p:spTree>
    <p:extLst>
      <p:ext uri="{BB962C8B-B14F-4D97-AF65-F5344CB8AC3E}">
        <p14:creationId xmlns:p14="http://schemas.microsoft.com/office/powerpoint/2010/main" val="4081687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sual content 1">
    <p:bg>
      <p:bgPr>
        <a:solidFill>
          <a:srgbClr val="EDF7F5"/>
        </a:solidFill>
        <a:effectLst/>
      </p:bgPr>
    </p:bg>
    <p:spTree>
      <p:nvGrpSpPr>
        <p:cNvPr id="1" name=""/>
        <p:cNvGrpSpPr/>
        <p:nvPr/>
      </p:nvGrpSpPr>
      <p:grpSpPr>
        <a:xfrm>
          <a:off x="0" y="0"/>
          <a:ext cx="0" cy="0"/>
          <a:chOff x="0" y="0"/>
          <a:chExt cx="0" cy="0"/>
        </a:xfrm>
      </p:grpSpPr>
      <p:sp>
        <p:nvSpPr>
          <p:cNvPr id="12" name="Slide Number Placeholder 6"/>
          <p:cNvSpPr txBox="1">
            <a:spLocks/>
          </p:cNvSpPr>
          <p:nvPr userDrawn="1"/>
        </p:nvSpPr>
        <p:spPr>
          <a:xfrm>
            <a:off x="5711958" y="6404030"/>
            <a:ext cx="768085" cy="20512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333" smtClean="0"/>
              <a:pPr/>
              <a:t>‹#›</a:t>
            </a:fld>
            <a:endParaRPr lang="en-CA" sz="1333" dirty="0"/>
          </a:p>
        </p:txBody>
      </p:sp>
      <p:sp>
        <p:nvSpPr>
          <p:cNvPr id="13" name="Title 1"/>
          <p:cNvSpPr>
            <a:spLocks noGrp="1"/>
          </p:cNvSpPr>
          <p:nvPr>
            <p:ph type="title" hasCustomPrompt="1"/>
          </p:nvPr>
        </p:nvSpPr>
        <p:spPr>
          <a:xfrm>
            <a:off x="609600" y="580499"/>
            <a:ext cx="10972800" cy="572123"/>
          </a:xfrm>
        </p:spPr>
        <p:txBody>
          <a:bodyPr lIns="0" tIns="0" rIns="0" bIns="0" anchor="t" anchorCtr="0">
            <a:spAutoFit/>
          </a:bodyPr>
          <a:lstStyle>
            <a:lvl1pPr algn="l">
              <a:lnSpc>
                <a:spcPts val="4400"/>
              </a:lnSpc>
              <a:defRPr sz="4000" baseline="0">
                <a:solidFill>
                  <a:srgbClr val="365254"/>
                </a:solidFill>
              </a:defRPr>
            </a:lvl1pPr>
          </a:lstStyle>
          <a:p>
            <a:r>
              <a:rPr lang="en-US"/>
              <a:t>Visual content — Slide title</a:t>
            </a:r>
            <a:endParaRPr lang="en-CA"/>
          </a:p>
        </p:txBody>
      </p:sp>
      <p:sp>
        <p:nvSpPr>
          <p:cNvPr id="7" name="Content Placeholder 18"/>
          <p:cNvSpPr>
            <a:spLocks noGrp="1"/>
          </p:cNvSpPr>
          <p:nvPr>
            <p:ph sz="quarter" idx="11" hasCustomPrompt="1"/>
          </p:nvPr>
        </p:nvSpPr>
        <p:spPr>
          <a:xfrm>
            <a:off x="1532699" y="2276872"/>
            <a:ext cx="2784309" cy="2784309"/>
          </a:xfrm>
          <a:prstGeom prst="rect">
            <a:avLst/>
          </a:prstGeom>
        </p:spPr>
        <p:txBody>
          <a:bodyPr lIns="0" tIns="0" rIns="0" bIns="0" anchor="t" anchorCtr="0">
            <a:normAutofit/>
          </a:bodyPr>
          <a:lstStyle>
            <a:lvl1pPr marL="0" indent="0" algn="ctr">
              <a:buNone/>
              <a:defRPr sz="2667">
                <a:solidFill>
                  <a:srgbClr val="002060"/>
                </a:solidFill>
              </a:defRPr>
            </a:lvl1pPr>
          </a:lstStyle>
          <a:p>
            <a:pPr lvl="0"/>
            <a:r>
              <a:rPr lang="en-CA"/>
              <a:t>Insert icon, picture or chart</a:t>
            </a:r>
          </a:p>
        </p:txBody>
      </p:sp>
      <p:sp>
        <p:nvSpPr>
          <p:cNvPr id="8" name="Text Placeholder 10"/>
          <p:cNvSpPr>
            <a:spLocks noGrp="1"/>
          </p:cNvSpPr>
          <p:nvPr>
            <p:ph type="body" sz="quarter" idx="14" hasCustomPrompt="1"/>
          </p:nvPr>
        </p:nvSpPr>
        <p:spPr>
          <a:xfrm>
            <a:off x="5931479" y="3042245"/>
            <a:ext cx="4800000" cy="1538883"/>
          </a:xfrm>
          <a:prstGeom prst="rect">
            <a:avLst/>
          </a:prstGeom>
        </p:spPr>
        <p:txBody>
          <a:bodyPr wrap="square" lIns="0" tIns="0" rIns="0" bIns="0" anchor="ctr" anchorCtr="0">
            <a:spAutoFit/>
          </a:bodyPr>
          <a:lstStyle>
            <a:lvl1pPr marL="243411" marR="0" indent="-243411" algn="l" defTabSz="1219170" rtl="0" eaLnBrk="1" fontAlgn="auto" latinLnBrk="0" hangingPunct="1">
              <a:lnSpc>
                <a:spcPts val="3067"/>
              </a:lnSpc>
              <a:spcBef>
                <a:spcPts val="800"/>
              </a:spcBef>
              <a:spcAft>
                <a:spcPts val="800"/>
              </a:spcAft>
              <a:buClr>
                <a:schemeClr val="bg1"/>
              </a:buClr>
              <a:buSzTx/>
              <a:buFont typeface="Calibri" panose="020F0502020204030204" pitchFamily="34" charset="0"/>
              <a:buChar char=" "/>
              <a:tabLst/>
              <a:defRPr sz="2933" b="1" baseline="0">
                <a:solidFill>
                  <a:srgbClr val="177784"/>
                </a:solidFill>
              </a:defRPr>
            </a:lvl1pPr>
            <a:lvl2pPr marL="478355" indent="-234945">
              <a:lnSpc>
                <a:spcPts val="2800"/>
              </a:lnSpc>
              <a:spcBef>
                <a:spcPts val="800"/>
              </a:spcBef>
              <a:spcAft>
                <a:spcPts val="800"/>
              </a:spcAft>
              <a:buFont typeface="Arial" panose="020B0604020202020204" pitchFamily="34" charset="0"/>
              <a:buChar char="•"/>
              <a:defRPr sz="2267" b="0">
                <a:solidFill>
                  <a:schemeClr val="tx1"/>
                </a:solidFill>
              </a:defRPr>
            </a:lvl2pPr>
            <a:lvl3pPr marL="474121" indent="-243411">
              <a:lnSpc>
                <a:spcPts val="2800"/>
              </a:lnSpc>
              <a:spcBef>
                <a:spcPts val="800"/>
              </a:spcBef>
              <a:spcAft>
                <a:spcPts val="800"/>
              </a:spcAft>
              <a:buFont typeface="Arial" panose="020B0604020202020204" pitchFamily="34" charset="0"/>
              <a:buChar char="•"/>
              <a:defRPr sz="2267" baseline="0"/>
            </a:lvl3pPr>
            <a:lvl4pPr marL="721766" indent="-243411">
              <a:lnSpc>
                <a:spcPts val="2800"/>
              </a:lnSpc>
              <a:spcBef>
                <a:spcPts val="800"/>
              </a:spcBef>
              <a:spcAft>
                <a:spcPts val="800"/>
              </a:spcAft>
              <a:buFont typeface="Calibri" panose="020F0502020204030204" pitchFamily="34" charset="0"/>
              <a:buChar char="‒"/>
              <a:defRPr sz="2133" baseline="0"/>
            </a:lvl4pPr>
            <a:lvl5pPr marL="721766" indent="-243411">
              <a:lnSpc>
                <a:spcPts val="2800"/>
              </a:lnSpc>
              <a:spcBef>
                <a:spcPts val="800"/>
              </a:spcBef>
              <a:spcAft>
                <a:spcPts val="800"/>
              </a:spcAft>
              <a:buFont typeface="Calibri" panose="020F0502020204030204" pitchFamily="34" charset="0"/>
              <a:buChar char="‒"/>
              <a:defRPr sz="2133" baseline="0"/>
            </a:lvl5pPr>
            <a:lvl6pPr marL="721766" indent="-243411">
              <a:lnSpc>
                <a:spcPts val="2800"/>
              </a:lnSpc>
              <a:spcBef>
                <a:spcPts val="800"/>
              </a:spcBef>
              <a:spcAft>
                <a:spcPts val="800"/>
              </a:spcAft>
              <a:buFont typeface="Calibri" panose="020F0502020204030204" pitchFamily="34" charset="0"/>
              <a:buChar char="‒"/>
              <a:defRPr sz="2133" baseline="0"/>
            </a:lvl6pPr>
            <a:lvl7pPr marL="721766" indent="-243411">
              <a:lnSpc>
                <a:spcPts val="2800"/>
              </a:lnSpc>
              <a:spcBef>
                <a:spcPts val="800"/>
              </a:spcBef>
              <a:spcAft>
                <a:spcPts val="800"/>
              </a:spcAft>
              <a:buFont typeface="Calibri" panose="020F0502020204030204" pitchFamily="34" charset="0"/>
              <a:buChar char="‒"/>
              <a:defRPr sz="2133"/>
            </a:lvl7pPr>
            <a:lvl8pPr marL="721766" indent="-243411">
              <a:lnSpc>
                <a:spcPts val="2800"/>
              </a:lnSpc>
              <a:spcBef>
                <a:spcPts val="800"/>
              </a:spcBef>
              <a:spcAft>
                <a:spcPts val="800"/>
              </a:spcAft>
              <a:buFont typeface="Calibri" panose="020F0502020204030204" pitchFamily="34" charset="0"/>
              <a:buChar char="‒"/>
              <a:defRPr sz="2133"/>
            </a:lvl8pPr>
            <a:lvl9pPr marL="4876678" indent="0">
              <a:buNone/>
              <a:defRPr/>
            </a:lvl9pPr>
          </a:lstStyle>
          <a:p>
            <a:pPr lvl="0"/>
            <a:r>
              <a:rPr lang="en-US"/>
              <a:t>Header text </a:t>
            </a:r>
          </a:p>
          <a:p>
            <a:pPr lvl="1"/>
            <a:r>
              <a:rPr lang="en-US"/>
              <a:t>Bullet 1</a:t>
            </a:r>
          </a:p>
          <a:p>
            <a:pPr lvl="2"/>
            <a:r>
              <a:rPr lang="en-US"/>
              <a:t>Bullet 2</a:t>
            </a:r>
          </a:p>
        </p:txBody>
      </p:sp>
    </p:spTree>
    <p:extLst>
      <p:ext uri="{BB962C8B-B14F-4D97-AF65-F5344CB8AC3E}">
        <p14:creationId xmlns:p14="http://schemas.microsoft.com/office/powerpoint/2010/main" val="912120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sual content 2">
    <p:bg>
      <p:bgPr>
        <a:solidFill>
          <a:srgbClr val="EDF7F5"/>
        </a:solid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5711958" y="6404030"/>
            <a:ext cx="768085" cy="20512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333" smtClean="0"/>
              <a:pPr/>
              <a:t>‹#›</a:t>
            </a:fld>
            <a:endParaRPr lang="en-CA" sz="1333" dirty="0"/>
          </a:p>
        </p:txBody>
      </p:sp>
      <p:sp>
        <p:nvSpPr>
          <p:cNvPr id="12" name="Text Placeholder 7"/>
          <p:cNvSpPr>
            <a:spLocks noGrp="1"/>
          </p:cNvSpPr>
          <p:nvPr>
            <p:ph type="body" sz="quarter" idx="14" hasCustomPrompt="1"/>
          </p:nvPr>
        </p:nvSpPr>
        <p:spPr>
          <a:xfrm>
            <a:off x="3552" y="1787960"/>
            <a:ext cx="5424000" cy="1477388"/>
          </a:xfrm>
          <a:prstGeom prst="rect">
            <a:avLst/>
          </a:prstGeom>
          <a:solidFill>
            <a:srgbClr val="14838E"/>
          </a:solidFill>
        </p:spPr>
        <p:txBody>
          <a:bodyPr wrap="square" lIns="288000" tIns="522000" rIns="720000" bIns="522000" anchor="t" anchorCtr="0">
            <a:spAutoFit/>
          </a:bodyPr>
          <a:lstStyle>
            <a:lvl1pPr marL="304792" indent="-304792">
              <a:lnSpc>
                <a:spcPts val="3333"/>
              </a:lnSpc>
              <a:spcBef>
                <a:spcPts val="0"/>
              </a:spcBef>
              <a:spcAft>
                <a:spcPts val="1600"/>
              </a:spcAft>
              <a:buClr>
                <a:srgbClr val="00A199"/>
              </a:buClr>
              <a:buFont typeface="Calibri" panose="020F0502020204030204" pitchFamily="34" charset="0"/>
              <a:buChar char=" "/>
              <a:defRPr sz="2933" b="0" baseline="0">
                <a:solidFill>
                  <a:schemeClr val="bg1"/>
                </a:solidFill>
              </a:defRPr>
            </a:lvl1pPr>
            <a:lvl2pPr marL="304792" indent="-304792">
              <a:lnSpc>
                <a:spcPts val="2933"/>
              </a:lnSpc>
              <a:spcBef>
                <a:spcPts val="0"/>
              </a:spcBef>
              <a:spcAft>
                <a:spcPts val="800"/>
              </a:spcAft>
              <a:buClr>
                <a:srgbClr val="00A199"/>
              </a:buClr>
              <a:buFont typeface="Calibri" panose="020F0502020204030204" pitchFamily="34" charset="0"/>
              <a:buChar char=" "/>
              <a:defRPr sz="2267" baseline="0">
                <a:solidFill>
                  <a:schemeClr val="bg1"/>
                </a:solidFill>
              </a:defRPr>
            </a:lvl2pPr>
            <a:lvl3pPr marL="304792" indent="-304792">
              <a:lnSpc>
                <a:spcPts val="2933"/>
              </a:lnSpc>
              <a:spcBef>
                <a:spcPts val="0"/>
              </a:spcBef>
              <a:spcAft>
                <a:spcPts val="800"/>
              </a:spcAft>
              <a:buClr>
                <a:srgbClr val="00A199"/>
              </a:buClr>
              <a:buFont typeface="Calibri" panose="020F0502020204030204" pitchFamily="34" charset="0"/>
              <a:buChar char=" "/>
              <a:defRPr sz="2267">
                <a:solidFill>
                  <a:schemeClr val="tx1"/>
                </a:solidFill>
              </a:defRPr>
            </a:lvl3pPr>
            <a:lvl4pPr marL="304792" indent="-304792">
              <a:buClr>
                <a:srgbClr val="00A199"/>
              </a:buClr>
              <a:buFont typeface="Calibri" panose="020F0502020204030204" pitchFamily="34" charset="0"/>
              <a:buChar char=" "/>
              <a:defRPr sz="2267">
                <a:solidFill>
                  <a:schemeClr val="bg1"/>
                </a:solidFill>
              </a:defRPr>
            </a:lvl4pPr>
            <a:lvl5pPr marL="304792" indent="-304792">
              <a:buClr>
                <a:srgbClr val="00A199"/>
              </a:buClr>
              <a:buFont typeface="Calibri" panose="020F0502020204030204" pitchFamily="34" charset="0"/>
              <a:buChar char=" "/>
              <a:defRPr sz="2267">
                <a:solidFill>
                  <a:schemeClr val="bg1"/>
                </a:solidFill>
              </a:defRPr>
            </a:lvl5pPr>
          </a:lstStyle>
          <a:p>
            <a:pPr lvl="0"/>
            <a:r>
              <a:rPr lang="en-US"/>
              <a:t>Sidebar text</a:t>
            </a:r>
          </a:p>
        </p:txBody>
      </p:sp>
      <p:sp>
        <p:nvSpPr>
          <p:cNvPr id="6" name="Title 1"/>
          <p:cNvSpPr>
            <a:spLocks noGrp="1"/>
          </p:cNvSpPr>
          <p:nvPr>
            <p:ph type="title" hasCustomPrompt="1"/>
          </p:nvPr>
        </p:nvSpPr>
        <p:spPr>
          <a:xfrm>
            <a:off x="609600" y="580499"/>
            <a:ext cx="10972800" cy="572123"/>
          </a:xfrm>
        </p:spPr>
        <p:txBody>
          <a:bodyPr lIns="0" tIns="0" rIns="0" bIns="0" anchor="t" anchorCtr="0">
            <a:spAutoFit/>
          </a:bodyPr>
          <a:lstStyle>
            <a:lvl1pPr algn="l">
              <a:lnSpc>
                <a:spcPts val="4400"/>
              </a:lnSpc>
              <a:defRPr sz="4000" baseline="0">
                <a:solidFill>
                  <a:srgbClr val="365254"/>
                </a:solidFill>
              </a:defRPr>
            </a:lvl1pPr>
          </a:lstStyle>
          <a:p>
            <a:r>
              <a:rPr lang="en-US"/>
              <a:t>Visual content -- Slide title</a:t>
            </a:r>
            <a:endParaRPr lang="en-CA"/>
          </a:p>
        </p:txBody>
      </p:sp>
      <p:sp>
        <p:nvSpPr>
          <p:cNvPr id="10" name="Text Placeholder 10"/>
          <p:cNvSpPr>
            <a:spLocks noGrp="1"/>
          </p:cNvSpPr>
          <p:nvPr>
            <p:ph type="body" sz="quarter" idx="15" hasCustomPrompt="1"/>
          </p:nvPr>
        </p:nvSpPr>
        <p:spPr>
          <a:xfrm>
            <a:off x="5931479" y="1798120"/>
            <a:ext cx="4800000" cy="1474571"/>
          </a:xfrm>
          <a:prstGeom prst="rect">
            <a:avLst/>
          </a:prstGeom>
        </p:spPr>
        <p:txBody>
          <a:bodyPr wrap="square" lIns="0" tIns="0" rIns="0" bIns="0">
            <a:spAutoFit/>
          </a:bodyPr>
          <a:lstStyle>
            <a:lvl1pPr marL="243411" marR="0" indent="-243411" algn="l" defTabSz="1219170" rtl="0" eaLnBrk="1" fontAlgn="auto" latinLnBrk="0" hangingPunct="1">
              <a:lnSpc>
                <a:spcPts val="2800"/>
              </a:lnSpc>
              <a:spcBef>
                <a:spcPts val="800"/>
              </a:spcBef>
              <a:spcAft>
                <a:spcPts val="800"/>
              </a:spcAft>
              <a:buClrTx/>
              <a:buSzTx/>
              <a:buFont typeface="Calibri" panose="020F0502020204030204" pitchFamily="34" charset="0"/>
              <a:buChar char="•"/>
              <a:tabLst/>
              <a:defRPr sz="2267" b="0" baseline="0">
                <a:solidFill>
                  <a:schemeClr val="tx1"/>
                </a:solidFill>
              </a:defRPr>
            </a:lvl1pPr>
            <a:lvl2pPr marL="243411" indent="-234945">
              <a:lnSpc>
                <a:spcPts val="2800"/>
              </a:lnSpc>
              <a:spcBef>
                <a:spcPts val="800"/>
              </a:spcBef>
              <a:spcAft>
                <a:spcPts val="800"/>
              </a:spcAft>
              <a:buClrTx/>
              <a:buFont typeface="Calibri" panose="020F0502020204030204" pitchFamily="34" charset="0"/>
              <a:buChar char="•"/>
              <a:defRPr sz="2267" b="0">
                <a:solidFill>
                  <a:schemeClr val="tx1"/>
                </a:solidFill>
              </a:defRPr>
            </a:lvl2pPr>
            <a:lvl3pPr marL="243411" indent="-234945">
              <a:lnSpc>
                <a:spcPts val="2800"/>
              </a:lnSpc>
              <a:spcBef>
                <a:spcPts val="800"/>
              </a:spcBef>
              <a:spcAft>
                <a:spcPts val="800"/>
              </a:spcAft>
              <a:buClrTx/>
              <a:buFont typeface="Calibri" panose="020F0502020204030204" pitchFamily="34" charset="0"/>
              <a:buChar char="•"/>
              <a:defRPr sz="2267" baseline="0"/>
            </a:lvl3pPr>
            <a:lvl4pPr marL="721766" indent="-243411">
              <a:lnSpc>
                <a:spcPts val="2800"/>
              </a:lnSpc>
              <a:spcBef>
                <a:spcPts val="800"/>
              </a:spcBef>
              <a:spcAft>
                <a:spcPts val="800"/>
              </a:spcAft>
              <a:buFont typeface="Calibri" panose="020F0502020204030204" pitchFamily="34" charset="0"/>
              <a:buChar char="‒"/>
              <a:defRPr sz="2133" baseline="0"/>
            </a:lvl4pPr>
            <a:lvl5pPr marL="721766" indent="-243411">
              <a:lnSpc>
                <a:spcPts val="2800"/>
              </a:lnSpc>
              <a:spcBef>
                <a:spcPts val="800"/>
              </a:spcBef>
              <a:spcAft>
                <a:spcPts val="800"/>
              </a:spcAft>
              <a:buFont typeface="Calibri" panose="020F0502020204030204" pitchFamily="34" charset="0"/>
              <a:buChar char="‒"/>
              <a:defRPr sz="2133" baseline="0"/>
            </a:lvl5pPr>
            <a:lvl6pPr marL="721766" indent="-243411">
              <a:lnSpc>
                <a:spcPts val="2800"/>
              </a:lnSpc>
              <a:spcBef>
                <a:spcPts val="800"/>
              </a:spcBef>
              <a:spcAft>
                <a:spcPts val="800"/>
              </a:spcAft>
              <a:buFont typeface="Calibri" panose="020F0502020204030204" pitchFamily="34" charset="0"/>
              <a:buChar char="‒"/>
              <a:defRPr sz="2133" baseline="0"/>
            </a:lvl6pPr>
            <a:lvl7pPr marL="721766" indent="-243411">
              <a:lnSpc>
                <a:spcPts val="2800"/>
              </a:lnSpc>
              <a:spcBef>
                <a:spcPts val="800"/>
              </a:spcBef>
              <a:spcAft>
                <a:spcPts val="800"/>
              </a:spcAft>
              <a:buFont typeface="Calibri" panose="020F0502020204030204" pitchFamily="34" charset="0"/>
              <a:buChar char="‒"/>
              <a:defRPr sz="2133"/>
            </a:lvl7pPr>
            <a:lvl8pPr marL="721766" indent="-243411">
              <a:lnSpc>
                <a:spcPts val="2800"/>
              </a:lnSpc>
              <a:spcBef>
                <a:spcPts val="800"/>
              </a:spcBef>
              <a:spcAft>
                <a:spcPts val="800"/>
              </a:spcAft>
              <a:buFont typeface="Calibri" panose="020F0502020204030204" pitchFamily="34" charset="0"/>
              <a:buChar char="‒"/>
              <a:defRPr sz="2133"/>
            </a:lvl8pPr>
            <a:lvl9pPr marL="4876678" indent="0">
              <a:buNone/>
              <a:defRPr/>
            </a:lvl9pPr>
          </a:lstStyle>
          <a:p>
            <a:pPr lvl="0"/>
            <a:r>
              <a:rPr lang="en-US"/>
              <a:t>Bullet 1</a:t>
            </a:r>
          </a:p>
          <a:p>
            <a:pPr lvl="1"/>
            <a:r>
              <a:rPr lang="en-US"/>
              <a:t>Bullet 2</a:t>
            </a:r>
          </a:p>
          <a:p>
            <a:pPr lvl="2"/>
            <a:r>
              <a:rPr lang="en-US"/>
              <a:t>Bullet 3</a:t>
            </a:r>
          </a:p>
        </p:txBody>
      </p:sp>
    </p:spTree>
    <p:extLst>
      <p:ext uri="{BB962C8B-B14F-4D97-AF65-F5344CB8AC3E}">
        <p14:creationId xmlns:p14="http://schemas.microsoft.com/office/powerpoint/2010/main" val="2679540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sual Break 01">
    <p:bg>
      <p:bgPr>
        <a:solidFill>
          <a:srgbClr val="EDF7F5"/>
        </a:solid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5711958" y="6404030"/>
            <a:ext cx="768085" cy="20512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333" smtClean="0"/>
              <a:pPr/>
              <a:t>‹#›</a:t>
            </a:fld>
            <a:endParaRPr lang="en-CA" sz="1333" dirty="0"/>
          </a:p>
        </p:txBody>
      </p:sp>
      <p:sp>
        <p:nvSpPr>
          <p:cNvPr id="12" name="Text Placeholder 7"/>
          <p:cNvSpPr>
            <a:spLocks noGrp="1"/>
          </p:cNvSpPr>
          <p:nvPr>
            <p:ph type="body" sz="quarter" idx="14" hasCustomPrompt="1"/>
          </p:nvPr>
        </p:nvSpPr>
        <p:spPr>
          <a:xfrm>
            <a:off x="5200405" y="2264301"/>
            <a:ext cx="6991595" cy="2038247"/>
          </a:xfrm>
          <a:prstGeom prst="rect">
            <a:avLst/>
          </a:prstGeom>
          <a:solidFill>
            <a:srgbClr val="00A199"/>
          </a:solidFill>
        </p:spPr>
        <p:txBody>
          <a:bodyPr wrap="square" lIns="288000" tIns="522000" rIns="1260000" bIns="522000" anchor="ctr" anchorCtr="0">
            <a:spAutoFit/>
          </a:bodyPr>
          <a:lstStyle>
            <a:lvl1pPr marL="304792" indent="-304792">
              <a:lnSpc>
                <a:spcPts val="3333"/>
              </a:lnSpc>
              <a:spcBef>
                <a:spcPts val="0"/>
              </a:spcBef>
              <a:spcAft>
                <a:spcPts val="1600"/>
              </a:spcAft>
              <a:buClr>
                <a:srgbClr val="00A199"/>
              </a:buClr>
              <a:buFont typeface="Calibri" panose="020F0502020204030204" pitchFamily="34" charset="0"/>
              <a:buChar char=" "/>
              <a:defRPr sz="2933" b="0" baseline="0">
                <a:solidFill>
                  <a:schemeClr val="bg1"/>
                </a:solidFill>
              </a:defRPr>
            </a:lvl1pPr>
            <a:lvl2pPr marL="304792" indent="-304792">
              <a:lnSpc>
                <a:spcPts val="2933"/>
              </a:lnSpc>
              <a:spcBef>
                <a:spcPts val="0"/>
              </a:spcBef>
              <a:spcAft>
                <a:spcPts val="800"/>
              </a:spcAft>
              <a:buClr>
                <a:srgbClr val="00A199"/>
              </a:buClr>
              <a:buFont typeface="Calibri" panose="020F0502020204030204" pitchFamily="34" charset="0"/>
              <a:buChar char=" "/>
              <a:defRPr sz="2267" baseline="0">
                <a:solidFill>
                  <a:schemeClr val="bg1"/>
                </a:solidFill>
              </a:defRPr>
            </a:lvl2pPr>
            <a:lvl3pPr marL="304792" indent="-304792">
              <a:lnSpc>
                <a:spcPts val="2933"/>
              </a:lnSpc>
              <a:spcBef>
                <a:spcPts val="0"/>
              </a:spcBef>
              <a:spcAft>
                <a:spcPts val="800"/>
              </a:spcAft>
              <a:buClr>
                <a:srgbClr val="00A199"/>
              </a:buClr>
              <a:buFont typeface="Calibri" panose="020F0502020204030204" pitchFamily="34" charset="0"/>
              <a:buChar char=" "/>
              <a:defRPr sz="2267">
                <a:solidFill>
                  <a:schemeClr val="tx1"/>
                </a:solidFill>
              </a:defRPr>
            </a:lvl3pPr>
            <a:lvl4pPr marL="304792" indent="-304792">
              <a:buClr>
                <a:srgbClr val="00A199"/>
              </a:buClr>
              <a:buFont typeface="Calibri" panose="020F0502020204030204" pitchFamily="34" charset="0"/>
              <a:buChar char=" "/>
              <a:defRPr sz="2267">
                <a:solidFill>
                  <a:schemeClr val="bg1"/>
                </a:solidFill>
              </a:defRPr>
            </a:lvl4pPr>
            <a:lvl5pPr marL="304792" indent="-304792">
              <a:buClr>
                <a:srgbClr val="00A199"/>
              </a:buClr>
              <a:buFont typeface="Calibri" panose="020F0502020204030204" pitchFamily="34" charset="0"/>
              <a:buChar char=" "/>
              <a:defRPr sz="2267">
                <a:solidFill>
                  <a:schemeClr val="bg1"/>
                </a:solidFill>
              </a:defRPr>
            </a:lvl5pPr>
          </a:lstStyle>
          <a:p>
            <a:pPr lvl="0"/>
            <a:r>
              <a:rPr lang="en-US"/>
              <a:t>Visual break — Header text</a:t>
            </a:r>
          </a:p>
          <a:p>
            <a:pPr lvl="1"/>
            <a:r>
              <a:rPr lang="en-US"/>
              <a:t>Extra text or content</a:t>
            </a:r>
          </a:p>
        </p:txBody>
      </p:sp>
      <p:sp>
        <p:nvSpPr>
          <p:cNvPr id="15" name="Content Placeholder 18"/>
          <p:cNvSpPr>
            <a:spLocks noGrp="1"/>
          </p:cNvSpPr>
          <p:nvPr>
            <p:ph sz="quarter" idx="13" hasCustomPrompt="1"/>
          </p:nvPr>
        </p:nvSpPr>
        <p:spPr>
          <a:xfrm>
            <a:off x="911424" y="1892830"/>
            <a:ext cx="2784309" cy="2784309"/>
          </a:xfrm>
          <a:prstGeom prst="rect">
            <a:avLst/>
          </a:prstGeom>
        </p:spPr>
        <p:txBody>
          <a:bodyPr lIns="0" tIns="0" rIns="0" bIns="0" anchor="t" anchorCtr="0">
            <a:normAutofit/>
          </a:bodyPr>
          <a:lstStyle>
            <a:lvl1pPr marL="0" indent="0" algn="ctr">
              <a:buNone/>
              <a:defRPr sz="2667">
                <a:solidFill>
                  <a:srgbClr val="002060"/>
                </a:solidFill>
              </a:defRPr>
            </a:lvl1pPr>
          </a:lstStyle>
          <a:p>
            <a:pPr lvl="0"/>
            <a:r>
              <a:rPr lang="en-CA"/>
              <a:t>Insert icon, picture or chart</a:t>
            </a:r>
          </a:p>
        </p:txBody>
      </p:sp>
    </p:spTree>
    <p:extLst>
      <p:ext uri="{BB962C8B-B14F-4D97-AF65-F5344CB8AC3E}">
        <p14:creationId xmlns:p14="http://schemas.microsoft.com/office/powerpoint/2010/main" val="2359619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sual Break 02">
    <p:bg>
      <p:bgPr>
        <a:solidFill>
          <a:srgbClr val="EDF7F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4631267" cy="6858000"/>
          </a:xfrm>
          <a:prstGeom prst="rect">
            <a:avLst/>
          </a:prstGeom>
          <a:solidFill>
            <a:srgbClr val="CFE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dirty="0"/>
          </a:p>
        </p:txBody>
      </p:sp>
      <p:sp>
        <p:nvSpPr>
          <p:cNvPr id="9" name="Slide Number Placeholder 6"/>
          <p:cNvSpPr txBox="1">
            <a:spLocks/>
          </p:cNvSpPr>
          <p:nvPr userDrawn="1"/>
        </p:nvSpPr>
        <p:spPr>
          <a:xfrm>
            <a:off x="5711958" y="6404030"/>
            <a:ext cx="768085" cy="20512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333" smtClean="0"/>
              <a:pPr/>
              <a:t>‹#›</a:t>
            </a:fld>
            <a:endParaRPr lang="en-CA" sz="1333" dirty="0"/>
          </a:p>
        </p:txBody>
      </p:sp>
      <p:sp>
        <p:nvSpPr>
          <p:cNvPr id="8" name="Text Placeholder 10"/>
          <p:cNvSpPr>
            <a:spLocks noGrp="1"/>
          </p:cNvSpPr>
          <p:nvPr>
            <p:ph type="body" sz="quarter" idx="14" hasCustomPrompt="1"/>
          </p:nvPr>
        </p:nvSpPr>
        <p:spPr>
          <a:xfrm>
            <a:off x="5931479" y="1220755"/>
            <a:ext cx="4800000" cy="1538883"/>
          </a:xfrm>
          <a:prstGeom prst="rect">
            <a:avLst/>
          </a:prstGeom>
        </p:spPr>
        <p:txBody>
          <a:bodyPr wrap="square" lIns="0" tIns="0" rIns="0" bIns="0">
            <a:spAutoFit/>
          </a:bodyPr>
          <a:lstStyle>
            <a:lvl1pPr marL="243411" marR="0" indent="-243411" algn="l" defTabSz="1219170" rtl="0" eaLnBrk="1" fontAlgn="auto" latinLnBrk="0" hangingPunct="1">
              <a:lnSpc>
                <a:spcPts val="3067"/>
              </a:lnSpc>
              <a:spcBef>
                <a:spcPts val="800"/>
              </a:spcBef>
              <a:spcAft>
                <a:spcPts val="800"/>
              </a:spcAft>
              <a:buClr>
                <a:schemeClr val="bg1"/>
              </a:buClr>
              <a:buSzTx/>
              <a:buFont typeface="Calibri" panose="020F0502020204030204" pitchFamily="34" charset="0"/>
              <a:buChar char=" "/>
              <a:tabLst/>
              <a:defRPr sz="2933" b="1" baseline="0">
                <a:solidFill>
                  <a:srgbClr val="177784"/>
                </a:solidFill>
              </a:defRPr>
            </a:lvl1pPr>
            <a:lvl2pPr marL="478355" indent="-234945">
              <a:lnSpc>
                <a:spcPts val="2800"/>
              </a:lnSpc>
              <a:spcBef>
                <a:spcPts val="800"/>
              </a:spcBef>
              <a:spcAft>
                <a:spcPts val="800"/>
              </a:spcAft>
              <a:buFont typeface="Arial" panose="020B0604020202020204" pitchFamily="34" charset="0"/>
              <a:buChar char="•"/>
              <a:defRPr sz="2267" b="0">
                <a:solidFill>
                  <a:schemeClr val="tx1"/>
                </a:solidFill>
              </a:defRPr>
            </a:lvl2pPr>
            <a:lvl3pPr marL="474121" indent="-243411">
              <a:lnSpc>
                <a:spcPts val="2933"/>
              </a:lnSpc>
              <a:spcBef>
                <a:spcPts val="800"/>
              </a:spcBef>
              <a:spcAft>
                <a:spcPts val="800"/>
              </a:spcAft>
              <a:buFont typeface="Arial" panose="020B0604020202020204" pitchFamily="34" charset="0"/>
              <a:buChar char="•"/>
              <a:defRPr sz="2267" baseline="0"/>
            </a:lvl3pPr>
            <a:lvl4pPr marL="721766" indent="-243411">
              <a:lnSpc>
                <a:spcPts val="2800"/>
              </a:lnSpc>
              <a:spcBef>
                <a:spcPts val="800"/>
              </a:spcBef>
              <a:spcAft>
                <a:spcPts val="800"/>
              </a:spcAft>
              <a:buFont typeface="Calibri" panose="020F0502020204030204" pitchFamily="34" charset="0"/>
              <a:buChar char="‒"/>
              <a:defRPr sz="2133" baseline="0"/>
            </a:lvl4pPr>
            <a:lvl5pPr marL="721766" indent="-243411">
              <a:lnSpc>
                <a:spcPts val="2800"/>
              </a:lnSpc>
              <a:spcBef>
                <a:spcPts val="800"/>
              </a:spcBef>
              <a:spcAft>
                <a:spcPts val="800"/>
              </a:spcAft>
              <a:buFont typeface="Calibri" panose="020F0502020204030204" pitchFamily="34" charset="0"/>
              <a:buChar char="‒"/>
              <a:defRPr sz="2133" baseline="0"/>
            </a:lvl5pPr>
            <a:lvl6pPr marL="721766" indent="-243411">
              <a:lnSpc>
                <a:spcPts val="2800"/>
              </a:lnSpc>
              <a:spcBef>
                <a:spcPts val="800"/>
              </a:spcBef>
              <a:spcAft>
                <a:spcPts val="800"/>
              </a:spcAft>
              <a:buFont typeface="Calibri" panose="020F0502020204030204" pitchFamily="34" charset="0"/>
              <a:buChar char="‒"/>
              <a:defRPr sz="2133" baseline="0"/>
            </a:lvl6pPr>
            <a:lvl7pPr marL="721766" indent="-243411">
              <a:lnSpc>
                <a:spcPts val="2800"/>
              </a:lnSpc>
              <a:spcBef>
                <a:spcPts val="800"/>
              </a:spcBef>
              <a:spcAft>
                <a:spcPts val="800"/>
              </a:spcAft>
              <a:buFont typeface="Calibri" panose="020F0502020204030204" pitchFamily="34" charset="0"/>
              <a:buChar char="‒"/>
              <a:defRPr sz="2133"/>
            </a:lvl7pPr>
            <a:lvl8pPr marL="721766" indent="-243411">
              <a:lnSpc>
                <a:spcPts val="2800"/>
              </a:lnSpc>
              <a:spcBef>
                <a:spcPts val="800"/>
              </a:spcBef>
              <a:spcAft>
                <a:spcPts val="800"/>
              </a:spcAft>
              <a:buFont typeface="Calibri" panose="020F0502020204030204" pitchFamily="34" charset="0"/>
              <a:buChar char="‒"/>
              <a:defRPr sz="2133"/>
            </a:lvl8pPr>
            <a:lvl9pPr marL="4876678" indent="0">
              <a:buNone/>
              <a:defRPr/>
            </a:lvl9pPr>
          </a:lstStyle>
          <a:p>
            <a:pPr lvl="0"/>
            <a:r>
              <a:rPr lang="en-US"/>
              <a:t>Visual break — Header text </a:t>
            </a:r>
          </a:p>
          <a:p>
            <a:pPr lvl="1"/>
            <a:r>
              <a:rPr lang="en-US"/>
              <a:t>Bullet 1</a:t>
            </a:r>
          </a:p>
          <a:p>
            <a:pPr lvl="2"/>
            <a:r>
              <a:rPr lang="en-US"/>
              <a:t>Bullet 2</a:t>
            </a:r>
          </a:p>
        </p:txBody>
      </p:sp>
      <p:sp>
        <p:nvSpPr>
          <p:cNvPr id="10" name="Content Placeholder 18"/>
          <p:cNvSpPr>
            <a:spLocks noGrp="1"/>
          </p:cNvSpPr>
          <p:nvPr>
            <p:ph sz="quarter" idx="13" hasCustomPrompt="1"/>
          </p:nvPr>
        </p:nvSpPr>
        <p:spPr>
          <a:xfrm>
            <a:off x="911424" y="1892830"/>
            <a:ext cx="2784309" cy="2784309"/>
          </a:xfrm>
          <a:prstGeom prst="rect">
            <a:avLst/>
          </a:prstGeom>
        </p:spPr>
        <p:txBody>
          <a:bodyPr lIns="0" tIns="0" rIns="0" bIns="0" anchor="t" anchorCtr="0">
            <a:normAutofit/>
          </a:bodyPr>
          <a:lstStyle>
            <a:lvl1pPr marL="0" indent="0" algn="ctr">
              <a:buNone/>
              <a:defRPr sz="2667">
                <a:solidFill>
                  <a:srgbClr val="002060"/>
                </a:solidFill>
              </a:defRPr>
            </a:lvl1pPr>
          </a:lstStyle>
          <a:p>
            <a:pPr lvl="0"/>
            <a:r>
              <a:rPr lang="en-CA"/>
              <a:t>Insert icon, picture or chart</a:t>
            </a:r>
          </a:p>
        </p:txBody>
      </p:sp>
    </p:spTree>
    <p:extLst>
      <p:ext uri="{BB962C8B-B14F-4D97-AF65-F5344CB8AC3E}">
        <p14:creationId xmlns:p14="http://schemas.microsoft.com/office/powerpoint/2010/main" val="3026173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rgbClr val="EDF7F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39904" y="1003844"/>
            <a:ext cx="5295403" cy="4555753"/>
          </a:xfrm>
          <a:prstGeom prst="rect">
            <a:avLst/>
          </a:prstGeom>
          <a:noFill/>
          <a:ln>
            <a:noFill/>
          </a:ln>
        </p:spPr>
      </p:pic>
    </p:spTree>
    <p:extLst>
      <p:ext uri="{BB962C8B-B14F-4D97-AF65-F5344CB8AC3E}">
        <p14:creationId xmlns:p14="http://schemas.microsoft.com/office/powerpoint/2010/main" val="2721781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Questions">
    <p:bg>
      <p:bgPr>
        <a:solidFill>
          <a:srgbClr val="EDF7F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40234" y="1003844"/>
            <a:ext cx="5294743" cy="4555753"/>
          </a:xfrm>
          <a:prstGeom prst="rect">
            <a:avLst/>
          </a:prstGeom>
          <a:noFill/>
          <a:ln>
            <a:noFill/>
          </a:ln>
        </p:spPr>
      </p:pic>
    </p:spTree>
    <p:extLst>
      <p:ext uri="{BB962C8B-B14F-4D97-AF65-F5344CB8AC3E}">
        <p14:creationId xmlns:p14="http://schemas.microsoft.com/office/powerpoint/2010/main" val="1583551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clusion slide">
    <p:bg>
      <p:bgPr>
        <a:solidFill>
          <a:srgbClr val="EDF7F5"/>
        </a:solidFill>
        <a:effectLst/>
      </p:bgPr>
    </p:bg>
    <p:spTree>
      <p:nvGrpSpPr>
        <p:cNvPr id="1" name=""/>
        <p:cNvGrpSpPr/>
        <p:nvPr/>
      </p:nvGrpSpPr>
      <p:grpSpPr>
        <a:xfrm>
          <a:off x="0" y="0"/>
          <a:ext cx="0" cy="0"/>
          <a:chOff x="0" y="0"/>
          <a:chExt cx="0" cy="0"/>
        </a:xfrm>
      </p:grpSpPr>
      <p:sp>
        <p:nvSpPr>
          <p:cNvPr id="3" name="Rectangle 2"/>
          <p:cNvSpPr/>
          <p:nvPr userDrawn="1"/>
        </p:nvSpPr>
        <p:spPr>
          <a:xfrm>
            <a:off x="11175337" y="6187909"/>
            <a:ext cx="1007435" cy="672075"/>
          </a:xfrm>
          <a:prstGeom prst="rect">
            <a:avLst/>
          </a:prstGeom>
          <a:solidFill>
            <a:srgbClr val="ED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35627" y="2788197"/>
            <a:ext cx="6634544" cy="928836"/>
          </a:xfrm>
          <a:prstGeom prst="rect">
            <a:avLst/>
          </a:prstGeom>
          <a:noFill/>
          <a:ln>
            <a:noFill/>
          </a:ln>
        </p:spPr>
      </p:pic>
      <p:sp>
        <p:nvSpPr>
          <p:cNvPr id="7" name="TextBox 6"/>
          <p:cNvSpPr txBox="1"/>
          <p:nvPr userDrawn="1"/>
        </p:nvSpPr>
        <p:spPr bwMode="blackWhite">
          <a:xfrm>
            <a:off x="0" y="6200612"/>
            <a:ext cx="10429557" cy="660145"/>
          </a:xfrm>
          <a:prstGeom prst="rect">
            <a:avLst/>
          </a:prstGeom>
          <a:solidFill>
            <a:srgbClr val="00A199"/>
          </a:solidFill>
        </p:spPr>
        <p:txBody>
          <a:bodyPr wrap="square" lIns="96000" tIns="144000" rIns="264000" bIns="144000" rtlCol="0" anchor="ctr" anchorCtr="0">
            <a:noAutofit/>
          </a:bodyPr>
          <a:lstStyle/>
          <a:p>
            <a:pPr algn="r">
              <a:tabLst>
                <a:tab pos="1676358" algn="l"/>
              </a:tabLst>
            </a:pPr>
            <a:endParaRPr lang="en-CA" sz="3200" dirty="0">
              <a:solidFill>
                <a:schemeClr val="bg1"/>
              </a:solidFill>
            </a:endParaRPr>
          </a:p>
        </p:txBody>
      </p:sp>
      <p:sp>
        <p:nvSpPr>
          <p:cNvPr id="4" name="TextBox 3">
            <a:extLst>
              <a:ext uri="{FF2B5EF4-FFF2-40B4-BE49-F238E27FC236}">
                <a16:creationId xmlns:a16="http://schemas.microsoft.com/office/drawing/2014/main" id="{8ABAE2BC-4E9E-B749-2D39-BC2771DC38EC}"/>
              </a:ext>
            </a:extLst>
          </p:cNvPr>
          <p:cNvSpPr txBox="1"/>
          <p:nvPr userDrawn="1"/>
        </p:nvSpPr>
        <p:spPr bwMode="black">
          <a:xfrm>
            <a:off x="635810" y="6296864"/>
            <a:ext cx="1543959" cy="461665"/>
          </a:xfrm>
          <a:prstGeom prst="rect">
            <a:avLst/>
          </a:prstGeom>
          <a:noFill/>
        </p:spPr>
        <p:txBody>
          <a:bodyPr wrap="square" rtlCol="0">
            <a:spAutoFit/>
          </a:bodyPr>
          <a:lstStyle/>
          <a:p>
            <a:pPr algn="r">
              <a:tabLst>
                <a:tab pos="1676358" algn="l"/>
              </a:tabLst>
            </a:pPr>
            <a:r>
              <a:rPr lang="en-CA" dirty="0">
                <a:solidFill>
                  <a:schemeClr val="bg1"/>
                </a:solidFill>
              </a:rPr>
              <a:t>@cihi_icis</a:t>
            </a:r>
          </a:p>
        </p:txBody>
      </p:sp>
      <p:pic>
        <p:nvPicPr>
          <p:cNvPr id="6" name="Picture 5" descr="A white x on a black background&#10;&#10;Description automatically generated">
            <a:extLst>
              <a:ext uri="{FF2B5EF4-FFF2-40B4-BE49-F238E27FC236}">
                <a16:creationId xmlns:a16="http://schemas.microsoft.com/office/drawing/2014/main" id="{D9248539-3957-B5B2-1266-3CDAA1510C3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3604" y="6398921"/>
            <a:ext cx="292206" cy="273815"/>
          </a:xfrm>
          <a:prstGeom prst="rect">
            <a:avLst/>
          </a:prstGeom>
        </p:spPr>
      </p:pic>
    </p:spTree>
    <p:extLst>
      <p:ext uri="{BB962C8B-B14F-4D97-AF65-F5344CB8AC3E}">
        <p14:creationId xmlns:p14="http://schemas.microsoft.com/office/powerpoint/2010/main" val="2472602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80499"/>
            <a:ext cx="10972800" cy="572123"/>
          </a:xfrm>
        </p:spPr>
        <p:txBody>
          <a:bodyPr lIns="0" tIns="0" rIns="0" bIns="0" anchor="t" anchorCtr="0">
            <a:spAutoFit/>
          </a:bodyPr>
          <a:lstStyle>
            <a:lvl1pPr algn="l">
              <a:lnSpc>
                <a:spcPts val="4400"/>
              </a:lnSpc>
              <a:defRPr sz="4000" baseline="0">
                <a:solidFill>
                  <a:srgbClr val="365254"/>
                </a:solidFill>
              </a:defRPr>
            </a:lvl1pPr>
          </a:lstStyle>
          <a:p>
            <a:r>
              <a:rPr lang="en-US"/>
              <a:t>1-column content — Slide title</a:t>
            </a:r>
            <a:endParaRPr lang="en-CA"/>
          </a:p>
        </p:txBody>
      </p:sp>
      <p:sp>
        <p:nvSpPr>
          <p:cNvPr id="9" name="Slide Number Placeholder 6"/>
          <p:cNvSpPr txBox="1">
            <a:spLocks/>
          </p:cNvSpPr>
          <p:nvPr userDrawn="1"/>
        </p:nvSpPr>
        <p:spPr>
          <a:xfrm>
            <a:off x="5711958" y="6404030"/>
            <a:ext cx="768085" cy="20512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333" smtClean="0"/>
              <a:pPr/>
              <a:t>‹#›</a:t>
            </a:fld>
            <a:endParaRPr lang="en-CA" sz="1333" dirty="0"/>
          </a:p>
        </p:txBody>
      </p:sp>
      <p:sp>
        <p:nvSpPr>
          <p:cNvPr id="11" name="Text Placeholder 10"/>
          <p:cNvSpPr>
            <a:spLocks noGrp="1"/>
          </p:cNvSpPr>
          <p:nvPr>
            <p:ph type="body" sz="quarter" idx="10" hasCustomPrompt="1"/>
          </p:nvPr>
        </p:nvSpPr>
        <p:spPr>
          <a:xfrm>
            <a:off x="944880" y="1827300"/>
            <a:ext cx="9600000" cy="923329"/>
          </a:xfrm>
          <a:prstGeom prst="rect">
            <a:avLst/>
          </a:prstGeom>
        </p:spPr>
        <p:txBody>
          <a:bodyPr wrap="square" lIns="0" tIns="0" rIns="0" bIns="0">
            <a:spAutoFit/>
          </a:bodyPr>
          <a:lstStyle>
            <a:lvl1pPr marL="243411" indent="-243411">
              <a:lnSpc>
                <a:spcPts val="2800"/>
              </a:lnSpc>
              <a:spcBef>
                <a:spcPts val="800"/>
              </a:spcBef>
              <a:spcAft>
                <a:spcPts val="800"/>
              </a:spcAft>
              <a:buFont typeface="Calibri" panose="020F0502020204030204" pitchFamily="34" charset="0"/>
              <a:buChar char="•"/>
              <a:defRPr sz="2267" b="1" baseline="0">
                <a:solidFill>
                  <a:srgbClr val="365254"/>
                </a:solidFill>
              </a:defRPr>
            </a:lvl1pPr>
            <a:lvl2pPr marL="599002" indent="-243411">
              <a:lnSpc>
                <a:spcPts val="2800"/>
              </a:lnSpc>
              <a:spcBef>
                <a:spcPts val="800"/>
              </a:spcBef>
              <a:spcAft>
                <a:spcPts val="800"/>
              </a:spcAft>
              <a:buFont typeface="Calibri" panose="020F0502020204030204" pitchFamily="34" charset="0"/>
              <a:buChar char="‒"/>
              <a:defRPr sz="2133"/>
            </a:lvl2pPr>
            <a:lvl3pPr marL="599002" indent="-243411">
              <a:lnSpc>
                <a:spcPts val="2800"/>
              </a:lnSpc>
              <a:spcBef>
                <a:spcPts val="800"/>
              </a:spcBef>
              <a:spcAft>
                <a:spcPts val="800"/>
              </a:spcAft>
              <a:buFont typeface="Calibri" panose="020F0502020204030204" pitchFamily="34" charset="0"/>
              <a:buChar char="‒"/>
              <a:defRPr sz="2133" baseline="0"/>
            </a:lvl3pPr>
            <a:lvl4pPr marL="599002" indent="-243411">
              <a:lnSpc>
                <a:spcPts val="2800"/>
              </a:lnSpc>
              <a:spcBef>
                <a:spcPts val="800"/>
              </a:spcBef>
              <a:spcAft>
                <a:spcPts val="800"/>
              </a:spcAft>
              <a:buFont typeface="Calibri" panose="020F0502020204030204" pitchFamily="34" charset="0"/>
              <a:buChar char="‒"/>
              <a:defRPr sz="2133" baseline="0"/>
            </a:lvl4pPr>
            <a:lvl5pPr marL="599002" indent="-243411">
              <a:lnSpc>
                <a:spcPts val="2800"/>
              </a:lnSpc>
              <a:spcBef>
                <a:spcPts val="800"/>
              </a:spcBef>
              <a:spcAft>
                <a:spcPts val="800"/>
              </a:spcAft>
              <a:buFont typeface="Calibri" panose="020F0502020204030204" pitchFamily="34" charset="0"/>
              <a:buChar char="‒"/>
              <a:defRPr sz="2133" baseline="0"/>
            </a:lvl5pPr>
            <a:lvl6pPr marL="599002" indent="-243411">
              <a:lnSpc>
                <a:spcPts val="2800"/>
              </a:lnSpc>
              <a:spcBef>
                <a:spcPts val="800"/>
              </a:spcBef>
              <a:spcAft>
                <a:spcPts val="800"/>
              </a:spcAft>
              <a:buFont typeface="Calibri" panose="020F0502020204030204" pitchFamily="34" charset="0"/>
              <a:buChar char="‒"/>
              <a:defRPr sz="2133" baseline="0"/>
            </a:lvl6pPr>
            <a:lvl7pPr marL="599002" indent="-243411">
              <a:lnSpc>
                <a:spcPts val="2800"/>
              </a:lnSpc>
              <a:spcBef>
                <a:spcPts val="800"/>
              </a:spcBef>
              <a:spcAft>
                <a:spcPts val="800"/>
              </a:spcAft>
              <a:buFont typeface="Calibri" panose="020F0502020204030204" pitchFamily="34" charset="0"/>
              <a:buChar char="‒"/>
              <a:defRPr sz="2133"/>
            </a:lvl7pPr>
            <a:lvl8pPr marL="599002" indent="-243411">
              <a:lnSpc>
                <a:spcPts val="2800"/>
              </a:lnSpc>
              <a:spcBef>
                <a:spcPts val="800"/>
              </a:spcBef>
              <a:spcAft>
                <a:spcPts val="800"/>
              </a:spcAft>
              <a:buFont typeface="Calibri" panose="020F0502020204030204" pitchFamily="34" charset="0"/>
              <a:buChar char="‒"/>
              <a:defRPr sz="2133"/>
            </a:lvl8pPr>
          </a:lstStyle>
          <a:p>
            <a:pPr lvl="0"/>
            <a:r>
              <a:rPr lang="en-US"/>
              <a:t>Bullet 1</a:t>
            </a:r>
          </a:p>
          <a:p>
            <a:pPr lvl="1"/>
            <a:r>
              <a:rPr lang="en-US"/>
              <a:t>Bullet 2</a:t>
            </a:r>
          </a:p>
        </p:txBody>
      </p:sp>
    </p:spTree>
    <p:extLst>
      <p:ext uri="{BB962C8B-B14F-4D97-AF65-F5344CB8AC3E}">
        <p14:creationId xmlns:p14="http://schemas.microsoft.com/office/powerpoint/2010/main" val="1752375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with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80499"/>
            <a:ext cx="10972800" cy="572123"/>
          </a:xfrm>
        </p:spPr>
        <p:txBody>
          <a:bodyPr lIns="0" tIns="0" rIns="0" bIns="0" anchor="t" anchorCtr="0">
            <a:spAutoFit/>
          </a:bodyPr>
          <a:lstStyle>
            <a:lvl1pPr algn="l">
              <a:lnSpc>
                <a:spcPts val="4400"/>
              </a:lnSpc>
              <a:defRPr sz="4000" baseline="0">
                <a:solidFill>
                  <a:srgbClr val="365254"/>
                </a:solidFill>
              </a:defRPr>
            </a:lvl1pPr>
          </a:lstStyle>
          <a:p>
            <a:r>
              <a:rPr lang="en-US"/>
              <a:t>1-column content with headers — Slide title</a:t>
            </a:r>
            <a:endParaRPr lang="en-CA"/>
          </a:p>
        </p:txBody>
      </p:sp>
      <p:sp>
        <p:nvSpPr>
          <p:cNvPr id="9" name="Slide Number Placeholder 6"/>
          <p:cNvSpPr txBox="1">
            <a:spLocks/>
          </p:cNvSpPr>
          <p:nvPr userDrawn="1"/>
        </p:nvSpPr>
        <p:spPr>
          <a:xfrm>
            <a:off x="5711958" y="6404030"/>
            <a:ext cx="768085" cy="20512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333" smtClean="0"/>
              <a:pPr/>
              <a:t>‹#›</a:t>
            </a:fld>
            <a:endParaRPr lang="en-CA" sz="1333" dirty="0"/>
          </a:p>
        </p:txBody>
      </p:sp>
      <p:sp>
        <p:nvSpPr>
          <p:cNvPr id="12" name="Text Placeholder 10"/>
          <p:cNvSpPr>
            <a:spLocks noGrp="1"/>
          </p:cNvSpPr>
          <p:nvPr>
            <p:ph type="body" sz="quarter" idx="14" hasCustomPrompt="1"/>
          </p:nvPr>
        </p:nvSpPr>
        <p:spPr>
          <a:xfrm>
            <a:off x="783770" y="1834923"/>
            <a:ext cx="9765757" cy="1521784"/>
          </a:xfrm>
          <a:prstGeom prst="rect">
            <a:avLst/>
          </a:prstGeom>
        </p:spPr>
        <p:txBody>
          <a:bodyPr wrap="square" lIns="0" tIns="0" rIns="0" bIns="0">
            <a:spAutoFit/>
          </a:bodyPr>
          <a:lstStyle>
            <a:lvl1pPr marL="243411" marR="0" indent="-243411" algn="l" defTabSz="1219170" rtl="0" eaLnBrk="1" fontAlgn="auto" latinLnBrk="0" hangingPunct="1">
              <a:lnSpc>
                <a:spcPts val="3067"/>
              </a:lnSpc>
              <a:spcBef>
                <a:spcPts val="800"/>
              </a:spcBef>
              <a:spcAft>
                <a:spcPts val="800"/>
              </a:spcAft>
              <a:buClr>
                <a:schemeClr val="bg1"/>
              </a:buClr>
              <a:buSzTx/>
              <a:buFont typeface="Calibri" panose="020F0502020204030204" pitchFamily="34" charset="0"/>
              <a:buChar char=" "/>
              <a:tabLst/>
              <a:defRPr sz="2933" b="1" baseline="0">
                <a:solidFill>
                  <a:srgbClr val="177784"/>
                </a:solidFill>
              </a:defRPr>
            </a:lvl1pPr>
            <a:lvl2pPr marL="478355" indent="-234945">
              <a:lnSpc>
                <a:spcPts val="2800"/>
              </a:lnSpc>
              <a:spcBef>
                <a:spcPts val="800"/>
              </a:spcBef>
              <a:spcAft>
                <a:spcPts val="800"/>
              </a:spcAft>
              <a:buFont typeface="Calibri" panose="020F0502020204030204" pitchFamily="34" charset="0"/>
              <a:buChar char="•"/>
              <a:defRPr sz="2267" b="1">
                <a:solidFill>
                  <a:srgbClr val="365254"/>
                </a:solidFill>
              </a:defRPr>
            </a:lvl2pPr>
            <a:lvl3pPr marL="721766" indent="-243411">
              <a:lnSpc>
                <a:spcPts val="2800"/>
              </a:lnSpc>
              <a:spcBef>
                <a:spcPts val="800"/>
              </a:spcBef>
              <a:spcAft>
                <a:spcPts val="800"/>
              </a:spcAft>
              <a:buFont typeface="Calibri" panose="020F0502020204030204" pitchFamily="34" charset="0"/>
              <a:buChar char="‒"/>
              <a:defRPr sz="2133" baseline="0"/>
            </a:lvl3pPr>
            <a:lvl4pPr marL="721766" indent="-243411">
              <a:lnSpc>
                <a:spcPts val="2800"/>
              </a:lnSpc>
              <a:spcBef>
                <a:spcPts val="800"/>
              </a:spcBef>
              <a:spcAft>
                <a:spcPts val="800"/>
              </a:spcAft>
              <a:buFont typeface="Calibri" panose="020F0502020204030204" pitchFamily="34" charset="0"/>
              <a:buChar char="‒"/>
              <a:defRPr sz="2133" baseline="0"/>
            </a:lvl4pPr>
            <a:lvl5pPr marL="721766" indent="-243411">
              <a:lnSpc>
                <a:spcPts val="2800"/>
              </a:lnSpc>
              <a:spcBef>
                <a:spcPts val="800"/>
              </a:spcBef>
              <a:spcAft>
                <a:spcPts val="800"/>
              </a:spcAft>
              <a:buFont typeface="Calibri" panose="020F0502020204030204" pitchFamily="34" charset="0"/>
              <a:buChar char="‒"/>
              <a:defRPr sz="2133" baseline="0"/>
            </a:lvl5pPr>
            <a:lvl6pPr marL="721766" indent="-243411">
              <a:lnSpc>
                <a:spcPts val="2800"/>
              </a:lnSpc>
              <a:spcBef>
                <a:spcPts val="800"/>
              </a:spcBef>
              <a:spcAft>
                <a:spcPts val="800"/>
              </a:spcAft>
              <a:buFont typeface="Calibri" panose="020F0502020204030204" pitchFamily="34" charset="0"/>
              <a:buChar char="‒"/>
              <a:defRPr sz="2133" baseline="0"/>
            </a:lvl6pPr>
            <a:lvl7pPr marL="721766" indent="-243411">
              <a:lnSpc>
                <a:spcPts val="2800"/>
              </a:lnSpc>
              <a:spcBef>
                <a:spcPts val="800"/>
              </a:spcBef>
              <a:spcAft>
                <a:spcPts val="800"/>
              </a:spcAft>
              <a:buFont typeface="Calibri" panose="020F0502020204030204" pitchFamily="34" charset="0"/>
              <a:buChar char="‒"/>
              <a:defRPr sz="2133"/>
            </a:lvl7pPr>
            <a:lvl8pPr marL="721766" indent="-243411">
              <a:lnSpc>
                <a:spcPts val="2800"/>
              </a:lnSpc>
              <a:spcBef>
                <a:spcPts val="800"/>
              </a:spcBef>
              <a:spcAft>
                <a:spcPts val="800"/>
              </a:spcAft>
              <a:buFont typeface="Calibri" panose="020F0502020204030204" pitchFamily="34" charset="0"/>
              <a:buChar char="‒"/>
              <a:defRPr sz="2133"/>
            </a:lvl8pPr>
            <a:lvl9pPr marL="4876678" indent="0">
              <a:buNone/>
              <a:defRPr/>
            </a:lvl9pPr>
          </a:lstStyle>
          <a:p>
            <a:pPr lvl="0"/>
            <a:r>
              <a:rPr lang="en-US"/>
              <a:t>Header </a:t>
            </a:r>
          </a:p>
          <a:p>
            <a:pPr lvl="1"/>
            <a:r>
              <a:rPr lang="en-US"/>
              <a:t>Bullet 1</a:t>
            </a:r>
          </a:p>
          <a:p>
            <a:pPr lvl="2"/>
            <a:r>
              <a:rPr lang="en-US"/>
              <a:t>Bullet 2</a:t>
            </a:r>
          </a:p>
        </p:txBody>
      </p:sp>
    </p:spTree>
    <p:extLst>
      <p:ext uri="{BB962C8B-B14F-4D97-AF65-F5344CB8AC3E}">
        <p14:creationId xmlns:p14="http://schemas.microsoft.com/office/powerpoint/2010/main" val="3836286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ntent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80499"/>
            <a:ext cx="10972800" cy="572144"/>
          </a:xfrm>
        </p:spPr>
        <p:txBody>
          <a:bodyPr lIns="0" tIns="0" rIns="0" bIns="0" anchor="t" anchorCtr="0">
            <a:spAutoFit/>
          </a:bodyPr>
          <a:lstStyle>
            <a:lvl1pPr algn="l">
              <a:lnSpc>
                <a:spcPts val="4400"/>
              </a:lnSpc>
              <a:defRPr sz="4000" baseline="0">
                <a:solidFill>
                  <a:srgbClr val="365254"/>
                </a:solidFill>
              </a:defRPr>
            </a:lvl1pPr>
          </a:lstStyle>
          <a:p>
            <a:r>
              <a:rPr lang="en-US"/>
              <a:t>2 column content — Slide title</a:t>
            </a:r>
            <a:endParaRPr lang="en-CA"/>
          </a:p>
        </p:txBody>
      </p:sp>
      <p:sp>
        <p:nvSpPr>
          <p:cNvPr id="9" name="Slide Number Placeholder 6"/>
          <p:cNvSpPr txBox="1">
            <a:spLocks/>
          </p:cNvSpPr>
          <p:nvPr userDrawn="1"/>
        </p:nvSpPr>
        <p:spPr>
          <a:xfrm>
            <a:off x="5711958" y="6404030"/>
            <a:ext cx="768085" cy="20512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333" smtClean="0"/>
              <a:pPr/>
              <a:t>‹#›</a:t>
            </a:fld>
            <a:endParaRPr lang="en-CA" sz="1333" dirty="0"/>
          </a:p>
        </p:txBody>
      </p:sp>
      <p:sp>
        <p:nvSpPr>
          <p:cNvPr id="11" name="Text Placeholder 10"/>
          <p:cNvSpPr>
            <a:spLocks noGrp="1"/>
          </p:cNvSpPr>
          <p:nvPr>
            <p:ph type="body" sz="quarter" idx="10" hasCustomPrompt="1"/>
          </p:nvPr>
        </p:nvSpPr>
        <p:spPr>
          <a:xfrm>
            <a:off x="945715" y="1827300"/>
            <a:ext cx="4800000" cy="923329"/>
          </a:xfrm>
          <a:prstGeom prst="rect">
            <a:avLst/>
          </a:prstGeom>
        </p:spPr>
        <p:txBody>
          <a:bodyPr wrap="square" lIns="0" tIns="0" rIns="0" bIns="0">
            <a:spAutoFit/>
          </a:bodyPr>
          <a:lstStyle>
            <a:lvl1pPr marL="243411" indent="-243411">
              <a:lnSpc>
                <a:spcPts val="2800"/>
              </a:lnSpc>
              <a:spcBef>
                <a:spcPts val="800"/>
              </a:spcBef>
              <a:spcAft>
                <a:spcPts val="800"/>
              </a:spcAft>
              <a:buFont typeface="Calibri" panose="020F0502020204030204" pitchFamily="34" charset="0"/>
              <a:buChar char="•"/>
              <a:defRPr sz="2267" b="1" baseline="0">
                <a:solidFill>
                  <a:srgbClr val="365254"/>
                </a:solidFill>
              </a:defRPr>
            </a:lvl1pPr>
            <a:lvl2pPr marL="599002" indent="-243411">
              <a:lnSpc>
                <a:spcPts val="2800"/>
              </a:lnSpc>
              <a:spcBef>
                <a:spcPts val="800"/>
              </a:spcBef>
              <a:spcAft>
                <a:spcPts val="800"/>
              </a:spcAft>
              <a:buFont typeface="Calibri" panose="020F0502020204030204" pitchFamily="34" charset="0"/>
              <a:buChar char="‒"/>
              <a:defRPr sz="2133"/>
            </a:lvl2pPr>
            <a:lvl3pPr marL="599002" indent="-243411">
              <a:lnSpc>
                <a:spcPts val="2800"/>
              </a:lnSpc>
              <a:spcBef>
                <a:spcPts val="800"/>
              </a:spcBef>
              <a:spcAft>
                <a:spcPts val="800"/>
              </a:spcAft>
              <a:buFont typeface="Calibri" panose="020F0502020204030204" pitchFamily="34" charset="0"/>
              <a:buChar char="‒"/>
              <a:defRPr sz="2133" baseline="0"/>
            </a:lvl3pPr>
            <a:lvl4pPr marL="599002" indent="-243411">
              <a:lnSpc>
                <a:spcPts val="2800"/>
              </a:lnSpc>
              <a:spcBef>
                <a:spcPts val="800"/>
              </a:spcBef>
              <a:spcAft>
                <a:spcPts val="800"/>
              </a:spcAft>
              <a:buFont typeface="Calibri" panose="020F0502020204030204" pitchFamily="34" charset="0"/>
              <a:buChar char="‒"/>
              <a:defRPr sz="2133" baseline="0"/>
            </a:lvl4pPr>
            <a:lvl5pPr marL="599002" indent="-243411">
              <a:lnSpc>
                <a:spcPts val="2800"/>
              </a:lnSpc>
              <a:spcBef>
                <a:spcPts val="800"/>
              </a:spcBef>
              <a:spcAft>
                <a:spcPts val="800"/>
              </a:spcAft>
              <a:buFont typeface="Calibri" panose="020F0502020204030204" pitchFamily="34" charset="0"/>
              <a:buChar char="‒"/>
              <a:defRPr sz="2133" baseline="0"/>
            </a:lvl5pPr>
            <a:lvl6pPr marL="599002" indent="-243411">
              <a:lnSpc>
                <a:spcPts val="2800"/>
              </a:lnSpc>
              <a:spcBef>
                <a:spcPts val="800"/>
              </a:spcBef>
              <a:spcAft>
                <a:spcPts val="800"/>
              </a:spcAft>
              <a:buFont typeface="Calibri" panose="020F0502020204030204" pitchFamily="34" charset="0"/>
              <a:buChar char="‒"/>
              <a:defRPr sz="2133" baseline="0"/>
            </a:lvl6pPr>
            <a:lvl7pPr marL="599002" indent="-243411">
              <a:lnSpc>
                <a:spcPts val="2800"/>
              </a:lnSpc>
              <a:spcBef>
                <a:spcPts val="800"/>
              </a:spcBef>
              <a:spcAft>
                <a:spcPts val="800"/>
              </a:spcAft>
              <a:buFont typeface="Calibri" panose="020F0502020204030204" pitchFamily="34" charset="0"/>
              <a:buChar char="‒"/>
              <a:defRPr sz="2133"/>
            </a:lvl7pPr>
            <a:lvl8pPr marL="599002" indent="-243411">
              <a:lnSpc>
                <a:spcPts val="2800"/>
              </a:lnSpc>
              <a:spcBef>
                <a:spcPts val="800"/>
              </a:spcBef>
              <a:spcAft>
                <a:spcPts val="800"/>
              </a:spcAft>
              <a:buFont typeface="Calibri" panose="020F0502020204030204" pitchFamily="34" charset="0"/>
              <a:buChar char="‒"/>
              <a:defRPr sz="2133"/>
            </a:lvl8pPr>
          </a:lstStyle>
          <a:p>
            <a:pPr lvl="0"/>
            <a:r>
              <a:rPr lang="en-US"/>
              <a:t>Bullet 1</a:t>
            </a:r>
          </a:p>
          <a:p>
            <a:pPr lvl="1"/>
            <a:r>
              <a:rPr lang="en-US"/>
              <a:t>Bullet 2</a:t>
            </a:r>
          </a:p>
        </p:txBody>
      </p:sp>
      <p:sp>
        <p:nvSpPr>
          <p:cNvPr id="6" name="Text Placeholder 10"/>
          <p:cNvSpPr>
            <a:spLocks noGrp="1"/>
          </p:cNvSpPr>
          <p:nvPr>
            <p:ph type="body" sz="quarter" idx="11" hasCustomPrompt="1"/>
          </p:nvPr>
        </p:nvSpPr>
        <p:spPr>
          <a:xfrm>
            <a:off x="6251948" y="1827300"/>
            <a:ext cx="4800000" cy="923329"/>
          </a:xfrm>
          <a:prstGeom prst="rect">
            <a:avLst/>
          </a:prstGeom>
        </p:spPr>
        <p:txBody>
          <a:bodyPr wrap="square" lIns="0" tIns="0" rIns="0" bIns="0">
            <a:spAutoFit/>
          </a:bodyPr>
          <a:lstStyle>
            <a:lvl1pPr marL="243411" indent="-243411">
              <a:lnSpc>
                <a:spcPts val="2800"/>
              </a:lnSpc>
              <a:spcBef>
                <a:spcPts val="800"/>
              </a:spcBef>
              <a:spcAft>
                <a:spcPts val="800"/>
              </a:spcAft>
              <a:buFont typeface="Calibri" panose="020F0502020204030204" pitchFamily="34" charset="0"/>
              <a:buChar char="•"/>
              <a:defRPr sz="2267" b="1" baseline="0">
                <a:solidFill>
                  <a:srgbClr val="365254"/>
                </a:solidFill>
              </a:defRPr>
            </a:lvl1pPr>
            <a:lvl2pPr marL="599002" indent="-243411">
              <a:lnSpc>
                <a:spcPts val="2800"/>
              </a:lnSpc>
              <a:spcBef>
                <a:spcPts val="800"/>
              </a:spcBef>
              <a:spcAft>
                <a:spcPts val="800"/>
              </a:spcAft>
              <a:buFont typeface="Calibri" panose="020F0502020204030204" pitchFamily="34" charset="0"/>
              <a:buChar char="‒"/>
              <a:defRPr sz="2133"/>
            </a:lvl2pPr>
            <a:lvl3pPr marL="599002" indent="-243411">
              <a:lnSpc>
                <a:spcPts val="2800"/>
              </a:lnSpc>
              <a:spcBef>
                <a:spcPts val="800"/>
              </a:spcBef>
              <a:spcAft>
                <a:spcPts val="800"/>
              </a:spcAft>
              <a:buFont typeface="Calibri" panose="020F0502020204030204" pitchFamily="34" charset="0"/>
              <a:buChar char="‒"/>
              <a:defRPr sz="2133" baseline="0"/>
            </a:lvl3pPr>
            <a:lvl4pPr marL="599002" indent="-243411">
              <a:lnSpc>
                <a:spcPts val="2800"/>
              </a:lnSpc>
              <a:spcBef>
                <a:spcPts val="800"/>
              </a:spcBef>
              <a:spcAft>
                <a:spcPts val="800"/>
              </a:spcAft>
              <a:buFont typeface="Calibri" panose="020F0502020204030204" pitchFamily="34" charset="0"/>
              <a:buChar char="‒"/>
              <a:defRPr sz="2133" baseline="0"/>
            </a:lvl4pPr>
            <a:lvl5pPr marL="599002" indent="-243411">
              <a:lnSpc>
                <a:spcPts val="2800"/>
              </a:lnSpc>
              <a:spcBef>
                <a:spcPts val="800"/>
              </a:spcBef>
              <a:spcAft>
                <a:spcPts val="800"/>
              </a:spcAft>
              <a:buFont typeface="Calibri" panose="020F0502020204030204" pitchFamily="34" charset="0"/>
              <a:buChar char="‒"/>
              <a:defRPr sz="2133" baseline="0"/>
            </a:lvl5pPr>
            <a:lvl6pPr marL="599002" indent="-243411">
              <a:lnSpc>
                <a:spcPts val="2800"/>
              </a:lnSpc>
              <a:spcBef>
                <a:spcPts val="800"/>
              </a:spcBef>
              <a:spcAft>
                <a:spcPts val="800"/>
              </a:spcAft>
              <a:buFont typeface="Calibri" panose="020F0502020204030204" pitchFamily="34" charset="0"/>
              <a:buChar char="‒"/>
              <a:defRPr sz="2133" baseline="0"/>
            </a:lvl6pPr>
            <a:lvl7pPr marL="599002" indent="-243411">
              <a:lnSpc>
                <a:spcPts val="2800"/>
              </a:lnSpc>
              <a:spcBef>
                <a:spcPts val="800"/>
              </a:spcBef>
              <a:spcAft>
                <a:spcPts val="800"/>
              </a:spcAft>
              <a:buFont typeface="Calibri" panose="020F0502020204030204" pitchFamily="34" charset="0"/>
              <a:buChar char="‒"/>
              <a:defRPr sz="2133"/>
            </a:lvl7pPr>
            <a:lvl8pPr marL="599002" indent="-243411">
              <a:lnSpc>
                <a:spcPts val="2800"/>
              </a:lnSpc>
              <a:spcBef>
                <a:spcPts val="800"/>
              </a:spcBef>
              <a:spcAft>
                <a:spcPts val="800"/>
              </a:spcAft>
              <a:buFont typeface="Calibri" panose="020F0502020204030204" pitchFamily="34" charset="0"/>
              <a:buChar char="‒"/>
              <a:defRPr sz="2133"/>
            </a:lvl8pPr>
          </a:lstStyle>
          <a:p>
            <a:pPr lvl="0"/>
            <a:r>
              <a:rPr lang="en-US"/>
              <a:t>Bullet 1</a:t>
            </a:r>
          </a:p>
          <a:p>
            <a:pPr lvl="1"/>
            <a:r>
              <a:rPr lang="en-US"/>
              <a:t>Bullet 2</a:t>
            </a:r>
          </a:p>
        </p:txBody>
      </p:sp>
    </p:spTree>
    <p:extLst>
      <p:ext uri="{BB962C8B-B14F-4D97-AF65-F5344CB8AC3E}">
        <p14:creationId xmlns:p14="http://schemas.microsoft.com/office/powerpoint/2010/main" val="1459633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ntent slide with header">
    <p:bg>
      <p:bgPr>
        <a:solidFill>
          <a:schemeClr val="bg1"/>
        </a:solidFill>
        <a:effectLst/>
      </p:bgPr>
    </p:bg>
    <p:spTree>
      <p:nvGrpSpPr>
        <p:cNvPr id="1" name=""/>
        <p:cNvGrpSpPr/>
        <p:nvPr/>
      </p:nvGrpSpPr>
      <p:grpSpPr>
        <a:xfrm>
          <a:off x="0" y="0"/>
          <a:ext cx="0" cy="0"/>
          <a:chOff x="0" y="0"/>
          <a:chExt cx="0" cy="0"/>
        </a:xfrm>
      </p:grpSpPr>
      <p:sp>
        <p:nvSpPr>
          <p:cNvPr id="12" name="Slide Number Placeholder 6"/>
          <p:cNvSpPr txBox="1">
            <a:spLocks/>
          </p:cNvSpPr>
          <p:nvPr userDrawn="1"/>
        </p:nvSpPr>
        <p:spPr>
          <a:xfrm>
            <a:off x="5711958" y="6404030"/>
            <a:ext cx="768085" cy="20512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333" smtClean="0"/>
              <a:pPr/>
              <a:t>‹#›</a:t>
            </a:fld>
            <a:endParaRPr lang="en-CA" sz="1333" dirty="0"/>
          </a:p>
        </p:txBody>
      </p:sp>
      <p:sp>
        <p:nvSpPr>
          <p:cNvPr id="13" name="Title 1"/>
          <p:cNvSpPr>
            <a:spLocks noGrp="1"/>
          </p:cNvSpPr>
          <p:nvPr>
            <p:ph type="title" hasCustomPrompt="1"/>
          </p:nvPr>
        </p:nvSpPr>
        <p:spPr>
          <a:xfrm>
            <a:off x="609600" y="580499"/>
            <a:ext cx="10972800" cy="572144"/>
          </a:xfrm>
        </p:spPr>
        <p:txBody>
          <a:bodyPr lIns="0" tIns="0" rIns="0" bIns="0" anchor="t" anchorCtr="0">
            <a:spAutoFit/>
          </a:bodyPr>
          <a:lstStyle>
            <a:lvl1pPr algn="l">
              <a:lnSpc>
                <a:spcPts val="4400"/>
              </a:lnSpc>
              <a:defRPr sz="4000" baseline="0">
                <a:solidFill>
                  <a:srgbClr val="365254"/>
                </a:solidFill>
              </a:defRPr>
            </a:lvl1pPr>
          </a:lstStyle>
          <a:p>
            <a:r>
              <a:rPr lang="en-US"/>
              <a:t>2-column content  with headers — Slide title</a:t>
            </a:r>
            <a:endParaRPr lang="en-CA"/>
          </a:p>
        </p:txBody>
      </p:sp>
      <p:sp>
        <p:nvSpPr>
          <p:cNvPr id="22" name="Text Placeholder 10"/>
          <p:cNvSpPr>
            <a:spLocks noGrp="1"/>
          </p:cNvSpPr>
          <p:nvPr>
            <p:ph type="body" sz="quarter" idx="14" hasCustomPrompt="1"/>
          </p:nvPr>
        </p:nvSpPr>
        <p:spPr>
          <a:xfrm>
            <a:off x="754743" y="1834923"/>
            <a:ext cx="4994785" cy="1521784"/>
          </a:xfrm>
          <a:prstGeom prst="rect">
            <a:avLst/>
          </a:prstGeom>
        </p:spPr>
        <p:txBody>
          <a:bodyPr wrap="square" lIns="0" tIns="0" rIns="0" bIns="0">
            <a:spAutoFit/>
          </a:bodyPr>
          <a:lstStyle>
            <a:lvl1pPr marL="243411" marR="0" indent="-243411" algn="l" defTabSz="1219170" rtl="0" eaLnBrk="1" fontAlgn="auto" latinLnBrk="0" hangingPunct="1">
              <a:lnSpc>
                <a:spcPts val="3067"/>
              </a:lnSpc>
              <a:spcBef>
                <a:spcPts val="800"/>
              </a:spcBef>
              <a:spcAft>
                <a:spcPts val="800"/>
              </a:spcAft>
              <a:buClr>
                <a:schemeClr val="bg1"/>
              </a:buClr>
              <a:buSzTx/>
              <a:buFont typeface="Calibri" panose="020F0502020204030204" pitchFamily="34" charset="0"/>
              <a:buChar char=" "/>
              <a:tabLst/>
              <a:defRPr sz="2933" b="1" baseline="0">
                <a:solidFill>
                  <a:srgbClr val="177784"/>
                </a:solidFill>
              </a:defRPr>
            </a:lvl1pPr>
            <a:lvl2pPr marL="478355" indent="-234945">
              <a:lnSpc>
                <a:spcPts val="2800"/>
              </a:lnSpc>
              <a:spcBef>
                <a:spcPts val="800"/>
              </a:spcBef>
              <a:spcAft>
                <a:spcPts val="800"/>
              </a:spcAft>
              <a:buClr>
                <a:srgbClr val="365254"/>
              </a:buClr>
              <a:buSzPct val="100000"/>
              <a:buFont typeface="Calibri" panose="020F0502020204030204" pitchFamily="34" charset="0"/>
              <a:buChar char="•"/>
              <a:defRPr sz="2267" b="1">
                <a:solidFill>
                  <a:srgbClr val="365254"/>
                </a:solidFill>
              </a:defRPr>
            </a:lvl2pPr>
            <a:lvl3pPr marL="721766" indent="-243411">
              <a:lnSpc>
                <a:spcPts val="2800"/>
              </a:lnSpc>
              <a:spcBef>
                <a:spcPts val="800"/>
              </a:spcBef>
              <a:spcAft>
                <a:spcPts val="800"/>
              </a:spcAft>
              <a:buFont typeface="Calibri" panose="020F0502020204030204" pitchFamily="34" charset="0"/>
              <a:buChar char="‒"/>
              <a:defRPr sz="2133" baseline="0"/>
            </a:lvl3pPr>
            <a:lvl4pPr marL="721766" indent="-243411">
              <a:lnSpc>
                <a:spcPts val="2800"/>
              </a:lnSpc>
              <a:spcBef>
                <a:spcPts val="800"/>
              </a:spcBef>
              <a:spcAft>
                <a:spcPts val="800"/>
              </a:spcAft>
              <a:buFont typeface="Calibri" panose="020F0502020204030204" pitchFamily="34" charset="0"/>
              <a:buChar char="‒"/>
              <a:defRPr sz="2133" baseline="0"/>
            </a:lvl4pPr>
            <a:lvl5pPr marL="721766" indent="-243411">
              <a:lnSpc>
                <a:spcPts val="2800"/>
              </a:lnSpc>
              <a:spcBef>
                <a:spcPts val="800"/>
              </a:spcBef>
              <a:spcAft>
                <a:spcPts val="800"/>
              </a:spcAft>
              <a:buFont typeface="Calibri" panose="020F0502020204030204" pitchFamily="34" charset="0"/>
              <a:buChar char="‒"/>
              <a:defRPr sz="2133" baseline="0"/>
            </a:lvl5pPr>
            <a:lvl6pPr marL="721766" indent="-243411">
              <a:lnSpc>
                <a:spcPts val="2800"/>
              </a:lnSpc>
              <a:spcBef>
                <a:spcPts val="800"/>
              </a:spcBef>
              <a:spcAft>
                <a:spcPts val="800"/>
              </a:spcAft>
              <a:buFont typeface="Calibri" panose="020F0502020204030204" pitchFamily="34" charset="0"/>
              <a:buChar char="‒"/>
              <a:defRPr sz="2133" baseline="0"/>
            </a:lvl6pPr>
            <a:lvl7pPr marL="721766" indent="-243411">
              <a:lnSpc>
                <a:spcPts val="2800"/>
              </a:lnSpc>
              <a:spcBef>
                <a:spcPts val="800"/>
              </a:spcBef>
              <a:spcAft>
                <a:spcPts val="800"/>
              </a:spcAft>
              <a:buFont typeface="Calibri" panose="020F0502020204030204" pitchFamily="34" charset="0"/>
              <a:buChar char="‒"/>
              <a:defRPr sz="2133"/>
            </a:lvl7pPr>
            <a:lvl8pPr marL="721766" indent="-243411">
              <a:lnSpc>
                <a:spcPts val="2800"/>
              </a:lnSpc>
              <a:spcBef>
                <a:spcPts val="800"/>
              </a:spcBef>
              <a:spcAft>
                <a:spcPts val="800"/>
              </a:spcAft>
              <a:buFont typeface="Calibri" panose="020F0502020204030204" pitchFamily="34" charset="0"/>
              <a:buChar char="‒"/>
              <a:defRPr sz="2133"/>
            </a:lvl8pPr>
            <a:lvl9pPr marL="4876678" indent="0">
              <a:buNone/>
              <a:defRPr/>
            </a:lvl9pPr>
          </a:lstStyle>
          <a:p>
            <a:pPr lvl="0"/>
            <a:r>
              <a:rPr lang="en-US"/>
              <a:t>Header </a:t>
            </a:r>
          </a:p>
          <a:p>
            <a:pPr lvl="1"/>
            <a:r>
              <a:rPr lang="en-US"/>
              <a:t>Bullet 1</a:t>
            </a:r>
          </a:p>
          <a:p>
            <a:pPr lvl="2"/>
            <a:r>
              <a:rPr lang="en-US"/>
              <a:t>Bullet 2</a:t>
            </a:r>
          </a:p>
        </p:txBody>
      </p:sp>
      <p:sp>
        <p:nvSpPr>
          <p:cNvPr id="23" name="Text Placeholder 10"/>
          <p:cNvSpPr>
            <a:spLocks noGrp="1"/>
          </p:cNvSpPr>
          <p:nvPr>
            <p:ph type="body" sz="quarter" idx="15" hasCustomPrompt="1"/>
          </p:nvPr>
        </p:nvSpPr>
        <p:spPr>
          <a:xfrm>
            <a:off x="6251948" y="1834923"/>
            <a:ext cx="4800000" cy="1521784"/>
          </a:xfrm>
          <a:prstGeom prst="rect">
            <a:avLst/>
          </a:prstGeom>
        </p:spPr>
        <p:txBody>
          <a:bodyPr wrap="square" lIns="0" tIns="0" rIns="0" bIns="0">
            <a:spAutoFit/>
          </a:bodyPr>
          <a:lstStyle>
            <a:lvl1pPr marL="243411" marR="0" indent="-243411" algn="l" defTabSz="1219170" rtl="0" eaLnBrk="1" fontAlgn="auto" latinLnBrk="0" hangingPunct="1">
              <a:lnSpc>
                <a:spcPts val="3067"/>
              </a:lnSpc>
              <a:spcBef>
                <a:spcPts val="800"/>
              </a:spcBef>
              <a:spcAft>
                <a:spcPts val="800"/>
              </a:spcAft>
              <a:buClr>
                <a:schemeClr val="bg1"/>
              </a:buClr>
              <a:buSzTx/>
              <a:buFont typeface="Calibri" panose="020F0502020204030204" pitchFamily="34" charset="0"/>
              <a:buChar char=" "/>
              <a:tabLst/>
              <a:defRPr sz="2933" b="1" baseline="0">
                <a:solidFill>
                  <a:srgbClr val="177784"/>
                </a:solidFill>
              </a:defRPr>
            </a:lvl1pPr>
            <a:lvl2pPr marL="478355" indent="-234945">
              <a:lnSpc>
                <a:spcPts val="2800"/>
              </a:lnSpc>
              <a:spcBef>
                <a:spcPts val="800"/>
              </a:spcBef>
              <a:spcAft>
                <a:spcPts val="800"/>
              </a:spcAft>
              <a:buFont typeface="Calibri" panose="020F0502020204030204" pitchFamily="34" charset="0"/>
              <a:buChar char="•"/>
              <a:defRPr sz="2267" b="1">
                <a:solidFill>
                  <a:srgbClr val="365254"/>
                </a:solidFill>
              </a:defRPr>
            </a:lvl2pPr>
            <a:lvl3pPr marL="721766" indent="-243411">
              <a:lnSpc>
                <a:spcPts val="2800"/>
              </a:lnSpc>
              <a:spcBef>
                <a:spcPts val="800"/>
              </a:spcBef>
              <a:spcAft>
                <a:spcPts val="800"/>
              </a:spcAft>
              <a:buFont typeface="Calibri" panose="020F0502020204030204" pitchFamily="34" charset="0"/>
              <a:buChar char="‒"/>
              <a:defRPr sz="2133" baseline="0"/>
            </a:lvl3pPr>
            <a:lvl4pPr marL="721766" indent="-243411">
              <a:lnSpc>
                <a:spcPts val="2800"/>
              </a:lnSpc>
              <a:spcBef>
                <a:spcPts val="800"/>
              </a:spcBef>
              <a:spcAft>
                <a:spcPts val="800"/>
              </a:spcAft>
              <a:buFont typeface="Calibri" panose="020F0502020204030204" pitchFamily="34" charset="0"/>
              <a:buChar char="‒"/>
              <a:defRPr sz="2133" baseline="0"/>
            </a:lvl4pPr>
            <a:lvl5pPr marL="721766" indent="-243411">
              <a:lnSpc>
                <a:spcPts val="2800"/>
              </a:lnSpc>
              <a:spcBef>
                <a:spcPts val="800"/>
              </a:spcBef>
              <a:spcAft>
                <a:spcPts val="800"/>
              </a:spcAft>
              <a:buFont typeface="Calibri" panose="020F0502020204030204" pitchFamily="34" charset="0"/>
              <a:buChar char="‒"/>
              <a:defRPr sz="2133" baseline="0"/>
            </a:lvl5pPr>
            <a:lvl6pPr marL="721766" indent="-243411">
              <a:lnSpc>
                <a:spcPts val="2800"/>
              </a:lnSpc>
              <a:spcBef>
                <a:spcPts val="800"/>
              </a:spcBef>
              <a:spcAft>
                <a:spcPts val="800"/>
              </a:spcAft>
              <a:buFont typeface="Calibri" panose="020F0502020204030204" pitchFamily="34" charset="0"/>
              <a:buChar char="‒"/>
              <a:defRPr sz="2133" baseline="0"/>
            </a:lvl6pPr>
            <a:lvl7pPr marL="721766" indent="-243411">
              <a:lnSpc>
                <a:spcPts val="2800"/>
              </a:lnSpc>
              <a:spcBef>
                <a:spcPts val="800"/>
              </a:spcBef>
              <a:spcAft>
                <a:spcPts val="800"/>
              </a:spcAft>
              <a:buFont typeface="Calibri" panose="020F0502020204030204" pitchFamily="34" charset="0"/>
              <a:buChar char="‒"/>
              <a:defRPr sz="2133"/>
            </a:lvl7pPr>
            <a:lvl8pPr marL="721766" indent="-243411">
              <a:lnSpc>
                <a:spcPts val="2800"/>
              </a:lnSpc>
              <a:spcBef>
                <a:spcPts val="800"/>
              </a:spcBef>
              <a:spcAft>
                <a:spcPts val="800"/>
              </a:spcAft>
              <a:buFont typeface="Calibri" panose="020F0502020204030204" pitchFamily="34" charset="0"/>
              <a:buChar char="‒"/>
              <a:defRPr sz="2133"/>
            </a:lvl8pPr>
            <a:lvl9pPr marL="4876678" indent="0">
              <a:buNone/>
              <a:defRPr/>
            </a:lvl9pPr>
          </a:lstStyle>
          <a:p>
            <a:pPr lvl="0"/>
            <a:r>
              <a:rPr lang="en-US"/>
              <a:t>Header </a:t>
            </a:r>
          </a:p>
          <a:p>
            <a:pPr lvl="1"/>
            <a:r>
              <a:rPr lang="en-US"/>
              <a:t>Bullet 1</a:t>
            </a:r>
          </a:p>
          <a:p>
            <a:pPr lvl="2"/>
            <a:r>
              <a:rPr lang="en-US"/>
              <a:t>Bullet 2</a:t>
            </a:r>
          </a:p>
        </p:txBody>
      </p:sp>
    </p:spTree>
    <p:extLst>
      <p:ext uri="{BB962C8B-B14F-4D97-AF65-F5344CB8AC3E}">
        <p14:creationId xmlns:p14="http://schemas.microsoft.com/office/powerpoint/2010/main" val="1635762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12" name="Slide Number Placeholder 6"/>
          <p:cNvSpPr txBox="1">
            <a:spLocks/>
          </p:cNvSpPr>
          <p:nvPr userDrawn="1"/>
        </p:nvSpPr>
        <p:spPr>
          <a:xfrm>
            <a:off x="5711958" y="6404030"/>
            <a:ext cx="768085" cy="20512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333" smtClean="0"/>
              <a:pPr/>
              <a:t>‹#›</a:t>
            </a:fld>
            <a:endParaRPr lang="en-CA" sz="1333" dirty="0"/>
          </a:p>
        </p:txBody>
      </p:sp>
      <p:sp>
        <p:nvSpPr>
          <p:cNvPr id="13" name="Title 1"/>
          <p:cNvSpPr>
            <a:spLocks noGrp="1"/>
          </p:cNvSpPr>
          <p:nvPr>
            <p:ph type="title" hasCustomPrompt="1"/>
          </p:nvPr>
        </p:nvSpPr>
        <p:spPr>
          <a:xfrm>
            <a:off x="609600" y="580499"/>
            <a:ext cx="10972800" cy="572123"/>
          </a:xfrm>
        </p:spPr>
        <p:txBody>
          <a:bodyPr lIns="0" tIns="0" rIns="0" bIns="0" anchor="t" anchorCtr="0">
            <a:spAutoFit/>
          </a:bodyPr>
          <a:lstStyle>
            <a:lvl1pPr algn="l">
              <a:lnSpc>
                <a:spcPts val="4400"/>
              </a:lnSpc>
              <a:defRPr sz="4000" baseline="0">
                <a:solidFill>
                  <a:srgbClr val="365254"/>
                </a:solidFill>
              </a:defRPr>
            </a:lvl1pPr>
          </a:lstStyle>
          <a:p>
            <a:r>
              <a:rPr lang="en-US"/>
              <a:t>Title only layout — Slide title</a:t>
            </a:r>
          </a:p>
        </p:txBody>
      </p:sp>
    </p:spTree>
    <p:extLst>
      <p:ext uri="{BB962C8B-B14F-4D97-AF65-F5344CB8AC3E}">
        <p14:creationId xmlns:p14="http://schemas.microsoft.com/office/powerpoint/2010/main" val="875118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12" name="Slide Number Placeholder 6"/>
          <p:cNvSpPr txBox="1">
            <a:spLocks/>
          </p:cNvSpPr>
          <p:nvPr userDrawn="1"/>
        </p:nvSpPr>
        <p:spPr>
          <a:xfrm>
            <a:off x="5711958" y="6404030"/>
            <a:ext cx="768085" cy="20512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333" smtClean="0"/>
              <a:pPr/>
              <a:t>‹#›</a:t>
            </a:fld>
            <a:endParaRPr lang="en-CA" sz="1333" dirty="0"/>
          </a:p>
        </p:txBody>
      </p:sp>
    </p:spTree>
    <p:extLst>
      <p:ext uri="{BB962C8B-B14F-4D97-AF65-F5344CB8AC3E}">
        <p14:creationId xmlns:p14="http://schemas.microsoft.com/office/powerpoint/2010/main" val="3870974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1">
    <p:bg>
      <p:bgPr>
        <a:solidFill>
          <a:schemeClr val="bg1"/>
        </a:solid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5711958" y="6404030"/>
            <a:ext cx="768085" cy="20512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333" smtClean="0"/>
              <a:pPr/>
              <a:t>‹#›</a:t>
            </a:fld>
            <a:endParaRPr lang="en-CA" sz="1333" dirty="0"/>
          </a:p>
        </p:txBody>
      </p:sp>
      <p:sp>
        <p:nvSpPr>
          <p:cNvPr id="8" name="Text Placeholder 7"/>
          <p:cNvSpPr>
            <a:spLocks noGrp="1"/>
          </p:cNvSpPr>
          <p:nvPr>
            <p:ph type="body" sz="quarter" idx="14" hasCustomPrompt="1"/>
          </p:nvPr>
        </p:nvSpPr>
        <p:spPr>
          <a:xfrm>
            <a:off x="5423925" y="2625362"/>
            <a:ext cx="5760000" cy="1607277"/>
          </a:xfrm>
          <a:prstGeom prst="rect">
            <a:avLst/>
          </a:prstGeom>
          <a:noFill/>
        </p:spPr>
        <p:txBody>
          <a:bodyPr wrap="square" lIns="0" tIns="0" rIns="0" bIns="0" anchor="ctr" anchorCtr="0">
            <a:spAutoFit/>
          </a:bodyPr>
          <a:lstStyle>
            <a:lvl1pPr marL="304792" indent="-304792">
              <a:lnSpc>
                <a:spcPts val="4667"/>
              </a:lnSpc>
              <a:spcBef>
                <a:spcPts val="0"/>
              </a:spcBef>
              <a:spcAft>
                <a:spcPts val="1600"/>
              </a:spcAft>
              <a:buClr>
                <a:srgbClr val="00A199"/>
              </a:buClr>
              <a:buFont typeface="Calibri" panose="020F0502020204030204" pitchFamily="34" charset="0"/>
              <a:buChar char=" "/>
              <a:defRPr sz="4667" b="0">
                <a:solidFill>
                  <a:srgbClr val="365254"/>
                </a:solidFill>
              </a:defRPr>
            </a:lvl1pPr>
            <a:lvl2pPr marL="304792" indent="-304792">
              <a:lnSpc>
                <a:spcPts val="3067"/>
              </a:lnSpc>
              <a:spcBef>
                <a:spcPts val="0"/>
              </a:spcBef>
              <a:spcAft>
                <a:spcPts val="800"/>
              </a:spcAft>
              <a:buClr>
                <a:srgbClr val="00A199"/>
              </a:buClr>
              <a:buFont typeface="Calibri" panose="020F0502020204030204" pitchFamily="34" charset="0"/>
              <a:buChar char=" "/>
              <a:defRPr sz="2933" baseline="0">
                <a:solidFill>
                  <a:srgbClr val="177784"/>
                </a:solidFill>
              </a:defRPr>
            </a:lvl2pPr>
            <a:lvl3pPr marL="304792" indent="-304792">
              <a:lnSpc>
                <a:spcPts val="2400"/>
              </a:lnSpc>
              <a:spcBef>
                <a:spcPts val="0"/>
              </a:spcBef>
              <a:spcAft>
                <a:spcPts val="800"/>
              </a:spcAft>
              <a:buClr>
                <a:srgbClr val="00A199"/>
              </a:buClr>
              <a:buFont typeface="Calibri" panose="020F0502020204030204" pitchFamily="34" charset="0"/>
              <a:buChar char=" "/>
              <a:defRPr sz="2267">
                <a:solidFill>
                  <a:schemeClr val="tx1"/>
                </a:solidFill>
              </a:defRPr>
            </a:lvl3pPr>
            <a:lvl4pPr marL="304792" indent="-304792">
              <a:buClr>
                <a:srgbClr val="00A199"/>
              </a:buClr>
              <a:buFont typeface="Calibri" panose="020F0502020204030204" pitchFamily="34" charset="0"/>
              <a:buChar char=" "/>
              <a:defRPr sz="2267">
                <a:solidFill>
                  <a:schemeClr val="bg1"/>
                </a:solidFill>
              </a:defRPr>
            </a:lvl4pPr>
            <a:lvl5pPr marL="304792" indent="-304792">
              <a:buClr>
                <a:srgbClr val="00A199"/>
              </a:buClr>
              <a:buFont typeface="Calibri" panose="020F0502020204030204" pitchFamily="34" charset="0"/>
              <a:buChar char=" "/>
              <a:defRPr sz="2267">
                <a:solidFill>
                  <a:schemeClr val="bg1"/>
                </a:solidFill>
              </a:defRPr>
            </a:lvl5pPr>
          </a:lstStyle>
          <a:p>
            <a:pPr lvl="0"/>
            <a:r>
              <a:rPr lang="en-US"/>
              <a:t>Section title</a:t>
            </a:r>
          </a:p>
          <a:p>
            <a:pPr lvl="1"/>
            <a:r>
              <a:rPr lang="en-US"/>
              <a:t>Extra text or content</a:t>
            </a:r>
          </a:p>
          <a:p>
            <a:pPr lvl="2"/>
            <a:r>
              <a:rPr lang="en-US"/>
              <a:t>Extra information</a:t>
            </a:r>
          </a:p>
        </p:txBody>
      </p:sp>
      <p:sp>
        <p:nvSpPr>
          <p:cNvPr id="14" name="Content Placeholder 18"/>
          <p:cNvSpPr>
            <a:spLocks noGrp="1"/>
          </p:cNvSpPr>
          <p:nvPr>
            <p:ph sz="quarter" idx="13" hasCustomPrompt="1"/>
          </p:nvPr>
        </p:nvSpPr>
        <p:spPr>
          <a:xfrm>
            <a:off x="911424" y="1892830"/>
            <a:ext cx="2784309" cy="2784309"/>
          </a:xfrm>
          <a:prstGeom prst="rect">
            <a:avLst/>
          </a:prstGeom>
        </p:spPr>
        <p:txBody>
          <a:bodyPr lIns="0" tIns="0" rIns="0" bIns="0" anchor="t" anchorCtr="0">
            <a:normAutofit/>
          </a:bodyPr>
          <a:lstStyle>
            <a:lvl1pPr marL="0" indent="0" algn="ctr">
              <a:buNone/>
              <a:defRPr sz="2667">
                <a:solidFill>
                  <a:srgbClr val="002060"/>
                </a:solidFill>
              </a:defRPr>
            </a:lvl1pPr>
          </a:lstStyle>
          <a:p>
            <a:pPr lvl="0"/>
            <a:r>
              <a:rPr lang="en-CA"/>
              <a:t>Insert icon, picture or chart</a:t>
            </a:r>
          </a:p>
        </p:txBody>
      </p:sp>
    </p:spTree>
    <p:extLst>
      <p:ext uri="{BB962C8B-B14F-4D97-AF65-F5344CB8AC3E}">
        <p14:creationId xmlns:p14="http://schemas.microsoft.com/office/powerpoint/2010/main" val="125566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slide 2">
    <p:bg>
      <p:bgPr>
        <a:solidFill>
          <a:srgbClr val="EDF7F5"/>
        </a:solid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5711958" y="6404030"/>
            <a:ext cx="768085" cy="20512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333" smtClean="0"/>
              <a:pPr/>
              <a:t>‹#›</a:t>
            </a:fld>
            <a:endParaRPr lang="en-CA" sz="1333" dirty="0"/>
          </a:p>
        </p:txBody>
      </p:sp>
      <p:sp>
        <p:nvSpPr>
          <p:cNvPr id="8" name="Text Placeholder 7"/>
          <p:cNvSpPr>
            <a:spLocks noGrp="1"/>
          </p:cNvSpPr>
          <p:nvPr>
            <p:ph type="body" sz="quarter" idx="14" hasCustomPrompt="1"/>
          </p:nvPr>
        </p:nvSpPr>
        <p:spPr>
          <a:xfrm>
            <a:off x="1582605" y="1622788"/>
            <a:ext cx="10609395" cy="2670022"/>
          </a:xfrm>
          <a:prstGeom prst="rect">
            <a:avLst/>
          </a:prstGeom>
          <a:solidFill>
            <a:srgbClr val="00A199"/>
          </a:solidFill>
        </p:spPr>
        <p:txBody>
          <a:bodyPr wrap="square" lIns="180000" tIns="522000" rIns="0" bIns="522000">
            <a:spAutoFit/>
          </a:bodyPr>
          <a:lstStyle>
            <a:lvl1pPr marL="304792" indent="-304792">
              <a:lnSpc>
                <a:spcPts val="4667"/>
              </a:lnSpc>
              <a:spcBef>
                <a:spcPts val="0"/>
              </a:spcBef>
              <a:spcAft>
                <a:spcPts val="1600"/>
              </a:spcAft>
              <a:buClr>
                <a:srgbClr val="00A199"/>
              </a:buClr>
              <a:buFont typeface="Calibri" panose="020F0502020204030204" pitchFamily="34" charset="0"/>
              <a:buChar char=" "/>
              <a:defRPr sz="4667" b="0" baseline="0">
                <a:solidFill>
                  <a:schemeClr val="bg1"/>
                </a:solidFill>
              </a:defRPr>
            </a:lvl1pPr>
            <a:lvl2pPr marL="304792" indent="-304792">
              <a:lnSpc>
                <a:spcPts val="3067"/>
              </a:lnSpc>
              <a:spcBef>
                <a:spcPts val="0"/>
              </a:spcBef>
              <a:spcAft>
                <a:spcPts val="800"/>
              </a:spcAft>
              <a:buClr>
                <a:srgbClr val="00A199"/>
              </a:buClr>
              <a:buFont typeface="Calibri" panose="020F0502020204030204" pitchFamily="34" charset="0"/>
              <a:buChar char=" "/>
              <a:defRPr sz="2933" baseline="0">
                <a:solidFill>
                  <a:schemeClr val="bg1"/>
                </a:solidFill>
              </a:defRPr>
            </a:lvl2pPr>
            <a:lvl3pPr marL="304792" indent="-304792">
              <a:lnSpc>
                <a:spcPts val="2400"/>
              </a:lnSpc>
              <a:spcBef>
                <a:spcPts val="0"/>
              </a:spcBef>
              <a:spcAft>
                <a:spcPts val="800"/>
              </a:spcAft>
              <a:buClr>
                <a:srgbClr val="00A199"/>
              </a:buClr>
              <a:buFont typeface="Calibri" panose="020F0502020204030204" pitchFamily="34" charset="0"/>
              <a:buChar char=" "/>
              <a:defRPr sz="2267">
                <a:solidFill>
                  <a:schemeClr val="bg1"/>
                </a:solidFill>
              </a:defRPr>
            </a:lvl3pPr>
            <a:lvl4pPr marL="304792" indent="-304792">
              <a:buClr>
                <a:srgbClr val="00A199"/>
              </a:buClr>
              <a:buFont typeface="Calibri" panose="020F0502020204030204" pitchFamily="34" charset="0"/>
              <a:buChar char=" "/>
              <a:defRPr sz="2267">
                <a:solidFill>
                  <a:schemeClr val="bg1"/>
                </a:solidFill>
              </a:defRPr>
            </a:lvl4pPr>
            <a:lvl5pPr marL="304792" indent="-304792">
              <a:buClr>
                <a:srgbClr val="00A199"/>
              </a:buClr>
              <a:buFont typeface="Calibri" panose="020F0502020204030204" pitchFamily="34" charset="0"/>
              <a:buChar char=" "/>
              <a:defRPr sz="2267">
                <a:solidFill>
                  <a:schemeClr val="bg1"/>
                </a:solidFill>
              </a:defRPr>
            </a:lvl5pPr>
          </a:lstStyle>
          <a:p>
            <a:pPr lvl="0"/>
            <a:r>
              <a:rPr lang="en-US"/>
              <a:t>Section title</a:t>
            </a:r>
          </a:p>
          <a:p>
            <a:pPr lvl="1"/>
            <a:r>
              <a:rPr lang="en-US"/>
              <a:t>Extra text or content</a:t>
            </a:r>
          </a:p>
          <a:p>
            <a:pPr lvl="2"/>
            <a:r>
              <a:rPr lang="en-US"/>
              <a:t>Extra information</a:t>
            </a:r>
          </a:p>
        </p:txBody>
      </p:sp>
      <p:sp>
        <p:nvSpPr>
          <p:cNvPr id="5" name="Picture Placeholder 4"/>
          <p:cNvSpPr>
            <a:spLocks noGrp="1"/>
          </p:cNvSpPr>
          <p:nvPr>
            <p:ph type="pic" sz="quarter" idx="13" hasCustomPrompt="1"/>
          </p:nvPr>
        </p:nvSpPr>
        <p:spPr>
          <a:xfrm>
            <a:off x="9016203" y="490769"/>
            <a:ext cx="1975947" cy="1978124"/>
          </a:xfrm>
          <a:prstGeom prst="rect">
            <a:avLst/>
          </a:prstGeom>
        </p:spPr>
        <p:txBody>
          <a:bodyPr>
            <a:normAutofit/>
          </a:bodyPr>
          <a:lstStyle>
            <a:lvl1pPr marL="0" indent="0" algn="ctr">
              <a:buNone/>
              <a:defRPr sz="2667">
                <a:solidFill>
                  <a:srgbClr val="002060"/>
                </a:solidFill>
              </a:defRPr>
            </a:lvl1pPr>
          </a:lstStyle>
          <a:p>
            <a:r>
              <a:rPr lang="en-CA" dirty="0"/>
              <a:t>Insert icon</a:t>
            </a:r>
            <a:br>
              <a:rPr lang="en-CA" dirty="0"/>
            </a:br>
            <a:r>
              <a:rPr lang="en-CA" dirty="0"/>
              <a:t>if needed</a:t>
            </a:r>
          </a:p>
        </p:txBody>
      </p:sp>
    </p:spTree>
    <p:extLst>
      <p:ext uri="{BB962C8B-B14F-4D97-AF65-F5344CB8AC3E}">
        <p14:creationId xmlns:p14="http://schemas.microsoft.com/office/powerpoint/2010/main" val="4075541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86781"/>
            <a:ext cx="10972800" cy="572144"/>
          </a:xfrm>
          <a:prstGeom prst="rect">
            <a:avLst/>
          </a:prstGeom>
        </p:spPr>
        <p:txBody>
          <a:bodyPr vert="horz" lIns="0" tIns="0" rIns="0" bIns="0" rtlCol="0" anchor="t" anchorCtr="0">
            <a:spAutoFit/>
          </a:bodyPr>
          <a:lstStyle/>
          <a:p>
            <a:r>
              <a:rPr lang="en-US"/>
              <a:t>Click to edit Master title style</a:t>
            </a:r>
            <a:endParaRPr lang="en-CA"/>
          </a:p>
        </p:txBody>
      </p:sp>
      <p:sp>
        <p:nvSpPr>
          <p:cNvPr id="6" name="Slide Number Placeholder 5"/>
          <p:cNvSpPr>
            <a:spLocks noGrp="1"/>
          </p:cNvSpPr>
          <p:nvPr>
            <p:ph type="sldNum" sz="quarter" idx="4"/>
          </p:nvPr>
        </p:nvSpPr>
        <p:spPr>
          <a:xfrm>
            <a:off x="4673600" y="6398749"/>
            <a:ext cx="2844800" cy="205184"/>
          </a:xfrm>
          <a:prstGeom prst="rect">
            <a:avLst/>
          </a:prstGeom>
        </p:spPr>
        <p:txBody>
          <a:bodyPr vert="horz" lIns="0" tIns="0" rIns="0" bIns="0" rtlCol="0" anchor="t" anchorCtr="0">
            <a:spAutoFit/>
          </a:bodyPr>
          <a:lstStyle>
            <a:lvl1pPr algn="ctr">
              <a:defRPr sz="1333">
                <a:solidFill>
                  <a:schemeClr val="tx1">
                    <a:tint val="75000"/>
                  </a:schemeClr>
                </a:solidFill>
              </a:defRPr>
            </a:lvl1pPr>
          </a:lstStyle>
          <a:p>
            <a:fld id="{705A8334-9369-44D4-A315-FEF68A97AEA3}" type="slidenum">
              <a:rPr lang="en-CA" smtClean="0"/>
              <a:pPr/>
              <a:t>‹#›</a:t>
            </a:fld>
            <a:endParaRPr lang="en-CA" dirty="0"/>
          </a:p>
        </p:txBody>
      </p:sp>
      <p:sp>
        <p:nvSpPr>
          <p:cNvPr id="10" name="Text Placeholder 9"/>
          <p:cNvSpPr>
            <a:spLocks noGrp="1"/>
          </p:cNvSpPr>
          <p:nvPr>
            <p:ph type="body" idx="1"/>
          </p:nvPr>
        </p:nvSpPr>
        <p:spPr>
          <a:xfrm>
            <a:off x="924124" y="1827299"/>
            <a:ext cx="10972800" cy="2616101"/>
          </a:xfrm>
          <a:prstGeom prst="rect">
            <a:avLst/>
          </a:prstGeom>
        </p:spPr>
        <p:txBody>
          <a:bodyPr vert="horz"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4" name="Picture 1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286925" y="6393305"/>
            <a:ext cx="660600" cy="236395"/>
          </a:xfrm>
          <a:prstGeom prst="rect">
            <a:avLst/>
          </a:prstGeom>
        </p:spPr>
      </p:pic>
    </p:spTree>
    <p:extLst>
      <p:ext uri="{BB962C8B-B14F-4D97-AF65-F5344CB8AC3E}">
        <p14:creationId xmlns:p14="http://schemas.microsoft.com/office/powerpoint/2010/main" val="141667460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txStyles>
    <p:titleStyle>
      <a:lvl1pPr algn="l" defTabSz="1219170" rtl="0" eaLnBrk="1" latinLnBrk="0" hangingPunct="1">
        <a:lnSpc>
          <a:spcPts val="4400"/>
        </a:lnSpc>
        <a:spcBef>
          <a:spcPct val="0"/>
        </a:spcBef>
        <a:buNone/>
        <a:defRPr sz="4000" kern="1200">
          <a:solidFill>
            <a:srgbClr val="365254"/>
          </a:solidFill>
          <a:latin typeface="+mj-lt"/>
          <a:ea typeface="+mj-ea"/>
          <a:cs typeface="+mj-cs"/>
        </a:defRPr>
      </a:lvl1pPr>
    </p:titleStyle>
    <p:bodyStyle>
      <a:lvl1pPr marL="241294" indent="-241294" algn="l" defTabSz="1219170" rtl="0" eaLnBrk="1" latinLnBrk="0" hangingPunct="1">
        <a:lnSpc>
          <a:spcPts val="2800"/>
        </a:lnSpc>
        <a:spcBef>
          <a:spcPts val="800"/>
        </a:spcBef>
        <a:spcAft>
          <a:spcPts val="800"/>
        </a:spcAft>
        <a:buFont typeface="Arial" panose="020B0604020202020204" pitchFamily="34" charset="0"/>
        <a:buChar char="•"/>
        <a:defRPr sz="2267" b="1" kern="1200">
          <a:solidFill>
            <a:srgbClr val="365254"/>
          </a:solidFill>
          <a:latin typeface="+mn-lt"/>
          <a:ea typeface="+mn-ea"/>
          <a:cs typeface="+mn-cs"/>
        </a:defRPr>
      </a:lvl1pPr>
      <a:lvl2pPr marL="482588" indent="-228594" algn="l" defTabSz="1219170" rtl="0" eaLnBrk="1" latinLnBrk="0" hangingPunct="1">
        <a:lnSpc>
          <a:spcPts val="2800"/>
        </a:lnSpc>
        <a:spcBef>
          <a:spcPts val="800"/>
        </a:spcBef>
        <a:spcAft>
          <a:spcPts val="800"/>
        </a:spcAft>
        <a:buFont typeface="Courier New" panose="02070309020205020404" pitchFamily="49" charset="0"/>
        <a:buChar char="-"/>
        <a:tabLst/>
        <a:defRPr sz="2133" kern="1200">
          <a:solidFill>
            <a:schemeClr val="tx1"/>
          </a:solidFill>
          <a:latin typeface="+mn-lt"/>
          <a:ea typeface="+mn-ea"/>
          <a:cs typeface="+mn-cs"/>
        </a:defRPr>
      </a:lvl2pPr>
      <a:lvl3pPr marL="482588" indent="-228594" algn="l" defTabSz="1219170" rtl="0" eaLnBrk="1" latinLnBrk="0" hangingPunct="1">
        <a:lnSpc>
          <a:spcPts val="2800"/>
        </a:lnSpc>
        <a:spcBef>
          <a:spcPts val="800"/>
        </a:spcBef>
        <a:spcAft>
          <a:spcPts val="800"/>
        </a:spcAft>
        <a:buFont typeface="Courier New" panose="02070309020205020404" pitchFamily="49" charset="0"/>
        <a:buChar char="-"/>
        <a:defRPr sz="2133" kern="1200">
          <a:solidFill>
            <a:schemeClr val="tx1"/>
          </a:solidFill>
          <a:latin typeface="+mn-lt"/>
          <a:ea typeface="+mn-ea"/>
          <a:cs typeface="+mn-cs"/>
        </a:defRPr>
      </a:lvl3pPr>
      <a:lvl4pPr marL="482588" indent="-228594" algn="l" defTabSz="1219170" rtl="0" eaLnBrk="1" latinLnBrk="0" hangingPunct="1">
        <a:lnSpc>
          <a:spcPts val="2800"/>
        </a:lnSpc>
        <a:spcBef>
          <a:spcPts val="800"/>
        </a:spcBef>
        <a:spcAft>
          <a:spcPts val="800"/>
        </a:spcAft>
        <a:buFont typeface="Courier New" panose="02070309020205020404" pitchFamily="49" charset="0"/>
        <a:buChar char="-"/>
        <a:defRPr sz="2133" kern="1200">
          <a:solidFill>
            <a:schemeClr val="tx1"/>
          </a:solidFill>
          <a:latin typeface="+mn-lt"/>
          <a:ea typeface="+mn-ea"/>
          <a:cs typeface="+mn-cs"/>
        </a:defRPr>
      </a:lvl4pPr>
      <a:lvl5pPr marL="482588" indent="-228594" algn="l" defTabSz="1219170" rtl="0" eaLnBrk="1" latinLnBrk="0" hangingPunct="1">
        <a:lnSpc>
          <a:spcPts val="2800"/>
        </a:lnSpc>
        <a:spcBef>
          <a:spcPts val="800"/>
        </a:spcBef>
        <a:spcAft>
          <a:spcPts val="800"/>
        </a:spcAft>
        <a:buFont typeface="Courier New" panose="02070309020205020404" pitchFamily="49" charset="0"/>
        <a:buChar char="-"/>
        <a:defRPr sz="2133"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hyperlink" Target="https://yourhealthsystem.cihi.ca/hsp/inbrief?lang=en#!/indicators/080/hospital-stays-for-harm-caused-by-substance-use/;mapC1;mapLevel2;/"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hyperlink" Target="https://www.cihi.ca/sites/default/files/document/shp-companion-report-en.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yourhealthsystem.cihi.ca/hsp/inbrief?lang=en#!/indicators/080/hospital-stays-for-harm-caused-by-substance-use/;mapC1;mapLevel2;/"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hyperlink" Target="https://yourhealthsystem.cihi.ca/hsp/indepth?lang=en#/"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cihi.ca/en/shared-health-priorities/common-indicators-to-improve-health-care-for-canadians"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hyperlink" Target="https://yourhealthsystem.cihi.ca/hsp/inbrief?lang=en" TargetMode="External"/><Relationship Id="rId7" Type="http://schemas.openxmlformats.org/officeDocument/2006/relationships/hyperlink" Target="https://www.cihi.ca/en"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mailto:sharedhealthpriorities@cihi.ca" TargetMode="External"/><Relationship Id="rId5" Type="http://schemas.openxmlformats.org/officeDocument/2006/relationships/hyperlink" Target="https://www.cihi.ca/en/shared-health-priorities/measuring-access-to-priority-health-services" TargetMode="External"/><Relationship Id="rId4" Type="http://schemas.openxmlformats.org/officeDocument/2006/relationships/hyperlink" Target="https://www.cihi.ca/en/shared-health-prioritie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yourhealthsystem.cihi.ca/hsp/inbrief?lang=en&amp;_ga=2.128480588.1971647943.1621948957-1629139453.1574777912" TargetMode="External"/><Relationship Id="rId7" Type="http://schemas.openxmlformats.org/officeDocument/2006/relationships/image" Target="../media/image19.sv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hyperlink" Target="https://www.cihi.ca/en/shared-health-priorities/measuring-access-to-priority-health-services" TargetMode="External"/><Relationship Id="rId4" Type="http://schemas.openxmlformats.org/officeDocument/2006/relationships/hyperlink" Target="https://www.cihi.ca/en/access-data-and-reports/indicator-library"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3615" y="1024028"/>
            <a:ext cx="8446901" cy="2769989"/>
          </a:xfrm>
        </p:spPr>
        <p:txBody>
          <a:bodyPr/>
          <a:lstStyle/>
          <a:p>
            <a:pPr>
              <a:lnSpc>
                <a:spcPct val="100000"/>
              </a:lnSpc>
            </a:pPr>
            <a:r>
              <a:rPr lang="en-CA" dirty="0">
                <a:latin typeface="+mn-lt"/>
                <a:cs typeface="Calibri Light" panose="020F0302020204030204" pitchFamily="34" charset="0"/>
              </a:rPr>
              <a:t>Shared Health Priorities: </a:t>
            </a:r>
            <a:r>
              <a:rPr lang="en-US" altLang="en-US" sz="4400" b="0" dirty="0">
                <a:solidFill>
                  <a:schemeClr val="accent2"/>
                </a:solidFill>
                <a:latin typeface="+mn-lt"/>
                <a:ea typeface="Calibri" panose="020F0502020204030204" pitchFamily="34" charset="0"/>
                <a:cs typeface="Calibri Light" panose="020F0302020204030204" pitchFamily="34" charset="0"/>
              </a:rPr>
              <a:t>Measuring Access to Mental Health and Substance Use Services </a:t>
            </a:r>
            <a:r>
              <a:rPr lang="en-US" altLang="en-US" sz="4400" b="0" dirty="0">
                <a:latin typeface="+mn-lt"/>
                <a:ea typeface="Calibri" panose="020F0502020204030204" pitchFamily="34" charset="0"/>
                <a:cs typeface="Calibri Light" panose="020F0302020204030204" pitchFamily="34" charset="0"/>
              </a:rPr>
              <a:t>and </a:t>
            </a:r>
            <a:br>
              <a:rPr lang="en-US" altLang="en-US" sz="4400" b="0" dirty="0">
                <a:latin typeface="+mn-lt"/>
                <a:ea typeface="Calibri" panose="020F0502020204030204" pitchFamily="34" charset="0"/>
                <a:cs typeface="Calibri Light" panose="020F0302020204030204" pitchFamily="34" charset="0"/>
              </a:rPr>
            </a:br>
            <a:r>
              <a:rPr lang="en-US" altLang="en-US" sz="4400" b="0" dirty="0">
                <a:latin typeface="+mn-lt"/>
                <a:ea typeface="Calibri" panose="020F0502020204030204" pitchFamily="34" charset="0"/>
                <a:cs typeface="Calibri Light" panose="020F0302020204030204" pitchFamily="34" charset="0"/>
              </a:rPr>
              <a:t>to </a:t>
            </a:r>
            <a:r>
              <a:rPr lang="en-US" altLang="en-US" sz="4400" b="0" dirty="0">
                <a:solidFill>
                  <a:schemeClr val="accent2"/>
                </a:solidFill>
                <a:latin typeface="+mn-lt"/>
                <a:ea typeface="Calibri" panose="020F0502020204030204" pitchFamily="34" charset="0"/>
                <a:cs typeface="Calibri Light" panose="020F0302020204030204" pitchFamily="34" charset="0"/>
              </a:rPr>
              <a:t>Home and Community Care</a:t>
            </a:r>
            <a:endParaRPr lang="en-CA" sz="4400" b="0" dirty="0">
              <a:latin typeface="+mn-lt"/>
              <a:cs typeface="Calibri Light" panose="020F0302020204030204" pitchFamily="34" charset="0"/>
            </a:endParaRPr>
          </a:p>
        </p:txBody>
      </p:sp>
      <p:sp>
        <p:nvSpPr>
          <p:cNvPr id="5" name="Text Placeholder 5">
            <a:extLst>
              <a:ext uri="{FF2B5EF4-FFF2-40B4-BE49-F238E27FC236}">
                <a16:creationId xmlns:a16="http://schemas.microsoft.com/office/drawing/2014/main" id="{1DD8E3D4-B3EB-4B57-9837-9D36CD623A5D}"/>
              </a:ext>
            </a:extLst>
          </p:cNvPr>
          <p:cNvSpPr>
            <a:spLocks noGrp="1"/>
          </p:cNvSpPr>
          <p:nvPr>
            <p:ph type="body" sz="quarter" idx="14"/>
          </p:nvPr>
        </p:nvSpPr>
        <p:spPr>
          <a:xfrm>
            <a:off x="1727201" y="3968421"/>
            <a:ext cx="8443316" cy="368648"/>
          </a:xfrm>
        </p:spPr>
        <p:txBody>
          <a:bodyPr/>
          <a:lstStyle/>
          <a:p>
            <a:r>
              <a:rPr lang="en-US" dirty="0"/>
              <a:t>Overview and Update</a:t>
            </a:r>
            <a:endParaRPr lang="en-US" dirty="0">
              <a:solidFill>
                <a:srgbClr val="FF0000"/>
              </a:solidFill>
            </a:endParaRPr>
          </a:p>
        </p:txBody>
      </p:sp>
      <p:sp>
        <p:nvSpPr>
          <p:cNvPr id="6" name="TextBox 5">
            <a:extLst>
              <a:ext uri="{FF2B5EF4-FFF2-40B4-BE49-F238E27FC236}">
                <a16:creationId xmlns:a16="http://schemas.microsoft.com/office/drawing/2014/main" id="{C4A56C9F-E5F4-4099-A25A-AC160360E5E2}"/>
              </a:ext>
            </a:extLst>
          </p:cNvPr>
          <p:cNvSpPr txBox="1"/>
          <p:nvPr/>
        </p:nvSpPr>
        <p:spPr>
          <a:xfrm>
            <a:off x="1720149" y="4650040"/>
            <a:ext cx="8448939" cy="492443"/>
          </a:xfrm>
          <a:prstGeom prst="rect">
            <a:avLst/>
          </a:prstGeom>
          <a:noFill/>
        </p:spPr>
        <p:txBody>
          <a:bodyPr wrap="square" lIns="0" tIns="0" rIns="0" bIns="0" rtlCol="0" anchor="b" anchorCtr="0">
            <a:spAutoFit/>
          </a:bodyPr>
          <a:lstStyle/>
          <a:p>
            <a:r>
              <a:rPr lang="en-CA" sz="3200" dirty="0">
                <a:solidFill>
                  <a:srgbClr val="ED7024"/>
                </a:solidFill>
              </a:rPr>
              <a:t>Canadian Institute for Health Information</a:t>
            </a:r>
          </a:p>
        </p:txBody>
      </p:sp>
      <p:sp>
        <p:nvSpPr>
          <p:cNvPr id="3" name="Content Placeholder 2"/>
          <p:cNvSpPr>
            <a:spLocks noGrp="1"/>
          </p:cNvSpPr>
          <p:nvPr>
            <p:ph sz="quarter" idx="17"/>
          </p:nvPr>
        </p:nvSpPr>
        <p:spPr/>
        <p:txBody>
          <a:bodyPr/>
          <a:lstStyle/>
          <a:p>
            <a:r>
              <a:rPr lang="en-CA" dirty="0"/>
              <a:t>December 2024</a:t>
            </a:r>
          </a:p>
        </p:txBody>
      </p:sp>
      <p:sp>
        <p:nvSpPr>
          <p:cNvPr id="4" name="Content Placeholder 3"/>
          <p:cNvSpPr>
            <a:spLocks noGrp="1"/>
          </p:cNvSpPr>
          <p:nvPr>
            <p:ph sz="quarter" idx="11"/>
          </p:nvPr>
        </p:nvSpPr>
        <p:spPr>
          <a:xfrm>
            <a:off x="2670630" y="6355918"/>
            <a:ext cx="4348624" cy="359073"/>
          </a:xfrm>
        </p:spPr>
        <p:txBody>
          <a:bodyPr/>
          <a:lstStyle/>
          <a:p>
            <a:r>
              <a:rPr lang="en-CA" dirty="0"/>
              <a:t>sharedhealthpriorities@cihi.ca</a:t>
            </a:r>
          </a:p>
        </p:txBody>
      </p:sp>
    </p:spTree>
    <p:extLst>
      <p:ext uri="{BB962C8B-B14F-4D97-AF65-F5344CB8AC3E}">
        <p14:creationId xmlns:p14="http://schemas.microsoft.com/office/powerpoint/2010/main" val="3016202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151F473B-3637-2B24-18C5-93C32B4C9D12}"/>
              </a:ext>
            </a:extLst>
          </p:cNvPr>
          <p:cNvSpPr>
            <a:spLocks noGrp="1"/>
          </p:cNvSpPr>
          <p:nvPr>
            <p:ph type="title"/>
          </p:nvPr>
        </p:nvSpPr>
        <p:spPr>
          <a:xfrm>
            <a:off x="584074" y="489966"/>
            <a:ext cx="6701310" cy="1354217"/>
          </a:xfrm>
        </p:spPr>
        <p:txBody>
          <a:bodyPr/>
          <a:lstStyle/>
          <a:p>
            <a:pPr>
              <a:lnSpc>
                <a:spcPct val="100000"/>
              </a:lnSpc>
            </a:pPr>
            <a:r>
              <a:rPr lang="en-US" dirty="0"/>
              <a:t>Indicator reporting example</a:t>
            </a:r>
            <a:br>
              <a:rPr lang="en-US" sz="3600" dirty="0"/>
            </a:br>
            <a:r>
              <a:rPr lang="en-US" sz="2400" dirty="0"/>
              <a:t>Hospital Stays for Harm Caused by Substance Use, 2023–2024 (per 100,000) — Indicator results</a:t>
            </a:r>
            <a:endParaRPr lang="en-CA" sz="2400" dirty="0"/>
          </a:p>
        </p:txBody>
      </p:sp>
      <p:pic>
        <p:nvPicPr>
          <p:cNvPr id="3" name="Graphic 2" descr="Every day, 500 Canadians are hospitalized because of harm from alcohol or drugs; More than for heart attacks and strokes combined; Overall 2 in 3 are men (Source: CIHI, 2023)">
            <a:extLst>
              <a:ext uri="{FF2B5EF4-FFF2-40B4-BE49-F238E27FC236}">
                <a16:creationId xmlns:a16="http://schemas.microsoft.com/office/drawing/2014/main" id="{CDBC14DA-4783-7169-B8E5-BC0B7D566C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5968" y="2168824"/>
            <a:ext cx="4760875" cy="1691640"/>
          </a:xfrm>
          <a:prstGeom prst="rect">
            <a:avLst/>
          </a:prstGeom>
        </p:spPr>
      </p:pic>
      <p:pic>
        <p:nvPicPr>
          <p:cNvPr id="5" name="Graphic 4" descr="Alcohol contributes to more than half of hospital stays for harm caused by substance use; Among children and youth (age 10 to 24), hospital stays are more likely to be caused by cannabis than by alcohol or other substances (Source: CIHI, 2023)">
            <a:extLst>
              <a:ext uri="{FF2B5EF4-FFF2-40B4-BE49-F238E27FC236}">
                <a16:creationId xmlns:a16="http://schemas.microsoft.com/office/drawing/2014/main" id="{41DCEB94-F3D1-E862-1D44-D1230AF874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99701" y="2168824"/>
            <a:ext cx="4368435" cy="1691640"/>
          </a:xfrm>
          <a:prstGeom prst="rect">
            <a:avLst/>
          </a:prstGeom>
        </p:spPr>
      </p:pic>
      <p:pic>
        <p:nvPicPr>
          <p:cNvPr id="16" name="Graphic 15" descr="4 in 10 adults (age 25+); 7 in 10 children and youth (age 10 to 24); hospitalized for harm caused by substance use also have a mental health condition such as anxiety, depression or schizophrenia (Source: CIHI, 2023)">
            <a:extLst>
              <a:ext uri="{FF2B5EF4-FFF2-40B4-BE49-F238E27FC236}">
                <a16:creationId xmlns:a16="http://schemas.microsoft.com/office/drawing/2014/main" id="{62B4C7F1-E080-FCE4-F337-18DC87B3463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35160" y="4255332"/>
            <a:ext cx="4269764" cy="1691640"/>
          </a:xfrm>
          <a:prstGeom prst="rect">
            <a:avLst/>
          </a:prstGeom>
        </p:spPr>
      </p:pic>
      <p:sp>
        <p:nvSpPr>
          <p:cNvPr id="8" name="Text Placeholder 3">
            <a:extLst>
              <a:ext uri="{FF2B5EF4-FFF2-40B4-BE49-F238E27FC236}">
                <a16:creationId xmlns:a16="http://schemas.microsoft.com/office/drawing/2014/main" id="{08654527-0E5F-77C5-A614-CC32874E8B89}"/>
              </a:ext>
            </a:extLst>
          </p:cNvPr>
          <p:cNvSpPr txBox="1">
            <a:spLocks/>
          </p:cNvSpPr>
          <p:nvPr/>
        </p:nvSpPr>
        <p:spPr>
          <a:xfrm>
            <a:off x="696671" y="6069044"/>
            <a:ext cx="10343687" cy="230832"/>
          </a:xfrm>
          <a:prstGeom prst="rect">
            <a:avLst/>
          </a:prstGeom>
        </p:spPr>
        <p:txBody>
          <a:bodyPr vert="horz" wrap="square" lIns="0" tIns="0" rIns="0" bIns="0" rtlCol="0">
            <a:spAutoFit/>
          </a:bodyPr>
          <a:lstStyle>
            <a:lvl1pPr marL="243411" indent="-243411" algn="l" defTabSz="1219170" rtl="0" eaLnBrk="1" latinLnBrk="0" hangingPunct="1">
              <a:lnSpc>
                <a:spcPts val="2800"/>
              </a:lnSpc>
              <a:spcBef>
                <a:spcPts val="800"/>
              </a:spcBef>
              <a:spcAft>
                <a:spcPts val="800"/>
              </a:spcAft>
              <a:buFont typeface="Calibri" panose="020F0502020204030204" pitchFamily="34" charset="0"/>
              <a:buChar char="•"/>
              <a:defRPr sz="2267" b="1" kern="1200" baseline="0">
                <a:solidFill>
                  <a:srgbClr val="365254"/>
                </a:solidFill>
                <a:latin typeface="+mn-lt"/>
                <a:ea typeface="+mn-ea"/>
                <a:cs typeface="+mn-cs"/>
              </a:defRPr>
            </a:lvl1pPr>
            <a:lvl2pPr marL="599002" indent="-243411" algn="l" defTabSz="1219170" rtl="0" eaLnBrk="1" latinLnBrk="0" hangingPunct="1">
              <a:lnSpc>
                <a:spcPts val="2800"/>
              </a:lnSpc>
              <a:spcBef>
                <a:spcPts val="800"/>
              </a:spcBef>
              <a:spcAft>
                <a:spcPts val="800"/>
              </a:spcAft>
              <a:buFont typeface="Calibri" panose="020F0502020204030204" pitchFamily="34" charset="0"/>
              <a:buChar char="‒"/>
              <a:tabLst/>
              <a:defRPr sz="2133" kern="1200">
                <a:solidFill>
                  <a:schemeClr val="tx1"/>
                </a:solidFill>
                <a:latin typeface="+mn-lt"/>
                <a:ea typeface="+mn-ea"/>
                <a:cs typeface="+mn-cs"/>
              </a:defRPr>
            </a:lvl2pPr>
            <a:lvl3pPr marL="599002" indent="-243411" algn="l" defTabSz="1219170" rtl="0" eaLnBrk="1" latinLnBrk="0" hangingPunct="1">
              <a:lnSpc>
                <a:spcPts val="2800"/>
              </a:lnSpc>
              <a:spcBef>
                <a:spcPts val="800"/>
              </a:spcBef>
              <a:spcAft>
                <a:spcPts val="800"/>
              </a:spcAft>
              <a:buFont typeface="Calibri" panose="020F0502020204030204" pitchFamily="34" charset="0"/>
              <a:buChar char="‒"/>
              <a:defRPr sz="2133" kern="1200" baseline="0">
                <a:solidFill>
                  <a:schemeClr val="tx1"/>
                </a:solidFill>
                <a:latin typeface="+mn-lt"/>
                <a:ea typeface="+mn-ea"/>
                <a:cs typeface="+mn-cs"/>
              </a:defRPr>
            </a:lvl3pPr>
            <a:lvl4pPr marL="599002" indent="-243411" algn="l" defTabSz="1219170" rtl="0" eaLnBrk="1" latinLnBrk="0" hangingPunct="1">
              <a:lnSpc>
                <a:spcPts val="2800"/>
              </a:lnSpc>
              <a:spcBef>
                <a:spcPts val="800"/>
              </a:spcBef>
              <a:spcAft>
                <a:spcPts val="800"/>
              </a:spcAft>
              <a:buFont typeface="Calibri" panose="020F0502020204030204" pitchFamily="34" charset="0"/>
              <a:buChar char="‒"/>
              <a:defRPr sz="2133" kern="1200" baseline="0">
                <a:solidFill>
                  <a:schemeClr val="tx1"/>
                </a:solidFill>
                <a:latin typeface="+mn-lt"/>
                <a:ea typeface="+mn-ea"/>
                <a:cs typeface="+mn-cs"/>
              </a:defRPr>
            </a:lvl4pPr>
            <a:lvl5pPr marL="599002" indent="-243411" algn="l" defTabSz="1219170" rtl="0" eaLnBrk="1" latinLnBrk="0" hangingPunct="1">
              <a:lnSpc>
                <a:spcPts val="2800"/>
              </a:lnSpc>
              <a:spcBef>
                <a:spcPts val="800"/>
              </a:spcBef>
              <a:spcAft>
                <a:spcPts val="800"/>
              </a:spcAft>
              <a:buFont typeface="Calibri" panose="020F0502020204030204" pitchFamily="34" charset="0"/>
              <a:buChar char="‒"/>
              <a:defRPr sz="2133" kern="1200" baseline="0">
                <a:solidFill>
                  <a:schemeClr val="tx1"/>
                </a:solidFill>
                <a:latin typeface="+mn-lt"/>
                <a:ea typeface="+mn-ea"/>
                <a:cs typeface="+mn-cs"/>
              </a:defRPr>
            </a:lvl5pPr>
            <a:lvl6pPr marL="599002" indent="-243411" algn="l" defTabSz="1219170" rtl="0" eaLnBrk="1" latinLnBrk="0" hangingPunct="1">
              <a:lnSpc>
                <a:spcPts val="2800"/>
              </a:lnSpc>
              <a:spcBef>
                <a:spcPts val="800"/>
              </a:spcBef>
              <a:spcAft>
                <a:spcPts val="800"/>
              </a:spcAft>
              <a:buFont typeface="Calibri" panose="020F0502020204030204" pitchFamily="34" charset="0"/>
              <a:buChar char="‒"/>
              <a:defRPr sz="2133" kern="1200" baseline="0">
                <a:solidFill>
                  <a:schemeClr val="tx1"/>
                </a:solidFill>
                <a:latin typeface="+mn-lt"/>
                <a:ea typeface="+mn-ea"/>
                <a:cs typeface="+mn-cs"/>
              </a:defRPr>
            </a:lvl6pPr>
            <a:lvl7pPr marL="599002" indent="-243411" algn="l" defTabSz="1219170" rtl="0" eaLnBrk="1" latinLnBrk="0" hangingPunct="1">
              <a:lnSpc>
                <a:spcPts val="2800"/>
              </a:lnSpc>
              <a:spcBef>
                <a:spcPts val="800"/>
              </a:spcBef>
              <a:spcAft>
                <a:spcPts val="800"/>
              </a:spcAft>
              <a:buFont typeface="Calibri" panose="020F0502020204030204" pitchFamily="34" charset="0"/>
              <a:buChar char="‒"/>
              <a:defRPr sz="2133" kern="1200">
                <a:solidFill>
                  <a:schemeClr val="tx1"/>
                </a:solidFill>
                <a:latin typeface="+mn-lt"/>
                <a:ea typeface="+mn-ea"/>
                <a:cs typeface="+mn-cs"/>
              </a:defRPr>
            </a:lvl7pPr>
            <a:lvl8pPr marL="599002" indent="-243411" algn="l" defTabSz="1219170" rtl="0" eaLnBrk="1" latinLnBrk="0" hangingPunct="1">
              <a:lnSpc>
                <a:spcPts val="2800"/>
              </a:lnSpc>
              <a:spcBef>
                <a:spcPts val="800"/>
              </a:spcBef>
              <a:spcAft>
                <a:spcPts val="800"/>
              </a:spcAft>
              <a:buFont typeface="Calibri" panose="020F0502020204030204" pitchFamily="34" charset="0"/>
              <a:buChar char="‒"/>
              <a:defRPr sz="2133"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lnSpc>
                <a:spcPct val="100000"/>
              </a:lnSpc>
              <a:buNone/>
            </a:pPr>
            <a:r>
              <a:rPr lang="en-US" sz="1500" dirty="0">
                <a:solidFill>
                  <a:schemeClr val="tx1"/>
                </a:solidFill>
              </a:rPr>
              <a:t>Definition: </a:t>
            </a:r>
            <a:r>
              <a:rPr lang="en-US" sz="1500" b="0" dirty="0">
                <a:solidFill>
                  <a:schemeClr val="tx1"/>
                </a:solidFill>
              </a:rPr>
              <a:t>The rate of hospital stays as a direct result of using alcohol, cannabis and other substances.</a:t>
            </a:r>
          </a:p>
        </p:txBody>
      </p:sp>
      <p:cxnSp>
        <p:nvCxnSpPr>
          <p:cNvPr id="9" name="Straight Connector 8">
            <a:extLst>
              <a:ext uri="{FF2B5EF4-FFF2-40B4-BE49-F238E27FC236}">
                <a16:creationId xmlns:a16="http://schemas.microsoft.com/office/drawing/2014/main" id="{B293A2E2-804A-8D14-8820-0F1ADB406402}"/>
              </a:ext>
              <a:ext uri="{C183D7F6-B498-43B3-948B-1728B52AA6E4}">
                <adec:decorative xmlns:adec="http://schemas.microsoft.com/office/drawing/2017/decorative" val="1"/>
              </a:ext>
            </a:extLst>
          </p:cNvPr>
          <p:cNvCxnSpPr>
            <a:cxnSpLocks/>
          </p:cNvCxnSpPr>
          <p:nvPr/>
        </p:nvCxnSpPr>
        <p:spPr>
          <a:xfrm>
            <a:off x="6184107" y="2109064"/>
            <a:ext cx="0" cy="175140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4496A11-5F4E-25DC-2310-805D7BAB258D}"/>
              </a:ext>
              <a:ext uri="{C183D7F6-B498-43B3-948B-1728B52AA6E4}">
                <adec:decorative xmlns:adec="http://schemas.microsoft.com/office/drawing/2017/decorative" val="1"/>
              </a:ext>
            </a:extLst>
          </p:cNvPr>
          <p:cNvCxnSpPr>
            <a:cxnSpLocks/>
          </p:cNvCxnSpPr>
          <p:nvPr/>
        </p:nvCxnSpPr>
        <p:spPr>
          <a:xfrm flipH="1">
            <a:off x="696671" y="4071471"/>
            <a:ext cx="10441229"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462AFDB-7E19-566D-0640-3713153A23A8}"/>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54558" y="369380"/>
            <a:ext cx="1371600" cy="1371600"/>
          </a:xfrm>
          <a:prstGeom prst="rect">
            <a:avLst/>
          </a:prstGeom>
        </p:spPr>
      </p:pic>
    </p:spTree>
    <p:extLst>
      <p:ext uri="{BB962C8B-B14F-4D97-AF65-F5344CB8AC3E}">
        <p14:creationId xmlns:p14="http://schemas.microsoft.com/office/powerpoint/2010/main" val="3206508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0800" y="484499"/>
            <a:ext cx="10972800" cy="1354217"/>
          </a:xfrm>
        </p:spPr>
        <p:txBody>
          <a:bodyPr/>
          <a:lstStyle/>
          <a:p>
            <a:pPr>
              <a:lnSpc>
                <a:spcPct val="100000"/>
              </a:lnSpc>
            </a:pPr>
            <a:r>
              <a:rPr lang="en-US" dirty="0"/>
              <a:t>Indicator reporting example (continued)</a:t>
            </a:r>
            <a:br>
              <a:rPr lang="en-US" dirty="0"/>
            </a:br>
            <a:r>
              <a:rPr lang="en-US" sz="2400" dirty="0"/>
              <a:t>Hospital Stays for Harm Caused by Substance Use, </a:t>
            </a:r>
            <a:br>
              <a:rPr lang="en-US" sz="2400" dirty="0"/>
            </a:br>
            <a:r>
              <a:rPr lang="en-US" sz="2400" dirty="0"/>
              <a:t>2023–2024 (per 100,000) — Indicator results</a:t>
            </a:r>
          </a:p>
        </p:txBody>
      </p:sp>
      <p:sp>
        <p:nvSpPr>
          <p:cNvPr id="89" name="TextBox 88">
            <a:extLst>
              <a:ext uri="{FF2B5EF4-FFF2-40B4-BE49-F238E27FC236}">
                <a16:creationId xmlns:a16="http://schemas.microsoft.com/office/drawing/2014/main" id="{7B907129-9797-D29E-A9B3-83AD8FE7B0CB}"/>
              </a:ext>
            </a:extLst>
          </p:cNvPr>
          <p:cNvSpPr txBox="1"/>
          <p:nvPr/>
        </p:nvSpPr>
        <p:spPr>
          <a:xfrm>
            <a:off x="580800" y="5251164"/>
            <a:ext cx="11102852" cy="1033616"/>
          </a:xfrm>
          <a:prstGeom prst="rect">
            <a:avLst/>
          </a:prstGeom>
          <a:noFill/>
          <a:ln w="12700">
            <a:noFill/>
          </a:ln>
        </p:spPr>
        <p:txBody>
          <a:bodyPr wrap="square" lIns="0" tIns="0" rIns="0" bIns="0" rtlCol="0" anchor="t">
            <a:spAutoFit/>
          </a:bodyPr>
          <a:lstStyle/>
          <a:p>
            <a:pPr defTabSz="1219140">
              <a:defRPr/>
            </a:pPr>
            <a:r>
              <a:rPr lang="en-CA" sz="1050" b="1" dirty="0">
                <a:solidFill>
                  <a:srgbClr val="000000"/>
                </a:solidFill>
                <a:latin typeface="Arial" panose="020B0604020202020204" pitchFamily="34" charset="0"/>
                <a:cs typeface="Arial" panose="020B0604020202020204" pitchFamily="34" charset="0"/>
              </a:rPr>
              <a:t>Notes</a:t>
            </a:r>
          </a:p>
          <a:p>
            <a:pPr defTabSz="1219140">
              <a:defRPr/>
            </a:pPr>
            <a:r>
              <a:rPr lang="en-CA" sz="1050" dirty="0">
                <a:solidFill>
                  <a:srgbClr val="000000"/>
                </a:solidFill>
                <a:latin typeface="Arial" panose="020B0604020202020204" pitchFamily="34" charset="0"/>
                <a:cs typeface="Arial" panose="020B0604020202020204" pitchFamily="34" charset="0"/>
              </a:rPr>
              <a:t>Canada rate is based on all data submitted to CIHI.</a:t>
            </a:r>
          </a:p>
          <a:p>
            <a:pPr defTabSz="914354"/>
            <a:r>
              <a:rPr lang="en-CA" sz="1050" dirty="0">
                <a:solidFill>
                  <a:srgbClr val="000000"/>
                </a:solidFill>
                <a:latin typeface="Arial" panose="020B0604020202020204" pitchFamily="34" charset="0"/>
                <a:cs typeface="Arial" panose="020B0604020202020204" pitchFamily="34" charset="0"/>
              </a:rPr>
              <a:t>Sex-, age- and substance-specific results are also available for this indicator.</a:t>
            </a:r>
          </a:p>
          <a:p>
            <a:pPr>
              <a:spcBef>
                <a:spcPts val="500"/>
              </a:spcBef>
            </a:pPr>
            <a:r>
              <a:rPr lang="en-US" sz="1050" b="1" dirty="0">
                <a:latin typeface="Arial" panose="020B0604020202020204" pitchFamily="34" charset="0"/>
                <a:cs typeface="Arial" panose="020B0604020202020204" pitchFamily="34" charset="0"/>
              </a:rPr>
              <a:t>Key links</a:t>
            </a:r>
          </a:p>
          <a:p>
            <a:r>
              <a:rPr lang="en-US" sz="1050" dirty="0">
                <a:latin typeface="Arial" panose="020B0604020202020204" pitchFamily="34" charset="0"/>
                <a:cs typeface="Arial" panose="020B0604020202020204" pitchFamily="34" charset="0"/>
              </a:rPr>
              <a:t>Indicator results with additional breakdowns are available in </a:t>
            </a:r>
            <a:r>
              <a:rPr lang="en-US" sz="1050" dirty="0">
                <a:latin typeface="Arial" panose="020B0604020202020204" pitchFamily="34" charset="0"/>
                <a:cs typeface="Arial" panose="020B0604020202020204" pitchFamily="34" charset="0"/>
                <a:hlinkClick r:id="rId3"/>
              </a:rPr>
              <a:t>YHS: In Brief</a:t>
            </a:r>
            <a:r>
              <a:rPr lang="en-US" sz="1050" dirty="0">
                <a:latin typeface="Arial" panose="020B0604020202020204" pitchFamily="34" charset="0"/>
                <a:cs typeface="Arial" panose="020B0604020202020204" pitchFamily="34" charset="0"/>
              </a:rPr>
              <a:t>.</a:t>
            </a:r>
          </a:p>
          <a:p>
            <a:r>
              <a:rPr lang="en-US" sz="1050" dirty="0">
                <a:latin typeface="Arial" panose="020B0604020202020204" pitchFamily="34" charset="0"/>
                <a:cs typeface="Arial" panose="020B0604020202020204" pitchFamily="34" charset="0"/>
              </a:rPr>
              <a:t>More information on the indicator, as well as contextual information, is available in the </a:t>
            </a:r>
            <a:r>
              <a:rPr lang="en-US" sz="1050" u="sng" dirty="0">
                <a:solidFill>
                  <a:srgbClr val="0000FF"/>
                </a:solidFill>
                <a:latin typeface="Arial" panose="020B0604020202020204" pitchFamily="34" charset="0"/>
                <a:ea typeface="Arial" panose="020B0604020202020204" pitchFamily="34" charset="0"/>
                <a:cs typeface="Arial" panose="020B0604020202020204" pitchFamily="34" charset="0"/>
                <a:hlinkClick r:id="rId4"/>
              </a:rPr>
              <a:t>2019 companion report</a:t>
            </a:r>
            <a:r>
              <a:rPr lang="en-US" sz="1050" dirty="0">
                <a:solidFill>
                  <a:srgbClr val="0000FF"/>
                </a:solidFill>
                <a:latin typeface="Arial" panose="020B0604020202020204" pitchFamily="34" charset="0"/>
                <a:ea typeface="Arial" panose="020B0604020202020204" pitchFamily="34" charset="0"/>
                <a:cs typeface="Arial" panose="020B0604020202020204" pitchFamily="34" charset="0"/>
              </a:rPr>
              <a:t>.</a:t>
            </a:r>
            <a:endParaRPr lang="en-CA" sz="1050" dirty="0">
              <a:solidFill>
                <a:srgbClr val="000000"/>
              </a:solidFill>
              <a:latin typeface="Arial" panose="020B0604020202020204" pitchFamily="34" charset="0"/>
              <a:cs typeface="Arial" panose="020B0604020202020204" pitchFamily="34" charset="0"/>
            </a:endParaRPr>
          </a:p>
        </p:txBody>
      </p:sp>
      <p:pic>
        <p:nvPicPr>
          <p:cNvPr id="6" name="Picture 5" descr="Canada: 532, no assessment; B.C.: 775, below average performance; Alberta: 611, below average performance; Saskatchewan: 686, below average performance; Manitoba: 431, above average performance; Ontario: 433, above average performance; Quebec: 518, above average performance; New Brunswick: 395, above average performance; Nova Scotia: 403, above average performance; P.E.I.: 563, same as average performance; Newfoundland and Labrador: 368, above average performance; Yukon: 1,153, below average performance; Northwest Territories: 1,596, below average performance; Nunavut: 1,253, below average performance.">
            <a:extLst>
              <a:ext uri="{FF2B5EF4-FFF2-40B4-BE49-F238E27FC236}">
                <a16:creationId xmlns:a16="http://schemas.microsoft.com/office/drawing/2014/main" id="{CE0B9A83-556D-5E86-6867-DDFBDC7906D3}"/>
              </a:ext>
            </a:extLst>
          </p:cNvPr>
          <p:cNvPicPr>
            <a:picLocks noChangeAspect="1"/>
          </p:cNvPicPr>
          <p:nvPr/>
        </p:nvPicPr>
        <p:blipFill>
          <a:blip r:embed="rId5"/>
          <a:srcRect l="647" t="2055" r="-1"/>
          <a:stretch/>
        </p:blipFill>
        <p:spPr>
          <a:xfrm>
            <a:off x="512748" y="1939895"/>
            <a:ext cx="8375150" cy="3258626"/>
          </a:xfrm>
          <a:prstGeom prst="rect">
            <a:avLst/>
          </a:prstGeom>
        </p:spPr>
      </p:pic>
      <p:pic>
        <p:nvPicPr>
          <p:cNvPr id="4" name="Picture 3">
            <a:extLst>
              <a:ext uri="{FF2B5EF4-FFF2-40B4-BE49-F238E27FC236}">
                <a16:creationId xmlns:a16="http://schemas.microsoft.com/office/drawing/2014/main" id="{CA6CC0CE-E56F-7C8A-C85C-AAFAB80D61AB}"/>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54558" y="369380"/>
            <a:ext cx="1371600" cy="1371600"/>
          </a:xfrm>
          <a:prstGeom prst="rect">
            <a:avLst/>
          </a:prstGeom>
        </p:spPr>
      </p:pic>
    </p:spTree>
    <p:extLst>
      <p:ext uri="{BB962C8B-B14F-4D97-AF65-F5344CB8AC3E}">
        <p14:creationId xmlns:p14="http://schemas.microsoft.com/office/powerpoint/2010/main" val="667757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E01DF-385A-4C36-A3A5-D0DC93BB82CC}"/>
              </a:ext>
            </a:extLst>
          </p:cNvPr>
          <p:cNvSpPr>
            <a:spLocks noGrp="1"/>
          </p:cNvSpPr>
          <p:nvPr>
            <p:ph type="title"/>
          </p:nvPr>
        </p:nvSpPr>
        <p:spPr>
          <a:xfrm>
            <a:off x="585714" y="494024"/>
            <a:ext cx="9534144" cy="1354217"/>
          </a:xfrm>
        </p:spPr>
        <p:txBody>
          <a:bodyPr/>
          <a:lstStyle/>
          <a:p>
            <a:pPr>
              <a:lnSpc>
                <a:spcPct val="100000"/>
              </a:lnSpc>
            </a:pPr>
            <a:r>
              <a:rPr lang="en-US" dirty="0"/>
              <a:t>Indicator reporting example (continued)</a:t>
            </a:r>
            <a:br>
              <a:rPr lang="en-US" dirty="0"/>
            </a:br>
            <a:r>
              <a:rPr lang="en-US" sz="2400" dirty="0"/>
              <a:t>Hospital Stays for Harm Caused by Substance Use, per 100,000 </a:t>
            </a:r>
            <a:br>
              <a:rPr lang="en-US" sz="2400" dirty="0"/>
            </a:br>
            <a:r>
              <a:rPr lang="en-US" sz="2400" dirty="0"/>
              <a:t>(2017–2018 to 2023–2024) — Trend results </a:t>
            </a:r>
          </a:p>
        </p:txBody>
      </p:sp>
      <p:sp>
        <p:nvSpPr>
          <p:cNvPr id="5" name="TextBox 4">
            <a:extLst>
              <a:ext uri="{FF2B5EF4-FFF2-40B4-BE49-F238E27FC236}">
                <a16:creationId xmlns:a16="http://schemas.microsoft.com/office/drawing/2014/main" id="{D71AC5DD-2923-4330-9C46-ABC6836C9315}"/>
              </a:ext>
            </a:extLst>
          </p:cNvPr>
          <p:cNvSpPr txBox="1"/>
          <p:nvPr/>
        </p:nvSpPr>
        <p:spPr>
          <a:xfrm>
            <a:off x="585713" y="5680710"/>
            <a:ext cx="8950960" cy="710451"/>
          </a:xfrm>
          <a:prstGeom prst="rect">
            <a:avLst/>
          </a:prstGeom>
          <a:noFill/>
        </p:spPr>
        <p:txBody>
          <a:bodyPr wrap="square" lIns="0" tIns="0" rIns="0" bIns="0" rtlCol="0">
            <a:spAutoFit/>
          </a:bodyPr>
          <a:lstStyle/>
          <a:p>
            <a:r>
              <a:rPr lang="en-CA" sz="1050" b="1" dirty="0">
                <a:latin typeface="Arial" panose="020B0604020202020204" pitchFamily="34" charset="0"/>
                <a:cs typeface="Arial" panose="020B0604020202020204" pitchFamily="34" charset="0"/>
              </a:rPr>
              <a:t>Note</a:t>
            </a:r>
          </a:p>
          <a:p>
            <a:r>
              <a:rPr lang="en-US" sz="1050" dirty="0">
                <a:latin typeface="Arial" panose="020B0604020202020204" pitchFamily="34" charset="0"/>
                <a:cs typeface="Arial" panose="020B0604020202020204" pitchFamily="34" charset="0"/>
              </a:rPr>
              <a:t>Customizable graphs and interactive maps also available.</a:t>
            </a:r>
          </a:p>
          <a:p>
            <a:pPr>
              <a:spcBef>
                <a:spcPts val="500"/>
              </a:spcBef>
            </a:pPr>
            <a:r>
              <a:rPr lang="en-US" sz="1050" b="1" dirty="0">
                <a:latin typeface="Arial" panose="020B0604020202020204" pitchFamily="34" charset="0"/>
                <a:cs typeface="Arial" panose="020B0604020202020204" pitchFamily="34" charset="0"/>
              </a:rPr>
              <a:t>Key link</a:t>
            </a:r>
          </a:p>
          <a:p>
            <a:r>
              <a:rPr lang="en-US" sz="1050" dirty="0">
                <a:solidFill>
                  <a:srgbClr val="0070C0"/>
                </a:solidFill>
                <a:latin typeface="Arial" panose="020B0604020202020204" pitchFamily="34" charset="0"/>
                <a:cs typeface="Arial" panose="020B0604020202020204" pitchFamily="34" charset="0"/>
                <a:hlinkClick r:id="rId3"/>
              </a:rPr>
              <a:t>YHS: In Brief</a:t>
            </a:r>
            <a:r>
              <a:rPr lang="en-US" sz="1050" dirty="0">
                <a:latin typeface="Arial" panose="020B0604020202020204" pitchFamily="34" charset="0"/>
                <a:cs typeface="Arial" panose="020B0604020202020204" pitchFamily="34" charset="0"/>
              </a:rPr>
              <a:t>.</a:t>
            </a:r>
            <a:endParaRPr lang="en-US" sz="1050" dirty="0"/>
          </a:p>
        </p:txBody>
      </p:sp>
      <p:pic>
        <p:nvPicPr>
          <p:cNvPr id="6" name="Picture 5" descr="Screenshot of customizable graph from Your Health System showing national-level results for the indicator Hospital Stays for Harm Caused by Substance Use. The number of hospital stays in Canada for harm caused by substance use, per 100,000 population, rose steadily from 2017–2018 to 2021–2022 before dropping in 2022–2023. The rate rose slightly in 2023–2024.">
            <a:extLst>
              <a:ext uri="{FF2B5EF4-FFF2-40B4-BE49-F238E27FC236}">
                <a16:creationId xmlns:a16="http://schemas.microsoft.com/office/drawing/2014/main" id="{BE4CE4A4-07DB-313D-0580-FFBF1B0CE9D8}"/>
              </a:ext>
            </a:extLst>
          </p:cNvPr>
          <p:cNvPicPr>
            <a:picLocks noChangeAspect="1"/>
          </p:cNvPicPr>
          <p:nvPr/>
        </p:nvPicPr>
        <p:blipFill>
          <a:blip r:embed="rId4"/>
          <a:stretch>
            <a:fillRect/>
          </a:stretch>
        </p:blipFill>
        <p:spPr>
          <a:xfrm>
            <a:off x="585713" y="1956914"/>
            <a:ext cx="7618250" cy="3634851"/>
          </a:xfrm>
          <a:prstGeom prst="rect">
            <a:avLst/>
          </a:prstGeom>
        </p:spPr>
      </p:pic>
      <p:pic>
        <p:nvPicPr>
          <p:cNvPr id="8" name="Picture 7">
            <a:extLst>
              <a:ext uri="{FF2B5EF4-FFF2-40B4-BE49-F238E27FC236}">
                <a16:creationId xmlns:a16="http://schemas.microsoft.com/office/drawing/2014/main" id="{C72F5313-E8C9-50FD-30EC-650C7CFEB1F4}"/>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54558" y="369380"/>
            <a:ext cx="1371600" cy="1371600"/>
          </a:xfrm>
          <a:prstGeom prst="rect">
            <a:avLst/>
          </a:prstGeom>
        </p:spPr>
      </p:pic>
    </p:spTree>
    <p:extLst>
      <p:ext uri="{BB962C8B-B14F-4D97-AF65-F5344CB8AC3E}">
        <p14:creationId xmlns:p14="http://schemas.microsoft.com/office/powerpoint/2010/main" val="2851827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18B5C-4D13-4D15-85A6-126B711D8CD2}"/>
              </a:ext>
            </a:extLst>
          </p:cNvPr>
          <p:cNvSpPr>
            <a:spLocks noGrp="1"/>
          </p:cNvSpPr>
          <p:nvPr>
            <p:ph type="title"/>
          </p:nvPr>
        </p:nvSpPr>
        <p:spPr>
          <a:xfrm>
            <a:off x="609600" y="580499"/>
            <a:ext cx="10972800" cy="572144"/>
          </a:xfrm>
        </p:spPr>
        <p:txBody>
          <a:bodyPr/>
          <a:lstStyle/>
          <a:p>
            <a:r>
              <a:rPr lang="en-US" dirty="0"/>
              <a:t>SHP indicators with region-level results in YHS</a:t>
            </a:r>
          </a:p>
        </p:txBody>
      </p:sp>
      <p:sp>
        <p:nvSpPr>
          <p:cNvPr id="3" name="Text Placeholder 2">
            <a:extLst>
              <a:ext uri="{FF2B5EF4-FFF2-40B4-BE49-F238E27FC236}">
                <a16:creationId xmlns:a16="http://schemas.microsoft.com/office/drawing/2014/main" id="{7D3D853E-0224-E22D-5703-79BCA4D41B80}"/>
              </a:ext>
            </a:extLst>
          </p:cNvPr>
          <p:cNvSpPr>
            <a:spLocks noGrp="1"/>
          </p:cNvSpPr>
          <p:nvPr>
            <p:ph type="body" sz="quarter" idx="10"/>
          </p:nvPr>
        </p:nvSpPr>
        <p:spPr>
          <a:xfrm>
            <a:off x="946150" y="1827213"/>
            <a:ext cx="4799013" cy="3282950"/>
          </a:xfrm>
        </p:spPr>
        <p:txBody>
          <a:bodyPr/>
          <a:lstStyle/>
          <a:p>
            <a:pPr marL="457200" lvl="0" indent="-457200">
              <a:buFont typeface="+mj-lt"/>
              <a:buAutoNum type="arabicPeriod"/>
            </a:pPr>
            <a:r>
              <a:rPr lang="en-US" sz="2400" dirty="0"/>
              <a:t>Hospital Stays for Harm </a:t>
            </a:r>
            <a:br>
              <a:rPr lang="en-US" sz="2400" dirty="0"/>
            </a:br>
            <a:r>
              <a:rPr lang="en-US" sz="2400" dirty="0"/>
              <a:t>Caused by Substance Use </a:t>
            </a:r>
          </a:p>
          <a:p>
            <a:pPr marL="457200" lvl="0" indent="-457200">
              <a:buFont typeface="+mj-lt"/>
              <a:buAutoNum type="arabicPeriod"/>
            </a:pPr>
            <a:r>
              <a:rPr lang="en-US" sz="2400" dirty="0"/>
              <a:t>Frequent Emergency Room </a:t>
            </a:r>
            <a:br>
              <a:rPr lang="en-US" sz="2400" dirty="0"/>
            </a:br>
            <a:r>
              <a:rPr lang="en-US" sz="2400" dirty="0"/>
              <a:t>Visits for Help With Mental Health and Substance Use</a:t>
            </a:r>
          </a:p>
          <a:p>
            <a:pPr marL="457200" lvl="0" indent="-457200">
              <a:buFont typeface="+mj-lt"/>
              <a:buAutoNum type="arabicPeriod"/>
            </a:pPr>
            <a:r>
              <a:rPr lang="en-US" sz="2400" dirty="0"/>
              <a:t>Hospital Stay Extended </a:t>
            </a:r>
            <a:br>
              <a:rPr lang="en-US" sz="2400" dirty="0"/>
            </a:br>
            <a:r>
              <a:rPr lang="en-US" sz="2400" dirty="0"/>
              <a:t>Until Home Care Services </a:t>
            </a:r>
            <a:br>
              <a:rPr lang="en-US" sz="2400" dirty="0"/>
            </a:br>
            <a:r>
              <a:rPr lang="en-US" sz="2400" dirty="0"/>
              <a:t>or Supports Ready </a:t>
            </a:r>
          </a:p>
        </p:txBody>
      </p:sp>
      <p:sp>
        <p:nvSpPr>
          <p:cNvPr id="9" name="Text Placeholder 8">
            <a:extLst>
              <a:ext uri="{FF2B5EF4-FFF2-40B4-BE49-F238E27FC236}">
                <a16:creationId xmlns:a16="http://schemas.microsoft.com/office/drawing/2014/main" id="{703D4892-287D-9945-BC8A-1463F235980F}"/>
              </a:ext>
            </a:extLst>
          </p:cNvPr>
          <p:cNvSpPr>
            <a:spLocks noGrp="1"/>
          </p:cNvSpPr>
          <p:nvPr>
            <p:ph type="body" sz="quarter" idx="11"/>
          </p:nvPr>
        </p:nvSpPr>
        <p:spPr>
          <a:xfrm>
            <a:off x="6251575" y="1827213"/>
            <a:ext cx="4800600" cy="1628459"/>
          </a:xfrm>
        </p:spPr>
        <p:txBody>
          <a:bodyPr/>
          <a:lstStyle/>
          <a:p>
            <a:pPr marL="457200" lvl="0" indent="-457200">
              <a:buFont typeface="+mj-lt"/>
              <a:buAutoNum type="arabicPeriod" startAt="4"/>
            </a:pPr>
            <a:r>
              <a:rPr lang="en-US" sz="2400" dirty="0"/>
              <a:t>Caregiver Distress </a:t>
            </a:r>
          </a:p>
          <a:p>
            <a:pPr marL="457200" lvl="0" indent="-457200">
              <a:buFont typeface="+mj-lt"/>
              <a:buAutoNum type="arabicPeriod" startAt="4"/>
            </a:pPr>
            <a:r>
              <a:rPr lang="en-US" sz="2400" dirty="0"/>
              <a:t>New Long-Term Care Residents Who Potentially Could Have </a:t>
            </a:r>
            <a:br>
              <a:rPr lang="en-US" sz="2400" dirty="0"/>
            </a:br>
            <a:r>
              <a:rPr lang="en-US" sz="2400" dirty="0"/>
              <a:t>Been Cared for at Home </a:t>
            </a:r>
          </a:p>
        </p:txBody>
      </p:sp>
      <p:sp>
        <p:nvSpPr>
          <p:cNvPr id="11" name="TextBox 10">
            <a:extLst>
              <a:ext uri="{FF2B5EF4-FFF2-40B4-BE49-F238E27FC236}">
                <a16:creationId xmlns:a16="http://schemas.microsoft.com/office/drawing/2014/main" id="{C13B3A44-074E-12F0-B0F8-BDCEE5DFA313}"/>
              </a:ext>
            </a:extLst>
          </p:cNvPr>
          <p:cNvSpPr txBox="1"/>
          <p:nvPr/>
        </p:nvSpPr>
        <p:spPr>
          <a:xfrm>
            <a:off x="6446839" y="3718144"/>
            <a:ext cx="4799012" cy="1569660"/>
          </a:xfrm>
          <a:prstGeom prst="rect">
            <a:avLst/>
          </a:prstGeom>
          <a:noFill/>
        </p:spPr>
        <p:txBody>
          <a:bodyPr wrap="square">
            <a:spAutoFit/>
          </a:bodyPr>
          <a:lstStyle/>
          <a:p>
            <a:pPr marL="115888" marR="0" lvl="0" algn="l" defTabSz="914400" rtl="0" eaLnBrk="1" fontAlgn="auto" latinLnBrk="0" hangingPunct="1">
              <a:lnSpc>
                <a:spcPct val="100000"/>
              </a:lnSpc>
              <a:spcBef>
                <a:spcPts val="0"/>
              </a:spcBef>
              <a:spcAft>
                <a:spcPts val="0"/>
              </a:spcAft>
              <a:buClrTx/>
              <a:buSzTx/>
              <a:tabLst/>
              <a:defRPr/>
            </a:pPr>
            <a:r>
              <a:rPr lang="en-US" dirty="0">
                <a:solidFill>
                  <a:srgbClr val="365254"/>
                </a:solidFill>
                <a:latin typeface="+mn-lt"/>
                <a:ea typeface="Arial" panose="020B0604020202020204" pitchFamily="34" charset="0"/>
                <a:cs typeface="Calibri"/>
              </a:rPr>
              <a:t>For </a:t>
            </a:r>
            <a:r>
              <a:rPr lang="en-US" i="0" dirty="0">
                <a:solidFill>
                  <a:srgbClr val="365254"/>
                </a:solidFill>
                <a:latin typeface="+mn-lt"/>
                <a:ea typeface="Arial" panose="020B0604020202020204" pitchFamily="34" charset="0"/>
                <a:cs typeface="Calibri"/>
              </a:rPr>
              <a:t>Self-Harm, Including Suicide, </a:t>
            </a:r>
            <a:br>
              <a:rPr lang="en-US" i="0" dirty="0">
                <a:solidFill>
                  <a:srgbClr val="365254"/>
                </a:solidFill>
                <a:latin typeface="+mn-lt"/>
                <a:ea typeface="Arial" panose="020B0604020202020204" pitchFamily="34" charset="0"/>
                <a:cs typeface="Calibri"/>
              </a:rPr>
            </a:br>
            <a:r>
              <a:rPr lang="en-US" dirty="0">
                <a:solidFill>
                  <a:srgbClr val="365254"/>
                </a:solidFill>
                <a:latin typeface="+mn-lt"/>
                <a:ea typeface="Arial" panose="020B0604020202020204" pitchFamily="34" charset="0"/>
                <a:cs typeface="Calibri"/>
              </a:rPr>
              <a:t>region-level results for Self-Harm Hospitalizations are available in </a:t>
            </a:r>
            <a:r>
              <a:rPr lang="en-US" dirty="0">
                <a:solidFill>
                  <a:schemeClr val="tx1"/>
                </a:solidFill>
                <a:latin typeface="+mn-lt"/>
                <a:ea typeface="Arial" panose="020B0604020202020204" pitchFamily="34" charset="0"/>
                <a:cs typeface="Calibri"/>
                <a:hlinkClick r:id="rId3"/>
              </a:rPr>
              <a:t>Your Health System: In Depth</a:t>
            </a:r>
            <a:endParaRPr lang="en-US" dirty="0">
              <a:solidFill>
                <a:schemeClr val="dk1"/>
              </a:solidFill>
              <a:effectLst/>
              <a:latin typeface="+mn-lt"/>
              <a:ea typeface="Calibri" panose="020F0502020204030204" pitchFamily="34" charset="0"/>
            </a:endParaRPr>
          </a:p>
        </p:txBody>
      </p:sp>
    </p:spTree>
    <p:extLst>
      <p:ext uri="{BB962C8B-B14F-4D97-AF65-F5344CB8AC3E}">
        <p14:creationId xmlns:p14="http://schemas.microsoft.com/office/powerpoint/2010/main" val="1346583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Overall key messages</a:t>
            </a:r>
          </a:p>
        </p:txBody>
      </p:sp>
      <p:sp>
        <p:nvSpPr>
          <p:cNvPr id="3" name="Text Placeholder 2"/>
          <p:cNvSpPr>
            <a:spLocks noGrp="1"/>
          </p:cNvSpPr>
          <p:nvPr>
            <p:ph type="body" sz="quarter" idx="10"/>
          </p:nvPr>
        </p:nvSpPr>
        <p:spPr>
          <a:xfrm>
            <a:off x="609600" y="1827300"/>
            <a:ext cx="5626536" cy="3457357"/>
          </a:xfrm>
        </p:spPr>
        <p:txBody>
          <a:bodyPr/>
          <a:lstStyle/>
          <a:p>
            <a:pPr>
              <a:lnSpc>
                <a:spcPct val="100000"/>
              </a:lnSpc>
            </a:pPr>
            <a:r>
              <a:rPr lang="en-US" sz="1800" dirty="0"/>
              <a:t>Over time, the SHP indicators will tell a clearer story about access to care across the country and will help identify where there are gaps in services.</a:t>
            </a:r>
          </a:p>
          <a:p>
            <a:pPr>
              <a:lnSpc>
                <a:spcPct val="100000"/>
              </a:lnSpc>
            </a:pPr>
            <a:r>
              <a:rPr lang="en-US" sz="1800" dirty="0"/>
              <a:t>Understanding where gaps exist will help improve care at the front lines and better meet the needs of Canadian patients and their families. </a:t>
            </a:r>
          </a:p>
          <a:p>
            <a:pPr>
              <a:lnSpc>
                <a:spcPct val="100000"/>
              </a:lnSpc>
            </a:pPr>
            <a:r>
              <a:rPr lang="en-US" sz="1800" dirty="0"/>
              <a:t>Reporting on each of the indicators will not lead to immediate change. The COVID-19 pandemic has also impacted these sectors in many ways. Results from </a:t>
            </a:r>
            <a:br>
              <a:rPr lang="en-US" sz="1800" dirty="0"/>
            </a:br>
            <a:r>
              <a:rPr lang="en-US" sz="1800" dirty="0"/>
              <a:t>the pandemic period, and trends over time, should </a:t>
            </a:r>
            <a:br>
              <a:rPr lang="en-US" sz="1800" dirty="0"/>
            </a:br>
            <a:r>
              <a:rPr lang="en-US" sz="1800" dirty="0"/>
              <a:t>be interpreted with caution. </a:t>
            </a:r>
            <a:endParaRPr lang="en-US" sz="1800" strike="sngStrike" dirty="0"/>
          </a:p>
        </p:txBody>
      </p:sp>
      <p:sp>
        <p:nvSpPr>
          <p:cNvPr id="8" name="Text Placeholder 7">
            <a:extLst>
              <a:ext uri="{FF2B5EF4-FFF2-40B4-BE49-F238E27FC236}">
                <a16:creationId xmlns:a16="http://schemas.microsoft.com/office/drawing/2014/main" id="{CB5D9E06-9750-8E71-80DC-072C96E07A01}"/>
              </a:ext>
            </a:extLst>
          </p:cNvPr>
          <p:cNvSpPr>
            <a:spLocks noGrp="1"/>
          </p:cNvSpPr>
          <p:nvPr>
            <p:ph type="body" sz="quarter" idx="11"/>
          </p:nvPr>
        </p:nvSpPr>
        <p:spPr>
          <a:xfrm>
            <a:off x="6583678" y="1827300"/>
            <a:ext cx="5184251" cy="3806170"/>
          </a:xfrm>
        </p:spPr>
        <p:txBody>
          <a:bodyPr vert="horz" wrap="square" lIns="0" tIns="0" rIns="0" bIns="0" rtlCol="0" anchor="t">
            <a:spAutoFit/>
          </a:bodyPr>
          <a:lstStyle/>
          <a:p>
            <a:pPr marL="243205" indent="-243205">
              <a:lnSpc>
                <a:spcPct val="100000"/>
              </a:lnSpc>
            </a:pPr>
            <a:r>
              <a:rPr lang="en-US" sz="1800" dirty="0"/>
              <a:t>Considerable efforts are being made by the provinces and territories to expand coverage </a:t>
            </a:r>
            <a:br>
              <a:rPr lang="en-US" sz="1800" dirty="0"/>
            </a:br>
            <a:r>
              <a:rPr lang="en-US" sz="1800" dirty="0"/>
              <a:t>in existing data holdings, to improve data quality, </a:t>
            </a:r>
            <a:br>
              <a:rPr lang="en-US" sz="1800" dirty="0"/>
            </a:br>
            <a:r>
              <a:rPr lang="en-US" sz="1800" dirty="0"/>
              <a:t>to develop common information standards and </a:t>
            </a:r>
            <a:br>
              <a:rPr lang="en-US" sz="1800" dirty="0"/>
            </a:br>
            <a:r>
              <a:rPr lang="en-US" sz="1800" dirty="0"/>
              <a:t>to explore new data sources for public reporting. Indicator results will be updated and refined </a:t>
            </a:r>
            <a:br>
              <a:rPr lang="en-US" sz="1800" dirty="0"/>
            </a:br>
            <a:r>
              <a:rPr lang="en-US" sz="1800" dirty="0"/>
              <a:t>as more and better data becomes available.</a:t>
            </a:r>
            <a:endParaRPr lang="en-US" sz="1800" dirty="0">
              <a:cs typeface="Calibri"/>
            </a:endParaRPr>
          </a:p>
          <a:p>
            <a:pPr marL="243205" indent="-243205">
              <a:lnSpc>
                <a:spcPct val="100000"/>
              </a:lnSpc>
            </a:pPr>
            <a:r>
              <a:rPr lang="en-US" sz="1800" dirty="0"/>
              <a:t>In 2023, additional SHP areas were identified by federal, provincial and territorial governments for measurement and reporting. CIHI is working with stakeholders to advance this work. Visit </a:t>
            </a:r>
            <a:r>
              <a:rPr lang="en-US" sz="1800" dirty="0">
                <a:solidFill>
                  <a:srgbClr val="0070C0"/>
                </a:solidFill>
                <a:latin typeface="Calibri"/>
                <a:cs typeface="Arial"/>
                <a:hlinkClick r:id="rId3">
                  <a:extLst>
                    <a:ext uri="{A12FA001-AC4F-418D-AE19-62706E023703}">
                      <ahyp:hlinkClr xmlns:ahyp="http://schemas.microsoft.com/office/drawing/2018/hyperlinkcolor" val="tx"/>
                    </a:ext>
                  </a:extLst>
                </a:hlinkClick>
              </a:rPr>
              <a:t>Common indicators to improve health care for Canadians</a:t>
            </a:r>
            <a:r>
              <a:rPr lang="en-US" sz="1800" b="0" dirty="0">
                <a:solidFill>
                  <a:srgbClr val="0070C0"/>
                </a:solidFill>
                <a:latin typeface="Calibri"/>
                <a:cs typeface="Arial"/>
              </a:rPr>
              <a:t> </a:t>
            </a:r>
            <a:br>
              <a:rPr lang="en-US" sz="1800" b="0" dirty="0">
                <a:solidFill>
                  <a:srgbClr val="0070C0"/>
                </a:solidFill>
                <a:latin typeface="Calibri"/>
                <a:cs typeface="Arial"/>
              </a:rPr>
            </a:br>
            <a:r>
              <a:rPr lang="en-US" sz="1800" dirty="0"/>
              <a:t>for more information.</a:t>
            </a:r>
          </a:p>
        </p:txBody>
      </p:sp>
    </p:spTree>
    <p:extLst>
      <p:ext uri="{BB962C8B-B14F-4D97-AF65-F5344CB8AC3E}">
        <p14:creationId xmlns:p14="http://schemas.microsoft.com/office/powerpoint/2010/main" val="1070315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p:cNvSpPr txBox="1">
            <a:spLocks noGrp="1"/>
          </p:cNvSpPr>
          <p:nvPr>
            <p:ph type="title" idx="4294967295"/>
          </p:nvPr>
        </p:nvSpPr>
        <p:spPr>
          <a:xfrm>
            <a:off x="558953" y="676058"/>
            <a:ext cx="10468512" cy="24622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2667"/>
              </a:spcBef>
              <a:defRPr/>
            </a:pPr>
            <a:r>
              <a:rPr lang="en-US" sz="2800" b="1" dirty="0">
                <a:solidFill>
                  <a:schemeClr val="tx1"/>
                </a:solidFill>
                <a:latin typeface="+mn-lt"/>
                <a:ea typeface="+mn-ea"/>
                <a:cs typeface="Arial" panose="020B0604020202020204" pitchFamily="34" charset="0"/>
              </a:rPr>
              <a:t>Indicator results</a:t>
            </a:r>
            <a:br>
              <a:rPr lang="en-US" sz="1800" dirty="0">
                <a:solidFill>
                  <a:schemeClr val="tx1"/>
                </a:solidFill>
                <a:latin typeface="+mn-lt"/>
              </a:rPr>
            </a:br>
            <a:r>
              <a:rPr lang="en-US" sz="2000" dirty="0">
                <a:solidFill>
                  <a:schemeClr val="tx1"/>
                </a:solidFill>
                <a:latin typeface="+mn-lt"/>
                <a:ea typeface="+mn-ea"/>
                <a:cs typeface="Arial" panose="020B0604020202020204" pitchFamily="34" charset="0"/>
              </a:rPr>
              <a:t>Visit CIHI’s </a:t>
            </a:r>
            <a:r>
              <a:rPr lang="en-US" sz="2000" dirty="0">
                <a:solidFill>
                  <a:srgbClr val="0070C0"/>
                </a:solidFill>
                <a:latin typeface="+mn-lt"/>
                <a:cs typeface="Arial" panose="020B0604020202020204" pitchFamily="34" charset="0"/>
                <a:hlinkClick r:id="rId3">
                  <a:extLst>
                    <a:ext uri="{A12FA001-AC4F-418D-AE19-62706E023703}">
                      <ahyp:hlinkClr xmlns:ahyp="http://schemas.microsoft.com/office/drawing/2018/hyperlinkcolor" val="tx"/>
                    </a:ext>
                  </a:extLst>
                </a:hlinkClick>
              </a:rPr>
              <a:t>Your Health System: In Brief</a:t>
            </a:r>
            <a:r>
              <a:rPr lang="en-US" sz="2000" dirty="0">
                <a:solidFill>
                  <a:srgbClr val="0070C0"/>
                </a:solidFill>
                <a:latin typeface="+mn-lt"/>
                <a:cs typeface="Arial" panose="020B0604020202020204" pitchFamily="34" charset="0"/>
              </a:rPr>
              <a:t> </a:t>
            </a:r>
            <a:r>
              <a:rPr lang="en-US" sz="2000" dirty="0">
                <a:solidFill>
                  <a:schemeClr val="tx1"/>
                </a:solidFill>
                <a:latin typeface="+mn-lt"/>
                <a:ea typeface="+mn-ea"/>
                <a:cs typeface="Arial" panose="020B0604020202020204" pitchFamily="34" charset="0"/>
              </a:rPr>
              <a:t>for updated indicator results and infographics</a:t>
            </a:r>
            <a:br>
              <a:rPr lang="en-US" sz="1800" dirty="0">
                <a:latin typeface="+mn-lt"/>
              </a:rPr>
            </a:br>
            <a:br>
              <a:rPr lang="en-US" sz="1800" dirty="0">
                <a:latin typeface="+mn-lt"/>
              </a:rPr>
            </a:br>
            <a:r>
              <a:rPr kumimoji="0" lang="en-US" sz="2800" b="1"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How to cite this document: </a:t>
            </a:r>
            <a:br>
              <a:rPr kumimoji="0" lang="en-US" sz="2400" b="1" i="0" u="none" strike="noStrike" kern="1200" cap="none" spc="0" normalizeH="0" baseline="0" noProof="0" dirty="0">
                <a:ln>
                  <a:noFill/>
                </a:ln>
                <a:solidFill>
                  <a:schemeClr val="tx1"/>
                </a:solidFill>
                <a:effectLst/>
                <a:uLnTx/>
                <a:uFillTx/>
                <a:latin typeface="+mn-lt"/>
                <a:ea typeface="+mn-ea"/>
                <a:cs typeface="Arial" panose="020B0604020202020204" pitchFamily="34" charset="0"/>
              </a:rPr>
            </a:br>
            <a:r>
              <a:rPr kumimoji="0" lang="en-US" sz="20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Canadian Institute for Health Information. </a:t>
            </a:r>
            <a:r>
              <a:rPr kumimoji="0" lang="en-US" sz="2000" b="0" i="1" u="none" strike="noStrike" kern="1200" cap="none" spc="0" normalizeH="0" baseline="0" noProof="0" dirty="0">
                <a:ln>
                  <a:noFill/>
                </a:ln>
                <a:solidFill>
                  <a:schemeClr val="tx1"/>
                </a:solidFill>
                <a:effectLst/>
                <a:uLnTx/>
                <a:uFillTx/>
                <a:latin typeface="+mn-lt"/>
                <a:ea typeface="+mn-ea"/>
                <a:cs typeface="Arial" panose="020B0604020202020204" pitchFamily="34" charset="0"/>
              </a:rPr>
              <a:t>Shared Health Priorities: Measuring Access to Mental Health and Substance Use Services and to Home and Community Care — Overview and Update</a:t>
            </a:r>
            <a:r>
              <a:rPr kumimoji="0" lang="en-US" sz="20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Ottawa, ON: CIHI; December 2024. </a:t>
            </a:r>
          </a:p>
        </p:txBody>
      </p:sp>
      <p:sp>
        <p:nvSpPr>
          <p:cNvPr id="29" name="TextBox 28"/>
          <p:cNvSpPr txBox="1"/>
          <p:nvPr/>
        </p:nvSpPr>
        <p:spPr>
          <a:xfrm>
            <a:off x="558953" y="3819559"/>
            <a:ext cx="4564590" cy="2754600"/>
          </a:xfrm>
          <a:prstGeom prst="rect">
            <a:avLst/>
          </a:prstGeom>
          <a:noFill/>
        </p:spPr>
        <p:txBody>
          <a:bodyPr wrap="square" rtlCol="0">
            <a:spAutoFit/>
          </a:bodyPr>
          <a:lstStyle/>
          <a:p>
            <a:pPr fontAlgn="base">
              <a:spcBef>
                <a:spcPct val="50000"/>
              </a:spcBef>
              <a:spcAft>
                <a:spcPct val="0"/>
              </a:spcAft>
              <a:defRPr/>
            </a:pPr>
            <a:r>
              <a:rPr lang="en-US" sz="2800" b="1" kern="0" dirty="0"/>
              <a:t>Additional resources</a:t>
            </a:r>
          </a:p>
          <a:p>
            <a:pPr fontAlgn="base">
              <a:spcBef>
                <a:spcPct val="50000"/>
              </a:spcBef>
              <a:defRPr/>
            </a:pPr>
            <a:r>
              <a:rPr lang="en-CA" sz="2000" kern="0" dirty="0">
                <a:solidFill>
                  <a:srgbClr val="000000"/>
                </a:solidFill>
                <a:cs typeface="Arial" panose="020B0604020202020204" pitchFamily="34" charset="0"/>
              </a:rPr>
              <a:t>More </a:t>
            </a:r>
            <a:r>
              <a:rPr lang="en-CA" sz="2000" kern="0" dirty="0">
                <a:cs typeface="Arial" panose="020B0604020202020204" pitchFamily="34" charset="0"/>
              </a:rPr>
              <a:t>information and results </a:t>
            </a:r>
            <a:br>
              <a:rPr lang="en-CA" sz="2000" kern="0" dirty="0">
                <a:cs typeface="Arial" panose="020B0604020202020204" pitchFamily="34" charset="0"/>
              </a:rPr>
            </a:br>
            <a:r>
              <a:rPr lang="en-CA" sz="2000" kern="0" dirty="0">
                <a:cs typeface="Arial" panose="020B0604020202020204" pitchFamily="34" charset="0"/>
              </a:rPr>
              <a:t>are available</a:t>
            </a:r>
            <a:r>
              <a:rPr lang="en-CA" sz="2000" dirty="0">
                <a:cs typeface="Arial" panose="020B0604020202020204" pitchFamily="34" charset="0"/>
              </a:rPr>
              <a:t>:</a:t>
            </a:r>
          </a:p>
          <a:p>
            <a:pPr marL="228594" indent="-228594" fontAlgn="base">
              <a:spcBef>
                <a:spcPts val="800"/>
              </a:spcBef>
              <a:spcAft>
                <a:spcPct val="0"/>
              </a:spcAft>
              <a:buFont typeface="Arial" panose="020B0604020202020204" pitchFamily="34" charset="0"/>
              <a:buChar char="•"/>
              <a:defRPr/>
            </a:pPr>
            <a:r>
              <a:rPr lang="en-CA" sz="2000" kern="0" dirty="0">
                <a:solidFill>
                  <a:srgbClr val="000000"/>
                </a:solidFill>
                <a:cs typeface="Arial" panose="020B0604020202020204" pitchFamily="34" charset="0"/>
                <a:hlinkClick r:id="rId4"/>
              </a:rPr>
              <a:t>Shared Health Priorities</a:t>
            </a:r>
            <a:endParaRPr lang="en-CA" sz="2000" kern="0" dirty="0">
              <a:solidFill>
                <a:srgbClr val="000000"/>
              </a:solidFill>
              <a:cs typeface="Arial" panose="020B0604020202020204" pitchFamily="34" charset="0"/>
            </a:endParaRPr>
          </a:p>
          <a:p>
            <a:pPr marL="228594" indent="-228594" fontAlgn="base">
              <a:spcBef>
                <a:spcPts val="800"/>
              </a:spcBef>
              <a:spcAft>
                <a:spcPct val="0"/>
              </a:spcAft>
              <a:buFont typeface="Arial" panose="020B0604020202020204" pitchFamily="34" charset="0"/>
              <a:buChar char="•"/>
              <a:defRPr/>
            </a:pPr>
            <a:r>
              <a:rPr lang="en-US" sz="2000" kern="0" dirty="0">
                <a:solidFill>
                  <a:srgbClr val="000000"/>
                </a:solidFill>
                <a:cs typeface="Arial" panose="020B0604020202020204" pitchFamily="34" charset="0"/>
                <a:hlinkClick r:id="rId5"/>
              </a:rPr>
              <a:t>Measuring access to priority </a:t>
            </a:r>
            <a:br>
              <a:rPr lang="en-US" sz="2000" kern="0" dirty="0">
                <a:solidFill>
                  <a:srgbClr val="000000"/>
                </a:solidFill>
                <a:cs typeface="Arial" panose="020B0604020202020204" pitchFamily="34" charset="0"/>
                <a:hlinkClick r:id="rId5"/>
              </a:rPr>
            </a:br>
            <a:r>
              <a:rPr lang="en-US" sz="2000" kern="0" dirty="0">
                <a:solidFill>
                  <a:srgbClr val="000000"/>
                </a:solidFill>
                <a:cs typeface="Arial" panose="020B0604020202020204" pitchFamily="34" charset="0"/>
                <a:hlinkClick r:id="rId5"/>
              </a:rPr>
              <a:t>health services</a:t>
            </a:r>
            <a:endParaRPr lang="en-CA" sz="2000" kern="0" dirty="0">
              <a:solidFill>
                <a:srgbClr val="000000"/>
              </a:solidFill>
              <a:cs typeface="Arial" panose="020B0604020202020204" pitchFamily="34" charset="0"/>
            </a:endParaRPr>
          </a:p>
          <a:p>
            <a:pPr fontAlgn="base">
              <a:spcBef>
                <a:spcPts val="800"/>
              </a:spcBef>
              <a:spcAft>
                <a:spcPct val="0"/>
              </a:spcAft>
              <a:defRPr/>
            </a:pPr>
            <a:endParaRPr lang="en-CA" sz="1200" kern="0" dirty="0">
              <a:solidFill>
                <a:srgbClr val="000000"/>
              </a:solidFill>
              <a:cs typeface="Arial" panose="020B0604020202020204" pitchFamily="34" charset="0"/>
            </a:endParaRPr>
          </a:p>
        </p:txBody>
      </p:sp>
      <p:sp>
        <p:nvSpPr>
          <p:cNvPr id="30" name="TextBox 29"/>
          <p:cNvSpPr txBox="1"/>
          <p:nvPr/>
        </p:nvSpPr>
        <p:spPr>
          <a:xfrm>
            <a:off x="6542074" y="3819559"/>
            <a:ext cx="4706497" cy="1754326"/>
          </a:xfrm>
          <a:prstGeom prst="rect">
            <a:avLst/>
          </a:prstGeom>
          <a:noFill/>
        </p:spPr>
        <p:txBody>
          <a:bodyPr wrap="square" rtlCol="0">
            <a:spAutoFit/>
          </a:bodyPr>
          <a:lstStyle/>
          <a:p>
            <a:pPr>
              <a:defRPr/>
            </a:pPr>
            <a:r>
              <a:rPr lang="en-CA" sz="2800" b="1" dirty="0">
                <a:cs typeface="Arial" panose="020B0604020202020204" pitchFamily="34" charset="0"/>
              </a:rPr>
              <a:t>Contact information</a:t>
            </a:r>
            <a:endParaRPr lang="en-CA" sz="2800" b="1" dirty="0">
              <a:cs typeface="Arial" panose="020B0604020202020204" pitchFamily="34" charset="0"/>
              <a:hlinkClick r:id="rId6">
                <a:extLst>
                  <a:ext uri="{A12FA001-AC4F-418D-AE19-62706E023703}">
                    <ahyp:hlinkClr xmlns:ahyp="http://schemas.microsoft.com/office/drawing/2018/hyperlinkcolor" val="tx"/>
                  </a:ext>
                </a:extLst>
              </a:hlinkClick>
            </a:endParaRPr>
          </a:p>
          <a:p>
            <a:pPr>
              <a:defRPr/>
            </a:pPr>
            <a:endParaRPr lang="en-CA" sz="2000" dirty="0">
              <a:solidFill>
                <a:srgbClr val="0070C0"/>
              </a:solidFill>
              <a:cs typeface="Arial" panose="020B0604020202020204" pitchFamily="34" charset="0"/>
              <a:hlinkClick r:id="rId6">
                <a:extLst>
                  <a:ext uri="{A12FA001-AC4F-418D-AE19-62706E023703}">
                    <ahyp:hlinkClr xmlns:ahyp="http://schemas.microsoft.com/office/drawing/2018/hyperlinkcolor" val="tx"/>
                  </a:ext>
                </a:extLst>
              </a:hlinkClick>
            </a:endParaRPr>
          </a:p>
          <a:p>
            <a:pPr>
              <a:defRPr/>
            </a:pPr>
            <a:r>
              <a:rPr lang="en-CA" sz="2000" dirty="0">
                <a:solidFill>
                  <a:srgbClr val="0070C0"/>
                </a:solidFill>
                <a:cs typeface="Arial" panose="020B0604020202020204" pitchFamily="34" charset="0"/>
                <a:hlinkClick r:id="rId6">
                  <a:extLst>
                    <a:ext uri="{A12FA001-AC4F-418D-AE19-62706E023703}">
                      <ahyp:hlinkClr xmlns:ahyp="http://schemas.microsoft.com/office/drawing/2018/hyperlinkcolor" val="tx"/>
                    </a:ext>
                  </a:extLst>
                </a:hlinkClick>
              </a:rPr>
              <a:t>sharedhealthpriorities@cihi.ca</a:t>
            </a:r>
            <a:endParaRPr lang="en-CA" sz="2000" dirty="0">
              <a:solidFill>
                <a:srgbClr val="0070C0"/>
              </a:solidFill>
              <a:cs typeface="Arial" panose="020B0604020202020204" pitchFamily="34" charset="0"/>
            </a:endParaRPr>
          </a:p>
          <a:p>
            <a:pPr>
              <a:defRPr/>
            </a:pPr>
            <a:endParaRPr lang="en-CA" sz="2000" b="1" dirty="0">
              <a:solidFill>
                <a:srgbClr val="000000"/>
              </a:solidFill>
            </a:endParaRPr>
          </a:p>
          <a:p>
            <a:pPr>
              <a:defRPr/>
            </a:pPr>
            <a:r>
              <a:rPr lang="en-CA" sz="2000" dirty="0">
                <a:solidFill>
                  <a:srgbClr val="0070C0"/>
                </a:solidFill>
                <a:hlinkClick r:id="rId7"/>
              </a:rPr>
              <a:t>cihi.ca</a:t>
            </a:r>
            <a:endParaRPr lang="en-CA" sz="2000" b="1" dirty="0">
              <a:solidFill>
                <a:srgbClr val="000000"/>
              </a:solidFill>
            </a:endParaRPr>
          </a:p>
        </p:txBody>
      </p:sp>
      <p:pic>
        <p:nvPicPr>
          <p:cNvPr id="6" name="Picture 5">
            <a:extLst>
              <a:ext uri="{FF2B5EF4-FFF2-40B4-BE49-F238E27FC236}">
                <a16:creationId xmlns:a16="http://schemas.microsoft.com/office/drawing/2014/main" id="{D912DEF6-1CC3-45E7-9BB8-756450EC236C}"/>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5137" y="3871858"/>
            <a:ext cx="455168" cy="455168"/>
          </a:xfrm>
          <a:prstGeom prst="rect">
            <a:avLst/>
          </a:prstGeom>
        </p:spPr>
      </p:pic>
    </p:spTree>
    <p:extLst>
      <p:ext uri="{BB962C8B-B14F-4D97-AF65-F5344CB8AC3E}">
        <p14:creationId xmlns:p14="http://schemas.microsoft.com/office/powerpoint/2010/main" val="4045663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9234FE-AF51-51C6-B122-CF0B176B20CA}"/>
              </a:ext>
            </a:extLst>
          </p:cNvPr>
          <p:cNvSpPr txBox="1">
            <a:spLocks noGrp="1"/>
          </p:cNvSpPr>
          <p:nvPr>
            <p:ph type="title" idx="4294967295"/>
          </p:nvPr>
        </p:nvSpPr>
        <p:spPr>
          <a:xfrm>
            <a:off x="10516293" y="6091221"/>
            <a:ext cx="1579535" cy="748988"/>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4267" b="0" i="0" u="none" strike="noStrike" kern="1200" cap="none" spc="0" normalizeH="0" baseline="0" noProof="0" dirty="0">
                <a:ln>
                  <a:noFill/>
                </a:ln>
                <a:solidFill>
                  <a:srgbClr val="365254"/>
                </a:solidFill>
                <a:effectLst/>
                <a:uLnTx/>
                <a:uFillTx/>
                <a:latin typeface="+mn-lt"/>
                <a:ea typeface="+mn-ea"/>
                <a:cs typeface="+mn-cs"/>
              </a:rPr>
              <a:t>cihi.ca</a:t>
            </a:r>
          </a:p>
        </p:txBody>
      </p:sp>
      <p:sp>
        <p:nvSpPr>
          <p:cNvPr id="3" name="TextBox 2">
            <a:extLst>
              <a:ext uri="{FF2B5EF4-FFF2-40B4-BE49-F238E27FC236}">
                <a16:creationId xmlns:a16="http://schemas.microsoft.com/office/drawing/2014/main" id="{7E36157D-9D99-A2FD-1778-CAB0FF3E403D}"/>
              </a:ext>
            </a:extLst>
          </p:cNvPr>
          <p:cNvSpPr txBox="1"/>
          <p:nvPr/>
        </p:nvSpPr>
        <p:spPr>
          <a:xfrm>
            <a:off x="5721790" y="6281049"/>
            <a:ext cx="4462997" cy="461665"/>
          </a:xfrm>
          <a:prstGeom prst="rect">
            <a:avLst/>
          </a:prstGeom>
          <a:noFill/>
        </p:spPr>
        <p:txBody>
          <a:bodyPr wrap="square" rtlCol="0">
            <a:spAutoFit/>
          </a:bodyPr>
          <a:lstStyle/>
          <a:p>
            <a:pPr algn="r"/>
            <a:r>
              <a:rPr lang="en-CA" dirty="0">
                <a:solidFill>
                  <a:schemeClr val="bg1"/>
                </a:solidFill>
              </a:rPr>
              <a:t>sharedhealthpriorities@cihi.ca</a:t>
            </a:r>
          </a:p>
        </p:txBody>
      </p:sp>
    </p:spTree>
    <p:extLst>
      <p:ext uri="{BB962C8B-B14F-4D97-AF65-F5344CB8AC3E}">
        <p14:creationId xmlns:p14="http://schemas.microsoft.com/office/powerpoint/2010/main" val="2693701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81025"/>
            <a:ext cx="8801100" cy="1128514"/>
          </a:xfrm>
        </p:spPr>
        <p:txBody>
          <a:bodyPr/>
          <a:lstStyle/>
          <a:p>
            <a:r>
              <a:rPr lang="en-CA" dirty="0"/>
              <a:t>Achieving FPT consensus around </a:t>
            </a:r>
            <a:br>
              <a:rPr lang="en-CA" dirty="0"/>
            </a:br>
            <a:r>
              <a:rPr lang="en-CA" dirty="0"/>
              <a:t>comparable data and public transparency</a:t>
            </a:r>
          </a:p>
        </p:txBody>
      </p:sp>
      <p:sp>
        <p:nvSpPr>
          <p:cNvPr id="5" name="Text Placeholder 4">
            <a:extLst>
              <a:ext uri="{FF2B5EF4-FFF2-40B4-BE49-F238E27FC236}">
                <a16:creationId xmlns:a16="http://schemas.microsoft.com/office/drawing/2014/main" id="{FEFCACFB-E431-BD86-1F6F-18927278C8AA}"/>
              </a:ext>
            </a:extLst>
          </p:cNvPr>
          <p:cNvSpPr>
            <a:spLocks noGrp="1"/>
          </p:cNvSpPr>
          <p:nvPr>
            <p:ph type="body" sz="quarter" idx="10"/>
          </p:nvPr>
        </p:nvSpPr>
        <p:spPr>
          <a:xfrm>
            <a:off x="944563" y="1827213"/>
            <a:ext cx="8161337" cy="3703578"/>
          </a:xfrm>
        </p:spPr>
        <p:txBody>
          <a:bodyPr/>
          <a:lstStyle/>
          <a:p>
            <a:pPr>
              <a:lnSpc>
                <a:spcPct val="100000"/>
              </a:lnSpc>
              <a:spcBef>
                <a:spcPts val="400"/>
              </a:spcBef>
              <a:spcAft>
                <a:spcPts val="400"/>
              </a:spcAft>
            </a:pPr>
            <a:r>
              <a:rPr lang="en-US" sz="2100" dirty="0"/>
              <a:t>Shared federal, provincial and territorial (FPT) priorities:</a:t>
            </a:r>
          </a:p>
          <a:p>
            <a:pPr lvl="1">
              <a:lnSpc>
                <a:spcPct val="100000"/>
              </a:lnSpc>
              <a:spcBef>
                <a:spcPts val="400"/>
              </a:spcBef>
              <a:spcAft>
                <a:spcPts val="400"/>
              </a:spcAft>
            </a:pPr>
            <a:r>
              <a:rPr lang="en-US" sz="1800" dirty="0"/>
              <a:t>The growing demand for access to health services at home or in the community </a:t>
            </a:r>
            <a:br>
              <a:rPr lang="en-US" sz="1800" dirty="0"/>
            </a:br>
            <a:r>
              <a:rPr lang="en-US" sz="1800" dirty="0"/>
              <a:t>to help Canadians manage their health conditions and live safely at home</a:t>
            </a:r>
          </a:p>
          <a:p>
            <a:pPr lvl="1">
              <a:lnSpc>
                <a:spcPct val="100000"/>
              </a:lnSpc>
              <a:spcBef>
                <a:spcPts val="400"/>
              </a:spcBef>
              <a:spcAft>
                <a:spcPts val="400"/>
              </a:spcAft>
            </a:pPr>
            <a:r>
              <a:rPr lang="en-US" sz="1800" dirty="0"/>
              <a:t>The need for Canadians of all ages to have timely access to mental health </a:t>
            </a:r>
            <a:br>
              <a:rPr lang="en-US" sz="1800" dirty="0"/>
            </a:br>
            <a:r>
              <a:rPr lang="en-US" sz="1800" dirty="0"/>
              <a:t>and substance use services</a:t>
            </a:r>
          </a:p>
          <a:p>
            <a:pPr>
              <a:lnSpc>
                <a:spcPct val="100000"/>
              </a:lnSpc>
              <a:spcBef>
                <a:spcPts val="400"/>
              </a:spcBef>
              <a:spcAft>
                <a:spcPts val="400"/>
              </a:spcAft>
            </a:pPr>
            <a:r>
              <a:rPr lang="en-US" sz="2100" dirty="0"/>
              <a:t>2017: FPT governments* endorsed A Common Statement of Principles on Shared Health Priorities (SHP) along with an $11 billion federal investment in home and community care and mental health and substance use services.</a:t>
            </a:r>
          </a:p>
          <a:p>
            <a:pPr lvl="1">
              <a:lnSpc>
                <a:spcPct val="100000"/>
              </a:lnSpc>
              <a:spcBef>
                <a:spcPts val="400"/>
              </a:spcBef>
              <a:spcAft>
                <a:spcPts val="400"/>
              </a:spcAft>
            </a:pPr>
            <a:r>
              <a:rPr lang="en-US" sz="1800" dirty="0"/>
              <a:t>CIHI received funding to lead a process working with stakeholders to select </a:t>
            </a:r>
            <a:br>
              <a:rPr lang="en-US" sz="1800" dirty="0"/>
            </a:br>
            <a:r>
              <a:rPr lang="en-US" sz="1800" dirty="0"/>
              <a:t>and develop a common set of pan-Canadian indicators, which are now being publicly reported.</a:t>
            </a:r>
          </a:p>
        </p:txBody>
      </p:sp>
      <p:grpSp>
        <p:nvGrpSpPr>
          <p:cNvPr id="11" name="Group 10" descr="Cover of CIHI’s report Common Challenges, Shared Priorities: Measuring Access to Home and Community Care and to Mental Health and Substance Use Services in Canada, Volume 4, December 2022">
            <a:extLst>
              <a:ext uri="{FF2B5EF4-FFF2-40B4-BE49-F238E27FC236}">
                <a16:creationId xmlns:a16="http://schemas.microsoft.com/office/drawing/2014/main" id="{102B236B-8069-3EA3-D1A0-7873B21C6874}"/>
              </a:ext>
            </a:extLst>
          </p:cNvPr>
          <p:cNvGrpSpPr/>
          <p:nvPr/>
        </p:nvGrpSpPr>
        <p:grpSpPr>
          <a:xfrm>
            <a:off x="9410700" y="1661687"/>
            <a:ext cx="2565717" cy="3534626"/>
            <a:chOff x="11716498" y="1577749"/>
            <a:chExt cx="2302234" cy="3171643"/>
          </a:xfrm>
        </p:grpSpPr>
        <p:pic>
          <p:nvPicPr>
            <p:cNvPr id="8" name="Graphic 7">
              <a:extLst>
                <a:ext uri="{FF2B5EF4-FFF2-40B4-BE49-F238E27FC236}">
                  <a16:creationId xmlns:a16="http://schemas.microsoft.com/office/drawing/2014/main" id="{ECF5889E-13EC-1A82-AADA-B19E02EFDF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716498" y="1577749"/>
              <a:ext cx="2302234" cy="3171643"/>
            </a:xfrm>
            <a:prstGeom prst="rect">
              <a:avLst/>
            </a:prstGeom>
          </p:spPr>
        </p:pic>
        <p:pic>
          <p:nvPicPr>
            <p:cNvPr id="9" name="Picture 8">
              <a:extLst>
                <a:ext uri="{FF2B5EF4-FFF2-40B4-BE49-F238E27FC236}">
                  <a16:creationId xmlns:a16="http://schemas.microsoft.com/office/drawing/2014/main" id="{298DE377-CEEB-4493-BA3F-75E029342A5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1904182" y="1715317"/>
              <a:ext cx="1846105" cy="2398435"/>
            </a:xfrm>
            <a:prstGeom prst="rect">
              <a:avLst/>
            </a:prstGeom>
            <a:solidFill>
              <a:schemeClr val="accent2"/>
            </a:solidFill>
            <a:ln w="6350">
              <a:solidFill>
                <a:schemeClr val="bg1"/>
              </a:solidFill>
            </a:ln>
          </p:spPr>
        </p:pic>
      </p:grpSp>
      <p:sp>
        <p:nvSpPr>
          <p:cNvPr id="7" name="TextBox 6">
            <a:extLst>
              <a:ext uri="{FF2B5EF4-FFF2-40B4-BE49-F238E27FC236}">
                <a16:creationId xmlns:a16="http://schemas.microsoft.com/office/drawing/2014/main" id="{2C7ECE9F-F3B7-48D9-910A-0448C61079FB}"/>
              </a:ext>
            </a:extLst>
          </p:cNvPr>
          <p:cNvSpPr txBox="1"/>
          <p:nvPr/>
        </p:nvSpPr>
        <p:spPr>
          <a:xfrm>
            <a:off x="609600" y="5863015"/>
            <a:ext cx="4800599" cy="600164"/>
          </a:xfrm>
          <a:prstGeom prst="rect">
            <a:avLst/>
          </a:prstGeom>
          <a:noFill/>
        </p:spPr>
        <p:txBody>
          <a:bodyPr wrap="square">
            <a:spAutoFit/>
          </a:bodyPr>
          <a:lstStyle/>
          <a:p>
            <a:pPr indent="-118872" defTabSz="118872"/>
            <a:r>
              <a:rPr lang="en-US" sz="1100" b="1" dirty="0">
                <a:solidFill>
                  <a:srgbClr val="000000"/>
                </a:solidFill>
                <a:cs typeface="Arial" panose="020B0604020202020204" pitchFamily="34" charset="0"/>
              </a:rPr>
              <a:t>Note</a:t>
            </a:r>
            <a:br>
              <a:rPr lang="en-US" sz="1100" dirty="0">
                <a:solidFill>
                  <a:srgbClr val="000000"/>
                </a:solidFill>
                <a:cs typeface="Arial" panose="020B0604020202020204" pitchFamily="34" charset="0"/>
              </a:rPr>
            </a:br>
            <a:r>
              <a:rPr lang="en-US" sz="1100" dirty="0">
                <a:solidFill>
                  <a:srgbClr val="000000"/>
                </a:solidFill>
                <a:cs typeface="Arial" panose="020B0604020202020204" pitchFamily="34" charset="0"/>
              </a:rPr>
              <a:t>*	The federal government agreed to an asymmetrical arrangement with Quebec, 	distinct from the Common Statement of Principles.</a:t>
            </a:r>
            <a:endParaRPr lang="en-US" sz="1100" dirty="0">
              <a:cs typeface="Arial" panose="020B0604020202020204" pitchFamily="34" charset="0"/>
            </a:endParaRPr>
          </a:p>
        </p:txBody>
      </p:sp>
    </p:spTree>
    <p:extLst>
      <p:ext uri="{BB962C8B-B14F-4D97-AF65-F5344CB8AC3E}">
        <p14:creationId xmlns:p14="http://schemas.microsoft.com/office/powerpoint/2010/main" val="3735434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80499"/>
            <a:ext cx="10972800" cy="572123"/>
          </a:xfrm>
        </p:spPr>
        <p:txBody>
          <a:bodyPr/>
          <a:lstStyle/>
          <a:p>
            <a:r>
              <a:rPr lang="en-CA" dirty="0"/>
              <a:t>Phase 1: Indicator selection</a:t>
            </a:r>
          </a:p>
        </p:txBody>
      </p:sp>
      <p:sp>
        <p:nvSpPr>
          <p:cNvPr id="13" name="Text Placeholder 12">
            <a:extLst>
              <a:ext uri="{FF2B5EF4-FFF2-40B4-BE49-F238E27FC236}">
                <a16:creationId xmlns:a16="http://schemas.microsoft.com/office/drawing/2014/main" id="{430B681A-8829-40D8-A5CA-5732F752AE0C}"/>
              </a:ext>
            </a:extLst>
          </p:cNvPr>
          <p:cNvSpPr>
            <a:spLocks noGrp="1"/>
          </p:cNvSpPr>
          <p:nvPr>
            <p:ph type="body" sz="quarter" idx="10"/>
          </p:nvPr>
        </p:nvSpPr>
        <p:spPr>
          <a:xfrm>
            <a:off x="944562" y="1636713"/>
            <a:ext cx="8532813" cy="4534318"/>
          </a:xfrm>
        </p:spPr>
        <p:txBody>
          <a:bodyPr/>
          <a:lstStyle/>
          <a:p>
            <a:pPr>
              <a:lnSpc>
                <a:spcPct val="100000"/>
              </a:lnSpc>
              <a:spcBef>
                <a:spcPts val="400"/>
              </a:spcBef>
              <a:spcAft>
                <a:spcPts val="400"/>
              </a:spcAft>
            </a:pPr>
            <a:r>
              <a:rPr lang="en-US" dirty="0"/>
              <a:t>Within 6 months, CIHI led a selection process to reach </a:t>
            </a:r>
            <a:br>
              <a:rPr lang="en-US" dirty="0"/>
            </a:br>
            <a:r>
              <a:rPr lang="en-US" dirty="0"/>
              <a:t>FPT consensus on 12 new indicators</a:t>
            </a:r>
          </a:p>
          <a:p>
            <a:pPr lvl="1">
              <a:lnSpc>
                <a:spcPct val="100000"/>
              </a:lnSpc>
              <a:spcBef>
                <a:spcPts val="400"/>
              </a:spcBef>
              <a:spcAft>
                <a:spcPts val="400"/>
              </a:spcAft>
            </a:pPr>
            <a:r>
              <a:rPr lang="en-CA" dirty="0"/>
              <a:t>Engaged FPT reps (nominated by deputy ministers of health), </a:t>
            </a:r>
            <a:br>
              <a:rPr lang="en-CA" dirty="0"/>
            </a:br>
            <a:r>
              <a:rPr lang="en-CA" dirty="0"/>
              <a:t>pan-Canadian health organizations (PCHOs), clinicians, researchers, system managers and the public</a:t>
            </a:r>
            <a:endParaRPr lang="en-US" dirty="0"/>
          </a:p>
          <a:p>
            <a:pPr lvl="1">
              <a:lnSpc>
                <a:spcPct val="100000"/>
              </a:lnSpc>
              <a:spcBef>
                <a:spcPts val="400"/>
              </a:spcBef>
              <a:spcAft>
                <a:spcPts val="400"/>
              </a:spcAft>
            </a:pPr>
            <a:r>
              <a:rPr lang="en-CA" dirty="0"/>
              <a:t>Helped to reach agreement on the most important aspects of access, and the evaluation criteria needed for selection </a:t>
            </a:r>
            <a:endParaRPr lang="en-US" dirty="0"/>
          </a:p>
          <a:p>
            <a:pPr lvl="1">
              <a:lnSpc>
                <a:spcPct val="100000"/>
              </a:lnSpc>
              <a:spcBef>
                <a:spcPts val="400"/>
              </a:spcBef>
              <a:spcAft>
                <a:spcPts val="400"/>
              </a:spcAft>
            </a:pPr>
            <a:r>
              <a:rPr lang="en-CA" dirty="0"/>
              <a:t>Created and reviewed a list of 100+ possible measures in each sector, </a:t>
            </a:r>
            <a:br>
              <a:rPr lang="en-CA" dirty="0"/>
            </a:br>
            <a:r>
              <a:rPr lang="en-CA" dirty="0"/>
              <a:t>through environmental scans and a modified Delphi exercise</a:t>
            </a:r>
            <a:endParaRPr lang="en-US" dirty="0"/>
          </a:p>
          <a:p>
            <a:pPr lvl="1">
              <a:lnSpc>
                <a:spcPct val="100000"/>
              </a:lnSpc>
              <a:spcBef>
                <a:spcPts val="400"/>
              </a:spcBef>
              <a:spcAft>
                <a:spcPts val="400"/>
              </a:spcAft>
            </a:pPr>
            <a:r>
              <a:rPr lang="en-CA" dirty="0"/>
              <a:t>Worked with provinces and territories to reach consensus</a:t>
            </a:r>
            <a:endParaRPr lang="en-US" dirty="0"/>
          </a:p>
          <a:p>
            <a:pPr>
              <a:lnSpc>
                <a:spcPct val="100000"/>
              </a:lnSpc>
              <a:spcBef>
                <a:spcPts val="400"/>
              </a:spcBef>
              <a:spcAft>
                <a:spcPts val="400"/>
              </a:spcAft>
            </a:pPr>
            <a:r>
              <a:rPr lang="en-CA" dirty="0"/>
              <a:t>Indicator list endorsed by Conference of Deputy Ministers of Health, </a:t>
            </a:r>
            <a:br>
              <a:rPr lang="en-CA" dirty="0"/>
            </a:br>
            <a:r>
              <a:rPr lang="en-CA" dirty="0"/>
              <a:t>followed by health ministers in June 2018</a:t>
            </a:r>
            <a:endParaRPr lang="en-US" dirty="0"/>
          </a:p>
        </p:txBody>
      </p:sp>
      <p:pic>
        <p:nvPicPr>
          <p:cNvPr id="15" name="Picture 14">
            <a:extLst>
              <a:ext uri="{FF2B5EF4-FFF2-40B4-BE49-F238E27FC236}">
                <a16:creationId xmlns:a16="http://schemas.microsoft.com/office/drawing/2014/main" id="{770A1BD3-B405-DAA7-DB4C-94EB5460AD3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200" y="381000"/>
            <a:ext cx="1371600" cy="1371600"/>
          </a:xfrm>
          <a:prstGeom prst="rect">
            <a:avLst/>
          </a:prstGeom>
        </p:spPr>
      </p:pic>
    </p:spTree>
    <p:extLst>
      <p:ext uri="{BB962C8B-B14F-4D97-AF65-F5344CB8AC3E}">
        <p14:creationId xmlns:p14="http://schemas.microsoft.com/office/powerpoint/2010/main" val="2143886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45D2A6A-D9FB-613E-B2CE-E65E39F9D03D}"/>
              </a:ext>
              <a:ext uri="{C183D7F6-B498-43B3-948B-1728B52AA6E4}">
                <adec:decorative xmlns:adec="http://schemas.microsoft.com/office/drawing/2017/decorative" val="1"/>
              </a:ext>
            </a:extLst>
          </p:cNvPr>
          <p:cNvSpPr/>
          <p:nvPr/>
        </p:nvSpPr>
        <p:spPr>
          <a:xfrm>
            <a:off x="0" y="2816379"/>
            <a:ext cx="12192000" cy="3346296"/>
          </a:xfrm>
          <a:custGeom>
            <a:avLst/>
            <a:gdLst>
              <a:gd name="connsiteX0" fmla="*/ 0 w 5696752"/>
              <a:gd name="connsiteY0" fmla="*/ 0 h 1977618"/>
              <a:gd name="connsiteX1" fmla="*/ 5696753 w 5696752"/>
              <a:gd name="connsiteY1" fmla="*/ 0 h 1977618"/>
              <a:gd name="connsiteX2" fmla="*/ 5696753 w 5696752"/>
              <a:gd name="connsiteY2" fmla="*/ 1977619 h 1977618"/>
              <a:gd name="connsiteX3" fmla="*/ 0 w 5696752"/>
              <a:gd name="connsiteY3" fmla="*/ 1977619 h 1977618"/>
            </a:gdLst>
            <a:ahLst/>
            <a:cxnLst>
              <a:cxn ang="0">
                <a:pos x="connsiteX0" y="connsiteY0"/>
              </a:cxn>
              <a:cxn ang="0">
                <a:pos x="connsiteX1" y="connsiteY1"/>
              </a:cxn>
              <a:cxn ang="0">
                <a:pos x="connsiteX2" y="connsiteY2"/>
              </a:cxn>
              <a:cxn ang="0">
                <a:pos x="connsiteX3" y="connsiteY3"/>
              </a:cxn>
            </a:cxnLst>
            <a:rect l="l" t="t" r="r" b="b"/>
            <a:pathLst>
              <a:path w="5696752" h="1977618">
                <a:moveTo>
                  <a:pt x="0" y="0"/>
                </a:moveTo>
                <a:lnTo>
                  <a:pt x="5696753" y="0"/>
                </a:lnTo>
                <a:lnTo>
                  <a:pt x="5696753" y="1977619"/>
                </a:lnTo>
                <a:lnTo>
                  <a:pt x="0" y="1977619"/>
                </a:lnTo>
                <a:close/>
              </a:path>
            </a:pathLst>
          </a:custGeom>
          <a:solidFill>
            <a:srgbClr val="F1F9F7"/>
          </a:solidFill>
          <a:ln w="0" cap="flat">
            <a:noFill/>
            <a:prstDash val="solid"/>
            <a:miter/>
          </a:ln>
        </p:spPr>
        <p:txBody>
          <a:bodyPr rtlCol="0" anchor="ctr"/>
          <a:lstStyle/>
          <a:p>
            <a:endParaRPr lang="en-CA" dirty="0"/>
          </a:p>
        </p:txBody>
      </p:sp>
      <p:sp>
        <p:nvSpPr>
          <p:cNvPr id="2" name="Title 1">
            <a:extLst>
              <a:ext uri="{FF2B5EF4-FFF2-40B4-BE49-F238E27FC236}">
                <a16:creationId xmlns:a16="http://schemas.microsoft.com/office/drawing/2014/main" id="{C2642AAE-1F9D-4E43-B2E2-2E333BCEE8B3}"/>
              </a:ext>
            </a:extLst>
          </p:cNvPr>
          <p:cNvSpPr>
            <a:spLocks noGrp="1"/>
          </p:cNvSpPr>
          <p:nvPr>
            <p:ph type="title"/>
          </p:nvPr>
        </p:nvSpPr>
        <p:spPr>
          <a:xfrm>
            <a:off x="609600" y="580499"/>
            <a:ext cx="10972800" cy="572123"/>
          </a:xfrm>
        </p:spPr>
        <p:txBody>
          <a:bodyPr/>
          <a:lstStyle/>
          <a:p>
            <a:r>
              <a:rPr lang="en-US" dirty="0"/>
              <a:t>Phase 2: Indicator development and reporting</a:t>
            </a:r>
          </a:p>
        </p:txBody>
      </p:sp>
      <p:sp>
        <p:nvSpPr>
          <p:cNvPr id="3" name="Text Placeholder 2">
            <a:extLst>
              <a:ext uri="{FF2B5EF4-FFF2-40B4-BE49-F238E27FC236}">
                <a16:creationId xmlns:a16="http://schemas.microsoft.com/office/drawing/2014/main" id="{D15C0FE4-DA50-4B36-A05C-2AC5929D627F}"/>
              </a:ext>
            </a:extLst>
          </p:cNvPr>
          <p:cNvSpPr>
            <a:spLocks noGrp="1"/>
          </p:cNvSpPr>
          <p:nvPr>
            <p:ph type="body" sz="quarter" idx="10"/>
          </p:nvPr>
        </p:nvSpPr>
        <p:spPr>
          <a:xfrm>
            <a:off x="806322" y="1368899"/>
            <a:ext cx="10661778" cy="1231106"/>
          </a:xfrm>
        </p:spPr>
        <p:txBody>
          <a:bodyPr/>
          <a:lstStyle/>
          <a:p>
            <a:pPr marL="0" indent="0">
              <a:lnSpc>
                <a:spcPct val="100000"/>
              </a:lnSpc>
              <a:spcBef>
                <a:spcPts val="400"/>
              </a:spcBef>
              <a:spcAft>
                <a:spcPts val="400"/>
              </a:spcAft>
              <a:buNone/>
            </a:pPr>
            <a:r>
              <a:rPr lang="en-CA" sz="2000" dirty="0"/>
              <a:t>CIHI led collaboration among FPT governments, Statistics Canada, PCHOs (Mental Health Commission of Canada, Canadian Centre on Substance Use and Addiction, and Canadian Home Care Association), measurement and sector experts, and people with lived experience to deliver on performance measurement commitments.</a:t>
            </a:r>
            <a:endParaRPr lang="en-US" sz="2000" dirty="0"/>
          </a:p>
        </p:txBody>
      </p:sp>
      <p:sp>
        <p:nvSpPr>
          <p:cNvPr id="4" name="TextBox 3">
            <a:extLst>
              <a:ext uri="{FF2B5EF4-FFF2-40B4-BE49-F238E27FC236}">
                <a16:creationId xmlns:a16="http://schemas.microsoft.com/office/drawing/2014/main" id="{F1AAFB7D-6F16-4114-8AC8-C375A57F7B26}"/>
              </a:ext>
            </a:extLst>
          </p:cNvPr>
          <p:cNvSpPr txBox="1"/>
          <p:nvPr/>
        </p:nvSpPr>
        <p:spPr>
          <a:xfrm>
            <a:off x="668136" y="2970645"/>
            <a:ext cx="2325933" cy="430887"/>
          </a:xfrm>
          <a:prstGeom prst="rect">
            <a:avLst/>
          </a:prstGeom>
          <a:noFill/>
        </p:spPr>
        <p:txBody>
          <a:bodyPr wrap="square" rtlCol="0">
            <a:spAutoFit/>
          </a:bodyPr>
          <a:lstStyle/>
          <a:p>
            <a:r>
              <a:rPr lang="en-CA" sz="2200" b="1" dirty="0">
                <a:solidFill>
                  <a:srgbClr val="177784"/>
                </a:solidFill>
                <a:ea typeface="Times New Roman" panose="02020603050405020304" pitchFamily="18" charset="0"/>
                <a:cs typeface="Arial" panose="020B0604020202020204" pitchFamily="34" charset="0"/>
              </a:rPr>
              <a:t> 3 key elements</a:t>
            </a:r>
            <a:endParaRPr lang="en-US" sz="2200" b="1" dirty="0">
              <a:solidFill>
                <a:srgbClr val="177784"/>
              </a:solidFill>
            </a:endParaRPr>
          </a:p>
        </p:txBody>
      </p:sp>
      <p:pic>
        <p:nvPicPr>
          <p:cNvPr id="14" name="Graphic 13">
            <a:extLst>
              <a:ext uri="{FF2B5EF4-FFF2-40B4-BE49-F238E27FC236}">
                <a16:creationId xmlns:a16="http://schemas.microsoft.com/office/drawing/2014/main" id="{C6972759-0A51-78E7-835C-66E7B37F97F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06395" y="3528714"/>
            <a:ext cx="822960" cy="822960"/>
          </a:xfrm>
          <a:prstGeom prst="rect">
            <a:avLst/>
          </a:prstGeom>
        </p:spPr>
      </p:pic>
      <p:pic>
        <p:nvPicPr>
          <p:cNvPr id="370" name="Picture 369">
            <a:extLst>
              <a:ext uri="{FF2B5EF4-FFF2-40B4-BE49-F238E27FC236}">
                <a16:creationId xmlns:a16="http://schemas.microsoft.com/office/drawing/2014/main" id="{28E88C75-44A1-99C6-F5E6-62EC28D7C104}"/>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485" y="3528714"/>
            <a:ext cx="822960" cy="822960"/>
          </a:xfrm>
          <a:prstGeom prst="rect">
            <a:avLst/>
          </a:prstGeom>
        </p:spPr>
      </p:pic>
      <p:pic>
        <p:nvPicPr>
          <p:cNvPr id="372" name="Picture 371">
            <a:extLst>
              <a:ext uri="{FF2B5EF4-FFF2-40B4-BE49-F238E27FC236}">
                <a16:creationId xmlns:a16="http://schemas.microsoft.com/office/drawing/2014/main" id="{7CB7AFE8-78B9-A2F0-8CB4-991A1732D374}"/>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38188" y="3528714"/>
            <a:ext cx="822960" cy="822960"/>
          </a:xfrm>
          <a:prstGeom prst="rect">
            <a:avLst/>
          </a:prstGeom>
        </p:spPr>
      </p:pic>
      <p:sp>
        <p:nvSpPr>
          <p:cNvPr id="376" name="TextBox 375">
            <a:extLst>
              <a:ext uri="{FF2B5EF4-FFF2-40B4-BE49-F238E27FC236}">
                <a16:creationId xmlns:a16="http://schemas.microsoft.com/office/drawing/2014/main" id="{38E498C9-1E16-A2EA-C791-58FFF2589BAF}"/>
              </a:ext>
            </a:extLst>
          </p:cNvPr>
          <p:cNvSpPr txBox="1"/>
          <p:nvPr/>
        </p:nvSpPr>
        <p:spPr>
          <a:xfrm>
            <a:off x="1684555" y="3658430"/>
            <a:ext cx="2388970" cy="1928733"/>
          </a:xfrm>
          <a:prstGeom prst="rect">
            <a:avLst/>
          </a:prstGeom>
          <a:noFill/>
        </p:spPr>
        <p:txBody>
          <a:bodyPr wrap="square" rtlCol="0">
            <a:spAutoFit/>
          </a:bodyPr>
          <a:lstStyle/>
          <a:p>
            <a:pPr>
              <a:spcAft>
                <a:spcPts val="400"/>
              </a:spcAft>
              <a:defRPr/>
            </a:pPr>
            <a:r>
              <a:rPr lang="en-CA" sz="1800" b="1" dirty="0">
                <a:solidFill>
                  <a:srgbClr val="365254"/>
                </a:solidFill>
                <a:latin typeface="Calibri"/>
              </a:rPr>
              <a:t>Advance data collection</a:t>
            </a:r>
          </a:p>
          <a:p>
            <a:pPr marL="137160" indent="-137160">
              <a:buFont typeface="Arial" panose="020B0604020202020204" pitchFamily="34" charset="0"/>
              <a:buChar char="•"/>
              <a:defRPr/>
            </a:pPr>
            <a:r>
              <a:rPr lang="en-US" sz="1600" dirty="0">
                <a:solidFill>
                  <a:srgbClr val="000000"/>
                </a:solidFill>
                <a:latin typeface="Calibri"/>
              </a:rPr>
              <a:t>Conduct targeted activities to prioritize and fill data gaps and look beyond traditional data sources</a:t>
            </a:r>
          </a:p>
        </p:txBody>
      </p:sp>
      <p:sp>
        <p:nvSpPr>
          <p:cNvPr id="377" name="TextBox 376">
            <a:extLst>
              <a:ext uri="{FF2B5EF4-FFF2-40B4-BE49-F238E27FC236}">
                <a16:creationId xmlns:a16="http://schemas.microsoft.com/office/drawing/2014/main" id="{720065B4-56C5-2597-13FA-173F88D465B4}"/>
              </a:ext>
            </a:extLst>
          </p:cNvPr>
          <p:cNvSpPr txBox="1"/>
          <p:nvPr/>
        </p:nvSpPr>
        <p:spPr>
          <a:xfrm>
            <a:off x="5226150" y="3596802"/>
            <a:ext cx="2822094" cy="1980029"/>
          </a:xfrm>
          <a:prstGeom prst="rect">
            <a:avLst/>
          </a:prstGeom>
          <a:noFill/>
        </p:spPr>
        <p:txBody>
          <a:bodyPr wrap="square" rtlCol="0">
            <a:spAutoFit/>
          </a:bodyPr>
          <a:lstStyle/>
          <a:p>
            <a:pPr>
              <a:spcAft>
                <a:spcPts val="400"/>
              </a:spcAft>
              <a:defRPr/>
            </a:pPr>
            <a:r>
              <a:rPr lang="en-CA" sz="1800" b="1" dirty="0">
                <a:solidFill>
                  <a:srgbClr val="365254"/>
                </a:solidFill>
                <a:latin typeface="Calibri"/>
              </a:rPr>
              <a:t>Measure and report </a:t>
            </a:r>
            <a:br>
              <a:rPr lang="en-CA" sz="1800" b="1" dirty="0">
                <a:solidFill>
                  <a:srgbClr val="365254"/>
                </a:solidFill>
                <a:latin typeface="Calibri"/>
              </a:rPr>
            </a:br>
            <a:r>
              <a:rPr lang="en-CA" sz="1800" b="1" dirty="0">
                <a:solidFill>
                  <a:srgbClr val="365254"/>
                </a:solidFill>
                <a:latin typeface="Calibri"/>
              </a:rPr>
              <a:t>on indicators</a:t>
            </a:r>
          </a:p>
          <a:p>
            <a:pPr marL="137160" indent="-137160">
              <a:spcAft>
                <a:spcPts val="400"/>
              </a:spcAft>
              <a:buFont typeface="Arial" panose="020B0604020202020204" pitchFamily="34" charset="0"/>
              <a:buChar char="•"/>
              <a:defRPr/>
            </a:pPr>
            <a:r>
              <a:rPr lang="en-US" sz="1600" dirty="0">
                <a:solidFill>
                  <a:srgbClr val="000000"/>
                </a:solidFill>
                <a:latin typeface="Calibri"/>
              </a:rPr>
              <a:t>Develop and enhance standard definitions for comparable measurement</a:t>
            </a:r>
          </a:p>
          <a:p>
            <a:pPr marL="137160" indent="-137160">
              <a:buFont typeface="Arial" panose="020B0604020202020204" pitchFamily="34" charset="0"/>
              <a:buChar char="•"/>
              <a:defRPr/>
            </a:pPr>
            <a:r>
              <a:rPr lang="en-US" sz="1600" dirty="0">
                <a:solidFill>
                  <a:srgbClr val="000000"/>
                </a:solidFill>
                <a:latin typeface="Calibri"/>
              </a:rPr>
              <a:t>Report on what is available and expand over time</a:t>
            </a:r>
          </a:p>
        </p:txBody>
      </p:sp>
      <p:sp>
        <p:nvSpPr>
          <p:cNvPr id="378" name="TextBox 377">
            <a:extLst>
              <a:ext uri="{FF2B5EF4-FFF2-40B4-BE49-F238E27FC236}">
                <a16:creationId xmlns:a16="http://schemas.microsoft.com/office/drawing/2014/main" id="{7F27DA49-E1D8-2607-BBB6-B4A68E731F28}"/>
              </a:ext>
            </a:extLst>
          </p:cNvPr>
          <p:cNvSpPr txBox="1"/>
          <p:nvPr/>
        </p:nvSpPr>
        <p:spPr>
          <a:xfrm>
            <a:off x="9200897" y="3577107"/>
            <a:ext cx="2427789" cy="2472472"/>
          </a:xfrm>
          <a:prstGeom prst="rect">
            <a:avLst/>
          </a:prstGeom>
          <a:noFill/>
        </p:spPr>
        <p:txBody>
          <a:bodyPr wrap="square" rtlCol="0">
            <a:spAutoFit/>
          </a:bodyPr>
          <a:lstStyle/>
          <a:p>
            <a:pPr>
              <a:spcAft>
                <a:spcPts val="400"/>
              </a:spcAft>
              <a:defRPr/>
            </a:pPr>
            <a:r>
              <a:rPr lang="en-CA" sz="1800" b="1" dirty="0">
                <a:solidFill>
                  <a:srgbClr val="365254"/>
                </a:solidFill>
                <a:latin typeface="Calibri"/>
              </a:rPr>
              <a:t>Accelerate uptake </a:t>
            </a:r>
            <a:br>
              <a:rPr lang="en-CA" sz="1800" b="1" dirty="0">
                <a:solidFill>
                  <a:srgbClr val="365254"/>
                </a:solidFill>
                <a:latin typeface="Calibri"/>
              </a:rPr>
            </a:br>
            <a:r>
              <a:rPr lang="en-CA" sz="1800" b="1" dirty="0">
                <a:solidFill>
                  <a:srgbClr val="365254"/>
                </a:solidFill>
                <a:latin typeface="Calibri"/>
              </a:rPr>
              <a:t>and use</a:t>
            </a:r>
          </a:p>
          <a:p>
            <a:pPr marL="137160" indent="-137160">
              <a:spcAft>
                <a:spcPts val="400"/>
              </a:spcAft>
              <a:buFont typeface="Arial" panose="020B0604020202020204" pitchFamily="34" charset="0"/>
              <a:buChar char="•"/>
              <a:defRPr/>
            </a:pPr>
            <a:r>
              <a:rPr lang="en-US" sz="1600" dirty="0">
                <a:latin typeface="Calibri"/>
              </a:rPr>
              <a:t>Conduct targeted activities to increase stakeholder awareness and understanding</a:t>
            </a:r>
          </a:p>
          <a:p>
            <a:pPr marL="137160" indent="-137160">
              <a:buFont typeface="Arial" panose="020B0604020202020204" pitchFamily="34" charset="0"/>
              <a:buChar char="•"/>
              <a:defRPr/>
            </a:pPr>
            <a:r>
              <a:rPr lang="en-US" sz="1600" dirty="0">
                <a:latin typeface="Calibri"/>
              </a:rPr>
              <a:t>The value of this work and actionability builds over time</a:t>
            </a:r>
          </a:p>
        </p:txBody>
      </p:sp>
    </p:spTree>
    <p:extLst>
      <p:ext uri="{BB962C8B-B14F-4D97-AF65-F5344CB8AC3E}">
        <p14:creationId xmlns:p14="http://schemas.microsoft.com/office/powerpoint/2010/main" val="944393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31C9F-D4A2-4DD1-9F61-A9D628CAB51D}"/>
              </a:ext>
            </a:extLst>
          </p:cNvPr>
          <p:cNvSpPr>
            <a:spLocks noGrp="1"/>
          </p:cNvSpPr>
          <p:nvPr>
            <p:ph type="title"/>
          </p:nvPr>
        </p:nvSpPr>
        <p:spPr/>
        <p:txBody>
          <a:bodyPr/>
          <a:lstStyle/>
          <a:p>
            <a:r>
              <a:rPr lang="en-US" dirty="0"/>
              <a:t>Key accomplishments</a:t>
            </a:r>
            <a:endParaRPr lang="en-US" strike="sngStrike" dirty="0"/>
          </a:p>
        </p:txBody>
      </p:sp>
      <p:sp>
        <p:nvSpPr>
          <p:cNvPr id="21" name="TextBox 20">
            <a:extLst>
              <a:ext uri="{FF2B5EF4-FFF2-40B4-BE49-F238E27FC236}">
                <a16:creationId xmlns:a16="http://schemas.microsoft.com/office/drawing/2014/main" id="{23043009-48DE-4F00-96D3-D4FB909E5D15}"/>
              </a:ext>
            </a:extLst>
          </p:cNvPr>
          <p:cNvSpPr txBox="1"/>
          <p:nvPr/>
        </p:nvSpPr>
        <p:spPr>
          <a:xfrm>
            <a:off x="1328446" y="1460599"/>
            <a:ext cx="6716501" cy="492443"/>
          </a:xfrm>
          <a:prstGeom prst="rect">
            <a:avLst/>
          </a:prstGeom>
          <a:noFill/>
        </p:spPr>
        <p:txBody>
          <a:bodyPr wrap="square" rtlCol="0">
            <a:spAutoFit/>
          </a:bodyPr>
          <a:lstStyle/>
          <a:p>
            <a:pPr>
              <a:defRPr/>
            </a:pPr>
            <a:r>
              <a:rPr lang="en-US" sz="2600" b="1" dirty="0">
                <a:solidFill>
                  <a:srgbClr val="365254"/>
                </a:solidFill>
                <a:latin typeface="Calibri"/>
                <a:cs typeface="Calibri Light" panose="020F0302020204030204" pitchFamily="34" charset="0"/>
              </a:rPr>
              <a:t>Advance data collection</a:t>
            </a:r>
          </a:p>
        </p:txBody>
      </p:sp>
      <p:sp>
        <p:nvSpPr>
          <p:cNvPr id="8" name="Text Placeholder 7">
            <a:extLst>
              <a:ext uri="{FF2B5EF4-FFF2-40B4-BE49-F238E27FC236}">
                <a16:creationId xmlns:a16="http://schemas.microsoft.com/office/drawing/2014/main" id="{E01C3ED8-EDEC-4AA6-8F85-FE578C232605}"/>
              </a:ext>
            </a:extLst>
          </p:cNvPr>
          <p:cNvSpPr>
            <a:spLocks noGrp="1"/>
          </p:cNvSpPr>
          <p:nvPr>
            <p:ph type="body" sz="quarter" idx="14"/>
          </p:nvPr>
        </p:nvSpPr>
        <p:spPr>
          <a:xfrm>
            <a:off x="1161898" y="2180558"/>
            <a:ext cx="5591745" cy="3385542"/>
          </a:xfrm>
        </p:spPr>
        <p:txBody>
          <a:bodyPr/>
          <a:lstStyle/>
          <a:p>
            <a:pPr>
              <a:lnSpc>
                <a:spcPct val="100000"/>
              </a:lnSpc>
              <a:spcBef>
                <a:spcPts val="0"/>
              </a:spcBef>
            </a:pPr>
            <a:r>
              <a:rPr lang="en-US" sz="2200" dirty="0"/>
              <a:t>Brand-new data collection</a:t>
            </a:r>
          </a:p>
          <a:p>
            <a:pPr lvl="1">
              <a:lnSpc>
                <a:spcPct val="100000"/>
              </a:lnSpc>
              <a:spcBef>
                <a:spcPts val="0"/>
              </a:spcBef>
            </a:pPr>
            <a:r>
              <a:rPr lang="en-US" sz="2000" dirty="0"/>
              <a:t>Wait time data for mental health counselling</a:t>
            </a:r>
          </a:p>
          <a:p>
            <a:pPr lvl="1">
              <a:lnSpc>
                <a:spcPct val="100000"/>
              </a:lnSpc>
              <a:spcBef>
                <a:spcPts val="0"/>
              </a:spcBef>
            </a:pPr>
            <a:r>
              <a:rPr lang="en-US" sz="2000" dirty="0"/>
              <a:t>Wait time data for home care services</a:t>
            </a:r>
          </a:p>
          <a:p>
            <a:pPr lvl="1">
              <a:lnSpc>
                <a:spcPct val="100000"/>
              </a:lnSpc>
              <a:spcBef>
                <a:spcPts val="0"/>
              </a:spcBef>
            </a:pPr>
            <a:r>
              <a:rPr lang="en-US" sz="2000" dirty="0"/>
              <a:t>Survey data on home care effectiveness (Statistics Canada)</a:t>
            </a:r>
          </a:p>
          <a:p>
            <a:pPr lvl="1">
              <a:lnSpc>
                <a:spcPct val="100000"/>
              </a:lnSpc>
              <a:spcBef>
                <a:spcPts val="0"/>
              </a:spcBef>
            </a:pPr>
            <a:r>
              <a:rPr lang="en-US" sz="2000" dirty="0"/>
              <a:t>Self-reported mental health and substance</a:t>
            </a:r>
            <a:br>
              <a:rPr lang="en-US" sz="2000" dirty="0"/>
            </a:br>
            <a:r>
              <a:rPr lang="en-US" sz="2000" dirty="0"/>
              <a:t>use information on</a:t>
            </a:r>
          </a:p>
          <a:p>
            <a:pPr lvl="3">
              <a:lnSpc>
                <a:spcPct val="100000"/>
              </a:lnSpc>
              <a:spcBef>
                <a:spcPts val="0"/>
              </a:spcBef>
            </a:pPr>
            <a:r>
              <a:rPr lang="en-US" sz="1800" dirty="0"/>
              <a:t>Ability to navigate services</a:t>
            </a:r>
          </a:p>
          <a:p>
            <a:pPr lvl="3">
              <a:lnSpc>
                <a:spcPct val="100000"/>
              </a:lnSpc>
              <a:spcBef>
                <a:spcPts val="0"/>
              </a:spcBef>
            </a:pPr>
            <a:r>
              <a:rPr lang="en-US" sz="1800" dirty="0"/>
              <a:t>Early intervention among children and youth</a:t>
            </a:r>
          </a:p>
        </p:txBody>
      </p:sp>
      <p:sp>
        <p:nvSpPr>
          <p:cNvPr id="9" name="Text Placeholder 8">
            <a:extLst>
              <a:ext uri="{FF2B5EF4-FFF2-40B4-BE49-F238E27FC236}">
                <a16:creationId xmlns:a16="http://schemas.microsoft.com/office/drawing/2014/main" id="{E2729F3F-5124-4ED3-87A5-630E36F3D43B}"/>
              </a:ext>
            </a:extLst>
          </p:cNvPr>
          <p:cNvSpPr>
            <a:spLocks noGrp="1"/>
          </p:cNvSpPr>
          <p:nvPr>
            <p:ph type="body" sz="quarter" idx="15"/>
          </p:nvPr>
        </p:nvSpPr>
        <p:spPr>
          <a:xfrm>
            <a:off x="7083222" y="2180558"/>
            <a:ext cx="4088361" cy="1497846"/>
          </a:xfrm>
        </p:spPr>
        <p:txBody>
          <a:bodyPr/>
          <a:lstStyle/>
          <a:p>
            <a:pPr>
              <a:lnSpc>
                <a:spcPct val="100000"/>
              </a:lnSpc>
              <a:spcBef>
                <a:spcPts val="0"/>
              </a:spcBef>
            </a:pPr>
            <a:r>
              <a:rPr lang="en-US" sz="2200" dirty="0"/>
              <a:t>Data with expanded </a:t>
            </a:r>
            <a:br>
              <a:rPr lang="en-US" sz="2200" dirty="0"/>
            </a:br>
            <a:r>
              <a:rPr lang="en-US" sz="2200" dirty="0"/>
              <a:t>geographic coverage</a:t>
            </a:r>
          </a:p>
          <a:p>
            <a:pPr lvl="1">
              <a:lnSpc>
                <a:spcPct val="100000"/>
              </a:lnSpc>
              <a:spcBef>
                <a:spcPts val="0"/>
              </a:spcBef>
            </a:pPr>
            <a:r>
              <a:rPr lang="en-US" sz="2000" dirty="0"/>
              <a:t>Long-term care data</a:t>
            </a:r>
          </a:p>
          <a:p>
            <a:pPr lvl="1">
              <a:lnSpc>
                <a:spcPct val="100000"/>
              </a:lnSpc>
              <a:spcBef>
                <a:spcPts val="0"/>
              </a:spcBef>
            </a:pPr>
            <a:r>
              <a:rPr lang="en-US" sz="2000" dirty="0"/>
              <a:t>Home care data</a:t>
            </a:r>
          </a:p>
        </p:txBody>
      </p:sp>
      <p:sp>
        <p:nvSpPr>
          <p:cNvPr id="15" name="Text Placeholder 8">
            <a:extLst>
              <a:ext uri="{FF2B5EF4-FFF2-40B4-BE49-F238E27FC236}">
                <a16:creationId xmlns:a16="http://schemas.microsoft.com/office/drawing/2014/main" id="{2B163EC7-9F00-4429-B402-1B06432191F1}"/>
              </a:ext>
            </a:extLst>
          </p:cNvPr>
          <p:cNvSpPr txBox="1">
            <a:spLocks/>
          </p:cNvSpPr>
          <p:nvPr/>
        </p:nvSpPr>
        <p:spPr>
          <a:xfrm>
            <a:off x="7083222" y="4076946"/>
            <a:ext cx="4799997" cy="1805623"/>
          </a:xfrm>
          <a:prstGeom prst="rect">
            <a:avLst/>
          </a:prstGeom>
        </p:spPr>
        <p:txBody>
          <a:bodyPr vert="horz" wrap="square" lIns="0" tIns="0" rIns="0" bIns="0" rtlCol="0">
            <a:spAutoFit/>
          </a:bodyPr>
          <a:lstStyle>
            <a:lvl1pPr marL="182563" indent="-182563" algn="l" defTabSz="914400" rtl="0" eaLnBrk="1" latinLnBrk="0" hangingPunct="1">
              <a:lnSpc>
                <a:spcPts val="2100"/>
              </a:lnSpc>
              <a:spcBef>
                <a:spcPts val="600"/>
              </a:spcBef>
              <a:spcAft>
                <a:spcPts val="600"/>
              </a:spcAft>
              <a:buFont typeface="Calibri" panose="020F0502020204030204" pitchFamily="34" charset="0"/>
              <a:buChar char="•"/>
              <a:defRPr sz="1700" b="1" kern="1200" baseline="0">
                <a:solidFill>
                  <a:srgbClr val="365254"/>
                </a:solidFill>
                <a:latin typeface="+mn-lt"/>
                <a:ea typeface="+mn-ea"/>
                <a:cs typeface="+mn-cs"/>
              </a:defRPr>
            </a:lvl1pPr>
            <a:lvl2pPr marL="449263" indent="-182563" algn="l" defTabSz="914400" rtl="0" eaLnBrk="1" latinLnBrk="0" hangingPunct="1">
              <a:lnSpc>
                <a:spcPts val="2100"/>
              </a:lnSpc>
              <a:spcBef>
                <a:spcPts val="600"/>
              </a:spcBef>
              <a:spcAft>
                <a:spcPts val="600"/>
              </a:spcAft>
              <a:buFont typeface="Calibri" panose="020F0502020204030204" pitchFamily="34" charset="0"/>
              <a:buChar char="‒"/>
              <a:tabLst/>
              <a:defRPr sz="1600" kern="1200">
                <a:solidFill>
                  <a:schemeClr val="tx1"/>
                </a:solidFill>
                <a:latin typeface="+mn-lt"/>
                <a:ea typeface="+mn-ea"/>
                <a:cs typeface="+mn-cs"/>
              </a:defRPr>
            </a:lvl2pPr>
            <a:lvl3pPr marL="449263" indent="-182563" algn="l" defTabSz="914400" rtl="0" eaLnBrk="1" latinLnBrk="0" hangingPunct="1">
              <a:lnSpc>
                <a:spcPts val="2100"/>
              </a:lnSpc>
              <a:spcBef>
                <a:spcPts val="600"/>
              </a:spcBef>
              <a:spcAft>
                <a:spcPts val="600"/>
              </a:spcAft>
              <a:buFont typeface="Calibri" panose="020F0502020204030204" pitchFamily="34" charset="0"/>
              <a:buChar char="‒"/>
              <a:defRPr sz="1600" kern="1200" baseline="0">
                <a:solidFill>
                  <a:schemeClr val="tx1"/>
                </a:solidFill>
                <a:latin typeface="+mn-lt"/>
                <a:ea typeface="+mn-ea"/>
                <a:cs typeface="+mn-cs"/>
              </a:defRPr>
            </a:lvl3pPr>
            <a:lvl4pPr marL="449263" indent="-182563" algn="l" defTabSz="914400" rtl="0" eaLnBrk="1" latinLnBrk="0" hangingPunct="1">
              <a:lnSpc>
                <a:spcPts val="2100"/>
              </a:lnSpc>
              <a:spcBef>
                <a:spcPts val="600"/>
              </a:spcBef>
              <a:spcAft>
                <a:spcPts val="600"/>
              </a:spcAft>
              <a:buFont typeface="Calibri" panose="020F0502020204030204" pitchFamily="34" charset="0"/>
              <a:buChar char="‒"/>
              <a:defRPr sz="1600" kern="1200" baseline="0">
                <a:solidFill>
                  <a:schemeClr val="tx1"/>
                </a:solidFill>
                <a:latin typeface="+mn-lt"/>
                <a:ea typeface="+mn-ea"/>
                <a:cs typeface="+mn-cs"/>
              </a:defRPr>
            </a:lvl4pPr>
            <a:lvl5pPr marL="449263" indent="-182563" algn="l" defTabSz="914400" rtl="0" eaLnBrk="1" latinLnBrk="0" hangingPunct="1">
              <a:lnSpc>
                <a:spcPts val="2100"/>
              </a:lnSpc>
              <a:spcBef>
                <a:spcPts val="600"/>
              </a:spcBef>
              <a:spcAft>
                <a:spcPts val="600"/>
              </a:spcAft>
              <a:buFont typeface="Calibri" panose="020F0502020204030204" pitchFamily="34" charset="0"/>
              <a:buChar char="‒"/>
              <a:defRPr sz="1600" kern="1200" baseline="0">
                <a:solidFill>
                  <a:schemeClr val="tx1"/>
                </a:solidFill>
                <a:latin typeface="+mn-lt"/>
                <a:ea typeface="+mn-ea"/>
                <a:cs typeface="+mn-cs"/>
              </a:defRPr>
            </a:lvl5pPr>
            <a:lvl6pPr marL="449263" indent="-182563" algn="l" defTabSz="914400" rtl="0" eaLnBrk="1" latinLnBrk="0" hangingPunct="1">
              <a:lnSpc>
                <a:spcPts val="2100"/>
              </a:lnSpc>
              <a:spcBef>
                <a:spcPts val="600"/>
              </a:spcBef>
              <a:spcAft>
                <a:spcPts val="600"/>
              </a:spcAft>
              <a:buFont typeface="Calibri" panose="020F0502020204030204" pitchFamily="34" charset="0"/>
              <a:buChar char="‒"/>
              <a:defRPr sz="1600" kern="1200" baseline="0">
                <a:solidFill>
                  <a:schemeClr val="tx1"/>
                </a:solidFill>
                <a:latin typeface="+mn-lt"/>
                <a:ea typeface="+mn-ea"/>
                <a:cs typeface="+mn-cs"/>
              </a:defRPr>
            </a:lvl6pPr>
            <a:lvl7pPr marL="449263" indent="-182563" algn="l" defTabSz="914400" rtl="0" eaLnBrk="1" latinLnBrk="0" hangingPunct="1">
              <a:lnSpc>
                <a:spcPts val="2100"/>
              </a:lnSpc>
              <a:spcBef>
                <a:spcPts val="600"/>
              </a:spcBef>
              <a:spcAft>
                <a:spcPts val="600"/>
              </a:spcAft>
              <a:buFont typeface="Calibri" panose="020F0502020204030204" pitchFamily="34" charset="0"/>
              <a:buChar char="‒"/>
              <a:defRPr sz="1600" kern="1200">
                <a:solidFill>
                  <a:schemeClr val="tx1"/>
                </a:solidFill>
                <a:latin typeface="+mn-lt"/>
                <a:ea typeface="+mn-ea"/>
                <a:cs typeface="+mn-cs"/>
              </a:defRPr>
            </a:lvl7pPr>
            <a:lvl8pPr marL="449263" indent="-182563" algn="l" defTabSz="914400" rtl="0" eaLnBrk="1" latinLnBrk="0" hangingPunct="1">
              <a:lnSpc>
                <a:spcPts val="2100"/>
              </a:lnSpc>
              <a:spcBef>
                <a:spcPts val="600"/>
              </a:spcBef>
              <a:spcAft>
                <a:spcPts val="600"/>
              </a:spcAft>
              <a:buFont typeface="Calibri" panose="020F050202020403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43411" indent="-243411" defTabSz="1219170">
              <a:lnSpc>
                <a:spcPct val="100000"/>
              </a:lnSpc>
              <a:spcBef>
                <a:spcPts val="0"/>
              </a:spcBef>
              <a:spcAft>
                <a:spcPts val="800"/>
              </a:spcAft>
              <a:buClr>
                <a:prstClr val="white"/>
              </a:buClr>
              <a:buFont typeface="Calibri" panose="020F0502020204030204" pitchFamily="34" charset="0"/>
              <a:buChar char=" "/>
              <a:defRPr/>
            </a:pPr>
            <a:r>
              <a:rPr lang="en-US" sz="2200" dirty="0">
                <a:solidFill>
                  <a:srgbClr val="177784"/>
                </a:solidFill>
                <a:latin typeface="Calibri"/>
              </a:rPr>
              <a:t>Higher-quality, more detailed data</a:t>
            </a:r>
          </a:p>
          <a:p>
            <a:pPr marL="478355" lvl="1" indent="-234945" defTabSz="1219170">
              <a:lnSpc>
                <a:spcPct val="100000"/>
              </a:lnSpc>
              <a:spcBef>
                <a:spcPts val="0"/>
              </a:spcBef>
              <a:spcAft>
                <a:spcPts val="800"/>
              </a:spcAft>
              <a:buFont typeface="Calibri" panose="020F0502020204030204" pitchFamily="34" charset="0"/>
              <a:buChar char="•"/>
              <a:defRPr/>
            </a:pPr>
            <a:r>
              <a:rPr lang="en-US" sz="2000" b="1" dirty="0">
                <a:solidFill>
                  <a:srgbClr val="365254"/>
                </a:solidFill>
                <a:latin typeface="Calibri"/>
              </a:rPr>
              <a:t>Emergency department data on mental health and substance use</a:t>
            </a:r>
          </a:p>
          <a:p>
            <a:pPr marL="478355" lvl="1" indent="-234945" defTabSz="1219170">
              <a:lnSpc>
                <a:spcPct val="100000"/>
              </a:lnSpc>
              <a:spcBef>
                <a:spcPts val="0"/>
              </a:spcBef>
              <a:spcAft>
                <a:spcPts val="800"/>
              </a:spcAft>
              <a:buFont typeface="Calibri" panose="020F0502020204030204" pitchFamily="34" charset="0"/>
              <a:buChar char="•"/>
              <a:defRPr/>
            </a:pPr>
            <a:r>
              <a:rPr lang="en-US" sz="2000" b="1" dirty="0">
                <a:solidFill>
                  <a:srgbClr val="365254"/>
                </a:solidFill>
                <a:latin typeface="Calibri"/>
              </a:rPr>
              <a:t>Improved specificity of substance </a:t>
            </a:r>
            <a:br>
              <a:rPr lang="en-US" sz="2000" b="1" dirty="0">
                <a:solidFill>
                  <a:srgbClr val="365254"/>
                </a:solidFill>
                <a:latin typeface="Calibri"/>
              </a:rPr>
            </a:br>
            <a:r>
              <a:rPr lang="en-US" sz="2000" b="1" dirty="0">
                <a:solidFill>
                  <a:srgbClr val="365254"/>
                </a:solidFill>
                <a:latin typeface="Calibri"/>
              </a:rPr>
              <a:t>use in hospital data</a:t>
            </a:r>
          </a:p>
        </p:txBody>
      </p:sp>
      <p:pic>
        <p:nvPicPr>
          <p:cNvPr id="4" name="Picture 3">
            <a:extLst>
              <a:ext uri="{FF2B5EF4-FFF2-40B4-BE49-F238E27FC236}">
                <a16:creationId xmlns:a16="http://schemas.microsoft.com/office/drawing/2014/main" id="{78A8242C-63BD-C616-8DFA-7A9D3549962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 y="1371600"/>
            <a:ext cx="822960" cy="822960"/>
          </a:xfrm>
          <a:prstGeom prst="rect">
            <a:avLst/>
          </a:prstGeom>
        </p:spPr>
      </p:pic>
    </p:spTree>
    <p:extLst>
      <p:ext uri="{BB962C8B-B14F-4D97-AF65-F5344CB8AC3E}">
        <p14:creationId xmlns:p14="http://schemas.microsoft.com/office/powerpoint/2010/main" val="2819666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31C9F-D4A2-4DD1-9F61-A9D628CAB51D}"/>
              </a:ext>
            </a:extLst>
          </p:cNvPr>
          <p:cNvSpPr>
            <a:spLocks noGrp="1"/>
          </p:cNvSpPr>
          <p:nvPr>
            <p:ph type="title"/>
          </p:nvPr>
        </p:nvSpPr>
        <p:spPr/>
        <p:txBody>
          <a:bodyPr/>
          <a:lstStyle/>
          <a:p>
            <a:r>
              <a:rPr lang="en-US" dirty="0"/>
              <a:t>Key accomplishments (continued)</a:t>
            </a:r>
          </a:p>
        </p:txBody>
      </p:sp>
      <p:sp>
        <p:nvSpPr>
          <p:cNvPr id="20" name="TextBox 19">
            <a:extLst>
              <a:ext uri="{FF2B5EF4-FFF2-40B4-BE49-F238E27FC236}">
                <a16:creationId xmlns:a16="http://schemas.microsoft.com/office/drawing/2014/main" id="{504B63AC-884A-40C0-8E8D-2233FACA1C23}"/>
              </a:ext>
            </a:extLst>
          </p:cNvPr>
          <p:cNvSpPr txBox="1"/>
          <p:nvPr/>
        </p:nvSpPr>
        <p:spPr>
          <a:xfrm>
            <a:off x="1349082" y="1322792"/>
            <a:ext cx="4354071" cy="892552"/>
          </a:xfrm>
          <a:prstGeom prst="rect">
            <a:avLst/>
          </a:prstGeom>
          <a:noFill/>
        </p:spPr>
        <p:txBody>
          <a:bodyPr wrap="square" rtlCol="0">
            <a:spAutoFit/>
          </a:bodyPr>
          <a:lstStyle/>
          <a:p>
            <a:pPr>
              <a:defRPr/>
            </a:pPr>
            <a:r>
              <a:rPr lang="en-US" sz="2600" b="1" dirty="0">
                <a:solidFill>
                  <a:srgbClr val="365254"/>
                </a:solidFill>
                <a:cs typeface="Calibri Light" panose="020F0302020204030204" pitchFamily="34" charset="0"/>
              </a:rPr>
              <a:t>Measure and report </a:t>
            </a:r>
            <a:br>
              <a:rPr lang="en-US" sz="2600" b="1" dirty="0">
                <a:solidFill>
                  <a:srgbClr val="365254"/>
                </a:solidFill>
                <a:cs typeface="Calibri Light" panose="020F0302020204030204" pitchFamily="34" charset="0"/>
              </a:rPr>
            </a:br>
            <a:r>
              <a:rPr lang="en-US" sz="2600" b="1" dirty="0">
                <a:solidFill>
                  <a:srgbClr val="365254"/>
                </a:solidFill>
                <a:cs typeface="Calibri Light" panose="020F0302020204030204" pitchFamily="34" charset="0"/>
              </a:rPr>
              <a:t>on indicators</a:t>
            </a:r>
          </a:p>
        </p:txBody>
      </p:sp>
      <p:sp>
        <p:nvSpPr>
          <p:cNvPr id="22" name="Text Placeholder 2">
            <a:extLst>
              <a:ext uri="{FF2B5EF4-FFF2-40B4-BE49-F238E27FC236}">
                <a16:creationId xmlns:a16="http://schemas.microsoft.com/office/drawing/2014/main" id="{A312FB06-54CE-4D39-8DD2-C63FCF9A12A2}"/>
              </a:ext>
            </a:extLst>
          </p:cNvPr>
          <p:cNvSpPr>
            <a:spLocks noGrp="1"/>
          </p:cNvSpPr>
          <p:nvPr>
            <p:ph type="body" sz="quarter" idx="14"/>
          </p:nvPr>
        </p:nvSpPr>
        <p:spPr>
          <a:xfrm>
            <a:off x="1193439" y="2435033"/>
            <a:ext cx="5229331" cy="3825150"/>
          </a:xfrm>
        </p:spPr>
        <p:txBody>
          <a:bodyPr/>
          <a:lstStyle/>
          <a:p>
            <a:pPr lvl="1">
              <a:lnSpc>
                <a:spcPts val="2700"/>
              </a:lnSpc>
              <a:spcBef>
                <a:spcPts val="0"/>
              </a:spcBef>
              <a:spcAft>
                <a:spcPts val="600"/>
              </a:spcAft>
            </a:pPr>
            <a:r>
              <a:rPr lang="en-US" sz="2000" dirty="0"/>
              <a:t>Confirmed measurement approach </a:t>
            </a:r>
            <a:br>
              <a:rPr lang="en-US" sz="2000" dirty="0"/>
            </a:br>
            <a:r>
              <a:rPr lang="en-US" sz="2000" dirty="0"/>
              <a:t>for 12 indicators, with refinements </a:t>
            </a:r>
            <a:br>
              <a:rPr lang="en-US" sz="2000" dirty="0"/>
            </a:br>
            <a:r>
              <a:rPr lang="en-US" sz="2000" dirty="0"/>
              <a:t>and expanded data over time</a:t>
            </a:r>
          </a:p>
          <a:p>
            <a:pPr lvl="1">
              <a:lnSpc>
                <a:spcPts val="2700"/>
              </a:lnSpc>
              <a:spcBef>
                <a:spcPts val="0"/>
              </a:spcBef>
              <a:spcAft>
                <a:spcPts val="600"/>
              </a:spcAft>
            </a:pPr>
            <a:r>
              <a:rPr lang="en-US" sz="2000" dirty="0"/>
              <a:t>Published results for all 12 indicators </a:t>
            </a:r>
            <a:br>
              <a:rPr lang="en-US" sz="2000" dirty="0"/>
            </a:br>
            <a:r>
              <a:rPr lang="en-US" sz="2000" dirty="0"/>
              <a:t>plus 4 companion reports</a:t>
            </a:r>
          </a:p>
          <a:p>
            <a:pPr lvl="1">
              <a:lnSpc>
                <a:spcPts val="2700"/>
              </a:lnSpc>
              <a:spcBef>
                <a:spcPts val="0"/>
              </a:spcBef>
              <a:spcAft>
                <a:spcPts val="600"/>
              </a:spcAft>
            </a:pPr>
            <a:r>
              <a:rPr lang="en-US" sz="2000" dirty="0"/>
              <a:t>Published locally relevant results through region-level reporting (where data supports)</a:t>
            </a:r>
          </a:p>
          <a:p>
            <a:pPr lvl="1">
              <a:lnSpc>
                <a:spcPts val="2700"/>
              </a:lnSpc>
              <a:spcBef>
                <a:spcPts val="0"/>
              </a:spcBef>
              <a:spcAft>
                <a:spcPts val="600"/>
              </a:spcAft>
            </a:pPr>
            <a:r>
              <a:rPr lang="en-US" sz="2000" dirty="0"/>
              <a:t>Included equity/demographic stratifiers</a:t>
            </a:r>
          </a:p>
          <a:p>
            <a:pPr lvl="1">
              <a:lnSpc>
                <a:spcPts val="2700"/>
              </a:lnSpc>
              <a:spcBef>
                <a:spcPts val="0"/>
              </a:spcBef>
              <a:spcAft>
                <a:spcPts val="600"/>
              </a:spcAft>
            </a:pPr>
            <a:r>
              <a:rPr lang="en-US" sz="2000" dirty="0"/>
              <a:t>Used plain language communication </a:t>
            </a:r>
            <a:br>
              <a:rPr lang="en-US" sz="2000" dirty="0"/>
            </a:br>
            <a:r>
              <a:rPr lang="en-US" sz="2000" dirty="0"/>
              <a:t>for reporting</a:t>
            </a:r>
          </a:p>
        </p:txBody>
      </p:sp>
      <p:sp>
        <p:nvSpPr>
          <p:cNvPr id="23" name="TextBox 22">
            <a:extLst>
              <a:ext uri="{FF2B5EF4-FFF2-40B4-BE49-F238E27FC236}">
                <a16:creationId xmlns:a16="http://schemas.microsoft.com/office/drawing/2014/main" id="{CAF26DBA-9C90-4715-AD79-1DF509DC4E7C}"/>
              </a:ext>
            </a:extLst>
          </p:cNvPr>
          <p:cNvSpPr txBox="1"/>
          <p:nvPr/>
        </p:nvSpPr>
        <p:spPr>
          <a:xfrm>
            <a:off x="7129483" y="1322792"/>
            <a:ext cx="2630747" cy="892552"/>
          </a:xfrm>
          <a:prstGeom prst="rect">
            <a:avLst/>
          </a:prstGeom>
          <a:noFill/>
        </p:spPr>
        <p:txBody>
          <a:bodyPr wrap="square" rtlCol="0">
            <a:spAutoFit/>
          </a:bodyPr>
          <a:lstStyle/>
          <a:p>
            <a:pPr>
              <a:defRPr/>
            </a:pPr>
            <a:r>
              <a:rPr lang="en-US" sz="2600" b="1" dirty="0">
                <a:solidFill>
                  <a:srgbClr val="365254"/>
                </a:solidFill>
                <a:cs typeface="Calibri Light" panose="020F0302020204030204" pitchFamily="34" charset="0"/>
              </a:rPr>
              <a:t>Accelerate uptake and use</a:t>
            </a:r>
          </a:p>
        </p:txBody>
      </p:sp>
      <p:sp>
        <p:nvSpPr>
          <p:cNvPr id="8" name="Text Placeholder 7">
            <a:extLst>
              <a:ext uri="{FF2B5EF4-FFF2-40B4-BE49-F238E27FC236}">
                <a16:creationId xmlns:a16="http://schemas.microsoft.com/office/drawing/2014/main" id="{D55B18CF-AB5F-48C8-B075-F3CAD2A7B5FC}"/>
              </a:ext>
            </a:extLst>
          </p:cNvPr>
          <p:cNvSpPr>
            <a:spLocks noGrp="1"/>
          </p:cNvSpPr>
          <p:nvPr>
            <p:ph type="body" sz="quarter" idx="15"/>
          </p:nvPr>
        </p:nvSpPr>
        <p:spPr>
          <a:xfrm>
            <a:off x="6946231" y="2435033"/>
            <a:ext cx="4990524" cy="4120102"/>
          </a:xfrm>
        </p:spPr>
        <p:txBody>
          <a:bodyPr/>
          <a:lstStyle/>
          <a:p>
            <a:pPr lvl="1">
              <a:lnSpc>
                <a:spcPts val="2700"/>
              </a:lnSpc>
              <a:spcBef>
                <a:spcPts val="0"/>
              </a:spcBef>
              <a:spcAft>
                <a:spcPts val="600"/>
              </a:spcAft>
            </a:pPr>
            <a:r>
              <a:rPr lang="en-US" sz="2000" dirty="0"/>
              <a:t>System impacts include regulatory changes, investment decisions </a:t>
            </a:r>
            <a:br>
              <a:rPr lang="en-US" sz="2000" dirty="0"/>
            </a:br>
            <a:r>
              <a:rPr lang="en-US" sz="2000" dirty="0"/>
              <a:t>and information campaigns</a:t>
            </a:r>
          </a:p>
          <a:p>
            <a:pPr lvl="1">
              <a:lnSpc>
                <a:spcPts val="2700"/>
              </a:lnSpc>
              <a:spcBef>
                <a:spcPts val="0"/>
              </a:spcBef>
              <a:spcAft>
                <a:spcPts val="600"/>
              </a:spcAft>
            </a:pPr>
            <a:r>
              <a:rPr lang="en-US" sz="2000" dirty="0"/>
              <a:t>Healthcare Excellence Canada’s Priority Health Innovation Challenge targeted program and service improvements </a:t>
            </a:r>
            <a:br>
              <a:rPr lang="en-US" sz="2000" dirty="0"/>
            </a:br>
            <a:r>
              <a:rPr lang="en-US" sz="2000" dirty="0"/>
              <a:t>in SHP measurement areas</a:t>
            </a:r>
          </a:p>
          <a:p>
            <a:pPr lvl="1">
              <a:lnSpc>
                <a:spcPts val="2700"/>
              </a:lnSpc>
              <a:spcBef>
                <a:spcPts val="0"/>
              </a:spcBef>
              <a:spcAft>
                <a:spcPts val="600"/>
              </a:spcAft>
            </a:pPr>
            <a:r>
              <a:rPr lang="en-US" sz="2000" dirty="0"/>
              <a:t>Top tier media coverage, conference and stakeholder presentations, and journal articles have raised awareness </a:t>
            </a:r>
          </a:p>
          <a:p>
            <a:pPr lvl="1">
              <a:lnSpc>
                <a:spcPts val="2700"/>
              </a:lnSpc>
              <a:spcBef>
                <a:spcPts val="0"/>
              </a:spcBef>
              <a:spcAft>
                <a:spcPts val="600"/>
              </a:spcAft>
            </a:pPr>
            <a:endParaRPr lang="en-US" sz="2000" dirty="0"/>
          </a:p>
        </p:txBody>
      </p:sp>
      <p:pic>
        <p:nvPicPr>
          <p:cNvPr id="5" name="Graphic 4">
            <a:extLst>
              <a:ext uri="{FF2B5EF4-FFF2-40B4-BE49-F238E27FC236}">
                <a16:creationId xmlns:a16="http://schemas.microsoft.com/office/drawing/2014/main" id="{2DDF9E7A-7CB5-D15A-024C-34DFF44B907D}"/>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1480" y="1372332"/>
            <a:ext cx="822960" cy="822960"/>
          </a:xfrm>
          <a:prstGeom prst="rect">
            <a:avLst/>
          </a:prstGeom>
        </p:spPr>
      </p:pic>
      <p:pic>
        <p:nvPicPr>
          <p:cNvPr id="6" name="Picture 5">
            <a:extLst>
              <a:ext uri="{FF2B5EF4-FFF2-40B4-BE49-F238E27FC236}">
                <a16:creationId xmlns:a16="http://schemas.microsoft.com/office/drawing/2014/main" id="{D49D4C04-0535-6F2B-3DBA-41C6EACE154C}"/>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23271" y="1371600"/>
            <a:ext cx="822960" cy="822960"/>
          </a:xfrm>
          <a:prstGeom prst="rect">
            <a:avLst/>
          </a:prstGeom>
        </p:spPr>
      </p:pic>
    </p:spTree>
    <p:extLst>
      <p:ext uri="{BB962C8B-B14F-4D97-AF65-F5344CB8AC3E}">
        <p14:creationId xmlns:p14="http://schemas.microsoft.com/office/powerpoint/2010/main" val="2294544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80932-1BBB-4A7D-8968-D44F6FEE9F7F}"/>
              </a:ext>
            </a:extLst>
          </p:cNvPr>
          <p:cNvSpPr>
            <a:spLocks noGrp="1"/>
          </p:cNvSpPr>
          <p:nvPr>
            <p:ph type="title"/>
          </p:nvPr>
        </p:nvSpPr>
        <p:spPr>
          <a:xfrm>
            <a:off x="609600" y="586849"/>
            <a:ext cx="10972800" cy="572123"/>
          </a:xfrm>
        </p:spPr>
        <p:txBody>
          <a:bodyPr/>
          <a:lstStyle/>
          <a:p>
            <a:r>
              <a:rPr lang="en-US" dirty="0"/>
              <a:t>Indicator reporting</a:t>
            </a:r>
            <a:endParaRPr lang="en-US" strike="sngStrike" dirty="0">
              <a:solidFill>
                <a:srgbClr val="FF0000"/>
              </a:solidFill>
            </a:endParaRPr>
          </a:p>
        </p:txBody>
      </p:sp>
      <p:graphicFrame>
        <p:nvGraphicFramePr>
          <p:cNvPr id="6" name="Table 6">
            <a:extLst>
              <a:ext uri="{FF2B5EF4-FFF2-40B4-BE49-F238E27FC236}">
                <a16:creationId xmlns:a16="http://schemas.microsoft.com/office/drawing/2014/main" id="{99B10501-6711-41A7-ABF5-FE60E0E01CEC}"/>
              </a:ext>
            </a:extLst>
          </p:cNvPr>
          <p:cNvGraphicFramePr>
            <a:graphicFrameLocks noGrp="1"/>
          </p:cNvGraphicFramePr>
          <p:nvPr/>
        </p:nvGraphicFramePr>
        <p:xfrm>
          <a:off x="672116" y="1347240"/>
          <a:ext cx="10797688" cy="3749040"/>
        </p:xfrm>
        <a:graphic>
          <a:graphicData uri="http://schemas.openxmlformats.org/drawingml/2006/table">
            <a:tbl>
              <a:tblPr firstRow="1" bandRow="1">
                <a:tableStyleId>{72833802-FEF1-4C79-8D5D-14CF1EAF98D9}</a:tableStyleId>
              </a:tblPr>
              <a:tblGrid>
                <a:gridCol w="1029219">
                  <a:extLst>
                    <a:ext uri="{9D8B030D-6E8A-4147-A177-3AD203B41FA5}">
                      <a16:colId xmlns:a16="http://schemas.microsoft.com/office/drawing/2014/main" val="3599420407"/>
                    </a:ext>
                  </a:extLst>
                </a:gridCol>
                <a:gridCol w="3122342">
                  <a:extLst>
                    <a:ext uri="{9D8B030D-6E8A-4147-A177-3AD203B41FA5}">
                      <a16:colId xmlns:a16="http://schemas.microsoft.com/office/drawing/2014/main" val="2529176526"/>
                    </a:ext>
                  </a:extLst>
                </a:gridCol>
                <a:gridCol w="3133493">
                  <a:extLst>
                    <a:ext uri="{9D8B030D-6E8A-4147-A177-3AD203B41FA5}">
                      <a16:colId xmlns:a16="http://schemas.microsoft.com/office/drawing/2014/main" val="1934949194"/>
                    </a:ext>
                  </a:extLst>
                </a:gridCol>
                <a:gridCol w="3512634">
                  <a:extLst>
                    <a:ext uri="{9D8B030D-6E8A-4147-A177-3AD203B41FA5}">
                      <a16:colId xmlns:a16="http://schemas.microsoft.com/office/drawing/2014/main" val="4181107331"/>
                    </a:ext>
                  </a:extLst>
                </a:gridCol>
              </a:tblGrid>
              <a:tr h="339618">
                <a:tc>
                  <a:txBody>
                    <a:bodyPr/>
                    <a:lstStyle/>
                    <a:p>
                      <a:pPr algn="l"/>
                      <a:r>
                        <a:rPr lang="en-US" sz="1800" dirty="0">
                          <a:solidFill>
                            <a:srgbClr val="365254"/>
                          </a:solidFill>
                        </a:rPr>
                        <a:t>Year</a:t>
                      </a:r>
                    </a:p>
                  </a:txBody>
                  <a:tcPr marL="73152" marR="73152" marT="73152" marB="73152">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7F5"/>
                    </a:solidFill>
                  </a:tcPr>
                </a:tc>
                <a:tc gridSpan="3">
                  <a:txBody>
                    <a:bodyPr/>
                    <a:lstStyle/>
                    <a:p>
                      <a:pPr algn="ctr"/>
                      <a:r>
                        <a:rPr lang="en-US" sz="1800" dirty="0">
                          <a:solidFill>
                            <a:srgbClr val="365254"/>
                          </a:solidFill>
                        </a:rPr>
                        <a:t>Indicators</a:t>
                      </a:r>
                    </a:p>
                  </a:txBody>
                  <a:tcPr marL="73152" marR="73152" marT="73152" marB="73152">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7F5"/>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1425612"/>
                  </a:ext>
                </a:extLst>
              </a:tr>
              <a:tr h="642052">
                <a:tc>
                  <a:txBody>
                    <a:bodyPr/>
                    <a:lstStyle/>
                    <a:p>
                      <a:pPr algn="l"/>
                      <a:r>
                        <a:rPr lang="en-US" sz="1800" b="1" dirty="0">
                          <a:solidFill>
                            <a:srgbClr val="365254"/>
                          </a:solidFill>
                        </a:rPr>
                        <a:t>2019</a:t>
                      </a:r>
                    </a:p>
                    <a:p>
                      <a:pPr algn="l"/>
                      <a:r>
                        <a:rPr lang="en-US" sz="1800" b="0" dirty="0">
                          <a:solidFill>
                            <a:srgbClr val="365254"/>
                          </a:solidFill>
                        </a:rPr>
                        <a:t>(Year 1)</a:t>
                      </a:r>
                    </a:p>
                  </a:txBody>
                  <a:tcPr marL="73152" marR="73152" marT="73152" marB="73152">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2920" algn="l"/>
                      <a:r>
                        <a:rPr lang="en-US" sz="1600" dirty="0"/>
                        <a:t>Hospital Stays for Harm </a:t>
                      </a:r>
                      <a:br>
                        <a:rPr lang="en-US" sz="1600" dirty="0"/>
                      </a:br>
                      <a:r>
                        <a:rPr lang="en-US" sz="1600" dirty="0"/>
                        <a:t>Caused by Substance Use*</a:t>
                      </a:r>
                    </a:p>
                  </a:txBody>
                  <a:tcPr marL="73152" marR="73152"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2920" algn="l"/>
                      <a:r>
                        <a:rPr lang="en-US" sz="1600" dirty="0"/>
                        <a:t>Frequent Emergency Room </a:t>
                      </a:r>
                      <a:br>
                        <a:rPr lang="en-US" sz="1600" dirty="0"/>
                      </a:br>
                      <a:r>
                        <a:rPr lang="en-US" sz="1600" dirty="0"/>
                        <a:t>Visits for Help With Mental </a:t>
                      </a:r>
                      <a:br>
                        <a:rPr lang="en-US" sz="1600" dirty="0"/>
                      </a:br>
                      <a:r>
                        <a:rPr lang="en-US" sz="1600" dirty="0">
                          <a:solidFill>
                            <a:schemeClr val="tx1"/>
                          </a:solidFill>
                        </a:rPr>
                        <a:t>Health and Substance Use*</a:t>
                      </a:r>
                    </a:p>
                  </a:txBody>
                  <a:tcPr marL="73152" marR="73152"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2920" algn="l">
                        <a:tabLst/>
                      </a:pPr>
                      <a:r>
                        <a:rPr lang="en-US" sz="1600" dirty="0"/>
                        <a:t>Hospital Stay Extended </a:t>
                      </a:r>
                      <a:br>
                        <a:rPr lang="en-US" sz="1600" dirty="0"/>
                      </a:br>
                      <a:r>
                        <a:rPr lang="en-US" sz="1600" dirty="0"/>
                        <a:t>Until Home Care Services </a:t>
                      </a:r>
                      <a:br>
                        <a:rPr lang="en-US" sz="1600" dirty="0"/>
                      </a:br>
                      <a:r>
                        <a:rPr lang="en-US" sz="1600" dirty="0"/>
                        <a:t>or Supports Ready</a:t>
                      </a:r>
                      <a:r>
                        <a:rPr lang="en-US" sz="1600" b="0" i="0" kern="1200" baseline="30000" dirty="0">
                          <a:solidFill>
                            <a:srgbClr val="4D5156"/>
                          </a:solidFill>
                          <a:effectLst/>
                          <a:latin typeface="+mn-lt"/>
                          <a:ea typeface="+mn-ea"/>
                          <a:cs typeface="+mn-cs"/>
                        </a:rPr>
                        <a:t>†</a:t>
                      </a:r>
                      <a:endParaRPr lang="en-US" sz="1600" baseline="30000" dirty="0"/>
                    </a:p>
                  </a:txBody>
                  <a:tcPr marL="73152" marR="73152" marT="73152" marB="73152">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7035360"/>
                  </a:ext>
                </a:extLst>
              </a:tr>
              <a:tr h="362942">
                <a:tc>
                  <a:txBody>
                    <a:bodyPr/>
                    <a:lstStyle/>
                    <a:p>
                      <a:pPr algn="l"/>
                      <a:r>
                        <a:rPr lang="en-US" sz="1800" b="1" dirty="0">
                          <a:solidFill>
                            <a:srgbClr val="365254"/>
                          </a:solidFill>
                        </a:rPr>
                        <a:t>2020</a:t>
                      </a:r>
                    </a:p>
                    <a:p>
                      <a:pPr algn="l"/>
                      <a:r>
                        <a:rPr lang="en-US" sz="1800" b="0" dirty="0">
                          <a:solidFill>
                            <a:srgbClr val="365254"/>
                          </a:solidFill>
                        </a:rPr>
                        <a:t>(Year 2)</a:t>
                      </a:r>
                    </a:p>
                  </a:txBody>
                  <a:tcPr marL="73152" marR="73152" marT="73152" marB="73152">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2920" algn="l"/>
                      <a:r>
                        <a:rPr lang="en-US" sz="1600" dirty="0"/>
                        <a:t>Self-Harm, Including Suicide*</a:t>
                      </a:r>
                    </a:p>
                  </a:txBody>
                  <a:tcPr marL="73152" marR="73152"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2920" algn="l"/>
                      <a:r>
                        <a:rPr lang="en-US" sz="1600" dirty="0"/>
                        <a:t>Caregiver Distress</a:t>
                      </a:r>
                      <a:r>
                        <a:rPr lang="en-US" sz="1600" b="0" i="0" kern="1200" baseline="30000" dirty="0">
                          <a:solidFill>
                            <a:srgbClr val="4D5156"/>
                          </a:solidFill>
                          <a:effectLst/>
                          <a:latin typeface="+mn-lt"/>
                          <a:ea typeface="+mn-ea"/>
                          <a:cs typeface="+mn-cs"/>
                        </a:rPr>
                        <a:t>†</a:t>
                      </a:r>
                      <a:endParaRPr lang="en-US" sz="1600" baseline="30000" dirty="0"/>
                    </a:p>
                  </a:txBody>
                  <a:tcPr marL="73152" marR="73152"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2920" algn="l"/>
                      <a:r>
                        <a:rPr lang="en-US" sz="1600" dirty="0"/>
                        <a:t>New Long-Term Care Residents Who Potentially Could Have </a:t>
                      </a:r>
                      <a:br>
                        <a:rPr lang="en-US" sz="1600" dirty="0"/>
                      </a:br>
                      <a:r>
                        <a:rPr lang="en-US" sz="1600" dirty="0"/>
                        <a:t>Been Cared for at Home</a:t>
                      </a:r>
                      <a:r>
                        <a:rPr lang="en-US" sz="1600" b="0" i="0" kern="1200" baseline="30000" dirty="0">
                          <a:solidFill>
                            <a:srgbClr val="4D5156"/>
                          </a:solidFill>
                          <a:effectLst/>
                          <a:latin typeface="+mn-lt"/>
                          <a:ea typeface="+mn-ea"/>
                          <a:cs typeface="+mn-cs"/>
                        </a:rPr>
                        <a:t>†</a:t>
                      </a:r>
                      <a:endParaRPr lang="en-US" sz="1600" baseline="30000" dirty="0"/>
                    </a:p>
                  </a:txBody>
                  <a:tcPr marL="73152" marR="73152" marT="73152" marB="73152">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3932128"/>
                  </a:ext>
                </a:extLst>
              </a:tr>
              <a:tr h="640756">
                <a:tc>
                  <a:txBody>
                    <a:bodyPr/>
                    <a:lstStyle/>
                    <a:p>
                      <a:pPr algn="l"/>
                      <a:r>
                        <a:rPr lang="en-US" sz="1800" b="1" dirty="0">
                          <a:solidFill>
                            <a:srgbClr val="365254"/>
                          </a:solidFill>
                        </a:rPr>
                        <a:t>2021 </a:t>
                      </a:r>
                      <a:br>
                        <a:rPr lang="en-US" sz="1800" b="1" dirty="0">
                          <a:solidFill>
                            <a:srgbClr val="365254"/>
                          </a:solidFill>
                        </a:rPr>
                      </a:br>
                      <a:r>
                        <a:rPr lang="en-US" sz="1800" b="0" dirty="0">
                          <a:solidFill>
                            <a:srgbClr val="365254"/>
                          </a:solidFill>
                        </a:rPr>
                        <a:t>(Year 3)</a:t>
                      </a:r>
                    </a:p>
                  </a:txBody>
                  <a:tcPr marL="73152" marR="73152" marT="73152" marB="73152">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2920" algn="l"/>
                      <a:r>
                        <a:rPr lang="en-US" sz="1600" dirty="0"/>
                        <a:t>Wait Times for Community </a:t>
                      </a:r>
                      <a:br>
                        <a:rPr lang="en-US" sz="1600" dirty="0"/>
                      </a:br>
                      <a:r>
                        <a:rPr lang="en-US" sz="1600" dirty="0"/>
                        <a:t>Mental Health Counselling*</a:t>
                      </a:r>
                    </a:p>
                  </a:txBody>
                  <a:tcPr marL="73152" marR="73152"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2920" algn="l"/>
                      <a:r>
                        <a:rPr lang="en-US" sz="1600" dirty="0"/>
                        <a:t>Wait Times for Home </a:t>
                      </a:r>
                      <a:br>
                        <a:rPr lang="en-US" sz="1600" dirty="0"/>
                      </a:br>
                      <a:r>
                        <a:rPr lang="en-US" sz="1600" dirty="0"/>
                        <a:t>Care Services</a:t>
                      </a:r>
                      <a:r>
                        <a:rPr lang="en-US" sz="1600" b="0" i="0" kern="1200" baseline="30000" dirty="0">
                          <a:solidFill>
                            <a:srgbClr val="4D5156"/>
                          </a:solidFill>
                          <a:effectLst/>
                          <a:latin typeface="+mn-lt"/>
                          <a:ea typeface="+mn-ea"/>
                          <a:cs typeface="+mn-cs"/>
                        </a:rPr>
                        <a:t>†</a:t>
                      </a:r>
                      <a:endParaRPr lang="en-US" sz="1600" dirty="0"/>
                    </a:p>
                  </a:txBody>
                  <a:tcPr marL="73152" marR="73152"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2920" algn="l"/>
                      <a:r>
                        <a:rPr lang="en-US" sz="1600" dirty="0"/>
                        <a:t>Home Care Services Helped </a:t>
                      </a:r>
                      <a:br>
                        <a:rPr lang="en-US" sz="1600" dirty="0"/>
                      </a:br>
                      <a:r>
                        <a:rPr lang="en-US" sz="1600" dirty="0"/>
                        <a:t>the Recipient Stay at Home</a:t>
                      </a:r>
                      <a:r>
                        <a:rPr lang="en-US" sz="1600" b="0" i="0" kern="1200" baseline="30000" dirty="0">
                          <a:solidFill>
                            <a:srgbClr val="4D5156"/>
                          </a:solidFill>
                          <a:effectLst/>
                          <a:latin typeface="+mn-lt"/>
                          <a:ea typeface="+mn-ea"/>
                          <a:cs typeface="+mn-cs"/>
                        </a:rPr>
                        <a:t>†i</a:t>
                      </a:r>
                      <a:endParaRPr lang="en-US" sz="1600" baseline="30000" dirty="0"/>
                    </a:p>
                  </a:txBody>
                  <a:tcPr marL="73152" marR="73152" marT="73152" marB="73152">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4909404"/>
                  </a:ext>
                </a:extLst>
              </a:tr>
              <a:tr h="254991">
                <a:tc>
                  <a:txBody>
                    <a:bodyPr/>
                    <a:lstStyle/>
                    <a:p>
                      <a:pPr algn="l"/>
                      <a:r>
                        <a:rPr lang="en-US" sz="1800" b="1" dirty="0">
                          <a:solidFill>
                            <a:srgbClr val="365254"/>
                          </a:solidFill>
                        </a:rPr>
                        <a:t>2022 </a:t>
                      </a:r>
                      <a:br>
                        <a:rPr lang="en-US" sz="1800" b="1" dirty="0">
                          <a:solidFill>
                            <a:srgbClr val="365254"/>
                          </a:solidFill>
                        </a:rPr>
                      </a:br>
                      <a:r>
                        <a:rPr lang="en-US" sz="1800" b="0" dirty="0">
                          <a:solidFill>
                            <a:srgbClr val="365254"/>
                          </a:solidFill>
                        </a:rPr>
                        <a:t>(Year 4)</a:t>
                      </a:r>
                    </a:p>
                  </a:txBody>
                  <a:tcPr marL="73152" marR="73152" marT="73152" marB="73152">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2920" algn="l"/>
                      <a:r>
                        <a:rPr lang="en-US" sz="1600" dirty="0">
                          <a:solidFill>
                            <a:schemeClr val="tx1"/>
                          </a:solidFill>
                        </a:rPr>
                        <a:t>Navigation of Mental Health and Substance Use Services*</a:t>
                      </a:r>
                    </a:p>
                  </a:txBody>
                  <a:tcPr marL="73152" marR="73152"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2920" algn="l"/>
                      <a:r>
                        <a:rPr lang="en-US" sz="1600" dirty="0">
                          <a:solidFill>
                            <a:schemeClr val="tx1"/>
                          </a:solidFill>
                        </a:rPr>
                        <a:t>Early Intervention for Mental Health and Substance Use Among Children and Youth*</a:t>
                      </a:r>
                    </a:p>
                  </a:txBody>
                  <a:tcPr marL="73152" marR="73152"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2920" algn="l"/>
                      <a:r>
                        <a:rPr lang="en-US" sz="1600" dirty="0">
                          <a:solidFill>
                            <a:schemeClr val="tx1"/>
                          </a:solidFill>
                        </a:rPr>
                        <a:t>Death at Home or in Community</a:t>
                      </a:r>
                      <a:r>
                        <a:rPr lang="en-US" sz="1600" b="0" i="0" kern="1200" baseline="30000" dirty="0">
                          <a:solidFill>
                            <a:srgbClr val="4D5156"/>
                          </a:solidFill>
                          <a:effectLst/>
                          <a:latin typeface="+mn-lt"/>
                          <a:ea typeface="+mn-ea"/>
                          <a:cs typeface="+mn-cs"/>
                        </a:rPr>
                        <a:t>†</a:t>
                      </a:r>
                      <a:endParaRPr lang="en-US" sz="1600" baseline="30000" dirty="0">
                        <a:solidFill>
                          <a:schemeClr val="tx1"/>
                        </a:solidFill>
                      </a:endParaRPr>
                    </a:p>
                  </a:txBody>
                  <a:tcPr marL="73152" marR="73152" marT="73152" marB="73152">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9649957"/>
                  </a:ext>
                </a:extLst>
              </a:tr>
            </a:tbl>
          </a:graphicData>
        </a:graphic>
      </p:graphicFrame>
      <p:sp>
        <p:nvSpPr>
          <p:cNvPr id="7" name="TextBox 6">
            <a:extLst>
              <a:ext uri="{FF2B5EF4-FFF2-40B4-BE49-F238E27FC236}">
                <a16:creationId xmlns:a16="http://schemas.microsoft.com/office/drawing/2014/main" id="{43947CD5-1EB6-4F7E-86D1-5A6EC6B19A1D}"/>
              </a:ext>
            </a:extLst>
          </p:cNvPr>
          <p:cNvSpPr txBox="1"/>
          <p:nvPr/>
        </p:nvSpPr>
        <p:spPr>
          <a:xfrm>
            <a:off x="1027732" y="5289414"/>
            <a:ext cx="2438400" cy="256546"/>
          </a:xfrm>
          <a:prstGeom prst="rect">
            <a:avLst/>
          </a:prstGeom>
          <a:noFill/>
        </p:spPr>
        <p:txBody>
          <a:bodyPr wrap="square" rtlCol="0">
            <a:spAutoFit/>
          </a:bodyPr>
          <a:lstStyle/>
          <a:p>
            <a:pPr>
              <a:defRPr/>
            </a:pPr>
            <a:r>
              <a:rPr lang="en-US" sz="1050" dirty="0">
                <a:solidFill>
                  <a:srgbClr val="000000"/>
                </a:solidFill>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Mental health and substance use</a:t>
            </a:r>
          </a:p>
        </p:txBody>
      </p:sp>
      <p:sp>
        <p:nvSpPr>
          <p:cNvPr id="8" name="TextBox 7">
            <a:extLst>
              <a:ext uri="{FF2B5EF4-FFF2-40B4-BE49-F238E27FC236}">
                <a16:creationId xmlns:a16="http://schemas.microsoft.com/office/drawing/2014/main" id="{7DB76682-506E-428C-B4FC-126DF85B38A2}"/>
              </a:ext>
            </a:extLst>
          </p:cNvPr>
          <p:cNvSpPr txBox="1"/>
          <p:nvPr/>
        </p:nvSpPr>
        <p:spPr>
          <a:xfrm>
            <a:off x="4143354" y="5289414"/>
            <a:ext cx="2438400" cy="253916"/>
          </a:xfrm>
          <a:prstGeom prst="rect">
            <a:avLst/>
          </a:prstGeom>
          <a:noFill/>
        </p:spPr>
        <p:txBody>
          <a:bodyPr wrap="square" rtlCol="0">
            <a:spAutoFit/>
          </a:bodyPr>
          <a:lstStyle/>
          <a:p>
            <a:pPr>
              <a:defRPr/>
            </a:pPr>
            <a:r>
              <a:rPr lang="en-US" sz="1050" dirty="0">
                <a:solidFill>
                  <a:srgbClr val="4D5156"/>
                </a:solidFill>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 Home and community care</a:t>
            </a:r>
          </a:p>
        </p:txBody>
      </p:sp>
      <p:sp>
        <p:nvSpPr>
          <p:cNvPr id="4" name="TextBox 3">
            <a:extLst>
              <a:ext uri="{FF2B5EF4-FFF2-40B4-BE49-F238E27FC236}">
                <a16:creationId xmlns:a16="http://schemas.microsoft.com/office/drawing/2014/main" id="{819385BA-F381-4B21-94E9-CE22629C6895}"/>
              </a:ext>
            </a:extLst>
          </p:cNvPr>
          <p:cNvSpPr txBox="1"/>
          <p:nvPr/>
        </p:nvSpPr>
        <p:spPr>
          <a:xfrm>
            <a:off x="556592" y="6075243"/>
            <a:ext cx="10574151" cy="253916"/>
          </a:xfrm>
          <a:prstGeom prst="rect">
            <a:avLst/>
          </a:prstGeom>
          <a:noFill/>
        </p:spPr>
        <p:txBody>
          <a:bodyPr wrap="square" rtlCol="0">
            <a:spAutoFit/>
          </a:bodyPr>
          <a:lstStyle/>
          <a:p>
            <a:pPr marL="174625" indent="-174625"/>
            <a:r>
              <a:rPr lang="en-US" sz="1050" b="1" dirty="0">
                <a:latin typeface="Arial" panose="020B0604020202020204" pitchFamily="34" charset="0"/>
                <a:cs typeface="Arial" panose="020B0604020202020204" pitchFamily="34" charset="0"/>
              </a:rPr>
              <a:t>i.	</a:t>
            </a:r>
            <a:r>
              <a:rPr lang="en-US" sz="1050" dirty="0">
                <a:latin typeface="Arial" panose="020B0604020202020204" pitchFamily="34" charset="0"/>
                <a:cs typeface="Arial" panose="020B0604020202020204" pitchFamily="34" charset="0"/>
              </a:rPr>
              <a:t>Indicator development for Home Care Services Helped the Recipient Stay at Home led by Statistics Canada.</a:t>
            </a:r>
          </a:p>
        </p:txBody>
      </p:sp>
      <p:pic>
        <p:nvPicPr>
          <p:cNvPr id="34" name="Picture 33">
            <a:extLst>
              <a:ext uri="{FF2B5EF4-FFF2-40B4-BE49-F238E27FC236}">
                <a16:creationId xmlns:a16="http://schemas.microsoft.com/office/drawing/2014/main" id="{8DBB52EB-F397-4883-A9F8-D54A034A0FF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2045" y="5221706"/>
            <a:ext cx="355619" cy="338684"/>
          </a:xfrm>
          <a:prstGeom prst="rect">
            <a:avLst/>
          </a:prstGeom>
        </p:spPr>
      </p:pic>
      <p:pic>
        <p:nvPicPr>
          <p:cNvPr id="33" name="Picture 32">
            <a:extLst>
              <a:ext uri="{FF2B5EF4-FFF2-40B4-BE49-F238E27FC236}">
                <a16:creationId xmlns:a16="http://schemas.microsoft.com/office/drawing/2014/main" id="{65209526-2F66-4302-B51F-76AE572C990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767" y="5229385"/>
            <a:ext cx="381020" cy="296348"/>
          </a:xfrm>
          <a:prstGeom prst="rect">
            <a:avLst/>
          </a:prstGeom>
        </p:spPr>
      </p:pic>
      <p:pic>
        <p:nvPicPr>
          <p:cNvPr id="21" name="Picture 20">
            <a:extLst>
              <a:ext uri="{FF2B5EF4-FFF2-40B4-BE49-F238E27FC236}">
                <a16:creationId xmlns:a16="http://schemas.microsoft.com/office/drawing/2014/main" id="{343168AE-60D7-4972-85A6-4FB20EC2F5D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3304" y="2666330"/>
            <a:ext cx="355619" cy="338684"/>
          </a:xfrm>
          <a:prstGeom prst="rect">
            <a:avLst/>
          </a:prstGeom>
        </p:spPr>
      </p:pic>
      <p:pic>
        <p:nvPicPr>
          <p:cNvPr id="22" name="Picture 21">
            <a:extLst>
              <a:ext uri="{FF2B5EF4-FFF2-40B4-BE49-F238E27FC236}">
                <a16:creationId xmlns:a16="http://schemas.microsoft.com/office/drawing/2014/main" id="{371096F9-BEDD-4536-BD57-07D5E10D9F2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3304" y="1812154"/>
            <a:ext cx="355619" cy="338684"/>
          </a:xfrm>
          <a:prstGeom prst="rect">
            <a:avLst/>
          </a:prstGeom>
        </p:spPr>
      </p:pic>
      <p:pic>
        <p:nvPicPr>
          <p:cNvPr id="24" name="Picture 23">
            <a:extLst>
              <a:ext uri="{FF2B5EF4-FFF2-40B4-BE49-F238E27FC236}">
                <a16:creationId xmlns:a16="http://schemas.microsoft.com/office/drawing/2014/main" id="{74017698-25DE-48E1-B677-41E63CDE013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3304" y="3556359"/>
            <a:ext cx="355619" cy="338684"/>
          </a:xfrm>
          <a:prstGeom prst="rect">
            <a:avLst/>
          </a:prstGeom>
        </p:spPr>
      </p:pic>
      <p:pic>
        <p:nvPicPr>
          <p:cNvPr id="18" name="Picture 17">
            <a:extLst>
              <a:ext uri="{FF2B5EF4-FFF2-40B4-BE49-F238E27FC236}">
                <a16:creationId xmlns:a16="http://schemas.microsoft.com/office/drawing/2014/main" id="{6DF6FDA9-98DB-0886-5D6D-BEA5655B27C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3304" y="4256965"/>
            <a:ext cx="355619" cy="338684"/>
          </a:xfrm>
          <a:prstGeom prst="rect">
            <a:avLst/>
          </a:prstGeom>
        </p:spPr>
      </p:pic>
      <p:pic>
        <p:nvPicPr>
          <p:cNvPr id="15" name="Picture 14">
            <a:extLst>
              <a:ext uri="{FF2B5EF4-FFF2-40B4-BE49-F238E27FC236}">
                <a16:creationId xmlns:a16="http://schemas.microsoft.com/office/drawing/2014/main" id="{891A259D-92B8-4896-91BF-E1394C112DF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1706" y="1812154"/>
            <a:ext cx="381020" cy="296348"/>
          </a:xfrm>
          <a:prstGeom prst="rect">
            <a:avLst/>
          </a:prstGeom>
        </p:spPr>
      </p:pic>
      <p:pic>
        <p:nvPicPr>
          <p:cNvPr id="20" name="Picture 19">
            <a:extLst>
              <a:ext uri="{FF2B5EF4-FFF2-40B4-BE49-F238E27FC236}">
                <a16:creationId xmlns:a16="http://schemas.microsoft.com/office/drawing/2014/main" id="{10422F22-683F-4592-A1CB-A4CFA70199B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4407" y="2666330"/>
            <a:ext cx="355619" cy="338684"/>
          </a:xfrm>
          <a:prstGeom prst="rect">
            <a:avLst/>
          </a:prstGeom>
        </p:spPr>
      </p:pic>
      <p:pic>
        <p:nvPicPr>
          <p:cNvPr id="23" name="Picture 22">
            <a:extLst>
              <a:ext uri="{FF2B5EF4-FFF2-40B4-BE49-F238E27FC236}">
                <a16:creationId xmlns:a16="http://schemas.microsoft.com/office/drawing/2014/main" id="{BF31EFD1-0045-46CA-82F2-C3522C86317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4407" y="3556359"/>
            <a:ext cx="355619" cy="338684"/>
          </a:xfrm>
          <a:prstGeom prst="rect">
            <a:avLst/>
          </a:prstGeom>
        </p:spPr>
      </p:pic>
      <p:pic>
        <p:nvPicPr>
          <p:cNvPr id="12" name="Picture 11">
            <a:extLst>
              <a:ext uri="{FF2B5EF4-FFF2-40B4-BE49-F238E27FC236}">
                <a16:creationId xmlns:a16="http://schemas.microsoft.com/office/drawing/2014/main" id="{990153C2-F4D8-D381-CA4F-37770D9364E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1706" y="4256965"/>
            <a:ext cx="381020" cy="296348"/>
          </a:xfrm>
          <a:prstGeom prst="rect">
            <a:avLst/>
          </a:prstGeom>
        </p:spPr>
      </p:pic>
      <p:pic>
        <p:nvPicPr>
          <p:cNvPr id="13" name="Picture 12">
            <a:extLst>
              <a:ext uri="{FF2B5EF4-FFF2-40B4-BE49-F238E27FC236}">
                <a16:creationId xmlns:a16="http://schemas.microsoft.com/office/drawing/2014/main" id="{93923920-A71F-4CE8-B2F6-00C93DC8DDE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9025" y="1812154"/>
            <a:ext cx="381020" cy="296348"/>
          </a:xfrm>
          <a:prstGeom prst="rect">
            <a:avLst/>
          </a:prstGeom>
          <a:solidFill>
            <a:srgbClr val="365254"/>
          </a:solidFill>
        </p:spPr>
      </p:pic>
      <p:pic>
        <p:nvPicPr>
          <p:cNvPr id="16" name="Picture 15">
            <a:extLst>
              <a:ext uri="{FF2B5EF4-FFF2-40B4-BE49-F238E27FC236}">
                <a16:creationId xmlns:a16="http://schemas.microsoft.com/office/drawing/2014/main" id="{2F24C051-A86D-4858-A7B4-50602B92F59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9025" y="2666330"/>
            <a:ext cx="381020" cy="296348"/>
          </a:xfrm>
          <a:prstGeom prst="rect">
            <a:avLst/>
          </a:prstGeom>
        </p:spPr>
      </p:pic>
      <p:pic>
        <p:nvPicPr>
          <p:cNvPr id="14" name="Picture 13">
            <a:extLst>
              <a:ext uri="{FF2B5EF4-FFF2-40B4-BE49-F238E27FC236}">
                <a16:creationId xmlns:a16="http://schemas.microsoft.com/office/drawing/2014/main" id="{C38ABF77-CF61-41C4-BEBD-FB5B2BD4EAA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9025" y="3556359"/>
            <a:ext cx="381020" cy="296348"/>
          </a:xfrm>
          <a:prstGeom prst="rect">
            <a:avLst/>
          </a:prstGeom>
        </p:spPr>
      </p:pic>
      <p:pic>
        <p:nvPicPr>
          <p:cNvPr id="10" name="Picture 9">
            <a:extLst>
              <a:ext uri="{FF2B5EF4-FFF2-40B4-BE49-F238E27FC236}">
                <a16:creationId xmlns:a16="http://schemas.microsoft.com/office/drawing/2014/main" id="{FA189F44-51EC-7982-8F0A-125AC1E72E9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9025" y="4256965"/>
            <a:ext cx="381020" cy="296348"/>
          </a:xfrm>
          <a:prstGeom prst="rect">
            <a:avLst/>
          </a:prstGeom>
        </p:spPr>
      </p:pic>
      <p:cxnSp>
        <p:nvCxnSpPr>
          <p:cNvPr id="5" name="Straight Connector 4">
            <a:extLst>
              <a:ext uri="{FF2B5EF4-FFF2-40B4-BE49-F238E27FC236}">
                <a16:creationId xmlns:a16="http://schemas.microsoft.com/office/drawing/2014/main" id="{21643C95-BC3D-7FFA-BBD4-2EB0A8E5820D}"/>
              </a:ext>
            </a:extLst>
          </p:cNvPr>
          <p:cNvCxnSpPr/>
          <p:nvPr/>
        </p:nvCxnSpPr>
        <p:spPr>
          <a:xfrm>
            <a:off x="665767" y="5988050"/>
            <a:ext cx="122018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8095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09600" y="581025"/>
            <a:ext cx="10972800" cy="564257"/>
          </a:xfrm>
        </p:spPr>
        <p:txBody>
          <a:bodyPr/>
          <a:lstStyle/>
          <a:p>
            <a:r>
              <a:rPr lang="en-CA" dirty="0"/>
              <a:t>Public reporting approach</a:t>
            </a:r>
          </a:p>
        </p:txBody>
      </p:sp>
      <p:sp>
        <p:nvSpPr>
          <p:cNvPr id="9" name="Text Placeholder 11"/>
          <p:cNvSpPr>
            <a:spLocks noGrp="1"/>
          </p:cNvSpPr>
          <p:nvPr>
            <p:ph type="body" sz="quarter" idx="14"/>
          </p:nvPr>
        </p:nvSpPr>
        <p:spPr>
          <a:xfrm>
            <a:off x="594360" y="2011680"/>
            <a:ext cx="5767033" cy="3718775"/>
          </a:xfrm>
        </p:spPr>
        <p:txBody>
          <a:bodyPr vert="horz" wrap="square" lIns="0" tIns="0" rIns="0" bIns="0" rtlCol="0" anchor="t">
            <a:spAutoFit/>
          </a:bodyPr>
          <a:lstStyle/>
          <a:p>
            <a:r>
              <a:rPr lang="en-US" dirty="0"/>
              <a:t>Indicators </a:t>
            </a:r>
          </a:p>
          <a:p>
            <a:pPr lvl="1"/>
            <a:r>
              <a:rPr lang="en-US" dirty="0"/>
              <a:t>Released in </a:t>
            </a:r>
            <a:r>
              <a:rPr lang="en-US" dirty="0">
                <a:hlinkClick r:id="rId3"/>
              </a:rPr>
              <a:t>Your Health System (YHS): </a:t>
            </a:r>
            <a:br>
              <a:rPr lang="en-US" dirty="0">
                <a:hlinkClick r:id="rId3"/>
              </a:rPr>
            </a:br>
            <a:r>
              <a:rPr lang="en-US" dirty="0">
                <a:hlinkClick r:id="rId3"/>
              </a:rPr>
              <a:t>In Brief</a:t>
            </a:r>
            <a:r>
              <a:rPr lang="en-US" dirty="0"/>
              <a:t> (web tool for the general public)</a:t>
            </a:r>
          </a:p>
          <a:p>
            <a:pPr lvl="1"/>
            <a:r>
              <a:rPr lang="en-US" dirty="0"/>
              <a:t>Reporting at the provincial/territorial level </a:t>
            </a:r>
            <a:br>
              <a:rPr lang="en-US" dirty="0"/>
            </a:br>
            <a:r>
              <a:rPr lang="en-US" dirty="0"/>
              <a:t>and region level (where data supports)</a:t>
            </a:r>
          </a:p>
          <a:p>
            <a:pPr lvl="1"/>
            <a:r>
              <a:rPr lang="en-US" dirty="0"/>
              <a:t>Metadata included in </a:t>
            </a:r>
            <a:r>
              <a:rPr lang="en-US" dirty="0">
                <a:solidFill>
                  <a:srgbClr val="0070C0"/>
                </a:solidFill>
                <a:hlinkClick r:id="rId4">
                  <a:extLst>
                    <a:ext uri="{A12FA001-AC4F-418D-AE19-62706E023703}">
                      <ahyp:hlinkClr xmlns:ahyp="http://schemas.microsoft.com/office/drawing/2018/hyperlinkcolor" val="tx"/>
                    </a:ext>
                  </a:extLst>
                </a:hlinkClick>
              </a:rPr>
              <a:t>CIHI’s Indicator library</a:t>
            </a:r>
            <a:endParaRPr lang="en-US" dirty="0">
              <a:solidFill>
                <a:srgbClr val="0070C0"/>
              </a:solidFill>
            </a:endParaRPr>
          </a:p>
          <a:p>
            <a:pPr lvl="1"/>
            <a:r>
              <a:rPr lang="en-US" dirty="0"/>
              <a:t>Additional information via the </a:t>
            </a:r>
            <a:r>
              <a:rPr lang="en-US" dirty="0">
                <a:solidFill>
                  <a:srgbClr val="0070C0"/>
                </a:solidFill>
                <a:hlinkClick r:id="rId5">
                  <a:extLst>
                    <a:ext uri="{A12FA001-AC4F-418D-AE19-62706E023703}">
                      <ahyp:hlinkClr xmlns:ahyp="http://schemas.microsoft.com/office/drawing/2018/hyperlinkcolor" val="tx"/>
                    </a:ext>
                  </a:extLst>
                </a:hlinkClick>
              </a:rPr>
              <a:t>Shared Health Priorities, 2017</a:t>
            </a:r>
            <a:r>
              <a:rPr lang="en-CA" dirty="0">
                <a:solidFill>
                  <a:srgbClr val="0070C0"/>
                </a:solidFill>
                <a:hlinkClick r:id="rId5">
                  <a:extLst>
                    <a:ext uri="{A12FA001-AC4F-418D-AE19-62706E023703}">
                      <ahyp:hlinkClr xmlns:ahyp="http://schemas.microsoft.com/office/drawing/2018/hyperlinkcolor" val="tx"/>
                    </a:ext>
                  </a:extLst>
                </a:hlinkClick>
              </a:rPr>
              <a:t> web page</a:t>
            </a:r>
            <a:endParaRPr lang="en-CA" dirty="0">
              <a:solidFill>
                <a:srgbClr val="0070C0"/>
              </a:solidFill>
            </a:endParaRPr>
          </a:p>
        </p:txBody>
      </p:sp>
      <p:grpSp>
        <p:nvGrpSpPr>
          <p:cNvPr id="29" name="Group 28" descr="Screenshot of landing page for Your Health System: In Brief web tool">
            <a:extLst>
              <a:ext uri="{FF2B5EF4-FFF2-40B4-BE49-F238E27FC236}">
                <a16:creationId xmlns:a16="http://schemas.microsoft.com/office/drawing/2014/main" id="{4B47553E-D21B-6E77-A674-E522C431FBA3}"/>
              </a:ext>
            </a:extLst>
          </p:cNvPr>
          <p:cNvGrpSpPr/>
          <p:nvPr/>
        </p:nvGrpSpPr>
        <p:grpSpPr>
          <a:xfrm>
            <a:off x="6128984" y="2458300"/>
            <a:ext cx="5926452" cy="3419475"/>
            <a:chOff x="6671909" y="2458300"/>
            <a:chExt cx="5926452" cy="3419475"/>
          </a:xfrm>
        </p:grpSpPr>
        <p:grpSp>
          <p:nvGrpSpPr>
            <p:cNvPr id="23" name="Group 22">
              <a:extLst>
                <a:ext uri="{FF2B5EF4-FFF2-40B4-BE49-F238E27FC236}">
                  <a16:creationId xmlns:a16="http://schemas.microsoft.com/office/drawing/2014/main" id="{97BEA40E-4DE9-082E-2882-03A2D8D14CB7}"/>
                </a:ext>
              </a:extLst>
            </p:cNvPr>
            <p:cNvGrpSpPr/>
            <p:nvPr/>
          </p:nvGrpSpPr>
          <p:grpSpPr>
            <a:xfrm>
              <a:off x="6671909" y="2458300"/>
              <a:ext cx="5926452" cy="3419475"/>
              <a:chOff x="939242" y="4198399"/>
              <a:chExt cx="4062462" cy="2343981"/>
            </a:xfrm>
          </p:grpSpPr>
          <p:pic>
            <p:nvPicPr>
              <p:cNvPr id="21" name="Graphic 20">
                <a:extLst>
                  <a:ext uri="{FF2B5EF4-FFF2-40B4-BE49-F238E27FC236}">
                    <a16:creationId xmlns:a16="http://schemas.microsoft.com/office/drawing/2014/main" id="{E6DC882B-EB55-AA7C-F156-59475DA451D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9242" y="4198399"/>
                <a:ext cx="4062462" cy="2343981"/>
              </a:xfrm>
              <a:prstGeom prst="rect">
                <a:avLst/>
              </a:prstGeom>
            </p:spPr>
          </p:pic>
          <p:sp>
            <p:nvSpPr>
              <p:cNvPr id="22" name="Rectangle 21">
                <a:extLst>
                  <a:ext uri="{FF2B5EF4-FFF2-40B4-BE49-F238E27FC236}">
                    <a16:creationId xmlns:a16="http://schemas.microsoft.com/office/drawing/2014/main" id="{0E3B8359-0208-8566-BA98-05E7438D69F8}"/>
                  </a:ext>
                </a:extLst>
              </p:cNvPr>
              <p:cNvSpPr/>
              <p:nvPr/>
            </p:nvSpPr>
            <p:spPr>
              <a:xfrm>
                <a:off x="1439694" y="4323719"/>
                <a:ext cx="3080833" cy="1927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11" name="Picture 10"/>
            <p:cNvPicPr>
              <a:picLocks noChangeAspect="1"/>
            </p:cNvPicPr>
            <p:nvPr/>
          </p:nvPicPr>
          <p:blipFill>
            <a:blip r:embed="rId8"/>
            <a:stretch>
              <a:fillRect/>
            </a:stretch>
          </p:blipFill>
          <p:spPr>
            <a:xfrm>
              <a:off x="7591389" y="2641121"/>
              <a:ext cx="4079735" cy="2782846"/>
            </a:xfrm>
            <a:prstGeom prst="rect">
              <a:avLst/>
            </a:prstGeom>
            <a:ln w="6350">
              <a:noFill/>
            </a:ln>
          </p:spPr>
        </p:pic>
      </p:grpSp>
    </p:spTree>
    <p:extLst>
      <p:ext uri="{BB962C8B-B14F-4D97-AF65-F5344CB8AC3E}">
        <p14:creationId xmlns:p14="http://schemas.microsoft.com/office/powerpoint/2010/main" val="2747715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09600" y="580499"/>
            <a:ext cx="10972800" cy="572123"/>
          </a:xfrm>
        </p:spPr>
        <p:txBody>
          <a:bodyPr/>
          <a:lstStyle/>
          <a:p>
            <a:r>
              <a:rPr lang="en-CA" dirty="0"/>
              <a:t>Public reporting approach (continued)</a:t>
            </a:r>
          </a:p>
        </p:txBody>
      </p:sp>
      <p:sp>
        <p:nvSpPr>
          <p:cNvPr id="10" name="Text Placeholder 12"/>
          <p:cNvSpPr>
            <a:spLocks noGrp="1"/>
          </p:cNvSpPr>
          <p:nvPr>
            <p:ph type="body" sz="quarter" idx="14"/>
          </p:nvPr>
        </p:nvSpPr>
        <p:spPr>
          <a:xfrm>
            <a:off x="594360" y="2011680"/>
            <a:ext cx="4530725" cy="1872116"/>
          </a:xfrm>
        </p:spPr>
        <p:txBody>
          <a:bodyPr/>
          <a:lstStyle/>
          <a:p>
            <a:r>
              <a:rPr lang="en-US" dirty="0"/>
              <a:t>Companion report </a:t>
            </a:r>
          </a:p>
          <a:p>
            <a:pPr lvl="1"/>
            <a:r>
              <a:rPr lang="en-US" dirty="0"/>
              <a:t>A series of reports that focused on new indicators </a:t>
            </a:r>
          </a:p>
          <a:p>
            <a:pPr lvl="1"/>
            <a:r>
              <a:rPr lang="en-US" dirty="0"/>
              <a:t>Provided additional contextual information, interpretative notes and data breakdowns</a:t>
            </a:r>
          </a:p>
        </p:txBody>
      </p:sp>
      <p:grpSp>
        <p:nvGrpSpPr>
          <p:cNvPr id="20" name="Group 19" descr="Covers of CIHI’s 4 companion reports called Common Challenges, Shared Priorities, dated May 2019, August 2020, May 2021 and December 2022. ">
            <a:extLst>
              <a:ext uri="{FF2B5EF4-FFF2-40B4-BE49-F238E27FC236}">
                <a16:creationId xmlns:a16="http://schemas.microsoft.com/office/drawing/2014/main" id="{CD6F92E8-A75E-9031-0CD9-196CD6491F4E}"/>
              </a:ext>
            </a:extLst>
          </p:cNvPr>
          <p:cNvGrpSpPr/>
          <p:nvPr/>
        </p:nvGrpSpPr>
        <p:grpSpPr>
          <a:xfrm>
            <a:off x="5934075" y="2055665"/>
            <a:ext cx="5458254" cy="3585759"/>
            <a:chOff x="6648219" y="3289773"/>
            <a:chExt cx="5458254" cy="3585759"/>
          </a:xfrm>
        </p:grpSpPr>
        <p:grpSp>
          <p:nvGrpSpPr>
            <p:cNvPr id="19" name="Group 18">
              <a:extLst>
                <a:ext uri="{FF2B5EF4-FFF2-40B4-BE49-F238E27FC236}">
                  <a16:creationId xmlns:a16="http://schemas.microsoft.com/office/drawing/2014/main" id="{B2CAF258-F3F6-03B2-5D16-45F1074CE892}"/>
                </a:ext>
              </a:extLst>
            </p:cNvPr>
            <p:cNvGrpSpPr/>
            <p:nvPr/>
          </p:nvGrpSpPr>
          <p:grpSpPr>
            <a:xfrm>
              <a:off x="9312312" y="3289773"/>
              <a:ext cx="1995016" cy="2748408"/>
              <a:chOff x="4639475" y="2446570"/>
              <a:chExt cx="1995016" cy="2748408"/>
            </a:xfrm>
          </p:grpSpPr>
          <p:pic>
            <p:nvPicPr>
              <p:cNvPr id="14" name="Graphic 13">
                <a:extLst>
                  <a:ext uri="{FF2B5EF4-FFF2-40B4-BE49-F238E27FC236}">
                    <a16:creationId xmlns:a16="http://schemas.microsoft.com/office/drawing/2014/main" id="{56909FA3-107E-6F3A-C244-765BEF13E6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39475" y="2446570"/>
                <a:ext cx="1995016" cy="2748408"/>
              </a:xfrm>
              <a:prstGeom prst="rect">
                <a:avLst/>
              </a:prstGeom>
            </p:spPr>
          </p:pic>
          <p:pic>
            <p:nvPicPr>
              <p:cNvPr id="15" name="Picture 14"/>
              <p:cNvPicPr>
                <a:picLocks noChangeAspect="1"/>
              </p:cNvPicPr>
              <p:nvPr/>
            </p:nvPicPr>
            <p:blipFill>
              <a:blip r:embed="rId5"/>
              <a:stretch>
                <a:fillRect/>
              </a:stretch>
            </p:blipFill>
            <p:spPr>
              <a:xfrm>
                <a:off x="4821222" y="2624260"/>
                <a:ext cx="1550522" cy="1984285"/>
              </a:xfrm>
              <a:prstGeom prst="rect">
                <a:avLst/>
              </a:prstGeom>
              <a:ln w="6350">
                <a:noFill/>
              </a:ln>
            </p:spPr>
          </p:pic>
        </p:grpSp>
        <p:grpSp>
          <p:nvGrpSpPr>
            <p:cNvPr id="18" name="Group 17">
              <a:extLst>
                <a:ext uri="{FF2B5EF4-FFF2-40B4-BE49-F238E27FC236}">
                  <a16:creationId xmlns:a16="http://schemas.microsoft.com/office/drawing/2014/main" id="{D15F8A11-6C95-B076-FF72-9DEABFB861EF}"/>
                </a:ext>
              </a:extLst>
            </p:cNvPr>
            <p:cNvGrpSpPr/>
            <p:nvPr/>
          </p:nvGrpSpPr>
          <p:grpSpPr>
            <a:xfrm>
              <a:off x="6648219" y="3293390"/>
              <a:ext cx="1995016" cy="2748408"/>
              <a:chOff x="7203102" y="1717575"/>
              <a:chExt cx="1995016" cy="2748408"/>
            </a:xfrm>
          </p:grpSpPr>
          <p:pic>
            <p:nvPicPr>
              <p:cNvPr id="12" name="Graphic 11">
                <a:extLst>
                  <a:ext uri="{FF2B5EF4-FFF2-40B4-BE49-F238E27FC236}">
                    <a16:creationId xmlns:a16="http://schemas.microsoft.com/office/drawing/2014/main" id="{44DEFC07-8487-E4F1-9E8A-41BA4E5227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03102" y="1717575"/>
                <a:ext cx="1995016" cy="2748408"/>
              </a:xfrm>
              <a:prstGeom prst="rect">
                <a:avLst/>
              </a:prstGeom>
            </p:spPr>
          </p:pic>
          <p:pic>
            <p:nvPicPr>
              <p:cNvPr id="13" name="Picture 12">
                <a:extLst>
                  <a:ext uri="{FF2B5EF4-FFF2-40B4-BE49-F238E27FC236}">
                    <a16:creationId xmlns:a16="http://schemas.microsoft.com/office/drawing/2014/main" id="{A926CD6B-5FFC-CB06-52BF-5AD022A7DC4B}"/>
                  </a:ext>
                </a:extLst>
              </p:cNvPr>
              <p:cNvPicPr>
                <a:picLocks noChangeAspect="1"/>
              </p:cNvPicPr>
              <p:nvPr/>
            </p:nvPicPr>
            <p:blipFill>
              <a:blip r:embed="rId6"/>
              <a:stretch>
                <a:fillRect/>
              </a:stretch>
            </p:blipFill>
            <p:spPr>
              <a:xfrm>
                <a:off x="7423971" y="1911051"/>
                <a:ext cx="1533397" cy="1989616"/>
              </a:xfrm>
              <a:prstGeom prst="rect">
                <a:avLst/>
              </a:prstGeom>
              <a:ln w="6350">
                <a:noFill/>
              </a:ln>
            </p:spPr>
          </p:pic>
        </p:grpSp>
        <p:grpSp>
          <p:nvGrpSpPr>
            <p:cNvPr id="2" name="Group 1">
              <a:extLst>
                <a:ext uri="{FF2B5EF4-FFF2-40B4-BE49-F238E27FC236}">
                  <a16:creationId xmlns:a16="http://schemas.microsoft.com/office/drawing/2014/main" id="{EC2A0540-78D7-ADAD-D3F8-1EBEABCBECEC}"/>
                </a:ext>
              </a:extLst>
            </p:cNvPr>
            <p:cNvGrpSpPr/>
            <p:nvPr/>
          </p:nvGrpSpPr>
          <p:grpSpPr>
            <a:xfrm>
              <a:off x="10111457" y="3923180"/>
              <a:ext cx="1995016" cy="2748408"/>
              <a:chOff x="11716498" y="1577749"/>
              <a:chExt cx="2302234" cy="3171643"/>
            </a:xfrm>
          </p:grpSpPr>
          <p:pic>
            <p:nvPicPr>
              <p:cNvPr id="3" name="Graphic 2">
                <a:extLst>
                  <a:ext uri="{FF2B5EF4-FFF2-40B4-BE49-F238E27FC236}">
                    <a16:creationId xmlns:a16="http://schemas.microsoft.com/office/drawing/2014/main" id="{21B84921-3859-4CCC-2B2C-ED2F43170D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716498" y="1577749"/>
                <a:ext cx="2302234" cy="3171643"/>
              </a:xfrm>
              <a:prstGeom prst="rect">
                <a:avLst/>
              </a:prstGeom>
            </p:spPr>
          </p:pic>
          <p:pic>
            <p:nvPicPr>
              <p:cNvPr id="4" name="Picture 3" descr="Cover of CIHI’s report Common Challenges, Shared Priorities: Measuring Access to Home and Community Care and to Mental Health and Substance Use Services in Canada, Volume 4, December 2022">
                <a:extLst>
                  <a:ext uri="{FF2B5EF4-FFF2-40B4-BE49-F238E27FC236}">
                    <a16:creationId xmlns:a16="http://schemas.microsoft.com/office/drawing/2014/main" id="{EEF5552F-CDC6-74C8-5537-CFF1A37F45E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1925745" y="1751690"/>
                <a:ext cx="1803445" cy="2343012"/>
              </a:xfrm>
              <a:prstGeom prst="rect">
                <a:avLst/>
              </a:prstGeom>
              <a:solidFill>
                <a:schemeClr val="accent2"/>
              </a:solidFill>
              <a:ln w="6350">
                <a:solidFill>
                  <a:schemeClr val="bg1"/>
                </a:solidFill>
              </a:ln>
            </p:spPr>
          </p:pic>
        </p:grpSp>
        <p:grpSp>
          <p:nvGrpSpPr>
            <p:cNvPr id="7" name="Group 6">
              <a:extLst>
                <a:ext uri="{FF2B5EF4-FFF2-40B4-BE49-F238E27FC236}">
                  <a16:creationId xmlns:a16="http://schemas.microsoft.com/office/drawing/2014/main" id="{E66AF483-723A-0D2E-B194-4D0D32AE8C59}"/>
                </a:ext>
              </a:extLst>
            </p:cNvPr>
            <p:cNvGrpSpPr/>
            <p:nvPr/>
          </p:nvGrpSpPr>
          <p:grpSpPr>
            <a:xfrm>
              <a:off x="7548106" y="4127124"/>
              <a:ext cx="1995016" cy="2748408"/>
              <a:chOff x="9736526" y="944257"/>
              <a:chExt cx="1995016" cy="2748408"/>
            </a:xfrm>
          </p:grpSpPr>
          <p:pic>
            <p:nvPicPr>
              <p:cNvPr id="5" name="Graphic 4">
                <a:extLst>
                  <a:ext uri="{FF2B5EF4-FFF2-40B4-BE49-F238E27FC236}">
                    <a16:creationId xmlns:a16="http://schemas.microsoft.com/office/drawing/2014/main" id="{DEF60780-251C-280A-2E89-0F7D124F3F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6526" y="944257"/>
                <a:ext cx="1995016" cy="2748408"/>
              </a:xfrm>
              <a:prstGeom prst="rect">
                <a:avLst/>
              </a:prstGeom>
            </p:spPr>
          </p:pic>
          <p:pic>
            <p:nvPicPr>
              <p:cNvPr id="16" name="Picture 15"/>
              <p:cNvPicPr>
                <a:picLocks noChangeAspect="1"/>
              </p:cNvPicPr>
              <p:nvPr/>
            </p:nvPicPr>
            <p:blipFill>
              <a:blip r:embed="rId8"/>
              <a:stretch>
                <a:fillRect/>
              </a:stretch>
            </p:blipFill>
            <p:spPr>
              <a:xfrm>
                <a:off x="9924694" y="1137733"/>
                <a:ext cx="1538934" cy="1984284"/>
              </a:xfrm>
              <a:prstGeom prst="rect">
                <a:avLst/>
              </a:prstGeom>
              <a:ln w="6350">
                <a:noFill/>
              </a:ln>
            </p:spPr>
          </p:pic>
        </p:grpSp>
      </p:grpSp>
    </p:spTree>
    <p:extLst>
      <p:ext uri="{BB962C8B-B14F-4D97-AF65-F5344CB8AC3E}">
        <p14:creationId xmlns:p14="http://schemas.microsoft.com/office/powerpoint/2010/main" val="72629884"/>
      </p:ext>
    </p:extLst>
  </p:cSld>
  <p:clrMapOvr>
    <a:masterClrMapping/>
  </p:clrMapOvr>
</p:sld>
</file>

<file path=ppt/theme/theme1.xml><?xml version="1.0" encoding="utf-8"?>
<a:theme xmlns:a="http://schemas.openxmlformats.org/drawingml/2006/main" name="1_PPT_EN">
  <a:themeElements>
    <a:clrScheme name="CIHI Branding">
      <a:dk1>
        <a:srgbClr val="000000"/>
      </a:dk1>
      <a:lt1>
        <a:sysClr val="window" lastClr="FFFFFF"/>
      </a:lt1>
      <a:dk2>
        <a:srgbClr val="000000"/>
      </a:dk2>
      <a:lt2>
        <a:srgbClr val="FFFFFF"/>
      </a:lt2>
      <a:accent1>
        <a:srgbClr val="00A199"/>
      </a:accent1>
      <a:accent2>
        <a:srgbClr val="365254"/>
      </a:accent2>
      <a:accent3>
        <a:srgbClr val="14838E"/>
      </a:accent3>
      <a:accent4>
        <a:srgbClr val="ED7024"/>
      </a:accent4>
      <a:accent5>
        <a:srgbClr val="000000"/>
      </a:accent5>
      <a:accent6>
        <a:srgbClr val="33BDB7"/>
      </a:accent6>
      <a:hlink>
        <a:srgbClr val="0070C0"/>
      </a:hlink>
      <a:folHlink>
        <a:srgbClr val="85206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8279D426-A114-474A-A55C-06DF9F062457}" vid="{D635142E-56DC-49DC-AC2F-16EDEE734B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PPT_EN</Template>
  <TotalTime>0</TotalTime>
  <Words>1461</Words>
  <Application>Microsoft Office PowerPoint</Application>
  <PresentationFormat>Widescreen</PresentationFormat>
  <Paragraphs>145</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Courier New</vt:lpstr>
      <vt:lpstr>Times New Roman</vt:lpstr>
      <vt:lpstr>1_PPT_EN</vt:lpstr>
      <vt:lpstr>Shared Health Priorities: Measuring Access to Mental Health and Substance Use Services and  to Home and Community Care</vt:lpstr>
      <vt:lpstr>Achieving FPT consensus around  comparable data and public transparency</vt:lpstr>
      <vt:lpstr>Phase 1: Indicator selection</vt:lpstr>
      <vt:lpstr>Phase 2: Indicator development and reporting</vt:lpstr>
      <vt:lpstr>Key accomplishments</vt:lpstr>
      <vt:lpstr>Key accomplishments (continued)</vt:lpstr>
      <vt:lpstr>Indicator reporting</vt:lpstr>
      <vt:lpstr>Public reporting approach</vt:lpstr>
      <vt:lpstr>Public reporting approach (continued)</vt:lpstr>
      <vt:lpstr>Indicator reporting example Hospital Stays for Harm Caused by Substance Use, 2023–2024 (per 100,000) — Indicator results</vt:lpstr>
      <vt:lpstr>Indicator reporting example (continued) Hospital Stays for Harm Caused by Substance Use,  2023–2024 (per 100,000) — Indicator results</vt:lpstr>
      <vt:lpstr>Indicator reporting example (continued) Hospital Stays for Harm Caused by Substance Use, per 100,000  (2017–2018 to 2023–2024) — Trend results </vt:lpstr>
      <vt:lpstr>SHP indicators with region-level results in YHS</vt:lpstr>
      <vt:lpstr>Overall key messages</vt:lpstr>
      <vt:lpstr>Indicator results Visit CIHI’s Your Health System: In Brief for updated indicator results and infographics  How to cite this document:  Canadian Institute for Health Information. Shared Health Priorities: Measuring Access to Mental Health and Substance Use Services and to Home and Community Care — Overview and Update. Ottawa, ON: CIHI; December 2024. </vt:lpstr>
      <vt:lpstr>cihi.ca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Shared Health Priorities: Measuring Access to Mental Health and Substance Use Services and to Home and Community Care, Overview and Update</dc:title>
  <dc:subject/>
  <dc:creator/>
  <cp:lastModifiedBy/>
  <cp:revision>1</cp:revision>
  <dcterms:created xsi:type="dcterms:W3CDTF">2024-11-08T15:01:46Z</dcterms:created>
  <dcterms:modified xsi:type="dcterms:W3CDTF">2024-11-08T15:02:58Z</dcterms:modified>
</cp:coreProperties>
</file>