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1" r:id="rId1"/>
    <p:sldMasterId id="2147483687" r:id="rId2"/>
  </p:sldMasterIdLst>
  <p:notesMasterIdLst>
    <p:notesMasterId r:id="rId20"/>
  </p:notesMasterIdLst>
  <p:handoutMasterIdLst>
    <p:handoutMasterId r:id="rId21"/>
  </p:handoutMasterIdLst>
  <p:sldIdLst>
    <p:sldId id="261" r:id="rId3"/>
    <p:sldId id="277" r:id="rId4"/>
    <p:sldId id="263" r:id="rId5"/>
    <p:sldId id="278" r:id="rId6"/>
    <p:sldId id="279" r:id="rId7"/>
    <p:sldId id="280" r:id="rId8"/>
    <p:sldId id="282" r:id="rId9"/>
    <p:sldId id="281" r:id="rId10"/>
    <p:sldId id="269" r:id="rId11"/>
    <p:sldId id="270" r:id="rId12"/>
    <p:sldId id="271" r:id="rId13"/>
    <p:sldId id="272" r:id="rId14"/>
    <p:sldId id="273" r:id="rId15"/>
    <p:sldId id="274" r:id="rId16"/>
    <p:sldId id="257" r:id="rId17"/>
    <p:sldId id="276" r:id="rId18"/>
    <p:sldId id="258"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65254"/>
    <a:srgbClr val="EBF5F3"/>
    <a:srgbClr val="E8F4F2"/>
    <a:srgbClr val="EDF7F5"/>
    <a:srgbClr val="177784"/>
    <a:srgbClr val="00A199"/>
    <a:srgbClr val="CFE8E3"/>
    <a:srgbClr val="E3DFCF"/>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9" autoAdjust="0"/>
    <p:restoredTop sz="94660"/>
  </p:normalViewPr>
  <p:slideViewPr>
    <p:cSldViewPr>
      <p:cViewPr varScale="1">
        <p:scale>
          <a:sx n="156" d="100"/>
          <a:sy n="156" d="100"/>
        </p:scale>
        <p:origin x="112" y="380"/>
      </p:cViewPr>
      <p:guideLst>
        <p:guide orient="horz"/>
        <p:guide/>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319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FB75EA-7BF7-43CC-B81F-37CA23BC5823}" type="slidenum">
              <a:rPr lang="en-CA" smtClean="0"/>
              <a:t>‹#›</a:t>
            </a:fld>
            <a:endParaRPr lang="en-CA"/>
          </a:p>
        </p:txBody>
      </p:sp>
    </p:spTree>
    <p:extLst>
      <p:ext uri="{BB962C8B-B14F-4D97-AF65-F5344CB8AC3E}">
        <p14:creationId xmlns:p14="http://schemas.microsoft.com/office/powerpoint/2010/main" val="8367680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EFAB41C-FD90-4738-AB93-EE25286F6313}" type="slidenum">
              <a:rPr lang="en-CA" smtClean="0"/>
              <a:t>‹#›</a:t>
            </a:fld>
            <a:endParaRPr lang="en-CA"/>
          </a:p>
        </p:txBody>
      </p:sp>
    </p:spTree>
    <p:extLst>
      <p:ext uri="{BB962C8B-B14F-4D97-AF65-F5344CB8AC3E}">
        <p14:creationId xmlns:p14="http://schemas.microsoft.com/office/powerpoint/2010/main" val="743695176"/>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anose="020B0604020202020204" pitchFamily="34" charset="0"/>
      <a:buChar char="•"/>
      <a:defRPr sz="1200" kern="1200">
        <a:solidFill>
          <a:schemeClr val="tx1"/>
        </a:solidFill>
        <a:latin typeface="+mn-lt"/>
        <a:ea typeface="+mn-ea"/>
        <a:cs typeface="+mn-cs"/>
      </a:defRPr>
    </a:lvl1pPr>
    <a:lvl2pPr marL="361950" indent="-171450" algn="l" defTabSz="914400" rtl="0" eaLnBrk="1" latinLnBrk="0" hangingPunct="1">
      <a:buFont typeface="Courier New" panose="02070309020205020404" pitchFamily="49" charset="0"/>
      <a:buChar char="-"/>
      <a:defRPr sz="1200" kern="1200">
        <a:solidFill>
          <a:schemeClr val="tx1"/>
        </a:solidFill>
        <a:latin typeface="+mn-lt"/>
        <a:ea typeface="+mn-ea"/>
        <a:cs typeface="+mn-cs"/>
      </a:defRPr>
    </a:lvl2pPr>
    <a:lvl3pPr marL="530225" indent="-171450" algn="l" defTabSz="914400" rtl="0" eaLnBrk="1" latinLnBrk="0" hangingPunct="1">
      <a:buFont typeface="Courier New" panose="02070309020205020404" pitchFamily="49" charset="0"/>
      <a:buChar char="o"/>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CA" dirty="0">
              <a:latin typeface="+mj-lt"/>
            </a:endParaRPr>
          </a:p>
        </p:txBody>
      </p:sp>
      <p:sp>
        <p:nvSpPr>
          <p:cNvPr id="4" name="Slide Number Placeholder 3"/>
          <p:cNvSpPr>
            <a:spLocks noGrp="1"/>
          </p:cNvSpPr>
          <p:nvPr>
            <p:ph type="sldNum" sz="quarter" idx="10"/>
          </p:nvPr>
        </p:nvSpPr>
        <p:spPr/>
        <p:txBody>
          <a:bodyPr/>
          <a:lstStyle/>
          <a:p>
            <a:fld id="{DEFAB41C-FD90-4738-AB93-EE25286F6313}" type="slidenum">
              <a:rPr lang="en-CA" smtClean="0"/>
              <a:t>1</a:t>
            </a:fld>
            <a:endParaRPr lang="en-CA"/>
          </a:p>
        </p:txBody>
      </p:sp>
    </p:spTree>
    <p:extLst>
      <p:ext uri="{BB962C8B-B14F-4D97-AF65-F5344CB8AC3E}">
        <p14:creationId xmlns:p14="http://schemas.microsoft.com/office/powerpoint/2010/main" val="1511676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EFAB41C-FD90-4738-AB93-EE25286F6313}" type="slidenum">
              <a:rPr lang="en-CA" smtClean="0"/>
              <a:t>2</a:t>
            </a:fld>
            <a:endParaRPr lang="en-CA"/>
          </a:p>
        </p:txBody>
      </p:sp>
    </p:spTree>
    <p:extLst>
      <p:ext uri="{BB962C8B-B14F-4D97-AF65-F5344CB8AC3E}">
        <p14:creationId xmlns:p14="http://schemas.microsoft.com/office/powerpoint/2010/main" val="327124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DEFAB41C-FD90-4738-AB93-EE25286F6313}" type="slidenum">
              <a:rPr lang="en-CA" smtClean="0"/>
              <a:t>15</a:t>
            </a:fld>
            <a:endParaRPr lang="en-CA"/>
          </a:p>
        </p:txBody>
      </p:sp>
    </p:spTree>
    <p:extLst>
      <p:ext uri="{BB962C8B-B14F-4D97-AF65-F5344CB8AC3E}">
        <p14:creationId xmlns:p14="http://schemas.microsoft.com/office/powerpoint/2010/main" val="12279009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DEFAB41C-FD90-4738-AB93-EE25286F6313}" type="slidenum">
              <a:rPr lang="en-CA" smtClean="0"/>
              <a:t>17</a:t>
            </a:fld>
            <a:endParaRPr lang="en-CA"/>
          </a:p>
        </p:txBody>
      </p:sp>
    </p:spTree>
    <p:extLst>
      <p:ext uri="{BB962C8B-B14F-4D97-AF65-F5344CB8AC3E}">
        <p14:creationId xmlns:p14="http://schemas.microsoft.com/office/powerpoint/2010/main" val="40467013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6" name="TextBox 15"/>
          <p:cNvSpPr txBox="1"/>
          <p:nvPr userDrawn="1"/>
        </p:nvSpPr>
        <p:spPr bwMode="blackWhite">
          <a:xfrm>
            <a:off x="0" y="4651667"/>
            <a:ext cx="7812360"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sp>
        <p:nvSpPr>
          <p:cNvPr id="2" name="Title 1"/>
          <p:cNvSpPr>
            <a:spLocks noGrp="1"/>
          </p:cNvSpPr>
          <p:nvPr>
            <p:ph type="title" hasCustomPrompt="1"/>
          </p:nvPr>
        </p:nvSpPr>
        <p:spPr>
          <a:xfrm>
            <a:off x="1291640" y="1732211"/>
            <a:ext cx="6335176" cy="461665"/>
          </a:xfrm>
        </p:spPr>
        <p:txBody>
          <a:bodyPr wrap="square" lIns="0" tIns="0" rIns="0" bIns="0" anchor="b" anchorCtr="0">
            <a:spAutoFit/>
          </a:bodyPr>
          <a:lstStyle>
            <a:lvl1pPr algn="l">
              <a:lnSpc>
                <a:spcPts val="3600"/>
              </a:lnSpc>
              <a:defRPr sz="3600" b="1">
                <a:solidFill>
                  <a:srgbClr val="365254"/>
                </a:solidFill>
              </a:defRPr>
            </a:lvl1pPr>
          </a:lstStyle>
          <a:p>
            <a:r>
              <a:rPr lang="en-US" dirty="0" smtClean="0"/>
              <a:t>Click to edit title</a:t>
            </a:r>
            <a:endParaRPr lang="en-CA" dirty="0"/>
          </a:p>
        </p:txBody>
      </p:sp>
      <p:sp>
        <p:nvSpPr>
          <p:cNvPr id="9" name="Content Placeholder 3"/>
          <p:cNvSpPr>
            <a:spLocks noGrp="1"/>
          </p:cNvSpPr>
          <p:nvPr>
            <p:ph sz="quarter" idx="17" hasCustomPrompt="1"/>
          </p:nvPr>
        </p:nvSpPr>
        <p:spPr bwMode="black">
          <a:xfrm>
            <a:off x="271788" y="4763092"/>
            <a:ext cx="2657778" cy="276999"/>
          </a:xfrm>
          <a:prstGeom prst="rect">
            <a:avLst/>
          </a:prstGeom>
          <a:noFill/>
        </p:spPr>
        <p:txBody>
          <a:bodyPr wrap="square" lIns="0" tIns="0" rIns="0" bIns="0" numCol="1" spcCol="36000" anchor="ctr" anchorCtr="0">
            <a:spAutoFit/>
          </a:bodyPr>
          <a:lstStyle>
            <a:lvl1pPr marL="0" indent="0" algn="l">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Month XX, 20XX</a:t>
            </a:r>
            <a:endParaRPr lang="en-CA"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481417" y="4839713"/>
            <a:ext cx="178815" cy="144000"/>
          </a:xfrm>
          <a:prstGeom prst="rect">
            <a:avLst/>
          </a:prstGeom>
        </p:spPr>
      </p:pic>
      <p:sp>
        <p:nvSpPr>
          <p:cNvPr id="11" name="Content Placeholder 3"/>
          <p:cNvSpPr>
            <a:spLocks noGrp="1"/>
          </p:cNvSpPr>
          <p:nvPr>
            <p:ph sz="quarter" idx="11" hasCustomPrompt="1"/>
          </p:nvPr>
        </p:nvSpPr>
        <p:spPr bwMode="black">
          <a:xfrm>
            <a:off x="2583275" y="4763091"/>
            <a:ext cx="2448273" cy="276999"/>
          </a:xfrm>
          <a:prstGeom prst="rect">
            <a:avLst/>
          </a:prstGeom>
          <a:noFill/>
        </p:spPr>
        <p:txBody>
          <a:bodyPr wrap="square" lIns="0" tIns="0" rIns="0" bIns="0" numCol="1" spcCol="36000" anchor="ctr" anchorCtr="0">
            <a:spAutoFit/>
          </a:bodyPr>
          <a:lstStyle>
            <a:lvl1pPr marL="0" indent="0" algn="r">
              <a:buNone/>
              <a:tabLst>
                <a:tab pos="182563" algn="l"/>
                <a:tab pos="2422525" algn="l"/>
              </a:tabLst>
              <a:defRPr sz="1800" b="0">
                <a:solidFill>
                  <a:schemeClr val="bg1"/>
                </a:solidFill>
              </a:defRPr>
            </a:lvl1pPr>
            <a:lvl2pPr marL="457200" indent="0">
              <a:buNone/>
              <a:defRPr>
                <a:solidFill>
                  <a:srgbClr val="FF0000"/>
                </a:solidFill>
              </a:defRPr>
            </a:lvl2pPr>
            <a:lvl3pPr marL="914400" indent="0">
              <a:buNone/>
              <a:defRPr>
                <a:solidFill>
                  <a:srgbClr val="FF0000"/>
                </a:solidFill>
              </a:defRPr>
            </a:lvl3pPr>
            <a:lvl4pPr marL="1371600" indent="0">
              <a:buNone/>
              <a:defRPr>
                <a:solidFill>
                  <a:srgbClr val="FF0000"/>
                </a:solidFill>
              </a:defRPr>
            </a:lvl4pPr>
            <a:lvl5pPr marL="1828800" indent="0">
              <a:buNone/>
              <a:defRPr>
                <a:solidFill>
                  <a:srgbClr val="FF0000"/>
                </a:solidFill>
              </a:defRPr>
            </a:lvl5pPr>
          </a:lstStyle>
          <a:p>
            <a:pPr lvl="0"/>
            <a:r>
              <a:rPr lang="en-US" dirty="0" smtClean="0"/>
              <a:t>xxxx@icis.ca</a:t>
            </a:r>
            <a:endParaRPr lang="en-CA" dirty="0"/>
          </a:p>
        </p:txBody>
      </p:sp>
      <p:sp>
        <p:nvSpPr>
          <p:cNvPr id="12" name="Text Placeholder 14"/>
          <p:cNvSpPr>
            <a:spLocks noGrp="1"/>
          </p:cNvSpPr>
          <p:nvPr>
            <p:ph type="body" sz="quarter" idx="14" hasCustomPrompt="1"/>
          </p:nvPr>
        </p:nvSpPr>
        <p:spPr>
          <a:xfrm>
            <a:off x="1294329" y="2284413"/>
            <a:ext cx="6332487" cy="276486"/>
          </a:xfrm>
          <a:prstGeom prst="rect">
            <a:avLst/>
          </a:prstGeom>
        </p:spPr>
        <p:txBody>
          <a:bodyPr wrap="square" lIns="0" tIns="0" rIns="0" bIns="0">
            <a:spAutoFit/>
          </a:bodyPr>
          <a:lstStyle>
            <a:lvl1pPr marL="0" marR="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sz="2200" b="0">
                <a:solidFill>
                  <a:srgbClr val="177784"/>
                </a:solidFill>
              </a:defRPr>
            </a:lvl1pPr>
            <a:lvl2pPr marL="457200" indent="0">
              <a:buNone/>
              <a:defRPr sz="2200">
                <a:solidFill>
                  <a:srgbClr val="14838E"/>
                </a:solidFill>
              </a:defRPr>
            </a:lvl2pPr>
            <a:lvl3pPr marL="914400" indent="0">
              <a:buNone/>
              <a:defRPr sz="2200">
                <a:solidFill>
                  <a:srgbClr val="14838E"/>
                </a:solidFill>
              </a:defRPr>
            </a:lvl3pPr>
            <a:lvl4pPr marL="1371600" indent="0">
              <a:buNone/>
              <a:defRPr sz="2200">
                <a:solidFill>
                  <a:srgbClr val="14838E"/>
                </a:solidFill>
              </a:defRPr>
            </a:lvl4pPr>
            <a:lvl5pPr marL="1828800" indent="0">
              <a:buNone/>
              <a:defRPr sz="2200">
                <a:solidFill>
                  <a:srgbClr val="14838E"/>
                </a:solidFill>
              </a:defRPr>
            </a:lvl5pPr>
          </a:lstStyle>
          <a:p>
            <a:pPr marL="0" marR="0" lvl="0" indent="0" algn="l" defTabSz="914400" rtl="0" eaLnBrk="1" fontAlgn="auto" latinLnBrk="0" hangingPunct="1">
              <a:lnSpc>
                <a:spcPts val="2100"/>
              </a:lnSpc>
              <a:spcBef>
                <a:spcPts val="600"/>
              </a:spcBef>
              <a:spcAft>
                <a:spcPts val="600"/>
              </a:spcAft>
              <a:buClrTx/>
              <a:buSzTx/>
              <a:buFont typeface="Arial" panose="020B0604020202020204" pitchFamily="34" charset="0"/>
              <a:buNone/>
              <a:tabLst/>
              <a:defRPr/>
            </a:pPr>
            <a:r>
              <a:rPr lang="en-US" dirty="0" smtClean="0"/>
              <a:t>Subtitle and/or presenter</a:t>
            </a:r>
            <a:endParaRPr lang="en-CA" dirty="0" smtClean="0"/>
          </a:p>
        </p:txBody>
      </p:sp>
    </p:spTree>
    <p:extLst>
      <p:ext uri="{BB962C8B-B14F-4D97-AF65-F5344CB8AC3E}">
        <p14:creationId xmlns:p14="http://schemas.microsoft.com/office/powerpoint/2010/main" val="57701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 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9286"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
        <p:nvSpPr>
          <p:cNvPr id="6" name="Text Placeholder 10"/>
          <p:cNvSpPr>
            <a:spLocks noGrp="1"/>
          </p:cNvSpPr>
          <p:nvPr>
            <p:ph type="body" sz="quarter" idx="11" hasCustomPrompt="1"/>
          </p:nvPr>
        </p:nvSpPr>
        <p:spPr>
          <a:xfrm>
            <a:off x="4688961" y="1370474"/>
            <a:ext cx="36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Tree>
    <p:extLst>
      <p:ext uri="{BB962C8B-B14F-4D97-AF65-F5344CB8AC3E}">
        <p14:creationId xmlns:p14="http://schemas.microsoft.com/office/powerpoint/2010/main" val="275484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 Content slide with header">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3193"/>
          </a:xfrm>
        </p:spPr>
        <p:txBody>
          <a:bodyPr lIns="0" tIns="0" rIns="0" bIns="0" anchor="t" anchorCtr="0">
            <a:spAutoFit/>
          </a:bodyPr>
          <a:lstStyle>
            <a:lvl1pPr algn="l">
              <a:lnSpc>
                <a:spcPts val="3300"/>
              </a:lnSpc>
              <a:defRPr sz="3300" baseline="0">
                <a:solidFill>
                  <a:srgbClr val="365254"/>
                </a:solidFill>
              </a:defRPr>
            </a:lvl1pPr>
          </a:lstStyle>
          <a:p>
            <a:r>
              <a:rPr lang="en-US" dirty="0" smtClean="0"/>
              <a:t>2-column content  with headers — Slide title</a:t>
            </a:r>
            <a:endParaRPr lang="en-CA" dirty="0"/>
          </a:p>
        </p:txBody>
      </p:sp>
      <p:sp>
        <p:nvSpPr>
          <p:cNvPr id="22" name="Text Placeholder 10"/>
          <p:cNvSpPr>
            <a:spLocks noGrp="1"/>
          </p:cNvSpPr>
          <p:nvPr>
            <p:ph type="body" sz="quarter" idx="14" hasCustomPrompt="1"/>
          </p:nvPr>
        </p:nvSpPr>
        <p:spPr>
          <a:xfrm>
            <a:off x="712146"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Clr>
                <a:srgbClr val="365254"/>
              </a:buClr>
              <a:buSzPct val="100000"/>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
        <p:nvSpPr>
          <p:cNvPr id="23" name="Text Placeholder 10"/>
          <p:cNvSpPr>
            <a:spLocks noGrp="1"/>
          </p:cNvSpPr>
          <p:nvPr>
            <p:ph type="body" sz="quarter" idx="15" hasCustomPrompt="1"/>
          </p:nvPr>
        </p:nvSpPr>
        <p:spPr>
          <a:xfrm>
            <a:off x="4688961" y="1376192"/>
            <a:ext cx="36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1706306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Title only layout — Slide title</a:t>
            </a:r>
          </a:p>
        </p:txBody>
      </p:sp>
    </p:spTree>
    <p:extLst>
      <p:ext uri="{BB962C8B-B14F-4D97-AF65-F5344CB8AC3E}">
        <p14:creationId xmlns:p14="http://schemas.microsoft.com/office/powerpoint/2010/main" val="34115721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bg>
      <p:bgPr>
        <a:solidFill>
          <a:schemeClr val="bg1"/>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Tree>
    <p:extLst>
      <p:ext uri="{BB962C8B-B14F-4D97-AF65-F5344CB8AC3E}">
        <p14:creationId xmlns:p14="http://schemas.microsoft.com/office/powerpoint/2010/main" val="2249880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Slide 1">
    <p:bg>
      <p:bgPr>
        <a:solidFill>
          <a:schemeClr val="bg1"/>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4067944" y="1969021"/>
            <a:ext cx="4320000" cy="1205458"/>
          </a:xfrm>
          <a:prstGeom prst="rect">
            <a:avLst/>
          </a:prstGeom>
          <a:noFill/>
        </p:spPr>
        <p:txBody>
          <a:bodyPr wrap="square" lIns="0" tIns="0" rIns="0" bIns="0" anchor="ctr" anchorCtr="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a:solidFill>
                  <a:srgbClr val="365254"/>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rgbClr val="177784"/>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14"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32461116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slide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7"/>
          <p:cNvSpPr>
            <a:spLocks noGrp="1"/>
          </p:cNvSpPr>
          <p:nvPr>
            <p:ph type="body" sz="quarter" idx="14" hasCustomPrompt="1"/>
          </p:nvPr>
        </p:nvSpPr>
        <p:spPr>
          <a:xfrm>
            <a:off x="1186954" y="1217091"/>
            <a:ext cx="7957046" cy="2241478"/>
          </a:xfrm>
          <a:prstGeom prst="rect">
            <a:avLst/>
          </a:prstGeom>
          <a:solidFill>
            <a:srgbClr val="00A199"/>
          </a:solidFill>
        </p:spPr>
        <p:txBody>
          <a:bodyPr wrap="square" lIns="180000" tIns="522000" rIns="0" bIns="522000">
            <a:spAutoFit/>
          </a:bodyPr>
          <a:lstStyle>
            <a:lvl1pPr marL="228600" indent="-228600">
              <a:lnSpc>
                <a:spcPts val="3500"/>
              </a:lnSpc>
              <a:spcBef>
                <a:spcPts val="0"/>
              </a:spcBef>
              <a:spcAft>
                <a:spcPts val="1200"/>
              </a:spcAft>
              <a:buClr>
                <a:srgbClr val="00A199"/>
              </a:buClr>
              <a:buFont typeface="Calibri" panose="020F0502020204030204" pitchFamily="34" charset="0"/>
              <a:buChar char=" "/>
              <a:defRPr sz="3500" b="0" baseline="0">
                <a:solidFill>
                  <a:schemeClr val="bg1"/>
                </a:solidFill>
              </a:defRPr>
            </a:lvl1pPr>
            <a:lvl2pPr marL="228600" indent="-228600">
              <a:lnSpc>
                <a:spcPts val="2300"/>
              </a:lnSpc>
              <a:spcBef>
                <a:spcPts val="0"/>
              </a:spcBef>
              <a:spcAft>
                <a:spcPts val="600"/>
              </a:spcAft>
              <a:buClr>
                <a:srgbClr val="00A199"/>
              </a:buClr>
              <a:buFont typeface="Calibri" panose="020F0502020204030204" pitchFamily="34" charset="0"/>
              <a:buChar char=" "/>
              <a:defRPr sz="2200" baseline="0">
                <a:solidFill>
                  <a:schemeClr val="bg1"/>
                </a:solidFill>
              </a:defRPr>
            </a:lvl2pPr>
            <a:lvl3pPr marL="228600" indent="-228600">
              <a:lnSpc>
                <a:spcPts val="1800"/>
              </a:lnSpc>
              <a:spcBef>
                <a:spcPts val="0"/>
              </a:spcBef>
              <a:spcAft>
                <a:spcPts val="600"/>
              </a:spcAft>
              <a:buClr>
                <a:srgbClr val="00A199"/>
              </a:buClr>
              <a:buFont typeface="Calibri" panose="020F0502020204030204" pitchFamily="34" charset="0"/>
              <a:buChar char=" "/>
              <a:defRPr sz="1700">
                <a:solidFill>
                  <a:schemeClr val="bg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Section title</a:t>
            </a:r>
          </a:p>
          <a:p>
            <a:pPr lvl="1"/>
            <a:r>
              <a:rPr lang="en-US" dirty="0" smtClean="0"/>
              <a:t>Extra text or content</a:t>
            </a:r>
          </a:p>
          <a:p>
            <a:pPr lvl="2"/>
            <a:r>
              <a:rPr lang="en-US" dirty="0" smtClean="0"/>
              <a:t>Extra information</a:t>
            </a:r>
          </a:p>
        </p:txBody>
      </p:sp>
      <p:sp>
        <p:nvSpPr>
          <p:cNvPr id="5" name="Picture Placeholder 4"/>
          <p:cNvSpPr>
            <a:spLocks noGrp="1"/>
          </p:cNvSpPr>
          <p:nvPr>
            <p:ph type="pic" sz="quarter" idx="13" hasCustomPrompt="1"/>
          </p:nvPr>
        </p:nvSpPr>
        <p:spPr>
          <a:xfrm>
            <a:off x="6762152" y="368076"/>
            <a:ext cx="1481960" cy="1483593"/>
          </a:xfrm>
          <a:prstGeom prst="rect">
            <a:avLst/>
          </a:prstGeom>
        </p:spPr>
        <p:txBody>
          <a:bodyPr>
            <a:normAutofit/>
          </a:bodyPr>
          <a:lstStyle>
            <a:lvl1pPr marL="0" indent="0" algn="ctr">
              <a:buNone/>
              <a:defRPr sz="2000">
                <a:solidFill>
                  <a:srgbClr val="002060"/>
                </a:solidFill>
              </a:defRPr>
            </a:lvl1pPr>
          </a:lstStyle>
          <a:p>
            <a:r>
              <a:rPr lang="en-CA" dirty="0" smtClean="0"/>
              <a:t>Insert icon</a:t>
            </a:r>
            <a:br>
              <a:rPr lang="en-CA" dirty="0" smtClean="0"/>
            </a:br>
            <a:r>
              <a:rPr lang="en-CA" dirty="0" smtClean="0"/>
              <a:t>if needed</a:t>
            </a:r>
            <a:endParaRPr lang="en-CA" dirty="0"/>
          </a:p>
        </p:txBody>
      </p:sp>
    </p:spTree>
    <p:extLst>
      <p:ext uri="{BB962C8B-B14F-4D97-AF65-F5344CB8AC3E}">
        <p14:creationId xmlns:p14="http://schemas.microsoft.com/office/powerpoint/2010/main" val="664174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ual content 1">
    <p:bg>
      <p:bgPr>
        <a:solidFill>
          <a:srgbClr val="EDF7F5"/>
        </a:solidFill>
        <a:effectLst/>
      </p:bgPr>
    </p:bg>
    <p:spTree>
      <p:nvGrpSpPr>
        <p:cNvPr id="1" name=""/>
        <p:cNvGrpSpPr/>
        <p:nvPr/>
      </p:nvGrpSpPr>
      <p:grpSpPr>
        <a:xfrm>
          <a:off x="0" y="0"/>
          <a:ext cx="0" cy="0"/>
          <a:chOff x="0" y="0"/>
          <a:chExt cx="0" cy="0"/>
        </a:xfrm>
      </p:grpSpPr>
      <p:sp>
        <p:nvSpPr>
          <p:cNvPr id="12"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3"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7" name="Content Placeholder 18"/>
          <p:cNvSpPr>
            <a:spLocks noGrp="1"/>
          </p:cNvSpPr>
          <p:nvPr>
            <p:ph sz="quarter" idx="11" hasCustomPrompt="1"/>
          </p:nvPr>
        </p:nvSpPr>
        <p:spPr>
          <a:xfrm>
            <a:off x="1149524" y="1707654"/>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
        <p:nvSpPr>
          <p:cNvPr id="8" name="Text Placeholder 10"/>
          <p:cNvSpPr>
            <a:spLocks noGrp="1"/>
          </p:cNvSpPr>
          <p:nvPr>
            <p:ph type="body" sz="quarter" idx="14" hasCustomPrompt="1"/>
          </p:nvPr>
        </p:nvSpPr>
        <p:spPr>
          <a:xfrm>
            <a:off x="4448609" y="2281684"/>
            <a:ext cx="3600000" cy="1154162"/>
          </a:xfrm>
          <a:prstGeom prst="rect">
            <a:avLst/>
          </a:prstGeom>
        </p:spPr>
        <p:txBody>
          <a:bodyPr wrap="square" lIns="0" tIns="0" rIns="0" bIns="0" anchor="ctr" anchorCtr="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1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text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3961295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ual content 2">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2664" y="1340970"/>
            <a:ext cx="4068000" cy="1374796"/>
          </a:xfrm>
          <a:prstGeom prst="rect">
            <a:avLst/>
          </a:prstGeom>
          <a:solidFill>
            <a:srgbClr val="177784"/>
          </a:solidFill>
        </p:spPr>
        <p:txBody>
          <a:bodyPr wrap="square" lIns="288000" tIns="522000" rIns="720000" bIns="522000" anchor="t"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Sidebar text</a:t>
            </a:r>
          </a:p>
        </p:txBody>
      </p:sp>
      <p:sp>
        <p:nvSpPr>
          <p:cNvPr id="6"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Visual content -- Slide title</a:t>
            </a:r>
            <a:endParaRPr lang="en-CA" dirty="0"/>
          </a:p>
        </p:txBody>
      </p:sp>
      <p:sp>
        <p:nvSpPr>
          <p:cNvPr id="10" name="Text Placeholder 10"/>
          <p:cNvSpPr>
            <a:spLocks noGrp="1"/>
          </p:cNvSpPr>
          <p:nvPr>
            <p:ph type="body" sz="quarter" idx="15" hasCustomPrompt="1"/>
          </p:nvPr>
        </p:nvSpPr>
        <p:spPr>
          <a:xfrm>
            <a:off x="4448609" y="1348590"/>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100"/>
              </a:lnSpc>
              <a:spcBef>
                <a:spcPts val="600"/>
              </a:spcBef>
              <a:spcAft>
                <a:spcPts val="600"/>
              </a:spcAft>
              <a:buClrTx/>
              <a:buSzTx/>
              <a:buFont typeface="Calibri" panose="020F0502020204030204" pitchFamily="34" charset="0"/>
              <a:buChar char="•"/>
              <a:tabLst/>
              <a:defRPr sz="1700" b="0" baseline="0">
                <a:solidFill>
                  <a:schemeClr val="tx1"/>
                </a:solidFill>
              </a:defRPr>
            </a:lvl1pPr>
            <a:lvl2pPr marL="182563" indent="-176213">
              <a:lnSpc>
                <a:spcPts val="2100"/>
              </a:lnSpc>
              <a:spcBef>
                <a:spcPts val="600"/>
              </a:spcBef>
              <a:spcAft>
                <a:spcPts val="600"/>
              </a:spcAft>
              <a:buClrTx/>
              <a:buFont typeface="Calibri" panose="020F0502020204030204" pitchFamily="34" charset="0"/>
              <a:buChar char="•"/>
              <a:defRPr sz="1700" b="0">
                <a:solidFill>
                  <a:schemeClr val="tx1"/>
                </a:solidFill>
              </a:defRPr>
            </a:lvl2pPr>
            <a:lvl3pPr marL="182563" indent="-176213">
              <a:lnSpc>
                <a:spcPts val="2100"/>
              </a:lnSpc>
              <a:spcBef>
                <a:spcPts val="600"/>
              </a:spcBef>
              <a:spcAft>
                <a:spcPts val="600"/>
              </a:spcAft>
              <a:buClrTx/>
              <a:buFont typeface="Calibri" panose="020F050202020403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Bullet 1</a:t>
            </a:r>
          </a:p>
          <a:p>
            <a:pPr lvl="1"/>
            <a:r>
              <a:rPr lang="en-US" dirty="0" smtClean="0"/>
              <a:t>Bullet 2</a:t>
            </a:r>
          </a:p>
          <a:p>
            <a:pPr lvl="2"/>
            <a:r>
              <a:rPr lang="en-US" dirty="0" smtClean="0"/>
              <a:t>Bullet 3</a:t>
            </a:r>
          </a:p>
        </p:txBody>
      </p:sp>
    </p:spTree>
    <p:extLst>
      <p:ext uri="{BB962C8B-B14F-4D97-AF65-F5344CB8AC3E}">
        <p14:creationId xmlns:p14="http://schemas.microsoft.com/office/powerpoint/2010/main" val="11224503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ual Break 01">
    <p:bg>
      <p:bgPr>
        <a:solidFill>
          <a:srgbClr val="EDF7F5"/>
        </a:solidFill>
        <a:effectLst/>
      </p:bgPr>
    </p:bg>
    <p:spTree>
      <p:nvGrpSpPr>
        <p:cNvPr id="1" name=""/>
        <p:cNvGrpSpPr/>
        <p:nvPr/>
      </p:nvGrpSpPr>
      <p:grpSpPr>
        <a:xfrm>
          <a:off x="0" y="0"/>
          <a:ext cx="0" cy="0"/>
          <a:chOff x="0" y="0"/>
          <a:chExt cx="0" cy="0"/>
        </a:xfrm>
      </p:grpSpPr>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7"/>
          <p:cNvSpPr>
            <a:spLocks noGrp="1"/>
          </p:cNvSpPr>
          <p:nvPr>
            <p:ph type="body" sz="quarter" idx="14" hasCustomPrompt="1"/>
          </p:nvPr>
        </p:nvSpPr>
        <p:spPr>
          <a:xfrm>
            <a:off x="3900304" y="1563638"/>
            <a:ext cx="5243696" cy="1797860"/>
          </a:xfrm>
          <a:prstGeom prst="rect">
            <a:avLst/>
          </a:prstGeom>
          <a:solidFill>
            <a:srgbClr val="00A199"/>
          </a:solidFill>
        </p:spPr>
        <p:txBody>
          <a:bodyPr wrap="square" lIns="288000" tIns="522000" rIns="1260000" bIns="522000" anchor="ctr" anchorCtr="0">
            <a:spAutoFit/>
          </a:bodyPr>
          <a:lstStyle>
            <a:lvl1pPr marL="228600" indent="-228600">
              <a:lnSpc>
                <a:spcPts val="2500"/>
              </a:lnSpc>
              <a:spcBef>
                <a:spcPts val="0"/>
              </a:spcBef>
              <a:spcAft>
                <a:spcPts val="1200"/>
              </a:spcAft>
              <a:buClr>
                <a:srgbClr val="00A199"/>
              </a:buClr>
              <a:buFont typeface="Calibri" panose="020F0502020204030204" pitchFamily="34" charset="0"/>
              <a:buChar char=" "/>
              <a:defRPr sz="2200" b="0" baseline="0">
                <a:solidFill>
                  <a:schemeClr val="bg1"/>
                </a:solidFill>
              </a:defRPr>
            </a:lvl1pPr>
            <a:lvl2pPr marL="228600" indent="-228600">
              <a:lnSpc>
                <a:spcPts val="2200"/>
              </a:lnSpc>
              <a:spcBef>
                <a:spcPts val="0"/>
              </a:spcBef>
              <a:spcAft>
                <a:spcPts val="600"/>
              </a:spcAft>
              <a:buClr>
                <a:srgbClr val="00A199"/>
              </a:buClr>
              <a:buFont typeface="Calibri" panose="020F0502020204030204" pitchFamily="34" charset="0"/>
              <a:buChar char=" "/>
              <a:defRPr sz="1700" baseline="0">
                <a:solidFill>
                  <a:schemeClr val="bg1"/>
                </a:solidFill>
              </a:defRPr>
            </a:lvl2pPr>
            <a:lvl3pPr marL="228600" indent="-228600">
              <a:lnSpc>
                <a:spcPts val="2200"/>
              </a:lnSpc>
              <a:spcBef>
                <a:spcPts val="0"/>
              </a:spcBef>
              <a:spcAft>
                <a:spcPts val="600"/>
              </a:spcAft>
              <a:buClr>
                <a:srgbClr val="00A199"/>
              </a:buClr>
              <a:buFont typeface="Calibri" panose="020F0502020204030204" pitchFamily="34" charset="0"/>
              <a:buChar char=" "/>
              <a:defRPr sz="1700">
                <a:solidFill>
                  <a:schemeClr val="tx1"/>
                </a:solidFill>
              </a:defRPr>
            </a:lvl3pPr>
            <a:lvl4pPr marL="228600" indent="-228600">
              <a:buClr>
                <a:srgbClr val="00A199"/>
              </a:buClr>
              <a:buFont typeface="Calibri" panose="020F0502020204030204" pitchFamily="34" charset="0"/>
              <a:buChar char=" "/>
              <a:defRPr sz="1700">
                <a:solidFill>
                  <a:schemeClr val="bg1"/>
                </a:solidFill>
              </a:defRPr>
            </a:lvl4pPr>
            <a:lvl5pPr marL="228600" indent="-228600">
              <a:buClr>
                <a:srgbClr val="00A199"/>
              </a:buClr>
              <a:buFont typeface="Calibri" panose="020F0502020204030204" pitchFamily="34" charset="0"/>
              <a:buChar char=" "/>
              <a:defRPr sz="1700">
                <a:solidFill>
                  <a:schemeClr val="bg1"/>
                </a:solidFill>
              </a:defRPr>
            </a:lvl5pPr>
          </a:lstStyle>
          <a:p>
            <a:pPr lvl="0"/>
            <a:r>
              <a:rPr lang="en-US" dirty="0" smtClean="0"/>
              <a:t>Visual break — Header text</a:t>
            </a:r>
          </a:p>
          <a:p>
            <a:pPr lvl="1"/>
            <a:r>
              <a:rPr lang="en-US" dirty="0" smtClean="0"/>
              <a:t>Extra text or content</a:t>
            </a:r>
          </a:p>
        </p:txBody>
      </p:sp>
      <p:sp>
        <p:nvSpPr>
          <p:cNvPr id="15"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spTree>
    <p:extLst>
      <p:ext uri="{BB962C8B-B14F-4D97-AF65-F5344CB8AC3E}">
        <p14:creationId xmlns:p14="http://schemas.microsoft.com/office/powerpoint/2010/main" val="252202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ual Break 02">
    <p:bg>
      <p:bgPr>
        <a:solidFill>
          <a:srgbClr val="EDF7F5"/>
        </a:solidFill>
        <a:effectLst/>
      </p:bgPr>
    </p:bg>
    <p:spTree>
      <p:nvGrpSpPr>
        <p:cNvPr id="1" name=""/>
        <p:cNvGrpSpPr/>
        <p:nvPr/>
      </p:nvGrpSpPr>
      <p:grpSpPr>
        <a:xfrm>
          <a:off x="0" y="0"/>
          <a:ext cx="0" cy="0"/>
          <a:chOff x="0" y="0"/>
          <a:chExt cx="0" cy="0"/>
        </a:xfrm>
      </p:grpSpPr>
      <p:sp>
        <p:nvSpPr>
          <p:cNvPr id="2" name="Rectangle 1"/>
          <p:cNvSpPr/>
          <p:nvPr userDrawn="1"/>
        </p:nvSpPr>
        <p:spPr>
          <a:xfrm>
            <a:off x="0" y="0"/>
            <a:ext cx="3473450" cy="5143500"/>
          </a:xfrm>
          <a:prstGeom prst="rect">
            <a:avLst/>
          </a:prstGeom>
          <a:solidFill>
            <a:srgbClr val="CFE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8" name="Text Placeholder 10"/>
          <p:cNvSpPr>
            <a:spLocks noGrp="1"/>
          </p:cNvSpPr>
          <p:nvPr>
            <p:ph type="body" sz="quarter" idx="14" hasCustomPrompt="1"/>
          </p:nvPr>
        </p:nvSpPr>
        <p:spPr>
          <a:xfrm>
            <a:off x="4448609" y="915566"/>
            <a:ext cx="3600000" cy="1154162"/>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Arial" panose="020B0604020202020204" pitchFamily="34" charset="0"/>
              <a:buChar char="•"/>
              <a:defRPr sz="1700" b="0">
                <a:solidFill>
                  <a:schemeClr val="tx1"/>
                </a:solidFill>
              </a:defRPr>
            </a:lvl2pPr>
            <a:lvl3pPr marL="355600" indent="-182563">
              <a:lnSpc>
                <a:spcPts val="2200"/>
              </a:lnSpc>
              <a:spcBef>
                <a:spcPts val="600"/>
              </a:spcBef>
              <a:spcAft>
                <a:spcPts val="600"/>
              </a:spcAft>
              <a:buFont typeface="Arial" panose="020B0604020202020204" pitchFamily="34" charset="0"/>
              <a:buChar char="•"/>
              <a:defRPr sz="17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Visual break — Header text </a:t>
            </a:r>
          </a:p>
          <a:p>
            <a:pPr lvl="1"/>
            <a:r>
              <a:rPr lang="en-US" dirty="0" smtClean="0"/>
              <a:t>Bullet 1</a:t>
            </a:r>
          </a:p>
          <a:p>
            <a:pPr lvl="2"/>
            <a:r>
              <a:rPr lang="en-US" dirty="0" smtClean="0"/>
              <a:t>Bullet 2</a:t>
            </a:r>
          </a:p>
        </p:txBody>
      </p:sp>
      <p:sp>
        <p:nvSpPr>
          <p:cNvPr id="10" name="Content Placeholder 18"/>
          <p:cNvSpPr>
            <a:spLocks noGrp="1"/>
          </p:cNvSpPr>
          <p:nvPr>
            <p:ph sz="quarter" idx="13" hasCustomPrompt="1"/>
          </p:nvPr>
        </p:nvSpPr>
        <p:spPr>
          <a:xfrm>
            <a:off x="683568" y="1419622"/>
            <a:ext cx="2088232" cy="2088232"/>
          </a:xfrm>
          <a:prstGeom prst="rect">
            <a:avLst/>
          </a:prstGeom>
        </p:spPr>
        <p:txBody>
          <a:bodyPr lIns="0" tIns="0" rIns="0" bIns="0" anchor="t" anchorCtr="0">
            <a:normAutofit/>
          </a:bodyPr>
          <a:lstStyle>
            <a:lvl1pPr marL="0" indent="0" algn="ctr">
              <a:buNone/>
              <a:defRPr sz="2000">
                <a:solidFill>
                  <a:srgbClr val="002060"/>
                </a:solidFill>
              </a:defRPr>
            </a:lvl1pPr>
          </a:lstStyle>
          <a:p>
            <a:pPr lvl="0"/>
            <a:r>
              <a:rPr lang="en-CA" dirty="0" smtClean="0"/>
              <a:t>Insert icon, picture or chart</a:t>
            </a:r>
            <a:endParaRPr lang="en-CA" dirty="0"/>
          </a:p>
        </p:txBody>
      </p:sp>
      <p:grpSp>
        <p:nvGrpSpPr>
          <p:cNvPr id="6" name="Group 5"/>
          <p:cNvGrpSpPr/>
          <p:nvPr userDrawn="1"/>
        </p:nvGrpSpPr>
        <p:grpSpPr>
          <a:xfrm>
            <a:off x="5004048" y="339502"/>
            <a:ext cx="2952328" cy="4824536"/>
            <a:chOff x="5004048" y="339502"/>
            <a:chExt cx="2952328" cy="4824536"/>
          </a:xfrm>
        </p:grpSpPr>
        <p:grpSp>
          <p:nvGrpSpPr>
            <p:cNvPr id="7" name="Group 6"/>
            <p:cNvGrpSpPr/>
            <p:nvPr/>
          </p:nvGrpSpPr>
          <p:grpSpPr>
            <a:xfrm>
              <a:off x="5004048" y="339502"/>
              <a:ext cx="2952328" cy="4824536"/>
              <a:chOff x="83131" y="1503481"/>
              <a:chExt cx="3556766" cy="5812277"/>
            </a:xfrm>
          </p:grpSpPr>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83131" y="1503481"/>
                <a:ext cx="3556766" cy="5812277"/>
              </a:xfrm>
              <a:prstGeom prst="rect">
                <a:avLst/>
              </a:prstGeom>
            </p:spPr>
          </p:pic>
          <p:sp>
            <p:nvSpPr>
              <p:cNvPr id="13" name="Rectangle 12"/>
              <p:cNvSpPr/>
              <p:nvPr/>
            </p:nvSpPr>
            <p:spPr>
              <a:xfrm>
                <a:off x="435628" y="2539987"/>
                <a:ext cx="2929802" cy="8896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296642" y="1256569"/>
              <a:ext cx="2438484" cy="3907469"/>
            </a:xfrm>
            <a:prstGeom prst="rect">
              <a:avLst/>
            </a:prstGeom>
          </p:spPr>
        </p:pic>
      </p:grpSp>
    </p:spTree>
    <p:extLst>
      <p:ext uri="{BB962C8B-B14F-4D97-AF65-F5344CB8AC3E}">
        <p14:creationId xmlns:p14="http://schemas.microsoft.com/office/powerpoint/2010/main" val="2268823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spTree>
    <p:extLst>
      <p:ext uri="{BB962C8B-B14F-4D97-AF65-F5344CB8AC3E}">
        <p14:creationId xmlns:p14="http://schemas.microsoft.com/office/powerpoint/2010/main" val="26835404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estions">
    <p:bg>
      <p:bgPr>
        <a:solidFill>
          <a:srgbClr val="EDF7F5"/>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10246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Questions">
    <p:bg>
      <p:bgPr>
        <a:solidFill>
          <a:srgbClr val="EDF7F5"/>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5175" y="752882"/>
            <a:ext cx="3971057" cy="3416815"/>
          </a:xfrm>
          <a:prstGeom prst="rect">
            <a:avLst/>
          </a:prstGeom>
          <a:noFill/>
          <a:ln>
            <a:noFill/>
          </a:ln>
        </p:spPr>
      </p:pic>
    </p:spTree>
    <p:extLst>
      <p:ext uri="{BB962C8B-B14F-4D97-AF65-F5344CB8AC3E}">
        <p14:creationId xmlns:p14="http://schemas.microsoft.com/office/powerpoint/2010/main" val="2196324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clusion slide">
    <p:bg>
      <p:bgPr>
        <a:solidFill>
          <a:srgbClr val="EDF7F5"/>
        </a:solidFill>
        <a:effectLst/>
      </p:bgPr>
    </p:bg>
    <p:spTree>
      <p:nvGrpSpPr>
        <p:cNvPr id="1" name=""/>
        <p:cNvGrpSpPr/>
        <p:nvPr/>
      </p:nvGrpSpPr>
      <p:grpSpPr>
        <a:xfrm>
          <a:off x="0" y="0"/>
          <a:ext cx="0" cy="0"/>
          <a:chOff x="0" y="0"/>
          <a:chExt cx="0" cy="0"/>
        </a:xfrm>
      </p:grpSpPr>
      <p:sp>
        <p:nvSpPr>
          <p:cNvPr id="3" name="Rectangle 2"/>
          <p:cNvSpPr/>
          <p:nvPr userDrawn="1"/>
        </p:nvSpPr>
        <p:spPr>
          <a:xfrm>
            <a:off x="8381503" y="4640932"/>
            <a:ext cx="755576" cy="504056"/>
          </a:xfrm>
          <a:prstGeom prst="rect">
            <a:avLst/>
          </a:prstGeom>
          <a:solidFill>
            <a:srgbClr val="EDF7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1" name="TextBox 10"/>
          <p:cNvSpPr txBox="1"/>
          <p:nvPr userDrawn="1"/>
        </p:nvSpPr>
        <p:spPr bwMode="blackWhite">
          <a:xfrm>
            <a:off x="0" y="4650458"/>
            <a:ext cx="7822168" cy="495109"/>
          </a:xfrm>
          <a:prstGeom prst="rect">
            <a:avLst/>
          </a:prstGeom>
          <a:solidFill>
            <a:srgbClr val="00A199"/>
          </a:solidFill>
        </p:spPr>
        <p:txBody>
          <a:bodyPr wrap="square" lIns="72000" tIns="108000" rIns="198000" bIns="108000" rtlCol="0" anchor="ctr" anchorCtr="0">
            <a:noAutofit/>
          </a:bodyPr>
          <a:lstStyle/>
          <a:p>
            <a:pPr algn="r">
              <a:tabLst>
                <a:tab pos="1257300" algn="l"/>
              </a:tabLst>
            </a:pPr>
            <a:endParaRPr lang="en-CA" dirty="0">
              <a:solidFill>
                <a:schemeClr val="bg1"/>
              </a:solidFill>
            </a:endParaRPr>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356" y="4794473"/>
            <a:ext cx="266355" cy="216000"/>
          </a:xfrm>
          <a:prstGeom prst="rect">
            <a:avLst/>
          </a:prstGeom>
        </p:spPr>
      </p:pic>
    </p:spTree>
    <p:extLst>
      <p:ext uri="{BB962C8B-B14F-4D97-AF65-F5344CB8AC3E}">
        <p14:creationId xmlns:p14="http://schemas.microsoft.com/office/powerpoint/2010/main" val="2987625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reak">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smtClean="0"/>
              <a:t>Enter text here — Break</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749" y="1661723"/>
            <a:ext cx="1820052" cy="1820052"/>
          </a:xfrm>
          <a:prstGeom prst="rect">
            <a:avLst/>
          </a:prstGeom>
        </p:spPr>
      </p:pic>
    </p:spTree>
    <p:extLst>
      <p:ext uri="{BB962C8B-B14F-4D97-AF65-F5344CB8AC3E}">
        <p14:creationId xmlns:p14="http://schemas.microsoft.com/office/powerpoint/2010/main" val="13474321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smtClean="0"/>
              <a:t>Enter text here — Chat</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6058" y="1778000"/>
            <a:ext cx="1757433" cy="1587498"/>
          </a:xfrm>
          <a:prstGeom prst="rect">
            <a:avLst/>
          </a:prstGeom>
        </p:spPr>
      </p:pic>
    </p:spTree>
    <p:extLst>
      <p:ext uri="{BB962C8B-B14F-4D97-AF65-F5344CB8AC3E}">
        <p14:creationId xmlns:p14="http://schemas.microsoft.com/office/powerpoint/2010/main" val="3171466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ollingQuestion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smtClean="0"/>
              <a:t>Enter text here — Polling question</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0546" y="1861376"/>
            <a:ext cx="1808457" cy="1420745"/>
          </a:xfrm>
          <a:prstGeom prst="rect">
            <a:avLst/>
          </a:prstGeom>
        </p:spPr>
      </p:pic>
    </p:spTree>
    <p:extLst>
      <p:ext uri="{BB962C8B-B14F-4D97-AF65-F5344CB8AC3E}">
        <p14:creationId xmlns:p14="http://schemas.microsoft.com/office/powerpoint/2010/main" val="20493955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ctivity">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smtClean="0"/>
              <a:t>Enter text here — Activity</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64826" y="1701801"/>
            <a:ext cx="1739898" cy="1739898"/>
          </a:xfrm>
          <a:prstGeom prst="rect">
            <a:avLst/>
          </a:prstGeom>
        </p:spPr>
      </p:pic>
    </p:spTree>
    <p:extLst>
      <p:ext uri="{BB962C8B-B14F-4D97-AF65-F5344CB8AC3E}">
        <p14:creationId xmlns:p14="http://schemas.microsoft.com/office/powerpoint/2010/main" val="1647074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Rate_This_Cours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sp>
        <p:nvSpPr>
          <p:cNvPr id="5"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smtClean="0"/>
              <a:t>Enter text here — Rate this course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616" y="1789936"/>
            <a:ext cx="1990348" cy="1563627"/>
          </a:xfrm>
          <a:prstGeom prst="rect">
            <a:avLst/>
          </a:prstGeom>
        </p:spPr>
      </p:pic>
    </p:spTree>
    <p:extLst>
      <p:ext uri="{BB962C8B-B14F-4D97-AF65-F5344CB8AC3E}">
        <p14:creationId xmlns:p14="http://schemas.microsoft.com/office/powerpoint/2010/main" val="2631740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Questions">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0902" y="1533660"/>
            <a:ext cx="2038930" cy="2076180"/>
          </a:xfrm>
          <a:prstGeom prst="rect">
            <a:avLst/>
          </a:prstGeom>
        </p:spPr>
      </p:pic>
      <p:sp>
        <p:nvSpPr>
          <p:cNvPr id="6"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smtClean="0"/>
              <a:t>Enter text here — Questions</a:t>
            </a:r>
          </a:p>
        </p:txBody>
      </p:sp>
    </p:spTree>
    <p:extLst>
      <p:ext uri="{BB962C8B-B14F-4D97-AF65-F5344CB8AC3E}">
        <p14:creationId xmlns:p14="http://schemas.microsoft.com/office/powerpoint/2010/main" val="166644831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emo">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3608" y="1594864"/>
            <a:ext cx="2548133" cy="1953772"/>
          </a:xfrm>
          <a:prstGeom prst="rect">
            <a:avLst/>
          </a:prstGeom>
        </p:spPr>
      </p:pic>
      <p:sp>
        <p:nvSpPr>
          <p:cNvPr id="7"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smtClean="0"/>
              <a:t>Enter text here — Demo</a:t>
            </a:r>
          </a:p>
        </p:txBody>
      </p:sp>
    </p:spTree>
    <p:extLst>
      <p:ext uri="{BB962C8B-B14F-4D97-AF65-F5344CB8AC3E}">
        <p14:creationId xmlns:p14="http://schemas.microsoft.com/office/powerpoint/2010/main" val="3123510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pic>
        <p:nvPicPr>
          <p:cNvPr id="5" name="Picture 4"/>
          <p:cNvPicPr>
            <a:picLocks noChangeAspect="1"/>
          </p:cNvPicPr>
          <p:nvPr userDrawn="1"/>
        </p:nvPicPr>
        <p:blipFill>
          <a:blip r:embed="rId2"/>
          <a:stretch>
            <a:fillRect/>
          </a:stretch>
        </p:blipFill>
        <p:spPr>
          <a:xfrm>
            <a:off x="7092281" y="1804419"/>
            <a:ext cx="1352964" cy="1352964"/>
          </a:xfrm>
          <a:prstGeom prst="rect">
            <a:avLst/>
          </a:prstGeom>
        </p:spPr>
      </p:pic>
    </p:spTree>
    <p:extLst>
      <p:ext uri="{BB962C8B-B14F-4D97-AF65-F5344CB8AC3E}">
        <p14:creationId xmlns:p14="http://schemas.microsoft.com/office/powerpoint/2010/main" val="11415393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reak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279503C6-47A0-441A-A0D7-B47DE3895979}" type="slidenum">
              <a:rPr lang="en-CA" smtClean="0"/>
              <a:pPr/>
              <a:t>‹#›</a:t>
            </a:fld>
            <a:endParaRPr lang="en-CA"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5616" y="1594864"/>
            <a:ext cx="2093326" cy="1953772"/>
          </a:xfrm>
          <a:prstGeom prst="rect">
            <a:avLst/>
          </a:prstGeom>
        </p:spPr>
      </p:pic>
      <p:sp>
        <p:nvSpPr>
          <p:cNvPr id="7" name="Text Placeholder 4"/>
          <p:cNvSpPr>
            <a:spLocks noGrp="1"/>
          </p:cNvSpPr>
          <p:nvPr>
            <p:ph type="body" sz="quarter" idx="11" hasCustomPrompt="1"/>
          </p:nvPr>
        </p:nvSpPr>
        <p:spPr>
          <a:xfrm>
            <a:off x="3563888" y="1843951"/>
            <a:ext cx="4752975" cy="1239698"/>
          </a:xfrm>
        </p:spPr>
        <p:txBody>
          <a:bodyPr/>
          <a:lstStyle>
            <a:lvl1pPr marL="266700" indent="-180975">
              <a:defRPr>
                <a:solidFill>
                  <a:schemeClr val="bg1"/>
                </a:solidFill>
              </a:defRPr>
            </a:lvl1pPr>
            <a:lvl2pPr>
              <a:defRPr>
                <a:solidFill>
                  <a:schemeClr val="bg1"/>
                </a:solidFill>
              </a:defRPr>
            </a:lvl2pPr>
            <a:lvl3pPr>
              <a:defRPr>
                <a:solidFill>
                  <a:srgbClr val="365254"/>
                </a:solidFill>
              </a:defRPr>
            </a:lvl3pPr>
            <a:lvl4pPr>
              <a:defRPr>
                <a:solidFill>
                  <a:srgbClr val="365254"/>
                </a:solidFill>
              </a:defRPr>
            </a:lvl4pPr>
            <a:lvl5pPr>
              <a:defRPr>
                <a:solidFill>
                  <a:srgbClr val="365254"/>
                </a:solidFill>
              </a:defRPr>
            </a:lvl5pPr>
          </a:lstStyle>
          <a:p>
            <a:pPr lvl="0"/>
            <a:r>
              <a:rPr lang="en-US" dirty="0" smtClean="0"/>
              <a:t>Enter text here — Breakout</a:t>
            </a:r>
          </a:p>
        </p:txBody>
      </p:sp>
    </p:spTree>
    <p:extLst>
      <p:ext uri="{BB962C8B-B14F-4D97-AF65-F5344CB8AC3E}">
        <p14:creationId xmlns:p14="http://schemas.microsoft.com/office/powerpoint/2010/main" val="3964369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5_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pic>
        <p:nvPicPr>
          <p:cNvPr id="5" name="Content Placeholder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092281" y="1800467"/>
            <a:ext cx="1351258" cy="1351258"/>
          </a:xfrm>
          <a:prstGeom prst="rect">
            <a:avLst/>
          </a:prstGeom>
        </p:spPr>
      </p:pic>
    </p:spTree>
    <p:extLst>
      <p:ext uri="{BB962C8B-B14F-4D97-AF65-F5344CB8AC3E}">
        <p14:creationId xmlns:p14="http://schemas.microsoft.com/office/powerpoint/2010/main" val="1075881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pic>
        <p:nvPicPr>
          <p:cNvPr id="5" name="Picture 4"/>
          <p:cNvPicPr>
            <a:picLocks noChangeAspect="1"/>
          </p:cNvPicPr>
          <p:nvPr userDrawn="1"/>
        </p:nvPicPr>
        <p:blipFill>
          <a:blip r:embed="rId2"/>
          <a:stretch>
            <a:fillRect/>
          </a:stretch>
        </p:blipFill>
        <p:spPr>
          <a:xfrm>
            <a:off x="7092280" y="1804419"/>
            <a:ext cx="1347306" cy="1347306"/>
          </a:xfrm>
          <a:prstGeom prst="rect">
            <a:avLst/>
          </a:prstGeom>
        </p:spPr>
      </p:pic>
    </p:spTree>
    <p:extLst>
      <p:ext uri="{BB962C8B-B14F-4D97-AF65-F5344CB8AC3E}">
        <p14:creationId xmlns:p14="http://schemas.microsoft.com/office/powerpoint/2010/main" val="198696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_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pic>
        <p:nvPicPr>
          <p:cNvPr id="5" name="Picture 4"/>
          <p:cNvPicPr>
            <a:picLocks noChangeAspect="1"/>
          </p:cNvPicPr>
          <p:nvPr userDrawn="1"/>
        </p:nvPicPr>
        <p:blipFill>
          <a:blip r:embed="rId2"/>
          <a:stretch>
            <a:fillRect/>
          </a:stretch>
        </p:blipFill>
        <p:spPr>
          <a:xfrm>
            <a:off x="7092280" y="1804419"/>
            <a:ext cx="1347306" cy="1347306"/>
          </a:xfrm>
          <a:prstGeom prst="rect">
            <a:avLst/>
          </a:prstGeom>
        </p:spPr>
      </p:pic>
    </p:spTree>
    <p:extLst>
      <p:ext uri="{BB962C8B-B14F-4D97-AF65-F5344CB8AC3E}">
        <p14:creationId xmlns:p14="http://schemas.microsoft.com/office/powerpoint/2010/main" val="1321979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pic>
        <p:nvPicPr>
          <p:cNvPr id="5" name="Picture 4"/>
          <p:cNvPicPr>
            <a:picLocks noChangeAspect="1"/>
          </p:cNvPicPr>
          <p:nvPr userDrawn="1"/>
        </p:nvPicPr>
        <p:blipFill>
          <a:blip r:embed="rId2"/>
          <a:stretch>
            <a:fillRect/>
          </a:stretch>
        </p:blipFill>
        <p:spPr>
          <a:xfrm>
            <a:off x="7092280" y="1806244"/>
            <a:ext cx="1347306" cy="1347306"/>
          </a:xfrm>
          <a:prstGeom prst="rect">
            <a:avLst/>
          </a:prstGeom>
        </p:spPr>
      </p:pic>
    </p:spTree>
    <p:extLst>
      <p:ext uri="{BB962C8B-B14F-4D97-AF65-F5344CB8AC3E}">
        <p14:creationId xmlns:p14="http://schemas.microsoft.com/office/powerpoint/2010/main" val="1777214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ntent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1" name="Text Placeholder 10"/>
          <p:cNvSpPr>
            <a:spLocks noGrp="1"/>
          </p:cNvSpPr>
          <p:nvPr>
            <p:ph type="body" sz="quarter" idx="10" hasCustomPrompt="1"/>
          </p:nvPr>
        </p:nvSpPr>
        <p:spPr>
          <a:xfrm>
            <a:off x="708660" y="1370474"/>
            <a:ext cx="7200000" cy="692497"/>
          </a:xfrm>
          <a:prstGeom prst="rect">
            <a:avLst/>
          </a:prstGeom>
        </p:spPr>
        <p:txBody>
          <a:bodyPr wrap="square" lIns="0" tIns="0" rIns="0" bIns="0">
            <a:spAutoFit/>
          </a:bodyPr>
          <a:lstStyle>
            <a:lvl1pPr marL="182563" indent="-182563">
              <a:lnSpc>
                <a:spcPts val="2100"/>
              </a:lnSpc>
              <a:spcBef>
                <a:spcPts val="600"/>
              </a:spcBef>
              <a:spcAft>
                <a:spcPts val="600"/>
              </a:spcAft>
              <a:buFont typeface="Calibri" panose="020F0502020204030204" pitchFamily="34" charset="0"/>
              <a:buChar char="•"/>
              <a:defRPr sz="1700" b="1" baseline="0">
                <a:solidFill>
                  <a:srgbClr val="365254"/>
                </a:solidFill>
              </a:defRPr>
            </a:lvl1pPr>
            <a:lvl2pPr marL="449263" indent="-182563">
              <a:lnSpc>
                <a:spcPts val="2100"/>
              </a:lnSpc>
              <a:spcBef>
                <a:spcPts val="600"/>
              </a:spcBef>
              <a:spcAft>
                <a:spcPts val="600"/>
              </a:spcAft>
              <a:buFont typeface="Calibri" panose="020F0502020204030204" pitchFamily="34" charset="0"/>
              <a:buChar char="‒"/>
              <a:defRPr sz="1600"/>
            </a:lvl2pPr>
            <a:lvl3pPr marL="449263" indent="-182563">
              <a:lnSpc>
                <a:spcPts val="2100"/>
              </a:lnSpc>
              <a:spcBef>
                <a:spcPts val="600"/>
              </a:spcBef>
              <a:spcAft>
                <a:spcPts val="600"/>
              </a:spcAft>
              <a:buFont typeface="Calibri" panose="020F0502020204030204" pitchFamily="34" charset="0"/>
              <a:buChar char="‒"/>
              <a:defRPr sz="1600" baseline="0"/>
            </a:lvl3pPr>
            <a:lvl4pPr marL="449263" indent="-182563">
              <a:lnSpc>
                <a:spcPts val="2100"/>
              </a:lnSpc>
              <a:spcBef>
                <a:spcPts val="600"/>
              </a:spcBef>
              <a:spcAft>
                <a:spcPts val="600"/>
              </a:spcAft>
              <a:buFont typeface="Calibri" panose="020F0502020204030204" pitchFamily="34" charset="0"/>
              <a:buChar char="‒"/>
              <a:defRPr sz="1600" baseline="0"/>
            </a:lvl4pPr>
            <a:lvl5pPr marL="449263" indent="-182563">
              <a:lnSpc>
                <a:spcPts val="2100"/>
              </a:lnSpc>
              <a:spcBef>
                <a:spcPts val="600"/>
              </a:spcBef>
              <a:spcAft>
                <a:spcPts val="600"/>
              </a:spcAft>
              <a:buFont typeface="Calibri" panose="020F0502020204030204" pitchFamily="34" charset="0"/>
              <a:buChar char="‒"/>
              <a:defRPr sz="1600" baseline="0"/>
            </a:lvl5pPr>
            <a:lvl6pPr marL="449263" indent="-182563">
              <a:lnSpc>
                <a:spcPts val="2100"/>
              </a:lnSpc>
              <a:spcBef>
                <a:spcPts val="600"/>
              </a:spcBef>
              <a:spcAft>
                <a:spcPts val="600"/>
              </a:spcAft>
              <a:buFont typeface="Calibri" panose="020F0502020204030204" pitchFamily="34" charset="0"/>
              <a:buChar char="‒"/>
              <a:defRPr sz="1600" baseline="0"/>
            </a:lvl6pPr>
            <a:lvl7pPr marL="449263" indent="-182563">
              <a:lnSpc>
                <a:spcPts val="2100"/>
              </a:lnSpc>
              <a:spcBef>
                <a:spcPts val="600"/>
              </a:spcBef>
              <a:spcAft>
                <a:spcPts val="600"/>
              </a:spcAft>
              <a:buFont typeface="Calibri" panose="020F0502020204030204" pitchFamily="34" charset="0"/>
              <a:buChar char="‒"/>
              <a:defRPr sz="1600"/>
            </a:lvl7pPr>
            <a:lvl8pPr marL="449263" indent="-182563">
              <a:lnSpc>
                <a:spcPts val="2100"/>
              </a:lnSpc>
              <a:spcBef>
                <a:spcPts val="600"/>
              </a:spcBef>
              <a:spcAft>
                <a:spcPts val="600"/>
              </a:spcAft>
              <a:buFont typeface="Calibri" panose="020F0502020204030204" pitchFamily="34" charset="0"/>
              <a:buChar char="‒"/>
              <a:defRPr sz="1600"/>
            </a:lvl8pPr>
          </a:lstStyle>
          <a:p>
            <a:pPr lvl="0"/>
            <a:r>
              <a:rPr lang="en-US" dirty="0" smtClean="0"/>
              <a:t>Bullet 1</a:t>
            </a:r>
          </a:p>
          <a:p>
            <a:pPr lvl="1"/>
            <a:r>
              <a:rPr lang="en-US" dirty="0" smtClean="0"/>
              <a:t>Bullet 2</a:t>
            </a:r>
          </a:p>
        </p:txBody>
      </p:sp>
      <p:pic>
        <p:nvPicPr>
          <p:cNvPr id="5" name="Picture 4"/>
          <p:cNvPicPr>
            <a:picLocks noChangeAspect="1"/>
          </p:cNvPicPr>
          <p:nvPr userDrawn="1"/>
        </p:nvPicPr>
        <p:blipFill>
          <a:blip r:embed="rId2"/>
          <a:stretch>
            <a:fillRect/>
          </a:stretch>
        </p:blipFill>
        <p:spPr>
          <a:xfrm>
            <a:off x="7092280" y="1806244"/>
            <a:ext cx="1351245" cy="1347306"/>
          </a:xfrm>
          <a:prstGeom prst="rect">
            <a:avLst/>
          </a:prstGeom>
        </p:spPr>
      </p:pic>
    </p:spTree>
    <p:extLst>
      <p:ext uri="{BB962C8B-B14F-4D97-AF65-F5344CB8AC3E}">
        <p14:creationId xmlns:p14="http://schemas.microsoft.com/office/powerpoint/2010/main" val="2154215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with header">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435374"/>
            <a:ext cx="8229600" cy="429092"/>
          </a:xfrm>
        </p:spPr>
        <p:txBody>
          <a:bodyPr lIns="0" tIns="0" rIns="0" bIns="0" anchor="t" anchorCtr="0">
            <a:spAutoFit/>
          </a:bodyPr>
          <a:lstStyle>
            <a:lvl1pPr algn="l">
              <a:lnSpc>
                <a:spcPts val="3300"/>
              </a:lnSpc>
              <a:defRPr sz="3300" baseline="0">
                <a:solidFill>
                  <a:srgbClr val="365254"/>
                </a:solidFill>
              </a:defRPr>
            </a:lvl1pPr>
          </a:lstStyle>
          <a:p>
            <a:r>
              <a:rPr lang="en-US" dirty="0" smtClean="0"/>
              <a:t>1-column content with headers — Slide title</a:t>
            </a:r>
            <a:endParaRPr lang="en-CA" dirty="0"/>
          </a:p>
        </p:txBody>
      </p:sp>
      <p:sp>
        <p:nvSpPr>
          <p:cNvPr id="9" name="Slide Number Placeholder 6"/>
          <p:cNvSpPr txBox="1">
            <a:spLocks/>
          </p:cNvSpPr>
          <p:nvPr userDrawn="1"/>
        </p:nvSpPr>
        <p:spPr>
          <a:xfrm>
            <a:off x="4283968" y="4802998"/>
            <a:ext cx="576064" cy="153888"/>
          </a:xfrm>
          <a:prstGeom prst="rect">
            <a:avLst/>
          </a:prstGeom>
        </p:spPr>
        <p:txBody>
          <a:bodyPr vert="horz" lIns="0" tIns="0" rIns="0" bIns="0" rtlCol="0" anchor="ctr">
            <a:spAutoFit/>
          </a:bodyPr>
          <a:lstStyle>
            <a:defPPr>
              <a:defRPr lang="en-US"/>
            </a:defPPr>
            <a:lvl1pPr marL="0" algn="ctr" defTabSz="914400" rtl="0" eaLnBrk="1" latinLnBrk="0" hangingPunct="1">
              <a:defRPr sz="12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8A5F73F9-4D7E-43C6-BDE2-3203AA5B26A5}" type="slidenum">
              <a:rPr lang="en-CA" sz="1000" smtClean="0"/>
              <a:pPr/>
              <a:t>‹#›</a:t>
            </a:fld>
            <a:endParaRPr lang="en-CA" sz="1000" dirty="0"/>
          </a:p>
        </p:txBody>
      </p:sp>
      <p:sp>
        <p:nvSpPr>
          <p:cNvPr id="12" name="Text Placeholder 10"/>
          <p:cNvSpPr>
            <a:spLocks noGrp="1"/>
          </p:cNvSpPr>
          <p:nvPr>
            <p:ph type="body" sz="quarter" idx="14" hasCustomPrompt="1"/>
          </p:nvPr>
        </p:nvSpPr>
        <p:spPr>
          <a:xfrm>
            <a:off x="712146" y="1376192"/>
            <a:ext cx="7200000" cy="1141338"/>
          </a:xfrm>
          <a:prstGeom prst="rect">
            <a:avLst/>
          </a:prstGeom>
        </p:spPr>
        <p:txBody>
          <a:bodyPr wrap="square" lIns="0" tIns="0" rIns="0" bIns="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baseline="0">
                <a:solidFill>
                  <a:srgbClr val="177784"/>
                </a:solidFill>
              </a:defRPr>
            </a:lvl1pPr>
            <a:lvl2pPr marL="358775" indent="-176213">
              <a:lnSpc>
                <a:spcPts val="2100"/>
              </a:lnSpc>
              <a:spcBef>
                <a:spcPts val="600"/>
              </a:spcBef>
              <a:spcAft>
                <a:spcPts val="600"/>
              </a:spcAft>
              <a:buFont typeface="Calibri" panose="020F0502020204030204" pitchFamily="34" charset="0"/>
              <a:buChar char="•"/>
              <a:defRPr sz="1700" b="1">
                <a:solidFill>
                  <a:srgbClr val="365254"/>
                </a:solidFill>
              </a:defRPr>
            </a:lvl2pPr>
            <a:lvl3pPr marL="541338" indent="-182563">
              <a:lnSpc>
                <a:spcPts val="2100"/>
              </a:lnSpc>
              <a:spcBef>
                <a:spcPts val="600"/>
              </a:spcBef>
              <a:spcAft>
                <a:spcPts val="600"/>
              </a:spcAft>
              <a:buFont typeface="Calibri" panose="020F0502020204030204" pitchFamily="34" charset="0"/>
              <a:buChar char="‒"/>
              <a:defRPr sz="1600" baseline="0"/>
            </a:lvl3pPr>
            <a:lvl4pPr marL="541338" indent="-182563">
              <a:lnSpc>
                <a:spcPts val="2100"/>
              </a:lnSpc>
              <a:spcBef>
                <a:spcPts val="600"/>
              </a:spcBef>
              <a:spcAft>
                <a:spcPts val="600"/>
              </a:spcAft>
              <a:buFont typeface="Calibri" panose="020F0502020204030204" pitchFamily="34" charset="0"/>
              <a:buChar char="‒"/>
              <a:defRPr sz="1600" baseline="0"/>
            </a:lvl4pPr>
            <a:lvl5pPr marL="541338" indent="-182563">
              <a:lnSpc>
                <a:spcPts val="2100"/>
              </a:lnSpc>
              <a:spcBef>
                <a:spcPts val="600"/>
              </a:spcBef>
              <a:spcAft>
                <a:spcPts val="600"/>
              </a:spcAft>
              <a:buFont typeface="Calibri" panose="020F0502020204030204" pitchFamily="34" charset="0"/>
              <a:buChar char="‒"/>
              <a:defRPr sz="1600" baseline="0"/>
            </a:lvl5pPr>
            <a:lvl6pPr marL="541338" indent="-182563">
              <a:lnSpc>
                <a:spcPts val="2100"/>
              </a:lnSpc>
              <a:spcBef>
                <a:spcPts val="600"/>
              </a:spcBef>
              <a:spcAft>
                <a:spcPts val="600"/>
              </a:spcAft>
              <a:buFont typeface="Calibri" panose="020F0502020204030204" pitchFamily="34" charset="0"/>
              <a:buChar char="‒"/>
              <a:defRPr sz="1600" baseline="0"/>
            </a:lvl6pPr>
            <a:lvl7pPr marL="541338" indent="-182563">
              <a:lnSpc>
                <a:spcPts val="2100"/>
              </a:lnSpc>
              <a:spcBef>
                <a:spcPts val="600"/>
              </a:spcBef>
              <a:spcAft>
                <a:spcPts val="600"/>
              </a:spcAft>
              <a:buFont typeface="Calibri" panose="020F0502020204030204" pitchFamily="34" charset="0"/>
              <a:buChar char="‒"/>
              <a:defRPr sz="1600"/>
            </a:lvl7pPr>
            <a:lvl8pPr marL="541338" indent="-182563">
              <a:lnSpc>
                <a:spcPts val="2100"/>
              </a:lnSpc>
              <a:spcBef>
                <a:spcPts val="600"/>
              </a:spcBef>
              <a:spcAft>
                <a:spcPts val="600"/>
              </a:spcAft>
              <a:buFont typeface="Calibri" panose="020F0502020204030204" pitchFamily="34" charset="0"/>
              <a:buChar char="‒"/>
              <a:defRPr sz="1600"/>
            </a:lvl8pPr>
            <a:lvl9pPr marL="3657600" indent="0">
              <a:buNone/>
              <a:defRPr/>
            </a:lvl9pPr>
          </a:lstStyle>
          <a:p>
            <a:pPr lvl="0"/>
            <a:r>
              <a:rPr lang="en-US" dirty="0" smtClean="0"/>
              <a:t>Header </a:t>
            </a:r>
          </a:p>
          <a:p>
            <a:pPr lvl="1"/>
            <a:r>
              <a:rPr lang="en-US" dirty="0" smtClean="0"/>
              <a:t>Bullet 1</a:t>
            </a:r>
          </a:p>
          <a:p>
            <a:pPr lvl="2"/>
            <a:r>
              <a:rPr lang="en-US" dirty="0" smtClean="0"/>
              <a:t>Bullet 2</a:t>
            </a:r>
          </a:p>
        </p:txBody>
      </p:sp>
    </p:spTree>
    <p:extLst>
      <p:ext uri="{BB962C8B-B14F-4D97-AF65-F5344CB8AC3E}">
        <p14:creationId xmlns:p14="http://schemas.microsoft.com/office/powerpoint/2010/main" val="2541276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5" Type="http://schemas.openxmlformats.org/officeDocument/2006/relationships/slideLayout" Target="../slideLayouts/slideLayout27.xml"/><Relationship Id="rId10" Type="http://schemas.openxmlformats.org/officeDocument/2006/relationships/image" Target="../media/image13.png"/><Relationship Id="rId4" Type="http://schemas.openxmlformats.org/officeDocument/2006/relationships/slideLayout" Target="../slideLayouts/slideLayout2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40085"/>
            <a:ext cx="8229600" cy="423193"/>
          </a:xfrm>
          <a:prstGeom prst="rect">
            <a:avLst/>
          </a:prstGeom>
        </p:spPr>
        <p:txBody>
          <a:bodyPr vert="horz" lIns="0" tIns="0" rIns="0" bIns="0" rtlCol="0" anchor="t" anchorCtr="0">
            <a:spAutoFit/>
          </a:bodyPr>
          <a:lstStyle/>
          <a:p>
            <a:r>
              <a:rPr lang="en-US" smtClean="0"/>
              <a:t>Click to edit Master title style</a:t>
            </a:r>
            <a:endParaRPr lang="en-CA" dirty="0"/>
          </a:p>
        </p:txBody>
      </p:sp>
      <p:sp>
        <p:nvSpPr>
          <p:cNvPr id="6" name="Slide Number Placeholder 5"/>
          <p:cNvSpPr>
            <a:spLocks noGrp="1"/>
          </p:cNvSpPr>
          <p:nvPr>
            <p:ph type="sldNum" sz="quarter" idx="4"/>
          </p:nvPr>
        </p:nvSpPr>
        <p:spPr>
          <a:xfrm>
            <a:off x="3505200" y="4799062"/>
            <a:ext cx="2133600" cy="153888"/>
          </a:xfrm>
          <a:prstGeom prst="rect">
            <a:avLst/>
          </a:prstGeom>
        </p:spPr>
        <p:txBody>
          <a:bodyPr vert="horz" lIns="0" tIns="0" rIns="0" bIns="0" rtlCol="0" anchor="t" anchorCtr="0">
            <a:spAutoFit/>
          </a:bodyPr>
          <a:lstStyle>
            <a:lvl1pPr algn="ctr">
              <a:defRPr sz="1000">
                <a:solidFill>
                  <a:schemeClr val="tx1">
                    <a:tint val="75000"/>
                  </a:schemeClr>
                </a:solidFill>
              </a:defRPr>
            </a:lvl1pPr>
          </a:lstStyle>
          <a:p>
            <a:fld id="{705A8334-9369-44D4-A315-FEF68A97AEA3}" type="slidenum">
              <a:rPr lang="en-CA" smtClean="0"/>
              <a:pPr/>
              <a:t>‹#›</a:t>
            </a:fld>
            <a:endParaRPr lang="en-CA" dirty="0"/>
          </a:p>
        </p:txBody>
      </p:sp>
      <p:sp>
        <p:nvSpPr>
          <p:cNvPr id="10" name="Text Placeholder 9"/>
          <p:cNvSpPr>
            <a:spLocks noGrp="1"/>
          </p:cNvSpPr>
          <p:nvPr>
            <p:ph type="body" idx="1"/>
          </p:nvPr>
        </p:nvSpPr>
        <p:spPr>
          <a:xfrm>
            <a:off x="693093" y="1370474"/>
            <a:ext cx="8229600" cy="1962076"/>
          </a:xfrm>
          <a:prstGeom prst="rect">
            <a:avLst/>
          </a:prstGeom>
        </p:spPr>
        <p:txBody>
          <a:bodyPr vert="horz" lIns="0" tIns="0" rIns="0" bIns="0" rtlCol="0">
            <a:sp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a:p>
        </p:txBody>
      </p:sp>
      <p:pic>
        <p:nvPicPr>
          <p:cNvPr id="14" name="Picture 13"/>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8466834" y="4794979"/>
            <a:ext cx="492170" cy="177296"/>
          </a:xfrm>
          <a:prstGeom prst="rect">
            <a:avLst/>
          </a:prstGeom>
        </p:spPr>
      </p:pic>
    </p:spTree>
    <p:extLst>
      <p:ext uri="{BB962C8B-B14F-4D97-AF65-F5344CB8AC3E}">
        <p14:creationId xmlns:p14="http://schemas.microsoft.com/office/powerpoint/2010/main" val="654897437"/>
      </p:ext>
    </p:extLst>
  </p:cSld>
  <p:clrMap bg1="lt1" tx1="dk1" bg2="lt2" tx2="dk2" accent1="accent1" accent2="accent2" accent3="accent3" accent4="accent4" accent5="accent5" accent6="accent6" hlink="hlink" folHlink="folHlink"/>
  <p:sldLayoutIdLst>
    <p:sldLayoutId id="2147483685" r:id="rId1"/>
    <p:sldLayoutId id="2147483680" r:id="rId2"/>
    <p:sldLayoutId id="2147483702" r:id="rId3"/>
    <p:sldLayoutId id="2147483701" r:id="rId4"/>
    <p:sldLayoutId id="2147483700" r:id="rId5"/>
    <p:sldLayoutId id="2147483699" r:id="rId6"/>
    <p:sldLayoutId id="2147483698" r:id="rId7"/>
    <p:sldLayoutId id="2147483697" r:id="rId8"/>
    <p:sldLayoutId id="2147483663" r:id="rId9"/>
    <p:sldLayoutId id="2147483673" r:id="rId10"/>
    <p:sldLayoutId id="2147483666" r:id="rId11"/>
    <p:sldLayoutId id="2147483684" r:id="rId12"/>
    <p:sldLayoutId id="2147483686" r:id="rId13"/>
    <p:sldLayoutId id="2147483675" r:id="rId14"/>
    <p:sldLayoutId id="2147483677" r:id="rId15"/>
    <p:sldLayoutId id="2147483679" r:id="rId16"/>
    <p:sldLayoutId id="2147483681" r:id="rId17"/>
    <p:sldLayoutId id="2147483674" r:id="rId18"/>
    <p:sldLayoutId id="2147483678" r:id="rId19"/>
    <p:sldLayoutId id="2147483682" r:id="rId20"/>
    <p:sldLayoutId id="2147483696" r:id="rId21"/>
    <p:sldLayoutId id="2147483683" r:id="rId22"/>
  </p:sldLayoutIdLst>
  <p:txStyles>
    <p:titleStyle>
      <a:lvl1pPr algn="l" defTabSz="914400" rtl="0" eaLnBrk="1" latinLnBrk="0" hangingPunct="1">
        <a:lnSpc>
          <a:spcPts val="3300"/>
        </a:lnSpc>
        <a:spcBef>
          <a:spcPct val="0"/>
        </a:spcBef>
        <a:buNone/>
        <a:defRPr sz="3300" kern="1200">
          <a:solidFill>
            <a:srgbClr val="365254"/>
          </a:solidFill>
          <a:latin typeface="+mj-lt"/>
          <a:ea typeface="+mj-ea"/>
          <a:cs typeface="+mj-cs"/>
        </a:defRPr>
      </a:lvl1pPr>
    </p:titleStyle>
    <p:bodyStyle>
      <a:lvl1pPr marL="180975" indent="-180975" algn="l" defTabSz="914400" rtl="0" eaLnBrk="1" latinLnBrk="0" hangingPunct="1">
        <a:lnSpc>
          <a:spcPts val="2100"/>
        </a:lnSpc>
        <a:spcBef>
          <a:spcPts val="600"/>
        </a:spcBef>
        <a:spcAft>
          <a:spcPts val="600"/>
        </a:spcAft>
        <a:buFont typeface="Arial" panose="020B0604020202020204" pitchFamily="34" charset="0"/>
        <a:buChar char="•"/>
        <a:defRPr sz="1700" b="1" kern="1200">
          <a:solidFill>
            <a:srgbClr val="365254"/>
          </a:solidFill>
          <a:latin typeface="+mn-lt"/>
          <a:ea typeface="+mn-ea"/>
          <a:cs typeface="+mn-cs"/>
        </a:defRPr>
      </a:lvl1pPr>
      <a:lvl2pPr marL="361950" indent="-171450" algn="l" defTabSz="914400" rtl="0" eaLnBrk="1" latinLnBrk="0" hangingPunct="1">
        <a:lnSpc>
          <a:spcPts val="2100"/>
        </a:lnSpc>
        <a:spcBef>
          <a:spcPts val="600"/>
        </a:spcBef>
        <a:spcAft>
          <a:spcPts val="600"/>
        </a:spcAft>
        <a:buFont typeface="Courier New" panose="02070309020205020404" pitchFamily="49" charset="0"/>
        <a:buChar char="-"/>
        <a:tabLst/>
        <a:defRPr sz="1600" kern="1200">
          <a:solidFill>
            <a:schemeClr val="tx1"/>
          </a:solidFill>
          <a:latin typeface="+mn-lt"/>
          <a:ea typeface="+mn-ea"/>
          <a:cs typeface="+mn-cs"/>
        </a:defRPr>
      </a:lvl2pPr>
      <a:lvl3pPr marL="361950" indent="-171450" algn="l" defTabSz="914400" rtl="0" eaLnBrk="1" latinLnBrk="0" hangingPunct="1">
        <a:lnSpc>
          <a:spcPts val="2100"/>
        </a:lnSpc>
        <a:spcBef>
          <a:spcPts val="600"/>
        </a:spcBef>
        <a:spcAft>
          <a:spcPts val="600"/>
        </a:spcAft>
        <a:buFont typeface="Courier New" panose="02070309020205020404" pitchFamily="49" charset="0"/>
        <a:buChar char="-"/>
        <a:defRPr sz="1600" kern="1200">
          <a:solidFill>
            <a:schemeClr val="tx1"/>
          </a:solidFill>
          <a:latin typeface="+mn-lt"/>
          <a:ea typeface="+mn-ea"/>
          <a:cs typeface="+mn-cs"/>
        </a:defRPr>
      </a:lvl3pPr>
      <a:lvl4pPr marL="361950" indent="-171450" algn="l" defTabSz="914400" rtl="0" eaLnBrk="1" latinLnBrk="0" hangingPunct="1">
        <a:lnSpc>
          <a:spcPts val="2100"/>
        </a:lnSpc>
        <a:spcBef>
          <a:spcPts val="600"/>
        </a:spcBef>
        <a:spcAft>
          <a:spcPts val="600"/>
        </a:spcAft>
        <a:buFont typeface="Courier New" panose="02070309020205020404" pitchFamily="49" charset="0"/>
        <a:buChar char="-"/>
        <a:defRPr sz="1600" kern="1200">
          <a:solidFill>
            <a:schemeClr val="tx1"/>
          </a:solidFill>
          <a:latin typeface="+mn-lt"/>
          <a:ea typeface="+mn-ea"/>
          <a:cs typeface="+mn-cs"/>
        </a:defRPr>
      </a:lvl4pPr>
      <a:lvl5pPr marL="361950" indent="-171450" algn="l" defTabSz="914400" rtl="0" eaLnBrk="1" latinLnBrk="0" hangingPunct="1">
        <a:lnSpc>
          <a:spcPts val="2100"/>
        </a:lnSpc>
        <a:spcBef>
          <a:spcPts val="600"/>
        </a:spcBef>
        <a:spcAft>
          <a:spcPts val="600"/>
        </a:spcAft>
        <a:buFont typeface="Courier New" panose="02070309020205020404" pitchFamily="49"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365254"/>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563888" y="2316237"/>
            <a:ext cx="4176464" cy="615553"/>
          </a:xfrm>
          <a:prstGeom prst="rect">
            <a:avLst/>
          </a:prstGeom>
        </p:spPr>
        <p:txBody>
          <a:bodyPr vert="horz" wrap="square" lIns="0" tIns="0" rIns="0" bIns="0" rtlCol="0" anchor="ctr" anchorCtr="0">
            <a:spAutoFit/>
          </a:bodyPr>
          <a:lstStyle/>
          <a:p>
            <a:pPr lvl="0"/>
            <a:r>
              <a:rPr lang="en-US" dirty="0" smtClean="0"/>
              <a:t>Enter text here</a:t>
            </a:r>
            <a:endParaRPr lang="en-CA" dirty="0"/>
          </a:p>
        </p:txBody>
      </p:sp>
      <p:sp>
        <p:nvSpPr>
          <p:cNvPr id="6" name="Slide Number Placeholder 5"/>
          <p:cNvSpPr>
            <a:spLocks noGrp="1"/>
          </p:cNvSpPr>
          <p:nvPr>
            <p:ph type="sldNum" sz="quarter" idx="4"/>
          </p:nvPr>
        </p:nvSpPr>
        <p:spPr>
          <a:xfrm>
            <a:off x="3505200" y="4802998"/>
            <a:ext cx="2133600" cy="153888"/>
          </a:xfrm>
          <a:prstGeom prst="rect">
            <a:avLst/>
          </a:prstGeom>
        </p:spPr>
        <p:txBody>
          <a:bodyPr vert="horz" lIns="0" tIns="0" rIns="0" bIns="0" rtlCol="0" anchor="t" anchorCtr="0">
            <a:spAutoFit/>
          </a:bodyPr>
          <a:lstStyle>
            <a:lvl1pPr algn="ctr">
              <a:defRPr sz="1000">
                <a:solidFill>
                  <a:schemeClr val="bg1"/>
                </a:solidFill>
              </a:defRPr>
            </a:lvl1pPr>
          </a:lstStyle>
          <a:p>
            <a:fld id="{279503C6-47A0-441A-A0D7-B47DE3895979}" type="slidenum">
              <a:rPr lang="en-CA" smtClean="0"/>
              <a:pPr/>
              <a:t>‹#›</a:t>
            </a:fld>
            <a:endParaRPr lang="en-CA" dirty="0"/>
          </a:p>
        </p:txBody>
      </p:sp>
      <p:pic>
        <p:nvPicPr>
          <p:cNvPr id="13" name="Picture 12"/>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469799" y="4794979"/>
            <a:ext cx="486240" cy="177296"/>
          </a:xfrm>
          <a:prstGeom prst="rect">
            <a:avLst/>
          </a:prstGeom>
        </p:spPr>
      </p:pic>
    </p:spTree>
    <p:extLst>
      <p:ext uri="{BB962C8B-B14F-4D97-AF65-F5344CB8AC3E}">
        <p14:creationId xmlns:p14="http://schemas.microsoft.com/office/powerpoint/2010/main" val="329223613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85725" indent="0" algn="l" defTabSz="914400" rtl="0" eaLnBrk="1" latinLnBrk="0" hangingPunct="1">
        <a:lnSpc>
          <a:spcPts val="4800"/>
        </a:lnSpc>
        <a:spcBef>
          <a:spcPts val="600"/>
        </a:spcBef>
        <a:spcAft>
          <a:spcPts val="1800"/>
        </a:spcAft>
        <a:buFont typeface="Calibri" panose="020F0502020204030204" pitchFamily="34" charset="0"/>
        <a:buChar char=" "/>
        <a:defRPr sz="4800" kern="1200">
          <a:solidFill>
            <a:schemeClr val="bg1"/>
          </a:solidFill>
          <a:latin typeface="+mn-lt"/>
          <a:ea typeface="+mn-ea"/>
          <a:cs typeface="+mn-cs"/>
        </a:defRPr>
      </a:lvl1pPr>
      <a:lvl2pPr marL="0" indent="0" algn="l" defTabSz="914400" rtl="0" eaLnBrk="1" latinLnBrk="0" hangingPunct="1">
        <a:spcBef>
          <a:spcPct val="20000"/>
        </a:spcBef>
        <a:buFont typeface="Courier New" panose="02070309020205020404" pitchFamily="49" charset="0"/>
        <a:buChar char=" "/>
        <a:tabLst/>
        <a:defRPr sz="3400" kern="1200">
          <a:solidFill>
            <a:schemeClr val="tx1"/>
          </a:solidFill>
          <a:latin typeface="+mn-lt"/>
          <a:ea typeface="+mn-ea"/>
          <a:cs typeface="+mn-cs"/>
        </a:defRPr>
      </a:lvl2pPr>
      <a:lvl3pPr marL="266700" indent="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266700" indent="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66700" indent="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3" Type="http://schemas.openxmlformats.org/officeDocument/2006/relationships/hyperlink" Target="https://www.cihi.ca/fr/ressources-sur-la-covid-19" TargetMode="External"/><Relationship Id="rId2" Type="http://schemas.openxmlformats.org/officeDocument/2006/relationships/hyperlink" Target="mailto:soinsspecialises@icis.ca" TargetMode="Externa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hyperlink" Target="https://theconversation.com/comment-des-pays-de-locde-ont-reussi-a-controler-la-covid-19-dans-les-centres-de-soins-de-longue-duree-142595"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640" y="820239"/>
            <a:ext cx="6088672" cy="1391471"/>
          </a:xfrm>
        </p:spPr>
        <p:txBody>
          <a:bodyPr/>
          <a:lstStyle/>
          <a:p>
            <a:r>
              <a:rPr lang="fr-CA" dirty="0" smtClean="0"/>
              <a:t>Séance d’information :</a:t>
            </a:r>
            <a:br>
              <a:rPr lang="fr-CA" dirty="0" smtClean="0"/>
            </a:br>
            <a:r>
              <a:rPr lang="fr-CA" dirty="0" smtClean="0"/>
              <a:t>Statut d’infection à la </a:t>
            </a:r>
            <a:r>
              <a:rPr lang="fr-CA" dirty="0" err="1" smtClean="0"/>
              <a:t>COVID-19</a:t>
            </a:r>
            <a:r>
              <a:rPr lang="fr-CA" dirty="0" smtClean="0"/>
              <a:t> à la sortie</a:t>
            </a:r>
            <a:endParaRPr lang="fr-CA" dirty="0"/>
          </a:p>
        </p:txBody>
      </p:sp>
      <p:sp>
        <p:nvSpPr>
          <p:cNvPr id="6" name="TextBox 5"/>
          <p:cNvSpPr txBox="1"/>
          <p:nvPr/>
        </p:nvSpPr>
        <p:spPr>
          <a:xfrm>
            <a:off x="1290112" y="3579862"/>
            <a:ext cx="6336704" cy="276999"/>
          </a:xfrm>
          <a:prstGeom prst="rect">
            <a:avLst/>
          </a:prstGeom>
          <a:noFill/>
        </p:spPr>
        <p:txBody>
          <a:bodyPr wrap="square" lIns="0" tIns="0" rIns="0" bIns="0" rtlCol="0" anchor="b" anchorCtr="0">
            <a:spAutoFit/>
          </a:bodyPr>
          <a:lstStyle/>
          <a:p>
            <a:r>
              <a:rPr lang="fr-FR" dirty="0" smtClean="0">
                <a:solidFill>
                  <a:srgbClr val="ED7024"/>
                </a:solidFill>
              </a:rPr>
              <a:t>Institut canadien d’information sur la santé</a:t>
            </a:r>
            <a:endParaRPr lang="en-CA" dirty="0">
              <a:solidFill>
                <a:srgbClr val="ED7024"/>
              </a:solidFill>
            </a:endParaRPr>
          </a:p>
        </p:txBody>
      </p:sp>
      <p:sp>
        <p:nvSpPr>
          <p:cNvPr id="3" name="Content Placeholder 2"/>
          <p:cNvSpPr>
            <a:spLocks noGrp="1"/>
          </p:cNvSpPr>
          <p:nvPr>
            <p:ph sz="quarter" idx="17"/>
          </p:nvPr>
        </p:nvSpPr>
        <p:spPr/>
        <p:txBody>
          <a:bodyPr/>
          <a:lstStyle/>
          <a:p>
            <a:r>
              <a:rPr lang="fr-CA" dirty="0" smtClean="0"/>
              <a:t>Septembre 2020</a:t>
            </a:r>
            <a:endParaRPr lang="fr-CA" dirty="0"/>
          </a:p>
        </p:txBody>
      </p:sp>
      <p:sp>
        <p:nvSpPr>
          <p:cNvPr id="4" name="Content Placeholder 3"/>
          <p:cNvSpPr>
            <a:spLocks noGrp="1"/>
          </p:cNvSpPr>
          <p:nvPr>
            <p:ph sz="quarter" idx="11"/>
          </p:nvPr>
        </p:nvSpPr>
        <p:spPr>
          <a:xfrm>
            <a:off x="2843808" y="4766938"/>
            <a:ext cx="2448273" cy="269304"/>
          </a:xfrm>
        </p:spPr>
        <p:txBody>
          <a:bodyPr/>
          <a:lstStyle/>
          <a:p>
            <a:r>
              <a:rPr lang="fr-CA" dirty="0" err="1" smtClean="0"/>
              <a:t>soinsspecialises@icis.ca</a:t>
            </a:r>
            <a:endParaRPr lang="fr-CA" dirty="0"/>
          </a:p>
        </p:txBody>
      </p:sp>
      <p:sp>
        <p:nvSpPr>
          <p:cNvPr id="5" name="TextBox 4"/>
          <p:cNvSpPr txBox="1"/>
          <p:nvPr/>
        </p:nvSpPr>
        <p:spPr bwMode="black">
          <a:xfrm>
            <a:off x="5364088" y="4711832"/>
            <a:ext cx="2376264" cy="369332"/>
          </a:xfrm>
          <a:prstGeom prst="rect">
            <a:avLst/>
          </a:prstGeom>
          <a:noFill/>
        </p:spPr>
        <p:txBody>
          <a:bodyPr wrap="square" rtlCol="0">
            <a:spAutoFit/>
          </a:bodyPr>
          <a:lstStyle/>
          <a:p>
            <a:pPr algn="r">
              <a:tabLst>
                <a:tab pos="1257300" algn="l"/>
              </a:tabLst>
            </a:pPr>
            <a:r>
              <a:rPr lang="en-CA" dirty="0" smtClean="0">
                <a:solidFill>
                  <a:schemeClr val="bg1"/>
                </a:solidFill>
              </a:rPr>
              <a:t>   icis.ca</a:t>
            </a:r>
            <a:r>
              <a:rPr lang="en-US" dirty="0" smtClean="0">
                <a:solidFill>
                  <a:schemeClr val="bg1"/>
                </a:solidFill>
              </a:rPr>
              <a:t>	</a:t>
            </a:r>
            <a:r>
              <a:rPr lang="en-CA" dirty="0" smtClean="0">
                <a:solidFill>
                  <a:schemeClr val="bg1"/>
                </a:solidFill>
              </a:rPr>
              <a:t>@</a:t>
            </a:r>
            <a:r>
              <a:rPr lang="en-CA" dirty="0" err="1" smtClean="0">
                <a:solidFill>
                  <a:schemeClr val="bg1"/>
                </a:solidFill>
              </a:rPr>
              <a:t>cihi_icis</a:t>
            </a:r>
            <a:endParaRPr lang="en-CA" dirty="0">
              <a:solidFill>
                <a:schemeClr val="bg1"/>
              </a:solidFill>
            </a:endParaRPr>
          </a:p>
        </p:txBody>
      </p:sp>
      <p:grpSp>
        <p:nvGrpSpPr>
          <p:cNvPr id="7" name="Group 6"/>
          <p:cNvGrpSpPr/>
          <p:nvPr/>
        </p:nvGrpSpPr>
        <p:grpSpPr>
          <a:xfrm>
            <a:off x="8001000" y="4680269"/>
            <a:ext cx="990600" cy="406081"/>
            <a:chOff x="8001000" y="4680269"/>
            <a:chExt cx="990600" cy="406081"/>
          </a:xfrm>
        </p:grpSpPr>
        <p:sp>
          <p:nvSpPr>
            <p:cNvPr id="8" name="Rectangle 7"/>
            <p:cNvSpPr/>
            <p:nvPr userDrawn="1"/>
          </p:nvSpPr>
          <p:spPr>
            <a:xfrm>
              <a:off x="8001000" y="4680269"/>
              <a:ext cx="990600" cy="4060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45171" y="4739484"/>
              <a:ext cx="880138" cy="317055"/>
            </a:xfrm>
            <a:prstGeom prst="rect">
              <a:avLst/>
            </a:prstGeom>
          </p:spPr>
        </p:pic>
      </p:grpSp>
    </p:spTree>
    <p:extLst>
      <p:ext uri="{BB962C8B-B14F-4D97-AF65-F5344CB8AC3E}">
        <p14:creationId xmlns:p14="http://schemas.microsoft.com/office/powerpoint/2010/main" val="30162022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Activités de mise en œuvre</a:t>
            </a:r>
            <a:endParaRPr lang="fr-CA" dirty="0"/>
          </a:p>
        </p:txBody>
      </p:sp>
      <p:graphicFrame>
        <p:nvGraphicFramePr>
          <p:cNvPr id="4" name="Table 3"/>
          <p:cNvGraphicFramePr>
            <a:graphicFrameLocks noGrp="1"/>
          </p:cNvGraphicFramePr>
          <p:nvPr>
            <p:custDataLst>
              <p:tags r:id="rId1"/>
            </p:custDataLst>
            <p:extLst>
              <p:ext uri="{D42A27DB-BD31-4B8C-83A1-F6EECF244321}">
                <p14:modId xmlns:p14="http://schemas.microsoft.com/office/powerpoint/2010/main" val="2640876545"/>
              </p:ext>
            </p:extLst>
          </p:nvPr>
        </p:nvGraphicFramePr>
        <p:xfrm>
          <a:off x="608400" y="1058400"/>
          <a:ext cx="7380000" cy="2743200"/>
        </p:xfrm>
        <a:graphic>
          <a:graphicData uri="http://schemas.openxmlformats.org/drawingml/2006/table">
            <a:tbl>
              <a:tblPr firstRow="1" bandRow="1">
                <a:tableStyleId>{5C22544A-7EE6-4342-B048-85BDC9FD1C3A}</a:tableStyleId>
              </a:tblPr>
              <a:tblGrid>
                <a:gridCol w="1620000">
                  <a:extLst>
                    <a:ext uri="{9D8B030D-6E8A-4147-A177-3AD203B41FA5}">
                      <a16:colId xmlns:a16="http://schemas.microsoft.com/office/drawing/2014/main" val="912039592"/>
                    </a:ext>
                  </a:extLst>
                </a:gridCol>
                <a:gridCol w="5760000">
                  <a:extLst>
                    <a:ext uri="{9D8B030D-6E8A-4147-A177-3AD203B41FA5}">
                      <a16:colId xmlns:a16="http://schemas.microsoft.com/office/drawing/2014/main" val="3279180269"/>
                    </a:ext>
                  </a:extLst>
                </a:gridCol>
              </a:tblGrid>
              <a:tr h="0">
                <a:tc>
                  <a:txBody>
                    <a:bodyPr/>
                    <a:lstStyle/>
                    <a:p>
                      <a:r>
                        <a:rPr lang="fr-CA" sz="1400" b="1" baseline="0" dirty="0">
                          <a:solidFill>
                            <a:srgbClr val="365254"/>
                          </a:solidFill>
                        </a:rPr>
                        <a:t>Date</a:t>
                      </a:r>
                    </a:p>
                  </a:txBody>
                  <a:tcPr>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BF5F3"/>
                    </a:solidFill>
                  </a:tcPr>
                </a:tc>
                <a:tc>
                  <a:txBody>
                    <a:bodyPr/>
                    <a:lstStyle/>
                    <a:p>
                      <a:r>
                        <a:rPr lang="fr-CA" sz="1400" baseline="0" dirty="0">
                          <a:solidFill>
                            <a:srgbClr val="365254"/>
                          </a:solidFill>
                        </a:rPr>
                        <a:t>Activité</a:t>
                      </a:r>
                    </a:p>
                  </a:txBody>
                  <a:tcPr>
                    <a:lnL w="63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BF5F3"/>
                    </a:solidFill>
                  </a:tcPr>
                </a:tc>
                <a:extLst>
                  <a:ext uri="{0D108BD9-81ED-4DB2-BD59-A6C34878D82A}">
                    <a16:rowId xmlns:a16="http://schemas.microsoft.com/office/drawing/2014/main" val="3406446415"/>
                  </a:ext>
                </a:extLst>
              </a:tr>
              <a:tr h="0">
                <a:tc>
                  <a:txBody>
                    <a:bodyPr/>
                    <a:lstStyle/>
                    <a:p>
                      <a:r>
                        <a:rPr lang="fr-CA" sz="1400" b="1" dirty="0">
                          <a:solidFill>
                            <a:srgbClr val="365254"/>
                          </a:solidFill>
                        </a:rPr>
                        <a:t>15 juillet</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fr-CA" sz="1200" dirty="0">
                          <a:latin typeface="Arial" panose="020B0604020202020204" pitchFamily="34" charset="0"/>
                          <a:cs typeface="Arial" panose="020B0604020202020204" pitchFamily="34" charset="0"/>
                        </a:rPr>
                        <a:t>Finalisation de</a:t>
                      </a:r>
                      <a:r>
                        <a:rPr lang="fr-CA" sz="1200" baseline="0" dirty="0">
                          <a:latin typeface="Arial" panose="020B0604020202020204" pitchFamily="34" charset="0"/>
                          <a:cs typeface="Arial" panose="020B0604020202020204" pitchFamily="34" charset="0"/>
                        </a:rPr>
                        <a:t> l’élément de données</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0012813"/>
                  </a:ext>
                </a:extLst>
              </a:tr>
              <a:tr h="0">
                <a:tc>
                  <a:txBody>
                    <a:bodyPr/>
                    <a:lstStyle/>
                    <a:p>
                      <a:r>
                        <a:rPr lang="fr-CA" sz="1400" b="1" dirty="0">
                          <a:solidFill>
                            <a:srgbClr val="365254"/>
                          </a:solidFill>
                        </a:rPr>
                        <a:t>31 juillet</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fr-CA" sz="1200" dirty="0">
                          <a:latin typeface="Arial" panose="020B0604020202020204" pitchFamily="34" charset="0"/>
                          <a:cs typeface="Arial" panose="020B0604020202020204" pitchFamily="34" charset="0"/>
                        </a:rPr>
                        <a:t>Diffusion des spécifications</a:t>
                      </a:r>
                      <a:r>
                        <a:rPr lang="fr-CA" sz="1200" baseline="0" dirty="0">
                          <a:latin typeface="Arial" panose="020B0604020202020204" pitchFamily="34" charset="0"/>
                          <a:cs typeface="Arial" panose="020B0604020202020204" pitchFamily="34" charset="0"/>
                        </a:rPr>
                        <a:t> préliminaires à l’intention des fournisseurs</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8073734"/>
                  </a:ext>
                </a:extLst>
              </a:tr>
              <a:tr h="0">
                <a:tc>
                  <a:txBody>
                    <a:bodyPr/>
                    <a:lstStyle/>
                    <a:p>
                      <a:r>
                        <a:rPr lang="fr-CA" sz="1400" b="1" dirty="0">
                          <a:solidFill>
                            <a:srgbClr val="365254"/>
                          </a:solidFill>
                        </a:rPr>
                        <a:t>1</a:t>
                      </a:r>
                      <a:r>
                        <a:rPr lang="fr-CA" sz="1400" b="1" baseline="30000" dirty="0">
                          <a:solidFill>
                            <a:srgbClr val="365254"/>
                          </a:solidFill>
                        </a:rPr>
                        <a:t>er</a:t>
                      </a:r>
                      <a:r>
                        <a:rPr lang="fr-CA" sz="1400" b="1" dirty="0">
                          <a:solidFill>
                            <a:srgbClr val="365254"/>
                          </a:solidFill>
                        </a:rPr>
                        <a:t> septembre </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fr-CA" sz="1200" dirty="0">
                          <a:latin typeface="Arial" panose="020B0604020202020204" pitchFamily="34" charset="0"/>
                          <a:cs typeface="Arial" panose="020B0604020202020204" pitchFamily="34" charset="0"/>
                        </a:rPr>
                        <a:t>Diffusion des </a:t>
                      </a:r>
                      <a:r>
                        <a:rPr lang="fr-CA" sz="1200" baseline="0" dirty="0">
                          <a:latin typeface="Arial" panose="020B0604020202020204" pitchFamily="34" charset="0"/>
                          <a:cs typeface="Arial" panose="020B0604020202020204" pitchFamily="34" charset="0"/>
                        </a:rPr>
                        <a:t>spécifications définitives à l’intention des fournisseurs</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96764022"/>
                  </a:ext>
                </a:extLst>
              </a:tr>
              <a:tr h="0">
                <a:tc>
                  <a:txBody>
                    <a:bodyPr/>
                    <a:lstStyle/>
                    <a:p>
                      <a:r>
                        <a:rPr lang="fr-CA" sz="1400" b="1" dirty="0">
                          <a:solidFill>
                            <a:srgbClr val="365254"/>
                          </a:solidFill>
                        </a:rPr>
                        <a:t>4 septembre</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fr-CA" sz="1200" dirty="0">
                          <a:latin typeface="Arial" panose="020B0604020202020204" pitchFamily="34" charset="0"/>
                          <a:cs typeface="Arial" panose="020B0604020202020204" pitchFamily="34" charset="0"/>
                        </a:rPr>
                        <a:t>Début des soumissions d’essai par les fournisseurs</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47725461"/>
                  </a:ext>
                </a:extLst>
              </a:tr>
              <a:tr h="0">
                <a:tc>
                  <a:txBody>
                    <a:bodyPr/>
                    <a:lstStyle/>
                    <a:p>
                      <a:r>
                        <a:rPr lang="fr-CA" sz="1400" b="1" dirty="0">
                          <a:solidFill>
                            <a:srgbClr val="365254"/>
                          </a:solidFill>
                        </a:rPr>
                        <a:t>8 septembre</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fr-CA" sz="1200" dirty="0">
                          <a:latin typeface="Arial" panose="020B0604020202020204" pitchFamily="34" charset="0"/>
                          <a:cs typeface="Arial" panose="020B0604020202020204" pitchFamily="34" charset="0"/>
                        </a:rPr>
                        <a:t>Envoi du bulletin à l’intention des clients</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28357823"/>
                  </a:ext>
                </a:extLst>
              </a:tr>
              <a:tr h="0">
                <a:tc>
                  <a:txBody>
                    <a:bodyPr/>
                    <a:lstStyle/>
                    <a:p>
                      <a:r>
                        <a:rPr lang="fr-CA" sz="1400" b="1" dirty="0">
                          <a:solidFill>
                            <a:srgbClr val="365254"/>
                          </a:solidFill>
                        </a:rPr>
                        <a:t>22 septembre</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fr-CA" sz="1200" dirty="0">
                          <a:latin typeface="Arial" panose="020B0604020202020204" pitchFamily="34" charset="0"/>
                          <a:cs typeface="Arial" panose="020B0604020202020204" pitchFamily="34" charset="0"/>
                        </a:rPr>
                        <a:t>Séances</a:t>
                      </a:r>
                      <a:r>
                        <a:rPr lang="fr-CA" sz="1200" baseline="0" dirty="0">
                          <a:latin typeface="Arial" panose="020B0604020202020204" pitchFamily="34" charset="0"/>
                          <a:cs typeface="Arial" panose="020B0604020202020204" pitchFamily="34" charset="0"/>
                        </a:rPr>
                        <a:t> d’information et FAQ accessibles</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98705432"/>
                  </a:ext>
                </a:extLst>
              </a:tr>
              <a:tr h="0">
                <a:tc>
                  <a:txBody>
                    <a:bodyPr/>
                    <a:lstStyle/>
                    <a:p>
                      <a:r>
                        <a:rPr lang="fr-CA" sz="1400" b="1" dirty="0">
                          <a:solidFill>
                            <a:srgbClr val="365254"/>
                          </a:solidFill>
                        </a:rPr>
                        <a:t>27 septembre</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r>
                        <a:rPr lang="fr-CA" sz="1200" dirty="0">
                          <a:latin typeface="Arial" panose="020B0604020202020204" pitchFamily="34" charset="0"/>
                          <a:cs typeface="Arial" panose="020B0604020202020204" pitchFamily="34" charset="0"/>
                        </a:rPr>
                        <a:t>Addendas aux manuels </a:t>
                      </a:r>
                      <a:r>
                        <a:rPr lang="fr-CA" sz="1200" baseline="0" dirty="0" smtClean="0">
                          <a:latin typeface="Arial" panose="020B0604020202020204" pitchFamily="34" charset="0"/>
                          <a:cs typeface="Arial" panose="020B0604020202020204" pitchFamily="34" charset="0"/>
                        </a:rPr>
                        <a:t>accessibles</a:t>
                      </a:r>
                      <a:endParaRPr lang="fr-CA" sz="1200" baseline="0" dirty="0">
                        <a:latin typeface="Arial" panose="020B0604020202020204" pitchFamily="34" charset="0"/>
                        <a:cs typeface="Arial" panose="020B0604020202020204" pitchFamily="34" charset="0"/>
                      </a:endParaRP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801358"/>
                  </a:ext>
                </a:extLst>
              </a:tr>
              <a:tr h="0">
                <a:tc>
                  <a:txBody>
                    <a:bodyPr/>
                    <a:lstStyle/>
                    <a:p>
                      <a:r>
                        <a:rPr lang="fr-CA" sz="1400" b="1" dirty="0">
                          <a:solidFill>
                            <a:srgbClr val="365254"/>
                          </a:solidFill>
                        </a:rPr>
                        <a:t>1</a:t>
                      </a:r>
                      <a:r>
                        <a:rPr lang="fr-CA" sz="1400" b="1" baseline="30000" dirty="0">
                          <a:solidFill>
                            <a:srgbClr val="365254"/>
                          </a:solidFill>
                        </a:rPr>
                        <a:t>er</a:t>
                      </a:r>
                      <a:r>
                        <a:rPr lang="fr-CA" sz="1400" b="1" dirty="0">
                          <a:solidFill>
                            <a:srgbClr val="365254"/>
                          </a:solidFill>
                        </a:rPr>
                        <a:t> </a:t>
                      </a:r>
                      <a:r>
                        <a:rPr lang="fr-CA" sz="1400" b="1" baseline="0" dirty="0">
                          <a:solidFill>
                            <a:srgbClr val="365254"/>
                          </a:solidFill>
                        </a:rPr>
                        <a:t>octobre</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CA" sz="1200" dirty="0" err="1">
                          <a:latin typeface="Arial" panose="020B0604020202020204" pitchFamily="34" charset="0"/>
                          <a:cs typeface="Arial" panose="020B0604020202020204" pitchFamily="34" charset="0"/>
                        </a:rPr>
                        <a:t>SISLD</a:t>
                      </a:r>
                      <a:r>
                        <a:rPr lang="fr-CA" sz="1200" baseline="0" dirty="0">
                          <a:latin typeface="Arial" panose="020B0604020202020204" pitchFamily="34" charset="0"/>
                          <a:cs typeface="Arial" panose="020B0604020202020204" pitchFamily="34" charset="0"/>
                        </a:rPr>
                        <a:t> et </a:t>
                      </a:r>
                      <a:r>
                        <a:rPr lang="fr-CA" sz="1200" baseline="0" dirty="0" err="1">
                          <a:latin typeface="Arial" panose="020B0604020202020204" pitchFamily="34" charset="0"/>
                          <a:cs typeface="Arial" panose="020B0604020202020204" pitchFamily="34" charset="0"/>
                        </a:rPr>
                        <a:t>SIIR</a:t>
                      </a:r>
                      <a:r>
                        <a:rPr lang="fr-CA" sz="1200" baseline="0" dirty="0">
                          <a:latin typeface="Arial" panose="020B0604020202020204" pitchFamily="34" charset="0"/>
                          <a:cs typeface="Arial" panose="020B0604020202020204" pitchFamily="34" charset="0"/>
                        </a:rPr>
                        <a:t> prêts à accepter le nouvel élément de données</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4609954"/>
                  </a:ext>
                </a:extLst>
              </a:tr>
            </a:tbl>
          </a:graphicData>
        </a:graphic>
      </p:graphicFrame>
    </p:spTree>
    <p:extLst>
      <p:ext uri="{BB962C8B-B14F-4D97-AF65-F5344CB8AC3E}">
        <p14:creationId xmlns:p14="http://schemas.microsoft.com/office/powerpoint/2010/main" val="300493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3347864" y="2151727"/>
            <a:ext cx="5256584" cy="624145"/>
          </a:xfrm>
        </p:spPr>
        <p:txBody>
          <a:bodyPr/>
          <a:lstStyle/>
          <a:p>
            <a:r>
              <a:rPr lang="fr-CA" dirty="0" smtClean="0"/>
              <a:t>Foire aux questions</a:t>
            </a:r>
            <a:endParaRPr lang="fr-CA" dirty="0"/>
          </a:p>
        </p:txBody>
      </p:sp>
    </p:spTree>
    <p:extLst>
      <p:ext uri="{BB962C8B-B14F-4D97-AF65-F5344CB8AC3E}">
        <p14:creationId xmlns:p14="http://schemas.microsoft.com/office/powerpoint/2010/main" val="3121177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CA" dirty="0" smtClean="0"/>
              <a:t>Foire aux questions</a:t>
            </a:r>
            <a:endParaRPr lang="fr-CA" dirty="0"/>
          </a:p>
        </p:txBody>
      </p:sp>
      <p:sp>
        <p:nvSpPr>
          <p:cNvPr id="4" name="Text Placeholder 3"/>
          <p:cNvSpPr>
            <a:spLocks noGrp="1"/>
          </p:cNvSpPr>
          <p:nvPr>
            <p:ph type="body" sz="quarter" idx="10"/>
          </p:nvPr>
        </p:nvSpPr>
        <p:spPr>
          <a:xfrm>
            <a:off x="708660" y="1058400"/>
            <a:ext cx="7200000" cy="3144964"/>
          </a:xfrm>
        </p:spPr>
        <p:txBody>
          <a:bodyPr/>
          <a:lstStyle/>
          <a:p>
            <a:r>
              <a:rPr lang="fr-CA" dirty="0" smtClean="0"/>
              <a:t>Comment dois-je codifier cet élément de données lorsqu’une personne obtient un résultat positif au test de dépistage de suivi, mais demeure asymptomatique 14 jours plus tard?  </a:t>
            </a:r>
          </a:p>
          <a:p>
            <a:pPr lvl="1"/>
            <a:r>
              <a:rPr lang="fr-CA" dirty="0" smtClean="0"/>
              <a:t>Utilisez le code 0 (Résultat de test positif), peu importe la gravité des signes ou des symptômes </a:t>
            </a:r>
          </a:p>
          <a:p>
            <a:r>
              <a:rPr lang="fr-CA" dirty="0" smtClean="0"/>
              <a:t>Si le décès n’est pas officiellement attribué à la </a:t>
            </a:r>
            <a:r>
              <a:rPr lang="fr-CA" dirty="0" err="1" smtClean="0"/>
              <a:t>COVID-19</a:t>
            </a:r>
            <a:r>
              <a:rPr lang="fr-CA" dirty="0" smtClean="0"/>
              <a:t>, dois-je codifier cet élément de données différemment?</a:t>
            </a:r>
          </a:p>
          <a:p>
            <a:pPr lvl="1"/>
            <a:r>
              <a:rPr lang="fr-CA" dirty="0" smtClean="0"/>
              <a:t>Non. Le code est déterminé en fonction des résultats aux tests de dépistage. Cet élément de données ne vise pas à enregistrer la cause du décès déterminée par un médecin ou un coroner. </a:t>
            </a:r>
            <a:endParaRPr lang="fr-CA" dirty="0"/>
          </a:p>
        </p:txBody>
      </p:sp>
    </p:spTree>
    <p:extLst>
      <p:ext uri="{BB962C8B-B14F-4D97-AF65-F5344CB8AC3E}">
        <p14:creationId xmlns:p14="http://schemas.microsoft.com/office/powerpoint/2010/main" val="3784827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Foire aux questions (suite)</a:t>
            </a:r>
            <a:endParaRPr lang="fr-CA" dirty="0"/>
          </a:p>
        </p:txBody>
      </p:sp>
      <p:sp>
        <p:nvSpPr>
          <p:cNvPr id="3" name="Text Placeholder 2"/>
          <p:cNvSpPr>
            <a:spLocks noGrp="1"/>
          </p:cNvSpPr>
          <p:nvPr>
            <p:ph type="body" sz="quarter" idx="10"/>
          </p:nvPr>
        </p:nvSpPr>
        <p:spPr>
          <a:xfrm>
            <a:off x="708660" y="1058400"/>
            <a:ext cx="7103700" cy="2606355"/>
          </a:xfrm>
        </p:spPr>
        <p:txBody>
          <a:bodyPr/>
          <a:lstStyle/>
          <a:p>
            <a:r>
              <a:rPr lang="fr-CA" dirty="0" smtClean="0"/>
              <a:t>Comment dois-je codifier cet élément de données si le test le plus récent a eu lieu avant l’admission de la personne dans notre unité ou établissement?   </a:t>
            </a:r>
          </a:p>
          <a:p>
            <a:pPr lvl="1"/>
            <a:r>
              <a:rPr lang="fr-CA" dirty="0" smtClean="0"/>
              <a:t>Choisissez le code en fonction du résultat consigné du plus récent test de dépistage effectué durant la période de vérification rétrospective, peu importe où le test a été effectué</a:t>
            </a:r>
          </a:p>
          <a:p>
            <a:r>
              <a:rPr lang="fr-CA" dirty="0" smtClean="0"/>
              <a:t>Dois-je codifier cet élément de données en fonction de la </a:t>
            </a:r>
            <a:r>
              <a:rPr lang="fr-CA" i="1" dirty="0" smtClean="0"/>
              <a:t>date du test</a:t>
            </a:r>
            <a:r>
              <a:rPr lang="fr-CA" dirty="0" smtClean="0"/>
              <a:t> ou de la </a:t>
            </a:r>
            <a:r>
              <a:rPr lang="fr-CA" i="1" dirty="0" smtClean="0"/>
              <a:t>date de réception du résultat</a:t>
            </a:r>
            <a:r>
              <a:rPr lang="fr-CA" dirty="0" smtClean="0"/>
              <a:t>? </a:t>
            </a:r>
          </a:p>
          <a:p>
            <a:pPr lvl="1"/>
            <a:r>
              <a:rPr lang="fr-CA" dirty="0" smtClean="0"/>
              <a:t>Choisissez le code en fonction de la </a:t>
            </a:r>
            <a:r>
              <a:rPr lang="fr-CA" i="1" dirty="0" smtClean="0"/>
              <a:t>date à laquelle le test a été effectué</a:t>
            </a:r>
            <a:r>
              <a:rPr lang="fr-CA" dirty="0" smtClean="0"/>
              <a:t> </a:t>
            </a:r>
            <a:endParaRPr lang="fr-CA" dirty="0"/>
          </a:p>
        </p:txBody>
      </p:sp>
    </p:spTree>
    <p:extLst>
      <p:ext uri="{BB962C8B-B14F-4D97-AF65-F5344CB8AC3E}">
        <p14:creationId xmlns:p14="http://schemas.microsoft.com/office/powerpoint/2010/main" val="5604833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Foire aux questions (suite)</a:t>
            </a:r>
            <a:endParaRPr lang="fr-CA" dirty="0"/>
          </a:p>
        </p:txBody>
      </p:sp>
      <p:sp>
        <p:nvSpPr>
          <p:cNvPr id="3" name="Text Placeholder 2"/>
          <p:cNvSpPr>
            <a:spLocks noGrp="1"/>
          </p:cNvSpPr>
          <p:nvPr>
            <p:ph type="body" sz="quarter" idx="10"/>
          </p:nvPr>
        </p:nvSpPr>
        <p:spPr>
          <a:xfrm>
            <a:off x="708660" y="1058400"/>
            <a:ext cx="7679764" cy="3154710"/>
          </a:xfrm>
        </p:spPr>
        <p:txBody>
          <a:bodyPr/>
          <a:lstStyle/>
          <a:p>
            <a:r>
              <a:rPr lang="fr-CA" dirty="0" smtClean="0"/>
              <a:t>Faut-il attendre de recevoir le résultat d’un test avant de déclarer les données?  </a:t>
            </a:r>
          </a:p>
          <a:p>
            <a:pPr lvl="1"/>
            <a:r>
              <a:rPr lang="fr-CA" dirty="0" smtClean="0"/>
              <a:t>Utilisez le code 3 (Aucun résultat). Ne présupposez pas le résultat du test. Les établissements ne doivent pas attendre de recevoir un résultat si cela retarde la création de l’enregistrement de sortie.</a:t>
            </a:r>
          </a:p>
          <a:p>
            <a:r>
              <a:rPr lang="fr-CA" dirty="0"/>
              <a:t>Cet élément de données concerne-t-il uniquement les établissements aux prises avec des éclosions, ou s’applique-t-il à tous les établissements qui soumettent des données au </a:t>
            </a:r>
            <a:r>
              <a:rPr lang="fr-CA" dirty="0" err="1"/>
              <a:t>SISLD</a:t>
            </a:r>
            <a:r>
              <a:rPr lang="fr-CA" dirty="0"/>
              <a:t> ou au </a:t>
            </a:r>
            <a:r>
              <a:rPr lang="fr-CA" dirty="0" err="1"/>
              <a:t>SIIR</a:t>
            </a:r>
            <a:r>
              <a:rPr lang="fr-CA" dirty="0"/>
              <a:t>?  </a:t>
            </a:r>
          </a:p>
          <a:p>
            <a:pPr lvl="1"/>
            <a:r>
              <a:rPr lang="fr-CA" dirty="0"/>
              <a:t>Tous les établissements qui soumettent des données au </a:t>
            </a:r>
            <a:r>
              <a:rPr lang="fr-CA" dirty="0" err="1"/>
              <a:t>SISLD</a:t>
            </a:r>
            <a:r>
              <a:rPr lang="fr-CA" dirty="0"/>
              <a:t> ou au </a:t>
            </a:r>
            <a:r>
              <a:rPr lang="fr-CA" dirty="0" err="1"/>
              <a:t>SIIR</a:t>
            </a:r>
            <a:r>
              <a:rPr lang="fr-CA" dirty="0"/>
              <a:t> doivent recueillir de l’information sur le statut d’infection à la </a:t>
            </a:r>
            <a:r>
              <a:rPr lang="fr-CA" dirty="0" err="1"/>
              <a:t>COVID-19</a:t>
            </a:r>
            <a:r>
              <a:rPr lang="fr-CA" dirty="0"/>
              <a:t> au moment de la sortie</a:t>
            </a:r>
          </a:p>
        </p:txBody>
      </p:sp>
    </p:spTree>
    <p:extLst>
      <p:ext uri="{BB962C8B-B14F-4D97-AF65-F5344CB8AC3E}">
        <p14:creationId xmlns:p14="http://schemas.microsoft.com/office/powerpoint/2010/main" val="38910292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Questions?"/>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54928" y="752882"/>
            <a:ext cx="3971552" cy="3416815"/>
          </a:xfrm>
          <a:prstGeom prst="rect">
            <a:avLst/>
          </a:prstGeom>
          <a:noFill/>
          <a:ln>
            <a:noFill/>
          </a:ln>
        </p:spPr>
      </p:pic>
    </p:spTree>
    <p:extLst>
      <p:ext uri="{BB962C8B-B14F-4D97-AF65-F5344CB8AC3E}">
        <p14:creationId xmlns:p14="http://schemas.microsoft.com/office/powerpoint/2010/main" val="13888841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26"/>
          <p:cNvSpPr txBox="1">
            <a:spLocks/>
          </p:cNvSpPr>
          <p:nvPr/>
        </p:nvSpPr>
        <p:spPr>
          <a:xfrm>
            <a:off x="494344" y="771550"/>
            <a:ext cx="2493480" cy="4693593"/>
          </a:xfrm>
          <a:prstGeom prst="rect">
            <a:avLst/>
          </a:prstGeom>
        </p:spPr>
        <p:txBody>
          <a:bodyPr vert="horz" wrap="square" lIns="0" tIns="0" rIns="0" bIns="0" rtlCol="0">
            <a:spAutoFit/>
          </a:bodyPr>
          <a:lstStyle>
            <a:lvl1pPr marL="182563" marR="0" indent="-182563" algn="l" defTabSz="914400" rtl="0" eaLnBrk="1" fontAlgn="auto" latinLnBrk="0" hangingPunct="1">
              <a:lnSpc>
                <a:spcPts val="2300"/>
              </a:lnSpc>
              <a:spcBef>
                <a:spcPts val="600"/>
              </a:spcBef>
              <a:spcAft>
                <a:spcPts val="600"/>
              </a:spcAft>
              <a:buClr>
                <a:schemeClr val="bg1"/>
              </a:buClr>
              <a:buSzTx/>
              <a:buFont typeface="Calibri" panose="020F0502020204030204" pitchFamily="34" charset="0"/>
              <a:buChar char=" "/>
              <a:tabLst/>
              <a:defRPr sz="2200" b="1" kern="1200" baseline="0">
                <a:solidFill>
                  <a:srgbClr val="177784"/>
                </a:solidFill>
                <a:latin typeface="+mn-lt"/>
                <a:ea typeface="+mn-ea"/>
                <a:cs typeface="+mn-cs"/>
              </a:defRPr>
            </a:lvl1pPr>
            <a:lvl2pPr marL="358775" indent="-176213" algn="l" defTabSz="914400" rtl="0" eaLnBrk="1" latinLnBrk="0" hangingPunct="1">
              <a:lnSpc>
                <a:spcPts val="2100"/>
              </a:lnSpc>
              <a:spcBef>
                <a:spcPts val="600"/>
              </a:spcBef>
              <a:spcAft>
                <a:spcPts val="600"/>
              </a:spcAft>
              <a:buFont typeface="Arial" panose="020B0604020202020204" pitchFamily="34" charset="0"/>
              <a:buChar char="•"/>
              <a:tabLst/>
              <a:defRPr sz="1700" b="0" kern="1200">
                <a:solidFill>
                  <a:schemeClr val="tx1"/>
                </a:solidFill>
                <a:latin typeface="+mn-lt"/>
                <a:ea typeface="+mn-ea"/>
                <a:cs typeface="+mn-cs"/>
              </a:defRPr>
            </a:lvl2pPr>
            <a:lvl3pPr marL="355600" indent="-182563" algn="l" defTabSz="914400" rtl="0" eaLnBrk="1" latinLnBrk="0" hangingPunct="1">
              <a:lnSpc>
                <a:spcPts val="2200"/>
              </a:lnSpc>
              <a:spcBef>
                <a:spcPts val="600"/>
              </a:spcBef>
              <a:spcAft>
                <a:spcPts val="600"/>
              </a:spcAft>
              <a:buFont typeface="Arial" panose="020B0604020202020204" pitchFamily="34" charset="0"/>
              <a:buChar char="•"/>
              <a:defRPr sz="1700" kern="1200" baseline="0">
                <a:solidFill>
                  <a:schemeClr val="tx1"/>
                </a:solidFill>
                <a:latin typeface="+mn-lt"/>
                <a:ea typeface="+mn-ea"/>
                <a:cs typeface="+mn-cs"/>
              </a:defRPr>
            </a:lvl3pPr>
            <a:lvl4pPr marL="541338"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4pPr>
            <a:lvl5pPr marL="541338"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5pPr>
            <a:lvl6pPr marL="541338" indent="-182563" algn="l" defTabSz="914400" rtl="0" eaLnBrk="1" latinLnBrk="0" hangingPunct="1">
              <a:lnSpc>
                <a:spcPts val="2100"/>
              </a:lnSpc>
              <a:spcBef>
                <a:spcPts val="600"/>
              </a:spcBef>
              <a:spcAft>
                <a:spcPts val="600"/>
              </a:spcAft>
              <a:buFont typeface="Calibri" panose="020F0502020204030204" pitchFamily="34" charset="0"/>
              <a:buChar char="‒"/>
              <a:defRPr sz="1600" kern="1200" baseline="0">
                <a:solidFill>
                  <a:schemeClr val="tx1"/>
                </a:solidFill>
                <a:latin typeface="+mn-lt"/>
                <a:ea typeface="+mn-ea"/>
                <a:cs typeface="+mn-cs"/>
              </a:defRPr>
            </a:lvl6pPr>
            <a:lvl7pPr marL="541338"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7pPr>
            <a:lvl8pPr marL="541338" indent="-182563" algn="l" defTabSz="914400" rtl="0" eaLnBrk="1" latinLnBrk="0" hangingPunct="1">
              <a:lnSpc>
                <a:spcPts val="2100"/>
              </a:lnSpc>
              <a:spcBef>
                <a:spcPts val="600"/>
              </a:spcBef>
              <a:spcAft>
                <a:spcPts val="600"/>
              </a:spcAft>
              <a:buFont typeface="Calibri" panose="020F0502020204030204" pitchFamily="34" charset="0"/>
              <a:buChar char="‒"/>
              <a:defRPr sz="1600" kern="1200">
                <a:solidFill>
                  <a:schemeClr val="tx1"/>
                </a:solidFill>
                <a:latin typeface="+mn-lt"/>
                <a:ea typeface="+mn-ea"/>
                <a:cs typeface="+mn-cs"/>
              </a:defRPr>
            </a:lvl8pPr>
            <a:lvl9pPr marL="36576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9pPr>
          </a:lstStyle>
          <a:p>
            <a:pPr marL="0" indent="0">
              <a:lnSpc>
                <a:spcPts val="3000"/>
              </a:lnSpc>
              <a:spcAft>
                <a:spcPts val="1200"/>
              </a:spcAft>
              <a:buNone/>
            </a:pPr>
            <a:r>
              <a:rPr lang="fr-CA" sz="3300" b="0" dirty="0">
                <a:solidFill>
                  <a:srgbClr val="365254"/>
                </a:solidFill>
              </a:rPr>
              <a:t>Pour nous </a:t>
            </a:r>
            <a:r>
              <a:rPr lang="fr-CA" sz="3300" b="0" dirty="0" smtClean="0">
                <a:solidFill>
                  <a:srgbClr val="365254"/>
                </a:solidFill>
              </a:rPr>
              <a:t>joindre</a:t>
            </a:r>
          </a:p>
          <a:p>
            <a:pPr>
              <a:buClr>
                <a:srgbClr val="365254"/>
              </a:buClr>
              <a:buFont typeface="Arial" panose="020B0604020202020204" pitchFamily="34" charset="0"/>
              <a:buChar char="•"/>
            </a:pPr>
            <a:r>
              <a:rPr lang="fr-FR" sz="1700" dirty="0">
                <a:solidFill>
                  <a:srgbClr val="365254"/>
                </a:solidFill>
              </a:rPr>
              <a:t>Soumettez votre </a:t>
            </a:r>
            <a:r>
              <a:rPr lang="fr-FR" sz="1700" dirty="0" smtClean="0">
                <a:solidFill>
                  <a:srgbClr val="365254"/>
                </a:solidFill>
              </a:rPr>
              <a:t/>
            </a:r>
            <a:br>
              <a:rPr lang="fr-FR" sz="1700" dirty="0" smtClean="0">
                <a:solidFill>
                  <a:srgbClr val="365254"/>
                </a:solidFill>
              </a:rPr>
            </a:br>
            <a:r>
              <a:rPr lang="fr-FR" sz="1700" dirty="0" smtClean="0">
                <a:solidFill>
                  <a:srgbClr val="365254"/>
                </a:solidFill>
              </a:rPr>
              <a:t>question </a:t>
            </a:r>
            <a:r>
              <a:rPr lang="fr-FR" sz="1700" dirty="0">
                <a:solidFill>
                  <a:srgbClr val="365254"/>
                </a:solidFill>
              </a:rPr>
              <a:t>à l’aide de l’outil d’interrogation en ligne</a:t>
            </a:r>
            <a:r>
              <a:rPr lang="en-US" sz="1700" dirty="0" smtClean="0">
                <a:solidFill>
                  <a:srgbClr val="365254"/>
                </a:solidFill>
              </a:rPr>
              <a:t> </a:t>
            </a:r>
          </a:p>
          <a:p>
            <a:pPr>
              <a:buClr>
                <a:srgbClr val="365254"/>
              </a:buClr>
              <a:buFont typeface="Arial" panose="020B0604020202020204" pitchFamily="34" charset="0"/>
              <a:buChar char="•"/>
            </a:pPr>
            <a:r>
              <a:rPr lang="fr-CA" sz="1700" dirty="0" smtClean="0">
                <a:solidFill>
                  <a:srgbClr val="365254"/>
                </a:solidFill>
              </a:rPr>
              <a:t>Écrivez-nous : </a:t>
            </a:r>
            <a:r>
              <a:rPr lang="fr-CA" sz="1700" dirty="0" err="1" smtClean="0">
                <a:solidFill>
                  <a:srgbClr val="365254"/>
                </a:solidFill>
                <a:hlinkClick r:id="rId2"/>
              </a:rPr>
              <a:t>soinsspecialises@icis.ca</a:t>
            </a:r>
            <a:endParaRPr lang="fr-CA" sz="1700" dirty="0" smtClean="0">
              <a:solidFill>
                <a:srgbClr val="365254"/>
              </a:solidFill>
            </a:endParaRPr>
          </a:p>
          <a:p>
            <a:pPr>
              <a:buClr>
                <a:srgbClr val="365254"/>
              </a:buClr>
              <a:buFont typeface="Arial" panose="020B0604020202020204" pitchFamily="34" charset="0"/>
              <a:buChar char="•"/>
            </a:pPr>
            <a:r>
              <a:rPr lang="fr-CA" sz="1700" dirty="0" smtClean="0">
                <a:solidFill>
                  <a:srgbClr val="365254"/>
                </a:solidFill>
                <a:hlinkClick r:id="rId3"/>
              </a:rPr>
              <a:t>Page Web de ressources sur la </a:t>
            </a:r>
            <a:r>
              <a:rPr lang="fr-CA" sz="1700" dirty="0" err="1" smtClean="0">
                <a:solidFill>
                  <a:srgbClr val="365254"/>
                </a:solidFill>
                <a:hlinkClick r:id="rId3"/>
              </a:rPr>
              <a:t>COVID-19</a:t>
            </a:r>
            <a:endParaRPr lang="fr-CA" sz="1700" dirty="0" smtClean="0">
              <a:solidFill>
                <a:srgbClr val="365254"/>
              </a:solidFill>
            </a:endParaRPr>
          </a:p>
          <a:p>
            <a:pPr lvl="1"/>
            <a:endParaRPr lang="en-US" dirty="0" smtClean="0"/>
          </a:p>
          <a:p>
            <a:pPr marL="0" indent="0">
              <a:buFont typeface="Calibri" panose="020F0502020204030204" pitchFamily="34" charset="0"/>
              <a:buNone/>
            </a:pPr>
            <a:endParaRPr lang="fr-CA" dirty="0" smtClean="0"/>
          </a:p>
          <a:p>
            <a:endParaRPr lang="en-US" dirty="0"/>
          </a:p>
        </p:txBody>
      </p:sp>
    </p:spTree>
    <p:extLst>
      <p:ext uri="{BB962C8B-B14F-4D97-AF65-F5344CB8AC3E}">
        <p14:creationId xmlns:p14="http://schemas.microsoft.com/office/powerpoint/2010/main" val="998941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Institut canadien d'information sur la santé &#10;De meilleures données pour de meilleures décisions : des Canadiens en meilleure santé"/>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07704" y="2073744"/>
            <a:ext cx="5349446" cy="720905"/>
          </a:xfrm>
          <a:prstGeom prst="rect">
            <a:avLst/>
          </a:prstGeom>
          <a:noFill/>
          <a:ln>
            <a:noFill/>
          </a:ln>
        </p:spPr>
      </p:pic>
      <p:sp>
        <p:nvSpPr>
          <p:cNvPr id="5" name="TextBox 4"/>
          <p:cNvSpPr txBox="1"/>
          <p:nvPr/>
        </p:nvSpPr>
        <p:spPr>
          <a:xfrm>
            <a:off x="107504" y="4249420"/>
            <a:ext cx="4752528" cy="461665"/>
          </a:xfrm>
          <a:prstGeom prst="rect">
            <a:avLst/>
          </a:prstGeom>
          <a:noFill/>
        </p:spPr>
        <p:txBody>
          <a:bodyPr wrap="square" rtlCol="0">
            <a:spAutoFit/>
          </a:bodyPr>
          <a:lstStyle/>
          <a:p>
            <a:r>
              <a:rPr lang="fr-CA" sz="1200" baseline="30000" dirty="0" smtClean="0"/>
              <a:t>Comment citer ce document </a:t>
            </a:r>
            <a:r>
              <a:rPr lang="en-US" sz="1200" baseline="30000" dirty="0" smtClean="0"/>
              <a:t>:</a:t>
            </a:r>
            <a:endParaRPr lang="en-US" sz="1200" baseline="30000" dirty="0"/>
          </a:p>
          <a:p>
            <a:r>
              <a:rPr lang="fr-CA" sz="1200" baseline="30000" dirty="0" smtClean="0"/>
              <a:t>Institut canadien d’information sur la santé. </a:t>
            </a:r>
            <a:r>
              <a:rPr lang="fr-CA" sz="1200" i="1" baseline="30000" dirty="0" smtClean="0"/>
              <a:t>Séance d’information : Statut d’infection à la </a:t>
            </a:r>
            <a:r>
              <a:rPr lang="fr-CA" sz="1200" i="1" baseline="30000" dirty="0" err="1" smtClean="0"/>
              <a:t>COVID-19</a:t>
            </a:r>
            <a:r>
              <a:rPr lang="fr-CA" sz="1200" i="1" baseline="30000" dirty="0" smtClean="0"/>
              <a:t> à la sortie</a:t>
            </a:r>
            <a:r>
              <a:rPr lang="fr-CA" sz="1200" baseline="30000" dirty="0" smtClean="0"/>
              <a:t>. Ottawa, ON : </a:t>
            </a:r>
            <a:r>
              <a:rPr lang="fr-CA" sz="1200" baseline="30000" dirty="0" err="1" smtClean="0"/>
              <a:t>ICIS</a:t>
            </a:r>
            <a:r>
              <a:rPr lang="fr-CA" sz="1200" baseline="30000" dirty="0" smtClean="0"/>
              <a:t>; 2020.</a:t>
            </a:r>
            <a:endParaRPr lang="fr-CA" sz="1200" baseline="30000" dirty="0"/>
          </a:p>
        </p:txBody>
      </p:sp>
      <p:sp>
        <p:nvSpPr>
          <p:cNvPr id="6" name="TextBox 5"/>
          <p:cNvSpPr txBox="1"/>
          <p:nvPr/>
        </p:nvSpPr>
        <p:spPr>
          <a:xfrm>
            <a:off x="559743" y="4722698"/>
            <a:ext cx="1347961" cy="369332"/>
          </a:xfrm>
          <a:prstGeom prst="rect">
            <a:avLst/>
          </a:prstGeom>
          <a:noFill/>
        </p:spPr>
        <p:txBody>
          <a:bodyPr wrap="square" rtlCol="0">
            <a:spAutoFit/>
          </a:bodyPr>
          <a:lstStyle/>
          <a:p>
            <a:r>
              <a:rPr lang="fr-CA" dirty="0" smtClean="0">
                <a:solidFill>
                  <a:schemeClr val="bg1"/>
                </a:solidFill>
              </a:rPr>
              <a:t>@</a:t>
            </a:r>
            <a:r>
              <a:rPr lang="fr-CA" dirty="0" err="1" smtClean="0">
                <a:solidFill>
                  <a:schemeClr val="bg1"/>
                </a:solidFill>
              </a:rPr>
              <a:t>cihi_icis</a:t>
            </a:r>
            <a:endParaRPr lang="fr-CA" dirty="0">
              <a:solidFill>
                <a:schemeClr val="bg1"/>
              </a:solidFill>
            </a:endParaRPr>
          </a:p>
        </p:txBody>
      </p:sp>
      <p:sp>
        <p:nvSpPr>
          <p:cNvPr id="7" name="TextBox 6"/>
          <p:cNvSpPr txBox="1"/>
          <p:nvPr/>
        </p:nvSpPr>
        <p:spPr>
          <a:xfrm>
            <a:off x="5220072" y="4722698"/>
            <a:ext cx="2520280" cy="369332"/>
          </a:xfrm>
          <a:prstGeom prst="rect">
            <a:avLst/>
          </a:prstGeom>
          <a:noFill/>
        </p:spPr>
        <p:txBody>
          <a:bodyPr wrap="square" rtlCol="0">
            <a:spAutoFit/>
          </a:bodyPr>
          <a:lstStyle/>
          <a:p>
            <a:pPr algn="r"/>
            <a:r>
              <a:rPr lang="fr-CA" dirty="0" err="1" smtClean="0">
                <a:solidFill>
                  <a:schemeClr val="bg1"/>
                </a:solidFill>
              </a:rPr>
              <a:t>soinsspecialises@icis.ca</a:t>
            </a:r>
            <a:endParaRPr lang="fr-CA" dirty="0">
              <a:solidFill>
                <a:schemeClr val="bg1"/>
              </a:solidFill>
            </a:endParaRPr>
          </a:p>
        </p:txBody>
      </p:sp>
      <p:sp>
        <p:nvSpPr>
          <p:cNvPr id="9" name="TextBox 8"/>
          <p:cNvSpPr txBox="1"/>
          <p:nvPr/>
        </p:nvSpPr>
        <p:spPr>
          <a:xfrm>
            <a:off x="7890376" y="4568416"/>
            <a:ext cx="1178336" cy="584775"/>
          </a:xfrm>
          <a:prstGeom prst="rect">
            <a:avLst/>
          </a:prstGeom>
          <a:noFill/>
        </p:spPr>
        <p:txBody>
          <a:bodyPr wrap="none" rtlCol="0">
            <a:spAutoFit/>
          </a:bodyPr>
          <a:lstStyle/>
          <a:p>
            <a:pPr algn="ctr"/>
            <a:r>
              <a:rPr lang="en-CA" sz="3200" dirty="0" smtClean="0">
                <a:solidFill>
                  <a:srgbClr val="365254"/>
                </a:solidFill>
              </a:rPr>
              <a:t>icis.ca</a:t>
            </a:r>
            <a:endParaRPr lang="en-CA" sz="3200" dirty="0">
              <a:solidFill>
                <a:srgbClr val="365254"/>
              </a:solidFill>
            </a:endParaRPr>
          </a:p>
        </p:txBody>
      </p:sp>
    </p:spTree>
    <p:extLst>
      <p:ext uri="{BB962C8B-B14F-4D97-AF65-F5344CB8AC3E}">
        <p14:creationId xmlns:p14="http://schemas.microsoft.com/office/powerpoint/2010/main" val="626457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Au programme</a:t>
            </a:r>
            <a:endParaRPr lang="fr-CA" dirty="0"/>
          </a:p>
        </p:txBody>
      </p:sp>
      <p:sp>
        <p:nvSpPr>
          <p:cNvPr id="7" name="Text Placeholder 2"/>
          <p:cNvSpPr>
            <a:spLocks noGrp="1"/>
          </p:cNvSpPr>
          <p:nvPr>
            <p:ph type="body" sz="quarter" idx="10"/>
          </p:nvPr>
        </p:nvSpPr>
        <p:spPr>
          <a:xfrm>
            <a:off x="708660" y="1058400"/>
            <a:ext cx="5375508" cy="2337050"/>
          </a:xfrm>
        </p:spPr>
        <p:txBody>
          <a:bodyPr/>
          <a:lstStyle/>
          <a:p>
            <a:r>
              <a:rPr lang="fr-CA" dirty="0" smtClean="0"/>
              <a:t>Introduction </a:t>
            </a:r>
          </a:p>
          <a:p>
            <a:r>
              <a:rPr lang="fr-CA" dirty="0" smtClean="0"/>
              <a:t>Contexte : manque de données sur le statut d’infection à la </a:t>
            </a:r>
            <a:r>
              <a:rPr lang="fr-CA" dirty="0" err="1" smtClean="0"/>
              <a:t>COVID-19</a:t>
            </a:r>
            <a:r>
              <a:rPr lang="fr-CA" dirty="0" smtClean="0"/>
              <a:t> </a:t>
            </a:r>
          </a:p>
          <a:p>
            <a:r>
              <a:rPr lang="fr-CA" dirty="0" smtClean="0"/>
              <a:t>Nouvel élément de données en vigueur à compter du 1</a:t>
            </a:r>
            <a:r>
              <a:rPr lang="fr-CA" baseline="30000" dirty="0" smtClean="0"/>
              <a:t>er</a:t>
            </a:r>
            <a:r>
              <a:rPr lang="fr-CA" dirty="0" smtClean="0"/>
              <a:t> octobre pour la déclaration de données sur les soins de longue durée</a:t>
            </a:r>
          </a:p>
          <a:p>
            <a:r>
              <a:rPr lang="fr-CA" dirty="0" smtClean="0"/>
              <a:t>Scénarios de codification sélectionnés</a:t>
            </a:r>
            <a:endParaRPr lang="fr-CA" dirty="0"/>
          </a:p>
        </p:txBody>
      </p:sp>
      <p:sp>
        <p:nvSpPr>
          <p:cNvPr id="4" name="TextBox 3"/>
          <p:cNvSpPr txBox="1"/>
          <p:nvPr/>
        </p:nvSpPr>
        <p:spPr>
          <a:xfrm>
            <a:off x="611560" y="4002618"/>
            <a:ext cx="6324600" cy="369332"/>
          </a:xfrm>
          <a:prstGeom prst="rect">
            <a:avLst/>
          </a:prstGeom>
          <a:noFill/>
        </p:spPr>
        <p:txBody>
          <a:bodyPr wrap="square" rtlCol="0">
            <a:spAutoFit/>
          </a:bodyPr>
          <a:lstStyle/>
          <a:p>
            <a:r>
              <a:rPr lang="fr-CA" dirty="0"/>
              <a:t>Cette séance est enregistrée et sera diffusée à une date ultérieure</a:t>
            </a:r>
          </a:p>
        </p:txBody>
      </p:sp>
    </p:spTree>
    <p:extLst>
      <p:ext uri="{BB962C8B-B14F-4D97-AF65-F5344CB8AC3E}">
        <p14:creationId xmlns:p14="http://schemas.microsoft.com/office/powerpoint/2010/main" val="3257253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395536" y="411510"/>
            <a:ext cx="8229600" cy="429092"/>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3300"/>
              </a:lnSpc>
            </a:pPr>
            <a:r>
              <a:rPr lang="fr-CA" sz="3300" dirty="0" smtClean="0">
                <a:solidFill>
                  <a:schemeClr val="bg1"/>
                </a:solidFill>
              </a:rPr>
              <a:t>Questions</a:t>
            </a:r>
            <a:endParaRPr lang="fr-CA" sz="3300" dirty="0">
              <a:solidFill>
                <a:schemeClr val="bg1"/>
              </a:solidFill>
            </a:endParaRPr>
          </a:p>
        </p:txBody>
      </p:sp>
      <p:sp>
        <p:nvSpPr>
          <p:cNvPr id="5" name="Text Placeholder 3"/>
          <p:cNvSpPr>
            <a:spLocks noGrp="1"/>
          </p:cNvSpPr>
          <p:nvPr>
            <p:ph type="body" sz="quarter" idx="11"/>
          </p:nvPr>
        </p:nvSpPr>
        <p:spPr>
          <a:xfrm>
            <a:off x="3104583" y="1923678"/>
            <a:ext cx="5256584" cy="259558"/>
          </a:xfrm>
        </p:spPr>
        <p:txBody>
          <a:bodyPr/>
          <a:lstStyle/>
          <a:p>
            <a:pPr>
              <a:lnSpc>
                <a:spcPts val="2100"/>
              </a:lnSpc>
              <a:spcAft>
                <a:spcPts val="1200"/>
              </a:spcAft>
            </a:pPr>
            <a:r>
              <a:rPr lang="fr-CA" sz="1700" b="1" dirty="0" smtClean="0"/>
              <a:t>Où êtes-vous situé?</a:t>
            </a:r>
            <a:endParaRPr lang="fr-CA" sz="1700" b="1" dirty="0"/>
          </a:p>
        </p:txBody>
      </p:sp>
      <p:sp>
        <p:nvSpPr>
          <p:cNvPr id="7" name="Text Placeholder 3"/>
          <p:cNvSpPr txBox="1">
            <a:spLocks/>
          </p:cNvSpPr>
          <p:nvPr/>
        </p:nvSpPr>
        <p:spPr>
          <a:xfrm>
            <a:off x="3104583" y="2403530"/>
            <a:ext cx="5256584" cy="259558"/>
          </a:xfrm>
          <a:prstGeom prst="rect">
            <a:avLst/>
          </a:prstGeom>
        </p:spPr>
        <p:txBody>
          <a:bodyPr vert="horz" wrap="square" lIns="0" tIns="0" rIns="0" bIns="0" rtlCol="0" anchor="ctr" anchorCtr="0">
            <a:spAutoFit/>
          </a:bodyPr>
          <a:lstStyle>
            <a:lvl1pPr marL="266700" indent="-180975" algn="l" defTabSz="914400" rtl="0" eaLnBrk="1" latinLnBrk="0" hangingPunct="1">
              <a:lnSpc>
                <a:spcPts val="4800"/>
              </a:lnSpc>
              <a:spcBef>
                <a:spcPts val="600"/>
              </a:spcBef>
              <a:spcAft>
                <a:spcPts val="1800"/>
              </a:spcAft>
              <a:buFont typeface="Calibri" panose="020F0502020204030204" pitchFamily="34" charset="0"/>
              <a:buChar char=" "/>
              <a:defRPr sz="4800" kern="1200">
                <a:solidFill>
                  <a:schemeClr val="bg1"/>
                </a:solidFill>
                <a:latin typeface="+mn-lt"/>
                <a:ea typeface="+mn-ea"/>
                <a:cs typeface="+mn-cs"/>
              </a:defRPr>
            </a:lvl1pPr>
            <a:lvl2pPr marL="0" indent="0" algn="l" defTabSz="914400" rtl="0" eaLnBrk="1" latinLnBrk="0" hangingPunct="1">
              <a:spcBef>
                <a:spcPct val="20000"/>
              </a:spcBef>
              <a:buFont typeface="Courier New" panose="02070309020205020404" pitchFamily="49" charset="0"/>
              <a:buChar char=" "/>
              <a:tabLst/>
              <a:defRPr sz="3400" kern="1200">
                <a:solidFill>
                  <a:schemeClr val="bg1"/>
                </a:solidFill>
                <a:latin typeface="+mn-lt"/>
                <a:ea typeface="+mn-ea"/>
                <a:cs typeface="+mn-cs"/>
              </a:defRPr>
            </a:lvl2pPr>
            <a:lvl3pPr marL="266700" indent="0" algn="l" defTabSz="914400" rtl="0" eaLnBrk="1" latinLnBrk="0" hangingPunct="1">
              <a:spcBef>
                <a:spcPct val="20000"/>
              </a:spcBef>
              <a:buFont typeface="Arial" panose="020B0604020202020204" pitchFamily="34" charset="0"/>
              <a:buChar char="•"/>
              <a:defRPr sz="2400" kern="1200">
                <a:solidFill>
                  <a:srgbClr val="365254"/>
                </a:solidFill>
                <a:latin typeface="+mn-lt"/>
                <a:ea typeface="+mn-ea"/>
                <a:cs typeface="+mn-cs"/>
              </a:defRPr>
            </a:lvl3pPr>
            <a:lvl4pPr marL="266700" indent="0" algn="l" defTabSz="914400" rtl="0" eaLnBrk="1" latinLnBrk="0" hangingPunct="1">
              <a:spcBef>
                <a:spcPct val="20000"/>
              </a:spcBef>
              <a:buFont typeface="Arial" panose="020B0604020202020204" pitchFamily="34" charset="0"/>
              <a:buChar char="–"/>
              <a:defRPr sz="2000" kern="1200">
                <a:solidFill>
                  <a:srgbClr val="365254"/>
                </a:solidFill>
                <a:latin typeface="+mn-lt"/>
                <a:ea typeface="+mn-ea"/>
                <a:cs typeface="+mn-cs"/>
              </a:defRPr>
            </a:lvl4pPr>
            <a:lvl5pPr marL="266700" indent="0" algn="l" defTabSz="914400" rtl="0" eaLnBrk="1" latinLnBrk="0" hangingPunct="1">
              <a:spcBef>
                <a:spcPct val="20000"/>
              </a:spcBef>
              <a:buFont typeface="Arial" panose="020B0604020202020204" pitchFamily="34" charset="0"/>
              <a:buChar char="»"/>
              <a:defRPr sz="2000" kern="1200">
                <a:solidFill>
                  <a:srgbClr val="365254"/>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100"/>
              </a:lnSpc>
              <a:spcAft>
                <a:spcPts val="1200"/>
              </a:spcAft>
            </a:pPr>
            <a:r>
              <a:rPr lang="fr-CA" sz="1700" b="1" dirty="0" smtClean="0"/>
              <a:t>Quel poste occupez-vous actuellement? </a:t>
            </a:r>
          </a:p>
        </p:txBody>
      </p:sp>
      <p:sp>
        <p:nvSpPr>
          <p:cNvPr id="8" name="Text Placeholder 3"/>
          <p:cNvSpPr txBox="1">
            <a:spLocks/>
          </p:cNvSpPr>
          <p:nvPr/>
        </p:nvSpPr>
        <p:spPr>
          <a:xfrm>
            <a:off x="3131840" y="2853006"/>
            <a:ext cx="5256584" cy="528863"/>
          </a:xfrm>
          <a:prstGeom prst="rect">
            <a:avLst/>
          </a:prstGeom>
        </p:spPr>
        <p:txBody>
          <a:bodyPr vert="horz" wrap="square" lIns="0" tIns="0" rIns="0" bIns="0" rtlCol="0" anchor="ctr" anchorCtr="0">
            <a:spAutoFit/>
          </a:bodyPr>
          <a:lstStyle>
            <a:lvl1pPr marL="266700" indent="-180975" algn="l" defTabSz="914400" rtl="0" eaLnBrk="1" latinLnBrk="0" hangingPunct="1">
              <a:lnSpc>
                <a:spcPts val="4800"/>
              </a:lnSpc>
              <a:spcBef>
                <a:spcPts val="600"/>
              </a:spcBef>
              <a:spcAft>
                <a:spcPts val="1800"/>
              </a:spcAft>
              <a:buFont typeface="Calibri" panose="020F0502020204030204" pitchFamily="34" charset="0"/>
              <a:buChar char=" "/>
              <a:defRPr sz="4800" kern="1200">
                <a:solidFill>
                  <a:schemeClr val="bg1"/>
                </a:solidFill>
                <a:latin typeface="+mn-lt"/>
                <a:ea typeface="+mn-ea"/>
                <a:cs typeface="+mn-cs"/>
              </a:defRPr>
            </a:lvl1pPr>
            <a:lvl2pPr marL="0" indent="0" algn="l" defTabSz="914400" rtl="0" eaLnBrk="1" latinLnBrk="0" hangingPunct="1">
              <a:spcBef>
                <a:spcPct val="20000"/>
              </a:spcBef>
              <a:buFont typeface="Courier New" panose="02070309020205020404" pitchFamily="49" charset="0"/>
              <a:buChar char=" "/>
              <a:tabLst/>
              <a:defRPr sz="3400" kern="1200">
                <a:solidFill>
                  <a:schemeClr val="bg1"/>
                </a:solidFill>
                <a:latin typeface="+mn-lt"/>
                <a:ea typeface="+mn-ea"/>
                <a:cs typeface="+mn-cs"/>
              </a:defRPr>
            </a:lvl2pPr>
            <a:lvl3pPr marL="266700" indent="0" algn="l" defTabSz="914400" rtl="0" eaLnBrk="1" latinLnBrk="0" hangingPunct="1">
              <a:spcBef>
                <a:spcPct val="20000"/>
              </a:spcBef>
              <a:buFont typeface="Arial" panose="020B0604020202020204" pitchFamily="34" charset="0"/>
              <a:buChar char="•"/>
              <a:defRPr sz="2400" kern="1200">
                <a:solidFill>
                  <a:srgbClr val="365254"/>
                </a:solidFill>
                <a:latin typeface="+mn-lt"/>
                <a:ea typeface="+mn-ea"/>
                <a:cs typeface="+mn-cs"/>
              </a:defRPr>
            </a:lvl3pPr>
            <a:lvl4pPr marL="266700" indent="0" algn="l" defTabSz="914400" rtl="0" eaLnBrk="1" latinLnBrk="0" hangingPunct="1">
              <a:spcBef>
                <a:spcPct val="20000"/>
              </a:spcBef>
              <a:buFont typeface="Arial" panose="020B0604020202020204" pitchFamily="34" charset="0"/>
              <a:buChar char="–"/>
              <a:defRPr sz="2000" kern="1200">
                <a:solidFill>
                  <a:srgbClr val="365254"/>
                </a:solidFill>
                <a:latin typeface="+mn-lt"/>
                <a:ea typeface="+mn-ea"/>
                <a:cs typeface="+mn-cs"/>
              </a:defRPr>
            </a:lvl4pPr>
            <a:lvl5pPr marL="266700" indent="0" algn="l" defTabSz="914400" rtl="0" eaLnBrk="1" latinLnBrk="0" hangingPunct="1">
              <a:spcBef>
                <a:spcPct val="20000"/>
              </a:spcBef>
              <a:buFont typeface="Arial" panose="020B0604020202020204" pitchFamily="34" charset="0"/>
              <a:buChar char="»"/>
              <a:defRPr sz="2000" kern="1200">
                <a:solidFill>
                  <a:srgbClr val="365254"/>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ts val="2100"/>
              </a:lnSpc>
            </a:pPr>
            <a:r>
              <a:rPr lang="fr-CA" sz="1700" b="1" dirty="0" smtClean="0"/>
              <a:t>Utilisez-vous l’instrument RAI-MDS 2.0 ou </a:t>
            </a:r>
            <a:r>
              <a:rPr lang="fr-CA" sz="1700" b="1" dirty="0" err="1" smtClean="0"/>
              <a:t>SLD</a:t>
            </a:r>
            <a:r>
              <a:rPr lang="fr-CA" sz="1700" b="1" dirty="0" smtClean="0"/>
              <a:t> </a:t>
            </a:r>
            <a:r>
              <a:rPr lang="fr-CA" sz="1700" b="1" dirty="0" err="1" smtClean="0"/>
              <a:t>interRAI</a:t>
            </a:r>
            <a:r>
              <a:rPr lang="fr-CA" sz="1700" b="1" dirty="0" smtClean="0"/>
              <a:t>? </a:t>
            </a:r>
            <a:endParaRPr lang="fr-CA" sz="1700" b="1" dirty="0"/>
          </a:p>
        </p:txBody>
      </p:sp>
    </p:spTree>
    <p:extLst>
      <p:ext uri="{BB962C8B-B14F-4D97-AF65-F5344CB8AC3E}">
        <p14:creationId xmlns:p14="http://schemas.microsoft.com/office/powerpoint/2010/main" val="3496141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fr-CA" dirty="0" smtClean="0"/>
              <a:t>Les </a:t>
            </a:r>
            <a:r>
              <a:rPr lang="fr-CA" dirty="0" err="1" smtClean="0"/>
              <a:t>SLD</a:t>
            </a:r>
            <a:r>
              <a:rPr lang="fr-CA" dirty="0" smtClean="0"/>
              <a:t> et la </a:t>
            </a:r>
            <a:r>
              <a:rPr lang="fr-CA" dirty="0" err="1" smtClean="0"/>
              <a:t>COVID-19</a:t>
            </a:r>
            <a:endParaRPr lang="fr-CA" dirty="0"/>
          </a:p>
        </p:txBody>
      </p:sp>
      <p:sp>
        <p:nvSpPr>
          <p:cNvPr id="7" name="Text Placeholder 3"/>
          <p:cNvSpPr>
            <a:spLocks noGrp="1"/>
          </p:cNvSpPr>
          <p:nvPr>
            <p:ph type="body" sz="quarter" idx="10"/>
          </p:nvPr>
        </p:nvSpPr>
        <p:spPr>
          <a:xfrm>
            <a:off x="709200" y="1058400"/>
            <a:ext cx="6023580" cy="2914131"/>
          </a:xfrm>
        </p:spPr>
        <p:txBody>
          <a:bodyPr/>
          <a:lstStyle/>
          <a:p>
            <a:pPr>
              <a:spcAft>
                <a:spcPts val="0"/>
              </a:spcAft>
            </a:pPr>
            <a:r>
              <a:rPr lang="fr-CA" dirty="0" smtClean="0"/>
              <a:t>Le secteur des soins de longue durée (</a:t>
            </a:r>
            <a:r>
              <a:rPr lang="fr-CA" dirty="0" err="1" smtClean="0"/>
              <a:t>SLD</a:t>
            </a:r>
            <a:r>
              <a:rPr lang="fr-CA" dirty="0" smtClean="0"/>
              <a:t>) a été durement touché par la pandémie de </a:t>
            </a:r>
            <a:r>
              <a:rPr lang="fr-CA" dirty="0" err="1" smtClean="0"/>
              <a:t>COVID-19</a:t>
            </a:r>
            <a:r>
              <a:rPr lang="fr-CA" dirty="0" smtClean="0"/>
              <a:t> au Canada</a:t>
            </a:r>
          </a:p>
          <a:p>
            <a:pPr>
              <a:spcAft>
                <a:spcPts val="0"/>
              </a:spcAft>
            </a:pPr>
            <a:r>
              <a:rPr lang="fr-CA" dirty="0" smtClean="0"/>
              <a:t>Bien que le taux de décès liés à la </a:t>
            </a:r>
            <a:r>
              <a:rPr lang="fr-CA" dirty="0" err="1" smtClean="0"/>
              <a:t>COVID-19</a:t>
            </a:r>
            <a:r>
              <a:rPr lang="fr-CA" dirty="0" smtClean="0"/>
              <a:t> au Canada soit relativement faible par rapport aux taux observés dans les autres pays de l’OCDE, la proportion de décès dans nos centres de </a:t>
            </a:r>
            <a:r>
              <a:rPr lang="fr-CA" dirty="0" err="1" smtClean="0"/>
              <a:t>SLD</a:t>
            </a:r>
            <a:r>
              <a:rPr lang="fr-CA" dirty="0" smtClean="0"/>
              <a:t> est parmi les plus élevées</a:t>
            </a:r>
          </a:p>
          <a:p>
            <a:pPr>
              <a:spcAft>
                <a:spcPts val="0"/>
              </a:spcAft>
            </a:pPr>
            <a:r>
              <a:rPr lang="fr-CA" dirty="0" smtClean="0"/>
              <a:t>Plus de 80 % des décès liés à la </a:t>
            </a:r>
            <a:r>
              <a:rPr lang="fr-CA" dirty="0" err="1" smtClean="0"/>
              <a:t>COVID-19</a:t>
            </a:r>
            <a:r>
              <a:rPr lang="fr-CA" dirty="0" smtClean="0"/>
              <a:t> au Canada sont survenus en </a:t>
            </a:r>
            <a:r>
              <a:rPr lang="fr-CA" dirty="0" err="1" smtClean="0"/>
              <a:t>SLD</a:t>
            </a:r>
            <a:endParaRPr lang="fr-CA" dirty="0" smtClean="0"/>
          </a:p>
          <a:p>
            <a:pPr>
              <a:spcAft>
                <a:spcPts val="0"/>
              </a:spcAft>
            </a:pPr>
            <a:r>
              <a:rPr lang="fr-CA" dirty="0" smtClean="0"/>
              <a:t>Les données de santé publique, de surveillance et de dépistage sont indispensables à la lutte contre la pandémie</a:t>
            </a:r>
            <a:endParaRPr lang="fr-CA" dirty="0"/>
          </a:p>
        </p:txBody>
      </p:sp>
      <p:sp>
        <p:nvSpPr>
          <p:cNvPr id="6" name="Rectangle 5"/>
          <p:cNvSpPr/>
          <p:nvPr/>
        </p:nvSpPr>
        <p:spPr>
          <a:xfrm>
            <a:off x="395536" y="4095328"/>
            <a:ext cx="7056784" cy="861774"/>
          </a:xfrm>
          <a:prstGeom prst="rect">
            <a:avLst/>
          </a:prstGeom>
        </p:spPr>
        <p:txBody>
          <a:bodyPr wrap="square">
            <a:spAutoFit/>
          </a:bodyPr>
          <a:lstStyle/>
          <a:p>
            <a:r>
              <a:rPr lang="fr-CA" sz="1000" b="1" dirty="0" smtClean="0">
                <a:latin typeface="Arial" panose="020B0604020202020204" pitchFamily="34" charset="0"/>
                <a:cs typeface="Arial" panose="020B0604020202020204" pitchFamily="34" charset="0"/>
              </a:rPr>
              <a:t>Remarque</a:t>
            </a:r>
          </a:p>
          <a:p>
            <a:r>
              <a:rPr lang="fr-CA" sz="1000" dirty="0" smtClean="0">
                <a:latin typeface="Arial" panose="020B0604020202020204" pitchFamily="34" charset="0"/>
                <a:cs typeface="Arial" panose="020B0604020202020204" pitchFamily="34" charset="0"/>
              </a:rPr>
              <a:t>OCDE : Organisation de coopération et de développement économiques</a:t>
            </a:r>
          </a:p>
          <a:p>
            <a:r>
              <a:rPr lang="fr-CA" sz="1000" b="1" dirty="0" smtClean="0">
                <a:latin typeface="Arial" panose="020B0604020202020204" pitchFamily="34" charset="0"/>
                <a:cs typeface="Arial" panose="020B0604020202020204" pitchFamily="34" charset="0"/>
              </a:rPr>
              <a:t>Source</a:t>
            </a:r>
          </a:p>
          <a:p>
            <a:r>
              <a:rPr lang="fr-CA" sz="1000" dirty="0" err="1" smtClean="0">
                <a:latin typeface="Arial" panose="020B0604020202020204" pitchFamily="34" charset="0"/>
                <a:cs typeface="Arial" panose="020B0604020202020204" pitchFamily="34" charset="0"/>
              </a:rPr>
              <a:t>O’Toole</a:t>
            </a:r>
            <a:r>
              <a:rPr lang="fr-CA" sz="1000" dirty="0" smtClean="0">
                <a:latin typeface="Arial" panose="020B0604020202020204" pitchFamily="34" charset="0"/>
                <a:cs typeface="Arial" panose="020B0604020202020204" pitchFamily="34" charset="0"/>
              </a:rPr>
              <a:t> D. </a:t>
            </a:r>
            <a:r>
              <a:rPr lang="fr-CA" sz="1000" dirty="0" smtClean="0">
                <a:latin typeface="Arial" panose="020B0604020202020204" pitchFamily="34" charset="0"/>
                <a:cs typeface="Arial" panose="020B0604020202020204" pitchFamily="34" charset="0"/>
                <a:hlinkClick r:id="rId2"/>
              </a:rPr>
              <a:t>Comment des pays de l’OCDE ont réussi à contrôler la </a:t>
            </a:r>
            <a:r>
              <a:rPr lang="fr-CA" sz="1000" dirty="0" err="1" smtClean="0">
                <a:latin typeface="Arial" panose="020B0604020202020204" pitchFamily="34" charset="0"/>
                <a:cs typeface="Arial" panose="020B0604020202020204" pitchFamily="34" charset="0"/>
                <a:hlinkClick r:id="rId2"/>
              </a:rPr>
              <a:t>COVID-19</a:t>
            </a:r>
            <a:r>
              <a:rPr lang="fr-CA" sz="1000" dirty="0" smtClean="0">
                <a:latin typeface="Arial" panose="020B0604020202020204" pitchFamily="34" charset="0"/>
                <a:cs typeface="Arial" panose="020B0604020202020204" pitchFamily="34" charset="0"/>
                <a:hlinkClick r:id="rId2"/>
              </a:rPr>
              <a:t> dans les centres de soins de longue durée</a:t>
            </a:r>
            <a:r>
              <a:rPr lang="fr-CA" sz="1000" dirty="0" smtClean="0">
                <a:latin typeface="Arial" panose="020B0604020202020204" pitchFamily="34" charset="0"/>
                <a:cs typeface="Arial" panose="020B0604020202020204" pitchFamily="34" charset="0"/>
              </a:rPr>
              <a:t>. </a:t>
            </a:r>
            <a:r>
              <a:rPr lang="fr-CA" sz="1000" i="1" dirty="0" smtClean="0">
                <a:latin typeface="Arial" panose="020B0604020202020204" pitchFamily="34" charset="0"/>
                <a:cs typeface="Arial" panose="020B0604020202020204" pitchFamily="34" charset="0"/>
              </a:rPr>
              <a:t>La Conversation</a:t>
            </a:r>
            <a:r>
              <a:rPr lang="fr-CA" sz="1000" dirty="0" smtClean="0">
                <a:latin typeface="Arial" panose="020B0604020202020204" pitchFamily="34" charset="0"/>
                <a:cs typeface="Arial" panose="020B0604020202020204" pitchFamily="34" charset="0"/>
              </a:rPr>
              <a:t>. 16 juillet 2020</a:t>
            </a:r>
            <a:endParaRPr lang="fr-CA"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3884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a:t>Réponse de l’</a:t>
            </a:r>
            <a:r>
              <a:rPr lang="fr-CA" dirty="0" err="1"/>
              <a:t>ICIS</a:t>
            </a:r>
            <a:endParaRPr lang="fr-CA" dirty="0"/>
          </a:p>
        </p:txBody>
      </p:sp>
      <p:sp>
        <p:nvSpPr>
          <p:cNvPr id="6" name="Text Placeholder 2"/>
          <p:cNvSpPr>
            <a:spLocks noGrp="1"/>
          </p:cNvSpPr>
          <p:nvPr>
            <p:ph type="body" sz="quarter" idx="10"/>
          </p:nvPr>
        </p:nvSpPr>
        <p:spPr>
          <a:xfrm>
            <a:off x="708660" y="1058400"/>
            <a:ext cx="5591532" cy="2721771"/>
          </a:xfrm>
        </p:spPr>
        <p:txBody>
          <a:bodyPr/>
          <a:lstStyle/>
          <a:p>
            <a:r>
              <a:rPr lang="fr-CA" dirty="0" smtClean="0"/>
              <a:t>L’équipe d’intervention </a:t>
            </a:r>
            <a:r>
              <a:rPr lang="fr-CA" dirty="0" err="1" smtClean="0"/>
              <a:t>COVID-19</a:t>
            </a:r>
            <a:r>
              <a:rPr lang="fr-CA" dirty="0" smtClean="0"/>
              <a:t> de l’</a:t>
            </a:r>
            <a:r>
              <a:rPr lang="fr-CA" dirty="0" err="1" smtClean="0"/>
              <a:t>ICIS</a:t>
            </a:r>
            <a:r>
              <a:rPr lang="fr-CA" dirty="0" smtClean="0"/>
              <a:t> considère que le manque de données sur cet aspect des </a:t>
            </a:r>
            <a:r>
              <a:rPr lang="fr-CA" dirty="0" err="1" smtClean="0"/>
              <a:t>SLD</a:t>
            </a:r>
            <a:r>
              <a:rPr lang="fr-CA" dirty="0" smtClean="0"/>
              <a:t> est une lacune à corriger en priorité </a:t>
            </a:r>
          </a:p>
          <a:p>
            <a:r>
              <a:rPr lang="fr-CA" dirty="0" smtClean="0"/>
              <a:t>À l’heure actuelle, les systèmes de données de l’</a:t>
            </a:r>
            <a:r>
              <a:rPr lang="fr-CA" dirty="0" err="1" smtClean="0"/>
              <a:t>ICIS</a:t>
            </a:r>
            <a:r>
              <a:rPr lang="fr-CA" dirty="0" smtClean="0"/>
              <a:t> ne permettent pas la collecte d’information sur le statut d’infection au virus de la </a:t>
            </a:r>
            <a:r>
              <a:rPr lang="fr-CA" dirty="0" err="1" smtClean="0"/>
              <a:t>COVID-19</a:t>
            </a:r>
            <a:r>
              <a:rPr lang="fr-CA" dirty="0" smtClean="0"/>
              <a:t> des résidents au moment de leur sortie d’un établissement de </a:t>
            </a:r>
            <a:r>
              <a:rPr lang="fr-CA" dirty="0" err="1" smtClean="0"/>
              <a:t>SLD</a:t>
            </a:r>
            <a:r>
              <a:rPr lang="fr-CA" dirty="0" smtClean="0"/>
              <a:t>  </a:t>
            </a:r>
          </a:p>
          <a:p>
            <a:r>
              <a:rPr lang="fr-CA" dirty="0" smtClean="0"/>
              <a:t>Importante lacune en matière de données : statut d’infection à la </a:t>
            </a:r>
            <a:r>
              <a:rPr lang="fr-CA" dirty="0" err="1" smtClean="0"/>
              <a:t>COVID-19</a:t>
            </a:r>
            <a:r>
              <a:rPr lang="fr-CA" dirty="0" smtClean="0"/>
              <a:t> au moment de la sortie</a:t>
            </a:r>
            <a:endParaRPr lang="fr-CA" dirty="0"/>
          </a:p>
        </p:txBody>
      </p:sp>
    </p:spTree>
    <p:extLst>
      <p:ext uri="{BB962C8B-B14F-4D97-AF65-F5344CB8AC3E}">
        <p14:creationId xmlns:p14="http://schemas.microsoft.com/office/powerpoint/2010/main" val="2603008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Mesure prise</a:t>
            </a:r>
            <a:endParaRPr lang="fr-CA" dirty="0"/>
          </a:p>
        </p:txBody>
      </p:sp>
      <p:sp>
        <p:nvSpPr>
          <p:cNvPr id="6" name="Text Placeholder 2"/>
          <p:cNvSpPr>
            <a:spLocks noGrp="1"/>
          </p:cNvSpPr>
          <p:nvPr>
            <p:ph type="body" sz="quarter" idx="10"/>
          </p:nvPr>
        </p:nvSpPr>
        <p:spPr>
          <a:xfrm>
            <a:off x="708660" y="1058400"/>
            <a:ext cx="6023580" cy="2452466"/>
          </a:xfrm>
        </p:spPr>
        <p:txBody>
          <a:bodyPr/>
          <a:lstStyle/>
          <a:p>
            <a:r>
              <a:rPr lang="fr-CA" dirty="0" smtClean="0"/>
              <a:t>Un nouvel élément de données a été créé par suite de consultations à l’interne et à l’externe</a:t>
            </a:r>
          </a:p>
          <a:p>
            <a:r>
              <a:rPr lang="fr-CA" dirty="0" smtClean="0"/>
              <a:t>Cet élément de données sera ajouté à l’évaluation de sortie, à l’enregistrement de sortie et au type de sortie des instruments RAI-MDS 2.0 et </a:t>
            </a:r>
            <a:r>
              <a:rPr lang="fr-CA" dirty="0" err="1" smtClean="0"/>
              <a:t>SLD</a:t>
            </a:r>
            <a:r>
              <a:rPr lang="fr-CA" dirty="0" smtClean="0"/>
              <a:t> </a:t>
            </a:r>
            <a:r>
              <a:rPr lang="fr-CA" dirty="0" err="1" smtClean="0"/>
              <a:t>interRAI</a:t>
            </a:r>
            <a:r>
              <a:rPr lang="fr-CA" dirty="0" smtClean="0"/>
              <a:t> afin de permettre la saisie du statut d’infection à la </a:t>
            </a:r>
            <a:r>
              <a:rPr lang="fr-CA" dirty="0" err="1" smtClean="0"/>
              <a:t>COVID-19</a:t>
            </a:r>
            <a:r>
              <a:rPr lang="fr-CA" dirty="0" smtClean="0"/>
              <a:t> au moment de la sortie du résident dans le </a:t>
            </a:r>
            <a:r>
              <a:rPr lang="fr-CA" dirty="0" err="1" smtClean="0"/>
              <a:t>SISLD</a:t>
            </a:r>
            <a:r>
              <a:rPr lang="fr-CA" dirty="0" smtClean="0"/>
              <a:t> et le </a:t>
            </a:r>
            <a:r>
              <a:rPr lang="fr-CA" dirty="0" err="1" smtClean="0"/>
              <a:t>SIIR</a:t>
            </a:r>
            <a:r>
              <a:rPr lang="fr-CA" dirty="0" smtClean="0"/>
              <a:t>, respectivement </a:t>
            </a:r>
          </a:p>
          <a:p>
            <a:r>
              <a:rPr lang="fr-CA" dirty="0" smtClean="0"/>
              <a:t>Nom de l’élément de données : Statut d’infection à la </a:t>
            </a:r>
            <a:r>
              <a:rPr lang="fr-CA" dirty="0" err="1" smtClean="0"/>
              <a:t>COVID-19</a:t>
            </a:r>
            <a:r>
              <a:rPr lang="fr-CA" dirty="0" smtClean="0"/>
              <a:t> </a:t>
            </a:r>
            <a:endParaRPr lang="fr-CA" dirty="0"/>
          </a:p>
        </p:txBody>
      </p:sp>
    </p:spTree>
    <p:extLst>
      <p:ext uri="{BB962C8B-B14F-4D97-AF65-F5344CB8AC3E}">
        <p14:creationId xmlns:p14="http://schemas.microsoft.com/office/powerpoint/2010/main" val="2404381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Statut d’infection à la </a:t>
            </a:r>
            <a:r>
              <a:rPr lang="fr-CA" dirty="0" err="1" smtClean="0"/>
              <a:t>COVID-19</a:t>
            </a:r>
            <a:r>
              <a:rPr lang="fr-CA" dirty="0" smtClean="0"/>
              <a:t> </a:t>
            </a:r>
            <a:endParaRPr lang="fr-CA" dirty="0"/>
          </a:p>
        </p:txBody>
      </p:sp>
      <p:sp>
        <p:nvSpPr>
          <p:cNvPr id="7" name="Text Placeholder 2"/>
          <p:cNvSpPr>
            <a:spLocks noGrp="1"/>
          </p:cNvSpPr>
          <p:nvPr>
            <p:ph type="body" sz="quarter" idx="10"/>
          </p:nvPr>
        </p:nvSpPr>
        <p:spPr>
          <a:xfrm>
            <a:off x="708660" y="1058400"/>
            <a:ext cx="6239604" cy="2846933"/>
          </a:xfrm>
        </p:spPr>
        <p:txBody>
          <a:bodyPr/>
          <a:lstStyle/>
          <a:p>
            <a:pPr marL="0" indent="0">
              <a:buNone/>
            </a:pPr>
            <a:r>
              <a:rPr lang="fr-CA" dirty="0" smtClean="0"/>
              <a:t>Objectif :</a:t>
            </a:r>
            <a:r>
              <a:rPr lang="fr-CA" b="0" dirty="0" smtClean="0"/>
              <a:t> Déterminer et consigner le statut infectieux au moment de la sortie, selon le résultat du plus récent test de dépistage de la </a:t>
            </a:r>
            <a:r>
              <a:rPr lang="fr-CA" b="0" dirty="0" err="1" smtClean="0"/>
              <a:t>COVID-19</a:t>
            </a:r>
            <a:r>
              <a:rPr lang="fr-CA" b="0" dirty="0" smtClean="0"/>
              <a:t> </a:t>
            </a:r>
          </a:p>
          <a:p>
            <a:pPr marL="0" indent="0">
              <a:buNone/>
            </a:pPr>
            <a:r>
              <a:rPr lang="fr-CA" dirty="0" smtClean="0"/>
              <a:t>Processus :</a:t>
            </a:r>
            <a:r>
              <a:rPr lang="fr-CA" b="0" dirty="0" smtClean="0"/>
              <a:t> Examinez le dossier clinique pour recueillir l’information sur le statut d’infection au virus de la </a:t>
            </a:r>
            <a:r>
              <a:rPr lang="fr-CA" b="0" dirty="0" err="1" smtClean="0"/>
              <a:t>COVID-19</a:t>
            </a:r>
            <a:r>
              <a:rPr lang="fr-CA" b="0" dirty="0" smtClean="0"/>
              <a:t> au moment de la sortie de la personne. Examinez les renseignements sur les résultats aux tests de dépistage effectués dans les 92 derniers jours (pour le SISLD) ou dans les 90 derniers jours (pour le </a:t>
            </a:r>
            <a:r>
              <a:rPr lang="fr-CA" b="0" dirty="0" err="1" smtClean="0"/>
              <a:t>SIIR</a:t>
            </a:r>
            <a:r>
              <a:rPr lang="fr-CA" b="0" dirty="0" smtClean="0"/>
              <a:t>). Consignez les données selon le résultat au test le plus récent. La documentation sur la personne doit indiquer qu’un ou plus d’un test de dépistage a été effectué et en préciser les résultats. Inscrivez le code le plus approprié.</a:t>
            </a:r>
            <a:endParaRPr lang="fr-CA" dirty="0"/>
          </a:p>
        </p:txBody>
      </p:sp>
    </p:spTree>
    <p:extLst>
      <p:ext uri="{BB962C8B-B14F-4D97-AF65-F5344CB8AC3E}">
        <p14:creationId xmlns:p14="http://schemas.microsoft.com/office/powerpoint/2010/main" val="4204903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Statut d’infection à la </a:t>
            </a:r>
            <a:r>
              <a:rPr lang="fr-CA" dirty="0" err="1" smtClean="0"/>
              <a:t>COVID-19</a:t>
            </a:r>
            <a:r>
              <a:rPr lang="fr-CA" dirty="0" smtClean="0"/>
              <a:t> (suite)</a:t>
            </a:r>
            <a:endParaRPr lang="fr-CA" dirty="0"/>
          </a:p>
        </p:txBody>
      </p:sp>
      <p:sp>
        <p:nvSpPr>
          <p:cNvPr id="7" name="Text Placeholder 2"/>
          <p:cNvSpPr>
            <a:spLocks noGrp="1"/>
          </p:cNvSpPr>
          <p:nvPr>
            <p:ph type="body" sz="quarter" idx="10"/>
          </p:nvPr>
        </p:nvSpPr>
        <p:spPr>
          <a:xfrm>
            <a:off x="708660" y="1058400"/>
            <a:ext cx="4799444" cy="2923877"/>
          </a:xfrm>
        </p:spPr>
        <p:txBody>
          <a:bodyPr/>
          <a:lstStyle/>
          <a:p>
            <a:pPr marL="0" indent="0">
              <a:buNone/>
            </a:pPr>
            <a:r>
              <a:rPr lang="fr-CA" dirty="0" smtClean="0"/>
              <a:t>Codification :</a:t>
            </a:r>
            <a:r>
              <a:rPr lang="fr-CA" b="0" dirty="0" smtClean="0"/>
              <a:t> Inscrivez le code le plus approprié selon l’information tirée de la documentation </a:t>
            </a:r>
          </a:p>
          <a:p>
            <a:pPr marL="0" indent="0">
              <a:buNone/>
            </a:pPr>
            <a:r>
              <a:rPr lang="fr-CA" dirty="0" smtClean="0"/>
              <a:t>0 Résultat de test positif</a:t>
            </a:r>
          </a:p>
          <a:p>
            <a:pPr marL="177800" indent="-177800">
              <a:buNone/>
            </a:pPr>
            <a:r>
              <a:rPr lang="fr-CA" dirty="0" smtClean="0"/>
              <a:t>1 Résultat de test négatif — aucun résultat positif à un test antérieur </a:t>
            </a:r>
          </a:p>
          <a:p>
            <a:pPr marL="0" indent="0">
              <a:buNone/>
            </a:pPr>
            <a:r>
              <a:rPr lang="fr-CA" dirty="0" smtClean="0"/>
              <a:t>2 Cas rétabli — la personne n’a plus la maladie</a:t>
            </a:r>
          </a:p>
          <a:p>
            <a:pPr marL="0" indent="0">
              <a:buNone/>
            </a:pPr>
            <a:r>
              <a:rPr lang="fr-CA" dirty="0" smtClean="0"/>
              <a:t>3 Aucun résultat</a:t>
            </a:r>
          </a:p>
          <a:p>
            <a:pPr marL="0" indent="0">
              <a:buNone/>
            </a:pPr>
            <a:r>
              <a:rPr lang="fr-CA" dirty="0" smtClean="0"/>
              <a:t>4 Aucun test</a:t>
            </a:r>
            <a:endParaRPr lang="fr-CA" dirty="0"/>
          </a:p>
        </p:txBody>
      </p:sp>
    </p:spTree>
    <p:extLst>
      <p:ext uri="{BB962C8B-B14F-4D97-AF65-F5344CB8AC3E}">
        <p14:creationId xmlns:p14="http://schemas.microsoft.com/office/powerpoint/2010/main" val="31473296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Définitions</a:t>
            </a:r>
            <a:endParaRPr lang="fr-CA" dirty="0"/>
          </a:p>
        </p:txBody>
      </p:sp>
      <p:graphicFrame>
        <p:nvGraphicFramePr>
          <p:cNvPr id="4" name="Table 3"/>
          <p:cNvGraphicFramePr>
            <a:graphicFrameLocks noGrp="1"/>
          </p:cNvGraphicFramePr>
          <p:nvPr>
            <p:custDataLst>
              <p:tags r:id="rId1"/>
            </p:custDataLst>
            <p:extLst>
              <p:ext uri="{D42A27DB-BD31-4B8C-83A1-F6EECF244321}">
                <p14:modId xmlns:p14="http://schemas.microsoft.com/office/powerpoint/2010/main" val="2626453824"/>
              </p:ext>
            </p:extLst>
          </p:nvPr>
        </p:nvGraphicFramePr>
        <p:xfrm>
          <a:off x="609600" y="1058400"/>
          <a:ext cx="8028000" cy="3444240"/>
        </p:xfrm>
        <a:graphic>
          <a:graphicData uri="http://schemas.openxmlformats.org/drawingml/2006/table">
            <a:tbl>
              <a:tblPr bandRow="1">
                <a:tableStyleId>{5C22544A-7EE6-4342-B048-85BDC9FD1C3A}</a:tableStyleId>
              </a:tblPr>
              <a:tblGrid>
                <a:gridCol w="2160000">
                  <a:extLst>
                    <a:ext uri="{9D8B030D-6E8A-4147-A177-3AD203B41FA5}">
                      <a16:colId xmlns:a16="http://schemas.microsoft.com/office/drawing/2014/main" val="3004808078"/>
                    </a:ext>
                  </a:extLst>
                </a:gridCol>
                <a:gridCol w="5868000">
                  <a:extLst>
                    <a:ext uri="{9D8B030D-6E8A-4147-A177-3AD203B41FA5}">
                      <a16:colId xmlns:a16="http://schemas.microsoft.com/office/drawing/2014/main" val="731899705"/>
                    </a:ext>
                  </a:extLst>
                </a:gridCol>
              </a:tblGrid>
              <a:tr h="0">
                <a:tc>
                  <a:txBody>
                    <a:bodyPr/>
                    <a:lstStyle/>
                    <a:p>
                      <a:r>
                        <a:rPr lang="fr-CA" sz="1400" b="1" dirty="0">
                          <a:solidFill>
                            <a:srgbClr val="365254"/>
                          </a:solidFill>
                          <a:latin typeface="+mj-lt"/>
                        </a:rPr>
                        <a:t>Résultat de test positif</a:t>
                      </a:r>
                    </a:p>
                  </a:txBody>
                  <a:tcPr>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BF5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b="0" i="0" u="none" strike="noStrike" baseline="0" dirty="0">
                          <a:solidFill>
                            <a:schemeClr val="dk1"/>
                          </a:solidFill>
                          <a:latin typeface="Arial" panose="020B0604020202020204" pitchFamily="34" charset="0"/>
                          <a:ea typeface="+mn-ea"/>
                          <a:cs typeface="Arial" panose="020B0604020202020204" pitchFamily="34" charset="0"/>
                        </a:rPr>
                        <a:t>Résultat positif au test de dépistage de la COVID-19 confirmé par des analyses de laboratoire, peu importe la gravité des signes ou symptômes cliniques 	</a:t>
                      </a:r>
                    </a:p>
                  </a:txBody>
                  <a:tcPr>
                    <a:lnL w="635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49132114"/>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400" b="1" i="0" u="none" strike="noStrike" baseline="0" dirty="0">
                          <a:solidFill>
                            <a:srgbClr val="365254"/>
                          </a:solidFill>
                          <a:latin typeface="+mj-lt"/>
                          <a:ea typeface="+mn-ea"/>
                          <a:cs typeface="+mn-cs"/>
                        </a:rPr>
                        <a:t>Résultat de test négatif </a:t>
                      </a:r>
                      <a:r>
                        <a:rPr lang="fr-CA" sz="1400" dirty="0">
                          <a:solidFill>
                            <a:srgbClr val="365254"/>
                          </a:solidFill>
                          <a:latin typeface="+mj-lt"/>
                          <a:ea typeface="+mn-ea"/>
                          <a:cs typeface="Arial" panose="020B0604020202020204" pitchFamily="34" charset="0"/>
                        </a:rPr>
                        <a:t>—</a:t>
                      </a:r>
                      <a:r>
                        <a:rPr lang="fr-CA" sz="1400" dirty="0">
                          <a:solidFill>
                            <a:srgbClr val="365254"/>
                          </a:solidFill>
                          <a:latin typeface="+mj-lt"/>
                        </a:rPr>
                        <a:t> </a:t>
                      </a:r>
                      <a:r>
                        <a:rPr lang="fr-CA" sz="1400" b="1" i="0" u="none" strike="noStrike" baseline="0" dirty="0">
                          <a:solidFill>
                            <a:srgbClr val="365254"/>
                          </a:solidFill>
                          <a:latin typeface="+mj-lt"/>
                          <a:ea typeface="+mn-ea"/>
                          <a:cs typeface="+mn-cs"/>
                        </a:rPr>
                        <a:t>aucun résultat positif à un test antérieur 	</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BF5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b="0" i="0" u="none" strike="noStrike" baseline="0" dirty="0">
                          <a:solidFill>
                            <a:schemeClr val="dk1"/>
                          </a:solidFill>
                          <a:latin typeface="Arial" panose="020B0604020202020204" pitchFamily="34" charset="0"/>
                          <a:ea typeface="+mn-ea"/>
                          <a:cs typeface="Arial" panose="020B0604020202020204" pitchFamily="34" charset="0"/>
                        </a:rPr>
                        <a:t>Résultat négatif au test de dépistage de la COVID-19, et aucun résultat positif à un test antérieur</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97736001"/>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400" b="1" i="0" u="none" strike="noStrike" baseline="0" dirty="0">
                          <a:solidFill>
                            <a:srgbClr val="365254"/>
                          </a:solidFill>
                          <a:latin typeface="+mj-lt"/>
                          <a:ea typeface="+mn-ea"/>
                          <a:cs typeface="+mn-cs"/>
                        </a:rPr>
                        <a:t>Cas rétabli </a:t>
                      </a:r>
                      <a:r>
                        <a:rPr lang="fr-CA" sz="1400" dirty="0">
                          <a:solidFill>
                            <a:srgbClr val="365254"/>
                          </a:solidFill>
                          <a:latin typeface="+mj-lt"/>
                          <a:ea typeface="+mn-ea"/>
                          <a:cs typeface="Arial" panose="020B0604020202020204" pitchFamily="34" charset="0"/>
                        </a:rPr>
                        <a:t>—</a:t>
                      </a:r>
                      <a:r>
                        <a:rPr lang="fr-CA" sz="1400" dirty="0">
                          <a:solidFill>
                            <a:srgbClr val="365254"/>
                          </a:solidFill>
                          <a:latin typeface="+mj-lt"/>
                        </a:rPr>
                        <a:t> </a:t>
                      </a:r>
                      <a:r>
                        <a:rPr lang="fr-CA" sz="1400" b="1" i="0" u="none" strike="noStrike" baseline="0" dirty="0">
                          <a:solidFill>
                            <a:srgbClr val="365254"/>
                          </a:solidFill>
                          <a:latin typeface="+mj-lt"/>
                          <a:ea typeface="+mn-ea"/>
                          <a:cs typeface="+mn-cs"/>
                        </a:rPr>
                        <a:t>la personne n’a plus la maladie 	</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BF5F3"/>
                    </a:solidFill>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fr-CA" sz="1200" b="0" i="0" u="none" strike="noStrike" baseline="0" dirty="0">
                          <a:solidFill>
                            <a:schemeClr val="dk1"/>
                          </a:solidFill>
                          <a:latin typeface="Arial" panose="020B0604020202020204" pitchFamily="34" charset="0"/>
                          <a:ea typeface="+mn-ea"/>
                          <a:cs typeface="Arial" panose="020B0604020202020204" pitchFamily="34" charset="0"/>
                        </a:rPr>
                        <a:t>Résultat négatif au test de dépistage de la COVID-19 à la suite d’un résultat positif confirmé à un test de dépistage antérieur </a:t>
                      </a:r>
                    </a:p>
                    <a:p>
                      <a:pPr marL="0" marR="0" lvl="0" indent="0" algn="l" defTabSz="914400" rtl="0" eaLnBrk="1" fontAlgn="auto" latinLnBrk="0" hangingPunct="1">
                        <a:lnSpc>
                          <a:spcPct val="100000"/>
                        </a:lnSpc>
                        <a:spcBef>
                          <a:spcPts val="0"/>
                        </a:spcBef>
                        <a:spcAft>
                          <a:spcPts val="600"/>
                        </a:spcAft>
                        <a:buClrTx/>
                        <a:buSzTx/>
                        <a:buFontTx/>
                        <a:buNone/>
                        <a:tabLst/>
                        <a:defRPr/>
                      </a:pPr>
                      <a:r>
                        <a:rPr lang="fr-CA" sz="1200" b="0" i="0" u="none" strike="noStrike" baseline="0" dirty="0">
                          <a:solidFill>
                            <a:schemeClr val="dk1"/>
                          </a:solidFill>
                          <a:latin typeface="Arial" panose="020B0604020202020204" pitchFamily="34" charset="0"/>
                          <a:ea typeface="+mn-ea"/>
                          <a:cs typeface="Arial" panose="020B0604020202020204" pitchFamily="34" charset="0"/>
                        </a:rPr>
                        <a:t>OU </a:t>
                      </a:r>
                    </a:p>
                    <a:p>
                      <a:pPr marL="0" marR="0" lvl="0" indent="0" algn="l" defTabSz="914400" rtl="0" eaLnBrk="1" fontAlgn="auto" latinLnBrk="0" hangingPunct="1">
                        <a:lnSpc>
                          <a:spcPct val="100000"/>
                        </a:lnSpc>
                        <a:spcBef>
                          <a:spcPts val="0"/>
                        </a:spcBef>
                        <a:spcAft>
                          <a:spcPts val="0"/>
                        </a:spcAft>
                        <a:buClrTx/>
                        <a:buSzTx/>
                        <a:buFontTx/>
                        <a:buNone/>
                        <a:tabLst/>
                        <a:defRPr/>
                      </a:pPr>
                      <a:r>
                        <a:rPr lang="fr-CA" sz="1200" b="0" i="0" u="none" strike="noStrike" baseline="0" dirty="0">
                          <a:solidFill>
                            <a:schemeClr val="dk1"/>
                          </a:solidFill>
                          <a:latin typeface="Arial" panose="020B0604020202020204" pitchFamily="34" charset="0"/>
                          <a:ea typeface="+mn-ea"/>
                          <a:cs typeface="Arial" panose="020B0604020202020204" pitchFamily="34" charset="0"/>
                        </a:rPr>
                        <a:t>Consulter les lignes directrices provinciales ou territoriales pour connaître la définition la plus récente d’un cas rétabli </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2622102"/>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400" b="1" i="0" u="none" strike="noStrike" baseline="0" dirty="0">
                          <a:solidFill>
                            <a:srgbClr val="365254"/>
                          </a:solidFill>
                          <a:latin typeface="+mj-lt"/>
                          <a:ea typeface="+mn-ea"/>
                          <a:cs typeface="+mn-cs"/>
                        </a:rPr>
                        <a:t>Aucun résultat 	</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BF5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b="0" i="0" u="none" strike="noStrike" baseline="0" dirty="0">
                          <a:solidFill>
                            <a:schemeClr val="dk1"/>
                          </a:solidFill>
                          <a:latin typeface="Arial" panose="020B0604020202020204" pitchFamily="34" charset="0"/>
                          <a:ea typeface="+mn-ea"/>
                          <a:cs typeface="Arial" panose="020B0604020202020204" pitchFamily="34" charset="0"/>
                        </a:rPr>
                        <a:t>Un test de dépistage a été effectué, mais le résultat n’est pas disponible ou est non concluant. La personne peut être symptomatique ou asymptomatique. Comprend les cas présumés et suspectés de COVID-19 </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17861946"/>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400" b="1" i="0" u="none" strike="noStrike" baseline="0" dirty="0">
                          <a:solidFill>
                            <a:srgbClr val="365254"/>
                          </a:solidFill>
                          <a:latin typeface="+mj-lt"/>
                          <a:ea typeface="+mn-ea"/>
                          <a:cs typeface="+mn-cs"/>
                        </a:rPr>
                        <a:t>Aucun test 	</a:t>
                      </a:r>
                    </a:p>
                  </a:txBody>
                  <a:tcPr>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5F3"/>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sz="1200" b="0" i="0" u="none" strike="noStrike" baseline="0" dirty="0">
                          <a:solidFill>
                            <a:schemeClr val="dk1"/>
                          </a:solidFill>
                          <a:latin typeface="Arial" panose="020B0604020202020204" pitchFamily="34" charset="0"/>
                          <a:ea typeface="+mn-ea"/>
                          <a:cs typeface="Arial" panose="020B0604020202020204" pitchFamily="34" charset="0"/>
                        </a:rPr>
                        <a:t>Aucun test n’a été réalisé. La personne peut être symptomatique ou asymptomatique. Comprend les cas présumés et suspectés de COVID-19 	</a:t>
                      </a:r>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9726911"/>
                  </a:ext>
                </a:extLst>
              </a:tr>
            </a:tbl>
          </a:graphicData>
        </a:graphic>
      </p:graphicFrame>
    </p:spTree>
    <p:extLst>
      <p:ext uri="{BB962C8B-B14F-4D97-AF65-F5344CB8AC3E}">
        <p14:creationId xmlns:p14="http://schemas.microsoft.com/office/powerpoint/2010/main" val="15644450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Custom Design">
  <a:themeElements>
    <a:clrScheme name="CIHI Branding">
      <a:dk1>
        <a:srgbClr val="000000"/>
      </a:dk1>
      <a:lt1>
        <a:sysClr val="window" lastClr="FFFFFF"/>
      </a:lt1>
      <a:dk2>
        <a:srgbClr val="000000"/>
      </a:dk2>
      <a:lt2>
        <a:srgbClr val="FFFFFF"/>
      </a:lt2>
      <a:accent1>
        <a:srgbClr val="365254"/>
      </a:accent1>
      <a:accent2>
        <a:srgbClr val="14838E"/>
      </a:accent2>
      <a:accent3>
        <a:srgbClr val="00A199"/>
      </a:accent3>
      <a:accent4>
        <a:srgbClr val="ED7024"/>
      </a:accent4>
      <a:accent5>
        <a:srgbClr val="000000"/>
      </a:accent5>
      <a:accent6>
        <a:srgbClr val="33BDB7"/>
      </a:accent6>
      <a:hlink>
        <a:srgbClr val="0070C0"/>
      </a:hlink>
      <a:folHlink>
        <a:srgbClr val="85206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FR" id="{1B9C279A-9E0F-4596-996E-A465A65038FD}" vid="{23CBF1DF-2462-460A-9A75-5D1E865FE41E}"/>
    </a:ext>
  </a:extLst>
</a:theme>
</file>

<file path=ppt/theme/theme2.xml><?xml version="1.0" encoding="utf-8"?>
<a:theme xmlns:a="http://schemas.openxmlformats.org/drawingml/2006/main" name="Transition_Nav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FR" id="{1B9C279A-9E0F-4596-996E-A465A65038FD}" vid="{25094DC2-175A-4B43-998E-129E58F39BE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PPT_FR</Template>
  <TotalTime>0</TotalTime>
  <Words>1272</Words>
  <Application>Microsoft Office PowerPoint</Application>
  <PresentationFormat>On-screen Show (16:9)</PresentationFormat>
  <Paragraphs>104</Paragraphs>
  <Slides>17</Slides>
  <Notes>4</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Calibri</vt:lpstr>
      <vt:lpstr>Courier New</vt:lpstr>
      <vt:lpstr>Custom Design</vt:lpstr>
      <vt:lpstr>Transition_Navy</vt:lpstr>
      <vt:lpstr>Séance d’information : Statut d’infection à la COVID-19 à la sortie</vt:lpstr>
      <vt:lpstr>Au programme</vt:lpstr>
      <vt:lpstr>PowerPoint Presentation</vt:lpstr>
      <vt:lpstr>Les SLD et la COVID-19</vt:lpstr>
      <vt:lpstr>Réponse de l’ICIS</vt:lpstr>
      <vt:lpstr>Mesure prise</vt:lpstr>
      <vt:lpstr>Statut d’infection à la COVID-19 </vt:lpstr>
      <vt:lpstr>Statut d’infection à la COVID-19 (suite)</vt:lpstr>
      <vt:lpstr>Définitions</vt:lpstr>
      <vt:lpstr>Activités de mise en œuvre</vt:lpstr>
      <vt:lpstr>PowerPoint Presentation</vt:lpstr>
      <vt:lpstr>Foire aux questions</vt:lpstr>
      <vt:lpstr>Foire aux questions (suite)</vt:lpstr>
      <vt:lpstr>Foire aux questions (suite)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Séance d’information : Statut d’infection à la COVID-19 à la sortie</dc:title>
  <dc:creator/>
  <cp:lastModifiedBy/>
  <cp:revision>1</cp:revision>
  <dcterms:created xsi:type="dcterms:W3CDTF">2020-09-18T19:52:03Z</dcterms:created>
  <dcterms:modified xsi:type="dcterms:W3CDTF">2020-09-28T17:37:42Z</dcterms:modified>
</cp:coreProperties>
</file>