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  <p:sldMasterId id="2147483687" r:id="rId2"/>
  </p:sldMasterIdLst>
  <p:notesMasterIdLst>
    <p:notesMasterId r:id="rId20"/>
  </p:notesMasterIdLst>
  <p:handoutMasterIdLst>
    <p:handoutMasterId r:id="rId21"/>
  </p:handoutMasterIdLst>
  <p:sldIdLst>
    <p:sldId id="261" r:id="rId3"/>
    <p:sldId id="280" r:id="rId4"/>
    <p:sldId id="265" r:id="rId5"/>
    <p:sldId id="281" r:id="rId6"/>
    <p:sldId id="282" r:id="rId7"/>
    <p:sldId id="283" r:id="rId8"/>
    <p:sldId id="284" r:id="rId9"/>
    <p:sldId id="285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9" r:id="rId18"/>
    <p:sldId id="262" r:id="rId19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5254"/>
    <a:srgbClr val="EBF5F3"/>
    <a:srgbClr val="33BDB7"/>
    <a:srgbClr val="ED7024"/>
    <a:srgbClr val="177784"/>
    <a:srgbClr val="00A199"/>
    <a:srgbClr val="EDEADF"/>
    <a:srgbClr val="D8D2BC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2" autoAdjust="0"/>
    <p:restoredTop sz="96900" autoAdjust="0"/>
  </p:normalViewPr>
  <p:slideViewPr>
    <p:cSldViewPr>
      <p:cViewPr varScale="1">
        <p:scale>
          <a:sx n="135" d="100"/>
          <a:sy n="135" d="100"/>
        </p:scale>
        <p:origin x="96" y="624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-26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32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4FB75EA-7BF7-43CC-B81F-37CA23BC58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6768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FAB41C-FD90-4738-AB93-EE25286F631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369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61950" indent="-171450" algn="l" defTabSz="914400" rtl="0" eaLnBrk="1" latinLnBrk="0" hangingPunct="1">
      <a:buFont typeface="Courier New" panose="02070309020205020404" pitchFamily="49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0225" indent="-171450" algn="l" defTabSz="914400" rtl="0" eaLnBrk="1" latinLnBrk="0" hangingPunct="1">
      <a:buFont typeface="Courier New" panose="02070309020205020404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/>
            <a:endParaRPr lang="en-CA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AB41C-FD90-4738-AB93-EE25286F631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1676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AB41C-FD90-4738-AB93-EE25286F631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0885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FAB41C-FD90-4738-AB93-EE25286F6313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7714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 bwMode="blackWhite">
          <a:xfrm>
            <a:off x="0" y="4651667"/>
            <a:ext cx="7812360" cy="495109"/>
          </a:xfrm>
          <a:prstGeom prst="rect">
            <a:avLst/>
          </a:prstGeom>
          <a:solidFill>
            <a:srgbClr val="00A199"/>
          </a:solidFill>
        </p:spPr>
        <p:txBody>
          <a:bodyPr wrap="square" lIns="72000" tIns="108000" rIns="198000" bIns="108000" rtlCol="0" anchor="ctr" anchorCtr="0">
            <a:noAutofit/>
          </a:bodyPr>
          <a:lstStyle/>
          <a:p>
            <a:pPr algn="r">
              <a:tabLst>
                <a:tab pos="1257300" algn="l"/>
              </a:tabLst>
            </a:pP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1640" y="1732211"/>
            <a:ext cx="6335176" cy="461665"/>
          </a:xfrm>
        </p:spPr>
        <p:txBody>
          <a:bodyPr wrap="square" lIns="0" tIns="0" rIns="0" bIns="0" anchor="b" anchorCtr="0">
            <a:spAutoFit/>
          </a:bodyPr>
          <a:lstStyle>
            <a:lvl1pPr algn="l">
              <a:lnSpc>
                <a:spcPts val="3600"/>
              </a:lnSpc>
              <a:defRPr sz="3600" b="1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CA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7" hasCustomPrompt="1"/>
          </p:nvPr>
        </p:nvSpPr>
        <p:spPr bwMode="black">
          <a:xfrm>
            <a:off x="279784" y="4763092"/>
            <a:ext cx="2275992" cy="276999"/>
          </a:xfrm>
          <a:prstGeom prst="rect">
            <a:avLst/>
          </a:prstGeom>
          <a:noFill/>
        </p:spPr>
        <p:txBody>
          <a:bodyPr wrap="square" lIns="0" tIns="0" rIns="0" bIns="0" numCol="1" spcCol="36000" anchor="ctr" anchorCtr="0">
            <a:spAutoFit/>
          </a:bodyPr>
          <a:lstStyle>
            <a:lvl1pPr marL="0" indent="0" algn="l">
              <a:buNone/>
              <a:tabLst>
                <a:tab pos="182563" algn="l"/>
                <a:tab pos="2422525" algn="l"/>
              </a:tabLst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0000"/>
                </a:solidFill>
              </a:defRPr>
            </a:lvl2pPr>
            <a:lvl3pPr marL="914400" indent="0">
              <a:buNone/>
              <a:defRPr>
                <a:solidFill>
                  <a:srgbClr val="FF0000"/>
                </a:solidFill>
              </a:defRPr>
            </a:lvl3pPr>
            <a:lvl4pPr marL="1371600" indent="0">
              <a:buNone/>
              <a:defRPr>
                <a:solidFill>
                  <a:srgbClr val="FF0000"/>
                </a:solidFill>
              </a:defRPr>
            </a:lvl4pPr>
            <a:lvl5pPr marL="1828800" indent="0">
              <a:buNone/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Month XX, 20XX</a:t>
            </a:r>
            <a:endParaRPr lang="en-CA" dirty="0"/>
          </a:p>
        </p:txBody>
      </p:sp>
      <p:sp>
        <p:nvSpPr>
          <p:cNvPr id="11" name="Content Placeholder 3"/>
          <p:cNvSpPr>
            <a:spLocks noGrp="1"/>
          </p:cNvSpPr>
          <p:nvPr>
            <p:ph sz="quarter" idx="11" hasCustomPrompt="1"/>
          </p:nvPr>
        </p:nvSpPr>
        <p:spPr bwMode="black">
          <a:xfrm>
            <a:off x="2871726" y="4763091"/>
            <a:ext cx="2392714" cy="276999"/>
          </a:xfrm>
          <a:prstGeom prst="rect">
            <a:avLst/>
          </a:prstGeom>
          <a:noFill/>
        </p:spPr>
        <p:txBody>
          <a:bodyPr wrap="square" lIns="0" tIns="0" rIns="0" bIns="0" numCol="1" spcCol="36000" anchor="ctr" anchorCtr="0">
            <a:spAutoFit/>
          </a:bodyPr>
          <a:lstStyle>
            <a:lvl1pPr marL="0" indent="0" algn="r">
              <a:buNone/>
              <a:tabLst>
                <a:tab pos="182563" algn="l"/>
                <a:tab pos="2422525" algn="l"/>
              </a:tabLst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0000"/>
                </a:solidFill>
              </a:defRPr>
            </a:lvl2pPr>
            <a:lvl3pPr marL="914400" indent="0">
              <a:buNone/>
              <a:defRPr>
                <a:solidFill>
                  <a:srgbClr val="FF0000"/>
                </a:solidFill>
              </a:defRPr>
            </a:lvl3pPr>
            <a:lvl4pPr marL="1371600" indent="0">
              <a:buNone/>
              <a:defRPr>
                <a:solidFill>
                  <a:srgbClr val="FF0000"/>
                </a:solidFill>
              </a:defRPr>
            </a:lvl4pPr>
            <a:lvl5pPr marL="1828800" indent="0">
              <a:buNone/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xxxx@cihi.ca</a:t>
            </a:r>
            <a:endParaRPr lang="en-CA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1294329" y="2284413"/>
            <a:ext cx="6332487" cy="2764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l" defTabSz="914400" rtl="0" eaLnBrk="1" fontAlgn="auto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2200" b="0">
                <a:solidFill>
                  <a:srgbClr val="177784"/>
                </a:solidFill>
              </a:defRPr>
            </a:lvl1pPr>
            <a:lvl2pPr marL="457200" indent="0">
              <a:buNone/>
              <a:defRPr sz="2200">
                <a:solidFill>
                  <a:srgbClr val="14838E"/>
                </a:solidFill>
              </a:defRPr>
            </a:lvl2pPr>
            <a:lvl3pPr marL="914400" indent="0">
              <a:buNone/>
              <a:defRPr sz="2200">
                <a:solidFill>
                  <a:srgbClr val="14838E"/>
                </a:solidFill>
              </a:defRPr>
            </a:lvl3pPr>
            <a:lvl4pPr marL="1371600" indent="0">
              <a:buNone/>
              <a:defRPr sz="2200">
                <a:solidFill>
                  <a:srgbClr val="14838E"/>
                </a:solidFill>
              </a:defRPr>
            </a:lvl4pPr>
            <a:lvl5pPr marL="1828800" indent="0">
              <a:buNone/>
              <a:defRPr sz="2200">
                <a:solidFill>
                  <a:srgbClr val="14838E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Subtitle and/or presenter</a:t>
            </a:r>
            <a:endParaRPr lang="en-CA" dirty="0" smtClean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481417" y="4839713"/>
            <a:ext cx="178815" cy="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1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3193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2 column content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09286" y="1370474"/>
            <a:ext cx="36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688961" y="1370474"/>
            <a:ext cx="36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275484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slide with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3193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2-column content  with headers — Slide title</a:t>
            </a:r>
            <a:endParaRPr lang="en-CA" dirty="0"/>
          </a:p>
        </p:txBody>
      </p:sp>
      <p:sp>
        <p:nvSpPr>
          <p:cNvPr id="2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12146" y="1376192"/>
            <a:ext cx="3600000" cy="1141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marR="0" indent="-182563" algn="l" defTabSz="914400" rtl="0" eaLnBrk="1" fontAlgn="auto" latinLnBrk="0" hangingPunct="1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Tx/>
              <a:buFont typeface="Calibri" panose="020F0502020204030204" pitchFamily="34" charset="0"/>
              <a:buChar char=" "/>
              <a:tabLst/>
              <a:defRPr sz="2200" b="1" baseline="0">
                <a:solidFill>
                  <a:srgbClr val="177784"/>
                </a:solidFill>
              </a:defRPr>
            </a:lvl1pPr>
            <a:lvl2pPr marL="358775" indent="-17621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>
                <a:srgbClr val="365254"/>
              </a:buClr>
              <a:buSzPct val="100000"/>
              <a:buFont typeface="Calibri" panose="020F0502020204030204" pitchFamily="34" charset="0"/>
              <a:buChar char="•"/>
              <a:defRPr sz="1700" b="1">
                <a:solidFill>
                  <a:srgbClr val="365254"/>
                </a:solidFill>
              </a:defRPr>
            </a:lvl2pPr>
            <a:lvl3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Header </a:t>
            </a:r>
          </a:p>
          <a:p>
            <a:pPr lvl="1"/>
            <a:r>
              <a:rPr lang="en-US" dirty="0" smtClean="0"/>
              <a:t>Bullet 1</a:t>
            </a:r>
          </a:p>
          <a:p>
            <a:pPr lvl="2"/>
            <a:r>
              <a:rPr lang="en-US" dirty="0" smtClean="0"/>
              <a:t>Bullet 2</a:t>
            </a:r>
          </a:p>
        </p:txBody>
      </p:sp>
      <p:sp>
        <p:nvSpPr>
          <p:cNvPr id="2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688961" y="1376192"/>
            <a:ext cx="3600000" cy="1141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marR="0" indent="-182563" algn="l" defTabSz="914400" rtl="0" eaLnBrk="1" fontAlgn="auto" latinLnBrk="0" hangingPunct="1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Tx/>
              <a:buFont typeface="Calibri" panose="020F0502020204030204" pitchFamily="34" charset="0"/>
              <a:buChar char=" "/>
              <a:tabLst/>
              <a:defRPr sz="2200" b="1" baseline="0">
                <a:solidFill>
                  <a:srgbClr val="177784"/>
                </a:solidFill>
              </a:defRPr>
            </a:lvl1pPr>
            <a:lvl2pPr marL="358775" indent="-17621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>
                <a:solidFill>
                  <a:srgbClr val="365254"/>
                </a:solidFill>
              </a:defRPr>
            </a:lvl2pPr>
            <a:lvl3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Header </a:t>
            </a:r>
          </a:p>
          <a:p>
            <a:pPr lvl="1"/>
            <a:r>
              <a:rPr lang="en-US" dirty="0" smtClean="0"/>
              <a:t>Bullet 1</a:t>
            </a:r>
          </a:p>
          <a:p>
            <a:pPr lvl="2"/>
            <a:r>
              <a:rPr lang="en-US" dirty="0" smtClean="0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170630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Title only layout — Slide title</a:t>
            </a:r>
          </a:p>
        </p:txBody>
      </p:sp>
    </p:spTree>
    <p:extLst>
      <p:ext uri="{BB962C8B-B14F-4D97-AF65-F5344CB8AC3E}">
        <p14:creationId xmlns:p14="http://schemas.microsoft.com/office/powerpoint/2010/main" val="3411572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</p:spTree>
    <p:extLst>
      <p:ext uri="{BB962C8B-B14F-4D97-AF65-F5344CB8AC3E}">
        <p14:creationId xmlns:p14="http://schemas.microsoft.com/office/powerpoint/2010/main" val="2249880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067944" y="1969021"/>
            <a:ext cx="4320000" cy="1205458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>
            <a:lvl1pPr marL="228600" indent="-22860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3500" b="0">
                <a:solidFill>
                  <a:srgbClr val="365254"/>
                </a:solidFill>
              </a:defRPr>
            </a:lvl1pPr>
            <a:lvl2pPr marL="228600" indent="-2286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2200" baseline="0">
                <a:solidFill>
                  <a:srgbClr val="177784"/>
                </a:solidFill>
              </a:defRPr>
            </a:lvl2pPr>
            <a:lvl3pPr marL="228600" indent="-22860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tx1"/>
                </a:solidFill>
              </a:defRPr>
            </a:lvl3pPr>
            <a:lvl4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4pPr>
            <a:lvl5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Section title</a:t>
            </a:r>
          </a:p>
          <a:p>
            <a:pPr lvl="1"/>
            <a:r>
              <a:rPr lang="en-US" dirty="0" smtClean="0"/>
              <a:t>Extra text or content</a:t>
            </a:r>
          </a:p>
          <a:p>
            <a:pPr lvl="2"/>
            <a:r>
              <a:rPr lang="en-US" dirty="0" smtClean="0"/>
              <a:t>Extra information</a:t>
            </a:r>
          </a:p>
        </p:txBody>
      </p:sp>
      <p:sp>
        <p:nvSpPr>
          <p:cNvPr id="14" name="Content Placeholder 18"/>
          <p:cNvSpPr>
            <a:spLocks noGrp="1"/>
          </p:cNvSpPr>
          <p:nvPr>
            <p:ph sz="quarter" idx="13" hasCustomPrompt="1"/>
          </p:nvPr>
        </p:nvSpPr>
        <p:spPr>
          <a:xfrm>
            <a:off x="683568" y="1419622"/>
            <a:ext cx="2088232" cy="20882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>
                <a:solidFill>
                  <a:srgbClr val="002060"/>
                </a:solidFill>
              </a:defRPr>
            </a:lvl1pPr>
          </a:lstStyle>
          <a:p>
            <a:pPr lvl="0"/>
            <a:r>
              <a:rPr lang="en-CA" dirty="0" smtClean="0"/>
              <a:t>Insert icon, picture or chart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46111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2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186954" y="1217091"/>
            <a:ext cx="7957046" cy="2241478"/>
          </a:xfrm>
          <a:prstGeom prst="rect">
            <a:avLst/>
          </a:prstGeom>
          <a:solidFill>
            <a:srgbClr val="00A199"/>
          </a:solidFill>
        </p:spPr>
        <p:txBody>
          <a:bodyPr wrap="square" lIns="180000" tIns="522000" rIns="0" bIns="522000">
            <a:spAutoFit/>
          </a:bodyPr>
          <a:lstStyle>
            <a:lvl1pPr marL="228600" indent="-228600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3500" b="0" baseline="0">
                <a:solidFill>
                  <a:schemeClr val="bg1"/>
                </a:solidFill>
              </a:defRPr>
            </a:lvl1pPr>
            <a:lvl2pPr marL="228600" indent="-2286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2200" baseline="0">
                <a:solidFill>
                  <a:schemeClr val="bg1"/>
                </a:solidFill>
              </a:defRPr>
            </a:lvl2pPr>
            <a:lvl3pPr marL="228600" indent="-228600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3pPr>
            <a:lvl4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4pPr>
            <a:lvl5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Section title</a:t>
            </a:r>
          </a:p>
          <a:p>
            <a:pPr lvl="1"/>
            <a:r>
              <a:rPr lang="en-US" dirty="0" smtClean="0"/>
              <a:t>Extra text or content</a:t>
            </a:r>
          </a:p>
          <a:p>
            <a:pPr lvl="2"/>
            <a:r>
              <a:rPr lang="en-US" dirty="0" smtClean="0"/>
              <a:t>Extra information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6762152" y="368076"/>
            <a:ext cx="1481960" cy="148359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02060"/>
                </a:solidFill>
              </a:defRPr>
            </a:lvl1pPr>
          </a:lstStyle>
          <a:p>
            <a:r>
              <a:rPr lang="en-CA" dirty="0" smtClean="0"/>
              <a:t>Insert icon</a:t>
            </a:r>
            <a:br>
              <a:rPr lang="en-CA" dirty="0" smtClean="0"/>
            </a:br>
            <a:r>
              <a:rPr lang="en-CA" dirty="0" smtClean="0"/>
              <a:t>if needed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4174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content 1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Visual content — Slide title</a:t>
            </a:r>
            <a:endParaRPr lang="en-CA" dirty="0"/>
          </a:p>
        </p:txBody>
      </p:sp>
      <p:sp>
        <p:nvSpPr>
          <p:cNvPr id="7" name="Content Placeholder 18"/>
          <p:cNvSpPr>
            <a:spLocks noGrp="1"/>
          </p:cNvSpPr>
          <p:nvPr>
            <p:ph sz="quarter" idx="11" hasCustomPrompt="1"/>
          </p:nvPr>
        </p:nvSpPr>
        <p:spPr>
          <a:xfrm>
            <a:off x="1149524" y="1707654"/>
            <a:ext cx="2088232" cy="20882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>
                <a:solidFill>
                  <a:srgbClr val="002060"/>
                </a:solidFill>
              </a:defRPr>
            </a:lvl1pPr>
          </a:lstStyle>
          <a:p>
            <a:pPr lvl="0"/>
            <a:r>
              <a:rPr lang="en-CA" dirty="0" smtClean="0"/>
              <a:t>Insert icon, picture or chart</a:t>
            </a:r>
            <a:endParaRPr lang="en-CA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448609" y="2281684"/>
            <a:ext cx="3600000" cy="115416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182563" marR="0" indent="-182563" algn="l" defTabSz="914400" rtl="0" eaLnBrk="1" fontAlgn="auto" latinLnBrk="0" hangingPunct="1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Tx/>
              <a:buFont typeface="Calibri" panose="020F0502020204030204" pitchFamily="34" charset="0"/>
              <a:buChar char=" "/>
              <a:tabLst/>
              <a:defRPr sz="2200" b="1" baseline="0">
                <a:solidFill>
                  <a:srgbClr val="177784"/>
                </a:solidFill>
              </a:defRPr>
            </a:lvl1pPr>
            <a:lvl2pPr marL="358775" indent="-17621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700" b="0">
                <a:solidFill>
                  <a:schemeClr val="tx1"/>
                </a:solidFill>
              </a:defRPr>
            </a:lvl2pPr>
            <a:lvl3pPr marL="355600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700" baseline="0"/>
            </a:lvl3pPr>
            <a:lvl4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Header text </a:t>
            </a:r>
          </a:p>
          <a:p>
            <a:pPr lvl="1"/>
            <a:r>
              <a:rPr lang="en-US" dirty="0" smtClean="0"/>
              <a:t>Bullet 1</a:t>
            </a:r>
          </a:p>
          <a:p>
            <a:pPr lvl="2"/>
            <a:r>
              <a:rPr lang="en-US" dirty="0" smtClean="0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3961295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content 2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64" y="1340970"/>
            <a:ext cx="4068000" cy="1374796"/>
          </a:xfrm>
          <a:prstGeom prst="rect">
            <a:avLst/>
          </a:prstGeom>
          <a:solidFill>
            <a:srgbClr val="14838E"/>
          </a:solidFill>
        </p:spPr>
        <p:txBody>
          <a:bodyPr wrap="square" lIns="288000" tIns="522000" rIns="720000" bIns="522000" anchor="t" anchorCtr="0">
            <a:spAutoFit/>
          </a:bodyPr>
          <a:lstStyle>
            <a:lvl1pPr marL="228600" indent="-228600">
              <a:lnSpc>
                <a:spcPts val="2500"/>
              </a:lnSpc>
              <a:spcBef>
                <a:spcPts val="0"/>
              </a:spcBef>
              <a:spcAft>
                <a:spcPts val="12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2200" b="0" baseline="0">
                <a:solidFill>
                  <a:schemeClr val="bg1"/>
                </a:solidFill>
              </a:defRPr>
            </a:lvl1pPr>
            <a:lvl2pPr marL="228600" indent="-228600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1700" baseline="0">
                <a:solidFill>
                  <a:schemeClr val="bg1"/>
                </a:solidFill>
              </a:defRPr>
            </a:lvl2pPr>
            <a:lvl3pPr marL="228600" indent="-228600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tx1"/>
                </a:solidFill>
              </a:defRPr>
            </a:lvl3pPr>
            <a:lvl4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4pPr>
            <a:lvl5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Sidebar text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Visual content -- Slide title</a:t>
            </a:r>
            <a:endParaRPr lang="en-CA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4448609" y="1348590"/>
            <a:ext cx="3600000" cy="1154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marR="0" indent="-182563" algn="l" defTabSz="914400" rtl="0" eaLnBrk="1" fontAlgn="auto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alibri" panose="020F0502020204030204" pitchFamily="34" charset="0"/>
              <a:buChar char="•"/>
              <a:tabLst/>
              <a:defRPr sz="1700" b="0" baseline="0">
                <a:solidFill>
                  <a:schemeClr val="tx1"/>
                </a:solidFill>
              </a:defRPr>
            </a:lvl1pPr>
            <a:lvl2pPr marL="182563" indent="-17621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Tx/>
              <a:buFont typeface="Calibri" panose="020F0502020204030204" pitchFamily="34" charset="0"/>
              <a:buChar char="•"/>
              <a:defRPr sz="1700" b="0">
                <a:solidFill>
                  <a:schemeClr val="tx1"/>
                </a:solidFill>
              </a:defRPr>
            </a:lvl2pPr>
            <a:lvl3pPr marL="182563" indent="-17621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ClrTx/>
              <a:buFont typeface="Calibri" panose="020F0502020204030204" pitchFamily="34" charset="0"/>
              <a:buChar char="•"/>
              <a:defRPr sz="1700" baseline="0"/>
            </a:lvl3pPr>
            <a:lvl4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  <a:p>
            <a:pPr lvl="2"/>
            <a:r>
              <a:rPr lang="en-US" dirty="0" smtClean="0"/>
              <a:t>Bullet 3</a:t>
            </a:r>
          </a:p>
        </p:txBody>
      </p:sp>
    </p:spTree>
    <p:extLst>
      <p:ext uri="{BB962C8B-B14F-4D97-AF65-F5344CB8AC3E}">
        <p14:creationId xmlns:p14="http://schemas.microsoft.com/office/powerpoint/2010/main" val="1122450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Break 01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3900304" y="1563638"/>
            <a:ext cx="5243696" cy="1797860"/>
          </a:xfrm>
          <a:prstGeom prst="rect">
            <a:avLst/>
          </a:prstGeom>
          <a:solidFill>
            <a:srgbClr val="00A199"/>
          </a:solidFill>
        </p:spPr>
        <p:txBody>
          <a:bodyPr wrap="square" lIns="288000" tIns="522000" rIns="1260000" bIns="522000" anchor="ctr" anchorCtr="0">
            <a:spAutoFit/>
          </a:bodyPr>
          <a:lstStyle>
            <a:lvl1pPr marL="228600" indent="-228600">
              <a:lnSpc>
                <a:spcPts val="2500"/>
              </a:lnSpc>
              <a:spcBef>
                <a:spcPts val="0"/>
              </a:spcBef>
              <a:spcAft>
                <a:spcPts val="12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2200" b="0" baseline="0">
                <a:solidFill>
                  <a:schemeClr val="bg1"/>
                </a:solidFill>
              </a:defRPr>
            </a:lvl1pPr>
            <a:lvl2pPr marL="228600" indent="-228600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1700" baseline="0">
                <a:solidFill>
                  <a:schemeClr val="bg1"/>
                </a:solidFill>
              </a:defRPr>
            </a:lvl2pPr>
            <a:lvl3pPr marL="228600" indent="-228600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tx1"/>
                </a:solidFill>
              </a:defRPr>
            </a:lvl3pPr>
            <a:lvl4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4pPr>
            <a:lvl5pPr marL="228600" indent="-228600">
              <a:buClr>
                <a:srgbClr val="00A199"/>
              </a:buClr>
              <a:buFont typeface="Calibri" panose="020F0502020204030204" pitchFamily="34" charset="0"/>
              <a:buChar char=" "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Visual break — Header text</a:t>
            </a:r>
          </a:p>
          <a:p>
            <a:pPr lvl="1"/>
            <a:r>
              <a:rPr lang="en-US" dirty="0" smtClean="0"/>
              <a:t>Extra text or content</a:t>
            </a:r>
          </a:p>
        </p:txBody>
      </p:sp>
      <p:sp>
        <p:nvSpPr>
          <p:cNvPr id="15" name="Content Placeholder 18"/>
          <p:cNvSpPr>
            <a:spLocks noGrp="1"/>
          </p:cNvSpPr>
          <p:nvPr>
            <p:ph sz="quarter" idx="13" hasCustomPrompt="1"/>
          </p:nvPr>
        </p:nvSpPr>
        <p:spPr>
          <a:xfrm>
            <a:off x="683568" y="1419622"/>
            <a:ext cx="2088232" cy="20882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>
                <a:solidFill>
                  <a:srgbClr val="002060"/>
                </a:solidFill>
              </a:defRPr>
            </a:lvl1pPr>
          </a:lstStyle>
          <a:p>
            <a:pPr lvl="0"/>
            <a:r>
              <a:rPr lang="en-CA" dirty="0" smtClean="0"/>
              <a:t>Insert icon, picture or chart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2021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al Break 02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473450" cy="5143500"/>
          </a:xfrm>
          <a:prstGeom prst="rect">
            <a:avLst/>
          </a:prstGeom>
          <a:solidFill>
            <a:srgbClr val="CFE8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448609" y="915566"/>
            <a:ext cx="3600000" cy="1154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marR="0" indent="-182563" algn="l" defTabSz="914400" rtl="0" eaLnBrk="1" fontAlgn="auto" latinLnBrk="0" hangingPunct="1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Tx/>
              <a:buFont typeface="Calibri" panose="020F0502020204030204" pitchFamily="34" charset="0"/>
              <a:buChar char=" "/>
              <a:tabLst/>
              <a:defRPr sz="2200" b="1" baseline="0">
                <a:solidFill>
                  <a:srgbClr val="177784"/>
                </a:solidFill>
              </a:defRPr>
            </a:lvl1pPr>
            <a:lvl2pPr marL="358775" indent="-17621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700" b="0">
                <a:solidFill>
                  <a:schemeClr val="tx1"/>
                </a:solidFill>
              </a:defRPr>
            </a:lvl2pPr>
            <a:lvl3pPr marL="355600" indent="-182563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700" baseline="0"/>
            </a:lvl3pPr>
            <a:lvl4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Visual break — Header text </a:t>
            </a:r>
          </a:p>
          <a:p>
            <a:pPr lvl="1"/>
            <a:r>
              <a:rPr lang="en-US" dirty="0" smtClean="0"/>
              <a:t>Bullet 1</a:t>
            </a:r>
          </a:p>
          <a:p>
            <a:pPr lvl="2"/>
            <a:r>
              <a:rPr lang="en-US" dirty="0" smtClean="0"/>
              <a:t>Bullet 2</a:t>
            </a:r>
          </a:p>
        </p:txBody>
      </p:sp>
      <p:sp>
        <p:nvSpPr>
          <p:cNvPr id="10" name="Content Placeholder 18"/>
          <p:cNvSpPr>
            <a:spLocks noGrp="1"/>
          </p:cNvSpPr>
          <p:nvPr>
            <p:ph sz="quarter" idx="13" hasCustomPrompt="1"/>
          </p:nvPr>
        </p:nvSpPr>
        <p:spPr>
          <a:xfrm>
            <a:off x="683568" y="1419622"/>
            <a:ext cx="2088232" cy="20882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>
                <a:solidFill>
                  <a:srgbClr val="002060"/>
                </a:solidFill>
              </a:defRPr>
            </a:lvl1pPr>
          </a:lstStyle>
          <a:p>
            <a:pPr lvl="0"/>
            <a:r>
              <a:rPr lang="en-CA" dirty="0" smtClean="0"/>
              <a:t>Insert icon, picture or chart</a:t>
            </a:r>
            <a:endParaRPr lang="en-CA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5004048" y="339502"/>
            <a:ext cx="3024336" cy="4824536"/>
            <a:chOff x="5004048" y="339502"/>
            <a:chExt cx="3024336" cy="4824536"/>
          </a:xfrm>
        </p:grpSpPr>
        <p:grpSp>
          <p:nvGrpSpPr>
            <p:cNvPr id="7" name="Group 6"/>
            <p:cNvGrpSpPr/>
            <p:nvPr/>
          </p:nvGrpSpPr>
          <p:grpSpPr>
            <a:xfrm>
              <a:off x="5004048" y="339502"/>
              <a:ext cx="3024336" cy="4824536"/>
              <a:chOff x="83131" y="1503481"/>
              <a:chExt cx="3643516" cy="5812277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83131" y="1503481"/>
                <a:ext cx="3643516" cy="5812277"/>
              </a:xfrm>
              <a:prstGeom prst="rect">
                <a:avLst/>
              </a:prstGeom>
            </p:spPr>
          </p:pic>
          <p:sp>
            <p:nvSpPr>
              <p:cNvPr id="13" name="Rectangle 12"/>
              <p:cNvSpPr/>
              <p:nvPr/>
            </p:nvSpPr>
            <p:spPr>
              <a:xfrm>
                <a:off x="435628" y="2539987"/>
                <a:ext cx="2929802" cy="889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/>
            <a:srcRect r="3123" b="17361"/>
            <a:stretch/>
          </p:blipFill>
          <p:spPr>
            <a:xfrm>
              <a:off x="5296641" y="1236785"/>
              <a:ext cx="2438484" cy="39272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882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1-column content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08660" y="1370474"/>
            <a:ext cx="72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26835404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0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175" y="752882"/>
            <a:ext cx="3971057" cy="3416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6205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slide">
    <p:bg>
      <p:bgPr>
        <a:solidFill>
          <a:srgbClr val="ED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381503" y="4640932"/>
            <a:ext cx="755576" cy="504056"/>
          </a:xfrm>
          <a:prstGeom prst="rect">
            <a:avLst/>
          </a:prstGeom>
          <a:solidFill>
            <a:srgbClr val="EDF7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TextBox 6"/>
          <p:cNvSpPr txBox="1"/>
          <p:nvPr userDrawn="1"/>
        </p:nvSpPr>
        <p:spPr bwMode="blackWhite">
          <a:xfrm>
            <a:off x="0" y="4650458"/>
            <a:ext cx="7822168" cy="495109"/>
          </a:xfrm>
          <a:prstGeom prst="rect">
            <a:avLst/>
          </a:prstGeom>
          <a:solidFill>
            <a:srgbClr val="00A199"/>
          </a:solidFill>
        </p:spPr>
        <p:txBody>
          <a:bodyPr wrap="square" lIns="72000" tIns="108000" rIns="198000" bIns="108000" rtlCol="0" anchor="ctr" anchorCtr="0">
            <a:noAutofit/>
          </a:bodyPr>
          <a:lstStyle/>
          <a:p>
            <a:pPr algn="r">
              <a:tabLst>
                <a:tab pos="1257300" algn="l"/>
              </a:tabLst>
            </a:pPr>
            <a:endParaRPr lang="en-CA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56" y="4794473"/>
            <a:ext cx="266355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62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Break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749" y="1661723"/>
            <a:ext cx="1820052" cy="182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432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Chat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58" y="1778000"/>
            <a:ext cx="1757433" cy="158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6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ing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Polling question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46" y="1861376"/>
            <a:ext cx="1808457" cy="14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395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Activity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26" y="1701801"/>
            <a:ext cx="1739898" cy="173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74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te_This_Cou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Rate this course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89936"/>
            <a:ext cx="1990348" cy="156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40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02" y="1533660"/>
            <a:ext cx="2038930" cy="2076180"/>
          </a:xfrm>
          <a:prstGeom prst="rect">
            <a:avLst/>
          </a:prstGeom>
        </p:spPr>
      </p:pic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Questions</a:t>
            </a:r>
          </a:p>
        </p:txBody>
      </p:sp>
    </p:spTree>
    <p:extLst>
      <p:ext uri="{BB962C8B-B14F-4D97-AF65-F5344CB8AC3E}">
        <p14:creationId xmlns:p14="http://schemas.microsoft.com/office/powerpoint/2010/main" val="16664483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94864"/>
            <a:ext cx="2548133" cy="1953772"/>
          </a:xfrm>
          <a:prstGeom prst="rect">
            <a:avLst/>
          </a:prstGeom>
        </p:spPr>
      </p:pic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Demo</a:t>
            </a:r>
          </a:p>
        </p:txBody>
      </p:sp>
    </p:spTree>
    <p:extLst>
      <p:ext uri="{BB962C8B-B14F-4D97-AF65-F5344CB8AC3E}">
        <p14:creationId xmlns:p14="http://schemas.microsoft.com/office/powerpoint/2010/main" val="312351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1-column content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08660" y="1370474"/>
            <a:ext cx="72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2281" y="1804419"/>
            <a:ext cx="1352964" cy="135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0075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594864"/>
            <a:ext cx="2093326" cy="1953772"/>
          </a:xfrm>
          <a:prstGeom prst="rect">
            <a:avLst/>
          </a:prstGeom>
        </p:spPr>
      </p:pic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63888" y="1843951"/>
            <a:ext cx="4752975" cy="1239698"/>
          </a:xfrm>
        </p:spPr>
        <p:txBody>
          <a:bodyPr/>
          <a:lstStyle>
            <a:lvl1pPr marL="266700" indent="-180975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365254"/>
                </a:solidFill>
              </a:defRPr>
            </a:lvl3pPr>
            <a:lvl4pPr>
              <a:defRPr>
                <a:solidFill>
                  <a:srgbClr val="365254"/>
                </a:solidFill>
              </a:defRPr>
            </a:lvl4pPr>
            <a:lvl5pPr>
              <a:defRPr>
                <a:solidFill>
                  <a:srgbClr val="365254"/>
                </a:solidFill>
              </a:defRPr>
            </a:lvl5pPr>
          </a:lstStyle>
          <a:p>
            <a:pPr lvl="0"/>
            <a:r>
              <a:rPr lang="en-US" dirty="0" smtClean="0"/>
              <a:t>Enter text here — Breakout</a:t>
            </a:r>
          </a:p>
        </p:txBody>
      </p:sp>
    </p:spTree>
    <p:extLst>
      <p:ext uri="{BB962C8B-B14F-4D97-AF65-F5344CB8AC3E}">
        <p14:creationId xmlns:p14="http://schemas.microsoft.com/office/powerpoint/2010/main" val="396436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5A8334-9369-44D4-A315-FEF68A97AEA3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2281" y="1804419"/>
            <a:ext cx="1351258" cy="134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3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1-column content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08660" y="1370474"/>
            <a:ext cx="72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2280" y="1804419"/>
            <a:ext cx="1347306" cy="134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9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1-column content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08660" y="1370474"/>
            <a:ext cx="72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2280" y="1804419"/>
            <a:ext cx="1347306" cy="134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50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1-column content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08660" y="1370474"/>
            <a:ext cx="72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2280" y="1806244"/>
            <a:ext cx="1347306" cy="134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107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1-column content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08660" y="1370474"/>
            <a:ext cx="7200000" cy="6924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baseline="0">
                <a:solidFill>
                  <a:srgbClr val="365254"/>
                </a:solidFill>
              </a:defRPr>
            </a:lvl1pPr>
            <a:lvl2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2pPr>
            <a:lvl3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449263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</a:lstStyle>
          <a:p>
            <a:pPr lvl="0"/>
            <a:r>
              <a:rPr lang="en-US" dirty="0" smtClean="0"/>
              <a:t>Bullet 1</a:t>
            </a:r>
          </a:p>
          <a:p>
            <a:pPr lvl="1"/>
            <a:r>
              <a:rPr lang="en-US" dirty="0" smtClean="0"/>
              <a:t>Bullet 2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92280" y="1806244"/>
            <a:ext cx="1351245" cy="1347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with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35374"/>
            <a:ext cx="8229600" cy="429092"/>
          </a:xfrm>
        </p:spPr>
        <p:txBody>
          <a:bodyPr lIns="0" tIns="0" rIns="0" bIns="0" anchor="t" anchorCtr="0">
            <a:spAutoFit/>
          </a:bodyPr>
          <a:lstStyle>
            <a:lvl1pPr algn="l">
              <a:lnSpc>
                <a:spcPts val="3300"/>
              </a:lnSpc>
              <a:defRPr sz="3300" baseline="0">
                <a:solidFill>
                  <a:srgbClr val="365254"/>
                </a:solidFill>
              </a:defRPr>
            </a:lvl1pPr>
          </a:lstStyle>
          <a:p>
            <a:r>
              <a:rPr lang="en-US" dirty="0" smtClean="0"/>
              <a:t>1-column content with headers — Slide title</a:t>
            </a:r>
            <a:endParaRPr lang="en-CA" dirty="0"/>
          </a:p>
        </p:txBody>
      </p: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4283968" y="4802998"/>
            <a:ext cx="576064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5F73F9-4D7E-43C6-BDE2-3203AA5B26A5}" type="slidenum">
              <a:rPr lang="en-CA" sz="1000" smtClean="0"/>
              <a:pPr/>
              <a:t>‹#›</a:t>
            </a:fld>
            <a:endParaRPr lang="en-CA" sz="1000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12146" y="1376192"/>
            <a:ext cx="7200000" cy="11413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82563" marR="0" indent="-182563" algn="l" defTabSz="914400" rtl="0" eaLnBrk="1" fontAlgn="auto" latinLnBrk="0" hangingPunct="1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Tx/>
              <a:buFont typeface="Calibri" panose="020F0502020204030204" pitchFamily="34" charset="0"/>
              <a:buChar char=" "/>
              <a:tabLst/>
              <a:defRPr sz="2200" b="1" baseline="0">
                <a:solidFill>
                  <a:srgbClr val="177784"/>
                </a:solidFill>
              </a:defRPr>
            </a:lvl1pPr>
            <a:lvl2pPr marL="358775" indent="-17621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>
                <a:solidFill>
                  <a:srgbClr val="365254"/>
                </a:solidFill>
              </a:defRPr>
            </a:lvl2pPr>
            <a:lvl3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3pPr>
            <a:lvl4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4pPr>
            <a:lvl5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5pPr>
            <a:lvl6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baseline="0"/>
            </a:lvl6pPr>
            <a:lvl7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7pPr>
            <a:lvl8pPr marL="541338" indent="-182563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/>
            </a:lvl8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Header </a:t>
            </a:r>
          </a:p>
          <a:p>
            <a:pPr lvl="1"/>
            <a:r>
              <a:rPr lang="en-US" dirty="0" smtClean="0"/>
              <a:t>Bullet 1</a:t>
            </a:r>
          </a:p>
          <a:p>
            <a:pPr lvl="2"/>
            <a:r>
              <a:rPr lang="en-US" dirty="0" smtClean="0"/>
              <a:t>Bullet 2</a:t>
            </a:r>
          </a:p>
        </p:txBody>
      </p:sp>
    </p:spTree>
    <p:extLst>
      <p:ext uri="{BB962C8B-B14F-4D97-AF65-F5344CB8AC3E}">
        <p14:creationId xmlns:p14="http://schemas.microsoft.com/office/powerpoint/2010/main" val="2541276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13.png"/><Relationship Id="rId4" Type="http://schemas.openxmlformats.org/officeDocument/2006/relationships/slideLayout" Target="../slideLayouts/slideLayout2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40085"/>
            <a:ext cx="8229600" cy="42319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4799062"/>
            <a:ext cx="2133600" cy="15388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8334-9369-44D4-A315-FEF68A97AEA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693093" y="1370474"/>
            <a:ext cx="8229600" cy="196207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194" y="4794979"/>
            <a:ext cx="495450" cy="17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89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0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63" r:id="rId9"/>
    <p:sldLayoutId id="2147483673" r:id="rId10"/>
    <p:sldLayoutId id="2147483666" r:id="rId11"/>
    <p:sldLayoutId id="2147483684" r:id="rId12"/>
    <p:sldLayoutId id="2147483686" r:id="rId13"/>
    <p:sldLayoutId id="2147483675" r:id="rId14"/>
    <p:sldLayoutId id="2147483677" r:id="rId15"/>
    <p:sldLayoutId id="2147483679" r:id="rId16"/>
    <p:sldLayoutId id="2147483681" r:id="rId17"/>
    <p:sldLayoutId id="2147483674" r:id="rId18"/>
    <p:sldLayoutId id="2147483678" r:id="rId19"/>
    <p:sldLayoutId id="2147483682" r:id="rId20"/>
    <p:sldLayoutId id="2147483696" r:id="rId21"/>
    <p:sldLayoutId id="2147483683" r:id="rId22"/>
  </p:sldLayoutIdLst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300" kern="1200">
          <a:solidFill>
            <a:srgbClr val="365254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ts val="21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700" b="1" kern="1200">
          <a:solidFill>
            <a:srgbClr val="365254"/>
          </a:solidFill>
          <a:latin typeface="+mn-lt"/>
          <a:ea typeface="+mn-ea"/>
          <a:cs typeface="+mn-cs"/>
        </a:defRPr>
      </a:lvl1pPr>
      <a:lvl2pPr marL="361950" indent="-171450" algn="l" defTabSz="914400" rtl="0" eaLnBrk="1" latinLnBrk="0" hangingPunct="1">
        <a:lnSpc>
          <a:spcPts val="2100"/>
        </a:lnSpc>
        <a:spcBef>
          <a:spcPts val="600"/>
        </a:spcBef>
        <a:spcAft>
          <a:spcPts val="600"/>
        </a:spcAft>
        <a:buFont typeface="Courier New" panose="02070309020205020404" pitchFamily="49" charset="0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1950" indent="-171450" algn="l" defTabSz="914400" rtl="0" eaLnBrk="1" latinLnBrk="0" hangingPunct="1">
        <a:lnSpc>
          <a:spcPts val="2100"/>
        </a:lnSpc>
        <a:spcBef>
          <a:spcPts val="600"/>
        </a:spcBef>
        <a:spcAft>
          <a:spcPts val="600"/>
        </a:spcAft>
        <a:buFont typeface="Courier New" panose="02070309020205020404" pitchFamily="49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361950" indent="-171450" algn="l" defTabSz="914400" rtl="0" eaLnBrk="1" latinLnBrk="0" hangingPunct="1">
        <a:lnSpc>
          <a:spcPts val="2100"/>
        </a:lnSpc>
        <a:spcBef>
          <a:spcPts val="600"/>
        </a:spcBef>
        <a:spcAft>
          <a:spcPts val="600"/>
        </a:spcAft>
        <a:buFont typeface="Courier New" panose="02070309020205020404" pitchFamily="49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361950" indent="-171450" algn="l" defTabSz="914400" rtl="0" eaLnBrk="1" latinLnBrk="0" hangingPunct="1">
        <a:lnSpc>
          <a:spcPts val="2100"/>
        </a:lnSpc>
        <a:spcBef>
          <a:spcPts val="600"/>
        </a:spcBef>
        <a:spcAft>
          <a:spcPts val="600"/>
        </a:spcAft>
        <a:buFont typeface="Courier New" panose="02070309020205020404" pitchFamily="49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652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3888" y="2316237"/>
            <a:ext cx="4176464" cy="615553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lvl="0"/>
            <a:r>
              <a:rPr lang="en-US" dirty="0" smtClean="0"/>
              <a:t>Enter text here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4802998"/>
            <a:ext cx="2133600" cy="15388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279503C6-47A0-441A-A0D7-B47DE3895979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145" y="4794979"/>
            <a:ext cx="489548" cy="17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23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725" indent="0" algn="l" defTabSz="914400" rtl="0" eaLnBrk="1" latinLnBrk="0" hangingPunct="1">
        <a:lnSpc>
          <a:spcPts val="4800"/>
        </a:lnSpc>
        <a:spcBef>
          <a:spcPts val="600"/>
        </a:spcBef>
        <a:spcAft>
          <a:spcPts val="1800"/>
        </a:spcAft>
        <a:buFont typeface="Calibri" panose="020F0502020204030204" pitchFamily="34" charset="0"/>
        <a:buChar char=" "/>
        <a:defRPr sz="48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 "/>
        <a:tabLst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266700" indent="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66700" indent="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66700" indent="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hi.ca/en/covid-19-resources" TargetMode="External"/><Relationship Id="rId2" Type="http://schemas.openxmlformats.org/officeDocument/2006/relationships/hyperlink" Target="mailto:specializedcare@cihi.ca" TargetMode="Externa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heconversation.com/how-some-oecd-countries-helped-control-covid-19-in-long-term-care-homes-14135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640" y="1281904"/>
            <a:ext cx="6335176" cy="929806"/>
          </a:xfrm>
        </p:spPr>
        <p:txBody>
          <a:bodyPr/>
          <a:lstStyle/>
          <a:p>
            <a:r>
              <a:rPr lang="en-CA" dirty="0"/>
              <a:t>Information Session:</a:t>
            </a:r>
            <a:br>
              <a:rPr lang="en-CA" dirty="0"/>
            </a:br>
            <a:r>
              <a:rPr lang="en-CA" dirty="0" err="1"/>
              <a:t>COVID</a:t>
            </a:r>
            <a:r>
              <a:rPr lang="en-CA" dirty="0"/>
              <a:t>-19 Status on Discharge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0112" y="3579862"/>
            <a:ext cx="6336704" cy="2769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r>
              <a:rPr lang="en-CA" dirty="0" smtClean="0">
                <a:solidFill>
                  <a:srgbClr val="ED7024"/>
                </a:solidFill>
              </a:rPr>
              <a:t>Canadian Institute for Health Information</a:t>
            </a:r>
            <a:endParaRPr lang="en-CA" dirty="0">
              <a:solidFill>
                <a:srgbClr val="ED702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279784" y="4766939"/>
            <a:ext cx="2275992" cy="269304"/>
          </a:xfrm>
        </p:spPr>
        <p:txBody>
          <a:bodyPr/>
          <a:lstStyle/>
          <a:p>
            <a:r>
              <a:rPr lang="en-CA" dirty="0"/>
              <a:t>September </a:t>
            </a:r>
            <a:r>
              <a:rPr lang="en-CA" dirty="0" smtClean="0"/>
              <a:t>2020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871726" y="4766938"/>
            <a:ext cx="2392714" cy="269304"/>
          </a:xfrm>
        </p:spPr>
        <p:txBody>
          <a:bodyPr/>
          <a:lstStyle/>
          <a:p>
            <a:r>
              <a:rPr lang="en-CA" dirty="0" err="1" smtClean="0"/>
              <a:t>specializedcare@cihi.ca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 bwMode="black">
          <a:xfrm>
            <a:off x="5131614" y="4722698"/>
            <a:ext cx="2608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1257300" algn="l"/>
              </a:tabLst>
            </a:pPr>
            <a:r>
              <a:rPr lang="en-CA" dirty="0" smtClean="0">
                <a:solidFill>
                  <a:schemeClr val="bg1"/>
                </a:solidFill>
              </a:rPr>
              <a:t>   cihi.ca</a:t>
            </a: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en-CA" dirty="0" smtClean="0">
                <a:solidFill>
                  <a:schemeClr val="bg1"/>
                </a:solidFill>
              </a:rPr>
              <a:t>@</a:t>
            </a:r>
            <a:r>
              <a:rPr lang="en-CA" dirty="0" err="1" smtClean="0">
                <a:solidFill>
                  <a:schemeClr val="bg1"/>
                </a:solidFill>
              </a:rPr>
              <a:t>cihi_icis</a:t>
            </a:r>
            <a:endParaRPr lang="en-CA" dirty="0">
              <a:solidFill>
                <a:schemeClr val="bg1"/>
              </a:solidFill>
            </a:endParaRPr>
          </a:p>
        </p:txBody>
      </p:sp>
      <p:grpSp>
        <p:nvGrpSpPr>
          <p:cNvPr id="7" name="Group 6" descr="Logo of the Canadian Institute for Health Information (CIHI)"/>
          <p:cNvGrpSpPr/>
          <p:nvPr/>
        </p:nvGrpSpPr>
        <p:grpSpPr>
          <a:xfrm>
            <a:off x="8001000" y="4680269"/>
            <a:ext cx="990600" cy="406081"/>
            <a:chOff x="8001000" y="4680269"/>
            <a:chExt cx="990600" cy="406081"/>
          </a:xfrm>
        </p:grpSpPr>
        <p:sp>
          <p:nvSpPr>
            <p:cNvPr id="8" name="Rectangle 7"/>
            <p:cNvSpPr/>
            <p:nvPr userDrawn="1"/>
          </p:nvSpPr>
          <p:spPr>
            <a:xfrm>
              <a:off x="8001000" y="4680269"/>
              <a:ext cx="990600" cy="4060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2241" y="4739484"/>
              <a:ext cx="885999" cy="3170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162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activities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33095"/>
              </p:ext>
            </p:extLst>
          </p:nvPr>
        </p:nvGraphicFramePr>
        <p:xfrm>
          <a:off x="611560" y="1275606"/>
          <a:ext cx="6477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912039592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327918026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365254"/>
                          </a:solidFill>
                        </a:rPr>
                        <a:t>Date</a:t>
                      </a:r>
                      <a:endParaRPr lang="en-US" sz="1400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365254"/>
                          </a:solidFill>
                        </a:rPr>
                        <a:t>Key activity</a:t>
                      </a:r>
                      <a:endParaRPr lang="en-US" sz="1400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4464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July 15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element finalized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0128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July</a:t>
                      </a:r>
                      <a:r>
                        <a:rPr lang="en-US" sz="1400" b="1" baseline="0" dirty="0" smtClean="0">
                          <a:solidFill>
                            <a:srgbClr val="365254"/>
                          </a:solidFill>
                        </a:rPr>
                        <a:t> 31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preliminary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specifications released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737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Sept. 1 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 specifications released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76402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Sept.</a:t>
                      </a:r>
                      <a:r>
                        <a:rPr lang="en-US" sz="1400" b="1" baseline="0" dirty="0" smtClean="0">
                          <a:solidFill>
                            <a:srgbClr val="365254"/>
                          </a:solidFill>
                        </a:rPr>
                        <a:t> 4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testing begins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772546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Sept.</a:t>
                      </a:r>
                      <a:r>
                        <a:rPr lang="en-US" sz="1400" b="1" baseline="0" dirty="0" smtClean="0">
                          <a:solidFill>
                            <a:srgbClr val="365254"/>
                          </a:solidFill>
                        </a:rPr>
                        <a:t> 8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Client bulletin released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35782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Sept. 22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sessions and FAQ available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7054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Sept.</a:t>
                      </a:r>
                      <a:r>
                        <a:rPr lang="en-US" sz="1400" b="1" baseline="0" dirty="0" smtClean="0">
                          <a:solidFill>
                            <a:srgbClr val="365254"/>
                          </a:solidFill>
                        </a:rPr>
                        <a:t> 27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Addendums to manuals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available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8013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</a:rPr>
                        <a:t>Oct.</a:t>
                      </a:r>
                      <a:r>
                        <a:rPr lang="en-US" sz="1400" b="1" baseline="0" dirty="0" smtClean="0">
                          <a:solidFill>
                            <a:srgbClr val="365254"/>
                          </a:solidFill>
                        </a:rPr>
                        <a:t> 1</a:t>
                      </a:r>
                      <a:endParaRPr lang="en-US" sz="1400" b="1" dirty="0">
                        <a:solidFill>
                          <a:srgbClr val="36525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CCRS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IRRS available to accept new data element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609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5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563888" y="1843951"/>
            <a:ext cx="4752975" cy="1239698"/>
          </a:xfrm>
        </p:spPr>
        <p:txBody>
          <a:bodyPr/>
          <a:lstStyle/>
          <a:p>
            <a:r>
              <a:rPr lang="en-US" dirty="0"/>
              <a:t>Frequently asked </a:t>
            </a: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9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Frequently asked questions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708660" y="1370474"/>
            <a:ext cx="7200000" cy="2337050"/>
          </a:xfrm>
        </p:spPr>
        <p:txBody>
          <a:bodyPr/>
          <a:lstStyle/>
          <a:p>
            <a:r>
              <a:rPr lang="en-US" dirty="0"/>
              <a:t>How do I code this item for a person who re-tests positive but remains asymptomatic 14 days after the last test result?  </a:t>
            </a:r>
          </a:p>
          <a:p>
            <a:pPr lvl="1"/>
            <a:r>
              <a:rPr lang="en-US" dirty="0"/>
              <a:t>Code 0 (Positive test) regardless of severity of clinical signs or symptoms. </a:t>
            </a:r>
          </a:p>
          <a:p>
            <a:r>
              <a:rPr lang="en-US" dirty="0"/>
              <a:t>If the cause of death is not confirmed to be related to </a:t>
            </a:r>
            <a:r>
              <a:rPr lang="en-US" dirty="0" err="1"/>
              <a:t>COVID</a:t>
            </a:r>
            <a:r>
              <a:rPr lang="en-US" dirty="0"/>
              <a:t>-19, will this change how I code?</a:t>
            </a:r>
          </a:p>
          <a:p>
            <a:pPr lvl="1"/>
            <a:r>
              <a:rPr lang="en-US" dirty="0"/>
              <a:t>No. Code based on test status. This item is not intended to record cause of death as determined by a medical officer or coroner. </a:t>
            </a:r>
          </a:p>
        </p:txBody>
      </p:sp>
    </p:spTree>
    <p:extLst>
      <p:ext uri="{BB962C8B-B14F-4D97-AF65-F5344CB8AC3E}">
        <p14:creationId xmlns:p14="http://schemas.microsoft.com/office/powerpoint/2010/main" val="263549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Frequently asked questions (continued)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8660" y="1370474"/>
            <a:ext cx="7031692" cy="2337050"/>
          </a:xfrm>
        </p:spPr>
        <p:txBody>
          <a:bodyPr/>
          <a:lstStyle/>
          <a:p>
            <a:r>
              <a:rPr lang="en-US" dirty="0"/>
              <a:t>How do I code this item for a person who was last tested before admission to our unit/facility?   </a:t>
            </a:r>
          </a:p>
          <a:p>
            <a:pPr lvl="1"/>
            <a:r>
              <a:rPr lang="en-US" dirty="0"/>
              <a:t>Code based on documentation of the most recent test result(s) within the lookback period, regardless of where the test was performed.</a:t>
            </a:r>
          </a:p>
          <a:p>
            <a:r>
              <a:rPr lang="en-US" dirty="0"/>
              <a:t>Do I code this item based on the date the </a:t>
            </a:r>
            <a:r>
              <a:rPr lang="en-US" i="1" dirty="0"/>
              <a:t>test was performed</a:t>
            </a:r>
            <a:r>
              <a:rPr lang="en-US" dirty="0"/>
              <a:t> or the date the </a:t>
            </a:r>
            <a:r>
              <a:rPr lang="en-US" i="1" dirty="0"/>
              <a:t>results were received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Complete based on the date the test was performed. </a:t>
            </a:r>
          </a:p>
        </p:txBody>
      </p:sp>
    </p:spTree>
    <p:extLst>
      <p:ext uri="{BB962C8B-B14F-4D97-AF65-F5344CB8AC3E}">
        <p14:creationId xmlns:p14="http://schemas.microsoft.com/office/powerpoint/2010/main" val="270035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Frequently asked questions (continued)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8659" y="1370474"/>
            <a:ext cx="6815669" cy="1231106"/>
          </a:xfrm>
        </p:spPr>
        <p:txBody>
          <a:bodyPr/>
          <a:lstStyle/>
          <a:p>
            <a:r>
              <a:rPr lang="en-US" dirty="0"/>
              <a:t>If we are waiting for test results, should we delay reporting until </a:t>
            </a:r>
            <a:r>
              <a:rPr lang="en-US" dirty="0" smtClean="0"/>
              <a:t>results are </a:t>
            </a:r>
            <a:r>
              <a:rPr lang="en-US" dirty="0"/>
              <a:t>received?  </a:t>
            </a:r>
          </a:p>
          <a:p>
            <a:pPr lvl="1"/>
            <a:r>
              <a:rPr lang="en-US" dirty="0"/>
              <a:t>Code 3 (No results). Do not infer results of the test. Facilities should not wait for results that would delay the completion of the discharge record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713473" y="2744642"/>
            <a:ext cx="7026880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25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•"/>
              <a:defRPr sz="1700" b="1" kern="1200" baseline="0">
                <a:solidFill>
                  <a:srgbClr val="365254"/>
                </a:solidFill>
                <a:latin typeface="+mn-lt"/>
                <a:ea typeface="+mn-ea"/>
                <a:cs typeface="+mn-cs"/>
              </a:defRPr>
            </a:lvl1pPr>
            <a:lvl2pPr marL="4492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92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492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492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92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92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9263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Will this item be specific to facilities with outbreaks, or does it apply to every facility reporting to </a:t>
            </a:r>
            <a:r>
              <a:rPr lang="en-US" dirty="0" err="1"/>
              <a:t>CCRS</a:t>
            </a:r>
            <a:r>
              <a:rPr lang="en-US" dirty="0"/>
              <a:t> or IRRS?  </a:t>
            </a:r>
          </a:p>
          <a:p>
            <a:pPr lvl="1"/>
            <a:r>
              <a:rPr lang="en-US" dirty="0"/>
              <a:t>Information on </a:t>
            </a:r>
            <a:r>
              <a:rPr lang="en-US" dirty="0" err="1"/>
              <a:t>COVID</a:t>
            </a:r>
            <a:r>
              <a:rPr lang="en-US" dirty="0"/>
              <a:t>-19 status is to be captured for every person who is discharged from a facility reporting to </a:t>
            </a:r>
            <a:r>
              <a:rPr lang="en-US" dirty="0" err="1"/>
              <a:t>CCRS</a:t>
            </a:r>
            <a:r>
              <a:rPr lang="en-US" dirty="0"/>
              <a:t> or IRRS.</a:t>
            </a:r>
          </a:p>
        </p:txBody>
      </p:sp>
    </p:spTree>
    <p:extLst>
      <p:ext uri="{BB962C8B-B14F-4D97-AF65-F5344CB8AC3E}">
        <p14:creationId xmlns:p14="http://schemas.microsoft.com/office/powerpoint/2010/main" val="18923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Questions?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928" y="752882"/>
            <a:ext cx="3971552" cy="3416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493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6"/>
          <p:cNvSpPr txBox="1">
            <a:spLocks/>
          </p:cNvSpPr>
          <p:nvPr/>
        </p:nvSpPr>
        <p:spPr>
          <a:xfrm>
            <a:off x="494344" y="771550"/>
            <a:ext cx="2493480" cy="439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182563" marR="0" indent="-182563" algn="l" defTabSz="914400" rtl="0" eaLnBrk="1" fontAlgn="auto" latinLnBrk="0" hangingPunct="1">
              <a:lnSpc>
                <a:spcPts val="23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SzTx/>
              <a:buFont typeface="Calibri" panose="020F0502020204030204" pitchFamily="34" charset="0"/>
              <a:buChar char=" "/>
              <a:tabLst/>
              <a:defRPr sz="2200" b="1" kern="1200" baseline="0">
                <a:solidFill>
                  <a:srgbClr val="177784"/>
                </a:solidFill>
                <a:latin typeface="+mn-lt"/>
                <a:ea typeface="+mn-ea"/>
                <a:cs typeface="+mn-cs"/>
              </a:defRPr>
            </a:lvl1pPr>
            <a:lvl2pPr marL="358775" indent="-17621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/>
              <a:defRPr sz="17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5600" indent="-182563" algn="l" defTabSz="914400" rtl="0" eaLnBrk="1" latinLnBrk="0" hangingPunct="1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1338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1338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1338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1338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1338" indent="-182563" algn="l" defTabSz="914400" rtl="0" eaLnBrk="1" latinLnBrk="0" hangingPunct="1">
              <a:lnSpc>
                <a:spcPts val="2100"/>
              </a:lnSpc>
              <a:spcBef>
                <a:spcPts val="600"/>
              </a:spcBef>
              <a:spcAft>
                <a:spcPts val="600"/>
              </a:spcAft>
              <a:buFont typeface="Calibri" panose="020F0502020204030204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spcAft>
                <a:spcPts val="1200"/>
              </a:spcAft>
              <a:buFont typeface="Calibri" panose="020F0502020204030204" pitchFamily="34" charset="0"/>
              <a:buNone/>
            </a:pPr>
            <a:r>
              <a:rPr lang="fr-CA" sz="3300" b="0" dirty="0" smtClean="0">
                <a:solidFill>
                  <a:srgbClr val="365254"/>
                </a:solidFill>
              </a:rPr>
              <a:t>How to</a:t>
            </a:r>
            <a:br>
              <a:rPr lang="fr-CA" sz="3300" b="0" dirty="0" smtClean="0">
                <a:solidFill>
                  <a:srgbClr val="365254"/>
                </a:solidFill>
              </a:rPr>
            </a:br>
            <a:r>
              <a:rPr lang="fr-CA" sz="3300" b="0" dirty="0" err="1" smtClean="0">
                <a:solidFill>
                  <a:srgbClr val="365254"/>
                </a:solidFill>
              </a:rPr>
              <a:t>reach</a:t>
            </a:r>
            <a:r>
              <a:rPr lang="fr-CA" sz="3300" b="0" dirty="0" smtClean="0">
                <a:solidFill>
                  <a:srgbClr val="365254"/>
                </a:solidFill>
              </a:rPr>
              <a:t> us</a:t>
            </a:r>
          </a:p>
          <a:p>
            <a:pPr>
              <a:buClr>
                <a:srgbClr val="365254"/>
              </a:buClr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rgbClr val="365254"/>
                </a:solidFill>
              </a:rPr>
              <a:t>Submit your question using </a:t>
            </a:r>
            <a:r>
              <a:rPr lang="en-US" sz="1700" dirty="0" err="1" smtClean="0">
                <a:solidFill>
                  <a:srgbClr val="365254"/>
                </a:solidFill>
              </a:rPr>
              <a:t>eQuery</a:t>
            </a:r>
            <a:r>
              <a:rPr lang="en-US" sz="1700" dirty="0" smtClean="0">
                <a:solidFill>
                  <a:srgbClr val="365254"/>
                </a:solidFill>
              </a:rPr>
              <a:t> </a:t>
            </a:r>
          </a:p>
          <a:p>
            <a:pPr>
              <a:buClr>
                <a:srgbClr val="365254"/>
              </a:buClr>
              <a:buFont typeface="Arial" panose="020B0604020202020204" pitchFamily="34" charset="0"/>
              <a:buChar char="•"/>
            </a:pPr>
            <a:r>
              <a:rPr lang="en-US" sz="1700" dirty="0" smtClean="0">
                <a:solidFill>
                  <a:srgbClr val="365254"/>
                </a:solidFill>
              </a:rPr>
              <a:t>Email: </a:t>
            </a:r>
            <a:r>
              <a:rPr lang="en-US" sz="1700" dirty="0" err="1" smtClean="0">
                <a:solidFill>
                  <a:srgbClr val="365254"/>
                </a:solidFill>
                <a:hlinkClick r:id="rId2"/>
              </a:rPr>
              <a:t>specializedcare@cihi.ca</a:t>
            </a:r>
            <a:endParaRPr lang="en-US" sz="1700" dirty="0" smtClean="0">
              <a:solidFill>
                <a:srgbClr val="365254"/>
              </a:solidFill>
            </a:endParaRPr>
          </a:p>
          <a:p>
            <a:pPr>
              <a:buClr>
                <a:srgbClr val="365254"/>
              </a:buClr>
              <a:buFont typeface="Arial" panose="020B0604020202020204" pitchFamily="34" charset="0"/>
              <a:buChar char="•"/>
            </a:pPr>
            <a:r>
              <a:rPr lang="en-US" sz="1700" dirty="0" err="1" smtClean="0">
                <a:solidFill>
                  <a:srgbClr val="365254"/>
                </a:solidFill>
                <a:hlinkClick r:id="rId3"/>
              </a:rPr>
              <a:t>CIHI’s</a:t>
            </a:r>
            <a:r>
              <a:rPr lang="en-US" sz="1700" dirty="0" smtClean="0">
                <a:solidFill>
                  <a:srgbClr val="365254"/>
                </a:solidFill>
                <a:hlinkClick r:id="rId3"/>
              </a:rPr>
              <a:t> </a:t>
            </a:r>
            <a:r>
              <a:rPr lang="en-US" sz="1700" dirty="0" err="1" smtClean="0">
                <a:solidFill>
                  <a:srgbClr val="365254"/>
                </a:solidFill>
                <a:hlinkClick r:id="rId3"/>
              </a:rPr>
              <a:t>COVID</a:t>
            </a:r>
            <a:r>
              <a:rPr lang="en-US" sz="1700" dirty="0" smtClean="0">
                <a:solidFill>
                  <a:srgbClr val="365254"/>
                </a:solidFill>
                <a:hlinkClick r:id="rId3"/>
              </a:rPr>
              <a:t>-19 resources web page</a:t>
            </a:r>
            <a:endParaRPr lang="en-US" sz="1700" dirty="0" smtClean="0">
              <a:solidFill>
                <a:srgbClr val="365254"/>
              </a:solidFill>
            </a:endParaRPr>
          </a:p>
          <a:p>
            <a:pPr lvl="1"/>
            <a:endParaRPr lang="en-US" dirty="0" smtClean="0"/>
          </a:p>
          <a:p>
            <a:pPr marL="0" indent="0">
              <a:buFont typeface="Calibri" panose="020F0502020204030204" pitchFamily="34" charset="0"/>
              <a:buNone/>
            </a:pPr>
            <a:endParaRPr lang="fr-C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2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nadian Institute for Health Information &#10;Better data. Better decisions. Healthier Canadians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091147"/>
            <a:ext cx="4975908" cy="6966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07504" y="4249420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/>
              <a:t>How to cite this </a:t>
            </a:r>
            <a:r>
              <a:rPr lang="en-US" sz="1200" baseline="30000" dirty="0" smtClean="0"/>
              <a:t>document:</a:t>
            </a:r>
            <a:endParaRPr lang="en-US" sz="1200" baseline="30000" dirty="0"/>
          </a:p>
          <a:p>
            <a:r>
              <a:rPr lang="en-US" sz="1200" baseline="30000" dirty="0"/>
              <a:t>Canadian Institute for Health Information. </a:t>
            </a:r>
            <a:r>
              <a:rPr lang="en-US" sz="1200" i="1" baseline="30000" dirty="0" smtClean="0"/>
              <a:t>Information Session: </a:t>
            </a:r>
            <a:r>
              <a:rPr lang="en-US" sz="1200" i="1" baseline="30000" dirty="0" err="1" smtClean="0"/>
              <a:t>COVID</a:t>
            </a:r>
            <a:r>
              <a:rPr lang="en-US" sz="1200" i="1" baseline="30000" dirty="0" smtClean="0"/>
              <a:t>-19 Status on Discharge</a:t>
            </a:r>
            <a:r>
              <a:rPr lang="en-US" sz="1200" baseline="30000" dirty="0" smtClean="0"/>
              <a:t>. </a:t>
            </a:r>
            <a:r>
              <a:rPr lang="en-US" sz="1200" baseline="30000" dirty="0"/>
              <a:t>Ottawa, ON: CIHI; </a:t>
            </a:r>
            <a:r>
              <a:rPr lang="en-US" sz="1200" baseline="30000" dirty="0" smtClean="0"/>
              <a:t>2020.</a:t>
            </a:r>
            <a:endParaRPr lang="en-US" sz="12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559743" y="4722698"/>
            <a:ext cx="1347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@</a:t>
            </a:r>
            <a:r>
              <a:rPr lang="en-CA" dirty="0" err="1" smtClean="0">
                <a:solidFill>
                  <a:schemeClr val="bg1"/>
                </a:solidFill>
              </a:rPr>
              <a:t>cihi_icis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472269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dirty="0" err="1">
                <a:solidFill>
                  <a:schemeClr val="bg1"/>
                </a:solidFill>
              </a:rPr>
              <a:t>s</a:t>
            </a:r>
            <a:r>
              <a:rPr lang="en-CA" dirty="0" err="1" smtClean="0">
                <a:solidFill>
                  <a:schemeClr val="bg1"/>
                </a:solidFill>
              </a:rPr>
              <a:t>pecializedcare@cihi.ca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62324" y="4568416"/>
            <a:ext cx="1234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dirty="0" smtClean="0">
                <a:solidFill>
                  <a:srgbClr val="365254"/>
                </a:solidFill>
              </a:rPr>
              <a:t>cihi.ca</a:t>
            </a:r>
            <a:endParaRPr lang="en-CA" sz="3200" dirty="0">
              <a:solidFill>
                <a:srgbClr val="3652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11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will cover today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8660" y="1370474"/>
            <a:ext cx="5735548" cy="692497"/>
          </a:xfrm>
        </p:spPr>
        <p:txBody>
          <a:bodyPr/>
          <a:lstStyle/>
          <a:p>
            <a:r>
              <a:rPr lang="en-US" dirty="0"/>
              <a:t>Introductions </a:t>
            </a:r>
          </a:p>
          <a:p>
            <a:r>
              <a:rPr lang="en-US" dirty="0"/>
              <a:t>Background: data gap on </a:t>
            </a:r>
            <a:r>
              <a:rPr lang="en-US" dirty="0" err="1"/>
              <a:t>COVID</a:t>
            </a:r>
            <a:r>
              <a:rPr lang="en-US" dirty="0"/>
              <a:t>-19 status </a:t>
            </a:r>
          </a:p>
          <a:p>
            <a:r>
              <a:rPr lang="en-US" dirty="0"/>
              <a:t>New data element effective October 1 for long-term care and continuing care reporting</a:t>
            </a:r>
          </a:p>
          <a:p>
            <a:r>
              <a:rPr lang="en-US" dirty="0"/>
              <a:t>Selected coding </a:t>
            </a:r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579862"/>
            <a:ext cx="632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session is being recorded</a:t>
            </a:r>
            <a:r>
              <a:rPr lang="en-US" dirty="0"/>
              <a:t> </a:t>
            </a:r>
            <a:r>
              <a:rPr lang="en-US" dirty="0" smtClean="0"/>
              <a:t>and will be available at a later 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5536" y="411510"/>
            <a:ext cx="8229600" cy="4290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300"/>
              </a:lnSpc>
            </a:pPr>
            <a:r>
              <a:rPr lang="en-US" sz="3300" dirty="0" smtClean="0">
                <a:solidFill>
                  <a:schemeClr val="bg1"/>
                </a:solidFill>
              </a:rPr>
              <a:t>Polling question</a:t>
            </a:r>
            <a:endParaRPr lang="en-CA" sz="3300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131840" y="1707654"/>
            <a:ext cx="5256584" cy="1683025"/>
          </a:xfrm>
        </p:spPr>
        <p:txBody>
          <a:bodyPr/>
          <a:lstStyle/>
          <a:p>
            <a:pPr>
              <a:lnSpc>
                <a:spcPts val="2100"/>
              </a:lnSpc>
            </a:pPr>
            <a:r>
              <a:rPr lang="en-US" sz="1700" b="1" dirty="0"/>
              <a:t>Where are you located?</a:t>
            </a:r>
          </a:p>
          <a:p>
            <a:pPr>
              <a:lnSpc>
                <a:spcPts val="2100"/>
              </a:lnSpc>
            </a:pPr>
            <a:r>
              <a:rPr lang="en-US" sz="1700" b="1" dirty="0"/>
              <a:t>What is your current role? </a:t>
            </a:r>
          </a:p>
          <a:p>
            <a:pPr>
              <a:lnSpc>
                <a:spcPts val="2100"/>
              </a:lnSpc>
            </a:pPr>
            <a:r>
              <a:rPr lang="en-US" sz="1700" b="1" dirty="0"/>
              <a:t>Do you use the RAI-MDS 2.0 and/or the </a:t>
            </a:r>
            <a:r>
              <a:rPr lang="en-US" sz="1700" b="1" dirty="0" err="1"/>
              <a:t>interRAI</a:t>
            </a:r>
            <a:r>
              <a:rPr lang="en-US" sz="1700" b="1" dirty="0"/>
              <a:t> </a:t>
            </a:r>
            <a:r>
              <a:rPr lang="en-US" sz="1700" b="1" dirty="0" err="1"/>
              <a:t>LTCF</a:t>
            </a:r>
            <a:r>
              <a:rPr lang="en-US" sz="1700" b="1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62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LTC</a:t>
            </a:r>
            <a:r>
              <a:rPr lang="en-US" dirty="0"/>
              <a:t> and </a:t>
            </a:r>
            <a:r>
              <a:rPr lang="en-US" dirty="0" err="1"/>
              <a:t>COVID</a:t>
            </a:r>
            <a:r>
              <a:rPr lang="en-US" dirty="0"/>
              <a:t>-19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8660" y="1370474"/>
            <a:ext cx="6095588" cy="692497"/>
          </a:xfrm>
        </p:spPr>
        <p:txBody>
          <a:bodyPr/>
          <a:lstStyle/>
          <a:p>
            <a:r>
              <a:rPr lang="en-US" dirty="0"/>
              <a:t>Canada’s long-term care (</a:t>
            </a:r>
            <a:r>
              <a:rPr lang="en-US" dirty="0" err="1"/>
              <a:t>LTC</a:t>
            </a:r>
            <a:r>
              <a:rPr lang="en-US" dirty="0"/>
              <a:t>) sector has been especially hard hit by the </a:t>
            </a:r>
            <a:r>
              <a:rPr lang="en-US" dirty="0" err="1"/>
              <a:t>COVID</a:t>
            </a:r>
            <a:r>
              <a:rPr lang="en-US" dirty="0"/>
              <a:t>-19 pandemic.</a:t>
            </a:r>
          </a:p>
          <a:p>
            <a:r>
              <a:rPr lang="en-US" dirty="0"/>
              <a:t>While Canada’s overall </a:t>
            </a:r>
            <a:r>
              <a:rPr lang="en-US" dirty="0" err="1"/>
              <a:t>COVID</a:t>
            </a:r>
            <a:r>
              <a:rPr lang="en-US" dirty="0"/>
              <a:t>-19 death rate is relatively low compared with the rate in other OECD countries, the proportion of deaths occurring in our </a:t>
            </a:r>
            <a:r>
              <a:rPr lang="en-US" dirty="0" err="1"/>
              <a:t>LTC</a:t>
            </a:r>
            <a:r>
              <a:rPr lang="en-US" dirty="0"/>
              <a:t> homes is among the highest.</a:t>
            </a:r>
          </a:p>
          <a:p>
            <a:r>
              <a:rPr lang="en-US" dirty="0"/>
              <a:t>More than 80% of </a:t>
            </a:r>
            <a:r>
              <a:rPr lang="en-US" dirty="0" err="1"/>
              <a:t>COVID</a:t>
            </a:r>
            <a:r>
              <a:rPr lang="en-US" dirty="0"/>
              <a:t>-19 deaths in Canada have been in </a:t>
            </a:r>
            <a:r>
              <a:rPr lang="en-US" dirty="0" err="1"/>
              <a:t>LTC</a:t>
            </a:r>
            <a:r>
              <a:rPr lang="en-US" dirty="0"/>
              <a:t>.</a:t>
            </a:r>
          </a:p>
          <a:p>
            <a:r>
              <a:rPr lang="en-US" dirty="0"/>
              <a:t>Public health, surveillance and testing data are critical to the pandemic response.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4083918"/>
            <a:ext cx="72111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OECD: Organisation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 Economic Co-operation 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Development.</a:t>
            </a:r>
          </a:p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O’Toole D.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How some OECD countries helped control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COVID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-19 in long-term care homes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The Conversation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July 12, 2020</a:t>
            </a:r>
          </a:p>
        </p:txBody>
      </p:sp>
    </p:spTree>
    <p:extLst>
      <p:ext uri="{BB962C8B-B14F-4D97-AF65-F5344CB8AC3E}">
        <p14:creationId xmlns:p14="http://schemas.microsoft.com/office/powerpoint/2010/main" val="337621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CIHI’s</a:t>
            </a:r>
            <a:r>
              <a:rPr lang="en-US" dirty="0"/>
              <a:t> response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8660" y="1370474"/>
            <a:ext cx="6095588" cy="1913857"/>
          </a:xfrm>
        </p:spPr>
        <p:txBody>
          <a:bodyPr/>
          <a:lstStyle/>
          <a:p>
            <a:r>
              <a:rPr lang="en-US" dirty="0" err="1"/>
              <a:t>CIHI’s</a:t>
            </a:r>
            <a:r>
              <a:rPr lang="en-US" dirty="0"/>
              <a:t> </a:t>
            </a:r>
            <a:r>
              <a:rPr lang="en-US" dirty="0" err="1"/>
              <a:t>COVID</a:t>
            </a:r>
            <a:r>
              <a:rPr lang="en-US" dirty="0"/>
              <a:t>-19 Business Response Team considers </a:t>
            </a:r>
            <a:r>
              <a:rPr lang="en-US" dirty="0" err="1"/>
              <a:t>LTC</a:t>
            </a:r>
            <a:r>
              <a:rPr lang="en-US" dirty="0"/>
              <a:t> data gaps as a high priority to be addressed. </a:t>
            </a:r>
          </a:p>
          <a:p>
            <a:r>
              <a:rPr lang="en-US" dirty="0"/>
              <a:t>Currently, </a:t>
            </a:r>
            <a:r>
              <a:rPr lang="en-US" dirty="0" err="1"/>
              <a:t>CIHI’s</a:t>
            </a:r>
            <a:r>
              <a:rPr lang="en-US" dirty="0"/>
              <a:t> data systems do not include a means to capture any information about a resident’s </a:t>
            </a:r>
            <a:r>
              <a:rPr lang="en-US" dirty="0" err="1"/>
              <a:t>COVID</a:t>
            </a:r>
            <a:r>
              <a:rPr lang="en-US" dirty="0"/>
              <a:t>-19 status when discharged from an </a:t>
            </a:r>
            <a:r>
              <a:rPr lang="en-US" dirty="0" err="1"/>
              <a:t>LTC</a:t>
            </a:r>
            <a:r>
              <a:rPr lang="en-US" dirty="0"/>
              <a:t> facility.  </a:t>
            </a:r>
          </a:p>
          <a:p>
            <a:r>
              <a:rPr lang="en-US" dirty="0"/>
              <a:t>Key data gap identified: </a:t>
            </a:r>
            <a:r>
              <a:rPr lang="en-US" dirty="0" err="1"/>
              <a:t>COVID</a:t>
            </a:r>
            <a:r>
              <a:rPr lang="en-US" dirty="0"/>
              <a:t>-19 status at time of </a:t>
            </a:r>
            <a:r>
              <a:rPr lang="en-US" dirty="0" smtClean="0"/>
              <a:t>discharge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74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taken 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8660" y="1370474"/>
            <a:ext cx="5663540" cy="1913857"/>
          </a:xfrm>
        </p:spPr>
        <p:txBody>
          <a:bodyPr/>
          <a:lstStyle/>
          <a:p>
            <a:r>
              <a:rPr lang="en-US" dirty="0"/>
              <a:t>A new data element has been developed through internal and external consultations.</a:t>
            </a:r>
          </a:p>
          <a:p>
            <a:r>
              <a:rPr lang="en-US" dirty="0"/>
              <a:t>It will be added to the RAI-MDS 2.0 and </a:t>
            </a:r>
            <a:r>
              <a:rPr lang="en-US" dirty="0" err="1"/>
              <a:t>interRAI</a:t>
            </a:r>
            <a:r>
              <a:rPr lang="en-US" dirty="0"/>
              <a:t> </a:t>
            </a:r>
            <a:r>
              <a:rPr lang="en-US" dirty="0" err="1"/>
              <a:t>LTCF</a:t>
            </a:r>
            <a:r>
              <a:rPr lang="en-US" dirty="0"/>
              <a:t> Discharge </a:t>
            </a:r>
            <a:r>
              <a:rPr lang="en-US" dirty="0" smtClean="0"/>
              <a:t>Assessment/Record/Type </a:t>
            </a:r>
            <a:r>
              <a:rPr lang="en-US" dirty="0"/>
              <a:t>to capture the resident’s </a:t>
            </a:r>
            <a:r>
              <a:rPr lang="en-US" dirty="0" err="1"/>
              <a:t>COVID</a:t>
            </a:r>
            <a:r>
              <a:rPr lang="en-US" dirty="0"/>
              <a:t>-19 status at time of discharge in the </a:t>
            </a:r>
            <a:r>
              <a:rPr lang="en-US" dirty="0" err="1"/>
              <a:t>CCRS</a:t>
            </a:r>
            <a:r>
              <a:rPr lang="en-US" dirty="0"/>
              <a:t> and IRRS systems, respectively. </a:t>
            </a:r>
          </a:p>
          <a:p>
            <a:r>
              <a:rPr lang="en-US" dirty="0"/>
              <a:t>Element name: </a:t>
            </a:r>
            <a:r>
              <a:rPr lang="en-US" dirty="0" err="1"/>
              <a:t>COVID</a:t>
            </a:r>
            <a:r>
              <a:rPr lang="en-US" dirty="0"/>
              <a:t>-19 Status </a:t>
            </a:r>
          </a:p>
        </p:txBody>
      </p:sp>
    </p:spTree>
    <p:extLst>
      <p:ext uri="{BB962C8B-B14F-4D97-AF65-F5344CB8AC3E}">
        <p14:creationId xmlns:p14="http://schemas.microsoft.com/office/powerpoint/2010/main" val="41322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COVID</a:t>
            </a:r>
            <a:r>
              <a:rPr lang="en-US" dirty="0"/>
              <a:t>-19 Status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709201" y="1371600"/>
            <a:ext cx="5735008" cy="25776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Intent: </a:t>
            </a:r>
            <a:r>
              <a:rPr lang="en-US" b="0" dirty="0"/>
              <a:t>To identify and document a person’s status at time of discharge, based on their last </a:t>
            </a:r>
            <a:r>
              <a:rPr lang="en-US" b="0" dirty="0" err="1"/>
              <a:t>COVID</a:t>
            </a:r>
            <a:r>
              <a:rPr lang="en-US" b="0" dirty="0"/>
              <a:t>-19 test. </a:t>
            </a:r>
          </a:p>
          <a:p>
            <a:pPr marL="0" indent="0">
              <a:buNone/>
            </a:pPr>
            <a:r>
              <a:rPr lang="en-US" dirty="0"/>
              <a:t>Process: </a:t>
            </a:r>
            <a:r>
              <a:rPr lang="en-US" b="0" dirty="0"/>
              <a:t>Review the clinical record. Collect information on the person’s </a:t>
            </a:r>
            <a:r>
              <a:rPr lang="en-US" b="0" dirty="0" err="1"/>
              <a:t>COVID</a:t>
            </a:r>
            <a:r>
              <a:rPr lang="en-US" b="0" dirty="0"/>
              <a:t>-19 status on discharge. Review information on the testing status in the last 92 days (for CCRS</a:t>
            </a:r>
            <a:r>
              <a:rPr lang="en-US" b="0" dirty="0" smtClean="0"/>
              <a:t>) or </a:t>
            </a:r>
            <a:r>
              <a:rPr lang="en-US" b="0" dirty="0"/>
              <a:t>the last 90 days (for IRRS</a:t>
            </a:r>
            <a:r>
              <a:rPr lang="en-US" b="0" dirty="0" smtClean="0"/>
              <a:t>). </a:t>
            </a:r>
            <a:r>
              <a:rPr lang="en-US" b="0" dirty="0"/>
              <a:t>Document based on </a:t>
            </a:r>
            <a:r>
              <a:rPr lang="en-US" b="0" dirty="0" smtClean="0"/>
              <a:t>the last </a:t>
            </a:r>
            <a:r>
              <a:rPr lang="en-US" b="0" dirty="0"/>
              <a:t>test result(s). The person’s record must include documentation indicating that testing has occurred, as well as the results of the testing. Code for the most appropriate response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01468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COVID</a:t>
            </a:r>
            <a:r>
              <a:rPr lang="en-US" dirty="0"/>
              <a:t>-19 Status (continued)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/>
              <a:t>Coding: </a:t>
            </a:r>
            <a:r>
              <a:rPr lang="en-US" b="0" dirty="0"/>
              <a:t>Code for the appropriate response from available documentation. </a:t>
            </a:r>
          </a:p>
          <a:p>
            <a:pPr marL="0" indent="0">
              <a:buNone/>
            </a:pPr>
            <a:r>
              <a:rPr lang="en-US" dirty="0"/>
              <a:t>0 Positive test</a:t>
            </a:r>
          </a:p>
          <a:p>
            <a:pPr marL="0" indent="0">
              <a:buNone/>
            </a:pPr>
            <a:r>
              <a:rPr lang="en-US" dirty="0"/>
              <a:t>1 Negative test — no previous positive test </a:t>
            </a:r>
          </a:p>
          <a:p>
            <a:pPr marL="0" indent="0">
              <a:buNone/>
            </a:pPr>
            <a:r>
              <a:rPr lang="en-US" dirty="0"/>
              <a:t>2 Resolved —  recovered from condition</a:t>
            </a:r>
          </a:p>
          <a:p>
            <a:pPr marL="0" indent="0">
              <a:buNone/>
            </a:pPr>
            <a:r>
              <a:rPr lang="en-US" dirty="0"/>
              <a:t>3 No results</a:t>
            </a:r>
          </a:p>
          <a:p>
            <a:pPr marL="0" indent="0">
              <a:buNone/>
            </a:pPr>
            <a:r>
              <a:rPr lang="en-US" dirty="0"/>
              <a:t>4 Not </a:t>
            </a:r>
            <a:r>
              <a:rPr lang="en-US" dirty="0" smtClean="0"/>
              <a:t>tested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72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647575"/>
              </p:ext>
            </p:extLst>
          </p:nvPr>
        </p:nvGraphicFramePr>
        <p:xfrm>
          <a:off x="609600" y="1123950"/>
          <a:ext cx="7130752" cy="3271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05464">
                  <a:extLst>
                    <a:ext uri="{9D8B030D-6E8A-4147-A177-3AD203B41FA5}">
                      <a16:colId xmlns:a16="http://schemas.microsoft.com/office/drawing/2014/main" val="3004808078"/>
                    </a:ext>
                  </a:extLst>
                </a:gridCol>
                <a:gridCol w="5225288">
                  <a:extLst>
                    <a:ext uri="{9D8B030D-6E8A-4147-A177-3AD203B41FA5}">
                      <a16:colId xmlns:a16="http://schemas.microsoft.com/office/drawing/2014/main" val="7318997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365254"/>
                          </a:solidFill>
                          <a:latin typeface="+mn-lt"/>
                        </a:rPr>
                        <a:t>Positive test</a:t>
                      </a:r>
                      <a:endParaRPr lang="en-US" sz="1400" b="1" dirty="0">
                        <a:solidFill>
                          <a:srgbClr val="365254"/>
                        </a:solidFill>
                        <a:latin typeface="+mn-lt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Positive COVID-19 test result confirmed by laboratory results, regardless of severity of clinical signs or symptoms. 	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913211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rgbClr val="365254"/>
                          </a:solidFill>
                          <a:latin typeface="+mn-lt"/>
                          <a:ea typeface="+mn-ea"/>
                          <a:cs typeface="+mn-cs"/>
                        </a:rPr>
                        <a:t>Negative test </a:t>
                      </a:r>
                      <a:r>
                        <a:rPr lang="en-US" sz="1400" dirty="0" smtClean="0">
                          <a:solidFill>
                            <a:srgbClr val="365254"/>
                          </a:solidFill>
                          <a:latin typeface="+mn-lt"/>
                          <a:cs typeface="Arial" panose="020B0604020202020204" pitchFamily="34" charset="0"/>
                        </a:rPr>
                        <a:t>—</a:t>
                      </a:r>
                      <a:r>
                        <a:rPr lang="en-US" sz="1400" dirty="0" smtClean="0">
                          <a:solidFill>
                            <a:srgbClr val="365254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365254"/>
                          </a:solidFill>
                          <a:latin typeface="+mn-lt"/>
                          <a:ea typeface="+mn-ea"/>
                          <a:cs typeface="+mn-cs"/>
                        </a:rPr>
                        <a:t>no previous positive test 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Negative COVID-19 test result, with no previous positive test result.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736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rgbClr val="365254"/>
                          </a:solidFill>
                          <a:latin typeface="+mn-lt"/>
                          <a:ea typeface="+mn-ea"/>
                          <a:cs typeface="+mn-cs"/>
                        </a:rPr>
                        <a:t>Resolved </a:t>
                      </a:r>
                      <a:r>
                        <a:rPr lang="en-US" sz="1400" dirty="0" smtClean="0">
                          <a:solidFill>
                            <a:srgbClr val="365254"/>
                          </a:solidFill>
                          <a:latin typeface="+mn-lt"/>
                          <a:cs typeface="Arial" panose="020B0604020202020204" pitchFamily="34" charset="0"/>
                        </a:rPr>
                        <a:t>—</a:t>
                      </a:r>
                      <a:r>
                        <a:rPr lang="en-US" sz="1400" dirty="0" smtClean="0">
                          <a:solidFill>
                            <a:srgbClr val="365254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365254"/>
                          </a:solidFill>
                          <a:latin typeface="+mn-lt"/>
                          <a:ea typeface="+mn-ea"/>
                          <a:cs typeface="+mn-cs"/>
                        </a:rPr>
                        <a:t>recovered from condition 	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Negative COVID-19 test result after having had a confirmed positive COVID-19 test.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Refer to your provincial guidelines for the most recent definition of a resolved case.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2622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rgbClr val="365254"/>
                          </a:solidFill>
                          <a:latin typeface="+mn-lt"/>
                          <a:ea typeface="+mn-ea"/>
                          <a:cs typeface="+mn-cs"/>
                        </a:rPr>
                        <a:t>No results</a:t>
                      </a:r>
                      <a:endParaRPr lang="en-US" sz="1800" b="1" i="0" u="none" strike="noStrike" kern="1200" baseline="0" dirty="0" smtClean="0">
                        <a:solidFill>
                          <a:srgbClr val="3652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Test was performed but results either are not available or are inconclusive. Person may be symptomatic or asymptomatic. Include presumed and suspected cases of COVID-19.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861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 smtClean="0">
                          <a:solidFill>
                            <a:srgbClr val="365254"/>
                          </a:solidFill>
                          <a:latin typeface="+mn-lt"/>
                          <a:ea typeface="+mn-ea"/>
                          <a:cs typeface="+mn-cs"/>
                        </a:rPr>
                        <a:t>Not tested 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365254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 test was performed. Person may be symptomatic or asymptomatic. Include presumed and suspected cases of COVID-19. 	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9726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59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EN">
  <a:themeElements>
    <a:clrScheme name="CIHI Branding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A199"/>
      </a:accent1>
      <a:accent2>
        <a:srgbClr val="365254"/>
      </a:accent2>
      <a:accent3>
        <a:srgbClr val="14838E"/>
      </a:accent3>
      <a:accent4>
        <a:srgbClr val="ED7024"/>
      </a:accent4>
      <a:accent5>
        <a:srgbClr val="000000"/>
      </a:accent5>
      <a:accent6>
        <a:srgbClr val="33BDB7"/>
      </a:accent6>
      <a:hlink>
        <a:srgbClr val="0070C0"/>
      </a:hlink>
      <a:folHlink>
        <a:srgbClr val="85206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279D426-A114-474A-A55C-06DF9F062457}" vid="{D635142E-56DC-49DC-AC2F-16EDEE734BA3}"/>
    </a:ext>
  </a:extLst>
</a:theme>
</file>

<file path=ppt/theme/theme2.xml><?xml version="1.0" encoding="utf-8"?>
<a:theme xmlns:a="http://schemas.openxmlformats.org/drawingml/2006/main" name="Transition_Nav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279D426-A114-474A-A55C-06DF9F062457}" vid="{C60D23FF-999C-4111-8C6B-E74060AE1D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PPT_EN</Template>
  <TotalTime>0</TotalTime>
  <Words>972</Words>
  <Application>Microsoft Office PowerPoint</Application>
  <PresentationFormat>On-screen Show (16:9)</PresentationFormat>
  <Paragraphs>103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PPT_EN</vt:lpstr>
      <vt:lpstr>Transition_Navy</vt:lpstr>
      <vt:lpstr>Information Session: COVID-19 Status on Discharge</vt:lpstr>
      <vt:lpstr>What we will cover today</vt:lpstr>
      <vt:lpstr>PowerPoint Presentation</vt:lpstr>
      <vt:lpstr>LTC and COVID-19</vt:lpstr>
      <vt:lpstr>CIHI’s response</vt:lpstr>
      <vt:lpstr>Actions taken </vt:lpstr>
      <vt:lpstr>COVID-19 Status </vt:lpstr>
      <vt:lpstr>COVID-19 Status (continued)</vt:lpstr>
      <vt:lpstr>Definitions</vt:lpstr>
      <vt:lpstr>Implementation activities</vt:lpstr>
      <vt:lpstr>PowerPoint Presentation</vt:lpstr>
      <vt:lpstr>Frequently asked questions</vt:lpstr>
      <vt:lpstr>Frequently asked questions (continued)</vt:lpstr>
      <vt:lpstr>Frequently asked questions (continued)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Session: COVID-19 Status on Discharge</dc:title>
  <dc:creator/>
  <cp:lastModifiedBy/>
  <cp:revision>1</cp:revision>
  <dcterms:created xsi:type="dcterms:W3CDTF">2020-09-18T17:15:19Z</dcterms:created>
  <dcterms:modified xsi:type="dcterms:W3CDTF">2020-09-28T17:36:22Z</dcterms:modified>
</cp:coreProperties>
</file>