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383" r:id="rId5"/>
    <p:sldId id="257" r:id="rId6"/>
    <p:sldId id="336" r:id="rId7"/>
    <p:sldId id="366" r:id="rId8"/>
    <p:sldId id="319" r:id="rId9"/>
    <p:sldId id="307" r:id="rId10"/>
    <p:sldId id="379" r:id="rId11"/>
    <p:sldId id="367" r:id="rId12"/>
    <p:sldId id="369" r:id="rId13"/>
    <p:sldId id="382" r:id="rId14"/>
    <p:sldId id="370" r:id="rId15"/>
    <p:sldId id="368" r:id="rId16"/>
    <p:sldId id="373" r:id="rId17"/>
    <p:sldId id="374" r:id="rId18"/>
    <p:sldId id="375" r:id="rId19"/>
    <p:sldId id="363" r:id="rId20"/>
    <p:sldId id="376" r:id="rId21"/>
    <p:sldId id="377" r:id="rId22"/>
    <p:sldId id="381" r:id="rId23"/>
    <p:sldId id="384" r:id="rId2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Frood" initials="JF" lastIdx="55" clrIdx="0"/>
  <p:cmAuthor id="7" name="Vanessa Sovran" initials="VS" lastIdx="1" clrIdx="7"/>
  <p:cmAuthor id="1" name="Ben Reason" initials="BR" lastIdx="4" clrIdx="1"/>
  <p:cmAuthor id="2" name="tjohnson" initials="t" lastIdx="17" clrIdx="2"/>
  <p:cmAuthor id="3" name="Teagan" initials="T" lastIdx="12" clrIdx="3"/>
  <p:cmAuthor id="4" name="Raymond Fong" initials="RF" lastIdx="12" clrIdx="4"/>
  <p:cmAuthor id="5" name="Mary Jean McAleer" initials="MJM" lastIdx="14" clrIdx="5"/>
  <p:cmAuthor id="6" name="Cynthia Cheponis Fleet" initials="CCF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872"/>
    <a:srgbClr val="D78235"/>
    <a:srgbClr val="636467"/>
    <a:srgbClr val="94B8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2" autoAdjust="0"/>
    <p:restoredTop sz="97209" autoAdjust="0"/>
  </p:normalViewPr>
  <p:slideViewPr>
    <p:cSldViewPr>
      <p:cViewPr varScale="1">
        <p:scale>
          <a:sx n="110" d="100"/>
          <a:sy n="110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04" y="-84"/>
      </p:cViewPr>
      <p:guideLst>
        <p:guide orient="horz" pos="2928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://departments/sites/EmergingIssuesTeam/OR/Shared%20Documents/Release%20Documents/OR%20Report%20Figur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://departments/sites/EmergingIssuesTeam/OR/Shared%20Documents/Release%20Documents/OR%20Report%20Figures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http://departments/sites/EmergingIssuesTeam/OR/Shared%20Documents/Release%20Documents/ORU%20figures%20and%20fact-checking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://departments/sites/EmergingIssuesTeam/OR/Shared%20Documents/Release%20Documents/ORU%20figures%20and%20fact-checking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://departments/sites/EmergingIssuesTeam/OR/Shared%20Documents/Release%20Documents/ORU%20figures%20and%20fact-checkin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7235956284484883E-2"/>
          <c:y val="0.20561944391599732"/>
          <c:w val="0.88465225880702425"/>
          <c:h val="0.48906275694621337"/>
        </c:manualLayout>
      </c:layout>
      <c:lineChart>
        <c:grouping val="standard"/>
        <c:varyColors val="0"/>
        <c:ser>
          <c:idx val="0"/>
          <c:order val="0"/>
          <c:tx>
            <c:strRef>
              <c:f>'FIGURE 1 Counting ORs'!$B$1</c:f>
              <c:strCache>
                <c:ptCount val="1"/>
                <c:pt idx="0">
                  <c:v>Patient 1</c:v>
                </c:pt>
              </c:strCache>
            </c:strRef>
          </c:tx>
          <c:marker>
            <c:symbol val="none"/>
          </c:marker>
          <c:cat>
            <c:numRef>
              <c:f>'FIGURE 1 Counting ORs'!$A$2:$A$34</c:f>
              <c:numCache>
                <c:formatCode>h:mm</c:formatCode>
                <c:ptCount val="33"/>
                <c:pt idx="0">
                  <c:v>0.33333333333333331</c:v>
                </c:pt>
                <c:pt idx="1">
                  <c:v>0.34375</c:v>
                </c:pt>
                <c:pt idx="2">
                  <c:v>0.35416666666666669</c:v>
                </c:pt>
                <c:pt idx="3">
                  <c:v>0.36458333333333331</c:v>
                </c:pt>
                <c:pt idx="4">
                  <c:v>0.375</c:v>
                </c:pt>
                <c:pt idx="5">
                  <c:v>0.38541666666666669</c:v>
                </c:pt>
                <c:pt idx="6">
                  <c:v>0.39583333333333331</c:v>
                </c:pt>
                <c:pt idx="7">
                  <c:v>0.40625</c:v>
                </c:pt>
                <c:pt idx="8">
                  <c:v>0.41666666666666669</c:v>
                </c:pt>
                <c:pt idx="9">
                  <c:v>0.42708333333333331</c:v>
                </c:pt>
                <c:pt idx="10">
                  <c:v>0.4375</c:v>
                </c:pt>
                <c:pt idx="11">
                  <c:v>0.44791666666666669</c:v>
                </c:pt>
                <c:pt idx="12">
                  <c:v>0.45833333333333331</c:v>
                </c:pt>
                <c:pt idx="13">
                  <c:v>0.46875</c:v>
                </c:pt>
                <c:pt idx="14">
                  <c:v>0.47916666666666669</c:v>
                </c:pt>
                <c:pt idx="15">
                  <c:v>0.48958333333333331</c:v>
                </c:pt>
                <c:pt idx="16">
                  <c:v>0.5</c:v>
                </c:pt>
                <c:pt idx="17">
                  <c:v>0.51041666666666663</c:v>
                </c:pt>
                <c:pt idx="18">
                  <c:v>0.52083333333333337</c:v>
                </c:pt>
                <c:pt idx="19">
                  <c:v>0.53125</c:v>
                </c:pt>
                <c:pt idx="20">
                  <c:v>4.1666666666666664E-2</c:v>
                </c:pt>
                <c:pt idx="21">
                  <c:v>5.2083333333333336E-2</c:v>
                </c:pt>
                <c:pt idx="22">
                  <c:v>6.25E-2</c:v>
                </c:pt>
                <c:pt idx="23">
                  <c:v>7.2916666666666671E-2</c:v>
                </c:pt>
                <c:pt idx="24">
                  <c:v>8.3333333333333329E-2</c:v>
                </c:pt>
                <c:pt idx="25">
                  <c:v>9.375E-2</c:v>
                </c:pt>
                <c:pt idx="26">
                  <c:v>0.10416666666666667</c:v>
                </c:pt>
                <c:pt idx="27">
                  <c:v>0.11458333333333333</c:v>
                </c:pt>
                <c:pt idx="28">
                  <c:v>0.125</c:v>
                </c:pt>
                <c:pt idx="29">
                  <c:v>0.13541666666666666</c:v>
                </c:pt>
                <c:pt idx="30">
                  <c:v>0.14583333333333334</c:v>
                </c:pt>
                <c:pt idx="31">
                  <c:v>0.15625</c:v>
                </c:pt>
                <c:pt idx="32">
                  <c:v>0.16666666666666666</c:v>
                </c:pt>
              </c:numCache>
            </c:numRef>
          </c:cat>
          <c:val>
            <c:numRef>
              <c:f>'FIGURE 1 Counting ORs'!$B$2:$B$34</c:f>
              <c:numCache>
                <c:formatCode>General</c:formatCode>
                <c:ptCount val="33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43-4790-BDFF-883F87FF6C19}"/>
            </c:ext>
          </c:extLst>
        </c:ser>
        <c:ser>
          <c:idx val="1"/>
          <c:order val="1"/>
          <c:tx>
            <c:strRef>
              <c:f>'FIGURE 1 Counting ORs'!$C$1</c:f>
              <c:strCache>
                <c:ptCount val="1"/>
                <c:pt idx="0">
                  <c:v>Patient 2</c:v>
                </c:pt>
              </c:strCache>
            </c:strRef>
          </c:tx>
          <c:marker>
            <c:symbol val="none"/>
          </c:marker>
          <c:cat>
            <c:numRef>
              <c:f>'FIGURE 1 Counting ORs'!$A$2:$A$34</c:f>
              <c:numCache>
                <c:formatCode>h:mm</c:formatCode>
                <c:ptCount val="33"/>
                <c:pt idx="0">
                  <c:v>0.33333333333333331</c:v>
                </c:pt>
                <c:pt idx="1">
                  <c:v>0.34375</c:v>
                </c:pt>
                <c:pt idx="2">
                  <c:v>0.35416666666666669</c:v>
                </c:pt>
                <c:pt idx="3">
                  <c:v>0.36458333333333331</c:v>
                </c:pt>
                <c:pt idx="4">
                  <c:v>0.375</c:v>
                </c:pt>
                <c:pt idx="5">
                  <c:v>0.38541666666666669</c:v>
                </c:pt>
                <c:pt idx="6">
                  <c:v>0.39583333333333331</c:v>
                </c:pt>
                <c:pt idx="7">
                  <c:v>0.40625</c:v>
                </c:pt>
                <c:pt idx="8">
                  <c:v>0.41666666666666669</c:v>
                </c:pt>
                <c:pt idx="9">
                  <c:v>0.42708333333333331</c:v>
                </c:pt>
                <c:pt idx="10">
                  <c:v>0.4375</c:v>
                </c:pt>
                <c:pt idx="11">
                  <c:v>0.44791666666666669</c:v>
                </c:pt>
                <c:pt idx="12">
                  <c:v>0.45833333333333331</c:v>
                </c:pt>
                <c:pt idx="13">
                  <c:v>0.46875</c:v>
                </c:pt>
                <c:pt idx="14">
                  <c:v>0.47916666666666669</c:v>
                </c:pt>
                <c:pt idx="15">
                  <c:v>0.48958333333333331</c:v>
                </c:pt>
                <c:pt idx="16">
                  <c:v>0.5</c:v>
                </c:pt>
                <c:pt idx="17">
                  <c:v>0.51041666666666663</c:v>
                </c:pt>
                <c:pt idx="18">
                  <c:v>0.52083333333333337</c:v>
                </c:pt>
                <c:pt idx="19">
                  <c:v>0.53125</c:v>
                </c:pt>
                <c:pt idx="20">
                  <c:v>4.1666666666666664E-2</c:v>
                </c:pt>
                <c:pt idx="21">
                  <c:v>5.2083333333333336E-2</c:v>
                </c:pt>
                <c:pt idx="22">
                  <c:v>6.25E-2</c:v>
                </c:pt>
                <c:pt idx="23">
                  <c:v>7.2916666666666671E-2</c:v>
                </c:pt>
                <c:pt idx="24">
                  <c:v>8.3333333333333329E-2</c:v>
                </c:pt>
                <c:pt idx="25">
                  <c:v>9.375E-2</c:v>
                </c:pt>
                <c:pt idx="26">
                  <c:v>0.10416666666666667</c:v>
                </c:pt>
                <c:pt idx="27">
                  <c:v>0.11458333333333333</c:v>
                </c:pt>
                <c:pt idx="28">
                  <c:v>0.125</c:v>
                </c:pt>
                <c:pt idx="29">
                  <c:v>0.13541666666666666</c:v>
                </c:pt>
                <c:pt idx="30">
                  <c:v>0.14583333333333334</c:v>
                </c:pt>
                <c:pt idx="31">
                  <c:v>0.15625</c:v>
                </c:pt>
                <c:pt idx="32">
                  <c:v>0.16666666666666666</c:v>
                </c:pt>
              </c:numCache>
            </c:numRef>
          </c:cat>
          <c:val>
            <c:numRef>
              <c:f>'FIGURE 1 Counting ORs'!$C$2:$C$34</c:f>
              <c:numCache>
                <c:formatCode>General</c:formatCode>
                <c:ptCount val="33"/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43-4790-BDFF-883F87FF6C19}"/>
            </c:ext>
          </c:extLst>
        </c:ser>
        <c:ser>
          <c:idx val="2"/>
          <c:order val="2"/>
          <c:tx>
            <c:strRef>
              <c:f>'FIGURE 1 Counting ORs'!$D$1</c:f>
              <c:strCache>
                <c:ptCount val="1"/>
                <c:pt idx="0">
                  <c:v>Patient 3</c:v>
                </c:pt>
              </c:strCache>
            </c:strRef>
          </c:tx>
          <c:marker>
            <c:symbol val="none"/>
          </c:marker>
          <c:cat>
            <c:numRef>
              <c:f>'FIGURE 1 Counting ORs'!$A$2:$A$34</c:f>
              <c:numCache>
                <c:formatCode>h:mm</c:formatCode>
                <c:ptCount val="33"/>
                <c:pt idx="0">
                  <c:v>0.33333333333333331</c:v>
                </c:pt>
                <c:pt idx="1">
                  <c:v>0.34375</c:v>
                </c:pt>
                <c:pt idx="2">
                  <c:v>0.35416666666666669</c:v>
                </c:pt>
                <c:pt idx="3">
                  <c:v>0.36458333333333331</c:v>
                </c:pt>
                <c:pt idx="4">
                  <c:v>0.375</c:v>
                </c:pt>
                <c:pt idx="5">
                  <c:v>0.38541666666666669</c:v>
                </c:pt>
                <c:pt idx="6">
                  <c:v>0.39583333333333331</c:v>
                </c:pt>
                <c:pt idx="7">
                  <c:v>0.40625</c:v>
                </c:pt>
                <c:pt idx="8">
                  <c:v>0.41666666666666669</c:v>
                </c:pt>
                <c:pt idx="9">
                  <c:v>0.42708333333333331</c:v>
                </c:pt>
                <c:pt idx="10">
                  <c:v>0.4375</c:v>
                </c:pt>
                <c:pt idx="11">
                  <c:v>0.44791666666666669</c:v>
                </c:pt>
                <c:pt idx="12">
                  <c:v>0.45833333333333331</c:v>
                </c:pt>
                <c:pt idx="13">
                  <c:v>0.46875</c:v>
                </c:pt>
                <c:pt idx="14">
                  <c:v>0.47916666666666669</c:v>
                </c:pt>
                <c:pt idx="15">
                  <c:v>0.48958333333333331</c:v>
                </c:pt>
                <c:pt idx="16">
                  <c:v>0.5</c:v>
                </c:pt>
                <c:pt idx="17">
                  <c:v>0.51041666666666663</c:v>
                </c:pt>
                <c:pt idx="18">
                  <c:v>0.52083333333333337</c:v>
                </c:pt>
                <c:pt idx="19">
                  <c:v>0.53125</c:v>
                </c:pt>
                <c:pt idx="20">
                  <c:v>4.1666666666666664E-2</c:v>
                </c:pt>
                <c:pt idx="21">
                  <c:v>5.2083333333333336E-2</c:v>
                </c:pt>
                <c:pt idx="22">
                  <c:v>6.25E-2</c:v>
                </c:pt>
                <c:pt idx="23">
                  <c:v>7.2916666666666671E-2</c:v>
                </c:pt>
                <c:pt idx="24">
                  <c:v>8.3333333333333329E-2</c:v>
                </c:pt>
                <c:pt idx="25">
                  <c:v>9.375E-2</c:v>
                </c:pt>
                <c:pt idx="26">
                  <c:v>0.10416666666666667</c:v>
                </c:pt>
                <c:pt idx="27">
                  <c:v>0.11458333333333333</c:v>
                </c:pt>
                <c:pt idx="28">
                  <c:v>0.125</c:v>
                </c:pt>
                <c:pt idx="29">
                  <c:v>0.13541666666666666</c:v>
                </c:pt>
                <c:pt idx="30">
                  <c:v>0.14583333333333334</c:v>
                </c:pt>
                <c:pt idx="31">
                  <c:v>0.15625</c:v>
                </c:pt>
                <c:pt idx="32">
                  <c:v>0.16666666666666666</c:v>
                </c:pt>
              </c:numCache>
            </c:numRef>
          </c:cat>
          <c:val>
            <c:numRef>
              <c:f>'FIGURE 1 Counting ORs'!$D$2:$D$34</c:f>
              <c:numCache>
                <c:formatCode>General</c:formatCode>
                <c:ptCount val="33"/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43-4790-BDFF-883F87FF6C19}"/>
            </c:ext>
          </c:extLst>
        </c:ser>
        <c:ser>
          <c:idx val="3"/>
          <c:order val="3"/>
          <c:tx>
            <c:strRef>
              <c:f>'FIGURE 1 Counting ORs'!$E$1</c:f>
              <c:strCache>
                <c:ptCount val="1"/>
                <c:pt idx="0">
                  <c:v>Patient 4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'FIGURE 1 Counting ORs'!$A$2:$A$34</c:f>
              <c:numCache>
                <c:formatCode>h:mm</c:formatCode>
                <c:ptCount val="33"/>
                <c:pt idx="0">
                  <c:v>0.33333333333333331</c:v>
                </c:pt>
                <c:pt idx="1">
                  <c:v>0.34375</c:v>
                </c:pt>
                <c:pt idx="2">
                  <c:v>0.35416666666666669</c:v>
                </c:pt>
                <c:pt idx="3">
                  <c:v>0.36458333333333331</c:v>
                </c:pt>
                <c:pt idx="4">
                  <c:v>0.375</c:v>
                </c:pt>
                <c:pt idx="5">
                  <c:v>0.38541666666666669</c:v>
                </c:pt>
                <c:pt idx="6">
                  <c:v>0.39583333333333331</c:v>
                </c:pt>
                <c:pt idx="7">
                  <c:v>0.40625</c:v>
                </c:pt>
                <c:pt idx="8">
                  <c:v>0.41666666666666669</c:v>
                </c:pt>
                <c:pt idx="9">
                  <c:v>0.42708333333333331</c:v>
                </c:pt>
                <c:pt idx="10">
                  <c:v>0.4375</c:v>
                </c:pt>
                <c:pt idx="11">
                  <c:v>0.44791666666666669</c:v>
                </c:pt>
                <c:pt idx="12">
                  <c:v>0.45833333333333331</c:v>
                </c:pt>
                <c:pt idx="13">
                  <c:v>0.46875</c:v>
                </c:pt>
                <c:pt idx="14">
                  <c:v>0.47916666666666669</c:v>
                </c:pt>
                <c:pt idx="15">
                  <c:v>0.48958333333333331</c:v>
                </c:pt>
                <c:pt idx="16">
                  <c:v>0.5</c:v>
                </c:pt>
                <c:pt idx="17">
                  <c:v>0.51041666666666663</c:v>
                </c:pt>
                <c:pt idx="18">
                  <c:v>0.52083333333333337</c:v>
                </c:pt>
                <c:pt idx="19">
                  <c:v>0.53125</c:v>
                </c:pt>
                <c:pt idx="20">
                  <c:v>4.1666666666666664E-2</c:v>
                </c:pt>
                <c:pt idx="21">
                  <c:v>5.2083333333333336E-2</c:v>
                </c:pt>
                <c:pt idx="22">
                  <c:v>6.25E-2</c:v>
                </c:pt>
                <c:pt idx="23">
                  <c:v>7.2916666666666671E-2</c:v>
                </c:pt>
                <c:pt idx="24">
                  <c:v>8.3333333333333329E-2</c:v>
                </c:pt>
                <c:pt idx="25">
                  <c:v>9.375E-2</c:v>
                </c:pt>
                <c:pt idx="26">
                  <c:v>0.10416666666666667</c:v>
                </c:pt>
                <c:pt idx="27">
                  <c:v>0.11458333333333333</c:v>
                </c:pt>
                <c:pt idx="28">
                  <c:v>0.125</c:v>
                </c:pt>
                <c:pt idx="29">
                  <c:v>0.13541666666666666</c:v>
                </c:pt>
                <c:pt idx="30">
                  <c:v>0.14583333333333334</c:v>
                </c:pt>
                <c:pt idx="31">
                  <c:v>0.15625</c:v>
                </c:pt>
                <c:pt idx="32">
                  <c:v>0.16666666666666666</c:v>
                </c:pt>
              </c:numCache>
            </c:numRef>
          </c:cat>
          <c:val>
            <c:numRef>
              <c:f>'FIGURE 1 Counting ORs'!$E$2:$E$34</c:f>
              <c:numCache>
                <c:formatCode>General</c:formatCode>
                <c:ptCount val="33"/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C43-4790-BDFF-883F87FF6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83200"/>
        <c:axId val="50485120"/>
      </c:lineChart>
      <c:catAx>
        <c:axId val="5048320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CA" sz="1600"/>
                  <a:t>Time</a:t>
                </a:r>
              </a:p>
            </c:rich>
          </c:tx>
          <c:overlay val="0"/>
        </c:title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0485120"/>
        <c:crosses val="autoZero"/>
        <c:auto val="1"/>
        <c:lblAlgn val="ctr"/>
        <c:lblOffset val="100"/>
        <c:noMultiLvlLbl val="0"/>
      </c:catAx>
      <c:valAx>
        <c:axId val="50485120"/>
        <c:scaling>
          <c:orientation val="minMax"/>
          <c:max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Patient</a:t>
                </a:r>
              </a:p>
            </c:rich>
          </c:tx>
          <c:layout>
            <c:manualLayout>
              <c:xMode val="edge"/>
              <c:yMode val="edge"/>
              <c:x val="0"/>
              <c:y val="0.303088513637697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50483200"/>
        <c:crosses val="autoZero"/>
        <c:crossBetween val="midCat"/>
        <c:majorUnit val="1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448544887679319E-2"/>
          <c:y val="1.9531110799009755E-2"/>
          <c:w val="0.88403204213517472"/>
          <c:h val="0.95521983967977242"/>
        </c:manualLayout>
      </c:layout>
      <c:lineChart>
        <c:grouping val="standard"/>
        <c:varyColors val="0"/>
        <c:ser>
          <c:idx val="2"/>
          <c:order val="0"/>
          <c:tx>
            <c:v>Non-CMA start</c:v>
          </c:tx>
          <c:spPr>
            <a:ln w="28575">
              <a:noFill/>
            </a:ln>
          </c:spPr>
          <c:marker>
            <c:symbol val="circle"/>
            <c:size val="2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marker>
          <c:val>
            <c:numRef>
              <c:f>'DATA - FACILITY start end data'!$E$3:$E$244</c:f>
              <c:numCache>
                <c:formatCode>hh:mm:ss;@</c:formatCode>
                <c:ptCount val="242"/>
                <c:pt idx="0">
                  <c:v>0.35069444444444442</c:v>
                </c:pt>
                <c:pt idx="1">
                  <c:v>0.3611111111111111</c:v>
                </c:pt>
                <c:pt idx="2">
                  <c:v>0.31944444444444448</c:v>
                </c:pt>
                <c:pt idx="3">
                  <c:v>0.3347222222222222</c:v>
                </c:pt>
                <c:pt idx="4">
                  <c:v>0.34027777777777773</c:v>
                </c:pt>
                <c:pt idx="5">
                  <c:v>0.33680555555555558</c:v>
                </c:pt>
                <c:pt idx="6">
                  <c:v>0.34027777777777773</c:v>
                </c:pt>
                <c:pt idx="7">
                  <c:v>0.35000000000000003</c:v>
                </c:pt>
                <c:pt idx="8">
                  <c:v>0.32291666666666669</c:v>
                </c:pt>
                <c:pt idx="9">
                  <c:v>0.3659722222222222</c:v>
                </c:pt>
                <c:pt idx="10">
                  <c:v>0.35625000000000001</c:v>
                </c:pt>
                <c:pt idx="11">
                  <c:v>0.35138888888888892</c:v>
                </c:pt>
                <c:pt idx="12">
                  <c:v>0.32916666666666666</c:v>
                </c:pt>
                <c:pt idx="13">
                  <c:v>0.35138888888888892</c:v>
                </c:pt>
                <c:pt idx="14">
                  <c:v>0.33333333333333331</c:v>
                </c:pt>
                <c:pt idx="15">
                  <c:v>0.33680555555555558</c:v>
                </c:pt>
                <c:pt idx="16">
                  <c:v>0.34027777777777773</c:v>
                </c:pt>
                <c:pt idx="17">
                  <c:v>0.32291666666666669</c:v>
                </c:pt>
                <c:pt idx="18">
                  <c:v>0.3263888888888889</c:v>
                </c:pt>
                <c:pt idx="19">
                  <c:v>0.34375</c:v>
                </c:pt>
                <c:pt idx="20">
                  <c:v>0.375</c:v>
                </c:pt>
                <c:pt idx="21">
                  <c:v>0.37291666666666662</c:v>
                </c:pt>
                <c:pt idx="22">
                  <c:v>0.40625</c:v>
                </c:pt>
                <c:pt idx="23">
                  <c:v>0.34652777777777777</c:v>
                </c:pt>
                <c:pt idx="24">
                  <c:v>0.34027777777777773</c:v>
                </c:pt>
                <c:pt idx="25">
                  <c:v>0.34097222222222223</c:v>
                </c:pt>
                <c:pt idx="26">
                  <c:v>0.34027777777777773</c:v>
                </c:pt>
                <c:pt idx="27">
                  <c:v>0.32847222222222222</c:v>
                </c:pt>
                <c:pt idx="28">
                  <c:v>0.38125000000000003</c:v>
                </c:pt>
                <c:pt idx="29">
                  <c:v>0.33680555555555558</c:v>
                </c:pt>
                <c:pt idx="30">
                  <c:v>0.34583333333333338</c:v>
                </c:pt>
                <c:pt idx="31">
                  <c:v>0.32916666666666666</c:v>
                </c:pt>
                <c:pt idx="32">
                  <c:v>0.3576388888888889</c:v>
                </c:pt>
                <c:pt idx="33">
                  <c:v>0.3347222222222222</c:v>
                </c:pt>
                <c:pt idx="34">
                  <c:v>0.34027777777777773</c:v>
                </c:pt>
                <c:pt idx="35">
                  <c:v>0.375</c:v>
                </c:pt>
                <c:pt idx="36">
                  <c:v>0.34722222222222227</c:v>
                </c:pt>
                <c:pt idx="37">
                  <c:v>0.375</c:v>
                </c:pt>
                <c:pt idx="38">
                  <c:v>0.33958333333333335</c:v>
                </c:pt>
                <c:pt idx="39">
                  <c:v>0.34375</c:v>
                </c:pt>
                <c:pt idx="40">
                  <c:v>0.3298611111111111</c:v>
                </c:pt>
                <c:pt idx="41">
                  <c:v>0.3520833333333333</c:v>
                </c:pt>
                <c:pt idx="42">
                  <c:v>0.33333333333333331</c:v>
                </c:pt>
                <c:pt idx="43">
                  <c:v>0.33333333333333331</c:v>
                </c:pt>
                <c:pt idx="44">
                  <c:v>0.35069444444444442</c:v>
                </c:pt>
                <c:pt idx="45">
                  <c:v>0.33680555555555558</c:v>
                </c:pt>
                <c:pt idx="46">
                  <c:v>0.30763888888888891</c:v>
                </c:pt>
                <c:pt idx="47">
                  <c:v>0.31597222222222221</c:v>
                </c:pt>
                <c:pt idx="48">
                  <c:v>0.33888888888888885</c:v>
                </c:pt>
                <c:pt idx="49">
                  <c:v>0.34930555555555554</c:v>
                </c:pt>
                <c:pt idx="50">
                  <c:v>0.34027777777777773</c:v>
                </c:pt>
                <c:pt idx="51">
                  <c:v>0.34375</c:v>
                </c:pt>
                <c:pt idx="52">
                  <c:v>0.33333333333333331</c:v>
                </c:pt>
                <c:pt idx="53">
                  <c:v>0.3298611111111111</c:v>
                </c:pt>
                <c:pt idx="54">
                  <c:v>0.33124999999999999</c:v>
                </c:pt>
                <c:pt idx="55">
                  <c:v>0.33333333333333331</c:v>
                </c:pt>
                <c:pt idx="56">
                  <c:v>0.3263888888888889</c:v>
                </c:pt>
                <c:pt idx="57">
                  <c:v>0.33333333333333331</c:v>
                </c:pt>
                <c:pt idx="58">
                  <c:v>0.36458333333333331</c:v>
                </c:pt>
                <c:pt idx="59">
                  <c:v>0.33680555555555558</c:v>
                </c:pt>
                <c:pt idx="60">
                  <c:v>0.34375</c:v>
                </c:pt>
                <c:pt idx="61">
                  <c:v>0.34027777777777773</c:v>
                </c:pt>
                <c:pt idx="62">
                  <c:v>0.3888888888888889</c:v>
                </c:pt>
                <c:pt idx="63">
                  <c:v>0.35069444444444442</c:v>
                </c:pt>
                <c:pt idx="64">
                  <c:v>0.3430555555555555</c:v>
                </c:pt>
                <c:pt idx="65">
                  <c:v>0.32569444444444445</c:v>
                </c:pt>
                <c:pt idx="66">
                  <c:v>0.34236111111111112</c:v>
                </c:pt>
                <c:pt idx="67">
                  <c:v>0.3611111111111111</c:v>
                </c:pt>
                <c:pt idx="68">
                  <c:v>0.3263888888888889</c:v>
                </c:pt>
                <c:pt idx="69">
                  <c:v>0.34027777777777773</c:v>
                </c:pt>
                <c:pt idx="70">
                  <c:v>0.35347222222222219</c:v>
                </c:pt>
                <c:pt idx="71">
                  <c:v>0.35138888888888892</c:v>
                </c:pt>
                <c:pt idx="72">
                  <c:v>0.33819444444444446</c:v>
                </c:pt>
                <c:pt idx="73">
                  <c:v>0.37847222222222227</c:v>
                </c:pt>
                <c:pt idx="74">
                  <c:v>0.3576388888888889</c:v>
                </c:pt>
                <c:pt idx="75">
                  <c:v>0.33680555555555558</c:v>
                </c:pt>
                <c:pt idx="76">
                  <c:v>0.35416666666666669</c:v>
                </c:pt>
                <c:pt idx="77">
                  <c:v>0.33958333333333335</c:v>
                </c:pt>
                <c:pt idx="78">
                  <c:v>0.35069444444444442</c:v>
                </c:pt>
                <c:pt idx="79">
                  <c:v>0.33333333333333331</c:v>
                </c:pt>
                <c:pt idx="80">
                  <c:v>0.36041666666666666</c:v>
                </c:pt>
                <c:pt idx="81">
                  <c:v>0.35833333333333334</c:v>
                </c:pt>
                <c:pt idx="82">
                  <c:v>0.33680555555555558</c:v>
                </c:pt>
                <c:pt idx="83">
                  <c:v>0.3430555555555555</c:v>
                </c:pt>
                <c:pt idx="84">
                  <c:v>0.33888888888888885</c:v>
                </c:pt>
                <c:pt idx="85">
                  <c:v>0.35625000000000001</c:v>
                </c:pt>
                <c:pt idx="86">
                  <c:v>0.33055555555555555</c:v>
                </c:pt>
                <c:pt idx="87">
                  <c:v>0.35416666666666669</c:v>
                </c:pt>
                <c:pt idx="88">
                  <c:v>0.31527777777777777</c:v>
                </c:pt>
                <c:pt idx="89">
                  <c:v>0.32083333333333336</c:v>
                </c:pt>
                <c:pt idx="90">
                  <c:v>0.34722222222222227</c:v>
                </c:pt>
                <c:pt idx="91">
                  <c:v>0.32777777777777778</c:v>
                </c:pt>
                <c:pt idx="92">
                  <c:v>0.34027777777777773</c:v>
                </c:pt>
                <c:pt idx="93">
                  <c:v>0.32500000000000001</c:v>
                </c:pt>
                <c:pt idx="94">
                  <c:v>0.33958333333333335</c:v>
                </c:pt>
                <c:pt idx="95">
                  <c:v>0.33958333333333335</c:v>
                </c:pt>
                <c:pt idx="96">
                  <c:v>0.33958333333333335</c:v>
                </c:pt>
                <c:pt idx="97">
                  <c:v>0.33333333333333331</c:v>
                </c:pt>
                <c:pt idx="98">
                  <c:v>0.34027777777777773</c:v>
                </c:pt>
                <c:pt idx="99">
                  <c:v>0.35972222222222222</c:v>
                </c:pt>
                <c:pt idx="100">
                  <c:v>0.33819444444444446</c:v>
                </c:pt>
                <c:pt idx="101">
                  <c:v>0.35416666666666669</c:v>
                </c:pt>
                <c:pt idx="102">
                  <c:v>0.34583333333333338</c:v>
                </c:pt>
                <c:pt idx="103">
                  <c:v>0.33611111111111108</c:v>
                </c:pt>
                <c:pt idx="104">
                  <c:v>0.3347222222222222</c:v>
                </c:pt>
                <c:pt idx="105">
                  <c:v>0.33680555555555558</c:v>
                </c:pt>
                <c:pt idx="106">
                  <c:v>0.33819444444444446</c:v>
                </c:pt>
                <c:pt idx="107">
                  <c:v>0.32708333333333334</c:v>
                </c:pt>
                <c:pt idx="108">
                  <c:v>0.32916666666666666</c:v>
                </c:pt>
                <c:pt idx="109">
                  <c:v>0.33124999999999999</c:v>
                </c:pt>
                <c:pt idx="110">
                  <c:v>0.33333333333333331</c:v>
                </c:pt>
                <c:pt idx="111">
                  <c:v>0.29166666666666669</c:v>
                </c:pt>
                <c:pt idx="112">
                  <c:v>0.33333333333333331</c:v>
                </c:pt>
                <c:pt idx="113">
                  <c:v>0.33333333333333331</c:v>
                </c:pt>
                <c:pt idx="114">
                  <c:v>0.3298611111111111</c:v>
                </c:pt>
                <c:pt idx="115">
                  <c:v>0.3298611111111111</c:v>
                </c:pt>
                <c:pt idx="116">
                  <c:v>0.34166666666666662</c:v>
                </c:pt>
                <c:pt idx="117">
                  <c:v>0.33819444444444446</c:v>
                </c:pt>
                <c:pt idx="118">
                  <c:v>0.32916666666666666</c:v>
                </c:pt>
                <c:pt idx="119">
                  <c:v>0.34097222222222223</c:v>
                </c:pt>
                <c:pt idx="120">
                  <c:v>0.33958333333333335</c:v>
                </c:pt>
                <c:pt idx="121">
                  <c:v>0.32847222222222222</c:v>
                </c:pt>
                <c:pt idx="122">
                  <c:v>0.33402777777777781</c:v>
                </c:pt>
                <c:pt idx="123">
                  <c:v>0.33680555555555558</c:v>
                </c:pt>
                <c:pt idx="124">
                  <c:v>0.33749999999999997</c:v>
                </c:pt>
                <c:pt idx="125">
                  <c:v>0.29236111111111113</c:v>
                </c:pt>
                <c:pt idx="126">
                  <c:v>0.33749999999999997</c:v>
                </c:pt>
                <c:pt idx="127">
                  <c:v>0.31458333333333333</c:v>
                </c:pt>
                <c:pt idx="128">
                  <c:v>0.3263888888888889</c:v>
                </c:pt>
                <c:pt idx="129">
                  <c:v>0.33680555555555558</c:v>
                </c:pt>
                <c:pt idx="130">
                  <c:v>0.33124999999999999</c:v>
                </c:pt>
                <c:pt idx="131">
                  <c:v>0.3298611111111111</c:v>
                </c:pt>
                <c:pt idx="132">
                  <c:v>0.33055555555555555</c:v>
                </c:pt>
                <c:pt idx="133">
                  <c:v>0.34930555555555554</c:v>
                </c:pt>
                <c:pt idx="134">
                  <c:v>0.33194444444444443</c:v>
                </c:pt>
                <c:pt idx="135">
                  <c:v>0.31597222222222221</c:v>
                </c:pt>
                <c:pt idx="136">
                  <c:v>0.34236111111111112</c:v>
                </c:pt>
                <c:pt idx="137">
                  <c:v>0.33194444444444443</c:v>
                </c:pt>
                <c:pt idx="138">
                  <c:v>0.32916666666666666</c:v>
                </c:pt>
                <c:pt idx="139">
                  <c:v>0.32430555555555557</c:v>
                </c:pt>
                <c:pt idx="140">
                  <c:v>0.33680555555555558</c:v>
                </c:pt>
                <c:pt idx="141">
                  <c:v>0.33333333333333331</c:v>
                </c:pt>
                <c:pt idx="142">
                  <c:v>0.40625</c:v>
                </c:pt>
                <c:pt idx="143">
                  <c:v>0.33680555555555558</c:v>
                </c:pt>
                <c:pt idx="144">
                  <c:v>0.35416666666666669</c:v>
                </c:pt>
                <c:pt idx="145">
                  <c:v>0.33680555555555558</c:v>
                </c:pt>
                <c:pt idx="146">
                  <c:v>0.33680555555555558</c:v>
                </c:pt>
                <c:pt idx="147">
                  <c:v>0.35069444444444442</c:v>
                </c:pt>
                <c:pt idx="148">
                  <c:v>0.33680555555555558</c:v>
                </c:pt>
                <c:pt idx="149">
                  <c:v>0.35069444444444442</c:v>
                </c:pt>
                <c:pt idx="150">
                  <c:v>0.33680555555555558</c:v>
                </c:pt>
                <c:pt idx="151">
                  <c:v>0.3354166666666667</c:v>
                </c:pt>
                <c:pt idx="152">
                  <c:v>0.34583333333333338</c:v>
                </c:pt>
                <c:pt idx="153">
                  <c:v>0.33819444444444446</c:v>
                </c:pt>
                <c:pt idx="154">
                  <c:v>0.34375</c:v>
                </c:pt>
                <c:pt idx="155">
                  <c:v>0.31388888888888888</c:v>
                </c:pt>
                <c:pt idx="156">
                  <c:v>0.33680555555555558</c:v>
                </c:pt>
                <c:pt idx="157">
                  <c:v>0.33888888888888885</c:v>
                </c:pt>
                <c:pt idx="158">
                  <c:v>0.3527777777777778</c:v>
                </c:pt>
                <c:pt idx="159">
                  <c:v>0.34583333333333338</c:v>
                </c:pt>
                <c:pt idx="160">
                  <c:v>0.32430555555555557</c:v>
                </c:pt>
                <c:pt idx="161">
                  <c:v>0.33680555555555558</c:v>
                </c:pt>
                <c:pt idx="162">
                  <c:v>0.3263888888888889</c:v>
                </c:pt>
                <c:pt idx="163">
                  <c:v>0.3298611111111111</c:v>
                </c:pt>
                <c:pt idx="164">
                  <c:v>0.33402777777777781</c:v>
                </c:pt>
                <c:pt idx="165">
                  <c:v>0.33124999999999999</c:v>
                </c:pt>
                <c:pt idx="166">
                  <c:v>0.32291666666666669</c:v>
                </c:pt>
                <c:pt idx="167">
                  <c:v>0.3298611111111111</c:v>
                </c:pt>
                <c:pt idx="168">
                  <c:v>0.33749999999999997</c:v>
                </c:pt>
                <c:pt idx="169">
                  <c:v>0.33819444444444446</c:v>
                </c:pt>
                <c:pt idx="170">
                  <c:v>0.33611111111111108</c:v>
                </c:pt>
                <c:pt idx="171">
                  <c:v>0.34513888888888888</c:v>
                </c:pt>
                <c:pt idx="172">
                  <c:v>0.33333333333333331</c:v>
                </c:pt>
                <c:pt idx="173">
                  <c:v>0.3298611111111111</c:v>
                </c:pt>
                <c:pt idx="174">
                  <c:v>0.3347222222222222</c:v>
                </c:pt>
                <c:pt idx="175">
                  <c:v>0.33333333333333331</c:v>
                </c:pt>
                <c:pt idx="176">
                  <c:v>0.33680555555555558</c:v>
                </c:pt>
                <c:pt idx="177">
                  <c:v>0.33333333333333331</c:v>
                </c:pt>
                <c:pt idx="178">
                  <c:v>0.34097222222222223</c:v>
                </c:pt>
                <c:pt idx="179">
                  <c:v>0.3354166666666667</c:v>
                </c:pt>
                <c:pt idx="180">
                  <c:v>0.31944444444444448</c:v>
                </c:pt>
                <c:pt idx="181">
                  <c:v>0.34027777777777773</c:v>
                </c:pt>
                <c:pt idx="182">
                  <c:v>0.3347222222222222</c:v>
                </c:pt>
                <c:pt idx="183">
                  <c:v>0.32847222222222222</c:v>
                </c:pt>
                <c:pt idx="184">
                  <c:v>0.3347222222222222</c:v>
                </c:pt>
                <c:pt idx="185">
                  <c:v>0.33402777777777781</c:v>
                </c:pt>
                <c:pt idx="186">
                  <c:v>0.34861111111111115</c:v>
                </c:pt>
                <c:pt idx="187">
                  <c:v>0.31944444444444448</c:v>
                </c:pt>
                <c:pt idx="188">
                  <c:v>0.33819444444444446</c:v>
                </c:pt>
                <c:pt idx="189">
                  <c:v>0.33402777777777781</c:v>
                </c:pt>
                <c:pt idx="190">
                  <c:v>0.3263888888888889</c:v>
                </c:pt>
                <c:pt idx="191">
                  <c:v>0.3354166666666667</c:v>
                </c:pt>
                <c:pt idx="192">
                  <c:v>0.32916666666666666</c:v>
                </c:pt>
                <c:pt idx="193">
                  <c:v>0.32708333333333334</c:v>
                </c:pt>
                <c:pt idx="194">
                  <c:v>0.33749999999999997</c:v>
                </c:pt>
                <c:pt idx="195">
                  <c:v>0.34513888888888888</c:v>
                </c:pt>
                <c:pt idx="196">
                  <c:v>0.3430555555555555</c:v>
                </c:pt>
                <c:pt idx="197">
                  <c:v>0.34375</c:v>
                </c:pt>
                <c:pt idx="198">
                  <c:v>0.33124999999999999</c:v>
                </c:pt>
                <c:pt idx="199">
                  <c:v>0.33055555555555555</c:v>
                </c:pt>
                <c:pt idx="200">
                  <c:v>0.34027777777777773</c:v>
                </c:pt>
                <c:pt idx="201">
                  <c:v>0.3347222222222222</c:v>
                </c:pt>
                <c:pt idx="202">
                  <c:v>0.3298611111111111</c:v>
                </c:pt>
                <c:pt idx="203">
                  <c:v>0.33194444444444443</c:v>
                </c:pt>
                <c:pt idx="204">
                  <c:v>0.3347222222222222</c:v>
                </c:pt>
                <c:pt idx="205">
                  <c:v>0.3263888888888889</c:v>
                </c:pt>
                <c:pt idx="206">
                  <c:v>0.33749999999999997</c:v>
                </c:pt>
                <c:pt idx="207">
                  <c:v>0.33402777777777781</c:v>
                </c:pt>
                <c:pt idx="208">
                  <c:v>0.33333333333333331</c:v>
                </c:pt>
                <c:pt idx="209">
                  <c:v>0.32777777777777778</c:v>
                </c:pt>
                <c:pt idx="210">
                  <c:v>0.33333333333333331</c:v>
                </c:pt>
                <c:pt idx="211">
                  <c:v>0.33611111111111108</c:v>
                </c:pt>
                <c:pt idx="212">
                  <c:v>0.33402777777777781</c:v>
                </c:pt>
                <c:pt idx="213">
                  <c:v>0.3298611111111111</c:v>
                </c:pt>
                <c:pt idx="214">
                  <c:v>0.32916666666666666</c:v>
                </c:pt>
                <c:pt idx="215">
                  <c:v>0.3298611111111111</c:v>
                </c:pt>
                <c:pt idx="216">
                  <c:v>0.33055555555555555</c:v>
                </c:pt>
                <c:pt idx="217">
                  <c:v>0.33680555555555558</c:v>
                </c:pt>
                <c:pt idx="218">
                  <c:v>0.3263888888888889</c:v>
                </c:pt>
                <c:pt idx="219">
                  <c:v>0.3347222222222222</c:v>
                </c:pt>
                <c:pt idx="220">
                  <c:v>0.33333333333333331</c:v>
                </c:pt>
                <c:pt idx="221">
                  <c:v>0.31527777777777777</c:v>
                </c:pt>
                <c:pt idx="222">
                  <c:v>0.3298611111111111</c:v>
                </c:pt>
                <c:pt idx="223">
                  <c:v>0.33333333333333331</c:v>
                </c:pt>
                <c:pt idx="224">
                  <c:v>0.32569444444444445</c:v>
                </c:pt>
                <c:pt idx="225">
                  <c:v>0.33333333333333331</c:v>
                </c:pt>
                <c:pt idx="226">
                  <c:v>0.3263888888888889</c:v>
                </c:pt>
                <c:pt idx="227">
                  <c:v>0.32222222222222224</c:v>
                </c:pt>
                <c:pt idx="228">
                  <c:v>0.33124999999999999</c:v>
                </c:pt>
                <c:pt idx="229">
                  <c:v>0.3263888888888889</c:v>
                </c:pt>
                <c:pt idx="230">
                  <c:v>0.33333333333333331</c:v>
                </c:pt>
                <c:pt idx="231">
                  <c:v>0.3263888888888889</c:v>
                </c:pt>
                <c:pt idx="232">
                  <c:v>0.3263888888888889</c:v>
                </c:pt>
                <c:pt idx="233">
                  <c:v>0.3354166666666667</c:v>
                </c:pt>
                <c:pt idx="234">
                  <c:v>0.30902777777777779</c:v>
                </c:pt>
                <c:pt idx="235">
                  <c:v>0.3263888888888889</c:v>
                </c:pt>
                <c:pt idx="236">
                  <c:v>0.32916666666666666</c:v>
                </c:pt>
                <c:pt idx="237">
                  <c:v>0.32916666666666666</c:v>
                </c:pt>
                <c:pt idx="238">
                  <c:v>0.32500000000000001</c:v>
                </c:pt>
                <c:pt idx="239">
                  <c:v>0.32777777777777778</c:v>
                </c:pt>
                <c:pt idx="240">
                  <c:v>0.30069444444444443</c:v>
                </c:pt>
                <c:pt idx="241">
                  <c:v>0.3263888888888889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22-4D8D-AE29-3CDC65982937}"/>
            </c:ext>
          </c:extLst>
        </c:ser>
        <c:ser>
          <c:idx val="3"/>
          <c:order val="1"/>
          <c:tx>
            <c:v>Non CMA end</c:v>
          </c:tx>
          <c:spPr>
            <a:ln w="28575">
              <a:noFill/>
            </a:ln>
          </c:spPr>
          <c:marker>
            <c:symbol val="dash"/>
            <c:size val="3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c:spPr>
          </c:marker>
          <c:val>
            <c:numRef>
              <c:f>'DATA - FACILITY start end data'!$F$3:$F$244</c:f>
              <c:numCache>
                <c:formatCode>hh:mm:ss;@</c:formatCode>
                <c:ptCount val="242"/>
                <c:pt idx="0">
                  <c:v>0.49652777777777773</c:v>
                </c:pt>
                <c:pt idx="1">
                  <c:v>0.53263888888888888</c:v>
                </c:pt>
                <c:pt idx="2">
                  <c:v>0.50347222222222221</c:v>
                </c:pt>
                <c:pt idx="3">
                  <c:v>0.52361111111111114</c:v>
                </c:pt>
                <c:pt idx="4">
                  <c:v>0.53472222222222221</c:v>
                </c:pt>
                <c:pt idx="5">
                  <c:v>0.53194444444444444</c:v>
                </c:pt>
                <c:pt idx="6">
                  <c:v>0.53611111111111109</c:v>
                </c:pt>
                <c:pt idx="7">
                  <c:v>0.54861111111111105</c:v>
                </c:pt>
                <c:pt idx="8">
                  <c:v>0.52638888888888891</c:v>
                </c:pt>
                <c:pt idx="9">
                  <c:v>0.57222222222222219</c:v>
                </c:pt>
                <c:pt idx="10">
                  <c:v>0.56319444444444444</c:v>
                </c:pt>
                <c:pt idx="11">
                  <c:v>0.56388888888888888</c:v>
                </c:pt>
                <c:pt idx="12">
                  <c:v>0.54375000000000007</c:v>
                </c:pt>
                <c:pt idx="13">
                  <c:v>0.56874999999999998</c:v>
                </c:pt>
                <c:pt idx="14">
                  <c:v>0.55555555555555558</c:v>
                </c:pt>
                <c:pt idx="15">
                  <c:v>0.56597222222222221</c:v>
                </c:pt>
                <c:pt idx="16">
                  <c:v>0.57291666666666663</c:v>
                </c:pt>
                <c:pt idx="17">
                  <c:v>0.55555555555555558</c:v>
                </c:pt>
                <c:pt idx="18">
                  <c:v>0.55902777777777779</c:v>
                </c:pt>
                <c:pt idx="19">
                  <c:v>0.57638888888888895</c:v>
                </c:pt>
                <c:pt idx="20">
                  <c:v>0.60763888888888895</c:v>
                </c:pt>
                <c:pt idx="21">
                  <c:v>0.60833333333333328</c:v>
                </c:pt>
                <c:pt idx="22">
                  <c:v>0.64583333333333337</c:v>
                </c:pt>
                <c:pt idx="23">
                  <c:v>0.58680555555555558</c:v>
                </c:pt>
                <c:pt idx="24">
                  <c:v>0.58124999999999993</c:v>
                </c:pt>
                <c:pt idx="25">
                  <c:v>0.58472222222222225</c:v>
                </c:pt>
                <c:pt idx="26">
                  <c:v>0.58611111111111114</c:v>
                </c:pt>
                <c:pt idx="27">
                  <c:v>0.57500000000000007</c:v>
                </c:pt>
                <c:pt idx="28">
                  <c:v>0.62847222222222221</c:v>
                </c:pt>
                <c:pt idx="29">
                  <c:v>0.58402777777777781</c:v>
                </c:pt>
                <c:pt idx="30">
                  <c:v>0.59722222222222221</c:v>
                </c:pt>
                <c:pt idx="31">
                  <c:v>0.5805555555555556</c:v>
                </c:pt>
                <c:pt idx="32">
                  <c:v>0.61111111111111105</c:v>
                </c:pt>
                <c:pt idx="33">
                  <c:v>0.59305555555555556</c:v>
                </c:pt>
                <c:pt idx="34">
                  <c:v>0.59930555555555554</c:v>
                </c:pt>
                <c:pt idx="35">
                  <c:v>0.63541666666666663</c:v>
                </c:pt>
                <c:pt idx="36">
                  <c:v>0.60972222222222217</c:v>
                </c:pt>
                <c:pt idx="37">
                  <c:v>0.63888888888888895</c:v>
                </c:pt>
                <c:pt idx="38">
                  <c:v>0.60416666666666663</c:v>
                </c:pt>
                <c:pt idx="39">
                  <c:v>0.60972222222222217</c:v>
                </c:pt>
                <c:pt idx="40">
                  <c:v>0.59583333333333333</c:v>
                </c:pt>
                <c:pt idx="41">
                  <c:v>0.61805555555555558</c:v>
                </c:pt>
                <c:pt idx="42">
                  <c:v>0.60069444444444442</c:v>
                </c:pt>
                <c:pt idx="43">
                  <c:v>0.60069444444444442</c:v>
                </c:pt>
                <c:pt idx="44">
                  <c:v>0.61805555555555558</c:v>
                </c:pt>
                <c:pt idx="45">
                  <c:v>0.60486111111111118</c:v>
                </c:pt>
                <c:pt idx="46">
                  <c:v>0.57638888888888895</c:v>
                </c:pt>
                <c:pt idx="47">
                  <c:v>0.58472222222222225</c:v>
                </c:pt>
                <c:pt idx="48">
                  <c:v>0.60763888888888895</c:v>
                </c:pt>
                <c:pt idx="49">
                  <c:v>0.61944444444444446</c:v>
                </c:pt>
                <c:pt idx="50">
                  <c:v>0.61111111111111105</c:v>
                </c:pt>
                <c:pt idx="51">
                  <c:v>0.61805555555555558</c:v>
                </c:pt>
                <c:pt idx="52">
                  <c:v>0.60902777777777783</c:v>
                </c:pt>
                <c:pt idx="53">
                  <c:v>0.60763888888888895</c:v>
                </c:pt>
                <c:pt idx="54">
                  <c:v>0.60972222222222217</c:v>
                </c:pt>
                <c:pt idx="55">
                  <c:v>0.61388888888888882</c:v>
                </c:pt>
                <c:pt idx="56">
                  <c:v>0.60763888888888895</c:v>
                </c:pt>
                <c:pt idx="57">
                  <c:v>0.61458333333333337</c:v>
                </c:pt>
                <c:pt idx="58">
                  <c:v>0.64583333333333337</c:v>
                </c:pt>
                <c:pt idx="59">
                  <c:v>0.62013888888888891</c:v>
                </c:pt>
                <c:pt idx="60">
                  <c:v>0.62847222222222221</c:v>
                </c:pt>
                <c:pt idx="61">
                  <c:v>0.625</c:v>
                </c:pt>
                <c:pt idx="62">
                  <c:v>0.67361111111111116</c:v>
                </c:pt>
                <c:pt idx="63">
                  <c:v>0.63888888888888895</c:v>
                </c:pt>
                <c:pt idx="64">
                  <c:v>0.63194444444444442</c:v>
                </c:pt>
                <c:pt idx="65">
                  <c:v>0.61597222222222225</c:v>
                </c:pt>
                <c:pt idx="66">
                  <c:v>0.6333333333333333</c:v>
                </c:pt>
                <c:pt idx="67">
                  <c:v>0.65277777777777779</c:v>
                </c:pt>
                <c:pt idx="68">
                  <c:v>0.61805555555555558</c:v>
                </c:pt>
                <c:pt idx="69">
                  <c:v>0.6333333333333333</c:v>
                </c:pt>
                <c:pt idx="70">
                  <c:v>0.64652777777777781</c:v>
                </c:pt>
                <c:pt idx="71">
                  <c:v>0.64583333333333337</c:v>
                </c:pt>
                <c:pt idx="72">
                  <c:v>0.63402777777777775</c:v>
                </c:pt>
                <c:pt idx="73">
                  <c:v>0.6743055555555556</c:v>
                </c:pt>
                <c:pt idx="74">
                  <c:v>0.65347222222222223</c:v>
                </c:pt>
                <c:pt idx="75">
                  <c:v>0.63541666666666663</c:v>
                </c:pt>
                <c:pt idx="76">
                  <c:v>0.65277777777777779</c:v>
                </c:pt>
                <c:pt idx="77">
                  <c:v>0.63958333333333328</c:v>
                </c:pt>
                <c:pt idx="78">
                  <c:v>0.65138888888888891</c:v>
                </c:pt>
                <c:pt idx="79">
                  <c:v>0.63611111111111118</c:v>
                </c:pt>
                <c:pt idx="80">
                  <c:v>0.6645833333333333</c:v>
                </c:pt>
                <c:pt idx="81">
                  <c:v>0.66319444444444442</c:v>
                </c:pt>
                <c:pt idx="82">
                  <c:v>0.64166666666666672</c:v>
                </c:pt>
                <c:pt idx="83">
                  <c:v>0.64930555555555558</c:v>
                </c:pt>
                <c:pt idx="84">
                  <c:v>0.64583333333333337</c:v>
                </c:pt>
                <c:pt idx="85">
                  <c:v>0.66527777777777775</c:v>
                </c:pt>
                <c:pt idx="86">
                  <c:v>0.64097222222222217</c:v>
                </c:pt>
                <c:pt idx="87">
                  <c:v>0.6645833333333333</c:v>
                </c:pt>
                <c:pt idx="88">
                  <c:v>0.62916666666666665</c:v>
                </c:pt>
                <c:pt idx="89">
                  <c:v>0.63541666666666663</c:v>
                </c:pt>
                <c:pt idx="90">
                  <c:v>0.66319444444444442</c:v>
                </c:pt>
                <c:pt idx="91">
                  <c:v>0.64374999999999993</c:v>
                </c:pt>
                <c:pt idx="92">
                  <c:v>0.65833333333333333</c:v>
                </c:pt>
                <c:pt idx="93">
                  <c:v>0.64374999999999993</c:v>
                </c:pt>
                <c:pt idx="94">
                  <c:v>0.66111111111111109</c:v>
                </c:pt>
                <c:pt idx="95">
                  <c:v>0.66111111111111109</c:v>
                </c:pt>
                <c:pt idx="96">
                  <c:v>0.66388888888888886</c:v>
                </c:pt>
                <c:pt idx="97">
                  <c:v>0.65833333333333333</c:v>
                </c:pt>
                <c:pt idx="98">
                  <c:v>0.67291666666666661</c:v>
                </c:pt>
                <c:pt idx="99">
                  <c:v>0.69305555555555554</c:v>
                </c:pt>
                <c:pt idx="100">
                  <c:v>0.67222222222222217</c:v>
                </c:pt>
                <c:pt idx="101">
                  <c:v>0.68958333333333333</c:v>
                </c:pt>
                <c:pt idx="102">
                  <c:v>0.68125000000000002</c:v>
                </c:pt>
                <c:pt idx="103">
                  <c:v>0.67499999999999993</c:v>
                </c:pt>
                <c:pt idx="104">
                  <c:v>0.67361111111111116</c:v>
                </c:pt>
                <c:pt idx="105">
                  <c:v>0.67638888888888893</c:v>
                </c:pt>
                <c:pt idx="106">
                  <c:v>0.68055555555555547</c:v>
                </c:pt>
                <c:pt idx="107">
                  <c:v>0.6777777777777777</c:v>
                </c:pt>
                <c:pt idx="108">
                  <c:v>0.67986111111111114</c:v>
                </c:pt>
                <c:pt idx="109">
                  <c:v>0.68472222222222223</c:v>
                </c:pt>
                <c:pt idx="110">
                  <c:v>0.68819444444444444</c:v>
                </c:pt>
                <c:pt idx="111">
                  <c:v>0.64930555555555558</c:v>
                </c:pt>
                <c:pt idx="112">
                  <c:v>0.69236111111111109</c:v>
                </c:pt>
                <c:pt idx="113">
                  <c:v>0.69236111111111109</c:v>
                </c:pt>
                <c:pt idx="114">
                  <c:v>0.69097222222222221</c:v>
                </c:pt>
                <c:pt idx="115">
                  <c:v>0.69374999999999998</c:v>
                </c:pt>
                <c:pt idx="116">
                  <c:v>0.7090277777777777</c:v>
                </c:pt>
                <c:pt idx="117">
                  <c:v>0.70763888888888893</c:v>
                </c:pt>
                <c:pt idx="118">
                  <c:v>0.69930555555555562</c:v>
                </c:pt>
                <c:pt idx="119">
                  <c:v>0.71180555555555547</c:v>
                </c:pt>
                <c:pt idx="120">
                  <c:v>0.71527777777777779</c:v>
                </c:pt>
                <c:pt idx="121">
                  <c:v>0.71458333333333324</c:v>
                </c:pt>
                <c:pt idx="122">
                  <c:v>0.72083333333333333</c:v>
                </c:pt>
                <c:pt idx="123">
                  <c:v>0.7270833333333333</c:v>
                </c:pt>
                <c:pt idx="124">
                  <c:v>0.72916666666666663</c:v>
                </c:pt>
                <c:pt idx="125">
                  <c:v>0.68472222222222223</c:v>
                </c:pt>
                <c:pt idx="126">
                  <c:v>0.73472222222222217</c:v>
                </c:pt>
                <c:pt idx="127">
                  <c:v>0.71736111111111101</c:v>
                </c:pt>
                <c:pt idx="128">
                  <c:v>0.72916666666666663</c:v>
                </c:pt>
                <c:pt idx="129">
                  <c:v>0.7416666666666667</c:v>
                </c:pt>
                <c:pt idx="130">
                  <c:v>0.73611111111111116</c:v>
                </c:pt>
                <c:pt idx="131">
                  <c:v>0.73611111111111116</c:v>
                </c:pt>
                <c:pt idx="132">
                  <c:v>0.73749999999999993</c:v>
                </c:pt>
                <c:pt idx="133">
                  <c:v>0.7583333333333333</c:v>
                </c:pt>
                <c:pt idx="134">
                  <c:v>0.74513888888888891</c:v>
                </c:pt>
                <c:pt idx="135">
                  <c:v>0.73611111111111116</c:v>
                </c:pt>
                <c:pt idx="136">
                  <c:v>0.78472222222222221</c:v>
                </c:pt>
                <c:pt idx="137">
                  <c:v>0.77708333333333324</c:v>
                </c:pt>
                <c:pt idx="138">
                  <c:v>0.78055555555555556</c:v>
                </c:pt>
                <c:pt idx="139">
                  <c:v>0.77916666666666667</c:v>
                </c:pt>
                <c:pt idx="140">
                  <c:v>0.80069444444444438</c:v>
                </c:pt>
                <c:pt idx="141">
                  <c:v>0.80069444444444438</c:v>
                </c:pt>
                <c:pt idx="142">
                  <c:v>0.88194444444444453</c:v>
                </c:pt>
                <c:pt idx="143">
                  <c:v>0.57638888888888895</c:v>
                </c:pt>
                <c:pt idx="144">
                  <c:v>0.61388888888888882</c:v>
                </c:pt>
                <c:pt idx="145">
                  <c:v>0.59722222222222221</c:v>
                </c:pt>
                <c:pt idx="146">
                  <c:v>0.60069444444444442</c:v>
                </c:pt>
                <c:pt idx="147">
                  <c:v>0.6166666666666667</c:v>
                </c:pt>
                <c:pt idx="148">
                  <c:v>0.60347222222222219</c:v>
                </c:pt>
                <c:pt idx="149">
                  <c:v>0.62361111111111112</c:v>
                </c:pt>
                <c:pt idx="150">
                  <c:v>0.62291666666666667</c:v>
                </c:pt>
                <c:pt idx="151">
                  <c:v>0.62430555555555556</c:v>
                </c:pt>
                <c:pt idx="152">
                  <c:v>0.63888888888888895</c:v>
                </c:pt>
                <c:pt idx="153">
                  <c:v>0.63541666666666663</c:v>
                </c:pt>
                <c:pt idx="154">
                  <c:v>0.64374999999999993</c:v>
                </c:pt>
                <c:pt idx="155">
                  <c:v>0.61597222222222225</c:v>
                </c:pt>
                <c:pt idx="156">
                  <c:v>0.64374999999999993</c:v>
                </c:pt>
                <c:pt idx="157">
                  <c:v>0.64652777777777781</c:v>
                </c:pt>
                <c:pt idx="158">
                  <c:v>0.66180555555555554</c:v>
                </c:pt>
                <c:pt idx="159">
                  <c:v>0.65555555555555556</c:v>
                </c:pt>
                <c:pt idx="160">
                  <c:v>0.63472222222222219</c:v>
                </c:pt>
                <c:pt idx="161">
                  <c:v>0.64722222222222225</c:v>
                </c:pt>
                <c:pt idx="162">
                  <c:v>0.63888888888888895</c:v>
                </c:pt>
                <c:pt idx="163">
                  <c:v>0.64513888888888882</c:v>
                </c:pt>
                <c:pt idx="164">
                  <c:v>0.64930555555555558</c:v>
                </c:pt>
                <c:pt idx="165">
                  <c:v>0.64652777777777781</c:v>
                </c:pt>
                <c:pt idx="166">
                  <c:v>0.64166666666666672</c:v>
                </c:pt>
                <c:pt idx="167">
                  <c:v>0.65138888888888891</c:v>
                </c:pt>
                <c:pt idx="168">
                  <c:v>0.65972222222222221</c:v>
                </c:pt>
                <c:pt idx="169">
                  <c:v>0.66319444444444442</c:v>
                </c:pt>
                <c:pt idx="170">
                  <c:v>0.66111111111111109</c:v>
                </c:pt>
                <c:pt idx="171">
                  <c:v>0.67083333333333339</c:v>
                </c:pt>
                <c:pt idx="172">
                  <c:v>0.66111111111111109</c:v>
                </c:pt>
                <c:pt idx="173">
                  <c:v>0.65763888888888888</c:v>
                </c:pt>
                <c:pt idx="174">
                  <c:v>0.66388888888888886</c:v>
                </c:pt>
                <c:pt idx="175">
                  <c:v>0.66527777777777775</c:v>
                </c:pt>
                <c:pt idx="176">
                  <c:v>0.66875000000000007</c:v>
                </c:pt>
                <c:pt idx="177">
                  <c:v>0.66597222222222219</c:v>
                </c:pt>
                <c:pt idx="178">
                  <c:v>0.67361111111111116</c:v>
                </c:pt>
                <c:pt idx="179">
                  <c:v>0.6694444444444444</c:v>
                </c:pt>
                <c:pt idx="180">
                  <c:v>0.65416666666666667</c:v>
                </c:pt>
                <c:pt idx="181">
                  <c:v>0.67569444444444438</c:v>
                </c:pt>
                <c:pt idx="182">
                  <c:v>0.67152777777777783</c:v>
                </c:pt>
                <c:pt idx="183">
                  <c:v>0.66666666666666663</c:v>
                </c:pt>
                <c:pt idx="184">
                  <c:v>0.67499999999999993</c:v>
                </c:pt>
                <c:pt idx="185">
                  <c:v>0.6743055555555556</c:v>
                </c:pt>
                <c:pt idx="186">
                  <c:v>0.69027777777777777</c:v>
                </c:pt>
                <c:pt idx="187">
                  <c:v>0.66180555555555554</c:v>
                </c:pt>
                <c:pt idx="188">
                  <c:v>0.68402777777777779</c:v>
                </c:pt>
                <c:pt idx="189">
                  <c:v>0.68055555555555547</c:v>
                </c:pt>
                <c:pt idx="190">
                  <c:v>0.67638888888888893</c:v>
                </c:pt>
                <c:pt idx="191">
                  <c:v>0.68611111111111101</c:v>
                </c:pt>
                <c:pt idx="192">
                  <c:v>0.67986111111111114</c:v>
                </c:pt>
                <c:pt idx="193">
                  <c:v>0.68125000000000002</c:v>
                </c:pt>
                <c:pt idx="194">
                  <c:v>0.69236111111111109</c:v>
                </c:pt>
                <c:pt idx="195">
                  <c:v>0.70138888888888884</c:v>
                </c:pt>
                <c:pt idx="196">
                  <c:v>0.69930555555555562</c:v>
                </c:pt>
                <c:pt idx="197">
                  <c:v>0.70208333333333339</c:v>
                </c:pt>
                <c:pt idx="198">
                  <c:v>0.69097222222222221</c:v>
                </c:pt>
                <c:pt idx="199">
                  <c:v>0.69097222222222221</c:v>
                </c:pt>
                <c:pt idx="200">
                  <c:v>0.70138888888888884</c:v>
                </c:pt>
                <c:pt idx="201">
                  <c:v>0.6972222222222223</c:v>
                </c:pt>
                <c:pt idx="202">
                  <c:v>0.69374999999999998</c:v>
                </c:pt>
                <c:pt idx="203">
                  <c:v>0.6958333333333333</c:v>
                </c:pt>
                <c:pt idx="204">
                  <c:v>0.70138888888888884</c:v>
                </c:pt>
                <c:pt idx="205">
                  <c:v>0.69444444444444453</c:v>
                </c:pt>
                <c:pt idx="206">
                  <c:v>0.70694444444444438</c:v>
                </c:pt>
                <c:pt idx="207">
                  <c:v>0.70416666666666661</c:v>
                </c:pt>
                <c:pt idx="208">
                  <c:v>0.70486111111111116</c:v>
                </c:pt>
                <c:pt idx="209">
                  <c:v>0.70138888888888884</c:v>
                </c:pt>
                <c:pt idx="210">
                  <c:v>0.70763888888888893</c:v>
                </c:pt>
                <c:pt idx="211">
                  <c:v>0.71180555555555547</c:v>
                </c:pt>
                <c:pt idx="212">
                  <c:v>0.71180555555555547</c:v>
                </c:pt>
                <c:pt idx="213">
                  <c:v>0.7090277777777777</c:v>
                </c:pt>
                <c:pt idx="214">
                  <c:v>0.70833333333333337</c:v>
                </c:pt>
                <c:pt idx="215">
                  <c:v>0.7104166666666667</c:v>
                </c:pt>
                <c:pt idx="216">
                  <c:v>0.71180555555555547</c:v>
                </c:pt>
                <c:pt idx="217">
                  <c:v>0.71875</c:v>
                </c:pt>
                <c:pt idx="218">
                  <c:v>0.71597222222222223</c:v>
                </c:pt>
                <c:pt idx="219">
                  <c:v>0.72499999999999998</c:v>
                </c:pt>
                <c:pt idx="220">
                  <c:v>0.72569444444444453</c:v>
                </c:pt>
                <c:pt idx="221">
                  <c:v>0.71111111111111114</c:v>
                </c:pt>
                <c:pt idx="222">
                  <c:v>0.72638888888888886</c:v>
                </c:pt>
                <c:pt idx="223">
                  <c:v>0.73333333333333339</c:v>
                </c:pt>
                <c:pt idx="224">
                  <c:v>0.7270833333333333</c:v>
                </c:pt>
                <c:pt idx="225">
                  <c:v>0.73472222222222217</c:v>
                </c:pt>
                <c:pt idx="226">
                  <c:v>0.73125000000000007</c:v>
                </c:pt>
                <c:pt idx="227">
                  <c:v>0.72916666666666663</c:v>
                </c:pt>
                <c:pt idx="228">
                  <c:v>0.73958333333333337</c:v>
                </c:pt>
                <c:pt idx="229">
                  <c:v>0.73958333333333337</c:v>
                </c:pt>
                <c:pt idx="230">
                  <c:v>0.75416666666666676</c:v>
                </c:pt>
                <c:pt idx="231">
                  <c:v>0.74930555555555556</c:v>
                </c:pt>
                <c:pt idx="232">
                  <c:v>0.75</c:v>
                </c:pt>
                <c:pt idx="233">
                  <c:v>0.77083333333333337</c:v>
                </c:pt>
                <c:pt idx="234">
                  <c:v>0.75138888888888899</c:v>
                </c:pt>
                <c:pt idx="235">
                  <c:v>0.7729166666666667</c:v>
                </c:pt>
                <c:pt idx="236">
                  <c:v>0.78402777777777777</c:v>
                </c:pt>
                <c:pt idx="237">
                  <c:v>0.80069444444444438</c:v>
                </c:pt>
                <c:pt idx="238">
                  <c:v>0.80555555555555547</c:v>
                </c:pt>
                <c:pt idx="239">
                  <c:v>0.81041666666666667</c:v>
                </c:pt>
                <c:pt idx="240">
                  <c:v>0.79861111111111116</c:v>
                </c:pt>
                <c:pt idx="241">
                  <c:v>0.87013888888888891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22-4D8D-AE29-3CDC65982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accent5">
                  <a:lumMod val="75000"/>
                </a:schemeClr>
              </a:solidFill>
              <a:ln>
                <a:solidFill>
                  <a:srgbClr val="037872"/>
                </a:solidFill>
              </a:ln>
            </c:spPr>
          </c:upBars>
          <c:downBars/>
        </c:upDownBars>
        <c:marker val="1"/>
        <c:smooth val="0"/>
        <c:axId val="129041536"/>
        <c:axId val="129043072"/>
      </c:lineChart>
      <c:catAx>
        <c:axId val="129041536"/>
        <c:scaling>
          <c:orientation val="minMax"/>
        </c:scaling>
        <c:delete val="1"/>
        <c:axPos val="b"/>
        <c:majorTickMark val="out"/>
        <c:minorTickMark val="none"/>
        <c:tickLblPos val="nextTo"/>
        <c:crossAx val="129043072"/>
        <c:crosses val="autoZero"/>
        <c:auto val="1"/>
        <c:lblAlgn val="ctr"/>
        <c:lblOffset val="100"/>
        <c:noMultiLvlLbl val="0"/>
      </c:catAx>
      <c:valAx>
        <c:axId val="129043072"/>
        <c:scaling>
          <c:orientation val="minMax"/>
          <c:max val="1"/>
          <c:min val="0"/>
        </c:scaling>
        <c:delete val="0"/>
        <c:axPos val="l"/>
        <c:numFmt formatCode="[$-409]h:mm:ss\ AM/PM;@" sourceLinked="0"/>
        <c:majorTickMark val="out"/>
        <c:minorTickMark val="none"/>
        <c:tickLblPos val="nextTo"/>
        <c:crossAx val="129041536"/>
        <c:crosses val="autoZero"/>
        <c:crossBetween val="between"/>
        <c:majorUnit val="0.25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r>
              <a:rPr lang="en-CA" sz="1600" dirty="0">
                <a:solidFill>
                  <a:schemeClr val="tx1"/>
                </a:solidFill>
              </a:rPr>
              <a:t>Number of ORs by Selected</a:t>
            </a:r>
            <a:r>
              <a:rPr lang="en-CA" sz="1600" baseline="0" dirty="0">
                <a:solidFill>
                  <a:schemeClr val="tx1"/>
                </a:solidFill>
              </a:rPr>
              <a:t> </a:t>
            </a:r>
            <a:r>
              <a:rPr lang="en-CA" sz="1600" dirty="0">
                <a:solidFill>
                  <a:schemeClr val="tx1"/>
                </a:solidFill>
              </a:rPr>
              <a:t>Province/Territory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580310521053216"/>
          <c:y val="0.16243899928554995"/>
          <c:w val="0.86554245041149258"/>
          <c:h val="0.76159038802307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 Provincial count'!$D$16</c:f>
              <c:strCache>
                <c:ptCount val="1"/>
                <c:pt idx="0">
                  <c:v>ORs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'FIGURE 2 Provincial count'!$B$17:$B$26</c:f>
              <c:strCache>
                <c:ptCount val="10"/>
                <c:pt idx="0">
                  <c:v>N.L.</c:v>
                </c:pt>
                <c:pt idx="1">
                  <c:v>P.E.I.</c:v>
                </c:pt>
                <c:pt idx="2">
                  <c:v>N.B.</c:v>
                </c:pt>
                <c:pt idx="3">
                  <c:v>Ont.</c:v>
                </c:pt>
                <c:pt idx="4">
                  <c:v>Man.</c:v>
                </c:pt>
                <c:pt idx="5">
                  <c:v>Sask.</c:v>
                </c:pt>
                <c:pt idx="6">
                  <c:v>B.C.</c:v>
                </c:pt>
                <c:pt idx="7">
                  <c:v>Y.T.</c:v>
                </c:pt>
                <c:pt idx="8">
                  <c:v>N.W.T.</c:v>
                </c:pt>
                <c:pt idx="9">
                  <c:v>Nun.</c:v>
                </c:pt>
              </c:strCache>
            </c:strRef>
          </c:cat>
          <c:val>
            <c:numRef>
              <c:f>'FIGURE 2 Provincial count'!$D$17:$D$26</c:f>
              <c:numCache>
                <c:formatCode>General</c:formatCode>
                <c:ptCount val="10"/>
                <c:pt idx="0">
                  <c:v>46</c:v>
                </c:pt>
                <c:pt idx="1">
                  <c:v>8</c:v>
                </c:pt>
                <c:pt idx="2">
                  <c:v>57</c:v>
                </c:pt>
                <c:pt idx="3">
                  <c:v>692</c:v>
                </c:pt>
                <c:pt idx="4">
                  <c:v>94</c:v>
                </c:pt>
                <c:pt idx="5">
                  <c:v>79</c:v>
                </c:pt>
                <c:pt idx="6">
                  <c:v>259</c:v>
                </c:pt>
                <c:pt idx="7">
                  <c:v>2</c:v>
                </c:pt>
                <c:pt idx="8">
                  <c:v>5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85-49B3-A2BE-CAAC2165C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096704"/>
        <c:axId val="143139584"/>
      </c:barChart>
      <c:catAx>
        <c:axId val="12909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3139584"/>
        <c:crosses val="autoZero"/>
        <c:auto val="1"/>
        <c:lblAlgn val="ctr"/>
        <c:lblOffset val="100"/>
        <c:noMultiLvlLbl val="0"/>
      </c:catAx>
      <c:valAx>
        <c:axId val="1431395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US" dirty="0">
                    <a:solidFill>
                      <a:schemeClr val="tx1"/>
                    </a:solidFill>
                  </a:rPr>
                  <a:t>Number of ORs</a:t>
                </a:r>
              </a:p>
            </c:rich>
          </c:tx>
          <c:layout>
            <c:manualLayout>
              <c:xMode val="edge"/>
              <c:yMode val="edge"/>
              <c:x val="1.0175151478895507E-2"/>
              <c:y val="0.4558309921975595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29096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n-CA" dirty="0">
                <a:solidFill>
                  <a:schemeClr val="tx1"/>
                </a:solidFill>
              </a:rPr>
              <a:t>Facility</a:t>
            </a:r>
            <a:r>
              <a:rPr lang="en-CA" baseline="0" dirty="0">
                <a:solidFill>
                  <a:schemeClr val="tx1"/>
                </a:solidFill>
              </a:rPr>
              <a:t> OR Occupancy Rates: Weekdays 8 a.m.–4 p.m.</a:t>
            </a:r>
            <a:endParaRPr lang="en-CA" dirty="0">
              <a:solidFill>
                <a:schemeClr val="tx1"/>
              </a:solidFill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9.2904551842166408E-2"/>
          <c:y val="7.1235293216959789E-2"/>
          <c:w val="0.89345543594926258"/>
          <c:h val="0.90349663551432557"/>
        </c:manualLayout>
      </c:layout>
      <c:scatterChart>
        <c:scatterStyle val="lineMarker"/>
        <c:varyColors val="0"/>
        <c:ser>
          <c:idx val="0"/>
          <c:order val="0"/>
          <c:tx>
            <c:v>Non-Urban</c:v>
          </c:tx>
          <c:spPr>
            <a:ln w="28575">
              <a:noFill/>
            </a:ln>
          </c:spPr>
          <c:marker>
            <c:symbol val="diamond"/>
            <c:size val="5"/>
          </c:marker>
          <c:xVal>
            <c:numRef>
              <c:f>'ORU rate vs CMA'!$A$2:$A$144</c:f>
              <c:numCache>
                <c:formatCode>General</c:formatCode>
                <c:ptCount val="14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32</c:v>
                </c:pt>
                <c:pt idx="30">
                  <c:v>33</c:v>
                </c:pt>
                <c:pt idx="31">
                  <c:v>34</c:v>
                </c:pt>
                <c:pt idx="32">
                  <c:v>35</c:v>
                </c:pt>
                <c:pt idx="33">
                  <c:v>36</c:v>
                </c:pt>
                <c:pt idx="34">
                  <c:v>38</c:v>
                </c:pt>
                <c:pt idx="35">
                  <c:v>39</c:v>
                </c:pt>
                <c:pt idx="36">
                  <c:v>40</c:v>
                </c:pt>
                <c:pt idx="37">
                  <c:v>41</c:v>
                </c:pt>
                <c:pt idx="38">
                  <c:v>42</c:v>
                </c:pt>
                <c:pt idx="39">
                  <c:v>43</c:v>
                </c:pt>
                <c:pt idx="40">
                  <c:v>44</c:v>
                </c:pt>
                <c:pt idx="41">
                  <c:v>45</c:v>
                </c:pt>
                <c:pt idx="42">
                  <c:v>46</c:v>
                </c:pt>
                <c:pt idx="43">
                  <c:v>47</c:v>
                </c:pt>
                <c:pt idx="44">
                  <c:v>48</c:v>
                </c:pt>
                <c:pt idx="45">
                  <c:v>49</c:v>
                </c:pt>
                <c:pt idx="46">
                  <c:v>50</c:v>
                </c:pt>
                <c:pt idx="47">
                  <c:v>52</c:v>
                </c:pt>
                <c:pt idx="48">
                  <c:v>53</c:v>
                </c:pt>
                <c:pt idx="49">
                  <c:v>54</c:v>
                </c:pt>
                <c:pt idx="50">
                  <c:v>55</c:v>
                </c:pt>
                <c:pt idx="51">
                  <c:v>56</c:v>
                </c:pt>
                <c:pt idx="52">
                  <c:v>57</c:v>
                </c:pt>
                <c:pt idx="53">
                  <c:v>58</c:v>
                </c:pt>
                <c:pt idx="54">
                  <c:v>59</c:v>
                </c:pt>
                <c:pt idx="55">
                  <c:v>60</c:v>
                </c:pt>
                <c:pt idx="56">
                  <c:v>61</c:v>
                </c:pt>
                <c:pt idx="57">
                  <c:v>62</c:v>
                </c:pt>
                <c:pt idx="58">
                  <c:v>63</c:v>
                </c:pt>
                <c:pt idx="59">
                  <c:v>64</c:v>
                </c:pt>
                <c:pt idx="60">
                  <c:v>65</c:v>
                </c:pt>
                <c:pt idx="61">
                  <c:v>66</c:v>
                </c:pt>
                <c:pt idx="62">
                  <c:v>67</c:v>
                </c:pt>
                <c:pt idx="63">
                  <c:v>68</c:v>
                </c:pt>
                <c:pt idx="64">
                  <c:v>69</c:v>
                </c:pt>
                <c:pt idx="65">
                  <c:v>70</c:v>
                </c:pt>
                <c:pt idx="66">
                  <c:v>71</c:v>
                </c:pt>
                <c:pt idx="67">
                  <c:v>72</c:v>
                </c:pt>
                <c:pt idx="68">
                  <c:v>74</c:v>
                </c:pt>
                <c:pt idx="69">
                  <c:v>76</c:v>
                </c:pt>
                <c:pt idx="70">
                  <c:v>77</c:v>
                </c:pt>
                <c:pt idx="71">
                  <c:v>78</c:v>
                </c:pt>
                <c:pt idx="72">
                  <c:v>79</c:v>
                </c:pt>
                <c:pt idx="73">
                  <c:v>80</c:v>
                </c:pt>
                <c:pt idx="74">
                  <c:v>81</c:v>
                </c:pt>
                <c:pt idx="75">
                  <c:v>83</c:v>
                </c:pt>
                <c:pt idx="76">
                  <c:v>84</c:v>
                </c:pt>
                <c:pt idx="77">
                  <c:v>86</c:v>
                </c:pt>
                <c:pt idx="78">
                  <c:v>87</c:v>
                </c:pt>
                <c:pt idx="79">
                  <c:v>88</c:v>
                </c:pt>
                <c:pt idx="80">
                  <c:v>89</c:v>
                </c:pt>
                <c:pt idx="81">
                  <c:v>90</c:v>
                </c:pt>
                <c:pt idx="82">
                  <c:v>91</c:v>
                </c:pt>
                <c:pt idx="83">
                  <c:v>92</c:v>
                </c:pt>
                <c:pt idx="84">
                  <c:v>94</c:v>
                </c:pt>
                <c:pt idx="85">
                  <c:v>95</c:v>
                </c:pt>
                <c:pt idx="86">
                  <c:v>96</c:v>
                </c:pt>
                <c:pt idx="87">
                  <c:v>97</c:v>
                </c:pt>
                <c:pt idx="88">
                  <c:v>98</c:v>
                </c:pt>
                <c:pt idx="89">
                  <c:v>99</c:v>
                </c:pt>
                <c:pt idx="90">
                  <c:v>100</c:v>
                </c:pt>
                <c:pt idx="91">
                  <c:v>101</c:v>
                </c:pt>
                <c:pt idx="92">
                  <c:v>102</c:v>
                </c:pt>
                <c:pt idx="93">
                  <c:v>103</c:v>
                </c:pt>
                <c:pt idx="94">
                  <c:v>104</c:v>
                </c:pt>
                <c:pt idx="95">
                  <c:v>105</c:v>
                </c:pt>
                <c:pt idx="96">
                  <c:v>106</c:v>
                </c:pt>
                <c:pt idx="97">
                  <c:v>108</c:v>
                </c:pt>
                <c:pt idx="98">
                  <c:v>110</c:v>
                </c:pt>
                <c:pt idx="99">
                  <c:v>111</c:v>
                </c:pt>
                <c:pt idx="100">
                  <c:v>112</c:v>
                </c:pt>
                <c:pt idx="101">
                  <c:v>113</c:v>
                </c:pt>
                <c:pt idx="102">
                  <c:v>114</c:v>
                </c:pt>
                <c:pt idx="103">
                  <c:v>115</c:v>
                </c:pt>
                <c:pt idx="104">
                  <c:v>117</c:v>
                </c:pt>
                <c:pt idx="105">
                  <c:v>120</c:v>
                </c:pt>
                <c:pt idx="106">
                  <c:v>121</c:v>
                </c:pt>
                <c:pt idx="107">
                  <c:v>123</c:v>
                </c:pt>
                <c:pt idx="108">
                  <c:v>124</c:v>
                </c:pt>
                <c:pt idx="109">
                  <c:v>127</c:v>
                </c:pt>
                <c:pt idx="110">
                  <c:v>129</c:v>
                </c:pt>
                <c:pt idx="111">
                  <c:v>130</c:v>
                </c:pt>
                <c:pt idx="112">
                  <c:v>132</c:v>
                </c:pt>
                <c:pt idx="113">
                  <c:v>133</c:v>
                </c:pt>
                <c:pt idx="114">
                  <c:v>135</c:v>
                </c:pt>
                <c:pt idx="115">
                  <c:v>136</c:v>
                </c:pt>
                <c:pt idx="116">
                  <c:v>137</c:v>
                </c:pt>
                <c:pt idx="117">
                  <c:v>140</c:v>
                </c:pt>
                <c:pt idx="118">
                  <c:v>142</c:v>
                </c:pt>
                <c:pt idx="119">
                  <c:v>147</c:v>
                </c:pt>
                <c:pt idx="120">
                  <c:v>149</c:v>
                </c:pt>
                <c:pt idx="121">
                  <c:v>153</c:v>
                </c:pt>
                <c:pt idx="122">
                  <c:v>156</c:v>
                </c:pt>
                <c:pt idx="123">
                  <c:v>158</c:v>
                </c:pt>
                <c:pt idx="124">
                  <c:v>160</c:v>
                </c:pt>
                <c:pt idx="125">
                  <c:v>162</c:v>
                </c:pt>
                <c:pt idx="126">
                  <c:v>166</c:v>
                </c:pt>
                <c:pt idx="127">
                  <c:v>173</c:v>
                </c:pt>
                <c:pt idx="128">
                  <c:v>174</c:v>
                </c:pt>
                <c:pt idx="129">
                  <c:v>184</c:v>
                </c:pt>
                <c:pt idx="130">
                  <c:v>192</c:v>
                </c:pt>
                <c:pt idx="131">
                  <c:v>194</c:v>
                </c:pt>
                <c:pt idx="132">
                  <c:v>199</c:v>
                </c:pt>
                <c:pt idx="133">
                  <c:v>202</c:v>
                </c:pt>
                <c:pt idx="134">
                  <c:v>204</c:v>
                </c:pt>
                <c:pt idx="135">
                  <c:v>205</c:v>
                </c:pt>
                <c:pt idx="136">
                  <c:v>207</c:v>
                </c:pt>
                <c:pt idx="137">
                  <c:v>217</c:v>
                </c:pt>
                <c:pt idx="138">
                  <c:v>219</c:v>
                </c:pt>
                <c:pt idx="139">
                  <c:v>226</c:v>
                </c:pt>
                <c:pt idx="140">
                  <c:v>231</c:v>
                </c:pt>
                <c:pt idx="141">
                  <c:v>240</c:v>
                </c:pt>
                <c:pt idx="142">
                  <c:v>241</c:v>
                </c:pt>
              </c:numCache>
            </c:numRef>
          </c:xVal>
          <c:yVal>
            <c:numRef>
              <c:f>'ORU rate vs CMA'!$B$2:$B$144</c:f>
              <c:numCache>
                <c:formatCode>General</c:formatCode>
                <c:ptCount val="143"/>
                <c:pt idx="0">
                  <c:v>1.6768292682926827E-2</c:v>
                </c:pt>
                <c:pt idx="1">
                  <c:v>1.8123306233062329E-2</c:v>
                </c:pt>
                <c:pt idx="2">
                  <c:v>2.2721883468834692E-2</c:v>
                </c:pt>
                <c:pt idx="3">
                  <c:v>2.8616192411924122E-2</c:v>
                </c:pt>
                <c:pt idx="4">
                  <c:v>3.7017276422764235E-2</c:v>
                </c:pt>
                <c:pt idx="5">
                  <c:v>3.9219173441734416E-2</c:v>
                </c:pt>
                <c:pt idx="6">
                  <c:v>7.1324525745257425E-2</c:v>
                </c:pt>
                <c:pt idx="7">
                  <c:v>8.644139566395663E-2</c:v>
                </c:pt>
                <c:pt idx="8">
                  <c:v>9.2886178861788626E-2</c:v>
                </c:pt>
                <c:pt idx="9">
                  <c:v>0.10407350948509485</c:v>
                </c:pt>
                <c:pt idx="10">
                  <c:v>0.11050135501355013</c:v>
                </c:pt>
                <c:pt idx="11">
                  <c:v>0.11717479674796749</c:v>
                </c:pt>
                <c:pt idx="12">
                  <c:v>0.11813600948509489</c:v>
                </c:pt>
                <c:pt idx="13">
                  <c:v>0.11899559620596209</c:v>
                </c:pt>
                <c:pt idx="14">
                  <c:v>0.1310467479674797</c:v>
                </c:pt>
                <c:pt idx="15">
                  <c:v>0.13143631436314368</c:v>
                </c:pt>
                <c:pt idx="16">
                  <c:v>0.13146172086720867</c:v>
                </c:pt>
                <c:pt idx="17">
                  <c:v>0.13400237127371273</c:v>
                </c:pt>
                <c:pt idx="18">
                  <c:v>0.13913448509485093</c:v>
                </c:pt>
                <c:pt idx="19">
                  <c:v>0.15907859078590783</c:v>
                </c:pt>
                <c:pt idx="20">
                  <c:v>0.16104759485094858</c:v>
                </c:pt>
                <c:pt idx="21">
                  <c:v>0.1657308604336043</c:v>
                </c:pt>
                <c:pt idx="22">
                  <c:v>0.16667513550135504</c:v>
                </c:pt>
                <c:pt idx="23">
                  <c:v>0.170435298102981</c:v>
                </c:pt>
                <c:pt idx="24">
                  <c:v>0.17097730352303517</c:v>
                </c:pt>
                <c:pt idx="25">
                  <c:v>0.17237466124661247</c:v>
                </c:pt>
                <c:pt idx="26">
                  <c:v>0.17459773035230364</c:v>
                </c:pt>
                <c:pt idx="27">
                  <c:v>0.17824356368563679</c:v>
                </c:pt>
                <c:pt idx="28">
                  <c:v>0.17995426829268299</c:v>
                </c:pt>
                <c:pt idx="29">
                  <c:v>0.19555386178861783</c:v>
                </c:pt>
                <c:pt idx="30">
                  <c:v>0.19911924119241198</c:v>
                </c:pt>
                <c:pt idx="31">
                  <c:v>0.2023966802168021</c:v>
                </c:pt>
                <c:pt idx="32">
                  <c:v>0.22331470189701905</c:v>
                </c:pt>
                <c:pt idx="33">
                  <c:v>0.22695630081300827</c:v>
                </c:pt>
                <c:pt idx="34">
                  <c:v>0.25087228997289973</c:v>
                </c:pt>
                <c:pt idx="35">
                  <c:v>0.25539464769647707</c:v>
                </c:pt>
                <c:pt idx="36">
                  <c:v>0.25704607046070466</c:v>
                </c:pt>
                <c:pt idx="37">
                  <c:v>0.26772103658536589</c:v>
                </c:pt>
                <c:pt idx="38">
                  <c:v>0.27005420054200524</c:v>
                </c:pt>
                <c:pt idx="39">
                  <c:v>0.27068936314363123</c:v>
                </c:pt>
                <c:pt idx="40">
                  <c:v>0.27258638211382114</c:v>
                </c:pt>
                <c:pt idx="41">
                  <c:v>0.2729844173441735</c:v>
                </c:pt>
                <c:pt idx="42">
                  <c:v>0.27712144308943087</c:v>
                </c:pt>
                <c:pt idx="43">
                  <c:v>0.27891260162601611</c:v>
                </c:pt>
                <c:pt idx="44">
                  <c:v>0.2853489159891599</c:v>
                </c:pt>
                <c:pt idx="45">
                  <c:v>0.30839261517615169</c:v>
                </c:pt>
                <c:pt idx="46">
                  <c:v>0.31529471544715459</c:v>
                </c:pt>
                <c:pt idx="47">
                  <c:v>0.32057926829268302</c:v>
                </c:pt>
                <c:pt idx="48">
                  <c:v>0.32933604336043348</c:v>
                </c:pt>
                <c:pt idx="49">
                  <c:v>0.32958163956639575</c:v>
                </c:pt>
                <c:pt idx="50">
                  <c:v>0.33096205962059616</c:v>
                </c:pt>
                <c:pt idx="51">
                  <c:v>0.33165650406504071</c:v>
                </c:pt>
                <c:pt idx="52">
                  <c:v>0.33358316395663956</c:v>
                </c:pt>
                <c:pt idx="53">
                  <c:v>0.34045562330623291</c:v>
                </c:pt>
                <c:pt idx="54">
                  <c:v>0.34095951897018978</c:v>
                </c:pt>
                <c:pt idx="55">
                  <c:v>0.35792682926829272</c:v>
                </c:pt>
                <c:pt idx="56">
                  <c:v>0.36381690379403797</c:v>
                </c:pt>
                <c:pt idx="57">
                  <c:v>0.36944162149954801</c:v>
                </c:pt>
                <c:pt idx="58">
                  <c:v>0.36999068428184262</c:v>
                </c:pt>
                <c:pt idx="59">
                  <c:v>0.37125112917795872</c:v>
                </c:pt>
                <c:pt idx="60">
                  <c:v>0.37195968834688342</c:v>
                </c:pt>
                <c:pt idx="61">
                  <c:v>0.37630420054200564</c:v>
                </c:pt>
                <c:pt idx="62">
                  <c:v>0.38244410569105697</c:v>
                </c:pt>
                <c:pt idx="63">
                  <c:v>0.38347165763324309</c:v>
                </c:pt>
                <c:pt idx="64">
                  <c:v>0.39373306233062344</c:v>
                </c:pt>
                <c:pt idx="65">
                  <c:v>0.40257029132791322</c:v>
                </c:pt>
                <c:pt idx="66">
                  <c:v>0.40291327913279124</c:v>
                </c:pt>
                <c:pt idx="67">
                  <c:v>0.41752201897018953</c:v>
                </c:pt>
                <c:pt idx="68">
                  <c:v>0.44371612466124682</c:v>
                </c:pt>
                <c:pt idx="69">
                  <c:v>0.4580453929539296</c:v>
                </c:pt>
                <c:pt idx="70">
                  <c:v>0.45972645663956674</c:v>
                </c:pt>
                <c:pt idx="71">
                  <c:v>0.45987889566395668</c:v>
                </c:pt>
                <c:pt idx="72">
                  <c:v>0.46510670731707332</c:v>
                </c:pt>
                <c:pt idx="73">
                  <c:v>0.46646764905149052</c:v>
                </c:pt>
                <c:pt idx="74">
                  <c:v>0.47288279132791322</c:v>
                </c:pt>
                <c:pt idx="75">
                  <c:v>0.48377371273712738</c:v>
                </c:pt>
                <c:pt idx="76">
                  <c:v>0.4888423102981026</c:v>
                </c:pt>
                <c:pt idx="77">
                  <c:v>0.50487804878048781</c:v>
                </c:pt>
                <c:pt idx="78">
                  <c:v>0.50699102303523036</c:v>
                </c:pt>
                <c:pt idx="79">
                  <c:v>0.50740176151761518</c:v>
                </c:pt>
                <c:pt idx="80">
                  <c:v>0.50913787262872601</c:v>
                </c:pt>
                <c:pt idx="81">
                  <c:v>0.51385077913279131</c:v>
                </c:pt>
                <c:pt idx="82">
                  <c:v>0.52541497289972927</c:v>
                </c:pt>
                <c:pt idx="83">
                  <c:v>0.52597391598915988</c:v>
                </c:pt>
                <c:pt idx="84">
                  <c:v>0.53981622628726289</c:v>
                </c:pt>
                <c:pt idx="85">
                  <c:v>0.54123475609756089</c:v>
                </c:pt>
                <c:pt idx="86">
                  <c:v>0.54745088075880788</c:v>
                </c:pt>
                <c:pt idx="87">
                  <c:v>0.55105860433604359</c:v>
                </c:pt>
                <c:pt idx="88">
                  <c:v>0.55348069105691056</c:v>
                </c:pt>
                <c:pt idx="89">
                  <c:v>0.56521849593495932</c:v>
                </c:pt>
                <c:pt idx="90">
                  <c:v>0.56893462059620614</c:v>
                </c:pt>
                <c:pt idx="91">
                  <c:v>0.56935975609756062</c:v>
                </c:pt>
                <c:pt idx="92">
                  <c:v>0.57563092818428163</c:v>
                </c:pt>
                <c:pt idx="93">
                  <c:v>0.58388380758807645</c:v>
                </c:pt>
                <c:pt idx="94">
                  <c:v>0.59118224932249308</c:v>
                </c:pt>
                <c:pt idx="95">
                  <c:v>0.59722786811201423</c:v>
                </c:pt>
                <c:pt idx="96">
                  <c:v>0.59803240740740737</c:v>
                </c:pt>
                <c:pt idx="97">
                  <c:v>0.59952856820234868</c:v>
                </c:pt>
                <c:pt idx="98">
                  <c:v>0.60772640018066837</c:v>
                </c:pt>
                <c:pt idx="99">
                  <c:v>0.60817807136404689</c:v>
                </c:pt>
                <c:pt idx="100">
                  <c:v>0.60961212737127368</c:v>
                </c:pt>
                <c:pt idx="101">
                  <c:v>0.61140963753387523</c:v>
                </c:pt>
                <c:pt idx="102">
                  <c:v>0.6121443089430898</c:v>
                </c:pt>
                <c:pt idx="103">
                  <c:v>0.61498560298102967</c:v>
                </c:pt>
                <c:pt idx="104">
                  <c:v>0.62003302845528452</c:v>
                </c:pt>
                <c:pt idx="105">
                  <c:v>0.6326067073170728</c:v>
                </c:pt>
                <c:pt idx="106">
                  <c:v>0.63669334349593487</c:v>
                </c:pt>
                <c:pt idx="107">
                  <c:v>0.65100779132791342</c:v>
                </c:pt>
                <c:pt idx="108">
                  <c:v>0.65230775745257485</c:v>
                </c:pt>
                <c:pt idx="109">
                  <c:v>0.66374322493224902</c:v>
                </c:pt>
                <c:pt idx="110">
                  <c:v>0.67151930894308942</c:v>
                </c:pt>
                <c:pt idx="111">
                  <c:v>0.67185523938572744</c:v>
                </c:pt>
                <c:pt idx="112">
                  <c:v>0.67600990853658627</c:v>
                </c:pt>
                <c:pt idx="113">
                  <c:v>0.67838753387533912</c:v>
                </c:pt>
                <c:pt idx="114">
                  <c:v>0.68112861336946695</c:v>
                </c:pt>
                <c:pt idx="115">
                  <c:v>0.68441169828364956</c:v>
                </c:pt>
                <c:pt idx="116">
                  <c:v>0.68622120596205927</c:v>
                </c:pt>
                <c:pt idx="117">
                  <c:v>0.68926998644986437</c:v>
                </c:pt>
                <c:pt idx="118">
                  <c:v>0.69072662601626</c:v>
                </c:pt>
                <c:pt idx="119">
                  <c:v>0.69681783536585351</c:v>
                </c:pt>
                <c:pt idx="120">
                  <c:v>0.70447154471544726</c:v>
                </c:pt>
                <c:pt idx="121">
                  <c:v>0.70600016937669385</c:v>
                </c:pt>
                <c:pt idx="122">
                  <c:v>0.70964092140921387</c:v>
                </c:pt>
                <c:pt idx="123">
                  <c:v>0.71210408197831976</c:v>
                </c:pt>
                <c:pt idx="124">
                  <c:v>0.72485320686540156</c:v>
                </c:pt>
                <c:pt idx="125">
                  <c:v>0.72632113821138189</c:v>
                </c:pt>
                <c:pt idx="126">
                  <c:v>0.72987663730803987</c:v>
                </c:pt>
                <c:pt idx="127">
                  <c:v>0.7368394308943087</c:v>
                </c:pt>
                <c:pt idx="128">
                  <c:v>0.73834688346883481</c:v>
                </c:pt>
                <c:pt idx="129">
                  <c:v>0.75704042457091247</c:v>
                </c:pt>
                <c:pt idx="130">
                  <c:v>0.76805837850045167</c:v>
                </c:pt>
                <c:pt idx="131">
                  <c:v>0.77036512775842025</c:v>
                </c:pt>
                <c:pt idx="132">
                  <c:v>0.78070517163504882</c:v>
                </c:pt>
                <c:pt idx="133">
                  <c:v>0.78435241644083109</c:v>
                </c:pt>
                <c:pt idx="134">
                  <c:v>0.78672510162601605</c:v>
                </c:pt>
                <c:pt idx="135">
                  <c:v>0.78875550474254719</c:v>
                </c:pt>
                <c:pt idx="136">
                  <c:v>0.7957365466511811</c:v>
                </c:pt>
                <c:pt idx="137">
                  <c:v>0.80920138888888848</c:v>
                </c:pt>
                <c:pt idx="138">
                  <c:v>0.80930845915601968</c:v>
                </c:pt>
                <c:pt idx="139">
                  <c:v>0.82028850496838324</c:v>
                </c:pt>
                <c:pt idx="140">
                  <c:v>0.83591915085817492</c:v>
                </c:pt>
                <c:pt idx="141">
                  <c:v>0.86536458333333321</c:v>
                </c:pt>
                <c:pt idx="142">
                  <c:v>0.86788335591689258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3A7-4817-A8A3-ECF82699A98D}"/>
            </c:ext>
          </c:extLst>
        </c:ser>
        <c:ser>
          <c:idx val="1"/>
          <c:order val="1"/>
          <c:tx>
            <c:v>Urban</c:v>
          </c:tx>
          <c:spPr>
            <a:ln w="28575">
              <a:noFill/>
            </a:ln>
          </c:spPr>
          <c:marker>
            <c:symbol val="triangle"/>
            <c:size val="5"/>
          </c:marker>
          <c:xVal>
            <c:numRef>
              <c:f>'ORU rate vs CMA'!$A$145:$A$243</c:f>
              <c:numCache>
                <c:formatCode>General</c:formatCode>
                <c:ptCount val="99"/>
                <c:pt idx="0">
                  <c:v>13</c:v>
                </c:pt>
                <c:pt idx="1">
                  <c:v>31</c:v>
                </c:pt>
                <c:pt idx="2">
                  <c:v>37</c:v>
                </c:pt>
                <c:pt idx="3">
                  <c:v>51</c:v>
                </c:pt>
                <c:pt idx="4">
                  <c:v>73</c:v>
                </c:pt>
                <c:pt idx="5">
                  <c:v>75</c:v>
                </c:pt>
                <c:pt idx="6">
                  <c:v>82</c:v>
                </c:pt>
                <c:pt idx="7">
                  <c:v>85</c:v>
                </c:pt>
                <c:pt idx="8">
                  <c:v>93</c:v>
                </c:pt>
                <c:pt idx="9">
                  <c:v>107</c:v>
                </c:pt>
                <c:pt idx="10">
                  <c:v>109</c:v>
                </c:pt>
                <c:pt idx="11">
                  <c:v>116</c:v>
                </c:pt>
                <c:pt idx="12">
                  <c:v>118</c:v>
                </c:pt>
                <c:pt idx="13">
                  <c:v>119</c:v>
                </c:pt>
                <c:pt idx="14">
                  <c:v>122</c:v>
                </c:pt>
                <c:pt idx="15">
                  <c:v>125</c:v>
                </c:pt>
                <c:pt idx="16">
                  <c:v>126</c:v>
                </c:pt>
                <c:pt idx="17">
                  <c:v>128</c:v>
                </c:pt>
                <c:pt idx="18">
                  <c:v>131</c:v>
                </c:pt>
                <c:pt idx="19">
                  <c:v>134</c:v>
                </c:pt>
                <c:pt idx="20">
                  <c:v>138</c:v>
                </c:pt>
                <c:pt idx="21">
                  <c:v>139</c:v>
                </c:pt>
                <c:pt idx="22">
                  <c:v>141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148</c:v>
                </c:pt>
                <c:pt idx="28">
                  <c:v>150</c:v>
                </c:pt>
                <c:pt idx="29">
                  <c:v>151</c:v>
                </c:pt>
                <c:pt idx="30">
                  <c:v>152</c:v>
                </c:pt>
                <c:pt idx="31">
                  <c:v>154</c:v>
                </c:pt>
                <c:pt idx="32">
                  <c:v>155</c:v>
                </c:pt>
                <c:pt idx="33">
                  <c:v>157</c:v>
                </c:pt>
                <c:pt idx="34">
                  <c:v>159</c:v>
                </c:pt>
                <c:pt idx="35">
                  <c:v>161</c:v>
                </c:pt>
                <c:pt idx="36">
                  <c:v>163</c:v>
                </c:pt>
                <c:pt idx="37">
                  <c:v>164</c:v>
                </c:pt>
                <c:pt idx="38">
                  <c:v>165</c:v>
                </c:pt>
                <c:pt idx="39">
                  <c:v>167</c:v>
                </c:pt>
                <c:pt idx="40">
                  <c:v>168</c:v>
                </c:pt>
                <c:pt idx="41">
                  <c:v>169</c:v>
                </c:pt>
                <c:pt idx="42">
                  <c:v>170</c:v>
                </c:pt>
                <c:pt idx="43">
                  <c:v>171</c:v>
                </c:pt>
                <c:pt idx="44">
                  <c:v>172</c:v>
                </c:pt>
                <c:pt idx="45">
                  <c:v>175</c:v>
                </c:pt>
                <c:pt idx="46">
                  <c:v>176</c:v>
                </c:pt>
                <c:pt idx="47">
                  <c:v>177</c:v>
                </c:pt>
                <c:pt idx="48">
                  <c:v>178</c:v>
                </c:pt>
                <c:pt idx="49">
                  <c:v>179</c:v>
                </c:pt>
                <c:pt idx="50">
                  <c:v>180</c:v>
                </c:pt>
                <c:pt idx="51">
                  <c:v>181</c:v>
                </c:pt>
                <c:pt idx="52">
                  <c:v>182</c:v>
                </c:pt>
                <c:pt idx="53">
                  <c:v>183</c:v>
                </c:pt>
                <c:pt idx="54">
                  <c:v>185</c:v>
                </c:pt>
                <c:pt idx="55">
                  <c:v>186</c:v>
                </c:pt>
                <c:pt idx="56">
                  <c:v>187</c:v>
                </c:pt>
                <c:pt idx="57">
                  <c:v>188</c:v>
                </c:pt>
                <c:pt idx="58">
                  <c:v>189</c:v>
                </c:pt>
                <c:pt idx="59">
                  <c:v>190</c:v>
                </c:pt>
                <c:pt idx="60">
                  <c:v>191</c:v>
                </c:pt>
                <c:pt idx="61">
                  <c:v>193</c:v>
                </c:pt>
                <c:pt idx="62">
                  <c:v>195</c:v>
                </c:pt>
                <c:pt idx="63">
                  <c:v>196</c:v>
                </c:pt>
                <c:pt idx="64">
                  <c:v>197</c:v>
                </c:pt>
                <c:pt idx="65">
                  <c:v>198</c:v>
                </c:pt>
                <c:pt idx="66">
                  <c:v>200</c:v>
                </c:pt>
                <c:pt idx="67">
                  <c:v>201</c:v>
                </c:pt>
                <c:pt idx="68">
                  <c:v>203</c:v>
                </c:pt>
                <c:pt idx="69">
                  <c:v>206</c:v>
                </c:pt>
                <c:pt idx="70">
                  <c:v>208</c:v>
                </c:pt>
                <c:pt idx="71">
                  <c:v>209</c:v>
                </c:pt>
                <c:pt idx="72">
                  <c:v>210</c:v>
                </c:pt>
                <c:pt idx="73">
                  <c:v>211</c:v>
                </c:pt>
                <c:pt idx="74">
                  <c:v>212</c:v>
                </c:pt>
                <c:pt idx="75">
                  <c:v>213</c:v>
                </c:pt>
                <c:pt idx="76">
                  <c:v>214</c:v>
                </c:pt>
                <c:pt idx="77">
                  <c:v>215</c:v>
                </c:pt>
                <c:pt idx="78">
                  <c:v>216</c:v>
                </c:pt>
                <c:pt idx="79">
                  <c:v>218</c:v>
                </c:pt>
                <c:pt idx="80">
                  <c:v>220</c:v>
                </c:pt>
                <c:pt idx="81">
                  <c:v>221</c:v>
                </c:pt>
                <c:pt idx="82">
                  <c:v>222</c:v>
                </c:pt>
                <c:pt idx="83">
                  <c:v>223</c:v>
                </c:pt>
                <c:pt idx="84">
                  <c:v>224</c:v>
                </c:pt>
                <c:pt idx="85">
                  <c:v>225</c:v>
                </c:pt>
                <c:pt idx="86">
                  <c:v>227</c:v>
                </c:pt>
                <c:pt idx="87">
                  <c:v>228</c:v>
                </c:pt>
                <c:pt idx="88">
                  <c:v>229</c:v>
                </c:pt>
                <c:pt idx="89">
                  <c:v>230</c:v>
                </c:pt>
                <c:pt idx="90">
                  <c:v>232</c:v>
                </c:pt>
                <c:pt idx="91">
                  <c:v>233</c:v>
                </c:pt>
                <c:pt idx="92">
                  <c:v>234</c:v>
                </c:pt>
                <c:pt idx="93">
                  <c:v>235</c:v>
                </c:pt>
                <c:pt idx="94">
                  <c:v>236</c:v>
                </c:pt>
                <c:pt idx="95">
                  <c:v>237</c:v>
                </c:pt>
                <c:pt idx="96">
                  <c:v>238</c:v>
                </c:pt>
                <c:pt idx="97">
                  <c:v>239</c:v>
                </c:pt>
                <c:pt idx="98">
                  <c:v>242</c:v>
                </c:pt>
              </c:numCache>
            </c:numRef>
          </c:xVal>
          <c:yVal>
            <c:numRef>
              <c:f>'ORU rate vs CMA'!$B$145:$B$243</c:f>
              <c:numCache>
                <c:formatCode>General</c:formatCode>
                <c:ptCount val="99"/>
                <c:pt idx="0">
                  <c:v>0.11803861788617886</c:v>
                </c:pt>
                <c:pt idx="1">
                  <c:v>0.18339261517615174</c:v>
                </c:pt>
                <c:pt idx="2">
                  <c:v>0.25001270325203256</c:v>
                </c:pt>
                <c:pt idx="3">
                  <c:v>0.31703929539295389</c:v>
                </c:pt>
                <c:pt idx="4">
                  <c:v>0.41754403794037931</c:v>
                </c:pt>
                <c:pt idx="5">
                  <c:v>0.44986703929539285</c:v>
                </c:pt>
                <c:pt idx="6">
                  <c:v>0.4749971770551043</c:v>
                </c:pt>
                <c:pt idx="7">
                  <c:v>0.49657859078590799</c:v>
                </c:pt>
                <c:pt idx="8">
                  <c:v>0.52963456978319789</c:v>
                </c:pt>
                <c:pt idx="9">
                  <c:v>0.5985560636856373</c:v>
                </c:pt>
                <c:pt idx="10">
                  <c:v>0.60021454381210482</c:v>
                </c:pt>
                <c:pt idx="11">
                  <c:v>0.6168339261517618</c:v>
                </c:pt>
                <c:pt idx="12">
                  <c:v>0.62303353658536575</c:v>
                </c:pt>
                <c:pt idx="13">
                  <c:v>0.62533875338753375</c:v>
                </c:pt>
                <c:pt idx="14">
                  <c:v>0.63899051490514924</c:v>
                </c:pt>
                <c:pt idx="15">
                  <c:v>0.65455835027100251</c:v>
                </c:pt>
                <c:pt idx="16">
                  <c:v>0.65743055555555563</c:v>
                </c:pt>
                <c:pt idx="17">
                  <c:v>0.66489385727190609</c:v>
                </c:pt>
                <c:pt idx="18">
                  <c:v>0.67337737127371255</c:v>
                </c:pt>
                <c:pt idx="19">
                  <c:v>0.68068936314363138</c:v>
                </c:pt>
                <c:pt idx="20">
                  <c:v>0.68703421409214105</c:v>
                </c:pt>
                <c:pt idx="21">
                  <c:v>0.68707655826558256</c:v>
                </c:pt>
                <c:pt idx="22">
                  <c:v>0.68988651761517628</c:v>
                </c:pt>
                <c:pt idx="23">
                  <c:v>0.69327743902438999</c:v>
                </c:pt>
                <c:pt idx="24">
                  <c:v>0.69373911149825784</c:v>
                </c:pt>
                <c:pt idx="25">
                  <c:v>0.69463680797522231</c:v>
                </c:pt>
                <c:pt idx="26">
                  <c:v>0.69514876919602553</c:v>
                </c:pt>
                <c:pt idx="27">
                  <c:v>0.69862804878048756</c:v>
                </c:pt>
                <c:pt idx="28">
                  <c:v>0.70492039295392961</c:v>
                </c:pt>
                <c:pt idx="29">
                  <c:v>0.70497374661246615</c:v>
                </c:pt>
                <c:pt idx="30">
                  <c:v>0.70539464769647686</c:v>
                </c:pt>
                <c:pt idx="31">
                  <c:v>0.70664803523035169</c:v>
                </c:pt>
                <c:pt idx="32">
                  <c:v>0.7071781842818422</c:v>
                </c:pt>
                <c:pt idx="33">
                  <c:v>0.71189730126467932</c:v>
                </c:pt>
                <c:pt idx="34">
                  <c:v>0.71299260388437169</c:v>
                </c:pt>
                <c:pt idx="35">
                  <c:v>0.72582571138211349</c:v>
                </c:pt>
                <c:pt idx="36">
                  <c:v>0.72712567750677504</c:v>
                </c:pt>
                <c:pt idx="37">
                  <c:v>0.72785738482384821</c:v>
                </c:pt>
                <c:pt idx="38">
                  <c:v>0.72921089280337259</c:v>
                </c:pt>
                <c:pt idx="39">
                  <c:v>0.73104463075880743</c:v>
                </c:pt>
                <c:pt idx="40">
                  <c:v>0.73240176151761427</c:v>
                </c:pt>
                <c:pt idx="41">
                  <c:v>0.73321853357422451</c:v>
                </c:pt>
                <c:pt idx="42">
                  <c:v>0.73416751355013576</c:v>
                </c:pt>
                <c:pt idx="43">
                  <c:v>0.73576706470189701</c:v>
                </c:pt>
                <c:pt idx="44">
                  <c:v>0.73639152363745775</c:v>
                </c:pt>
                <c:pt idx="45">
                  <c:v>0.73926690687361452</c:v>
                </c:pt>
                <c:pt idx="46">
                  <c:v>0.7392685749774166</c:v>
                </c:pt>
                <c:pt idx="47">
                  <c:v>0.74336419753086436</c:v>
                </c:pt>
                <c:pt idx="48">
                  <c:v>0.74694783197832038</c:v>
                </c:pt>
                <c:pt idx="49">
                  <c:v>0.74785844342818408</c:v>
                </c:pt>
                <c:pt idx="50">
                  <c:v>0.74837567750677458</c:v>
                </c:pt>
                <c:pt idx="51">
                  <c:v>0.75099508807588045</c:v>
                </c:pt>
                <c:pt idx="52">
                  <c:v>0.75143253595997517</c:v>
                </c:pt>
                <c:pt idx="53">
                  <c:v>0.75516100749242687</c:v>
                </c:pt>
                <c:pt idx="54">
                  <c:v>0.75837446767324801</c:v>
                </c:pt>
                <c:pt idx="55">
                  <c:v>0.76057757452574482</c:v>
                </c:pt>
                <c:pt idx="56">
                  <c:v>0.76239131662149995</c:v>
                </c:pt>
                <c:pt idx="57">
                  <c:v>0.76283480126467929</c:v>
                </c:pt>
                <c:pt idx="58">
                  <c:v>0.76291805247597966</c:v>
                </c:pt>
                <c:pt idx="59">
                  <c:v>0.76305612014453505</c:v>
                </c:pt>
                <c:pt idx="60">
                  <c:v>0.76393712442559203</c:v>
                </c:pt>
                <c:pt idx="61">
                  <c:v>0.76936916591388083</c:v>
                </c:pt>
                <c:pt idx="62">
                  <c:v>0.77561399051490532</c:v>
                </c:pt>
                <c:pt idx="63">
                  <c:v>0.77734840785907866</c:v>
                </c:pt>
                <c:pt idx="64">
                  <c:v>0.77872265776229233</c:v>
                </c:pt>
                <c:pt idx="65">
                  <c:v>0.78040405751279784</c:v>
                </c:pt>
                <c:pt idx="66">
                  <c:v>0.78178418803418781</c:v>
                </c:pt>
                <c:pt idx="67">
                  <c:v>0.78221460027100276</c:v>
                </c:pt>
                <c:pt idx="68">
                  <c:v>0.78594014651083965</c:v>
                </c:pt>
                <c:pt idx="69">
                  <c:v>0.79495257452574553</c:v>
                </c:pt>
                <c:pt idx="70">
                  <c:v>0.7958867521367522</c:v>
                </c:pt>
                <c:pt idx="71">
                  <c:v>0.79597165763324262</c:v>
                </c:pt>
                <c:pt idx="72">
                  <c:v>0.79844481399359502</c:v>
                </c:pt>
                <c:pt idx="73">
                  <c:v>0.79949928014905125</c:v>
                </c:pt>
                <c:pt idx="74">
                  <c:v>0.7996307588075886</c:v>
                </c:pt>
                <c:pt idx="75">
                  <c:v>0.80120334441980734</c:v>
                </c:pt>
                <c:pt idx="76">
                  <c:v>0.8059633625182403</c:v>
                </c:pt>
                <c:pt idx="77">
                  <c:v>0.80676901858304295</c:v>
                </c:pt>
                <c:pt idx="78">
                  <c:v>0.80853023373983712</c:v>
                </c:pt>
                <c:pt idx="79">
                  <c:v>0.80920703477868117</c:v>
                </c:pt>
                <c:pt idx="80">
                  <c:v>0.8140836720867205</c:v>
                </c:pt>
                <c:pt idx="81">
                  <c:v>0.81425497351564469</c:v>
                </c:pt>
                <c:pt idx="82">
                  <c:v>0.81611807437518791</c:v>
                </c:pt>
                <c:pt idx="83">
                  <c:v>0.81665537488708229</c:v>
                </c:pt>
                <c:pt idx="84">
                  <c:v>0.81679480381760339</c:v>
                </c:pt>
                <c:pt idx="85">
                  <c:v>0.81879046221017748</c:v>
                </c:pt>
                <c:pt idx="86">
                  <c:v>0.8292130223933819</c:v>
                </c:pt>
                <c:pt idx="87">
                  <c:v>0.82954059829059845</c:v>
                </c:pt>
                <c:pt idx="88">
                  <c:v>0.82976936540198687</c:v>
                </c:pt>
                <c:pt idx="89">
                  <c:v>0.8343665311653119</c:v>
                </c:pt>
                <c:pt idx="90">
                  <c:v>0.83780628952122849</c:v>
                </c:pt>
                <c:pt idx="91">
                  <c:v>0.83867462737127385</c:v>
                </c:pt>
                <c:pt idx="92">
                  <c:v>0.84222802942315145</c:v>
                </c:pt>
                <c:pt idx="93">
                  <c:v>0.8490060667652134</c:v>
                </c:pt>
                <c:pt idx="94">
                  <c:v>0.85089769647696556</c:v>
                </c:pt>
                <c:pt idx="95">
                  <c:v>0.85683665927568375</c:v>
                </c:pt>
                <c:pt idx="96">
                  <c:v>0.86247897392767048</c:v>
                </c:pt>
                <c:pt idx="97">
                  <c:v>0.863468270099368</c:v>
                </c:pt>
                <c:pt idx="98">
                  <c:v>0.87013677168021664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3A7-4817-A8A3-ECF82699A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193216"/>
        <c:axId val="143195136"/>
      </c:scatterChart>
      <c:valAx>
        <c:axId val="143193216"/>
        <c:scaling>
          <c:orientation val="minMax"/>
          <c:max val="242"/>
          <c:min val="1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Facilities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3195136"/>
        <c:crosses val="autoZero"/>
        <c:crossBetween val="midCat"/>
      </c:valAx>
      <c:valAx>
        <c:axId val="1431951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CA" dirty="0">
                    <a:solidFill>
                      <a:schemeClr val="tx1"/>
                    </a:solidFill>
                  </a:rPr>
                  <a:t>OR Occupancy Rate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crossAx val="1431932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541153442558858"/>
          <c:y val="0.59015964388584885"/>
          <c:w val="0.335637847123609"/>
          <c:h val="0.154329663395782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en-CA" dirty="0">
                <a:solidFill>
                  <a:schemeClr val="tx1"/>
                </a:solidFill>
              </a:rPr>
              <a:t>OR Occupancy Rate, by Selected Province/Territory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6192162859097527E-2"/>
          <c:y val="0.1944960612030526"/>
          <c:w val="0.88833684658819589"/>
          <c:h val="0.68443757621160295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'Figure 2 Provinical count'!$B$17:$B$26</c:f>
              <c:strCache>
                <c:ptCount val="10"/>
                <c:pt idx="0">
                  <c:v>N.L.</c:v>
                </c:pt>
                <c:pt idx="1">
                  <c:v>P.E.I.</c:v>
                </c:pt>
                <c:pt idx="2">
                  <c:v>N.B.</c:v>
                </c:pt>
                <c:pt idx="3">
                  <c:v>Ont.</c:v>
                </c:pt>
                <c:pt idx="4">
                  <c:v>Man.</c:v>
                </c:pt>
                <c:pt idx="5">
                  <c:v>Sask.</c:v>
                </c:pt>
                <c:pt idx="6">
                  <c:v>B.C.</c:v>
                </c:pt>
                <c:pt idx="7">
                  <c:v>Y.T.</c:v>
                </c:pt>
                <c:pt idx="8">
                  <c:v>N.W.T.</c:v>
                </c:pt>
                <c:pt idx="9">
                  <c:v>Nun.</c:v>
                </c:pt>
              </c:strCache>
            </c:strRef>
          </c:cat>
          <c:val>
            <c:numRef>
              <c:f>'Figure 2 Provinical count'!$C$17:$C$26</c:f>
              <c:numCache>
                <c:formatCode>0%</c:formatCode>
                <c:ptCount val="10"/>
                <c:pt idx="0">
                  <c:v>0.61254271238364566</c:v>
                </c:pt>
                <c:pt idx="1">
                  <c:v>0.69454501185636852</c:v>
                </c:pt>
                <c:pt idx="2">
                  <c:v>0.67161870631864229</c:v>
                </c:pt>
                <c:pt idx="3">
                  <c:v>0.71396414158325117</c:v>
                </c:pt>
                <c:pt idx="4">
                  <c:v>0.63917007221933908</c:v>
                </c:pt>
                <c:pt idx="5">
                  <c:v>0.68450975095193989</c:v>
                </c:pt>
                <c:pt idx="6">
                  <c:v>0.72160393189356575</c:v>
                </c:pt>
                <c:pt idx="7">
                  <c:v>0.73834688346883481</c:v>
                </c:pt>
                <c:pt idx="8">
                  <c:v>0.20321985094850956</c:v>
                </c:pt>
                <c:pt idx="9">
                  <c:v>0.48377371273712738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36-4C67-A58C-1B8E7AE246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00640"/>
        <c:axId val="146802176"/>
      </c:barChart>
      <c:catAx>
        <c:axId val="14680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6802176"/>
        <c:crosses val="autoZero"/>
        <c:auto val="1"/>
        <c:lblAlgn val="ctr"/>
        <c:lblOffset val="100"/>
        <c:noMultiLvlLbl val="0"/>
      </c:catAx>
      <c:valAx>
        <c:axId val="146802176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r>
                  <a:rPr lang="en-CA" dirty="0">
                    <a:solidFill>
                      <a:schemeClr val="tx1"/>
                    </a:solidFill>
                  </a:rPr>
                  <a:t>OR Occupancy</a:t>
                </a:r>
                <a:r>
                  <a:rPr lang="en-CA" baseline="0" dirty="0">
                    <a:solidFill>
                      <a:schemeClr val="tx1"/>
                    </a:solidFill>
                  </a:rPr>
                  <a:t> Rate</a:t>
                </a:r>
                <a:endParaRPr lang="en-CA" dirty="0">
                  <a:solidFill>
                    <a:schemeClr val="tx1"/>
                  </a:solidFill>
                </a:endParaRP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146800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04455389882526"/>
          <c:y val="0.10336249908573185"/>
          <c:w val="0.85491910705962582"/>
          <c:h val="0.69532317766632867"/>
        </c:manualLayout>
      </c:layout>
      <c:barChart>
        <c:barDir val="col"/>
        <c:grouping val="clustered"/>
        <c:varyColors val="0"/>
        <c:ser>
          <c:idx val="0"/>
          <c:order val="0"/>
          <c:tx>
            <c:v>Within Urban areas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CANADA!$A$10:$A$14</c:f>
              <c:strCache>
                <c:ptCount val="5"/>
                <c:pt idx="0">
                  <c:v>0</c:v>
                </c:pt>
                <c:pt idx="1">
                  <c:v>1-10</c:v>
                </c:pt>
                <c:pt idx="2">
                  <c:v>11-50</c:v>
                </c:pt>
                <c:pt idx="3">
                  <c:v>51-100</c:v>
                </c:pt>
                <c:pt idx="4">
                  <c:v>&gt;100</c:v>
                </c:pt>
              </c:strCache>
            </c:strRef>
          </c:cat>
          <c:val>
            <c:numRef>
              <c:f>CANADA!$C$10:$C$14</c:f>
              <c:numCache>
                <c:formatCode>0%</c:formatCode>
                <c:ptCount val="5"/>
                <c:pt idx="0">
                  <c:v>0.58585858585858586</c:v>
                </c:pt>
                <c:pt idx="1">
                  <c:v>0.29292929292929293</c:v>
                </c:pt>
                <c:pt idx="2">
                  <c:v>7.0707070707070704E-2</c:v>
                </c:pt>
                <c:pt idx="3">
                  <c:v>1.0101010101010102E-2</c:v>
                </c:pt>
                <c:pt idx="4">
                  <c:v>4.0404040404040407E-2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F5-4B45-A6F0-965C8ED19609}"/>
            </c:ext>
          </c:extLst>
        </c:ser>
        <c:ser>
          <c:idx val="1"/>
          <c:order val="1"/>
          <c:tx>
            <c:v>Outside of Urban areas</c:v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CANADA!$A$10:$A$14</c:f>
              <c:strCache>
                <c:ptCount val="5"/>
                <c:pt idx="0">
                  <c:v>0</c:v>
                </c:pt>
                <c:pt idx="1">
                  <c:v>1-10</c:v>
                </c:pt>
                <c:pt idx="2">
                  <c:v>11-50</c:v>
                </c:pt>
                <c:pt idx="3">
                  <c:v>51-100</c:v>
                </c:pt>
                <c:pt idx="4">
                  <c:v>&gt;100</c:v>
                </c:pt>
              </c:strCache>
            </c:strRef>
          </c:cat>
          <c:val>
            <c:numRef>
              <c:f>CANADA!$E$10:$E$14</c:f>
              <c:numCache>
                <c:formatCode>0%</c:formatCode>
                <c:ptCount val="5"/>
                <c:pt idx="0">
                  <c:v>9.7902097902097904E-2</c:v>
                </c:pt>
                <c:pt idx="1">
                  <c:v>0.30769230769230771</c:v>
                </c:pt>
                <c:pt idx="2">
                  <c:v>0.17482517482517482</c:v>
                </c:pt>
                <c:pt idx="3">
                  <c:v>0.18181818181818182</c:v>
                </c:pt>
                <c:pt idx="4">
                  <c:v>0.23776223776223776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F5-4B45-A6F0-965C8ED196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856192"/>
        <c:axId val="146858368"/>
      </c:barChart>
      <c:catAx>
        <c:axId val="146856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r>
                  <a:rPr lang="en-CA" sz="1200" dirty="0">
                    <a:solidFill>
                      <a:schemeClr val="tx1"/>
                    </a:solidFill>
                  </a:rPr>
                  <a:t>Closure</a:t>
                </a:r>
                <a:r>
                  <a:rPr lang="en-CA" sz="1200" baseline="0" dirty="0">
                    <a:solidFill>
                      <a:schemeClr val="tx1"/>
                    </a:solidFill>
                  </a:rPr>
                  <a:t> Days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46858368"/>
        <c:crosses val="autoZero"/>
        <c:auto val="1"/>
        <c:lblAlgn val="ctr"/>
        <c:lblOffset val="100"/>
        <c:noMultiLvlLbl val="0"/>
      </c:catAx>
      <c:valAx>
        <c:axId val="146858368"/>
        <c:scaling>
          <c:orientation val="minMax"/>
          <c:max val="0.70000000000000007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r>
                  <a:rPr lang="en-CA" sz="1200" dirty="0">
                    <a:solidFill>
                      <a:schemeClr val="tx1"/>
                    </a:solidFill>
                  </a:rPr>
                  <a:t>Proportion of Facilities</a:t>
                </a:r>
              </a:p>
            </c:rich>
          </c:tx>
          <c:layout>
            <c:manualLayout>
              <c:xMode val="edge"/>
              <c:yMode val="edge"/>
              <c:x val="1.3674010093600334E-2"/>
              <c:y val="0.14872724970814558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146856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3062707817066989"/>
          <c:y val="0.16276828156996334"/>
          <c:w val="0.40988794409637314"/>
          <c:h val="0.1553918876088337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0.07232</cdr:x>
      <cdr:y>0.08707</cdr:y>
    </cdr:from>
    <cdr:to>
      <cdr:x>1</cdr:x>
      <cdr:y>0.25226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5394" y="216024"/>
          <a:ext cx="7637381" cy="4098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100" dirty="0"/>
            <a:t>0     1     1     1    1      2    2     2     3     3     2     2     2     1     1    1     1     0     0     0      1     1     1    1     1     1     1     1    1     0      0    0     0 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0.10084</cdr:x>
      <cdr:y>0.33962</cdr:y>
    </cdr:from>
    <cdr:to>
      <cdr:x>0.98232</cdr:x>
      <cdr:y>0.35037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950F50CF-0100-4921-AD19-44261866B5A8}"/>
            </a:ext>
          </a:extLst>
        </cdr:cNvPr>
        <cdr:cNvCxnSpPr/>
      </cdr:nvCxnSpPr>
      <cdr:spPr>
        <a:xfrm xmlns:a="http://schemas.openxmlformats.org/drawingml/2006/main" flipV="1">
          <a:off x="873162" y="1296144"/>
          <a:ext cx="7632848" cy="41028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0.10084</cdr:x>
      <cdr:y>0.67925</cdr:y>
    </cdr:from>
    <cdr:to>
      <cdr:x>0.99895</cdr:x>
      <cdr:y>0.69025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BCCF7945-8E2B-45D1-92F7-E78E073468E9}"/>
            </a:ext>
          </a:extLst>
        </cdr:cNvPr>
        <cdr:cNvCxnSpPr/>
      </cdr:nvCxnSpPr>
      <cdr:spPr>
        <a:xfrm xmlns:a="http://schemas.openxmlformats.org/drawingml/2006/main" flipV="1">
          <a:off x="873162" y="2592288"/>
          <a:ext cx="7776864" cy="4198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0.10084</cdr:x>
      <cdr:y>0.26415</cdr:y>
    </cdr:from>
    <cdr:to>
      <cdr:x>0.2026</cdr:x>
      <cdr:y>0.4091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73162" y="1008112"/>
          <a:ext cx="881149" cy="553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CA" sz="1100" dirty="0"/>
            <a:t>Overall median end</a:t>
          </a:r>
          <a:r>
            <a:rPr lang="en-CA" sz="1100" baseline="0" dirty="0"/>
            <a:t> time 4 </a:t>
          </a:r>
          <a:r>
            <a:rPr lang="en-CA" sz="1100" baseline="0" dirty="0">
              <a:solidFill>
                <a:schemeClr val="tx1"/>
              </a:solidFill>
            </a:rPr>
            <a:t>p.m.</a:t>
          </a:r>
          <a:endParaRPr lang="en-CA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0.10084</cdr:x>
      <cdr:y>0.69811</cdr:y>
    </cdr:from>
    <cdr:to>
      <cdr:x>0.20259</cdr:x>
      <cdr:y>0.84331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73162" y="2664296"/>
          <a:ext cx="881063" cy="554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CA" sz="1100" dirty="0"/>
            <a:t>Overall median start </a:t>
          </a:r>
          <a:r>
            <a:rPr lang="en-CA" sz="1100" baseline="0" dirty="0"/>
            <a:t>time 8 </a:t>
          </a:r>
          <a:r>
            <a:rPr lang="en-CA" sz="1100" baseline="0" dirty="0">
              <a:solidFill>
                <a:schemeClr val="tx1"/>
              </a:solidFill>
            </a:rPr>
            <a:t>a.m.</a:t>
          </a:r>
          <a:endParaRPr lang="en-CA" sz="1100" dirty="0">
            <a:solidFill>
              <a:schemeClr val="tx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0.09331</cdr:x>
      <cdr:y>0.33333</cdr:y>
    </cdr:from>
    <cdr:to>
      <cdr:x>0.99896</cdr:x>
      <cdr:y>0.33333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F0E87EBA-8BC9-4258-AD64-7D100D3BC520}"/>
            </a:ext>
          </a:extLst>
        </cdr:cNvPr>
        <cdr:cNvCxnSpPr/>
      </cdr:nvCxnSpPr>
      <cdr:spPr>
        <a:xfrm xmlns:a="http://schemas.openxmlformats.org/drawingml/2006/main" flipV="1">
          <a:off x="809544" y="936097"/>
          <a:ext cx="7857305" cy="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0.09331</cdr:x>
      <cdr:y>0.25641</cdr:y>
    </cdr:from>
    <cdr:to>
      <cdr:x>0.34028</cdr:x>
      <cdr:y>0.34126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09544" y="720081"/>
          <a:ext cx="2142680" cy="238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100" dirty="0"/>
            <a:t>All-Canada rate = 70%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CB400-3055-4A31-8617-05DD901D5A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34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4EA9D-5784-49EC-805D-14B27D99C822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89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747D6-994D-4A71-A977-6A4D8DAB1D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3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54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2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baseline="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447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5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CA" b="1" i="1" dirty="0"/>
              <a:t>Definitions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Start time: 10th percentile of surgical start times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End time: 90</a:t>
            </a:r>
            <a:r>
              <a:rPr lang="en-CA" baseline="30000" dirty="0"/>
              <a:t>th</a:t>
            </a:r>
            <a:r>
              <a:rPr lang="en-CA" dirty="0"/>
              <a:t> percentile of surgical end time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spcBef>
                <a:spcPts val="1200"/>
              </a:spcBef>
            </a:pPr>
            <a:r>
              <a:rPr lang="en-CA" b="1" i="1" dirty="0"/>
              <a:t>Good to know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Wide range of hours, from 3-13 hours with average of 7.8 hours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94% of OR time was spent on elective procedures during daytime shifts but most OR after hours were dedicated to urgent care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Census Metropolitan Areas (CMA) were looked at separately to test the methodology where demand for surgery is expected to reasonably high and supply of healthcare workers steady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CMA = defined by Stats Can as a region with at least 100,000 people of which 50,000 live in the core 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00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90912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200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747D6-994D-4A71-A977-6A4D8DAB1D81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909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new branding_pptTITLE-lines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839200" cy="6858000"/>
          </a:xfrm>
          <a:prstGeom prst="rect">
            <a:avLst/>
          </a:prstGeom>
        </p:spPr>
      </p:pic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408373" y="2308194"/>
            <a:ext cx="1154097" cy="4191032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923283"/>
            <a:ext cx="6324600" cy="1143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5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3276600"/>
            <a:ext cx="63246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7" name="Picture 16" descr="new branding_pptTITLE-pics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9495" y="390617"/>
            <a:ext cx="1171853" cy="1873189"/>
          </a:xfrm>
          <a:prstGeom prst="rect">
            <a:avLst/>
          </a:prstGeom>
        </p:spPr>
      </p:pic>
      <p:pic>
        <p:nvPicPr>
          <p:cNvPr id="18" name="Picture 9" descr="cihi_4c_horizENG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7730"/>
          <a:stretch>
            <a:fillRect/>
          </a:stretch>
        </p:blipFill>
        <p:spPr bwMode="auto">
          <a:xfrm>
            <a:off x="8305800" y="374650"/>
            <a:ext cx="48101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553200"/>
            <a:ext cx="990600" cy="304800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CC756A-20BE-4B75-95FF-A00C9F1FCD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3581400" y="6553200"/>
            <a:ext cx="4495800" cy="304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91844" y="530352"/>
            <a:ext cx="7635240" cy="912089"/>
          </a:xfrm>
          <a:prstGeom prst="rect">
            <a:avLst/>
          </a:prstGeom>
        </p:spPr>
        <p:txBody>
          <a:bodyPr/>
          <a:lstStyle>
            <a:lvl1pPr>
              <a:defRPr lang="en-US" sz="3000" b="0" kern="1200" noProof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591844" y="1524000"/>
            <a:ext cx="8232648" cy="4953000"/>
          </a:xfrm>
        </p:spPr>
        <p:txBody>
          <a:bodyPr/>
          <a:lstStyle>
            <a:lvl1pPr>
              <a:buFont typeface="Arial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553200"/>
            <a:ext cx="990600" cy="304800"/>
          </a:xfr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CC756A-20BE-4B75-95FF-A00C9F1FCD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/Concul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new branding_pptINTRO&amp;CONCL-lines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153400" y="6553200"/>
            <a:ext cx="990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CC756A-20BE-4B75-95FF-A00C9F1FCD0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new branding_pptINTRO&amp;CONCL-pic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5752" y="990600"/>
            <a:ext cx="5492496" cy="2910840"/>
          </a:xfrm>
          <a:prstGeom prst="rect">
            <a:avLst/>
          </a:prstGeom>
        </p:spPr>
      </p:pic>
      <p:pic>
        <p:nvPicPr>
          <p:cNvPr id="17" name="Picture 16" descr="cihi_4c_horizENG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6148" y="5756031"/>
            <a:ext cx="1562100" cy="72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40992" y="3946555"/>
            <a:ext cx="5477256" cy="400110"/>
          </a:xfrm>
          <a:solidFill>
            <a:srgbClr val="94B8BB"/>
          </a:solidFill>
        </p:spPr>
        <p:txBody>
          <a:bodyPr anchor="t">
            <a:sp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0265" y="5791200"/>
            <a:ext cx="999744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cihi_4c_horizENG.pn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7730"/>
          <a:stretch>
            <a:fillRect/>
          </a:stretch>
        </p:blipFill>
        <p:spPr bwMode="auto">
          <a:xfrm>
            <a:off x="8305800" y="374650"/>
            <a:ext cx="481012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598464" y="533400"/>
            <a:ext cx="763113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598464" y="1524000"/>
            <a:ext cx="8232648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153400" y="6553200"/>
            <a:ext cx="990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FCC756A-20BE-4B75-95FF-A00C9F1FCD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2362200" y="6553200"/>
            <a:ext cx="5715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6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E6A1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Tx/>
        <a:buFont typeface="Arial" pitchFamily="34" charset="0"/>
        <a:buChar char="•"/>
        <a:defRPr sz="25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Tx/>
        <a:buFont typeface="Arial" pitchFamily="34" charset="0"/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Tx/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Tx/>
        <a:buFont typeface="Arial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ts val="600"/>
        </a:spcBef>
        <a:spcAft>
          <a:spcPct val="0"/>
        </a:spcAft>
        <a:buClrTx/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lr>
          <a:srgbClr val="007E64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lr>
          <a:srgbClr val="007E64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lr>
          <a:srgbClr val="007E64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lr>
          <a:srgbClr val="007E64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healthreports@cihi.ca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ecure.cihi.ca/estore/productFamily.htm?pf=PFC2846&amp;locale=en&amp;lang=en&amp;media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40992" y="3946555"/>
            <a:ext cx="5477256" cy="40011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Canadian Institute for Health Information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8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912089"/>
          </a:xfrm>
        </p:spPr>
        <p:txBody>
          <a:bodyPr>
            <a:noAutofit/>
          </a:bodyPr>
          <a:lstStyle/>
          <a:p>
            <a:pPr lvl="1"/>
            <a:r>
              <a:rPr lang="en-US" sz="2700" b="0" dirty="0">
                <a:solidFill>
                  <a:srgbClr val="037872"/>
                </a:solidFill>
              </a:rPr>
              <a:t>Typical OR Working Hours</a:t>
            </a:r>
            <a:endParaRPr lang="en-CA" sz="2700" b="0" dirty="0">
              <a:solidFill>
                <a:srgbClr val="037872"/>
              </a:solidFill>
            </a:endParaRPr>
          </a:p>
        </p:txBody>
      </p:sp>
      <p:graphicFrame>
        <p:nvGraphicFramePr>
          <p:cNvPr id="5" name="Chart 4" descr="Chart showing Typical OR working hours between 6 am and 6 pm for Non-Urban Facilities and Urban Facilities with overall median end time of 4 pm and overall median start time of 8am. Data is provided in the table below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837982"/>
              </p:ext>
            </p:extLst>
          </p:nvPr>
        </p:nvGraphicFramePr>
        <p:xfrm>
          <a:off x="251520" y="1340768"/>
          <a:ext cx="865909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91680" y="460784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Non-Urban Facilities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2538" y="460784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Urban Facilities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580357"/>
              </p:ext>
            </p:extLst>
          </p:nvPr>
        </p:nvGraphicFramePr>
        <p:xfrm>
          <a:off x="683567" y="5445224"/>
          <a:ext cx="7920882" cy="1112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640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Non-Urban</a:t>
                      </a:r>
                      <a:endParaRPr lang="en-CA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Urban</a:t>
                      </a:r>
                      <a:endParaRPr lang="en-CA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/>
                        <a:t>Average hours in typical</a:t>
                      </a:r>
                      <a:r>
                        <a:rPr lang="en-CA" sz="1400" baseline="0" dirty="0"/>
                        <a:t> day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/>
                        <a:t>8.6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/>
                        <a:t>OR start and end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8:07 a.m.–</a:t>
                      </a:r>
                      <a:r>
                        <a:rPr lang="en-CA" sz="1400" baseline="0" dirty="0">
                          <a:solidFill>
                            <a:schemeClr val="tx1"/>
                          </a:solidFill>
                        </a:rPr>
                        <a:t>3:21 p.m.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tx1"/>
                          </a:solidFill>
                        </a:rPr>
                        <a:t>8:00 a.m.–4:28 p.m.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12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What Is the Number of ORs in Canada?</a:t>
            </a:r>
          </a:p>
        </p:txBody>
      </p:sp>
      <p:graphicFrame>
        <p:nvGraphicFramePr>
          <p:cNvPr id="5" name="Chart 4" descr="Bar graph displaying Number of ORs by Selected Province/Territory&#10;Y-Axis shows number of ORs from 0 to 800&#10;X-axis shows province/territory: N.L., P.E.I., N.B., Ont., Man., Sask., B.C., Y.T., N.W.T., Nun.&#10;N.L. = 46&#10;P.E.I. = 8&#10;N.B. = 57&#10;Ont. = 692&#10;Man. = 94 &#10;Sask. = 79&#10;B.C. = 259&#10;Y.T. = 2&#10;N.W.T. = 5&#10;Nun. = 1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2467876"/>
              </p:ext>
            </p:extLst>
          </p:nvPr>
        </p:nvGraphicFramePr>
        <p:xfrm>
          <a:off x="683568" y="1340768"/>
          <a:ext cx="7488832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693186"/>
            <a:ext cx="7848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CA" sz="2000" dirty="0"/>
              <a:t>Total of 1,243 ORs across 242 facilities with 1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/>
              <a:t>to</a:t>
            </a:r>
            <a:r>
              <a:rPr lang="en-CA" sz="2000" dirty="0">
                <a:solidFill>
                  <a:srgbClr val="FF0000"/>
                </a:solidFill>
              </a:rPr>
              <a:t> </a:t>
            </a:r>
            <a:r>
              <a:rPr lang="en-CA" sz="2000" dirty="0"/>
              <a:t>33 ORs per facility</a:t>
            </a:r>
          </a:p>
        </p:txBody>
      </p:sp>
    </p:spTree>
    <p:extLst>
      <p:ext uri="{BB962C8B-B14F-4D97-AF65-F5344CB8AC3E}">
        <p14:creationId xmlns:p14="http://schemas.microsoft.com/office/powerpoint/2010/main" val="2427193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What Is the Number of ORs in Canada?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196752"/>
            <a:ext cx="80648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Benefits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Quick, low-cost and repeatable counting, compared with surveys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Consistent approach with common definitions across regions for operational resources (versus physical)</a:t>
            </a:r>
          </a:p>
          <a:p>
            <a:pPr>
              <a:spcBef>
                <a:spcPts val="1200"/>
              </a:spcBef>
            </a:pPr>
            <a:r>
              <a:rPr lang="en-CA" sz="2000" b="1" dirty="0"/>
              <a:t>Limitations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Some ORs may be reserved for specific procedures, such as traumas; these can’t be differentiated 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Intentional planned partial closures can’t be identified as such</a:t>
            </a:r>
          </a:p>
          <a:p>
            <a:pPr>
              <a:spcBef>
                <a:spcPts val="1200"/>
              </a:spcBef>
            </a:pPr>
            <a:r>
              <a:rPr lang="en-CA" sz="2000" b="1" dirty="0"/>
              <a:t>Validation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B.C. (provincial) and Ontario (selected sites)—administrative data matched or was 1 to 2 ORs lower (swing)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Proposed standard work day (usual start and end times)—consistent with literature and seen as reasonable by those in the field</a:t>
            </a:r>
          </a:p>
        </p:txBody>
      </p:sp>
    </p:spTree>
    <p:extLst>
      <p:ext uri="{BB962C8B-B14F-4D97-AF65-F5344CB8AC3E}">
        <p14:creationId xmlns:p14="http://schemas.microsoft.com/office/powerpoint/2010/main" val="1182190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912089"/>
          </a:xfrm>
        </p:spPr>
        <p:txBody>
          <a:bodyPr>
            <a:noAutofit/>
          </a:bodyPr>
          <a:lstStyle/>
          <a:p>
            <a:pPr lvl="1"/>
            <a:r>
              <a:rPr lang="en-US" sz="2700" b="0" dirty="0">
                <a:solidFill>
                  <a:srgbClr val="037872"/>
                </a:solidFill>
              </a:rPr>
              <a:t>What Is OR Activity During Standard Daytime Shifts?</a:t>
            </a:r>
            <a:endParaRPr lang="en-CA" sz="2700" b="0" dirty="0">
              <a:solidFill>
                <a:srgbClr val="03787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2710" y="1268760"/>
            <a:ext cx="780772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CA" sz="2000" dirty="0"/>
              <a:t>OR activity involves 2 components: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n-CA" dirty="0"/>
              <a:t>The time patient is in the room (from administrative data)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CA" dirty="0"/>
              <a:t>Turnaround time (added manually)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We used 15 minutes for ambulatory care and 30 minutes for inpatient</a:t>
            </a:r>
          </a:p>
          <a:p>
            <a:pPr>
              <a:spcBef>
                <a:spcPts val="2400"/>
              </a:spcBef>
            </a:pPr>
            <a:r>
              <a:rPr lang="en-CA" b="1" dirty="0"/>
              <a:t>Good to know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In the literature, OR turnaround time varies greatly (18 to 45 minutes)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Ontario uses a calculated average per type of surgery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Estimates are sensitive to turnaround time adjustments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2901"/>
              </p:ext>
            </p:extLst>
          </p:nvPr>
        </p:nvGraphicFramePr>
        <p:xfrm>
          <a:off x="764704" y="5301208"/>
          <a:ext cx="7704855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8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endParaRPr lang="en-C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>
                          <a:solidFill>
                            <a:schemeClr val="tx1"/>
                          </a:solidFill>
                        </a:rPr>
                        <a:t>Turnaround</a:t>
                      </a:r>
                      <a:r>
                        <a:rPr lang="en-CA" sz="1600" baseline="0" dirty="0">
                          <a:solidFill>
                            <a:schemeClr val="tx1"/>
                          </a:solidFill>
                        </a:rPr>
                        <a:t> Time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>
                          <a:solidFill>
                            <a:schemeClr val="tx1"/>
                          </a:solidFill>
                        </a:rPr>
                        <a:t>Occupancy</a:t>
                      </a:r>
                      <a:r>
                        <a:rPr lang="en-CA" sz="1600" baseline="0" dirty="0">
                          <a:solidFill>
                            <a:schemeClr val="tx1"/>
                          </a:solidFill>
                        </a:rPr>
                        <a:t> Rate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CA" sz="1600" i="1" dirty="0"/>
                        <a:t>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/>
                        <a:t>5 and 20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/>
                        <a:t>62%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CA" sz="1600" dirty="0"/>
                        <a:t>Project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15</a:t>
                      </a:r>
                      <a:r>
                        <a:rPr lang="en-CA" sz="1600" baseline="0" dirty="0"/>
                        <a:t> and 30 min</a:t>
                      </a:r>
                      <a:endParaRPr lang="en-CA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/>
                        <a:t>70%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CA" sz="1600" i="1" dirty="0"/>
                        <a:t>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/>
                        <a:t>25 and 40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i="1" dirty="0"/>
                        <a:t>78%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80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912089"/>
          </a:xfrm>
        </p:spPr>
        <p:txBody>
          <a:bodyPr>
            <a:noAutofit/>
          </a:bodyPr>
          <a:lstStyle/>
          <a:p>
            <a:r>
              <a:rPr lang="en-US" sz="2700" dirty="0">
                <a:solidFill>
                  <a:srgbClr val="037872"/>
                </a:solidFill>
              </a:rPr>
              <a:t>What Is OR Activity During Standard Daytime Shifts?</a:t>
            </a:r>
            <a:endParaRPr lang="en-CA" sz="2700" dirty="0">
              <a:solidFill>
                <a:srgbClr val="03787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9552" y="1340768"/>
            <a:ext cx="80648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Benefits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Sets a standard/comparable turnaround time (less subject to outliers)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dirty="0"/>
          </a:p>
          <a:p>
            <a:pPr>
              <a:spcBef>
                <a:spcPts val="1200"/>
              </a:spcBef>
            </a:pPr>
            <a:r>
              <a:rPr lang="en-CA" sz="2000" b="1" dirty="0"/>
              <a:t>Limitations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Becomes more of a limitation as practice varies from standard or if there are more select surgeries where turnaround is longer (i.e., bilateral hip versus open resection for colon cancer)</a:t>
            </a:r>
          </a:p>
          <a:p>
            <a:pPr>
              <a:spcBef>
                <a:spcPts val="1200"/>
              </a:spcBef>
            </a:pPr>
            <a:endParaRPr lang="en-CA" sz="2000" b="1" i="1" dirty="0"/>
          </a:p>
          <a:p>
            <a:pPr>
              <a:spcBef>
                <a:spcPts val="1200"/>
              </a:spcBef>
            </a:pPr>
            <a:r>
              <a:rPr lang="en-CA" sz="2000" b="1" dirty="0"/>
              <a:t>Validation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While proposed timing of 15 and 30 minutes was viewed as reasonable from those in the field, there was limited data on actual practice</a:t>
            </a:r>
          </a:p>
        </p:txBody>
      </p:sp>
    </p:spTree>
    <p:extLst>
      <p:ext uri="{BB962C8B-B14F-4D97-AF65-F5344CB8AC3E}">
        <p14:creationId xmlns:p14="http://schemas.microsoft.com/office/powerpoint/2010/main" val="132950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037872"/>
                </a:solidFill>
              </a:rPr>
              <a:t>What Is the Estimated OR Occupancy Rate for Canada?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275" y="1556792"/>
            <a:ext cx="7777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Occupancy rate during a standard daytime shift was defined for Canada (and facilities) as follows:</a:t>
            </a:r>
          </a:p>
        </p:txBody>
      </p:sp>
      <p:pic>
        <p:nvPicPr>
          <p:cNvPr id="1026" name="Picture 2" descr="8am sigma 4pm I open bracket patient entry into OR until patient leaves OR close bracket plus open bracket 15 or 30 minute turn around time close bracket divided by sigma I open bracket N ORs multiplied by 246 working days multiplied by 8 hour standard day) equals  1,712,357 divided by 1,243 multiplied by 246 multiplied by 8 equals 70 percent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378" y="2238995"/>
            <a:ext cx="5949950" cy="227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99593" y="4941168"/>
            <a:ext cx="763284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/>
              <a:t>Good to know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dirty="0"/>
              <a:t>Rate was stable from 2011–2012 to 2013–2014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OR space is not the bottleneck for increased surgical volume</a:t>
            </a:r>
          </a:p>
        </p:txBody>
      </p:sp>
    </p:spTree>
    <p:extLst>
      <p:ext uri="{BB962C8B-B14F-4D97-AF65-F5344CB8AC3E}">
        <p14:creationId xmlns:p14="http://schemas.microsoft.com/office/powerpoint/2010/main" val="4165997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>
                <a:solidFill>
                  <a:srgbClr val="000000"/>
                </a:solidFill>
              </a:rPr>
              <a:pPr/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037872"/>
                </a:solidFill>
              </a:rPr>
              <a:t>What Is the Estimated OR Occupancy Rate for Canada?</a:t>
            </a:r>
            <a:endParaRPr lang="en-US" sz="2800" dirty="0">
              <a:solidFill>
                <a:srgbClr val="037872"/>
              </a:solidFill>
            </a:endParaRPr>
          </a:p>
        </p:txBody>
      </p:sp>
      <p:graphicFrame>
        <p:nvGraphicFramePr>
          <p:cNvPr id="10" name="Chart 9" descr="Line chart displaying Facility OR Occupancy Rates: Weekdays 8 a.m.–4 p.m.&#10;Y-Axis shows OR Occupancy Rate from 0% to 100%&#10;X-Axis shows Non-Urban and Urban Facilities &#10;Non-Urban Facilities begins at approximately 0% and increases to approximately 90%&#10;Urban Facilities begins at a approximately 10% and increases to approximately 90%&#10;A line goes through the chart at the 70% mark with the following caption: All-Canada Rate = 70%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820926"/>
              </p:ext>
            </p:extLst>
          </p:nvPr>
        </p:nvGraphicFramePr>
        <p:xfrm>
          <a:off x="251520" y="1628800"/>
          <a:ext cx="867587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5085184"/>
            <a:ext cx="6385081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Facility-level OR occupancy rates ranged from 2% to 87%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12% of facilities had occupancy rates &gt;80%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dirty="0"/>
              <a:t>35% of facilities had occupancy rates &lt;50%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Less variation within urban areas</a:t>
            </a:r>
          </a:p>
        </p:txBody>
      </p:sp>
    </p:spTree>
    <p:extLst>
      <p:ext uri="{BB962C8B-B14F-4D97-AF65-F5344CB8AC3E}">
        <p14:creationId xmlns:p14="http://schemas.microsoft.com/office/powerpoint/2010/main" val="393624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>
                <a:solidFill>
                  <a:srgbClr val="000000"/>
                </a:solidFill>
              </a:rPr>
              <a:pPr/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037872"/>
                </a:solidFill>
              </a:rPr>
              <a:t>What Is the Estimated OR Occupancy Rate for Canada?</a:t>
            </a:r>
            <a:endParaRPr lang="en-US" sz="2800" dirty="0">
              <a:solidFill>
                <a:srgbClr val="037872"/>
              </a:solidFill>
            </a:endParaRPr>
          </a:p>
        </p:txBody>
      </p:sp>
      <p:graphicFrame>
        <p:nvGraphicFramePr>
          <p:cNvPr id="6" name="Chart 5" descr="Bar graph displaying OR Occupancy Rate, by Selected Province/Territory&#10;Y-Axis shows OR Occupancy Rate from 0% to 100%&#10;X-axis shows province/territory: N.L., P.E.I., N.B., Ont., Man., Sask., B.C., Y.T., N.W.T., Nun.&#10;N.L. = 61%&#10;P.E.I. = 69%&#10;N.B. = 67%&#10;Ont. = 71%&#10;Man. = 64%&#10;Sask. = 68%&#10;B.C. = 72%&#10;Y.T. = 74%&#10;N.W.T. = 20%&#10;Nun. = 48%&#10;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21963"/>
              </p:ext>
            </p:extLst>
          </p:nvPr>
        </p:nvGraphicFramePr>
        <p:xfrm>
          <a:off x="395536" y="1412775"/>
          <a:ext cx="8208912" cy="2592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4077072"/>
            <a:ext cx="8411277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Potential reasons for lower OR occupancy: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Patient need—lower in sparsely populated regions compared with urban areas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Surgeon, anesthetist or nursing availability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Lack of funding available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Partial closures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/>
              <a:t>Specialized rooms (i.e., trauma ORs or Caesarean section rooms)</a:t>
            </a:r>
          </a:p>
        </p:txBody>
      </p:sp>
    </p:spTree>
    <p:extLst>
      <p:ext uri="{BB962C8B-B14F-4D97-AF65-F5344CB8AC3E}">
        <p14:creationId xmlns:p14="http://schemas.microsoft.com/office/powerpoint/2010/main" val="496631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92888" cy="912089"/>
          </a:xfrm>
        </p:spPr>
        <p:txBody>
          <a:bodyPr>
            <a:noAutofit/>
          </a:bodyPr>
          <a:lstStyle/>
          <a:p>
            <a:r>
              <a:rPr lang="en-CA" sz="2800" dirty="0">
                <a:solidFill>
                  <a:srgbClr val="037872"/>
                </a:solidFill>
              </a:rPr>
              <a:t>What Is the Estimated OR Occupancy Rate for Canada?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1446450"/>
            <a:ext cx="806489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Benefits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Can be used for “at-a-glance” calculations to assess/model potential throughput</a:t>
            </a:r>
          </a:p>
          <a:p>
            <a:pPr>
              <a:spcBef>
                <a:spcPts val="2400"/>
              </a:spcBef>
            </a:pPr>
            <a:r>
              <a:rPr lang="en-CA" sz="2000" b="1" dirty="0"/>
              <a:t>Limitations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Lack of granularity on low occupancy rates (staffing, full and partial closures)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CA" sz="2000" dirty="0"/>
          </a:p>
        </p:txBody>
      </p:sp>
      <p:graphicFrame>
        <p:nvGraphicFramePr>
          <p:cNvPr id="5" name="Chart 4" descr="Bar graph showing the Proportion of Facilities Closure Days.&#10;Y-Axis shows Proportion of Facilities from 0% to 70%&#10;X-Axis shows Closure Days from 0 to greater than 100&#10;0 Closure Days within Urban areas is 59% and Outside Urban areas is 10%&#10;1-10 Closure Days within Urban areas is 29% and Outside Urban areas is 31%&#10;11-50 Closure Days within Urban areas is 7% and Outside Urban areas is 17%&#10;51-100 Closure Days within Urban areas is 1% and Outside Urban areas is 18%&#10;Greater than 100 Closure Days within Urban areas is 4% and Outside Urban areas is 24%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03143"/>
              </p:ext>
            </p:extLst>
          </p:nvPr>
        </p:nvGraphicFramePr>
        <p:xfrm>
          <a:off x="528836" y="3933056"/>
          <a:ext cx="8075612" cy="2717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447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306" y="155106"/>
            <a:ext cx="6552728" cy="5829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260648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Questions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98315" y="5271591"/>
            <a:ext cx="4536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Contact: </a:t>
            </a:r>
            <a:r>
              <a:rPr lang="en-CA" sz="2400" dirty="0">
                <a:solidFill>
                  <a:srgbClr val="FF0000"/>
                </a:solidFill>
                <a:hlinkClick r:id="rId3"/>
              </a:rPr>
              <a:t>h</a:t>
            </a:r>
            <a:r>
              <a:rPr lang="en-CA" sz="2400" dirty="0">
                <a:hlinkClick r:id="rId3"/>
              </a:rPr>
              <a:t>ealthreports@cihi.ca</a:t>
            </a:r>
            <a:r>
              <a:rPr lang="en-CA" sz="240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315" y="5877272"/>
            <a:ext cx="6921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Access the full </a:t>
            </a:r>
            <a:r>
              <a:rPr lang="en-CA" sz="2400" dirty="0">
                <a:hlinkClick r:id="rId4"/>
              </a:rPr>
              <a:t>technical report</a:t>
            </a:r>
            <a:r>
              <a:rPr lang="en-CA" sz="2400" dirty="0"/>
              <a:t> on CIHI’s website</a:t>
            </a:r>
            <a:r>
              <a:rPr lang="en-CA" sz="2400" dirty="0">
                <a:solidFill>
                  <a:srgbClr val="FF0000"/>
                </a:solidFill>
              </a:rPr>
              <a:t>.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95648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1905000" y="1484784"/>
            <a:ext cx="6771456" cy="1872207"/>
          </a:xfrm>
        </p:spPr>
        <p:txBody>
          <a:bodyPr/>
          <a:lstStyle/>
          <a:p>
            <a:r>
              <a:rPr lang="en-US" sz="3200" dirty="0"/>
              <a:t>Exploring Occupancy Through Administrative Data: A Test Case Using Operating Rooms 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1905000" y="3764632"/>
            <a:ext cx="63246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Emerging Issues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8598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Objectives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539552" y="1340768"/>
            <a:ext cx="8232648" cy="49530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CA" dirty="0"/>
              <a:t>Outline methodology for estimating occupancy of constrained resources</a:t>
            </a:r>
          </a:p>
          <a:p>
            <a:pPr>
              <a:spcBef>
                <a:spcPts val="1200"/>
              </a:spcBef>
            </a:pPr>
            <a:r>
              <a:rPr lang="en-CA" dirty="0"/>
              <a:t>Preview pan-Canadian data using operating rooms (ORs) as case study for the methodology</a:t>
            </a:r>
          </a:p>
          <a:p>
            <a:pPr marL="0" indent="0">
              <a:spcBef>
                <a:spcPts val="1200"/>
              </a:spcBef>
              <a:buNone/>
            </a:pPr>
            <a:endParaRPr lang="en-CA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52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Measuring Occupancy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CA" dirty="0"/>
              <a:t>Methodology using administrative data to estimate use of physical resources</a:t>
            </a:r>
          </a:p>
          <a:p>
            <a:r>
              <a:rPr lang="en-CA" dirty="0"/>
              <a:t>Requires understanding 3 concepts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dirty="0"/>
              <a:t>Number of resources available for use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dirty="0"/>
              <a:t>Hours of active use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CA" dirty="0"/>
              <a:t>Estimate of occupancy of resources</a:t>
            </a:r>
          </a:p>
          <a:p>
            <a:r>
              <a:rPr lang="en-CA" dirty="0"/>
              <a:t>Demonstrate the methodology using data on 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31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>
            <a:noAutofit/>
          </a:bodyPr>
          <a:lstStyle/>
          <a:p>
            <a:r>
              <a:rPr lang="en-CA" dirty="0">
                <a:solidFill>
                  <a:srgbClr val="037872"/>
                </a:solidFill>
              </a:rPr>
              <a:t>Why Test Methodology on the OR Setting?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611560" y="4005064"/>
            <a:ext cx="7992888" cy="2736304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A" dirty="0"/>
              <a:t>Typical reporting for OR measures</a:t>
            </a:r>
          </a:p>
          <a:p>
            <a:pPr indent="0">
              <a:spcBef>
                <a:spcPts val="1080"/>
              </a:spcBef>
              <a:buNone/>
            </a:pPr>
            <a:r>
              <a:rPr lang="en-CA" sz="1800" i="1" dirty="0"/>
              <a:t>% staff time = </a:t>
            </a:r>
            <a:r>
              <a:rPr lang="en-CA" sz="1800" u="sng" dirty="0"/>
              <a:t>total time patients were in OR </a:t>
            </a:r>
          </a:p>
          <a:p>
            <a:pPr indent="0">
              <a:spcBef>
                <a:spcPts val="1080"/>
              </a:spcBef>
              <a:buNone/>
            </a:pPr>
            <a:r>
              <a:rPr lang="en-CA" sz="1800" dirty="0"/>
              <a:t>                        total time staff available</a:t>
            </a:r>
          </a:p>
          <a:p>
            <a:pPr indent="0">
              <a:spcBef>
                <a:spcPts val="1080"/>
              </a:spcBef>
              <a:buNone/>
            </a:pPr>
            <a:r>
              <a:rPr lang="en-CA" sz="1800" i="1" dirty="0"/>
              <a:t>% blocked/scheduled time = </a:t>
            </a:r>
            <a:r>
              <a:rPr lang="en-CA" sz="1800" u="sng" dirty="0"/>
              <a:t>total time patients were in OR  </a:t>
            </a:r>
          </a:p>
          <a:p>
            <a:pPr marL="0" indent="0">
              <a:spcBef>
                <a:spcPts val="1080"/>
              </a:spcBef>
              <a:buNone/>
            </a:pPr>
            <a:r>
              <a:rPr lang="en-CA" sz="1800" i="1" dirty="0"/>
              <a:t>                                                    </a:t>
            </a:r>
            <a:r>
              <a:rPr lang="en-CA" sz="1800" dirty="0"/>
              <a:t>total hours reserved for surgeon(s)</a:t>
            </a:r>
          </a:p>
          <a:p>
            <a:pPr marL="0" indent="0">
              <a:spcBef>
                <a:spcPts val="1080"/>
              </a:spcBef>
              <a:buNone/>
            </a:pPr>
            <a:r>
              <a:rPr lang="en-CA" sz="1800" dirty="0"/>
              <a:t>Addresses this scenario: “What is OR utilization, given existing resources? A look at how the OR functions when staff is working or intended to be working.”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1349177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500" dirty="0"/>
              <a:t>ORs account for a significant portion of hospital costs and there is little comparable information at the regional and provincial levels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500" dirty="0"/>
              <a:t>Information is important to regional and provincial planners for managing access to care, emergency preparedness</a:t>
            </a:r>
          </a:p>
        </p:txBody>
      </p:sp>
    </p:spTree>
    <p:extLst>
      <p:ext uri="{BB962C8B-B14F-4D97-AF65-F5344CB8AC3E}">
        <p14:creationId xmlns:p14="http://schemas.microsoft.com/office/powerpoint/2010/main" val="2890816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OR-Specific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591844" y="1340768"/>
            <a:ext cx="8232648" cy="4953000"/>
          </a:xfrm>
        </p:spPr>
        <p:txBody>
          <a:bodyPr/>
          <a:lstStyle/>
          <a:p>
            <a:pPr marL="342900" lvl="1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/>
              <a:t>What is the number of ORs in Canada? (available resources for use)</a:t>
            </a:r>
          </a:p>
          <a:p>
            <a:pPr marL="342900" lvl="1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/>
              <a:t>What is OR activity during standard daytime shifts? (hours of active use)</a:t>
            </a:r>
          </a:p>
          <a:p>
            <a:pPr marL="342900" lvl="1" indent="-342900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500" dirty="0"/>
              <a:t>What is the estimated OR occupancy rate in Canada?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885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Data Sources and Data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Ambulatory (NACRS and DAD) and inpatient (DAD) surgical information is reported to CIHI</a:t>
            </a:r>
          </a:p>
          <a:p>
            <a:pPr lvl="1">
              <a:spcBef>
                <a:spcPts val="600"/>
              </a:spcBef>
            </a:pPr>
            <a:r>
              <a:rPr lang="en-CA" dirty="0"/>
              <a:t>Captures location of surgery, time/date patient entered and left OR, nature of the procedure performed and other demographic information </a:t>
            </a:r>
          </a:p>
          <a:p>
            <a:pPr>
              <a:spcBef>
                <a:spcPts val="600"/>
              </a:spcBef>
            </a:pPr>
            <a:r>
              <a:rPr lang="en-CA" dirty="0"/>
              <a:t>Includes all procedures in a main OR</a:t>
            </a:r>
          </a:p>
          <a:p>
            <a:pPr>
              <a:spcBef>
                <a:spcPts val="600"/>
              </a:spcBef>
            </a:pPr>
            <a:r>
              <a:rPr lang="en-CA" dirty="0"/>
              <a:t>Excludes </a:t>
            </a:r>
          </a:p>
          <a:p>
            <a:pPr lvl="1">
              <a:spcBef>
                <a:spcPts val="600"/>
              </a:spcBef>
            </a:pPr>
            <a:r>
              <a:rPr lang="en-CA" dirty="0"/>
              <a:t>Procedures performed in endoscopy rooms, cardiac catheter rooms, obstetric rooms and other OR resources, such as pre- and post-operative rooms</a:t>
            </a:r>
          </a:p>
          <a:p>
            <a:pPr lvl="1">
              <a:spcBef>
                <a:spcPts val="600"/>
              </a:spcBef>
            </a:pPr>
            <a:r>
              <a:rPr lang="en-CA" dirty="0"/>
              <a:t>Procedures without a valid start or end time</a:t>
            </a:r>
          </a:p>
          <a:p>
            <a:pPr lvl="1">
              <a:spcBef>
                <a:spcPts val="600"/>
              </a:spcBef>
            </a:pPr>
            <a:r>
              <a:rPr lang="en-CA" dirty="0"/>
              <a:t>Facilities with &lt;75% of procedures having valid date/time or location</a:t>
            </a:r>
          </a:p>
          <a:p>
            <a:pPr lvl="2">
              <a:spcBef>
                <a:spcPts val="600"/>
              </a:spcBef>
            </a:pPr>
            <a:r>
              <a:rPr lang="en-CA" dirty="0"/>
              <a:t>Excludes all of Alberta, Quebec and Nova Scotia</a:t>
            </a:r>
          </a:p>
          <a:p>
            <a:pPr lvl="2">
              <a:spcBef>
                <a:spcPts val="600"/>
              </a:spcBef>
            </a:pPr>
            <a:r>
              <a:rPr lang="en-CA" dirty="0"/>
              <a:t>In other provinces, 41 (12%) facilities were not included</a:t>
            </a:r>
          </a:p>
          <a:p>
            <a:pPr lvl="2">
              <a:spcBef>
                <a:spcPts val="600"/>
              </a:spcBef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3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What Is the Number of ORs in Canada?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31840" y="1268760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ORs Concurrently in Use</a:t>
            </a:r>
          </a:p>
        </p:txBody>
      </p:sp>
      <p:graphicFrame>
        <p:nvGraphicFramePr>
          <p:cNvPr id="5" name="Content Placeholder 4" descr="Line chart showing Concurrent Use of ORs in Canada. &#10;&#10;Y-axis shows Patients from 0 to 4&#10;X-axis shows time from 8:00 am to 4:00 pm&#10;&#10;Graph shows use of ORs by time period with three used concurrently between 10 am and 10:15 am. 4 patients shown in the OR between 8:15 am and 3 pm. 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152948361"/>
              </p:ext>
            </p:extLst>
          </p:nvPr>
        </p:nvGraphicFramePr>
        <p:xfrm>
          <a:off x="539552" y="1412776"/>
          <a:ext cx="8232775" cy="24810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3568" y="400506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/>
              <a:t>15-minute snapshots over a standard day (8 a.m. to 4 p.m., Monday–Friday, excluding statutory holidays)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b="1" dirty="0"/>
              <a:t>Core assumption: </a:t>
            </a:r>
            <a:r>
              <a:rPr lang="en-CA" sz="2000" dirty="0"/>
              <a:t>at some point during the year, all available ORs are simultaneously in use</a:t>
            </a:r>
          </a:p>
        </p:txBody>
      </p:sp>
    </p:spTree>
    <p:extLst>
      <p:ext uri="{BB962C8B-B14F-4D97-AF65-F5344CB8AC3E}">
        <p14:creationId xmlns:p14="http://schemas.microsoft.com/office/powerpoint/2010/main" val="154458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844" y="332656"/>
            <a:ext cx="7635240" cy="912089"/>
          </a:xfrm>
        </p:spPr>
        <p:txBody>
          <a:bodyPr/>
          <a:lstStyle/>
          <a:p>
            <a:r>
              <a:rPr lang="en-CA" dirty="0">
                <a:solidFill>
                  <a:srgbClr val="037872"/>
                </a:solidFill>
              </a:rPr>
              <a:t>What Is the Number of ORs in Canada?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C756A-20BE-4B75-95FF-A00C9F1FCD0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1329005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Good to know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Dismissed extreme values (top 1%) to protect against atypical or data entry errors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Last week of the fiscal year is excluded for wash period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CA" sz="2000" dirty="0"/>
              <a:t>Non-functional or “mothballed” ORs (not used during the year) are excluded</a:t>
            </a:r>
          </a:p>
        </p:txBody>
      </p:sp>
    </p:spTree>
    <p:extLst>
      <p:ext uri="{BB962C8B-B14F-4D97-AF65-F5344CB8AC3E}">
        <p14:creationId xmlns:p14="http://schemas.microsoft.com/office/powerpoint/2010/main" val="2401732267"/>
      </p:ext>
    </p:extLst>
  </p:cSld>
  <p:clrMapOvr>
    <a:masterClrMapping/>
  </p:clrMapOvr>
</p:sld>
</file>

<file path=ppt/theme/theme1.xml><?xml version="1.0" encoding="utf-8"?>
<a:theme xmlns:a="http://schemas.openxmlformats.org/drawingml/2006/main" name="CIHI_PPT_EN">
  <a:themeElements>
    <a:clrScheme name="CIHI">
      <a:dk1>
        <a:srgbClr val="000000"/>
      </a:dk1>
      <a:lt1>
        <a:srgbClr val="FFFFFF"/>
      </a:lt1>
      <a:dk2>
        <a:srgbClr val="94B8BB"/>
      </a:dk2>
      <a:lt2>
        <a:srgbClr val="FFFFFF"/>
      </a:lt2>
      <a:accent1>
        <a:srgbClr val="8FB3B9"/>
      </a:accent1>
      <a:accent2>
        <a:srgbClr val="037872"/>
      </a:accent2>
      <a:accent3>
        <a:srgbClr val="414141"/>
      </a:accent3>
      <a:accent4>
        <a:srgbClr val="DA7637"/>
      </a:accent4>
      <a:accent5>
        <a:srgbClr val="FFFFFF"/>
      </a:accent5>
      <a:accent6>
        <a:srgbClr val="4C898E"/>
      </a:accent6>
      <a:hlink>
        <a:srgbClr val="037872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IHI_template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HI_template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HI_template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HI_template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HI_template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HI_template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HI_template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IHI">
      <a:dk1>
        <a:srgbClr val="636467"/>
      </a:dk1>
      <a:lt1>
        <a:srgbClr val="FFFFFF"/>
      </a:lt1>
      <a:dk2>
        <a:srgbClr val="94B8BB"/>
      </a:dk2>
      <a:lt2>
        <a:srgbClr val="FFFFFF"/>
      </a:lt2>
      <a:accent1>
        <a:srgbClr val="8FB3B9"/>
      </a:accent1>
      <a:accent2>
        <a:srgbClr val="C3D5D9"/>
      </a:accent2>
      <a:accent3>
        <a:srgbClr val="636467"/>
      </a:accent3>
      <a:accent4>
        <a:srgbClr val="DA7637"/>
      </a:accent4>
      <a:accent5>
        <a:srgbClr val="FFFFFF"/>
      </a:accent5>
      <a:accent6>
        <a:srgbClr val="4C898E"/>
      </a:accent6>
      <a:hlink>
        <a:srgbClr val="037872"/>
      </a:hlink>
      <a:folHlink>
        <a:srgbClr val="800080"/>
      </a:folHlink>
    </a:clrScheme>
    <a:fontScheme name="CIHI">
      <a:majorFont>
        <a:latin typeface="Swis721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IHI">
      <a:dk1>
        <a:srgbClr val="636467"/>
      </a:dk1>
      <a:lt1>
        <a:srgbClr val="FFFFFF"/>
      </a:lt1>
      <a:dk2>
        <a:srgbClr val="94B8BB"/>
      </a:dk2>
      <a:lt2>
        <a:srgbClr val="FFFFFF"/>
      </a:lt2>
      <a:accent1>
        <a:srgbClr val="8FB3B9"/>
      </a:accent1>
      <a:accent2>
        <a:srgbClr val="C3D5D9"/>
      </a:accent2>
      <a:accent3>
        <a:srgbClr val="636467"/>
      </a:accent3>
      <a:accent4>
        <a:srgbClr val="DA7637"/>
      </a:accent4>
      <a:accent5>
        <a:srgbClr val="FFFFFF"/>
      </a:accent5>
      <a:accent6>
        <a:srgbClr val="4C898E"/>
      </a:accent6>
      <a:hlink>
        <a:srgbClr val="037872"/>
      </a:hlink>
      <a:folHlink>
        <a:srgbClr val="800080"/>
      </a:folHlink>
    </a:clrScheme>
    <a:fontScheme name="CIHI">
      <a:majorFont>
        <a:latin typeface="Swis721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3A0C60ED3FF74A943B725FD1F40A43" ma:contentTypeVersion="0" ma:contentTypeDescription="Create a new document." ma:contentTypeScope="" ma:versionID="d2bff83852dcda27facf2fb745fb330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4396D7-A352-4F16-B89C-13F331B6187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93FAAFC-6568-4BD2-A3A9-14B1DDA2ED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4A404C-9CAC-41F3-8E0B-81ED0133D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CIHI_PPT_EN</Template>
  <TotalTime>14639</TotalTime>
  <Words>1286</Words>
  <Application>Microsoft Office PowerPoint</Application>
  <PresentationFormat>On-screen Show (4:3)</PresentationFormat>
  <Paragraphs>175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Swis721 BT</vt:lpstr>
      <vt:lpstr>CIHI_PPT_EN</vt:lpstr>
      <vt:lpstr>Canadian Institute for Health Information</vt:lpstr>
      <vt:lpstr>Exploring Occupancy Through Administrative Data: A Test Case Using Operating Rooms </vt:lpstr>
      <vt:lpstr>Objectives for Today</vt:lpstr>
      <vt:lpstr>Measuring Occupancy</vt:lpstr>
      <vt:lpstr>Why Test Methodology on the OR Setting?</vt:lpstr>
      <vt:lpstr>OR-Specific Questions</vt:lpstr>
      <vt:lpstr>Data Sources and Data Quality</vt:lpstr>
      <vt:lpstr>What Is the Number of ORs in Canada?</vt:lpstr>
      <vt:lpstr>What Is the Number of ORs in Canada?</vt:lpstr>
      <vt:lpstr>Typical OR Working Hours</vt:lpstr>
      <vt:lpstr>What Is the Number of ORs in Canada?</vt:lpstr>
      <vt:lpstr>What Is the Number of ORs in Canada?</vt:lpstr>
      <vt:lpstr>What Is OR Activity During Standard Daytime Shifts?</vt:lpstr>
      <vt:lpstr>What Is OR Activity During Standard Daytime Shifts?</vt:lpstr>
      <vt:lpstr>What Is the Estimated OR Occupancy Rate for Canada?</vt:lpstr>
      <vt:lpstr>What Is the Estimated OR Occupancy Rate for Canada?</vt:lpstr>
      <vt:lpstr>What Is the Estimated OR Occupancy Rate for Canada?</vt:lpstr>
      <vt:lpstr>What Is the Estimated OR Occupancy Rate for Canada?</vt:lpstr>
      <vt:lpstr>Questions</vt:lpstr>
      <vt:lpstr>Thank You</vt:lpstr>
    </vt:vector>
  </TitlesOfParts>
  <Company>CIHI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exploring_occupancy_pptx_en_0</dc:title>
  <dc:creator>Jennifer Frood</dc:creator>
  <cp:lastModifiedBy>Rachel Buffington</cp:lastModifiedBy>
  <cp:revision>512</cp:revision>
  <cp:lastPrinted>2014-11-12T19:36:34Z</cp:lastPrinted>
  <dcterms:created xsi:type="dcterms:W3CDTF">2014-05-27T18:41:18Z</dcterms:created>
  <dcterms:modified xsi:type="dcterms:W3CDTF">2021-02-19T18:29:08Z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0x010100F43A0C60ED3FF74A943B725FD1F40A43</vt:lpwstr>
  </property>
</Properties>
</file>