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6.xml" ContentType="application/vnd.openxmlformats-officedocument.drawingml.chartshapes+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7.xml" ContentType="application/vnd.openxmlformats-officedocument.drawingml.chartshapes+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0.xml" ContentType="application/vnd.openxmlformats-officedocument.drawingml.chartshapes+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5.xml" ContentType="application/vnd.openxmlformats-officedocument.presentationml.tags+xml"/>
  <Override PartName="/ppt/notesSlides/notesSlide30.xml" ContentType="application/vnd.openxmlformats-officedocument.presentationml.notesSlide+xml"/>
  <Override PartName="/ppt/charts/chart15.xml" ContentType="application/vnd.openxmlformats-officedocument.drawingml.chart+xml"/>
  <Override PartName="/ppt/tags/tag16.xml" ContentType="application/vnd.openxmlformats-officedocument.presentationml.tags+xml"/>
  <Override PartName="/ppt/notesSlides/notesSlide31.xml" ContentType="application/vnd.openxmlformats-officedocument.presentationml.notesSlide+xml"/>
  <Override PartName="/ppt/tags/tag17.xml" ContentType="application/vnd.openxmlformats-officedocument.presentationml.tags+xml"/>
  <Override PartName="/ppt/notesSlides/notesSlide32.xml" ContentType="application/vnd.openxmlformats-officedocument.presentationml.notesSlide+xml"/>
  <Override PartName="/ppt/charts/chart16.xml" ContentType="application/vnd.openxmlformats-officedocument.drawingml.chart+xml"/>
  <Override PartName="/ppt/tags/tag18.xml" ContentType="application/vnd.openxmlformats-officedocument.presentationml.tags+xml"/>
  <Override PartName="/ppt/notesSlides/notesSlide33.xml" ContentType="application/vnd.openxmlformats-officedocument.presentationml.notesSlide+xml"/>
  <Override PartName="/ppt/tags/tag19.xml" ContentType="application/vnd.openxmlformats-officedocument.presentationml.tags+xml"/>
  <Override PartName="/ppt/notesSlides/notesSlide34.xml" ContentType="application/vnd.openxmlformats-officedocument.presentationml.notesSlide+xml"/>
  <Override PartName="/ppt/charts/chart17.xml" ContentType="application/vnd.openxmlformats-officedocument.drawingml.chart+xml"/>
  <Override PartName="/ppt/drawings/drawing12.xml" ContentType="application/vnd.openxmlformats-officedocument.drawingml.chartshapes+xml"/>
  <Override PartName="/ppt/tags/tag20.xml" ContentType="application/vnd.openxmlformats-officedocument.presentationml.tags+xml"/>
  <Override PartName="/ppt/notesSlides/notesSlide35.xml" ContentType="application/vnd.openxmlformats-officedocument.presentationml.notesSlide+xml"/>
  <Override PartName="/ppt/charts/chart18.xml" ContentType="application/vnd.openxmlformats-officedocument.drawingml.chart+xml"/>
  <Override PartName="/ppt/tags/tag2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9.xml" ContentType="application/vnd.openxmlformats-officedocument.drawingml.chart+xml"/>
  <Override PartName="/ppt/tags/tag22.xml" ContentType="application/vnd.openxmlformats-officedocument.presentationml.tags+xml"/>
  <Override PartName="/ppt/notesSlides/notesSlide39.xml" ContentType="application/vnd.openxmlformats-officedocument.presentationml.notesSlide+xml"/>
  <Override PartName="/ppt/charts/chart20.xml" ContentType="application/vnd.openxmlformats-officedocument.drawingml.chart+xml"/>
  <Override PartName="/ppt/tags/tag23.xml" ContentType="application/vnd.openxmlformats-officedocument.presentationml.tags+xml"/>
  <Override PartName="/ppt/notesSlides/notesSlide40.xml" ContentType="application/vnd.openxmlformats-officedocument.presentationml.notesSlide+xml"/>
  <Override PartName="/ppt/tags/tag24.xml" ContentType="application/vnd.openxmlformats-officedocument.presentationml.tags+xml"/>
  <Override PartName="/ppt/notesSlides/notesSlide41.xml" ContentType="application/vnd.openxmlformats-officedocument.presentationml.notesSlide+xml"/>
  <Override PartName="/ppt/charts/chart21.xml" ContentType="application/vnd.openxmlformats-officedocument.drawingml.chart+xml"/>
  <Override PartName="/ppt/drawings/drawing13.xml" ContentType="application/vnd.openxmlformats-officedocument.drawingml.chartshapes+xml"/>
  <Override PartName="/ppt/tags/tag25.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6.xml" ContentType="application/vnd.openxmlformats-officedocument.presentationml.tags+xml"/>
  <Override PartName="/ppt/notesSlides/notesSlide44.xml" ContentType="application/vnd.openxmlformats-officedocument.presentationml.notesSlide+xml"/>
  <Override PartName="/ppt/charts/chart22.xml" ContentType="application/vnd.openxmlformats-officedocument.drawingml.chart+xml"/>
  <Override PartName="/ppt/tags/tag27.xml" ContentType="application/vnd.openxmlformats-officedocument.presentationml.tags+xml"/>
  <Override PartName="/ppt/notesSlides/notesSlide45.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tags/tag28.xml" ContentType="application/vnd.openxmlformats-officedocument.presentationml.tags+xml"/>
  <Override PartName="/ppt/notesSlides/notesSlide46.xml" ContentType="application/vnd.openxmlformats-officedocument.presentationml.notesSlide+xml"/>
  <Override PartName="/ppt/charts/chart25.xml" ContentType="application/vnd.openxmlformats-officedocument.drawingml.chart+xml"/>
  <Override PartName="/ppt/drawings/drawing14.xml" ContentType="application/vnd.openxmlformats-officedocument.drawingml.chartshapes+xml"/>
  <Override PartName="/ppt/charts/chart26.xml" ContentType="application/vnd.openxmlformats-officedocument.drawingml.chart+xml"/>
  <Override PartName="/ppt/drawings/drawing15.xml" ContentType="application/vnd.openxmlformats-officedocument.drawingml.chartshapes+xml"/>
  <Override PartName="/ppt/tags/tag29.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30.xml" ContentType="application/vnd.openxmlformats-officedocument.presentationml.tags+xml"/>
  <Override PartName="/ppt/notesSlides/notesSlide49.xml" ContentType="application/vnd.openxmlformats-officedocument.presentationml.notesSlide+xml"/>
  <Override PartName="/ppt/charts/chart27.xml" ContentType="application/vnd.openxmlformats-officedocument.drawingml.chart+xml"/>
  <Override PartName="/ppt/drawings/drawing16.xml" ContentType="application/vnd.openxmlformats-officedocument.drawingml.chartshapes+xml"/>
  <Override PartName="/ppt/charts/chart28.xml" ContentType="application/vnd.openxmlformats-officedocument.drawingml.chart+xml"/>
  <Override PartName="/ppt/drawings/drawing17.xml" ContentType="application/vnd.openxmlformats-officedocument.drawingml.chartshapes+xml"/>
  <Override PartName="/ppt/tags/tag31.xml" ContentType="application/vnd.openxmlformats-officedocument.presentationml.tags+xml"/>
  <Override PartName="/ppt/tags/tag32.xml" ContentType="application/vnd.openxmlformats-officedocument.presentationml.tags+xml"/>
  <Override PartName="/ppt/notesSlides/notesSlide50.xml" ContentType="application/vnd.openxmlformats-officedocument.presentationml.notesSlide+xml"/>
  <Override PartName="/ppt/charts/chart29.xml" ContentType="application/vnd.openxmlformats-officedocument.drawingml.chart+xml"/>
  <Override PartName="/ppt/drawings/drawing18.xml" ContentType="application/vnd.openxmlformats-officedocument.drawingml.chartshapes+xml"/>
  <Override PartName="/ppt/tags/tag33.xml" ContentType="application/vnd.openxmlformats-officedocument.presentationml.tags+xml"/>
  <Override PartName="/ppt/notesSlides/notesSlide51.xml" ContentType="application/vnd.openxmlformats-officedocument.presentationml.notesSlide+xml"/>
  <Override PartName="/ppt/charts/chart30.xml" ContentType="application/vnd.openxmlformats-officedocument.drawingml.chart+xml"/>
  <Override PartName="/ppt/tags/tag34.xml" ContentType="application/vnd.openxmlformats-officedocument.presentationml.tags+xml"/>
  <Override PartName="/ppt/notesSlides/notesSlide52.xml" ContentType="application/vnd.openxmlformats-officedocument.presentationml.notesSlide+xml"/>
  <Override PartName="/ppt/charts/chart31.xml" ContentType="application/vnd.openxmlformats-officedocument.drawingml.chart+xml"/>
  <Override PartName="/ppt/drawings/drawing19.xml" ContentType="application/vnd.openxmlformats-officedocument.drawingml.chartshapes+xml"/>
  <Override PartName="/ppt/tags/tag3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2.xml" ContentType="application/vnd.openxmlformats-officedocument.drawingml.chart+xml"/>
  <Override PartName="/ppt/notesSlides/notesSlide56.xml" ContentType="application/vnd.openxmlformats-officedocument.presentationml.notesSlide+xml"/>
  <Override PartName="/ppt/charts/chart3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7.xml" ContentType="application/vnd.openxmlformats-officedocument.presentationml.notesSlide+xml"/>
  <Override PartName="/ppt/charts/chart34.xml" ContentType="application/vnd.openxmlformats-officedocument.drawingml.chart+xml"/>
  <Override PartName="/ppt/notesSlides/notesSlide58.xml" ContentType="application/vnd.openxmlformats-officedocument.presentationml.notesSlide+xml"/>
  <Override PartName="/ppt/charts/chart35.xml" ContentType="application/vnd.openxmlformats-officedocument.drawingml.chart+xml"/>
  <Override PartName="/ppt/notesSlides/notesSlide59.xml" ContentType="application/vnd.openxmlformats-officedocument.presentationml.notesSlide+xml"/>
  <Override PartName="/ppt/charts/chart36.xml" ContentType="application/vnd.openxmlformats-officedocument.drawingml.chart+xml"/>
  <Override PartName="/ppt/notesSlides/notesSlide60.xml" ContentType="application/vnd.openxmlformats-officedocument.presentationml.notesSlide+xml"/>
  <Override PartName="/ppt/charts/chart37.xml" ContentType="application/vnd.openxmlformats-officedocument.drawingml.chart+xml"/>
  <Override PartName="/ppt/drawings/drawing20.xml" ContentType="application/vnd.openxmlformats-officedocument.drawingml.chartshapes+xml"/>
  <Override PartName="/ppt/charts/chart38.xml" ContentType="application/vnd.openxmlformats-officedocument.drawingml.chart+xml"/>
  <Override PartName="/ppt/drawings/drawing21.xml" ContentType="application/vnd.openxmlformats-officedocument.drawingml.chartshapes+xml"/>
  <Override PartName="/ppt/notesSlides/notesSlide61.xml" ContentType="application/vnd.openxmlformats-officedocument.presentationml.notesSlide+xml"/>
  <Override PartName="/ppt/tags/tag36.xml" ContentType="application/vnd.openxmlformats-officedocument.presentationml.tags+xml"/>
  <Override PartName="/ppt/notesSlides/notesSlide62.xml" ContentType="application/vnd.openxmlformats-officedocument.presentationml.notesSlide+xml"/>
  <Override PartName="/ppt/charts/chart39.xml" ContentType="application/vnd.openxmlformats-officedocument.drawingml.chart+xml"/>
  <Override PartName="/ppt/drawings/drawing22.xml" ContentType="application/vnd.openxmlformats-officedocument.drawingml.chartshapes+xml"/>
  <Override PartName="/ppt/tags/tag37.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83"/>
  </p:notesMasterIdLst>
  <p:sldIdLst>
    <p:sldId id="664" r:id="rId2"/>
    <p:sldId id="665" r:id="rId3"/>
    <p:sldId id="666" r:id="rId4"/>
    <p:sldId id="667" r:id="rId5"/>
    <p:sldId id="668" r:id="rId6"/>
    <p:sldId id="669" r:id="rId7"/>
    <p:sldId id="670" r:id="rId8"/>
    <p:sldId id="698" r:id="rId9"/>
    <p:sldId id="671" r:id="rId10"/>
    <p:sldId id="672" r:id="rId11"/>
    <p:sldId id="673" r:id="rId12"/>
    <p:sldId id="674" r:id="rId13"/>
    <p:sldId id="675" r:id="rId14"/>
    <p:sldId id="676" r:id="rId15"/>
    <p:sldId id="679" r:id="rId16"/>
    <p:sldId id="283" r:id="rId17"/>
    <p:sldId id="643" r:id="rId18"/>
    <p:sldId id="344" r:id="rId19"/>
    <p:sldId id="345" r:id="rId20"/>
    <p:sldId id="590" r:id="rId21"/>
    <p:sldId id="615" r:id="rId22"/>
    <p:sldId id="547" r:id="rId23"/>
    <p:sldId id="589" r:id="rId24"/>
    <p:sldId id="654" r:id="rId25"/>
    <p:sldId id="570" r:id="rId26"/>
    <p:sldId id="632" r:id="rId27"/>
    <p:sldId id="628" r:id="rId28"/>
    <p:sldId id="627" r:id="rId29"/>
    <p:sldId id="626" r:id="rId30"/>
    <p:sldId id="681" r:id="rId31"/>
    <p:sldId id="661" r:id="rId32"/>
    <p:sldId id="662" r:id="rId33"/>
    <p:sldId id="683" r:id="rId34"/>
    <p:sldId id="491" r:id="rId35"/>
    <p:sldId id="644" r:id="rId36"/>
    <p:sldId id="617" r:id="rId37"/>
    <p:sldId id="645" r:id="rId38"/>
    <p:sldId id="695" r:id="rId39"/>
    <p:sldId id="598" r:id="rId40"/>
    <p:sldId id="586" r:id="rId41"/>
    <p:sldId id="597" r:id="rId42"/>
    <p:sldId id="585" r:id="rId43"/>
    <p:sldId id="518" r:id="rId44"/>
    <p:sldId id="519" r:id="rId45"/>
    <p:sldId id="584" r:id="rId46"/>
    <p:sldId id="685" r:id="rId47"/>
    <p:sldId id="520" r:id="rId48"/>
    <p:sldId id="521" r:id="rId49"/>
    <p:sldId id="583" r:id="rId50"/>
    <p:sldId id="572" r:id="rId51"/>
    <p:sldId id="573" r:id="rId52"/>
    <p:sldId id="687" r:id="rId53"/>
    <p:sldId id="629" r:id="rId54"/>
    <p:sldId id="620" r:id="rId55"/>
    <p:sldId id="525" r:id="rId56"/>
    <p:sldId id="582" r:id="rId57"/>
    <p:sldId id="689" r:id="rId58"/>
    <p:sldId id="630" r:id="rId59"/>
    <p:sldId id="631" r:id="rId60"/>
    <p:sldId id="544" r:id="rId61"/>
    <p:sldId id="622" r:id="rId62"/>
    <p:sldId id="591" r:id="rId63"/>
    <p:sldId id="580" r:id="rId64"/>
    <p:sldId id="691" r:id="rId65"/>
    <p:sldId id="646" r:id="rId66"/>
    <p:sldId id="655" r:id="rId67"/>
    <p:sldId id="594" r:id="rId68"/>
    <p:sldId id="541" r:id="rId69"/>
    <p:sldId id="531" r:id="rId70"/>
    <p:sldId id="536" r:id="rId71"/>
    <p:sldId id="657" r:id="rId72"/>
    <p:sldId id="693" r:id="rId73"/>
    <p:sldId id="593" r:id="rId74"/>
    <p:sldId id="576" r:id="rId75"/>
    <p:sldId id="595" r:id="rId76"/>
    <p:sldId id="605" r:id="rId77"/>
    <p:sldId id="606" r:id="rId78"/>
    <p:sldId id="659" r:id="rId79"/>
    <p:sldId id="613" r:id="rId80"/>
    <p:sldId id="652" r:id="rId81"/>
    <p:sldId id="678" r:id="rId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643B7DB-1DF8-46E0-A5EB-05511EEF7584}">
          <p14:sldIdLst>
            <p14:sldId id="664"/>
            <p14:sldId id="665"/>
            <p14:sldId id="666"/>
            <p14:sldId id="667"/>
            <p14:sldId id="668"/>
            <p14:sldId id="669"/>
            <p14:sldId id="670"/>
            <p14:sldId id="698"/>
            <p14:sldId id="671"/>
            <p14:sldId id="672"/>
            <p14:sldId id="673"/>
            <p14:sldId id="674"/>
            <p14:sldId id="675"/>
            <p14:sldId id="676"/>
          </p14:sldIdLst>
        </p14:section>
        <p14:section name="Profil des répondants" id="{928B8370-3C78-4D51-AD48-14076DE8108F}">
          <p14:sldIdLst>
            <p14:sldId id="679"/>
            <p14:sldId id="283"/>
            <p14:sldId id="643"/>
            <p14:sldId id="344"/>
            <p14:sldId id="345"/>
            <p14:sldId id="590"/>
            <p14:sldId id="615"/>
            <p14:sldId id="547"/>
            <p14:sldId id="589"/>
            <p14:sldId id="654"/>
            <p14:sldId id="570"/>
            <p14:sldId id="632"/>
            <p14:sldId id="628"/>
            <p14:sldId id="627"/>
            <p14:sldId id="626"/>
          </p14:sldIdLst>
        </p14:section>
        <p14:section name="Qualité perçue des soins de santé" id="{EBAC7060-62D1-4E38-B97F-E9115F5658D6}">
          <p14:sldIdLst>
            <p14:sldId id="681"/>
            <p14:sldId id="661"/>
            <p14:sldId id="662"/>
          </p14:sldIdLst>
        </p14:section>
        <p14:section name="Accès aux soins de santé primaires" id="{B722579B-0580-4302-A5D9-20D888924BA2}">
          <p14:sldIdLst>
            <p14:sldId id="683"/>
            <p14:sldId id="491"/>
            <p14:sldId id="644"/>
            <p14:sldId id="617"/>
            <p14:sldId id="645"/>
          </p14:sldIdLst>
        </p14:section>
        <p14:section name="Soins de santé primaires" id="{16911BB3-A465-49E0-A5A2-CABC5C2CA2A7}">
          <p14:sldIdLst>
            <p14:sldId id="695"/>
            <p14:sldId id="598"/>
            <p14:sldId id="586"/>
            <p14:sldId id="597"/>
            <p14:sldId id="585"/>
            <p14:sldId id="518"/>
            <p14:sldId id="519"/>
            <p14:sldId id="584"/>
          </p14:sldIdLst>
        </p14:section>
        <p14:section name="Coordination" id="{15F8AEB4-19E9-4BB6-8F63-F58918510F3D}">
          <p14:sldIdLst>
            <p14:sldId id="685"/>
            <p14:sldId id="520"/>
            <p14:sldId id="521"/>
            <p14:sldId id="583"/>
            <p14:sldId id="572"/>
            <p14:sldId id="573"/>
          </p14:sldIdLst>
        </p14:section>
        <p14:section name="Soins spécialisés" id="{36A91C2F-604A-4371-BA3D-0FD812D0EB25}">
          <p14:sldIdLst>
            <p14:sldId id="687"/>
            <p14:sldId id="629"/>
            <p14:sldId id="620"/>
            <p14:sldId id="525"/>
            <p14:sldId id="582"/>
          </p14:sldIdLst>
        </p14:section>
        <p14:section name="Soins hospitaliers" id="{B01E2A19-6DAE-4B2E-BDB3-423D8F2C7187}">
          <p14:sldIdLst>
            <p14:sldId id="689"/>
            <p14:sldId id="630"/>
            <p14:sldId id="631"/>
            <p14:sldId id="544"/>
            <p14:sldId id="622"/>
            <p14:sldId id="591"/>
            <p14:sldId id="580"/>
          </p14:sldIdLst>
        </p14:section>
        <p14:section name="Services à domicile" id="{B9A026D7-0786-4D7E-A6AE-6872B4A572D1}">
          <p14:sldIdLst>
            <p14:sldId id="691"/>
            <p14:sldId id="646"/>
            <p14:sldId id="655"/>
            <p14:sldId id="594"/>
            <p14:sldId id="541"/>
            <p14:sldId id="531"/>
            <p14:sldId id="536"/>
            <p14:sldId id="657"/>
          </p14:sldIdLst>
        </p14:section>
        <p14:section name="Planification de la fin de vie" id="{C060B5F2-6FF8-476A-BB08-71BA966F7937}">
          <p14:sldIdLst>
            <p14:sldId id="693"/>
            <p14:sldId id="593"/>
            <p14:sldId id="576"/>
            <p14:sldId id="595"/>
          </p14:sldIdLst>
        </p14:section>
        <p14:section name="Methodology" id="{365DB3DC-F906-4499-BD88-1E48F1317985}">
          <p14:sldIdLst>
            <p14:sldId id="605"/>
            <p14:sldId id="606"/>
            <p14:sldId id="659"/>
          </p14:sldIdLst>
        </p14:section>
        <p14:section name="Caractéristiques démographiques des répondants" id="{923E422F-1396-44CB-841D-827DA4090238}">
          <p14:sldIdLst>
            <p14:sldId id="613"/>
          </p14:sldIdLst>
        </p14:section>
        <p14:section name="Bibliographie" id="{44403594-D100-4489-9828-02766688A659}">
          <p14:sldIdLst>
            <p14:sldId id="652"/>
            <p14:sldId id="678"/>
          </p14:sldIdLst>
        </p14:section>
      </p14:sectionLst>
    </p:ext>
    <p:ext uri="{EFAFB233-063F-42B5-8137-9DF3F51BA10A}">
      <p15:sldGuideLst xmlns:p15="http://schemas.microsoft.com/office/powerpoint/2012/main">
        <p15:guide id="2" pos="648" userDrawn="1">
          <p15:clr>
            <a:srgbClr val="A4A3A4"/>
          </p15:clr>
        </p15:guide>
        <p15:guide id="3" orient="horz" pos="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5254"/>
    <a:srgbClr val="282828"/>
    <a:srgbClr val="00A199"/>
    <a:srgbClr val="F48120"/>
    <a:srgbClr val="CFE8E3"/>
    <a:srgbClr val="FFFFFF"/>
    <a:srgbClr val="14838E"/>
    <a:srgbClr val="BFBFBF"/>
    <a:srgbClr val="EBF5F3"/>
    <a:srgbClr val="F2F1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4737" autoAdjust="0"/>
  </p:normalViewPr>
  <p:slideViewPr>
    <p:cSldViewPr snapToGrid="0">
      <p:cViewPr>
        <p:scale>
          <a:sx n="100" d="100"/>
          <a:sy n="100" d="100"/>
        </p:scale>
        <p:origin x="786" y="120"/>
      </p:cViewPr>
      <p:guideLst>
        <p:guide pos="648"/>
        <p:guide orient="horz" pos="48"/>
      </p:guideLst>
    </p:cSldViewPr>
  </p:slideViewPr>
  <p:outlineViewPr>
    <p:cViewPr>
      <p:scale>
        <a:sx n="33" d="100"/>
        <a:sy n="33" d="100"/>
      </p:scale>
      <p:origin x="0" y="-25764"/>
    </p:cViewPr>
  </p:outlineViewPr>
  <p:notesTextViewPr>
    <p:cViewPr>
      <p:scale>
        <a:sx n="1" d="1"/>
        <a:sy n="1" d="1"/>
      </p:scale>
      <p:origin x="0" y="0"/>
    </p:cViewPr>
  </p:notesTextViewPr>
  <p:sorterViewPr>
    <p:cViewPr>
      <p:scale>
        <a:sx n="170" d="100"/>
        <a:sy n="170" d="100"/>
      </p:scale>
      <p:origin x="0" y="-23832"/>
    </p:cViewPr>
  </p:sorterViewPr>
  <p:notesViewPr>
    <p:cSldViewPr snapToGrid="0">
      <p:cViewPr>
        <p:scale>
          <a:sx n="200" d="100"/>
          <a:sy n="200" d="100"/>
        </p:scale>
        <p:origin x="492" y="-342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4.xml"/><Relationship Id="rId1" Type="http://schemas.microsoft.com/office/2011/relationships/chartStyle" Target="style4.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906331599861753"/>
          <c:y val="0.15489357536601631"/>
          <c:w val="0.5932992965554994"/>
          <c:h val="0.80917937705339282"/>
        </c:manualLayout>
      </c:layout>
      <c:barChart>
        <c:barDir val="bar"/>
        <c:grouping val="clustered"/>
        <c:varyColors val="0"/>
        <c:ser>
          <c:idx val="0"/>
          <c:order val="0"/>
          <c:tx>
            <c:strRef>
              <c:f>Sheet1!$B$1</c:f>
              <c:strCache>
                <c:ptCount val="1"/>
                <c:pt idx="0">
                  <c:v>Column2</c:v>
                </c:pt>
              </c:strCache>
            </c:strRef>
          </c:tx>
          <c:spPr>
            <a:solidFill>
              <a:sysClr val="window" lastClr="FFFFFF">
                <a:lumMod val="75000"/>
              </a:sysClr>
            </a:solidFill>
            <a:ln w="6350">
              <a:solidFill>
                <a:schemeClr val="tx1"/>
              </a:solidFill>
            </a:ln>
          </c:spPr>
          <c:invertIfNegative val="0"/>
          <c:dPt>
            <c:idx val="0"/>
            <c:invertIfNegative val="0"/>
            <c:bubble3D val="0"/>
            <c:extLst>
              <c:ext xmlns:c16="http://schemas.microsoft.com/office/drawing/2014/chart" uri="{C3380CC4-5D6E-409C-BE32-E72D297353CC}">
                <c16:uniqueId val="{00000000-7403-4BF4-BFF2-02BDFB74D1A4}"/>
              </c:ext>
            </c:extLst>
          </c:dPt>
          <c:dPt>
            <c:idx val="1"/>
            <c:invertIfNegative val="0"/>
            <c:bubble3D val="0"/>
            <c:extLst>
              <c:ext xmlns:c16="http://schemas.microsoft.com/office/drawing/2014/chart" uri="{C3380CC4-5D6E-409C-BE32-E72D297353CC}">
                <c16:uniqueId val="{00000001-7403-4BF4-BFF2-02BDFB74D1A4}"/>
              </c:ext>
            </c:extLst>
          </c:dPt>
          <c:dPt>
            <c:idx val="2"/>
            <c:invertIfNegative val="0"/>
            <c:bubble3D val="0"/>
            <c:extLst>
              <c:ext xmlns:c16="http://schemas.microsoft.com/office/drawing/2014/chart" uri="{C3380CC4-5D6E-409C-BE32-E72D297353CC}">
                <c16:uniqueId val="{00000002-7403-4BF4-BFF2-02BDFB74D1A4}"/>
              </c:ext>
            </c:extLst>
          </c:dPt>
          <c:dPt>
            <c:idx val="3"/>
            <c:invertIfNegative val="0"/>
            <c:bubble3D val="0"/>
            <c:extLst>
              <c:ext xmlns:c16="http://schemas.microsoft.com/office/drawing/2014/chart" uri="{C3380CC4-5D6E-409C-BE32-E72D297353CC}">
                <c16:uniqueId val="{00000003-7403-4BF4-BFF2-02BDFB74D1A4}"/>
              </c:ext>
            </c:extLst>
          </c:dPt>
          <c:dPt>
            <c:idx val="4"/>
            <c:invertIfNegative val="0"/>
            <c:bubble3D val="0"/>
            <c:extLst>
              <c:ext xmlns:c16="http://schemas.microsoft.com/office/drawing/2014/chart" uri="{C3380CC4-5D6E-409C-BE32-E72D297353CC}">
                <c16:uniqueId val="{00000004-7403-4BF4-BFF2-02BDFB74D1A4}"/>
              </c:ext>
            </c:extLst>
          </c:dPt>
          <c:dPt>
            <c:idx val="5"/>
            <c:invertIfNegative val="0"/>
            <c:bubble3D val="0"/>
            <c:extLst>
              <c:ext xmlns:c16="http://schemas.microsoft.com/office/drawing/2014/chart" uri="{C3380CC4-5D6E-409C-BE32-E72D297353CC}">
                <c16:uniqueId val="{00000005-7403-4BF4-BFF2-02BDFB74D1A4}"/>
              </c:ext>
            </c:extLst>
          </c:dPt>
          <c:dPt>
            <c:idx val="6"/>
            <c:invertIfNegative val="0"/>
            <c:bubble3D val="0"/>
            <c:spPr>
              <a:solidFill>
                <a:srgbClr val="000000"/>
              </a:solidFill>
              <a:ln w="6350">
                <a:solidFill>
                  <a:schemeClr val="tx1"/>
                </a:solidFill>
              </a:ln>
            </c:spPr>
            <c:extLst>
              <c:ext xmlns:c16="http://schemas.microsoft.com/office/drawing/2014/chart" uri="{C3380CC4-5D6E-409C-BE32-E72D297353CC}">
                <c16:uniqueId val="{00000006-7403-4BF4-BFF2-02BDFB74D1A4}"/>
              </c:ext>
            </c:extLst>
          </c:dPt>
          <c:dPt>
            <c:idx val="7"/>
            <c:invertIfNegative val="0"/>
            <c:bubble3D val="0"/>
            <c:extLst>
              <c:ext xmlns:c16="http://schemas.microsoft.com/office/drawing/2014/chart" uri="{C3380CC4-5D6E-409C-BE32-E72D297353CC}">
                <c16:uniqueId val="{00000007-7403-4BF4-BFF2-02BDFB74D1A4}"/>
              </c:ext>
            </c:extLst>
          </c:dPt>
          <c:dPt>
            <c:idx val="8"/>
            <c:invertIfNegative val="0"/>
            <c:bubble3D val="0"/>
            <c:extLst>
              <c:ext xmlns:c16="http://schemas.microsoft.com/office/drawing/2014/chart" uri="{C3380CC4-5D6E-409C-BE32-E72D297353CC}">
                <c16:uniqueId val="{00000008-7403-4BF4-BFF2-02BDFB74D1A4}"/>
              </c:ext>
            </c:extLst>
          </c:dPt>
          <c:dPt>
            <c:idx val="9"/>
            <c:invertIfNegative val="0"/>
            <c:bubble3D val="0"/>
            <c:extLst>
              <c:ext xmlns:c16="http://schemas.microsoft.com/office/drawing/2014/chart" uri="{C3380CC4-5D6E-409C-BE32-E72D297353CC}">
                <c16:uniqueId val="{00000009-7403-4BF4-BFF2-02BDFB74D1A4}"/>
              </c:ext>
            </c:extLst>
          </c:dPt>
          <c:dPt>
            <c:idx val="10"/>
            <c:invertIfNegative val="0"/>
            <c:bubble3D val="0"/>
            <c:spPr>
              <a:pattFill prst="pct5">
                <a:fgClr>
                  <a:sysClr val="window" lastClr="FFFFFF"/>
                </a:fgClr>
                <a:bgClr>
                  <a:srgbClr val="00A199"/>
                </a:bgClr>
              </a:pattFill>
              <a:ln w="6350">
                <a:solidFill>
                  <a:schemeClr val="tx1"/>
                </a:solidFill>
              </a:ln>
            </c:spPr>
            <c:extLst>
              <c:ext xmlns:c16="http://schemas.microsoft.com/office/drawing/2014/chart" uri="{C3380CC4-5D6E-409C-BE32-E72D297353CC}">
                <c16:uniqueId val="{0000000A-7403-4BF4-BFF2-02BDFB74D1A4}"/>
              </c:ext>
            </c:extLst>
          </c:dPt>
          <c:dPt>
            <c:idx val="11"/>
            <c:invertIfNegative val="0"/>
            <c:bubble3D val="0"/>
            <c:spPr>
              <a:solidFill>
                <a:srgbClr val="BFBFBF"/>
              </a:solidFill>
              <a:ln w="6350">
                <a:solidFill>
                  <a:schemeClr val="tx1"/>
                </a:solidFill>
              </a:ln>
            </c:spPr>
            <c:extLst>
              <c:ext xmlns:c16="http://schemas.microsoft.com/office/drawing/2014/chart" uri="{C3380CC4-5D6E-409C-BE32-E72D297353CC}">
                <c16:uniqueId val="{0000000B-7403-4BF4-BFF2-02BDFB74D1A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Allemagne</c:v>
                </c:pt>
                <c:pt idx="1">
                  <c:v>Pays-Bas</c:v>
                </c:pt>
                <c:pt idx="2">
                  <c:v>France</c:v>
                </c:pt>
                <c:pt idx="3">
                  <c:v>Norvège</c:v>
                </c:pt>
                <c:pt idx="4">
                  <c:v>Suède</c:v>
                </c:pt>
                <c:pt idx="5">
                  <c:v>États-Unis</c:v>
                </c:pt>
                <c:pt idx="6">
                  <c:v>Moyenne du FCMW</c:v>
                </c:pt>
                <c:pt idx="7">
                  <c:v>Royaume-Uni</c:v>
                </c:pt>
                <c:pt idx="8">
                  <c:v>Suisse</c:v>
                </c:pt>
                <c:pt idx="9">
                  <c:v>Australie</c:v>
                </c:pt>
                <c:pt idx="10">
                  <c:v>Canada</c:v>
                </c:pt>
                <c:pt idx="11">
                  <c:v>Nouvelle-Zélande</c:v>
                </c:pt>
              </c:strCache>
            </c:strRef>
          </c:cat>
          <c:val>
            <c:numRef>
              <c:f>Sheet1!$B$2:$B$13</c:f>
              <c:numCache>
                <c:formatCode>0\ %</c:formatCode>
                <c:ptCount val="12"/>
                <c:pt idx="0">
                  <c:v>0.62</c:v>
                </c:pt>
                <c:pt idx="1">
                  <c:v>0.67</c:v>
                </c:pt>
                <c:pt idx="2">
                  <c:v>0.7</c:v>
                </c:pt>
                <c:pt idx="3">
                  <c:v>0.71</c:v>
                </c:pt>
                <c:pt idx="4">
                  <c:v>0.73</c:v>
                </c:pt>
                <c:pt idx="5">
                  <c:v>0.73</c:v>
                </c:pt>
                <c:pt idx="6">
                  <c:v>0.75</c:v>
                </c:pt>
                <c:pt idx="7">
                  <c:v>0.76</c:v>
                </c:pt>
                <c:pt idx="8">
                  <c:v>0.79</c:v>
                </c:pt>
                <c:pt idx="9">
                  <c:v>0.81</c:v>
                </c:pt>
                <c:pt idx="10">
                  <c:v>0.81</c:v>
                </c:pt>
                <c:pt idx="11">
                  <c:v>0.88</c:v>
                </c:pt>
              </c:numCache>
            </c:numRef>
          </c:val>
          <c:extLst>
            <c:ext xmlns:c16="http://schemas.microsoft.com/office/drawing/2014/chart" uri="{C3380CC4-5D6E-409C-BE32-E72D297353CC}">
              <c16:uniqueId val="{0000000C-7403-4BF4-BFF2-02BDFB74D1A4}"/>
            </c:ext>
          </c:extLst>
        </c:ser>
        <c:dLbls>
          <c:dLblPos val="outEnd"/>
          <c:showLegendKey val="0"/>
          <c:showVal val="1"/>
          <c:showCatName val="0"/>
          <c:showSerName val="0"/>
          <c:showPercent val="0"/>
          <c:showBubbleSize val="0"/>
        </c:dLbls>
        <c:gapWidth val="45"/>
        <c:axId val="55578624"/>
        <c:axId val="55590912"/>
      </c:barChart>
      <c:catAx>
        <c:axId val="55578624"/>
        <c:scaling>
          <c:orientation val="minMax"/>
        </c:scaling>
        <c:delete val="0"/>
        <c:axPos val="l"/>
        <c:numFmt formatCode="General" sourceLinked="1"/>
        <c:majorTickMark val="out"/>
        <c:minorTickMark val="none"/>
        <c:tickLblPos val="nextTo"/>
        <c:spPr>
          <a:ln w="6350">
            <a:solidFill>
              <a:schemeClr val="tx1"/>
            </a:solidFill>
          </a:ln>
        </c:spPr>
        <c:crossAx val="55590912"/>
        <c:crosses val="autoZero"/>
        <c:auto val="1"/>
        <c:lblAlgn val="ctr"/>
        <c:lblOffset val="100"/>
        <c:noMultiLvlLbl val="0"/>
      </c:catAx>
      <c:valAx>
        <c:axId val="55590912"/>
        <c:scaling>
          <c:orientation val="minMax"/>
        </c:scaling>
        <c:delete val="0"/>
        <c:axPos val="b"/>
        <c:majorGridlines>
          <c:spPr>
            <a:ln>
              <a:noFill/>
            </a:ln>
          </c:spPr>
        </c:majorGridlines>
        <c:numFmt formatCode="0\ %" sourceLinked="1"/>
        <c:majorTickMark val="out"/>
        <c:minorTickMark val="none"/>
        <c:tickLblPos val="none"/>
        <c:spPr>
          <a:ln>
            <a:noFill/>
          </a:ln>
        </c:spPr>
        <c:crossAx val="55578624"/>
        <c:crosses val="autoZero"/>
        <c:crossBetween val="between"/>
      </c:valAx>
      <c:spPr>
        <a:noFill/>
      </c:spPr>
    </c:plotArea>
    <c:plotVisOnly val="1"/>
    <c:dispBlanksAs val="gap"/>
    <c:showDLblsOverMax val="0"/>
  </c:chart>
  <c:txPr>
    <a:bodyPr/>
    <a:lstStyle/>
    <a:p>
      <a:pPr>
        <a:defRPr sz="1200">
          <a:latin typeface="Arial Narrow" panose="020B0606020202030204"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17551897302364"/>
          <c:y val="0.18444521191089436"/>
          <c:w val="0.59207429788235477"/>
          <c:h val="0.80157090211057902"/>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a:ln w="6350">
              <a:solidFill>
                <a:schemeClr val="tx1"/>
              </a:solidFill>
            </a:ln>
            <a:effectLst/>
          </c:spPr>
          <c:invertIfNegative val="0"/>
          <c:dPt>
            <c:idx val="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7-7B3F-4662-A30B-2E8DB0BC576D}"/>
              </c:ext>
            </c:extLst>
          </c:dPt>
          <c:dPt>
            <c:idx val="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8-7B3F-4662-A30B-2E8DB0BC576D}"/>
              </c:ext>
            </c:extLst>
          </c:dPt>
          <c:dPt>
            <c:idx val="2"/>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7B3F-4662-A30B-2E8DB0BC576D}"/>
              </c:ext>
            </c:extLst>
          </c:dPt>
          <c:dPt>
            <c:idx val="3"/>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1-7B3F-4662-A30B-2E8DB0BC576D}"/>
              </c:ext>
            </c:extLst>
          </c:dPt>
          <c:dPt>
            <c:idx val="4"/>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3-7B3F-4662-A30B-2E8DB0BC576D}"/>
              </c:ext>
            </c:extLst>
          </c:dPt>
          <c:dPt>
            <c:idx val="5"/>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5-7B3F-4662-A30B-2E8DB0BC576D}"/>
              </c:ext>
            </c:extLst>
          </c:dPt>
          <c:dPt>
            <c:idx val="6"/>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A-7B3F-4662-A30B-2E8DB0BC576D}"/>
              </c:ext>
            </c:extLst>
          </c:dPt>
          <c:dPt>
            <c:idx val="7"/>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B-7B3F-4662-A30B-2E8DB0BC576D}"/>
              </c:ext>
            </c:extLst>
          </c:dPt>
          <c:dPt>
            <c:idx val="8"/>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C-7B3F-4662-A30B-2E8DB0BC576D}"/>
              </c:ext>
            </c:extLst>
          </c:dPt>
          <c:dPt>
            <c:idx val="9"/>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D-7B3F-4662-A30B-2E8DB0BC576D}"/>
              </c:ext>
            </c:extLst>
          </c:dPt>
          <c:dPt>
            <c:idx val="1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E-7B3F-4662-A30B-2E8DB0BC576D}"/>
              </c:ext>
            </c:extLst>
          </c:dPt>
          <c:dPt>
            <c:idx val="11"/>
            <c:invertIfNegative val="0"/>
            <c:bubble3D val="0"/>
            <c:spPr>
              <a:solidFill>
                <a:srgbClr val="F78221"/>
              </a:solidFill>
              <a:ln w="6350">
                <a:solidFill>
                  <a:schemeClr val="tx1"/>
                </a:solidFill>
              </a:ln>
              <a:effectLst/>
            </c:spPr>
            <c:extLst>
              <c:ext xmlns:c16="http://schemas.microsoft.com/office/drawing/2014/chart" uri="{C3380CC4-5D6E-409C-BE32-E72D297353CC}">
                <c16:uniqueId val="{00000006-7B3F-4662-A30B-2E8DB0BC576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Suisse</c:v>
                </c:pt>
                <c:pt idx="1">
                  <c:v>Norvège</c:v>
                </c:pt>
                <c:pt idx="2">
                  <c:v>Nouvelle-Zélande</c:v>
                </c:pt>
                <c:pt idx="3">
                  <c:v>Suède</c:v>
                </c:pt>
                <c:pt idx="4">
                  <c:v>Royaume-Uni</c:v>
                </c:pt>
                <c:pt idx="5">
                  <c:v>Moyenne du FCMW</c:v>
                </c:pt>
                <c:pt idx="6">
                  <c:v>Pays-Bas</c:v>
                </c:pt>
                <c:pt idx="7">
                  <c:v>Allemagne</c:v>
                </c:pt>
                <c:pt idx="8">
                  <c:v>États-Unis</c:v>
                </c:pt>
                <c:pt idx="9">
                  <c:v>Australie</c:v>
                </c:pt>
                <c:pt idx="10">
                  <c:v>France</c:v>
                </c:pt>
                <c:pt idx="11">
                  <c:v>Canada</c:v>
                </c:pt>
              </c:strCache>
            </c:strRef>
          </c:cat>
          <c:val>
            <c:numRef>
              <c:f>Sheet1!$B$2:$B$13</c:f>
              <c:numCache>
                <c:formatCode>0\ %</c:formatCode>
                <c:ptCount val="12"/>
                <c:pt idx="0">
                  <c:v>0.84</c:v>
                </c:pt>
                <c:pt idx="1">
                  <c:v>0.83</c:v>
                </c:pt>
                <c:pt idx="2">
                  <c:v>0.82</c:v>
                </c:pt>
                <c:pt idx="3">
                  <c:v>0.8</c:v>
                </c:pt>
                <c:pt idx="4">
                  <c:v>0.76</c:v>
                </c:pt>
                <c:pt idx="5">
                  <c:v>0.76</c:v>
                </c:pt>
                <c:pt idx="6">
                  <c:v>0.76</c:v>
                </c:pt>
                <c:pt idx="7">
                  <c:v>0.75</c:v>
                </c:pt>
                <c:pt idx="8">
                  <c:v>0.75</c:v>
                </c:pt>
                <c:pt idx="9">
                  <c:v>0.72</c:v>
                </c:pt>
                <c:pt idx="10">
                  <c:v>0.68</c:v>
                </c:pt>
                <c:pt idx="11">
                  <c:v>0.67</c:v>
                </c:pt>
              </c:numCache>
            </c:numRef>
          </c:val>
          <c:extLst>
            <c:ext xmlns:c16="http://schemas.microsoft.com/office/drawing/2014/chart" uri="{C3380CC4-5D6E-409C-BE32-E72D297353CC}">
              <c16:uniqueId val="{00000004-7B3F-4662-A30B-2E8DB0BC576D}"/>
            </c:ext>
          </c:extLst>
        </c:ser>
        <c:dLbls>
          <c:showLegendKey val="0"/>
          <c:showVal val="0"/>
          <c:showCatName val="0"/>
          <c:showSerName val="0"/>
          <c:showPercent val="0"/>
          <c:showBubbleSize val="0"/>
        </c:dLbls>
        <c:gapWidth val="25"/>
        <c:axId val="126658432"/>
        <c:axId val="126659968"/>
      </c:barChart>
      <c:catAx>
        <c:axId val="126658432"/>
        <c:scaling>
          <c:orientation val="maxMin"/>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6659968"/>
        <c:crosses val="autoZero"/>
        <c:auto val="1"/>
        <c:lblAlgn val="ctr"/>
        <c:lblOffset val="100"/>
        <c:noMultiLvlLbl val="0"/>
      </c:catAx>
      <c:valAx>
        <c:axId val="126659968"/>
        <c:scaling>
          <c:orientation val="minMax"/>
        </c:scaling>
        <c:delete val="1"/>
        <c:axPos val="t"/>
        <c:numFmt formatCode="0\ %" sourceLinked="1"/>
        <c:majorTickMark val="none"/>
        <c:minorTickMark val="none"/>
        <c:tickLblPos val="nextTo"/>
        <c:crossAx val="126658432"/>
        <c:crosses val="autoZero"/>
        <c:crossBetween val="between"/>
      </c:valAx>
      <c:spPr>
        <a:noFill/>
        <a:ln>
          <a:noFill/>
        </a:ln>
        <a:effectLst/>
      </c:spPr>
    </c:plotArea>
    <c:plotVisOnly val="1"/>
    <c:dispBlanksAs val="gap"/>
    <c:showDLblsOverMax val="0"/>
  </c:chart>
  <c:spPr>
    <a:noFill/>
    <a:ln>
      <a:noFill/>
    </a:ln>
    <a:effectLst/>
  </c:spPr>
  <c:txPr>
    <a:bodyPr/>
    <a:lstStyle/>
    <a:p>
      <a:pPr>
        <a:defRPr sz="1200" b="0">
          <a:solidFill>
            <a:schemeClr val="tx1"/>
          </a:solidFill>
          <a:latin typeface="Arial Narrow" panose="020B0606020202030204"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01267455141665E-2"/>
          <c:y val="0.23437888689144193"/>
          <c:w val="0.95131264399205018"/>
          <c:h val="0.4056389669821015"/>
        </c:manualLayout>
      </c:layout>
      <c:barChart>
        <c:barDir val="col"/>
        <c:grouping val="clustered"/>
        <c:varyColors val="0"/>
        <c:ser>
          <c:idx val="0"/>
          <c:order val="0"/>
          <c:spPr>
            <a:solidFill>
              <a:schemeClr val="accent1"/>
            </a:solidFill>
            <a:ln w="6350">
              <a:solidFill>
                <a:schemeClr val="tx1"/>
              </a:solidFill>
            </a:ln>
            <a:effectLst/>
          </c:spPr>
          <c:invertIfNegative val="0"/>
          <c:dPt>
            <c:idx val="0"/>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1-7A98-49FF-AC09-CFA7C60F75C4}"/>
              </c:ext>
            </c:extLst>
          </c:dPt>
          <c:dPt>
            <c:idx val="1"/>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3-7A98-49FF-AC09-CFA7C60F75C4}"/>
              </c:ext>
            </c:extLst>
          </c:dPt>
          <c:dPt>
            <c:idx val="2"/>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5-7A98-49FF-AC09-CFA7C60F75C4}"/>
              </c:ext>
            </c:extLst>
          </c:dPt>
          <c:dPt>
            <c:idx val="3"/>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7-7A98-49FF-AC09-CFA7C60F75C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Canada</c:v>
                  </c:pt>
                  <c:pt idx="1">
                    <c:v>Moyenne du FCMW</c:v>
                  </c:pt>
                  <c:pt idx="2">
                    <c:v>Canada</c:v>
                  </c:pt>
                  <c:pt idx="3">
                    <c:v>Moyenne du FCMW</c:v>
                  </c:pt>
                </c:lvl>
                <c:lvl>
                  <c:pt idx="0">
                    <c:v>Ont dit que les soins médicaux 
reçus à la clinique ou au cabinet du médecin attitré dans les 12 derniers mois étaient très bons ou excellents </c:v>
                  </c:pt>
                  <c:pt idx="2">
                    <c:v>Ont dit que la qualité globale 
des soins médicaux dispensés 
dans leur pays était très bonne 
ou excellente</c:v>
                  </c:pt>
                </c:lvl>
              </c:multiLvlStrCache>
            </c:multiLvlStrRef>
          </c:cat>
          <c:val>
            <c:numRef>
              <c:f>Sheet1!$C$2:$C$5</c:f>
              <c:numCache>
                <c:formatCode>0\ %</c:formatCode>
                <c:ptCount val="4"/>
                <c:pt idx="0">
                  <c:v>0.74</c:v>
                </c:pt>
                <c:pt idx="1">
                  <c:v>0.65</c:v>
                </c:pt>
                <c:pt idx="2">
                  <c:v>0.45141321985633032</c:v>
                </c:pt>
                <c:pt idx="3">
                  <c:v>0.50777489838313816</c:v>
                </c:pt>
              </c:numCache>
            </c:numRef>
          </c:val>
          <c:extLst>
            <c:ext xmlns:c16="http://schemas.microsoft.com/office/drawing/2014/chart" uri="{C3380CC4-5D6E-409C-BE32-E72D297353CC}">
              <c16:uniqueId val="{00000008-7A98-49FF-AC09-CFA7C60F75C4}"/>
            </c:ext>
          </c:extLst>
        </c:ser>
        <c:dLbls>
          <c:showLegendKey val="0"/>
          <c:showVal val="0"/>
          <c:showCatName val="0"/>
          <c:showSerName val="0"/>
          <c:showPercent val="0"/>
          <c:showBubbleSize val="0"/>
        </c:dLbls>
        <c:gapWidth val="50"/>
        <c:axId val="178803072"/>
        <c:axId val="178804608"/>
      </c:barChart>
      <c:catAx>
        <c:axId val="178803072"/>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78804608"/>
        <c:crosses val="autoZero"/>
        <c:auto val="1"/>
        <c:lblAlgn val="ctr"/>
        <c:lblOffset val="100"/>
        <c:noMultiLvlLbl val="0"/>
      </c:catAx>
      <c:valAx>
        <c:axId val="178804608"/>
        <c:scaling>
          <c:orientation val="minMax"/>
        </c:scaling>
        <c:delete val="1"/>
        <c:axPos val="r"/>
        <c:numFmt formatCode="0\ %" sourceLinked="1"/>
        <c:majorTickMark val="out"/>
        <c:minorTickMark val="none"/>
        <c:tickLblPos val="nextTo"/>
        <c:crossAx val="178803072"/>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43474831362877"/>
          <c:y val="0.10179053095303138"/>
          <c:w val="0.47161558442735912"/>
          <c:h val="0.67497006508247681"/>
        </c:manualLayout>
      </c:layout>
      <c:barChart>
        <c:barDir val="bar"/>
        <c:grouping val="stacked"/>
        <c:varyColors val="0"/>
        <c:ser>
          <c:idx val="0"/>
          <c:order val="0"/>
          <c:tx>
            <c:strRef>
              <c:f>Sheet1!$B$1</c:f>
              <c:strCache>
                <c:ptCount val="1"/>
                <c:pt idx="0">
                  <c:v>CMWF lowest</c:v>
                </c:pt>
              </c:strCache>
            </c:strRef>
          </c:tx>
          <c:spPr>
            <a:noFill/>
            <a:ln>
              <a:noFill/>
            </a:ln>
            <a:effectLst/>
          </c:spPr>
          <c:invertIfNegative val="0"/>
          <c:cat>
            <c:strRef>
              <c:f>Sheet1!$A$2:$A$4</c:f>
              <c:strCache>
                <c:ptCount val="3"/>
                <c:pt idx="0">
                  <c:v>Pourcentage qui ont souvent ou toujours reçu une réponse de leur médecin attitré le jour même pour un problème de santé‡
</c:v>
                </c:pt>
                <c:pt idx="1">
                  <c:v>Pourcentage qui ont trouvé assez facile ou très facile d'obtenir des soins médicaux après les heures de travail sans devoir se rendre à l'urgence†
</c:v>
                </c:pt>
                <c:pt idx="2">
                  <c:v>Pourcentage qui ont été en mesure d'obtenir un rendez-vous le jour même ou le lendemain*</c:v>
                </c:pt>
              </c:strCache>
            </c:strRef>
          </c:cat>
          <c:val>
            <c:numRef>
              <c:f>Sheet1!$B$2:$B$4</c:f>
              <c:numCache>
                <c:formatCode>0\ %</c:formatCode>
                <c:ptCount val="3"/>
                <c:pt idx="0">
                  <c:v>0.73175996946193944</c:v>
                </c:pt>
                <c:pt idx="1">
                  <c:v>0.28916500000000001</c:v>
                </c:pt>
                <c:pt idx="2">
                  <c:v>0.41460055031358678</c:v>
                </c:pt>
              </c:numCache>
            </c:numRef>
          </c:val>
          <c:extLst>
            <c:ext xmlns:c16="http://schemas.microsoft.com/office/drawing/2014/chart" uri="{C3380CC4-5D6E-409C-BE32-E72D297353CC}">
              <c16:uniqueId val="{00000000-3510-4A6B-8D16-724441C44E0F}"/>
            </c:ext>
          </c:extLst>
        </c:ser>
        <c:ser>
          <c:idx val="1"/>
          <c:order val="1"/>
          <c:tx>
            <c:strRef>
              <c:f>Sheet1!$C$1</c:f>
              <c:strCache>
                <c:ptCount val="1"/>
                <c:pt idx="0">
                  <c:v>Intervalle des valeurs des pays</c:v>
                </c:pt>
              </c:strCache>
            </c:strRef>
          </c:tx>
          <c:spPr>
            <a:solidFill>
              <a:srgbClr val="BFBFBF"/>
            </a:solidFill>
            <a:ln w="6350">
              <a:solidFill>
                <a:schemeClr val="tx1"/>
              </a:solidFill>
            </a:ln>
            <a:effectLst/>
          </c:spPr>
          <c:invertIfNegative val="0"/>
          <c:cat>
            <c:strRef>
              <c:f>Sheet1!$A$2:$A$4</c:f>
              <c:strCache>
                <c:ptCount val="3"/>
                <c:pt idx="0">
                  <c:v>Pourcentage qui ont souvent ou toujours reçu une réponse de leur médecin attitré le jour même pour un problème de santé‡
</c:v>
                </c:pt>
                <c:pt idx="1">
                  <c:v>Pourcentage qui ont trouvé assez facile ou très facile d'obtenir des soins médicaux après les heures de travail sans devoir se rendre à l'urgence†
</c:v>
                </c:pt>
                <c:pt idx="2">
                  <c:v>Pourcentage qui ont été en mesure d'obtenir un rendez-vous le jour même ou le lendemain*</c:v>
                </c:pt>
              </c:strCache>
            </c:strRef>
          </c:cat>
          <c:val>
            <c:numRef>
              <c:f>Sheet1!$C$2:$C$4</c:f>
              <c:numCache>
                <c:formatCode>0\ %</c:formatCode>
                <c:ptCount val="3"/>
                <c:pt idx="0">
                  <c:v>0.1882400305380606</c:v>
                </c:pt>
                <c:pt idx="1">
                  <c:v>0.470835</c:v>
                </c:pt>
                <c:pt idx="2">
                  <c:v>0.33440370119212515</c:v>
                </c:pt>
              </c:numCache>
            </c:numRef>
          </c:val>
          <c:extLst>
            <c:ext xmlns:c16="http://schemas.microsoft.com/office/drawing/2014/chart" uri="{C3380CC4-5D6E-409C-BE32-E72D297353CC}">
              <c16:uniqueId val="{00000001-3510-4A6B-8D16-724441C44E0F}"/>
            </c:ext>
          </c:extLst>
        </c:ser>
        <c:dLbls>
          <c:showLegendKey val="0"/>
          <c:showVal val="0"/>
          <c:showCatName val="0"/>
          <c:showSerName val="0"/>
          <c:showPercent val="0"/>
          <c:showBubbleSize val="0"/>
        </c:dLbls>
        <c:gapWidth val="250"/>
        <c:overlap val="100"/>
        <c:axId val="126691968"/>
        <c:axId val="126697856"/>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solidFill>
                <a:srgbClr val="F78221"/>
              </a:solidFill>
              <a:ln w="12700">
                <a:solidFill>
                  <a:schemeClr val="tx1"/>
                </a:solidFill>
              </a:ln>
              <a:effectLst/>
            </c:spPr>
          </c:marker>
          <c:dPt>
            <c:idx val="0"/>
            <c:bubble3D val="0"/>
            <c:extLst>
              <c:ext xmlns:c16="http://schemas.microsoft.com/office/drawing/2014/chart" uri="{C3380CC4-5D6E-409C-BE32-E72D297353CC}">
                <c16:uniqueId val="{00000002-3510-4A6B-8D16-724441C44E0F}"/>
              </c:ext>
            </c:extLst>
          </c:dPt>
          <c:dPt>
            <c:idx val="1"/>
            <c:bubble3D val="0"/>
            <c:extLst>
              <c:ext xmlns:c16="http://schemas.microsoft.com/office/drawing/2014/chart" uri="{C3380CC4-5D6E-409C-BE32-E72D297353CC}">
                <c16:uniqueId val="{00000003-3510-4A6B-8D16-724441C44E0F}"/>
              </c:ext>
            </c:extLst>
          </c:dPt>
          <c:dPt>
            <c:idx val="2"/>
            <c:bubble3D val="0"/>
            <c:extLst>
              <c:ext xmlns:c16="http://schemas.microsoft.com/office/drawing/2014/chart" uri="{C3380CC4-5D6E-409C-BE32-E72D297353CC}">
                <c16:uniqueId val="{00000004-3510-4A6B-8D16-724441C44E0F}"/>
              </c:ext>
            </c:extLst>
          </c:dPt>
          <c:dLbls>
            <c:dLbl>
              <c:idx val="0"/>
              <c:layout>
                <c:manualLayout>
                  <c:x val="-7.2521239269331073E-2"/>
                  <c:y val="-7.719050405059875E-17"/>
                </c:manualLayout>
              </c:layout>
              <c:dLblPos val="r"/>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3510-4A6B-8D16-724441C44E0F}"/>
                </c:ext>
              </c:extLst>
            </c:dLbl>
            <c:dLbl>
              <c:idx val="1"/>
              <c:layout>
                <c:manualLayout>
                  <c:x val="-0.10748955170527687"/>
                  <c:y val="0"/>
                </c:manualLayout>
              </c:layout>
              <c:dLblPos val="r"/>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3510-4A6B-8D16-724441C44E0F}"/>
                </c:ext>
              </c:extLst>
            </c:dLbl>
            <c:dLbl>
              <c:idx val="2"/>
              <c:layout>
                <c:manualLayout>
                  <c:x val="-7.7082323500106603E-2"/>
                  <c:y val="0"/>
                </c:manualLayout>
              </c:layout>
              <c:dLblPos val="r"/>
              <c:showLegendKey val="0"/>
              <c:showVal val="0"/>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3510-4A6B-8D16-724441C44E0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eparator>, </c:separator>
            <c:showLeaderLines val="0"/>
            <c:extLst>
              <c:ext xmlns:c15="http://schemas.microsoft.com/office/drawing/2012/chart" uri="{CE6537A1-D6FC-4f65-9D91-7224C49458BB}">
                <c15:showLeaderLines val="1"/>
                <c15:leaderLines>
                  <c:spPr>
                    <a:ln>
                      <a:solidFill>
                        <a:srgbClr val="282828"/>
                      </a:solidFill>
                    </a:ln>
                  </c:spPr>
                </c15:leaderLines>
              </c:ext>
            </c:extLst>
          </c:dLbls>
          <c:xVal>
            <c:numRef>
              <c:f>Sheet1!$F$2:$F$4</c:f>
              <c:numCache>
                <c:formatCode>0\ %</c:formatCode>
                <c:ptCount val="3"/>
                <c:pt idx="0">
                  <c:v>0.73175996946193944</c:v>
                </c:pt>
                <c:pt idx="1">
                  <c:v>0.38185000000000002</c:v>
                </c:pt>
                <c:pt idx="2">
                  <c:v>0.41460055031358678</c:v>
                </c:pt>
              </c:numCache>
            </c:numRef>
          </c:xVal>
          <c:yVal>
            <c:numRef>
              <c:f>Sheet1!$D$2:$D$4</c:f>
              <c:numCache>
                <c:formatCode>0\ %</c:formatCode>
                <c:ptCount val="3"/>
                <c:pt idx="0">
                  <c:v>0.5</c:v>
                </c:pt>
                <c:pt idx="1">
                  <c:v>1.5</c:v>
                </c:pt>
                <c:pt idx="2">
                  <c:v>2.5</c:v>
                </c:pt>
              </c:numCache>
            </c:numRef>
          </c:yVal>
          <c:smooth val="0"/>
          <c:extLst>
            <c:ext xmlns:c16="http://schemas.microsoft.com/office/drawing/2014/chart" uri="{C3380CC4-5D6E-409C-BE32-E72D297353CC}">
              <c16:uniqueId val="{00000005-3510-4A6B-8D16-724441C44E0F}"/>
            </c:ext>
          </c:extLst>
        </c:ser>
        <c:ser>
          <c:idx val="3"/>
          <c:order val="3"/>
          <c:tx>
            <c:strRef>
              <c:f>Sheet1!$E$1</c:f>
              <c:strCache>
                <c:ptCount val="1"/>
                <c:pt idx="0">
                  <c:v>Moy. du FCMW</c:v>
                </c:pt>
              </c:strCache>
            </c:strRef>
          </c:tx>
          <c:spPr>
            <a:ln w="25400" cap="rnd">
              <a:noFill/>
              <a:round/>
            </a:ln>
            <a:effectLst/>
          </c:spPr>
          <c:marker>
            <c:symbol val="triangle"/>
            <c:size val="14"/>
            <c:spPr>
              <a:solidFill>
                <a:srgbClr val="282828"/>
              </a:solidFill>
              <a:ln w="12700">
                <a:solidFill>
                  <a:srgbClr val="282828"/>
                </a:solidFill>
              </a:ln>
              <a:effectLst/>
            </c:spPr>
          </c:marker>
          <c:dLbls>
            <c:dLbl>
              <c:idx val="0"/>
              <c:layout>
                <c:manualLayout>
                  <c:x val="2.4325782564136207E-2"/>
                  <c:y val="-7.3288812982584755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510-4A6B-8D16-724441C44E0F}"/>
                </c:ext>
              </c:extLst>
            </c:dLbl>
            <c:dLbl>
              <c:idx val="1"/>
              <c:layout>
                <c:manualLayout>
                  <c:x val="1.5203614102584015E-3"/>
                  <c:y val="-7.3288812982584755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3510-4A6B-8D16-724441C44E0F}"/>
                </c:ext>
              </c:extLst>
            </c:dLbl>
            <c:dLbl>
              <c:idx val="2"/>
              <c:layout>
                <c:manualLayout>
                  <c:x val="1.5203614102585129E-3"/>
                  <c:y val="-3.6644406491292377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510-4A6B-8D16-724441C44E0F}"/>
                </c:ext>
              </c:extLst>
            </c:dLbl>
            <c:spPr>
              <a:noFill/>
              <a:ln>
                <a:noFill/>
              </a:ln>
              <a:effectLst/>
            </c:spPr>
            <c:dLblPos val="r"/>
            <c:showLegendKey val="0"/>
            <c:showVal val="0"/>
            <c:showCatName val="1"/>
            <c:showSerName val="0"/>
            <c:showPercent val="0"/>
            <c:showBubbleSize val="0"/>
            <c:showLeaderLines val="0"/>
            <c:extLst>
              <c:ext xmlns:c15="http://schemas.microsoft.com/office/drawing/2012/chart" uri="{CE6537A1-D6FC-4f65-9D91-7224C49458BB}">
                <c15:showLeaderLines val="1"/>
              </c:ext>
            </c:extLst>
          </c:dLbls>
          <c:xVal>
            <c:numRef>
              <c:f>Sheet1!$E$2:$E$4</c:f>
              <c:numCache>
                <c:formatCode>0\ %</c:formatCode>
                <c:ptCount val="3"/>
                <c:pt idx="0">
                  <c:v>0.83861673090524713</c:v>
                </c:pt>
                <c:pt idx="1">
                  <c:v>0.51065205424276161</c:v>
                </c:pt>
                <c:pt idx="2">
                  <c:v>0.55619638568066265</c:v>
                </c:pt>
              </c:numCache>
            </c:numRef>
          </c:xVal>
          <c:yVal>
            <c:numRef>
              <c:f>Sheet1!$D$2:$D$4</c:f>
              <c:numCache>
                <c:formatCode>0\ %</c:formatCode>
                <c:ptCount val="3"/>
                <c:pt idx="0">
                  <c:v>0.5</c:v>
                </c:pt>
                <c:pt idx="1">
                  <c:v>1.5</c:v>
                </c:pt>
                <c:pt idx="2">
                  <c:v>2.5</c:v>
                </c:pt>
              </c:numCache>
            </c:numRef>
          </c:yVal>
          <c:smooth val="0"/>
          <c:extLst>
            <c:ext xmlns:c16="http://schemas.microsoft.com/office/drawing/2014/chart" uri="{C3380CC4-5D6E-409C-BE32-E72D297353CC}">
              <c16:uniqueId val="{00000006-3510-4A6B-8D16-724441C44E0F}"/>
            </c:ext>
          </c:extLst>
        </c:ser>
        <c:dLbls>
          <c:showLegendKey val="0"/>
          <c:showVal val="0"/>
          <c:showCatName val="0"/>
          <c:showSerName val="0"/>
          <c:showPercent val="0"/>
          <c:showBubbleSize val="0"/>
        </c:dLbls>
        <c:axId val="126700928"/>
        <c:axId val="126699392"/>
      </c:scatterChart>
      <c:catAx>
        <c:axId val="126691968"/>
        <c:scaling>
          <c:orientation val="minMax"/>
        </c:scaling>
        <c:delete val="0"/>
        <c:axPos val="l"/>
        <c:majorGridlines>
          <c:spPr>
            <a:ln w="6350" cap="flat" cmpd="sng" algn="ctr">
              <a:noFill/>
              <a:round/>
            </a:ln>
            <a:effectLst/>
          </c:spPr>
        </c:majorGridlines>
        <c:numFmt formatCode="General" sourceLinked="1"/>
        <c:majorTickMark val="out"/>
        <c:minorTickMark val="none"/>
        <c:tickLblPos val="low"/>
        <c:spPr>
          <a:noFill/>
          <a:ln w="6350" cap="flat" cmpd="sng" algn="ctr">
            <a:solidFill>
              <a:schemeClr val="tx1"/>
            </a:solidFill>
            <a:round/>
          </a:ln>
          <a:effectLst/>
        </c:spPr>
        <c:txPr>
          <a:bodyPr rot="0" spcFirstLastPara="1" vertOverflow="ellipsis" vert="horz" wrap="square" anchor="ctr" anchorCtr="0"/>
          <a:lstStyle/>
          <a:p>
            <a:pPr algn="just">
              <a:defRPr sz="1200" b="0" i="0" u="none" strike="noStrike" kern="1200" baseline="0">
                <a:solidFill>
                  <a:schemeClr val="bg1"/>
                </a:solidFill>
                <a:latin typeface="Arial Narrow" panose="020B0606020202030204" pitchFamily="34" charset="0"/>
                <a:ea typeface="+mn-ea"/>
                <a:cs typeface="+mn-cs"/>
              </a:defRPr>
            </a:pPr>
            <a:endParaRPr lang="en-US"/>
          </a:p>
        </c:txPr>
        <c:crossAx val="126697856"/>
        <c:crosses val="autoZero"/>
        <c:auto val="1"/>
        <c:lblAlgn val="r"/>
        <c:lblOffset val="100"/>
        <c:noMultiLvlLbl val="0"/>
      </c:catAx>
      <c:valAx>
        <c:axId val="126697856"/>
        <c:scaling>
          <c:orientation val="minMax"/>
          <c:max val="1"/>
        </c:scaling>
        <c:delete val="0"/>
        <c:axPos val="b"/>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6691968"/>
        <c:crosses val="autoZero"/>
        <c:crossBetween val="between"/>
        <c:majorUnit val="0.2"/>
      </c:valAx>
      <c:valAx>
        <c:axId val="126699392"/>
        <c:scaling>
          <c:orientation val="minMax"/>
        </c:scaling>
        <c:delete val="1"/>
        <c:axPos val="r"/>
        <c:numFmt formatCode="0\ %" sourceLinked="1"/>
        <c:majorTickMark val="out"/>
        <c:minorTickMark val="none"/>
        <c:tickLblPos val="nextTo"/>
        <c:crossAx val="126700928"/>
        <c:crosses val="max"/>
        <c:crossBetween val="midCat"/>
      </c:valAx>
      <c:valAx>
        <c:axId val="126700928"/>
        <c:scaling>
          <c:orientation val="minMax"/>
        </c:scaling>
        <c:delete val="1"/>
        <c:axPos val="b"/>
        <c:numFmt formatCode="0\ %" sourceLinked="1"/>
        <c:majorTickMark val="out"/>
        <c:minorTickMark val="none"/>
        <c:tickLblPos val="nextTo"/>
        <c:crossAx val="126699392"/>
        <c:crosses val="autoZero"/>
        <c:crossBetween val="midCat"/>
      </c:valAx>
      <c:spPr>
        <a:noFill/>
        <a:ln>
          <a:noFill/>
        </a:ln>
        <a:effectLst/>
      </c:spPr>
    </c:plotArea>
    <c:legend>
      <c:legendPos val="b"/>
      <c:legendEntry>
        <c:idx val="0"/>
        <c:delete val="1"/>
      </c:legendEntry>
      <c:layout>
        <c:manualLayout>
          <c:xMode val="edge"/>
          <c:yMode val="edge"/>
          <c:x val="0.38866339521603316"/>
          <c:y val="0.90477391110557115"/>
          <c:w val="0.61133660478396679"/>
          <c:h val="7.9235529967602428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75765624883883"/>
          <c:y val="3.7653484443208193E-2"/>
          <c:w val="0.63127507334926058"/>
          <c:h val="0.91360650356918804"/>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a:ln w="6350">
              <a:solidFill>
                <a:schemeClr val="tx1"/>
              </a:solidFill>
            </a:ln>
            <a:effectLst/>
          </c:spPr>
          <c:invertIfNegative val="0"/>
          <c:dPt>
            <c:idx val="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D-2727-4594-9D48-E62D0E8EC659}"/>
              </c:ext>
            </c:extLst>
          </c:dPt>
          <c:dPt>
            <c:idx val="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C-2727-4594-9D48-E62D0E8EC659}"/>
              </c:ext>
            </c:extLst>
          </c:dPt>
          <c:dPt>
            <c:idx val="2"/>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B-2727-4594-9D48-E62D0E8EC659}"/>
              </c:ext>
            </c:extLst>
          </c:dPt>
          <c:dPt>
            <c:idx val="3"/>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1-8041-42CA-B70E-F7542CCF7E3B}"/>
              </c:ext>
            </c:extLst>
          </c:dPt>
          <c:dPt>
            <c:idx val="4"/>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3-8041-42CA-B70E-F7542CCF7E3B}"/>
              </c:ext>
            </c:extLst>
          </c:dPt>
          <c:dPt>
            <c:idx val="5"/>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A-2727-4594-9D48-E62D0E8EC659}"/>
              </c:ext>
            </c:extLst>
          </c:dPt>
          <c:dPt>
            <c:idx val="6"/>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4-8041-42CA-B70E-F7542CCF7E3B}"/>
              </c:ext>
            </c:extLst>
          </c:dPt>
          <c:dPt>
            <c:idx val="7"/>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2727-4594-9D48-E62D0E8EC659}"/>
              </c:ext>
            </c:extLst>
          </c:dPt>
          <c:dPt>
            <c:idx val="8"/>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5-8041-42CA-B70E-F7542CCF7E3B}"/>
              </c:ext>
            </c:extLst>
          </c:dPt>
          <c:dPt>
            <c:idx val="9"/>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8-2727-4594-9D48-E62D0E8EC659}"/>
              </c:ext>
            </c:extLst>
          </c:dPt>
          <c:dPt>
            <c:idx val="1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7-2727-4594-9D48-E62D0E8EC659}"/>
              </c:ext>
            </c:extLst>
          </c:dPt>
          <c:dPt>
            <c:idx val="1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6-2727-4594-9D48-E62D0E8EC659}"/>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États-Unis</c:v>
                </c:pt>
                <c:pt idx="2">
                  <c:v>Suisse</c:v>
                </c:pt>
                <c:pt idx="3">
                  <c:v>Canada</c:v>
                </c:pt>
                <c:pt idx="4">
                  <c:v>Moyenne du FCMW</c:v>
                </c:pt>
                <c:pt idx="5">
                  <c:v>Royaume-Uni</c:v>
                </c:pt>
                <c:pt idx="6">
                  <c:v>Allemagne</c:v>
                </c:pt>
                <c:pt idx="7">
                  <c:v>Norvège</c:v>
                </c:pt>
                <c:pt idx="8">
                  <c:v>Pays-Bas</c:v>
                </c:pt>
                <c:pt idx="9">
                  <c:v>Suède</c:v>
                </c:pt>
                <c:pt idx="10">
                  <c:v>Nouvelle-Zélande</c:v>
                </c:pt>
                <c:pt idx="11">
                  <c:v>Australie</c:v>
                </c:pt>
              </c:strCache>
            </c:strRef>
          </c:cat>
          <c:val>
            <c:numRef>
              <c:f>Sheet1!$B$2:$B$13</c:f>
              <c:numCache>
                <c:formatCode>0\ %</c:formatCode>
                <c:ptCount val="12"/>
                <c:pt idx="0">
                  <c:v>0.43186285434871208</c:v>
                </c:pt>
                <c:pt idx="1">
                  <c:v>0.40655599999999997</c:v>
                </c:pt>
                <c:pt idx="2">
                  <c:v>0.31501499999999999</c:v>
                </c:pt>
                <c:pt idx="3">
                  <c:v>0.31342799999999998</c:v>
                </c:pt>
                <c:pt idx="4">
                  <c:v>0.28196500000000002</c:v>
                </c:pt>
                <c:pt idx="5">
                  <c:v>0.26427699999999998</c:v>
                </c:pt>
                <c:pt idx="6">
                  <c:v>0.25525300000000001</c:v>
                </c:pt>
                <c:pt idx="7">
                  <c:v>0.24772</c:v>
                </c:pt>
                <c:pt idx="8">
                  <c:v>0.23435</c:v>
                </c:pt>
                <c:pt idx="9">
                  <c:v>0.221021</c:v>
                </c:pt>
                <c:pt idx="10">
                  <c:v>0.21393999999999999</c:v>
                </c:pt>
                <c:pt idx="11">
                  <c:v>0.20502999999999999</c:v>
                </c:pt>
              </c:numCache>
            </c:numRef>
          </c:val>
          <c:extLst>
            <c:ext xmlns:c16="http://schemas.microsoft.com/office/drawing/2014/chart" uri="{C3380CC4-5D6E-409C-BE32-E72D297353CC}">
              <c16:uniqueId val="{00000006-8041-42CA-B70E-F7542CCF7E3B}"/>
            </c:ext>
          </c:extLst>
        </c:ser>
        <c:dLbls>
          <c:showLegendKey val="0"/>
          <c:showVal val="0"/>
          <c:showCatName val="0"/>
          <c:showSerName val="0"/>
          <c:showPercent val="0"/>
          <c:showBubbleSize val="0"/>
        </c:dLbls>
        <c:gapWidth val="25"/>
        <c:axId val="143345920"/>
        <c:axId val="143360000"/>
      </c:barChart>
      <c:catAx>
        <c:axId val="1433459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43360000"/>
        <c:crosses val="autoZero"/>
        <c:auto val="1"/>
        <c:lblAlgn val="ctr"/>
        <c:lblOffset val="100"/>
        <c:noMultiLvlLbl val="0"/>
      </c:catAx>
      <c:valAx>
        <c:axId val="143360000"/>
        <c:scaling>
          <c:orientation val="minMax"/>
        </c:scaling>
        <c:delete val="1"/>
        <c:axPos val="b"/>
        <c:numFmt formatCode="0\ %" sourceLinked="1"/>
        <c:majorTickMark val="none"/>
        <c:minorTickMark val="none"/>
        <c:tickLblPos val="nextTo"/>
        <c:crossAx val="1433459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06319528904098"/>
          <c:y val="4.4973387710790708E-2"/>
          <c:w val="0.77693947993467694"/>
          <c:h val="0.64399645451667231"/>
        </c:manualLayout>
      </c:layout>
      <c:lineChart>
        <c:grouping val="standard"/>
        <c:varyColors val="0"/>
        <c:ser>
          <c:idx val="0"/>
          <c:order val="0"/>
          <c:tx>
            <c:strRef>
              <c:f>Sheet1!$B$1</c:f>
              <c:strCache>
                <c:ptCount val="1"/>
                <c:pt idx="0">
                  <c:v>Canada</c:v>
                </c:pt>
              </c:strCache>
            </c:strRef>
          </c:tx>
          <c:spPr>
            <a:ln w="19050" cap="rnd">
              <a:solidFill>
                <a:schemeClr val="tx1"/>
              </a:solidFill>
              <a:prstDash val="dash"/>
              <a:round/>
            </a:ln>
            <a:effectLst/>
          </c:spPr>
          <c:marker>
            <c:symbol val="diamond"/>
            <c:size val="13"/>
            <c:spPr>
              <a:solidFill>
                <a:srgbClr val="CFE8E3"/>
              </a:solidFill>
              <a:ln w="9525">
                <a:solidFill>
                  <a:schemeClr val="tx1"/>
                </a:solidFill>
              </a:ln>
              <a:effectLst/>
            </c:spPr>
          </c:marker>
          <c:dPt>
            <c:idx val="0"/>
            <c:marker>
              <c:spPr>
                <a:solidFill>
                  <a:srgbClr val="282828"/>
                </a:solidFill>
                <a:ln w="12700">
                  <a:solidFill>
                    <a:srgbClr val="282828"/>
                  </a:solidFill>
                </a:ln>
                <a:effectLst/>
              </c:spPr>
            </c:marker>
            <c:bubble3D val="0"/>
            <c:spPr>
              <a:ln w="19050" cap="rnd">
                <a:solidFill>
                  <a:srgbClr val="282828"/>
                </a:solidFill>
                <a:prstDash val="dash"/>
                <a:round/>
              </a:ln>
              <a:effectLst/>
            </c:spPr>
            <c:extLst>
              <c:ext xmlns:c16="http://schemas.microsoft.com/office/drawing/2014/chart" uri="{C3380CC4-5D6E-409C-BE32-E72D297353CC}">
                <c16:uniqueId val="{00000000-4121-42F9-9762-1FFF1D1FA4D5}"/>
              </c:ext>
            </c:extLst>
          </c:dPt>
          <c:dPt>
            <c:idx val="1"/>
            <c:marker>
              <c:spPr>
                <a:solidFill>
                  <a:srgbClr val="CFE8E3"/>
                </a:solidFill>
                <a:ln w="12700">
                  <a:solidFill>
                    <a:srgbClr val="282828"/>
                  </a:solidFill>
                </a:ln>
                <a:effectLst/>
              </c:spPr>
            </c:marker>
            <c:bubble3D val="0"/>
            <c:extLst>
              <c:ext xmlns:c16="http://schemas.microsoft.com/office/drawing/2014/chart" uri="{C3380CC4-5D6E-409C-BE32-E72D297353CC}">
                <c16:uniqueId val="{00000001-4121-42F9-9762-1FFF1D1FA4D5}"/>
              </c:ext>
            </c:extLst>
          </c:dPt>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2014 
(sous-population de 
65 ans et plus)</c:v>
                </c:pt>
                <c:pt idx="1">
                  <c:v>2017</c:v>
                </c:pt>
              </c:strCache>
            </c:strRef>
          </c:cat>
          <c:val>
            <c:numRef>
              <c:f>Sheet1!$B$2:$B$3</c:f>
              <c:numCache>
                <c:formatCode>0" "%</c:formatCode>
                <c:ptCount val="2"/>
                <c:pt idx="0">
                  <c:v>0.38715967535497292</c:v>
                </c:pt>
                <c:pt idx="1">
                  <c:v>0.31342791625491706</c:v>
                </c:pt>
              </c:numCache>
            </c:numRef>
          </c:val>
          <c:smooth val="0"/>
          <c:extLst>
            <c:ext xmlns:c16="http://schemas.microsoft.com/office/drawing/2014/chart" uri="{C3380CC4-5D6E-409C-BE32-E72D297353CC}">
              <c16:uniqueId val="{00000002-4121-42F9-9762-1FFF1D1FA4D5}"/>
            </c:ext>
          </c:extLst>
        </c:ser>
        <c:ser>
          <c:idx val="1"/>
          <c:order val="1"/>
          <c:tx>
            <c:strRef>
              <c:f>Sheet1!$C$1</c:f>
              <c:strCache>
                <c:ptCount val="1"/>
                <c:pt idx="0">
                  <c:v>Moy. du FCMW</c:v>
                </c:pt>
              </c:strCache>
            </c:strRef>
          </c:tx>
          <c:spPr>
            <a:ln w="19050" cap="rnd">
              <a:solidFill>
                <a:srgbClr val="282828"/>
              </a:solidFill>
              <a:round/>
            </a:ln>
            <a:effectLst/>
          </c:spPr>
          <c:marker>
            <c:symbol val="triangle"/>
            <c:size val="12"/>
            <c:spPr>
              <a:solidFill>
                <a:srgbClr val="282828"/>
              </a:solidFill>
              <a:ln w="12700">
                <a:solidFill>
                  <a:srgbClr val="282828"/>
                </a:solidFill>
                <a:tailEnd w="med" len="med"/>
              </a:ln>
              <a:effectLst/>
            </c:spPr>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2014 
(sous-population de 
65 ans et plus)</c:v>
                </c:pt>
                <c:pt idx="1">
                  <c:v>2017</c:v>
                </c:pt>
              </c:strCache>
            </c:strRef>
          </c:cat>
          <c:val>
            <c:numRef>
              <c:f>Sheet1!$C$2:$C$3</c:f>
              <c:numCache>
                <c:formatCode>0" "%</c:formatCode>
                <c:ptCount val="2"/>
                <c:pt idx="0">
                  <c:v>0.26722552032634028</c:v>
                </c:pt>
                <c:pt idx="1">
                  <c:v>0.282458172999563</c:v>
                </c:pt>
              </c:numCache>
            </c:numRef>
          </c:val>
          <c:smooth val="0"/>
          <c:extLst>
            <c:ext xmlns:c16="http://schemas.microsoft.com/office/drawing/2014/chart" uri="{C3380CC4-5D6E-409C-BE32-E72D297353CC}">
              <c16:uniqueId val="{00000003-4121-42F9-9762-1FFF1D1FA4D5}"/>
            </c:ext>
          </c:extLst>
        </c:ser>
        <c:dLbls>
          <c:showLegendKey val="0"/>
          <c:showVal val="0"/>
          <c:showCatName val="0"/>
          <c:showSerName val="0"/>
          <c:showPercent val="0"/>
          <c:showBubbleSize val="0"/>
        </c:dLbls>
        <c:marker val="1"/>
        <c:smooth val="0"/>
        <c:axId val="151292544"/>
        <c:axId val="151302528"/>
      </c:lineChart>
      <c:catAx>
        <c:axId val="151292544"/>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51302528"/>
        <c:crosses val="autoZero"/>
        <c:auto val="1"/>
        <c:lblAlgn val="ctr"/>
        <c:lblOffset val="100"/>
        <c:noMultiLvlLbl val="0"/>
      </c:catAx>
      <c:valAx>
        <c:axId val="151302528"/>
        <c:scaling>
          <c:orientation val="minMax"/>
          <c:min val="0"/>
        </c:scaling>
        <c:delete val="0"/>
        <c:axPos val="l"/>
        <c:numFmt formatCode="0&quot; &quot;%" sourceLinked="1"/>
        <c:majorTickMark val="out"/>
        <c:minorTickMark val="none"/>
        <c:tickLblPos val="nextTo"/>
        <c:spPr>
          <a:noFill/>
          <a:ln w="6350">
            <a:solidFill>
              <a:schemeClr val="tx1"/>
            </a:solidFill>
          </a:ln>
          <a:effectLst/>
        </c:spPr>
        <c:txPr>
          <a:bodyPr rot="-60000000" vert="horz"/>
          <a:lstStyle/>
          <a:p>
            <a:pPr>
              <a:defRPr/>
            </a:pPr>
            <a:endParaRPr lang="en-US"/>
          </a:p>
        </c:txPr>
        <c:crossAx val="151292544"/>
        <c:crosses val="autoZero"/>
        <c:crossBetween val="between"/>
      </c:valAx>
      <c:spPr>
        <a:noFill/>
        <a:ln>
          <a:noFill/>
        </a:ln>
        <a:effectLst/>
      </c:spPr>
    </c:plotArea>
    <c:legend>
      <c:legendPos val="b"/>
      <c:layout>
        <c:manualLayout>
          <c:xMode val="edge"/>
          <c:yMode val="edge"/>
          <c:x val="0.30271599339439625"/>
          <c:y val="0.89656287630736431"/>
          <c:w val="0.58073426645503079"/>
          <c:h val="9.9826407653194796E-2"/>
        </c:manualLayout>
      </c:layout>
      <c:overlay val="0"/>
      <c:spPr>
        <a:noFill/>
        <a:ln>
          <a:noFill/>
        </a:ln>
        <a:effectLst/>
      </c:spPr>
      <c:txPr>
        <a:bodyPr rot="0" vert="horz"/>
        <a:lstStyle/>
        <a:p>
          <a:pPr>
            <a:defRPr sz="1800" baseline="10000"/>
          </a:pPr>
          <a:endParaRPr lang="en-US"/>
        </a:p>
      </c:txPr>
    </c:legend>
    <c:plotVisOnly val="1"/>
    <c:dispBlanksAs val="gap"/>
    <c:showDLblsOverMax val="0"/>
  </c:chart>
  <c:spPr>
    <a:noFill/>
    <a:ln>
      <a:noFill/>
    </a:ln>
    <a:effectLst/>
  </c:spPr>
  <c:txPr>
    <a:bodyPr/>
    <a:lstStyle/>
    <a:p>
      <a:pPr>
        <a:defRPr sz="1200" b="0">
          <a:latin typeface="Arial Narrow" panose="020B0606020202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02241340232595"/>
          <c:y val="0.16504032914495062"/>
          <c:w val="0.59622260724050735"/>
          <c:h val="0.54339350299093137"/>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Sheet1!$A$2:$A$6</c:f>
              <c:strCache>
                <c:ptCount val="5"/>
                <c:pt idx="0">
                  <c:v>connaît toujours les renseignements importants concernant leurs antécédents médicaux </c:v>
                </c:pt>
                <c:pt idx="1">
                  <c:v>passe toujours suffisamment de temps avec eux </c:v>
                </c:pt>
                <c:pt idx="2">
                  <c:v>les encourage toujours à poser des questions </c:v>
                </c:pt>
                <c:pt idx="3">
                  <c:v>leur explique toujours les choses de façon à ce qu’ils les comprennent </c:v>
                </c:pt>
                <c:pt idx="4">
                  <c:v>les implique toujours autant qu’ils le souhaitent dans les décisions relatives à leur traitement ou à leurs soins </c:v>
                </c:pt>
              </c:strCache>
            </c:strRef>
          </c:cat>
          <c:val>
            <c:numRef>
              <c:f>Sheet1!$B$2:$B$6</c:f>
              <c:numCache>
                <c:formatCode>0\ %</c:formatCode>
                <c:ptCount val="5"/>
                <c:pt idx="0">
                  <c:v>0.53</c:v>
                </c:pt>
                <c:pt idx="1">
                  <c:v>0.41</c:v>
                </c:pt>
                <c:pt idx="2">
                  <c:v>0.18</c:v>
                </c:pt>
                <c:pt idx="3">
                  <c:v>0.53</c:v>
                </c:pt>
                <c:pt idx="4">
                  <c:v>0.26</c:v>
                </c:pt>
              </c:numCache>
            </c:numRef>
          </c:val>
          <c:extLst>
            <c:ext xmlns:c16="http://schemas.microsoft.com/office/drawing/2014/chart" uri="{C3380CC4-5D6E-409C-BE32-E72D297353CC}">
              <c16:uniqueId val="{00000000-D7B4-4EDB-817A-04F1EF7986DB}"/>
            </c:ext>
          </c:extLst>
        </c:ser>
        <c:ser>
          <c:idx val="1"/>
          <c:order val="1"/>
          <c:tx>
            <c:strRef>
              <c:f>Sheet1!$C$1</c:f>
              <c:strCache>
                <c:ptCount val="1"/>
                <c:pt idx="0">
                  <c:v>Intervalle des valeurs des pays</c:v>
                </c:pt>
              </c:strCache>
            </c:strRef>
          </c:tx>
          <c:spPr>
            <a:solidFill>
              <a:srgbClr val="BFBFBF"/>
            </a:solidFill>
            <a:ln w="6350">
              <a:solidFill>
                <a:schemeClr val="tx2"/>
              </a:solidFill>
            </a:ln>
            <a:effectLst/>
          </c:spPr>
          <c:invertIfNegative val="0"/>
          <c:cat>
            <c:strRef>
              <c:f>Sheet1!$A$2:$A$6</c:f>
              <c:strCache>
                <c:ptCount val="5"/>
                <c:pt idx="0">
                  <c:v>connaît toujours les renseignements importants concernant leurs antécédents médicaux </c:v>
                </c:pt>
                <c:pt idx="1">
                  <c:v>passe toujours suffisamment de temps avec eux </c:v>
                </c:pt>
                <c:pt idx="2">
                  <c:v>les encourage toujours à poser des questions </c:v>
                </c:pt>
                <c:pt idx="3">
                  <c:v>leur explique toujours les choses de façon à ce qu’ils les comprennent </c:v>
                </c:pt>
                <c:pt idx="4">
                  <c:v>les implique toujours autant qu’ils le souhaitent dans les décisions relatives à leur traitement ou à leurs soins </c:v>
                </c:pt>
              </c:strCache>
            </c:strRef>
          </c:cat>
          <c:val>
            <c:numRef>
              <c:f>Sheet1!$C$2:$C$6</c:f>
              <c:numCache>
                <c:formatCode>0\ %</c:formatCode>
                <c:ptCount val="5"/>
                <c:pt idx="0">
                  <c:v>0.25</c:v>
                </c:pt>
                <c:pt idx="1">
                  <c:v>0.37</c:v>
                </c:pt>
                <c:pt idx="2">
                  <c:v>0.49</c:v>
                </c:pt>
                <c:pt idx="3">
                  <c:v>0.27</c:v>
                </c:pt>
                <c:pt idx="4">
                  <c:v>0.48</c:v>
                </c:pt>
              </c:numCache>
            </c:numRef>
          </c:val>
          <c:extLst>
            <c:ext xmlns:c16="http://schemas.microsoft.com/office/drawing/2014/chart" uri="{C3380CC4-5D6E-409C-BE32-E72D297353CC}">
              <c16:uniqueId val="{00000001-D7B4-4EDB-817A-04F1EF7986DB}"/>
            </c:ext>
          </c:extLst>
        </c:ser>
        <c:dLbls>
          <c:showLegendKey val="0"/>
          <c:showVal val="0"/>
          <c:showCatName val="0"/>
          <c:showSerName val="0"/>
          <c:showPercent val="0"/>
          <c:showBubbleSize val="0"/>
        </c:dLbls>
        <c:gapWidth val="150"/>
        <c:overlap val="100"/>
        <c:axId val="143505280"/>
        <c:axId val="143506816"/>
      </c:barChart>
      <c:scatterChart>
        <c:scatterStyle val="lineMarker"/>
        <c:varyColors val="0"/>
        <c:ser>
          <c:idx val="2"/>
          <c:order val="2"/>
          <c:tx>
            <c:strRef>
              <c:f>Sheet1!$F$1</c:f>
              <c:strCache>
                <c:ptCount val="1"/>
                <c:pt idx="0">
                  <c:v>Canada</c:v>
                </c:pt>
              </c:strCache>
            </c:strRef>
          </c:tx>
          <c:spPr>
            <a:ln w="25400" cap="rnd">
              <a:noFill/>
              <a:round/>
            </a:ln>
            <a:effectLst/>
          </c:spPr>
          <c:marker>
            <c:symbol val="diamond"/>
            <c:size val="15"/>
            <c:spPr>
              <a:pattFill prst="pct90">
                <a:fgClr>
                  <a:srgbClr val="00A199"/>
                </a:fgClr>
                <a:bgClr>
                  <a:schemeClr val="bg1"/>
                </a:bgClr>
              </a:pattFill>
              <a:ln w="12700">
                <a:solidFill>
                  <a:schemeClr val="tx1"/>
                </a:solidFill>
              </a:ln>
              <a:effectLst/>
            </c:spPr>
          </c:marker>
          <c:dPt>
            <c:idx val="0"/>
            <c:bubble3D val="0"/>
            <c:extLst>
              <c:ext xmlns:c16="http://schemas.microsoft.com/office/drawing/2014/chart" uri="{C3380CC4-5D6E-409C-BE32-E72D297353CC}">
                <c16:uniqueId val="{00000002-D7B4-4EDB-817A-04F1EF7986DB}"/>
              </c:ext>
            </c:extLst>
          </c:dPt>
          <c:dPt>
            <c:idx val="1"/>
            <c:bubble3D val="0"/>
            <c:extLst>
              <c:ext xmlns:c16="http://schemas.microsoft.com/office/drawing/2014/chart" uri="{C3380CC4-5D6E-409C-BE32-E72D297353CC}">
                <c16:uniqueId val="{00000003-D7B4-4EDB-817A-04F1EF7986DB}"/>
              </c:ext>
            </c:extLst>
          </c:dPt>
          <c:dPt>
            <c:idx val="2"/>
            <c:bubble3D val="0"/>
            <c:extLst>
              <c:ext xmlns:c16="http://schemas.microsoft.com/office/drawing/2014/chart" uri="{C3380CC4-5D6E-409C-BE32-E72D297353CC}">
                <c16:uniqueId val="{00000004-D7B4-4EDB-817A-04F1EF7986DB}"/>
              </c:ext>
            </c:extLst>
          </c:dPt>
          <c:dPt>
            <c:idx val="3"/>
            <c:bubble3D val="0"/>
            <c:extLst>
              <c:ext xmlns:c16="http://schemas.microsoft.com/office/drawing/2014/chart" uri="{C3380CC4-5D6E-409C-BE32-E72D297353CC}">
                <c16:uniqueId val="{00000005-D7B4-4EDB-817A-04F1EF7986DB}"/>
              </c:ext>
            </c:extLst>
          </c:dPt>
          <c:dPt>
            <c:idx val="4"/>
            <c:bubble3D val="0"/>
            <c:extLst>
              <c:ext xmlns:c16="http://schemas.microsoft.com/office/drawing/2014/chart" uri="{C3380CC4-5D6E-409C-BE32-E72D297353CC}">
                <c16:uniqueId val="{00000006-D7B4-4EDB-817A-04F1EF7986DB}"/>
              </c:ext>
            </c:extLst>
          </c:dPt>
          <c:dPt>
            <c:idx val="5"/>
            <c:bubble3D val="0"/>
            <c:extLst>
              <c:ext xmlns:c16="http://schemas.microsoft.com/office/drawing/2014/chart" uri="{C3380CC4-5D6E-409C-BE32-E72D297353CC}">
                <c16:uniqueId val="{00000007-D7B4-4EDB-817A-04F1EF7986DB}"/>
              </c:ext>
            </c:extLst>
          </c:dPt>
          <c:dLbls>
            <c:dLbl>
              <c:idx val="0"/>
              <c:layout>
                <c:manualLayout>
                  <c:x val="2.4116936759742375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7B4-4EDB-817A-04F1EF7986DB}"/>
                </c:ext>
              </c:extLst>
            </c:dLbl>
            <c:dLbl>
              <c:idx val="1"/>
              <c:layout>
                <c:manualLayout>
                  <c:x val="4.5219256424515845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7B4-4EDB-817A-04F1EF7986DB}"/>
                </c:ext>
              </c:extLst>
            </c:dLbl>
            <c:dLbl>
              <c:idx val="2"/>
              <c:layout>
                <c:manualLayout>
                  <c:x val="1.5073085474838984E-3"/>
                  <c:y val="-5.6236813660334172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7B4-4EDB-817A-04F1EF7986DB}"/>
                </c:ext>
              </c:extLst>
            </c:dLbl>
            <c:dLbl>
              <c:idx val="3"/>
              <c:layout>
                <c:manualLayout>
                  <c:x val="2.2609628212258367E-2"/>
                  <c:y val="-5.6236813660334172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7B4-4EDB-817A-04F1EF7986DB}"/>
                </c:ext>
              </c:extLst>
            </c:dLbl>
            <c:dLbl>
              <c:idx val="4"/>
              <c:layout>
                <c:manualLayout>
                  <c:x val="2.8638862402194071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7B4-4EDB-817A-04F1EF7986D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a:solidFill>
                        <a:srgbClr val="282828"/>
                      </a:solidFill>
                    </a:ln>
                  </c:spPr>
                </c15:leaderLines>
              </c:ext>
            </c:extLst>
          </c:dLbls>
          <c:xVal>
            <c:numRef>
              <c:f>Sheet1!$F$2:$F$6</c:f>
              <c:numCache>
                <c:formatCode>0\ %</c:formatCode>
                <c:ptCount val="5"/>
                <c:pt idx="0">
                  <c:v>0.72</c:v>
                </c:pt>
                <c:pt idx="1">
                  <c:v>0.65</c:v>
                </c:pt>
                <c:pt idx="2">
                  <c:v>0.54</c:v>
                </c:pt>
                <c:pt idx="3">
                  <c:v>0.74</c:v>
                </c:pt>
                <c:pt idx="4">
                  <c:v>0.67</c:v>
                </c:pt>
              </c:numCache>
            </c:numRef>
          </c:xVal>
          <c:yVal>
            <c:numRef>
              <c:f>Sheet1!$D$2:$D$6</c:f>
              <c:numCache>
                <c:formatCode>0\ %</c:formatCode>
                <c:ptCount val="5"/>
                <c:pt idx="0">
                  <c:v>4.5</c:v>
                </c:pt>
                <c:pt idx="1">
                  <c:v>3.5</c:v>
                </c:pt>
                <c:pt idx="2">
                  <c:v>2.5</c:v>
                </c:pt>
                <c:pt idx="3">
                  <c:v>1.5</c:v>
                </c:pt>
                <c:pt idx="4">
                  <c:v>0.5</c:v>
                </c:pt>
              </c:numCache>
            </c:numRef>
          </c:yVal>
          <c:smooth val="0"/>
          <c:extLst>
            <c:ext xmlns:c16="http://schemas.microsoft.com/office/drawing/2014/chart" uri="{C3380CC4-5D6E-409C-BE32-E72D297353CC}">
              <c16:uniqueId val="{00000008-D7B4-4EDB-817A-04F1EF7986DB}"/>
            </c:ext>
          </c:extLst>
        </c:ser>
        <c:ser>
          <c:idx val="3"/>
          <c:order val="3"/>
          <c:tx>
            <c:strRef>
              <c:f>Sheet1!$E$1</c:f>
              <c:strCache>
                <c:ptCount val="1"/>
                <c:pt idx="0">
                  <c:v>Moy. du FCMW</c:v>
                </c:pt>
              </c:strCache>
            </c:strRef>
          </c:tx>
          <c:spPr>
            <a:ln w="25400" cap="rnd">
              <a:noFill/>
              <a:round/>
            </a:ln>
            <a:effectLst/>
          </c:spPr>
          <c:marker>
            <c:symbol val="triangle"/>
            <c:size val="14"/>
            <c:spPr>
              <a:solidFill>
                <a:srgbClr val="282828"/>
              </a:solidFill>
              <a:ln w="12700">
                <a:solidFill>
                  <a:srgbClr val="282828"/>
                </a:solidFill>
              </a:ln>
              <a:effectLst/>
            </c:spPr>
          </c:marker>
          <c:dLbls>
            <c:dLbl>
              <c:idx val="0"/>
              <c:layout>
                <c:manualLayout>
                  <c:x val="-7.1898617714981961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7B4-4EDB-817A-04F1EF7986DB}"/>
                </c:ext>
              </c:extLst>
            </c:dLbl>
            <c:dLbl>
              <c:idx val="1"/>
              <c:layout>
                <c:manualLayout>
                  <c:x val="-7.3405926262465962E-2"/>
                  <c:y val="5.6236813660334172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7B4-4EDB-817A-04F1EF7986DB}"/>
                </c:ext>
              </c:extLst>
            </c:dLbl>
            <c:dLbl>
              <c:idx val="2"/>
              <c:layout>
                <c:manualLayout>
                  <c:x val="-7.642054335743366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D7B4-4EDB-817A-04F1EF7986DB}"/>
                </c:ext>
              </c:extLst>
            </c:dLbl>
            <c:dLbl>
              <c:idx val="3"/>
              <c:layout>
                <c:manualLayout>
                  <c:x val="-7.1898617714981961E-2"/>
                  <c:y val="-5.6236813660334172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7B4-4EDB-817A-04F1EF7986DB}"/>
                </c:ext>
              </c:extLst>
            </c:dLbl>
            <c:dLbl>
              <c:idx val="4"/>
              <c:layout>
                <c:manualLayout>
                  <c:x val="-7.3405926262465851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7B4-4EDB-817A-04F1EF7986D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ext>
            </c:extLst>
          </c:dLbls>
          <c:xVal>
            <c:numRef>
              <c:f>Sheet1!$E$2:$E$6</c:f>
              <c:numCache>
                <c:formatCode>0\ %</c:formatCode>
                <c:ptCount val="5"/>
                <c:pt idx="0">
                  <c:v>0.66</c:v>
                </c:pt>
                <c:pt idx="1">
                  <c:v>0.61</c:v>
                </c:pt>
                <c:pt idx="2">
                  <c:v>0.46</c:v>
                </c:pt>
                <c:pt idx="3">
                  <c:v>0.69</c:v>
                </c:pt>
                <c:pt idx="4">
                  <c:v>0.61</c:v>
                </c:pt>
              </c:numCache>
            </c:numRef>
          </c:xVal>
          <c:yVal>
            <c:numRef>
              <c:f>Sheet1!$D$2:$D$6</c:f>
              <c:numCache>
                <c:formatCode>0\ %</c:formatCode>
                <c:ptCount val="5"/>
                <c:pt idx="0">
                  <c:v>4.5</c:v>
                </c:pt>
                <c:pt idx="1">
                  <c:v>3.5</c:v>
                </c:pt>
                <c:pt idx="2">
                  <c:v>2.5</c:v>
                </c:pt>
                <c:pt idx="3">
                  <c:v>1.5</c:v>
                </c:pt>
                <c:pt idx="4">
                  <c:v>0.5</c:v>
                </c:pt>
              </c:numCache>
            </c:numRef>
          </c:yVal>
          <c:smooth val="0"/>
          <c:extLst>
            <c:ext xmlns:c16="http://schemas.microsoft.com/office/drawing/2014/chart" uri="{C3380CC4-5D6E-409C-BE32-E72D297353CC}">
              <c16:uniqueId val="{0000000E-D7B4-4EDB-817A-04F1EF7986DB}"/>
            </c:ext>
          </c:extLst>
        </c:ser>
        <c:dLbls>
          <c:showLegendKey val="0"/>
          <c:showVal val="0"/>
          <c:showCatName val="0"/>
          <c:showSerName val="0"/>
          <c:showPercent val="0"/>
          <c:showBubbleSize val="0"/>
        </c:dLbls>
        <c:axId val="143522432"/>
        <c:axId val="143520896"/>
      </c:scatterChart>
      <c:catAx>
        <c:axId val="143505280"/>
        <c:scaling>
          <c:orientation val="maxMin"/>
        </c:scaling>
        <c:delete val="0"/>
        <c:axPos val="l"/>
        <c:majorGridlines>
          <c:spPr>
            <a:ln w="9525" cap="flat" cmpd="sng" algn="ctr">
              <a:noFill/>
              <a:round/>
            </a:ln>
            <a:effectLst/>
          </c:spPr>
        </c:majorGridlines>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3506816"/>
        <c:crosses val="autoZero"/>
        <c:auto val="1"/>
        <c:lblAlgn val="ctr"/>
        <c:lblOffset val="100"/>
        <c:noMultiLvlLbl val="0"/>
      </c:catAx>
      <c:valAx>
        <c:axId val="143506816"/>
        <c:scaling>
          <c:orientation val="minMax"/>
          <c:max val="1"/>
        </c:scaling>
        <c:delete val="0"/>
        <c:axPos val="b"/>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43505280"/>
        <c:crosses val="max"/>
        <c:crossBetween val="between"/>
      </c:valAx>
      <c:valAx>
        <c:axId val="143520896"/>
        <c:scaling>
          <c:orientation val="minMax"/>
        </c:scaling>
        <c:delete val="0"/>
        <c:axPos val="r"/>
        <c:numFmt formatCode="0\ %"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3522432"/>
        <c:crosses val="max"/>
        <c:crossBetween val="midCat"/>
      </c:valAx>
      <c:valAx>
        <c:axId val="143522432"/>
        <c:scaling>
          <c:orientation val="minMax"/>
        </c:scaling>
        <c:delete val="1"/>
        <c:axPos val="b"/>
        <c:numFmt formatCode="0\ %" sourceLinked="1"/>
        <c:majorTickMark val="out"/>
        <c:minorTickMark val="none"/>
        <c:tickLblPos val="nextTo"/>
        <c:crossAx val="143520896"/>
        <c:crosses val="autoZero"/>
        <c:crossBetween val="midCat"/>
      </c:valAx>
      <c:spPr>
        <a:noFill/>
        <a:ln>
          <a:noFill/>
        </a:ln>
        <a:effectLst/>
      </c:spPr>
    </c:plotArea>
    <c:legend>
      <c:legendPos val="b"/>
      <c:legendEntry>
        <c:idx val="0"/>
        <c:delete val="1"/>
      </c:legendEntry>
      <c:layout>
        <c:manualLayout>
          <c:xMode val="edge"/>
          <c:yMode val="edge"/>
          <c:x val="0.35692627267282834"/>
          <c:y val="0.79279220092256819"/>
          <c:w val="0.63065326752447959"/>
          <c:h val="6.6103003352684819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71748038717281"/>
          <c:y val="0.15889415060682455"/>
          <c:w val="0.62621947824769142"/>
          <c:h val="0.67221873882700311"/>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Sheet1!$A$2:$A$6</c:f>
              <c:strCache>
                <c:ptCount val="4"/>
                <c:pt idx="0">
                  <c:v>Alimentation et régime équilibrés </c:v>
                </c:pt>
                <c:pt idx="1">
                  <c:v>Activité physique ou sport </c:v>
                </c:pt>
                <c:pt idx="2">
                  <c:v>Consommation d’alcool </c:v>
                </c:pt>
                <c:pt idx="3">
                  <c:v>Aspects de la vie qui les inquiètent ou qui sont source de stress </c:v>
                </c:pt>
              </c:strCache>
            </c:strRef>
          </c:cat>
          <c:val>
            <c:numRef>
              <c:f>Sheet1!$B$2:$B$5</c:f>
              <c:numCache>
                <c:formatCode>0\ %</c:formatCode>
                <c:ptCount val="4"/>
                <c:pt idx="0">
                  <c:v>0.24024100000000001</c:v>
                </c:pt>
                <c:pt idx="1">
                  <c:v>0.36852400000000002</c:v>
                </c:pt>
                <c:pt idx="2">
                  <c:v>0.10901</c:v>
                </c:pt>
                <c:pt idx="3">
                  <c:v>9.4478999999999994E-2</c:v>
                </c:pt>
              </c:numCache>
            </c:numRef>
          </c:val>
          <c:extLst>
            <c:ext xmlns:c16="http://schemas.microsoft.com/office/drawing/2014/chart" uri="{C3380CC4-5D6E-409C-BE32-E72D297353CC}">
              <c16:uniqueId val="{00000000-EFD3-4789-9BFA-12C71E944FF6}"/>
            </c:ext>
          </c:extLst>
        </c:ser>
        <c:ser>
          <c:idx val="1"/>
          <c:order val="1"/>
          <c:tx>
            <c:strRef>
              <c:f>Sheet1!$C$1</c:f>
              <c:strCache>
                <c:ptCount val="1"/>
                <c:pt idx="0">
                  <c:v>Intervalle des valeurs des pays</c:v>
                </c:pt>
              </c:strCache>
            </c:strRef>
          </c:tx>
          <c:spPr>
            <a:solidFill>
              <a:srgbClr val="BFBFBF"/>
            </a:solidFill>
            <a:ln w="6350">
              <a:solidFill>
                <a:schemeClr val="tx1"/>
              </a:solidFill>
            </a:ln>
            <a:effectLst/>
          </c:spPr>
          <c:invertIfNegative val="0"/>
          <c:cat>
            <c:strRef>
              <c:f>Sheet1!$A$2:$A$6</c:f>
              <c:strCache>
                <c:ptCount val="4"/>
                <c:pt idx="0">
                  <c:v>Alimentation et régime équilibrés </c:v>
                </c:pt>
                <c:pt idx="1">
                  <c:v>Activité physique ou sport </c:v>
                </c:pt>
                <c:pt idx="2">
                  <c:v>Consommation d’alcool </c:v>
                </c:pt>
                <c:pt idx="3">
                  <c:v>Aspects de la vie qui les inquiètent ou qui sont source de stress </c:v>
                </c:pt>
              </c:strCache>
            </c:strRef>
          </c:cat>
          <c:val>
            <c:numRef>
              <c:f>Sheet1!$C$2:$C$5</c:f>
              <c:numCache>
                <c:formatCode>0\ %</c:formatCode>
                <c:ptCount val="4"/>
                <c:pt idx="0">
                  <c:v>0.40831899999999999</c:v>
                </c:pt>
                <c:pt idx="1">
                  <c:v>0.33064900000000003</c:v>
                </c:pt>
                <c:pt idx="2">
                  <c:v>0.17192499999999999</c:v>
                </c:pt>
                <c:pt idx="3">
                  <c:v>0.22737499999999999</c:v>
                </c:pt>
              </c:numCache>
            </c:numRef>
          </c:val>
          <c:extLst>
            <c:ext xmlns:c16="http://schemas.microsoft.com/office/drawing/2014/chart" uri="{C3380CC4-5D6E-409C-BE32-E72D297353CC}">
              <c16:uniqueId val="{00000001-EFD3-4789-9BFA-12C71E944FF6}"/>
            </c:ext>
          </c:extLst>
        </c:ser>
        <c:dLbls>
          <c:showLegendKey val="0"/>
          <c:showVal val="0"/>
          <c:showCatName val="0"/>
          <c:showSerName val="0"/>
          <c:showPercent val="0"/>
          <c:showBubbleSize val="0"/>
        </c:dLbls>
        <c:gapWidth val="250"/>
        <c:overlap val="100"/>
        <c:axId val="162192768"/>
        <c:axId val="162210944"/>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pattFill prst="pct90">
                <a:fgClr>
                  <a:srgbClr val="00A199"/>
                </a:fgClr>
                <a:bgClr>
                  <a:schemeClr val="bg1"/>
                </a:bgClr>
              </a:pattFill>
              <a:ln w="12700">
                <a:solidFill>
                  <a:schemeClr val="tx1"/>
                </a:solidFill>
              </a:ln>
              <a:effectLst/>
            </c:spPr>
          </c:marker>
          <c:dPt>
            <c:idx val="0"/>
            <c:bubble3D val="0"/>
            <c:extLst>
              <c:ext xmlns:c16="http://schemas.microsoft.com/office/drawing/2014/chart" uri="{C3380CC4-5D6E-409C-BE32-E72D297353CC}">
                <c16:uniqueId val="{00000002-EFD3-4789-9BFA-12C71E944FF6}"/>
              </c:ext>
            </c:extLst>
          </c:dPt>
          <c:dPt>
            <c:idx val="1"/>
            <c:bubble3D val="0"/>
            <c:extLst>
              <c:ext xmlns:c16="http://schemas.microsoft.com/office/drawing/2014/chart" uri="{C3380CC4-5D6E-409C-BE32-E72D297353CC}">
                <c16:uniqueId val="{00000003-EFD3-4789-9BFA-12C71E944FF6}"/>
              </c:ext>
            </c:extLst>
          </c:dPt>
          <c:dPt>
            <c:idx val="2"/>
            <c:marker>
              <c:symbol val="diamond"/>
              <c:size val="17"/>
              <c:spPr>
                <a:solidFill>
                  <a:srgbClr val="CFE8E3"/>
                </a:solidFill>
                <a:ln w="12700">
                  <a:solidFill>
                    <a:schemeClr val="tx1"/>
                  </a:solidFill>
                </a:ln>
                <a:effectLst/>
              </c:spPr>
            </c:marker>
            <c:bubble3D val="0"/>
            <c:extLst>
              <c:ext xmlns:c16="http://schemas.microsoft.com/office/drawing/2014/chart" uri="{C3380CC4-5D6E-409C-BE32-E72D297353CC}">
                <c16:uniqueId val="{00000004-EFD3-4789-9BFA-12C71E944FF6}"/>
              </c:ext>
            </c:extLst>
          </c:dPt>
          <c:dPt>
            <c:idx val="3"/>
            <c:marker>
              <c:symbol val="diamond"/>
              <c:size val="17"/>
              <c:spPr>
                <a:solidFill>
                  <a:srgbClr val="CFE8E3"/>
                </a:solidFill>
                <a:ln w="12700">
                  <a:solidFill>
                    <a:schemeClr val="tx1"/>
                  </a:solidFill>
                </a:ln>
                <a:effectLst/>
              </c:spPr>
            </c:marker>
            <c:bubble3D val="0"/>
            <c:extLst>
              <c:ext xmlns:c16="http://schemas.microsoft.com/office/drawing/2014/chart" uri="{C3380CC4-5D6E-409C-BE32-E72D297353CC}">
                <c16:uniqueId val="{00000005-EFD3-4789-9BFA-12C71E944FF6}"/>
              </c:ext>
            </c:extLst>
          </c:dPt>
          <c:dLbls>
            <c:dLbl>
              <c:idx val="0"/>
              <c:layout>
                <c:manualLayout>
                  <c:x val="1.5471708640680127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FD3-4789-9BFA-12C71E944FF6}"/>
                </c:ext>
              </c:extLst>
            </c:dLbl>
            <c:dLbl>
              <c:idx val="1"/>
              <c:layout>
                <c:manualLayout>
                  <c:x val="7.7358543203406311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FD3-4789-9BFA-12C71E944FF6}"/>
                </c:ext>
              </c:extLst>
            </c:dLbl>
            <c:dLbl>
              <c:idx val="2"/>
              <c:layout>
                <c:manualLayout>
                  <c:x val="-0.1074277480343316"/>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D3-4789-9BFA-12C71E944FF6}"/>
                </c:ext>
              </c:extLst>
            </c:dLbl>
            <c:dLbl>
              <c:idx val="3"/>
              <c:layout>
                <c:manualLayout>
                  <c:x val="1.5471708640681261E-3"/>
                  <c:y val="0"/>
                </c:manualLayout>
              </c:layout>
              <c:dLblPos val="r"/>
              <c:showLegendKey val="0"/>
              <c:showVal val="0"/>
              <c:showCatName val="1"/>
              <c:showSerName val="0"/>
              <c:showPercent val="0"/>
              <c:showBubbleSize val="0"/>
              <c:extLst>
                <c:ext xmlns:c15="http://schemas.microsoft.com/office/drawing/2012/chart" uri="{CE6537A1-D6FC-4f65-9D91-7224C49458BB}">
                  <c15:layout>
                    <c:manualLayout>
                      <c:w val="5.0592487255027734E-2"/>
                      <c:h val="6.0410333798017718E-2"/>
                    </c:manualLayout>
                  </c15:layout>
                </c:ext>
                <c:ext xmlns:c16="http://schemas.microsoft.com/office/drawing/2014/chart" uri="{C3380CC4-5D6E-409C-BE32-E72D297353CC}">
                  <c16:uniqueId val="{00000005-EFD3-4789-9BFA-12C71E944FF6}"/>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a:solidFill>
                        <a:srgbClr val="282828"/>
                      </a:solidFill>
                    </a:ln>
                  </c:spPr>
                </c15:leaderLines>
              </c:ext>
            </c:extLst>
          </c:dLbls>
          <c:xVal>
            <c:numRef>
              <c:f>Sheet1!$F$2:$F$5</c:f>
              <c:numCache>
                <c:formatCode>0\ %</c:formatCode>
                <c:ptCount val="4"/>
                <c:pt idx="0">
                  <c:v>0.45087300000000002</c:v>
                </c:pt>
                <c:pt idx="1">
                  <c:v>0.52374600000000004</c:v>
                </c:pt>
                <c:pt idx="2">
                  <c:v>0.169769</c:v>
                </c:pt>
                <c:pt idx="3">
                  <c:v>0.206065</c:v>
                </c:pt>
              </c:numCache>
            </c:numRef>
          </c:xVal>
          <c:yVal>
            <c:numRef>
              <c:f>Sheet1!$D$2:$D$5</c:f>
              <c:numCache>
                <c:formatCode>0\ %</c:formatCode>
                <c:ptCount val="4"/>
                <c:pt idx="0">
                  <c:v>3.5</c:v>
                </c:pt>
                <c:pt idx="1">
                  <c:v>2.5</c:v>
                </c:pt>
                <c:pt idx="2">
                  <c:v>1.5</c:v>
                </c:pt>
                <c:pt idx="3">
                  <c:v>0.5</c:v>
                </c:pt>
              </c:numCache>
            </c:numRef>
          </c:yVal>
          <c:smooth val="0"/>
          <c:extLst>
            <c:ext xmlns:c16="http://schemas.microsoft.com/office/drawing/2014/chart" uri="{C3380CC4-5D6E-409C-BE32-E72D297353CC}">
              <c16:uniqueId val="{00000006-EFD3-4789-9BFA-12C71E944FF6}"/>
            </c:ext>
          </c:extLst>
        </c:ser>
        <c:ser>
          <c:idx val="3"/>
          <c:order val="3"/>
          <c:tx>
            <c:strRef>
              <c:f>Sheet1!$E$1</c:f>
              <c:strCache>
                <c:ptCount val="1"/>
                <c:pt idx="0">
                  <c:v>Moy. du FCMW</c:v>
                </c:pt>
              </c:strCache>
            </c:strRef>
          </c:tx>
          <c:spPr>
            <a:ln w="25400" cap="rnd">
              <a:noFill/>
              <a:round/>
            </a:ln>
            <a:effectLst/>
          </c:spPr>
          <c:marker>
            <c:symbol val="triangle"/>
            <c:size val="14"/>
            <c:spPr>
              <a:solidFill>
                <a:srgbClr val="282828"/>
              </a:solidFill>
              <a:ln w="12700">
                <a:solidFill>
                  <a:srgbClr val="282828"/>
                </a:solidFill>
              </a:ln>
              <a:effectLst/>
            </c:spPr>
          </c:marker>
          <c:dLbls>
            <c:dLbl>
              <c:idx val="0"/>
              <c:layout>
                <c:manualLayout>
                  <c:x val="-7.3800050216049615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FD3-4789-9BFA-12C71E944FF6}"/>
                </c:ext>
              </c:extLst>
            </c:dLbl>
            <c:dLbl>
              <c:idx val="1"/>
              <c:layout>
                <c:manualLayout>
                  <c:x val="-8.3083075400458492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FD3-4789-9BFA-12C71E944FF6}"/>
                </c:ext>
              </c:extLst>
            </c:dLbl>
            <c:dLbl>
              <c:idx val="2"/>
              <c:layout>
                <c:manualLayout>
                  <c:x val="3.5584929873566902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FD3-4789-9BFA-12C71E944FF6}"/>
                </c:ext>
              </c:extLst>
            </c:dLbl>
            <c:dLbl>
              <c:idx val="3"/>
              <c:layout>
                <c:manualLayout>
                  <c:x val="-9.0818929720799066E-2"/>
                  <c:y val="-1.2030144666475338E-7"/>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4.595097466282335E-2"/>
                      <c:h val="4.5132050085823043E-2"/>
                    </c:manualLayout>
                  </c15:layout>
                </c:ext>
                <c:ext xmlns:c16="http://schemas.microsoft.com/office/drawing/2014/chart" uri="{C3380CC4-5D6E-409C-BE32-E72D297353CC}">
                  <c16:uniqueId val="{0000000A-EFD3-4789-9BFA-12C71E944FF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ext>
            </c:extLst>
          </c:dLbls>
          <c:xVal>
            <c:numRef>
              <c:f>Sheet1!$E$2:$E$5</c:f>
              <c:numCache>
                <c:formatCode>0\ %</c:formatCode>
                <c:ptCount val="4"/>
                <c:pt idx="0">
                  <c:v>0.42372199999999999</c:v>
                </c:pt>
                <c:pt idx="1">
                  <c:v>0.49954999999999999</c:v>
                </c:pt>
                <c:pt idx="2">
                  <c:v>0.17991199999999999</c:v>
                </c:pt>
                <c:pt idx="3">
                  <c:v>0.201511</c:v>
                </c:pt>
              </c:numCache>
            </c:numRef>
          </c:xVal>
          <c:yVal>
            <c:numRef>
              <c:f>Sheet1!$D$2:$D$5</c:f>
              <c:numCache>
                <c:formatCode>0\ %</c:formatCode>
                <c:ptCount val="4"/>
                <c:pt idx="0">
                  <c:v>3.5</c:v>
                </c:pt>
                <c:pt idx="1">
                  <c:v>2.5</c:v>
                </c:pt>
                <c:pt idx="2">
                  <c:v>1.5</c:v>
                </c:pt>
                <c:pt idx="3">
                  <c:v>0.5</c:v>
                </c:pt>
              </c:numCache>
            </c:numRef>
          </c:yVal>
          <c:smooth val="0"/>
          <c:extLst>
            <c:ext xmlns:c16="http://schemas.microsoft.com/office/drawing/2014/chart" uri="{C3380CC4-5D6E-409C-BE32-E72D297353CC}">
              <c16:uniqueId val="{0000000B-EFD3-4789-9BFA-12C71E944FF6}"/>
            </c:ext>
          </c:extLst>
        </c:ser>
        <c:dLbls>
          <c:showLegendKey val="0"/>
          <c:showVal val="0"/>
          <c:showCatName val="0"/>
          <c:showSerName val="0"/>
          <c:showPercent val="0"/>
          <c:showBubbleSize val="0"/>
        </c:dLbls>
        <c:axId val="162230656"/>
        <c:axId val="162212480"/>
      </c:scatterChart>
      <c:catAx>
        <c:axId val="162192768"/>
        <c:scaling>
          <c:orientation val="maxMin"/>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62210944"/>
        <c:crosses val="autoZero"/>
        <c:auto val="1"/>
        <c:lblAlgn val="ctr"/>
        <c:lblOffset val="100"/>
        <c:noMultiLvlLbl val="0"/>
      </c:catAx>
      <c:valAx>
        <c:axId val="162210944"/>
        <c:scaling>
          <c:orientation val="minMax"/>
        </c:scaling>
        <c:delete val="0"/>
        <c:axPos val="b"/>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62192768"/>
        <c:crosses val="max"/>
        <c:crossBetween val="between"/>
      </c:valAx>
      <c:valAx>
        <c:axId val="162212480"/>
        <c:scaling>
          <c:orientation val="minMax"/>
          <c:max val="4"/>
        </c:scaling>
        <c:delete val="1"/>
        <c:axPos val="r"/>
        <c:numFmt formatCode="0\ %" sourceLinked="1"/>
        <c:majorTickMark val="out"/>
        <c:minorTickMark val="none"/>
        <c:tickLblPos val="nextTo"/>
        <c:crossAx val="162230656"/>
        <c:crosses val="max"/>
        <c:crossBetween val="midCat"/>
      </c:valAx>
      <c:valAx>
        <c:axId val="162230656"/>
        <c:scaling>
          <c:orientation val="minMax"/>
        </c:scaling>
        <c:delete val="1"/>
        <c:axPos val="b"/>
        <c:numFmt formatCode="0\ %" sourceLinked="1"/>
        <c:majorTickMark val="out"/>
        <c:minorTickMark val="none"/>
        <c:tickLblPos val="nextTo"/>
        <c:crossAx val="162212480"/>
        <c:crosses val="autoZero"/>
        <c:crossBetween val="midCat"/>
      </c:valAx>
      <c:spPr>
        <a:noFill/>
        <a:ln>
          <a:noFill/>
        </a:ln>
        <a:effectLst/>
      </c:spPr>
    </c:plotArea>
    <c:legend>
      <c:legendPos val="b"/>
      <c:legendEntry>
        <c:idx val="0"/>
        <c:delete val="1"/>
      </c:legendEntry>
      <c:layout>
        <c:manualLayout>
          <c:xMode val="edge"/>
          <c:yMode val="edge"/>
          <c:x val="0.29156106007274629"/>
          <c:y val="0.94055496500912128"/>
          <c:w val="0.70774588047483766"/>
          <c:h val="5.9445034990878741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75765624883883"/>
          <c:y val="0.19104051425078181"/>
          <c:w val="0.57030574036857862"/>
          <c:h val="0.72848377218816707"/>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a:ln w="6350">
              <a:solidFill>
                <a:schemeClr val="tx1"/>
              </a:solidFill>
            </a:ln>
            <a:effectLst/>
          </c:spPr>
          <c:invertIfNegative val="0"/>
          <c:dPt>
            <c:idx val="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8-48D3-4988-9430-162C7F999DD4}"/>
              </c:ext>
            </c:extLst>
          </c:dPt>
          <c:dPt>
            <c:idx val="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48D3-4988-9430-162C7F999DD4}"/>
              </c:ext>
            </c:extLst>
          </c:dPt>
          <c:dPt>
            <c:idx val="2"/>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A-48D3-4988-9430-162C7F999DD4}"/>
              </c:ext>
            </c:extLst>
          </c:dPt>
          <c:dPt>
            <c:idx val="3"/>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1-C7D2-466E-BA5F-80A52E5C805D}"/>
              </c:ext>
            </c:extLst>
          </c:dPt>
          <c:dPt>
            <c:idx val="4"/>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B-48D3-4988-9430-162C7F999DD4}"/>
              </c:ext>
            </c:extLst>
          </c:dPt>
          <c:dPt>
            <c:idx val="5"/>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2-E85C-423F-8E1E-0A8B72D0728E}"/>
              </c:ext>
            </c:extLst>
          </c:dPt>
          <c:dPt>
            <c:idx val="6"/>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4-C7D2-466E-BA5F-80A52E5C805D}"/>
              </c:ext>
            </c:extLst>
          </c:dPt>
          <c:dPt>
            <c:idx val="7"/>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6-E85C-423F-8E1E-0A8B72D0728E}"/>
              </c:ext>
            </c:extLst>
          </c:dPt>
          <c:dPt>
            <c:idx val="8"/>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5-C7D2-466E-BA5F-80A52E5C805D}"/>
              </c:ext>
            </c:extLst>
          </c:dPt>
          <c:dPt>
            <c:idx val="9"/>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E85C-423F-8E1E-0A8B72D0728E}"/>
              </c:ext>
            </c:extLst>
          </c:dPt>
          <c:dPt>
            <c:idx val="1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C-48D3-4988-9430-162C7F999DD4}"/>
              </c:ext>
            </c:extLst>
          </c:dPt>
          <c:dPt>
            <c:idx val="1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D-48D3-4988-9430-162C7F999DD4}"/>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Nouvelle-Zélande</c:v>
                </c:pt>
                <c:pt idx="1">
                  <c:v>États-Unis</c:v>
                </c:pt>
                <c:pt idx="2">
                  <c:v>Australie</c:v>
                </c:pt>
                <c:pt idx="3">
                  <c:v>Canada</c:v>
                </c:pt>
                <c:pt idx="4">
                  <c:v>Royaume-Uni</c:v>
                </c:pt>
                <c:pt idx="5">
                  <c:v>Suisse</c:v>
                </c:pt>
                <c:pt idx="6">
                  <c:v>Moyenne du FCMW</c:v>
                </c:pt>
                <c:pt idx="7">
                  <c:v>Pays-Bas</c:v>
                </c:pt>
                <c:pt idx="8">
                  <c:v>Norvège</c:v>
                </c:pt>
                <c:pt idx="9">
                  <c:v>Allemagne</c:v>
                </c:pt>
                <c:pt idx="10">
                  <c:v>France</c:v>
                </c:pt>
                <c:pt idx="11">
                  <c:v>Suède</c:v>
                </c:pt>
              </c:strCache>
            </c:strRef>
          </c:cat>
          <c:val>
            <c:numRef>
              <c:f>Sheet1!$B$2:$B$13</c:f>
              <c:numCache>
                <c:formatCode>0\ %</c:formatCode>
                <c:ptCount val="12"/>
                <c:pt idx="0">
                  <c:v>0.9</c:v>
                </c:pt>
                <c:pt idx="1">
                  <c:v>0.88</c:v>
                </c:pt>
                <c:pt idx="2">
                  <c:v>0.88</c:v>
                </c:pt>
                <c:pt idx="3">
                  <c:v>0.82</c:v>
                </c:pt>
                <c:pt idx="4">
                  <c:v>0.74</c:v>
                </c:pt>
                <c:pt idx="5">
                  <c:v>0.73</c:v>
                </c:pt>
                <c:pt idx="6">
                  <c:v>0.72</c:v>
                </c:pt>
                <c:pt idx="7">
                  <c:v>0.66</c:v>
                </c:pt>
                <c:pt idx="8">
                  <c:v>0.63</c:v>
                </c:pt>
                <c:pt idx="9">
                  <c:v>0.57999999999999996</c:v>
                </c:pt>
                <c:pt idx="10">
                  <c:v>0.56999999999999995</c:v>
                </c:pt>
                <c:pt idx="11">
                  <c:v>0.54</c:v>
                </c:pt>
              </c:numCache>
            </c:numRef>
          </c:val>
          <c:extLst>
            <c:ext xmlns:c16="http://schemas.microsoft.com/office/drawing/2014/chart" uri="{C3380CC4-5D6E-409C-BE32-E72D297353CC}">
              <c16:uniqueId val="{00000006-C7D2-466E-BA5F-80A52E5C805D}"/>
            </c:ext>
          </c:extLst>
        </c:ser>
        <c:dLbls>
          <c:showLegendKey val="0"/>
          <c:showVal val="0"/>
          <c:showCatName val="0"/>
          <c:showSerName val="0"/>
          <c:showPercent val="0"/>
          <c:showBubbleSize val="0"/>
        </c:dLbls>
        <c:gapWidth val="25"/>
        <c:axId val="163341440"/>
        <c:axId val="163342976"/>
      </c:barChart>
      <c:catAx>
        <c:axId val="163341440"/>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en-US"/>
          </a:p>
        </c:txPr>
        <c:crossAx val="163342976"/>
        <c:crosses val="autoZero"/>
        <c:auto val="1"/>
        <c:lblAlgn val="ctr"/>
        <c:lblOffset val="100"/>
        <c:noMultiLvlLbl val="0"/>
      </c:catAx>
      <c:valAx>
        <c:axId val="163342976"/>
        <c:scaling>
          <c:orientation val="minMax"/>
        </c:scaling>
        <c:delete val="1"/>
        <c:axPos val="t"/>
        <c:numFmt formatCode="0\ %" sourceLinked="1"/>
        <c:majorTickMark val="none"/>
        <c:minorTickMark val="none"/>
        <c:tickLblPos val="nextTo"/>
        <c:crossAx val="16334144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90709178049026"/>
          <c:y val="9.1920789438533129E-2"/>
          <c:w val="0.52232646742760669"/>
          <c:h val="0.72824715977728349"/>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Sheet1!$A$2:$A$7</c:f>
              <c:strCache>
                <c:ptCount val="6"/>
                <c:pt idx="0">
                  <c:v>sont convaincus de pouvoir maîtriser et gérer leurs problèmes de santé </c:v>
                </c:pt>
                <c:pt idx="1">
                  <c:v>ont discuté de leurs objectifs et priorités en matière de soins avec un professionnel de la santé</c:v>
                </c:pt>
                <c:pt idx="2">
                  <c:v>ont reçu des directives claires sur les symptômes à surveiller et les situations exigeant d’autres soins ou traitements </c:v>
                </c:pt>
                <c:pt idx="3">
                  <c:v>ont reçu un plan de traitement qu’ils peuvent suivre au quotidien </c:v>
                </c:pt>
                <c:pt idx="4">
                  <c:v>ont déclaré qu’un professionnel de la santé les a contactés entre les visites chez le médecin </c:v>
                </c:pt>
                <c:pt idx="5">
                  <c:v>estiment pouvoir communiquer facilement avec un professionnel de la santé pour poser des questions entre les visites chez le médecin </c:v>
                </c:pt>
              </c:strCache>
            </c:strRef>
          </c:cat>
          <c:val>
            <c:numRef>
              <c:f>Sheet1!$B$2:$B$7</c:f>
              <c:numCache>
                <c:formatCode>0" "%</c:formatCode>
                <c:ptCount val="6"/>
                <c:pt idx="0">
                  <c:v>0.17185819859625792</c:v>
                </c:pt>
                <c:pt idx="1">
                  <c:v>0.32429179334837138</c:v>
                </c:pt>
                <c:pt idx="2">
                  <c:v>0.41555347651589081</c:v>
                </c:pt>
                <c:pt idx="3">
                  <c:v>0.39939278318333116</c:v>
                </c:pt>
                <c:pt idx="4">
                  <c:v>0.10101341635112086</c:v>
                </c:pt>
                <c:pt idx="5">
                  <c:v>0.53382760247310435</c:v>
                </c:pt>
              </c:numCache>
            </c:numRef>
          </c:val>
          <c:extLst>
            <c:ext xmlns:c16="http://schemas.microsoft.com/office/drawing/2014/chart" uri="{C3380CC4-5D6E-409C-BE32-E72D297353CC}">
              <c16:uniqueId val="{00000000-E7A8-4AC0-85F9-EB5200D5042D}"/>
            </c:ext>
          </c:extLst>
        </c:ser>
        <c:ser>
          <c:idx val="1"/>
          <c:order val="1"/>
          <c:tx>
            <c:strRef>
              <c:f>Sheet1!$C$1</c:f>
              <c:strCache>
                <c:ptCount val="1"/>
                <c:pt idx="0">
                  <c:v>Intervalle des valeurs des pays</c:v>
                </c:pt>
              </c:strCache>
            </c:strRef>
          </c:tx>
          <c:spPr>
            <a:solidFill>
              <a:srgbClr val="BFBFBF"/>
            </a:solidFill>
            <a:ln w="6350">
              <a:solidFill>
                <a:schemeClr val="tx1"/>
              </a:solidFill>
            </a:ln>
            <a:effectLst/>
          </c:spPr>
          <c:invertIfNegative val="0"/>
          <c:cat>
            <c:strRef>
              <c:f>Sheet1!$A$2:$A$7</c:f>
              <c:strCache>
                <c:ptCount val="6"/>
                <c:pt idx="0">
                  <c:v>sont convaincus de pouvoir maîtriser et gérer leurs problèmes de santé </c:v>
                </c:pt>
                <c:pt idx="1">
                  <c:v>ont discuté de leurs objectifs et priorités en matière de soins avec un professionnel de la santé</c:v>
                </c:pt>
                <c:pt idx="2">
                  <c:v>ont reçu des directives claires sur les symptômes à surveiller et les situations exigeant d’autres soins ou traitements </c:v>
                </c:pt>
                <c:pt idx="3">
                  <c:v>ont reçu un plan de traitement qu’ils peuvent suivre au quotidien </c:v>
                </c:pt>
                <c:pt idx="4">
                  <c:v>ont déclaré qu’un professionnel de la santé les a contactés entre les visites chez le médecin </c:v>
                </c:pt>
                <c:pt idx="5">
                  <c:v>estiment pouvoir communiquer facilement avec un professionnel de la santé pour poser des questions entre les visites chez le médecin </c:v>
                </c:pt>
              </c:strCache>
            </c:strRef>
          </c:cat>
          <c:val>
            <c:numRef>
              <c:f>Sheet1!$C$2:$C$7</c:f>
              <c:numCache>
                <c:formatCode>0" "%</c:formatCode>
                <c:ptCount val="6"/>
                <c:pt idx="0">
                  <c:v>0.33186978016185176</c:v>
                </c:pt>
                <c:pt idx="1">
                  <c:v>0.42208986324833359</c:v>
                </c:pt>
                <c:pt idx="2">
                  <c:v>0.38011342639453805</c:v>
                </c:pt>
                <c:pt idx="3">
                  <c:v>0.47566828127938143</c:v>
                </c:pt>
                <c:pt idx="4">
                  <c:v>0.20804455102758662</c:v>
                </c:pt>
                <c:pt idx="5">
                  <c:v>0.26921064741333434</c:v>
                </c:pt>
              </c:numCache>
            </c:numRef>
          </c:val>
          <c:extLst>
            <c:ext xmlns:c16="http://schemas.microsoft.com/office/drawing/2014/chart" uri="{C3380CC4-5D6E-409C-BE32-E72D297353CC}">
              <c16:uniqueId val="{00000001-E7A8-4AC0-85F9-EB5200D5042D}"/>
            </c:ext>
          </c:extLst>
        </c:ser>
        <c:dLbls>
          <c:showLegendKey val="0"/>
          <c:showVal val="0"/>
          <c:showCatName val="0"/>
          <c:showSerName val="0"/>
          <c:showPercent val="0"/>
          <c:showBubbleSize val="0"/>
        </c:dLbls>
        <c:gapWidth val="150"/>
        <c:overlap val="100"/>
        <c:axId val="162626560"/>
        <c:axId val="162632448"/>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pattFill prst="pct90">
                <a:fgClr>
                  <a:srgbClr val="00A199"/>
                </a:fgClr>
                <a:bgClr>
                  <a:schemeClr val="bg1"/>
                </a:bgClr>
              </a:pattFill>
              <a:ln w="12700">
                <a:solidFill>
                  <a:schemeClr val="tx1"/>
                </a:solidFill>
              </a:ln>
              <a:effectLst/>
            </c:spPr>
          </c:marker>
          <c:dPt>
            <c:idx val="0"/>
            <c:bubble3D val="0"/>
            <c:extLst>
              <c:ext xmlns:c16="http://schemas.microsoft.com/office/drawing/2014/chart" uri="{C3380CC4-5D6E-409C-BE32-E72D297353CC}">
                <c16:uniqueId val="{00000002-E7A8-4AC0-85F9-EB5200D5042D}"/>
              </c:ext>
            </c:extLst>
          </c:dPt>
          <c:dPt>
            <c:idx val="1"/>
            <c:bubble3D val="0"/>
            <c:extLst>
              <c:ext xmlns:c16="http://schemas.microsoft.com/office/drawing/2014/chart" uri="{C3380CC4-5D6E-409C-BE32-E72D297353CC}">
                <c16:uniqueId val="{00000003-E7A8-4AC0-85F9-EB5200D5042D}"/>
              </c:ext>
            </c:extLst>
          </c:dPt>
          <c:dPt>
            <c:idx val="2"/>
            <c:marker>
              <c:symbol val="diamond"/>
              <c:size val="18"/>
              <c:spPr>
                <a:pattFill prst="pct90">
                  <a:fgClr>
                    <a:srgbClr val="CFE8E3"/>
                  </a:fgClr>
                  <a:bgClr>
                    <a:schemeClr val="bg1"/>
                  </a:bgClr>
                </a:pattFill>
                <a:ln w="12700">
                  <a:solidFill>
                    <a:schemeClr val="tx1"/>
                  </a:solidFill>
                </a:ln>
                <a:effectLst/>
              </c:spPr>
            </c:marker>
            <c:bubble3D val="0"/>
            <c:extLst>
              <c:ext xmlns:c16="http://schemas.microsoft.com/office/drawing/2014/chart" uri="{C3380CC4-5D6E-409C-BE32-E72D297353CC}">
                <c16:uniqueId val="{00000004-E7A8-4AC0-85F9-EB5200D5042D}"/>
              </c:ext>
            </c:extLst>
          </c:dPt>
          <c:dPt>
            <c:idx val="3"/>
            <c:bubble3D val="0"/>
            <c:extLst>
              <c:ext xmlns:c16="http://schemas.microsoft.com/office/drawing/2014/chart" uri="{C3380CC4-5D6E-409C-BE32-E72D297353CC}">
                <c16:uniqueId val="{00000005-E7A8-4AC0-85F9-EB5200D5042D}"/>
              </c:ext>
            </c:extLst>
          </c:dPt>
          <c:dPt>
            <c:idx val="4"/>
            <c:marker>
              <c:spPr>
                <a:solidFill>
                  <a:srgbClr val="F48120"/>
                </a:solidFill>
                <a:ln w="12700">
                  <a:solidFill>
                    <a:schemeClr val="tx1"/>
                  </a:solidFill>
                </a:ln>
                <a:effectLst/>
              </c:spPr>
            </c:marker>
            <c:bubble3D val="0"/>
            <c:extLst>
              <c:ext xmlns:c16="http://schemas.microsoft.com/office/drawing/2014/chart" uri="{C3380CC4-5D6E-409C-BE32-E72D297353CC}">
                <c16:uniqueId val="{00000006-E7A8-4AC0-85F9-EB5200D5042D}"/>
              </c:ext>
            </c:extLst>
          </c:dPt>
          <c:dPt>
            <c:idx val="5"/>
            <c:marker>
              <c:spPr>
                <a:solidFill>
                  <a:srgbClr val="F48120"/>
                </a:solidFill>
                <a:ln w="12700">
                  <a:solidFill>
                    <a:schemeClr val="tx1"/>
                  </a:solidFill>
                </a:ln>
                <a:effectLst/>
              </c:spPr>
            </c:marker>
            <c:bubble3D val="0"/>
            <c:extLst>
              <c:ext xmlns:c16="http://schemas.microsoft.com/office/drawing/2014/chart" uri="{C3380CC4-5D6E-409C-BE32-E72D297353CC}">
                <c16:uniqueId val="{00000007-E7A8-4AC0-85F9-EB5200D5042D}"/>
              </c:ext>
            </c:extLst>
          </c:dPt>
          <c:dLbls>
            <c:dLbl>
              <c:idx val="0"/>
              <c:layout>
                <c:manualLayout>
                  <c:x val="3.4037819921737517E-2"/>
                  <c:y val="0"/>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4.3993742607538418E-2"/>
                      <c:h val="4.5996358488607413E-2"/>
                    </c:manualLayout>
                  </c15:layout>
                </c:ext>
                <c:ext xmlns:c16="http://schemas.microsoft.com/office/drawing/2014/chart" uri="{C3380CC4-5D6E-409C-BE32-E72D297353CC}">
                  <c16:uniqueId val="{00000002-E7A8-4AC0-85F9-EB5200D5042D}"/>
                </c:ext>
              </c:extLst>
            </c:dLbl>
            <c:dLbl>
              <c:idx val="1"/>
              <c:layout>
                <c:manualLayout>
                  <c:x val="-4.9899305978134208E-4"/>
                  <c:y val="3.3553532697814267E-4"/>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7A8-4AC0-85F9-EB5200D5042D}"/>
                </c:ext>
              </c:extLst>
            </c:dLbl>
            <c:dLbl>
              <c:idx val="2"/>
              <c:layout>
                <c:manualLayout>
                  <c:x val="6.1886834562723909E-3"/>
                  <c:y val="0"/>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5.2139658119095857E-2"/>
                      <c:h val="3.7246258585891992E-2"/>
                    </c:manualLayout>
                  </c15:layout>
                </c:ext>
                <c:ext xmlns:c16="http://schemas.microsoft.com/office/drawing/2014/chart" uri="{C3380CC4-5D6E-409C-BE32-E72D297353CC}">
                  <c16:uniqueId val="{00000004-E7A8-4AC0-85F9-EB5200D5042D}"/>
                </c:ext>
              </c:extLst>
            </c:dLbl>
            <c:dLbl>
              <c:idx val="3"/>
              <c:layout>
                <c:manualLayout>
                  <c:x val="2.1660392096953654E-2"/>
                  <c:y val="0"/>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5.0592487255027734E-2"/>
                      <c:h val="4.5996358488607413E-2"/>
                    </c:manualLayout>
                  </c15:layout>
                </c:ext>
                <c:ext xmlns:c16="http://schemas.microsoft.com/office/drawing/2014/chart" uri="{C3380CC4-5D6E-409C-BE32-E72D297353CC}">
                  <c16:uniqueId val="{00000005-E7A8-4AC0-85F9-EB5200D5042D}"/>
                </c:ext>
              </c:extLst>
            </c:dLbl>
            <c:dLbl>
              <c:idx val="4"/>
              <c:layout>
                <c:manualLayout>
                  <c:x val="-8.1125843345173448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7A8-4AC0-85F9-EB5200D5042D}"/>
                </c:ext>
              </c:extLst>
            </c:dLbl>
            <c:dLbl>
              <c:idx val="5"/>
              <c:layout>
                <c:manualLayout>
                  <c:x val="-7.3216023670983385E-2"/>
                  <c:y val="3.3553532697803572E-4"/>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E7A8-4AC0-85F9-EB5200D5042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a:solidFill>
                        <a:srgbClr val="282828"/>
                      </a:solidFill>
                    </a:ln>
                  </c:spPr>
                </c15:leaderLines>
              </c:ext>
            </c:extLst>
          </c:dLbls>
          <c:xVal>
            <c:numRef>
              <c:f>Sheet1!$F$2:$F$7</c:f>
              <c:numCache>
                <c:formatCode>0" "%</c:formatCode>
                <c:ptCount val="6"/>
                <c:pt idx="0">
                  <c:v>0.40545900000000001</c:v>
                </c:pt>
                <c:pt idx="1">
                  <c:v>0.63138185103375233</c:v>
                </c:pt>
                <c:pt idx="2">
                  <c:v>0.59402331528933006</c:v>
                </c:pt>
                <c:pt idx="3">
                  <c:v>0.79761430821187862</c:v>
                </c:pt>
                <c:pt idx="4">
                  <c:v>0.14007641493356085</c:v>
                </c:pt>
                <c:pt idx="5">
                  <c:v>0.64651362988018279</c:v>
                </c:pt>
              </c:numCache>
            </c:numRef>
          </c:xVal>
          <c:yVal>
            <c:numRef>
              <c:f>Sheet1!$D$2:$D$7</c:f>
              <c:numCache>
                <c:formatCode>General</c:formatCode>
                <c:ptCount val="6"/>
                <c:pt idx="0">
                  <c:v>5.5</c:v>
                </c:pt>
                <c:pt idx="1">
                  <c:v>4.5</c:v>
                </c:pt>
                <c:pt idx="2">
                  <c:v>3.5</c:v>
                </c:pt>
                <c:pt idx="3">
                  <c:v>2.5</c:v>
                </c:pt>
                <c:pt idx="4">
                  <c:v>1.5</c:v>
                </c:pt>
                <c:pt idx="5">
                  <c:v>0.5</c:v>
                </c:pt>
              </c:numCache>
            </c:numRef>
          </c:yVal>
          <c:smooth val="0"/>
          <c:extLst>
            <c:ext xmlns:c16="http://schemas.microsoft.com/office/drawing/2014/chart" uri="{C3380CC4-5D6E-409C-BE32-E72D297353CC}">
              <c16:uniqueId val="{00000008-E7A8-4AC0-85F9-EB5200D5042D}"/>
            </c:ext>
          </c:extLst>
        </c:ser>
        <c:ser>
          <c:idx val="3"/>
          <c:order val="3"/>
          <c:tx>
            <c:strRef>
              <c:f>Sheet1!$E$1</c:f>
              <c:strCache>
                <c:ptCount val="1"/>
                <c:pt idx="0">
                  <c:v>Moy. du FCMW</c:v>
                </c:pt>
              </c:strCache>
            </c:strRef>
          </c:tx>
          <c:spPr>
            <a:ln w="25400" cap="rnd">
              <a:noFill/>
              <a:round/>
            </a:ln>
            <a:effectLst/>
          </c:spPr>
          <c:marker>
            <c:symbol val="triangle"/>
            <c:size val="13"/>
            <c:spPr>
              <a:solidFill>
                <a:srgbClr val="282828"/>
              </a:solidFill>
              <a:ln w="12700">
                <a:solidFill>
                  <a:srgbClr val="282828"/>
                </a:solidFill>
              </a:ln>
              <a:effectLst/>
            </c:spPr>
          </c:marker>
          <c:dLbls>
            <c:dLbl>
              <c:idx val="0"/>
              <c:layout>
                <c:manualLayout>
                  <c:x val="-7.2252879351981603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E7A8-4AC0-85F9-EB5200D5042D}"/>
                </c:ext>
              </c:extLst>
            </c:dLbl>
            <c:dLbl>
              <c:idx val="1"/>
              <c:layout>
                <c:manualLayout>
                  <c:x val="-7.5347221080117863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E7A8-4AC0-85F9-EB5200D5042D}"/>
                </c:ext>
              </c:extLst>
            </c:dLbl>
            <c:dLbl>
              <c:idx val="2"/>
              <c:layout>
                <c:manualLayout>
                  <c:x val="-9.7781198609105682E-2"/>
                  <c:y val="1.458579645200673E-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6.2969854167572739E-2"/>
                      <c:h val="4.5996358488607413E-2"/>
                    </c:manualLayout>
                  </c15:layout>
                </c:ext>
                <c:ext xmlns:c16="http://schemas.microsoft.com/office/drawing/2014/chart" uri="{C3380CC4-5D6E-409C-BE32-E72D297353CC}">
                  <c16:uniqueId val="{0000000B-E7A8-4AC0-85F9-EB5200D5042D}"/>
                </c:ext>
              </c:extLst>
            </c:dLbl>
            <c:dLbl>
              <c:idx val="3"/>
              <c:layout>
                <c:manualLayout>
                  <c:x val="-7.6894391944185875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E7A8-4AC0-85F9-EB5200D5042D}"/>
                </c:ext>
              </c:extLst>
            </c:dLbl>
            <c:dLbl>
              <c:idx val="4"/>
              <c:layout>
                <c:manualLayout>
                  <c:x val="2.0113221232885641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E7A8-4AC0-85F9-EB5200D5042D}"/>
                </c:ext>
              </c:extLst>
            </c:dLbl>
            <c:dLbl>
              <c:idx val="5"/>
              <c:layout>
                <c:manualLayout>
                  <c:x val="2.0113221232885641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E7A8-4AC0-85F9-EB5200D5042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a:solidFill>
                        <a:schemeClr val="tx1"/>
                      </a:solidFill>
                    </a:ln>
                  </c:spPr>
                </c15:leaderLines>
              </c:ext>
            </c:extLst>
          </c:dLbls>
          <c:xVal>
            <c:numRef>
              <c:f>Sheet1!$E$2:$E$7</c:f>
              <c:numCache>
                <c:formatCode>0" "%</c:formatCode>
                <c:ptCount val="6"/>
                <c:pt idx="0">
                  <c:v>0.34861199999999998</c:v>
                </c:pt>
                <c:pt idx="1">
                  <c:v>0.5990943748700982</c:v>
                </c:pt>
                <c:pt idx="2">
                  <c:v>0.58824181064632985</c:v>
                </c:pt>
                <c:pt idx="3">
                  <c:v>0.67029024005217608</c:v>
                </c:pt>
                <c:pt idx="4">
                  <c:v>0.18587158957379166</c:v>
                </c:pt>
                <c:pt idx="5">
                  <c:v>0.67392313275121019</c:v>
                </c:pt>
              </c:numCache>
            </c:numRef>
          </c:xVal>
          <c:yVal>
            <c:numRef>
              <c:f>Sheet1!$D$2:$D$7</c:f>
              <c:numCache>
                <c:formatCode>General</c:formatCode>
                <c:ptCount val="6"/>
                <c:pt idx="0">
                  <c:v>5.5</c:v>
                </c:pt>
                <c:pt idx="1">
                  <c:v>4.5</c:v>
                </c:pt>
                <c:pt idx="2">
                  <c:v>3.5</c:v>
                </c:pt>
                <c:pt idx="3">
                  <c:v>2.5</c:v>
                </c:pt>
                <c:pt idx="4">
                  <c:v>1.5</c:v>
                </c:pt>
                <c:pt idx="5">
                  <c:v>0.5</c:v>
                </c:pt>
              </c:numCache>
            </c:numRef>
          </c:yVal>
          <c:smooth val="0"/>
          <c:extLst>
            <c:ext xmlns:c16="http://schemas.microsoft.com/office/drawing/2014/chart" uri="{C3380CC4-5D6E-409C-BE32-E72D297353CC}">
              <c16:uniqueId val="{0000000F-E7A8-4AC0-85F9-EB5200D5042D}"/>
            </c:ext>
          </c:extLst>
        </c:ser>
        <c:dLbls>
          <c:showLegendKey val="0"/>
          <c:showVal val="0"/>
          <c:showCatName val="0"/>
          <c:showSerName val="0"/>
          <c:showPercent val="0"/>
          <c:showBubbleSize val="0"/>
        </c:dLbls>
        <c:axId val="162652160"/>
        <c:axId val="162633984"/>
      </c:scatterChart>
      <c:catAx>
        <c:axId val="162626560"/>
        <c:scaling>
          <c:orientation val="maxMin"/>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632448"/>
        <c:crosses val="autoZero"/>
        <c:auto val="1"/>
        <c:lblAlgn val="ctr"/>
        <c:lblOffset val="100"/>
        <c:noMultiLvlLbl val="0"/>
      </c:catAx>
      <c:valAx>
        <c:axId val="162632448"/>
        <c:scaling>
          <c:orientation val="minMax"/>
          <c:max val="1"/>
        </c:scaling>
        <c:delete val="0"/>
        <c:axPos val="b"/>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62626560"/>
        <c:crosses val="max"/>
        <c:crossBetween val="between"/>
      </c:valAx>
      <c:valAx>
        <c:axId val="162633984"/>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652160"/>
        <c:crosses val="max"/>
        <c:crossBetween val="midCat"/>
      </c:valAx>
      <c:valAx>
        <c:axId val="162652160"/>
        <c:scaling>
          <c:orientation val="minMax"/>
        </c:scaling>
        <c:delete val="1"/>
        <c:axPos val="b"/>
        <c:numFmt formatCode="0&quot; &quot;%" sourceLinked="1"/>
        <c:majorTickMark val="out"/>
        <c:minorTickMark val="none"/>
        <c:tickLblPos val="nextTo"/>
        <c:crossAx val="162633984"/>
        <c:crosses val="autoZero"/>
        <c:crossBetween val="midCat"/>
      </c:valAx>
      <c:spPr>
        <a:noFill/>
        <a:ln>
          <a:noFill/>
        </a:ln>
        <a:effectLst/>
      </c:spPr>
    </c:plotArea>
    <c:legend>
      <c:legendPos val="b"/>
      <c:legendEntry>
        <c:idx val="0"/>
        <c:delete val="1"/>
      </c:legendEntry>
      <c:layout>
        <c:manualLayout>
          <c:xMode val="edge"/>
          <c:yMode val="edge"/>
          <c:x val="0.37045568811276952"/>
          <c:y val="0.90322045015474584"/>
          <c:w val="0.62731528942267512"/>
          <c:h val="7.6362650072251487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33392942734137"/>
          <c:y val="0.13706376633126077"/>
          <c:w val="0.64067761272947288"/>
          <c:h val="0.7761421166663881"/>
        </c:manualLayout>
      </c:layout>
      <c:barChart>
        <c:barDir val="bar"/>
        <c:grouping val="percentStacked"/>
        <c:varyColors val="0"/>
        <c:ser>
          <c:idx val="0"/>
          <c:order val="0"/>
          <c:tx>
            <c:strRef>
              <c:f>Sheet1!$B$1</c:f>
              <c:strCache>
                <c:ptCount val="1"/>
                <c:pt idx="0">
                  <c:v>4 ou plus</c:v>
                </c:pt>
              </c:strCache>
            </c:strRef>
          </c:tx>
          <c:spPr>
            <a:solidFill>
              <a:srgbClr val="82BAB5"/>
            </a:solidFill>
            <a:ln w="6350">
              <a:solidFill>
                <a:schemeClr val="tx1"/>
              </a:solidFill>
            </a:ln>
          </c:spPr>
          <c:invertIfNegative val="0"/>
          <c:dPt>
            <c:idx val="1"/>
            <c:invertIfNegative val="0"/>
            <c:bubble3D val="0"/>
            <c:extLst>
              <c:ext xmlns:c16="http://schemas.microsoft.com/office/drawing/2014/chart" uri="{C3380CC4-5D6E-409C-BE32-E72D297353CC}">
                <c16:uniqueId val="{00000000-241A-4BAC-9282-FDCA66C538CC}"/>
              </c:ext>
            </c:extLst>
          </c:dPt>
          <c:dPt>
            <c:idx val="3"/>
            <c:invertIfNegative val="0"/>
            <c:bubble3D val="0"/>
            <c:spPr>
              <a:solidFill>
                <a:srgbClr val="82BAB5"/>
              </a:solidFill>
              <a:ln w="31750">
                <a:solidFill>
                  <a:schemeClr val="tx1"/>
                </a:solidFill>
              </a:ln>
            </c:spPr>
            <c:extLst>
              <c:ext xmlns:c16="http://schemas.microsoft.com/office/drawing/2014/chart" uri="{C3380CC4-5D6E-409C-BE32-E72D297353CC}">
                <c16:uniqueId val="{00000002-241A-4BAC-9282-FDCA66C538CC}"/>
              </c:ext>
            </c:extLst>
          </c:dPt>
          <c:dPt>
            <c:idx val="5"/>
            <c:invertIfNegative val="0"/>
            <c:bubble3D val="0"/>
            <c:spPr>
              <a:solidFill>
                <a:srgbClr val="82BAB5"/>
              </a:solidFill>
              <a:ln w="31750">
                <a:solidFill>
                  <a:schemeClr val="tx1"/>
                </a:solidFill>
              </a:ln>
            </c:spPr>
            <c:extLst>
              <c:ext xmlns:c16="http://schemas.microsoft.com/office/drawing/2014/chart" uri="{C3380CC4-5D6E-409C-BE32-E72D297353CC}">
                <c16:uniqueId val="{00000004-241A-4BAC-9282-FDCA66C538CC}"/>
              </c:ext>
            </c:extLst>
          </c:dPt>
          <c:dPt>
            <c:idx val="9"/>
            <c:invertIfNegative val="0"/>
            <c:bubble3D val="0"/>
            <c:extLst>
              <c:ext xmlns:c16="http://schemas.microsoft.com/office/drawing/2014/chart" uri="{C3380CC4-5D6E-409C-BE32-E72D297353CC}">
                <c16:uniqueId val="{00000005-241A-4BAC-9282-FDCA66C538CC}"/>
              </c:ext>
            </c:extLst>
          </c:dPt>
          <c:dLbls>
            <c:spPr>
              <a:noFill/>
              <a:ln>
                <a:noFill/>
              </a:ln>
              <a:effectLst/>
            </c:spPr>
            <c:txPr>
              <a:bodyPr rot="0" vert="horz" lIns="0" tIns="0" rIns="0" bIns="0"/>
              <a:lstStyle/>
              <a:p>
                <a:pPr>
                  <a:defRPr sz="11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Allemagne</c:v>
                </c:pt>
                <c:pt idx="1">
                  <c:v>États-Unis</c:v>
                </c:pt>
                <c:pt idx="2">
                  <c:v>Royaume-Uni</c:v>
                </c:pt>
                <c:pt idx="3">
                  <c:v>Moyenne du FCMW</c:v>
                </c:pt>
                <c:pt idx="4">
                  <c:v>Suède</c:v>
                </c:pt>
                <c:pt idx="5">
                  <c:v>Canada</c:v>
                </c:pt>
                <c:pt idx="6">
                  <c:v>Suisse</c:v>
                </c:pt>
                <c:pt idx="7">
                  <c:v>Nouvelle-Zélande</c:v>
                </c:pt>
                <c:pt idx="8">
                  <c:v>Pays-Bas</c:v>
                </c:pt>
                <c:pt idx="9">
                  <c:v>Australie</c:v>
                </c:pt>
                <c:pt idx="10">
                  <c:v>France</c:v>
                </c:pt>
                <c:pt idx="11">
                  <c:v>Norvège</c:v>
                </c:pt>
              </c:strCache>
            </c:strRef>
          </c:cat>
          <c:val>
            <c:numRef>
              <c:f>Sheet1!$B$2:$B$13</c:f>
              <c:numCache>
                <c:formatCode>0\ %</c:formatCode>
                <c:ptCount val="12"/>
                <c:pt idx="0">
                  <c:v>0.27</c:v>
                </c:pt>
                <c:pt idx="1">
                  <c:v>0.25</c:v>
                </c:pt>
                <c:pt idx="2">
                  <c:v>0.18</c:v>
                </c:pt>
                <c:pt idx="3">
                  <c:v>0.15</c:v>
                </c:pt>
                <c:pt idx="4">
                  <c:v>0.15</c:v>
                </c:pt>
                <c:pt idx="5">
                  <c:v>0.15</c:v>
                </c:pt>
                <c:pt idx="6">
                  <c:v>0.15</c:v>
                </c:pt>
                <c:pt idx="7">
                  <c:v>0.13</c:v>
                </c:pt>
                <c:pt idx="8">
                  <c:v>0.13</c:v>
                </c:pt>
                <c:pt idx="9">
                  <c:v>0.11</c:v>
                </c:pt>
                <c:pt idx="10">
                  <c:v>0.09</c:v>
                </c:pt>
                <c:pt idx="11">
                  <c:v>7.0000000000000007E-2</c:v>
                </c:pt>
              </c:numCache>
            </c:numRef>
          </c:val>
          <c:extLst>
            <c:ext xmlns:c16="http://schemas.microsoft.com/office/drawing/2014/chart" uri="{C3380CC4-5D6E-409C-BE32-E72D297353CC}">
              <c16:uniqueId val="{00000006-241A-4BAC-9282-FDCA66C538CC}"/>
            </c:ext>
          </c:extLst>
        </c:ser>
        <c:ser>
          <c:idx val="1"/>
          <c:order val="1"/>
          <c:tx>
            <c:strRef>
              <c:f>Sheet1!$C$1</c:f>
              <c:strCache>
                <c:ptCount val="1"/>
                <c:pt idx="0">
                  <c:v>2 ou 3</c:v>
                </c:pt>
              </c:strCache>
            </c:strRef>
          </c:tx>
          <c:spPr>
            <a:pattFill prst="pct5">
              <a:fgClr>
                <a:schemeClr val="bg1"/>
              </a:fgClr>
              <a:bgClr>
                <a:srgbClr val="365254"/>
              </a:bgClr>
            </a:pattFill>
            <a:ln w="6350">
              <a:solidFill>
                <a:schemeClr val="tx1"/>
              </a:solidFill>
            </a:ln>
          </c:spPr>
          <c:invertIfNegative val="0"/>
          <c:dPt>
            <c:idx val="1"/>
            <c:invertIfNegative val="0"/>
            <c:bubble3D val="0"/>
            <c:extLst>
              <c:ext xmlns:c16="http://schemas.microsoft.com/office/drawing/2014/chart" uri="{C3380CC4-5D6E-409C-BE32-E72D297353CC}">
                <c16:uniqueId val="{00000007-241A-4BAC-9282-FDCA66C538CC}"/>
              </c:ext>
            </c:extLst>
          </c:dPt>
          <c:dPt>
            <c:idx val="3"/>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9-241A-4BAC-9282-FDCA66C538CC}"/>
              </c:ext>
            </c:extLst>
          </c:dPt>
          <c:dPt>
            <c:idx val="5"/>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B-241A-4BAC-9282-FDCA66C538CC}"/>
              </c:ext>
            </c:extLst>
          </c:dPt>
          <c:dPt>
            <c:idx val="9"/>
            <c:invertIfNegative val="0"/>
            <c:bubble3D val="0"/>
            <c:extLst>
              <c:ext xmlns:c16="http://schemas.microsoft.com/office/drawing/2014/chart" uri="{C3380CC4-5D6E-409C-BE32-E72D297353CC}">
                <c16:uniqueId val="{0000000C-241A-4BAC-9282-FDCA66C538CC}"/>
              </c:ext>
            </c:extLst>
          </c:dPt>
          <c:dLbls>
            <c:spPr>
              <a:solidFill>
                <a:srgbClr val="365254"/>
              </a:solidFill>
              <a:ln>
                <a:noFill/>
              </a:ln>
              <a:effectLst/>
            </c:spPr>
            <c:txPr>
              <a:bodyPr rot="0" vert="horz" lIns="0" tIns="0" rIns="0" bIns="0"/>
              <a:lstStyle/>
              <a:p>
                <a:pPr>
                  <a:defRPr sz="11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Allemagne</c:v>
                </c:pt>
                <c:pt idx="1">
                  <c:v>États-Unis</c:v>
                </c:pt>
                <c:pt idx="2">
                  <c:v>Royaume-Uni</c:v>
                </c:pt>
                <c:pt idx="3">
                  <c:v>Moyenne du FCMW</c:v>
                </c:pt>
                <c:pt idx="4">
                  <c:v>Suède</c:v>
                </c:pt>
                <c:pt idx="5">
                  <c:v>Canada</c:v>
                </c:pt>
                <c:pt idx="6">
                  <c:v>Suisse</c:v>
                </c:pt>
                <c:pt idx="7">
                  <c:v>Nouvelle-Zélande</c:v>
                </c:pt>
                <c:pt idx="8">
                  <c:v>Pays-Bas</c:v>
                </c:pt>
                <c:pt idx="9">
                  <c:v>Australie</c:v>
                </c:pt>
                <c:pt idx="10">
                  <c:v>France</c:v>
                </c:pt>
                <c:pt idx="11">
                  <c:v>Norvège</c:v>
                </c:pt>
              </c:strCache>
            </c:strRef>
          </c:cat>
          <c:val>
            <c:numRef>
              <c:f>Sheet1!$C$2:$C$13</c:f>
              <c:numCache>
                <c:formatCode>0\ %</c:formatCode>
                <c:ptCount val="12"/>
                <c:pt idx="0">
                  <c:v>0.48</c:v>
                </c:pt>
                <c:pt idx="1">
                  <c:v>0.44</c:v>
                </c:pt>
                <c:pt idx="2">
                  <c:v>0.42</c:v>
                </c:pt>
                <c:pt idx="3">
                  <c:v>0.43</c:v>
                </c:pt>
                <c:pt idx="4">
                  <c:v>0.33</c:v>
                </c:pt>
                <c:pt idx="5">
                  <c:v>0.42</c:v>
                </c:pt>
                <c:pt idx="6">
                  <c:v>0.46</c:v>
                </c:pt>
                <c:pt idx="7">
                  <c:v>0.45</c:v>
                </c:pt>
                <c:pt idx="8">
                  <c:v>0.36</c:v>
                </c:pt>
                <c:pt idx="9">
                  <c:v>0.57999999999999996</c:v>
                </c:pt>
                <c:pt idx="10">
                  <c:v>0.47</c:v>
                </c:pt>
                <c:pt idx="11">
                  <c:v>0.33</c:v>
                </c:pt>
              </c:numCache>
            </c:numRef>
          </c:val>
          <c:extLst>
            <c:ext xmlns:c16="http://schemas.microsoft.com/office/drawing/2014/chart" uri="{C3380CC4-5D6E-409C-BE32-E72D297353CC}">
              <c16:uniqueId val="{0000000D-241A-4BAC-9282-FDCA66C538CC}"/>
            </c:ext>
          </c:extLst>
        </c:ser>
        <c:ser>
          <c:idx val="2"/>
          <c:order val="2"/>
          <c:tx>
            <c:strRef>
              <c:f>Sheet1!$D$1</c:f>
              <c:strCache>
                <c:ptCount val="1"/>
                <c:pt idx="0">
                  <c:v>1</c:v>
                </c:pt>
              </c:strCache>
            </c:strRef>
          </c:tx>
          <c:spPr>
            <a:solidFill>
              <a:srgbClr val="852062"/>
            </a:solidFill>
            <a:ln w="6350">
              <a:solidFill>
                <a:schemeClr val="tx1"/>
              </a:solidFill>
            </a:ln>
          </c:spPr>
          <c:invertIfNegative val="0"/>
          <c:dPt>
            <c:idx val="1"/>
            <c:invertIfNegative val="0"/>
            <c:bubble3D val="0"/>
            <c:extLst>
              <c:ext xmlns:c16="http://schemas.microsoft.com/office/drawing/2014/chart" uri="{C3380CC4-5D6E-409C-BE32-E72D297353CC}">
                <c16:uniqueId val="{0000000E-241A-4BAC-9282-FDCA66C538CC}"/>
              </c:ext>
            </c:extLst>
          </c:dPt>
          <c:dPt>
            <c:idx val="3"/>
            <c:invertIfNegative val="0"/>
            <c:bubble3D val="0"/>
            <c:spPr>
              <a:solidFill>
                <a:srgbClr val="852062"/>
              </a:solidFill>
              <a:ln w="31750">
                <a:solidFill>
                  <a:schemeClr val="tx1"/>
                </a:solidFill>
              </a:ln>
            </c:spPr>
            <c:extLst>
              <c:ext xmlns:c16="http://schemas.microsoft.com/office/drawing/2014/chart" uri="{C3380CC4-5D6E-409C-BE32-E72D297353CC}">
                <c16:uniqueId val="{00000010-241A-4BAC-9282-FDCA66C538CC}"/>
              </c:ext>
            </c:extLst>
          </c:dPt>
          <c:dPt>
            <c:idx val="5"/>
            <c:invertIfNegative val="0"/>
            <c:bubble3D val="0"/>
            <c:spPr>
              <a:solidFill>
                <a:srgbClr val="852062"/>
              </a:solidFill>
              <a:ln w="31750">
                <a:solidFill>
                  <a:schemeClr val="tx1"/>
                </a:solidFill>
              </a:ln>
            </c:spPr>
            <c:extLst>
              <c:ext xmlns:c16="http://schemas.microsoft.com/office/drawing/2014/chart" uri="{C3380CC4-5D6E-409C-BE32-E72D297353CC}">
                <c16:uniqueId val="{00000012-241A-4BAC-9282-FDCA66C538CC}"/>
              </c:ext>
            </c:extLst>
          </c:dPt>
          <c:dPt>
            <c:idx val="9"/>
            <c:invertIfNegative val="0"/>
            <c:bubble3D val="0"/>
            <c:extLst>
              <c:ext xmlns:c16="http://schemas.microsoft.com/office/drawing/2014/chart" uri="{C3380CC4-5D6E-409C-BE32-E72D297353CC}">
                <c16:uniqueId val="{00000013-241A-4BAC-9282-FDCA66C538CC}"/>
              </c:ext>
            </c:extLst>
          </c:dPt>
          <c:dLbls>
            <c:spPr>
              <a:noFill/>
              <a:ln>
                <a:noFill/>
              </a:ln>
              <a:effectLst/>
            </c:spPr>
            <c:txPr>
              <a:bodyPr rot="0" vert="horz" lIns="0" tIns="0" rIns="0" bIns="0"/>
              <a:lstStyle/>
              <a:p>
                <a:pPr>
                  <a:defRPr sz="11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Allemagne</c:v>
                </c:pt>
                <c:pt idx="1">
                  <c:v>États-Unis</c:v>
                </c:pt>
                <c:pt idx="2">
                  <c:v>Royaume-Uni</c:v>
                </c:pt>
                <c:pt idx="3">
                  <c:v>Moyenne du FCMW</c:v>
                </c:pt>
                <c:pt idx="4">
                  <c:v>Suède</c:v>
                </c:pt>
                <c:pt idx="5">
                  <c:v>Canada</c:v>
                </c:pt>
                <c:pt idx="6">
                  <c:v>Suisse</c:v>
                </c:pt>
                <c:pt idx="7">
                  <c:v>Nouvelle-Zélande</c:v>
                </c:pt>
                <c:pt idx="8">
                  <c:v>Pays-Bas</c:v>
                </c:pt>
                <c:pt idx="9">
                  <c:v>Australie</c:v>
                </c:pt>
                <c:pt idx="10">
                  <c:v>France</c:v>
                </c:pt>
                <c:pt idx="11">
                  <c:v>Norvège</c:v>
                </c:pt>
              </c:strCache>
            </c:strRef>
          </c:cat>
          <c:val>
            <c:numRef>
              <c:f>Sheet1!$D$2:$D$13</c:f>
              <c:numCache>
                <c:formatCode>0\ %</c:formatCode>
                <c:ptCount val="12"/>
                <c:pt idx="0">
                  <c:v>0.19</c:v>
                </c:pt>
                <c:pt idx="1">
                  <c:v>0.23</c:v>
                </c:pt>
                <c:pt idx="2">
                  <c:v>0.27</c:v>
                </c:pt>
                <c:pt idx="3">
                  <c:v>0.32</c:v>
                </c:pt>
                <c:pt idx="4">
                  <c:v>0.33</c:v>
                </c:pt>
                <c:pt idx="5">
                  <c:v>0.34</c:v>
                </c:pt>
                <c:pt idx="6">
                  <c:v>0.33</c:v>
                </c:pt>
                <c:pt idx="7">
                  <c:v>0.37</c:v>
                </c:pt>
                <c:pt idx="8">
                  <c:v>0.32</c:v>
                </c:pt>
                <c:pt idx="9">
                  <c:v>0.26</c:v>
                </c:pt>
                <c:pt idx="10">
                  <c:v>0.32</c:v>
                </c:pt>
                <c:pt idx="11">
                  <c:v>0.51</c:v>
                </c:pt>
              </c:numCache>
            </c:numRef>
          </c:val>
          <c:extLst>
            <c:ext xmlns:c16="http://schemas.microsoft.com/office/drawing/2014/chart" uri="{C3380CC4-5D6E-409C-BE32-E72D297353CC}">
              <c16:uniqueId val="{00000014-241A-4BAC-9282-FDCA66C538CC}"/>
            </c:ext>
          </c:extLst>
        </c:ser>
        <c:ser>
          <c:idx val="3"/>
          <c:order val="3"/>
          <c:tx>
            <c:strRef>
              <c:f>Sheet1!$E$1</c:f>
              <c:strCache>
                <c:ptCount val="1"/>
                <c:pt idx="0">
                  <c:v>0</c:v>
                </c:pt>
              </c:strCache>
            </c:strRef>
          </c:tx>
          <c:spPr>
            <a:pattFill prst="pct90">
              <a:fgClr>
                <a:srgbClr val="C8DA3F"/>
              </a:fgClr>
              <a:bgClr>
                <a:schemeClr val="tx1"/>
              </a:bgClr>
            </a:pattFill>
            <a:ln w="6350">
              <a:solidFill>
                <a:schemeClr val="tx1"/>
              </a:solidFill>
            </a:ln>
          </c:spPr>
          <c:invertIfNegative val="0"/>
          <c:dPt>
            <c:idx val="1"/>
            <c:invertIfNegative val="0"/>
            <c:bubble3D val="0"/>
            <c:extLst>
              <c:ext xmlns:c16="http://schemas.microsoft.com/office/drawing/2014/chart" uri="{C3380CC4-5D6E-409C-BE32-E72D297353CC}">
                <c16:uniqueId val="{00000015-241A-4BAC-9282-FDCA66C538CC}"/>
              </c:ext>
            </c:extLst>
          </c:dPt>
          <c:dPt>
            <c:idx val="3"/>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7-241A-4BAC-9282-FDCA66C538CC}"/>
              </c:ext>
            </c:extLst>
          </c:dPt>
          <c:dPt>
            <c:idx val="5"/>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9-241A-4BAC-9282-FDCA66C538CC}"/>
              </c:ext>
            </c:extLst>
          </c:dPt>
          <c:dPt>
            <c:idx val="9"/>
            <c:invertIfNegative val="0"/>
            <c:bubble3D val="0"/>
            <c:extLst>
              <c:ext xmlns:c16="http://schemas.microsoft.com/office/drawing/2014/chart" uri="{C3380CC4-5D6E-409C-BE32-E72D297353CC}">
                <c16:uniqueId val="{0000001A-241A-4BAC-9282-FDCA66C538CC}"/>
              </c:ext>
            </c:extLst>
          </c:dPt>
          <c:dLbls>
            <c:dLbl>
              <c:idx val="0"/>
              <c:layout>
                <c:manualLayout>
                  <c:x val="4.837176301011299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241A-4BAC-9282-FDCA66C538CC}"/>
                </c:ext>
              </c:extLst>
            </c:dLbl>
            <c:dLbl>
              <c:idx val="1"/>
              <c:layout>
                <c:manualLayout>
                  <c:x val="5.650130871648945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241A-4BAC-9282-FDCA66C538CC}"/>
                </c:ext>
              </c:extLst>
            </c:dLbl>
            <c:dLbl>
              <c:idx val="2"/>
              <c:layout>
                <c:manualLayout>
                  <c:x val="7.4940197569167366E-2"/>
                  <c:y val="-1.0106262112901763E-1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241A-4BAC-9282-FDCA66C538CC}"/>
                </c:ext>
              </c:extLst>
            </c:dLbl>
            <c:dLbl>
              <c:idx val="3"/>
              <c:layout>
                <c:manualLayout>
                  <c:x val="7.272362012117837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241A-4BAC-9282-FDCA66C538CC}"/>
                </c:ext>
              </c:extLst>
            </c:dLbl>
            <c:dLbl>
              <c:idx val="4"/>
              <c:layout>
                <c:manualLayout>
                  <c:x val="0.10191484171095011"/>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241A-4BAC-9282-FDCA66C538CC}"/>
                </c:ext>
              </c:extLst>
            </c:dLbl>
            <c:dLbl>
              <c:idx val="5"/>
              <c:layout>
                <c:manualLayout>
                  <c:x val="5.8566343219861469E-2"/>
                  <c:y val="-1.0106262112901763E-16"/>
                </c:manualLayout>
              </c:layout>
              <c:spPr>
                <a:noFill/>
                <a:ln>
                  <a:noFill/>
                </a:ln>
                <a:effectLst/>
              </c:spPr>
              <c:txPr>
                <a:bodyPr rot="0" vertOverflow="overflow" horzOverflow="overflow" vert="horz" lIns="45720" tIns="0" rIns="0" bIns="0">
                  <a:noAutofit/>
                </a:bodyPr>
                <a:lstStyle/>
                <a:p>
                  <a:pPr>
                    <a:defRPr sz="115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19-241A-4BAC-9282-FDCA66C538CC}"/>
                </c:ext>
              </c:extLst>
            </c:dLbl>
            <c:dLbl>
              <c:idx val="6"/>
              <c:layout>
                <c:manualLayout>
                  <c:x val="5.081065000051212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241A-4BAC-9282-FDCA66C538CC}"/>
                </c:ext>
              </c:extLst>
            </c:dLbl>
            <c:dLbl>
              <c:idx val="7"/>
              <c:layout>
                <c:manualLayout>
                  <c:x val="5.028944469636928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241A-4BAC-9282-FDCA66C538CC}"/>
                </c:ext>
              </c:extLst>
            </c:dLbl>
            <c:dLbl>
              <c:idx val="8"/>
              <c:layout>
                <c:manualLayout>
                  <c:x val="0.10226383466497718"/>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241A-4BAC-9282-FDCA66C538CC}"/>
                </c:ext>
              </c:extLst>
            </c:dLbl>
            <c:dLbl>
              <c:idx val="9"/>
              <c:layout>
                <c:manualLayout>
                  <c:x val="4.7233546214267015E-2"/>
                  <c:y val="-5.053131056450881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241A-4BAC-9282-FDCA66C538CC}"/>
                </c:ext>
              </c:extLst>
            </c:dLbl>
            <c:dLbl>
              <c:idx val="10"/>
              <c:layout>
                <c:manualLayout>
                  <c:x val="7.123379700973878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241A-4BAC-9282-FDCA66C538CC}"/>
                </c:ext>
              </c:extLst>
            </c:dLbl>
            <c:dLbl>
              <c:idx val="11"/>
              <c:layout>
                <c:manualLayout>
                  <c:x val="5.856634321986146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241A-4BAC-9282-FDCA66C538CC}"/>
                </c:ext>
              </c:extLst>
            </c:dLbl>
            <c:spPr>
              <a:noFill/>
              <a:ln>
                <a:noFill/>
              </a:ln>
              <a:effectLst/>
            </c:spPr>
            <c:txPr>
              <a:bodyPr rot="0" vert="horz" lIns="45720" tIns="0" rIns="0" bIns="0"/>
              <a:lstStyle/>
              <a:p>
                <a:pPr>
                  <a:defRPr sz="1150">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Sheet1!$A$2:$A$13</c:f>
              <c:strCache>
                <c:ptCount val="12"/>
                <c:pt idx="0">
                  <c:v>Allemagne</c:v>
                </c:pt>
                <c:pt idx="1">
                  <c:v>États-Unis</c:v>
                </c:pt>
                <c:pt idx="2">
                  <c:v>Royaume-Uni</c:v>
                </c:pt>
                <c:pt idx="3">
                  <c:v>Moyenne du FCMW</c:v>
                </c:pt>
                <c:pt idx="4">
                  <c:v>Suède</c:v>
                </c:pt>
                <c:pt idx="5">
                  <c:v>Canada</c:v>
                </c:pt>
                <c:pt idx="6">
                  <c:v>Suisse</c:v>
                </c:pt>
                <c:pt idx="7">
                  <c:v>Nouvelle-Zélande</c:v>
                </c:pt>
                <c:pt idx="8">
                  <c:v>Pays-Bas</c:v>
                </c:pt>
                <c:pt idx="9">
                  <c:v>Australie</c:v>
                </c:pt>
                <c:pt idx="10">
                  <c:v>France</c:v>
                </c:pt>
                <c:pt idx="11">
                  <c:v>Norvège</c:v>
                </c:pt>
              </c:strCache>
            </c:strRef>
          </c:cat>
          <c:val>
            <c:numRef>
              <c:f>Sheet1!$E$2:$E$13</c:f>
              <c:numCache>
                <c:formatCode>0\ %</c:formatCode>
                <c:ptCount val="12"/>
                <c:pt idx="0">
                  <c:v>0.06</c:v>
                </c:pt>
                <c:pt idx="1">
                  <c:v>0.08</c:v>
                </c:pt>
                <c:pt idx="2">
                  <c:v>0.12</c:v>
                </c:pt>
                <c:pt idx="3">
                  <c:v>0.1</c:v>
                </c:pt>
                <c:pt idx="4">
                  <c:v>0.19</c:v>
                </c:pt>
                <c:pt idx="5">
                  <c:v>0.09</c:v>
                </c:pt>
                <c:pt idx="6">
                  <c:v>7.0000000000000007E-2</c:v>
                </c:pt>
                <c:pt idx="7">
                  <c:v>0.04</c:v>
                </c:pt>
                <c:pt idx="8">
                  <c:v>0.19</c:v>
                </c:pt>
                <c:pt idx="9">
                  <c:v>0.05</c:v>
                </c:pt>
                <c:pt idx="10">
                  <c:v>0.11</c:v>
                </c:pt>
                <c:pt idx="11">
                  <c:v>0.09</c:v>
                </c:pt>
              </c:numCache>
            </c:numRef>
          </c:val>
          <c:extLst>
            <c:ext xmlns:c16="http://schemas.microsoft.com/office/drawing/2014/chart" uri="{C3380CC4-5D6E-409C-BE32-E72D297353CC}">
              <c16:uniqueId val="{00000023-241A-4BAC-9282-FDCA66C538CC}"/>
            </c:ext>
          </c:extLst>
        </c:ser>
        <c:dLbls>
          <c:showLegendKey val="0"/>
          <c:showVal val="0"/>
          <c:showCatName val="0"/>
          <c:showSerName val="0"/>
          <c:showPercent val="0"/>
          <c:showBubbleSize val="0"/>
        </c:dLbls>
        <c:gapWidth val="50"/>
        <c:overlap val="100"/>
        <c:axId val="54705536"/>
        <c:axId val="54715520"/>
      </c:barChart>
      <c:catAx>
        <c:axId val="54705536"/>
        <c:scaling>
          <c:orientation val="minMax"/>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54715520"/>
        <c:crosses val="autoZero"/>
        <c:auto val="1"/>
        <c:lblAlgn val="ctr"/>
        <c:lblOffset val="100"/>
        <c:noMultiLvlLbl val="0"/>
      </c:catAx>
      <c:valAx>
        <c:axId val="54715520"/>
        <c:scaling>
          <c:orientation val="minMax"/>
          <c:max val="1"/>
        </c:scaling>
        <c:delete val="1"/>
        <c:axPos val="b"/>
        <c:numFmt formatCode="0%" sourceLinked="1"/>
        <c:majorTickMark val="none"/>
        <c:minorTickMark val="none"/>
        <c:tickLblPos val="nextTo"/>
        <c:crossAx val="54705536"/>
        <c:crosses val="autoZero"/>
        <c:crossBetween val="between"/>
      </c:valAx>
    </c:plotArea>
    <c:legend>
      <c:legendPos val="b"/>
      <c:layout>
        <c:manualLayout>
          <c:xMode val="edge"/>
          <c:yMode val="edge"/>
          <c:x val="0.3541055574431094"/>
          <c:y val="0.94267339258116556"/>
          <c:w val="0.49677270978461091"/>
          <c:h val="5.7326607418834455E-2"/>
        </c:manualLayout>
      </c:layout>
      <c:overlay val="0"/>
      <c:txPr>
        <a:bodyPr rot="0" vert="horz"/>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58573928258969"/>
          <c:y val="9.0129937461521023E-2"/>
          <c:w val="0.66794138232720912"/>
          <c:h val="0.8230757266452805"/>
        </c:manualLayout>
      </c:layout>
      <c:barChart>
        <c:barDir val="bar"/>
        <c:grouping val="percentStacked"/>
        <c:varyColors val="0"/>
        <c:ser>
          <c:idx val="0"/>
          <c:order val="0"/>
          <c:tx>
            <c:strRef>
              <c:f>Sheet1!$B$1</c:f>
              <c:strCache>
                <c:ptCount val="1"/>
                <c:pt idx="0">
                  <c:v>3 ou plus</c:v>
                </c:pt>
              </c:strCache>
            </c:strRef>
          </c:tx>
          <c:spPr>
            <a:solidFill>
              <a:srgbClr val="82BAB5"/>
            </a:solidFill>
            <a:ln w="6350">
              <a:solidFill>
                <a:schemeClr val="tx1"/>
              </a:solidFill>
            </a:ln>
          </c:spPr>
          <c:invertIfNegative val="0"/>
          <c:dPt>
            <c:idx val="1"/>
            <c:invertIfNegative val="0"/>
            <c:bubble3D val="0"/>
            <c:spPr>
              <a:solidFill>
                <a:srgbClr val="82BAB5"/>
              </a:solidFill>
              <a:ln w="31750">
                <a:solidFill>
                  <a:schemeClr val="tx1"/>
                </a:solidFill>
              </a:ln>
            </c:spPr>
            <c:extLst>
              <c:ext xmlns:c16="http://schemas.microsoft.com/office/drawing/2014/chart" uri="{C3380CC4-5D6E-409C-BE32-E72D297353CC}">
                <c16:uniqueId val="{00000001-F1CA-4772-8222-41CFFF1DD36D}"/>
              </c:ext>
            </c:extLst>
          </c:dPt>
          <c:dPt>
            <c:idx val="5"/>
            <c:invertIfNegative val="0"/>
            <c:bubble3D val="0"/>
            <c:spPr>
              <a:solidFill>
                <a:srgbClr val="82BAB5"/>
              </a:solidFill>
              <a:ln w="31750">
                <a:solidFill>
                  <a:schemeClr val="tx1"/>
                </a:solidFill>
              </a:ln>
            </c:spPr>
            <c:extLst>
              <c:ext xmlns:c16="http://schemas.microsoft.com/office/drawing/2014/chart" uri="{C3380CC4-5D6E-409C-BE32-E72D297353CC}">
                <c16:uniqueId val="{00000003-F1CA-4772-8222-41CFFF1DD36D}"/>
              </c:ext>
            </c:extLst>
          </c:dPt>
          <c:dLbls>
            <c:spPr>
              <a:noFill/>
              <a:ln>
                <a:noFill/>
              </a:ln>
              <a:effectLst/>
            </c:spPr>
            <c:txPr>
              <a:bodyPr rot="0" vert="horz" lIns="0" tIns="0" rIns="0" bIns="0"/>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États-Unis</c:v>
                </c:pt>
                <c:pt idx="1">
                  <c:v>Canada</c:v>
                </c:pt>
                <c:pt idx="2">
                  <c:v>Royaume-Uni</c:v>
                </c:pt>
                <c:pt idx="3">
                  <c:v>Suède</c:v>
                </c:pt>
                <c:pt idx="4">
                  <c:v>Allemagne</c:v>
                </c:pt>
                <c:pt idx="5">
                  <c:v>Moyenne du FCMW</c:v>
                </c:pt>
                <c:pt idx="6">
                  <c:v>Australie</c:v>
                </c:pt>
                <c:pt idx="7">
                  <c:v>France</c:v>
                </c:pt>
                <c:pt idx="8">
                  <c:v>Suisse</c:v>
                </c:pt>
                <c:pt idx="9">
                  <c:v>Norvège</c:v>
                </c:pt>
                <c:pt idx="10">
                  <c:v>Pays-Bas</c:v>
                </c:pt>
                <c:pt idx="11">
                  <c:v>Nouvelle-Zélande</c:v>
                </c:pt>
              </c:strCache>
            </c:strRef>
          </c:cat>
          <c:val>
            <c:numRef>
              <c:f>Sheet1!$B$2:$B$13</c:f>
              <c:numCache>
                <c:formatCode>0\ %</c:formatCode>
                <c:ptCount val="12"/>
                <c:pt idx="0">
                  <c:v>0.44</c:v>
                </c:pt>
                <c:pt idx="1">
                  <c:v>0.33</c:v>
                </c:pt>
                <c:pt idx="2">
                  <c:v>0.3</c:v>
                </c:pt>
                <c:pt idx="3">
                  <c:v>0.3</c:v>
                </c:pt>
                <c:pt idx="4">
                  <c:v>0.28999999999999998</c:v>
                </c:pt>
                <c:pt idx="5">
                  <c:v>0.27</c:v>
                </c:pt>
                <c:pt idx="6">
                  <c:v>0.27</c:v>
                </c:pt>
                <c:pt idx="7">
                  <c:v>0.24</c:v>
                </c:pt>
                <c:pt idx="8">
                  <c:v>0.24</c:v>
                </c:pt>
                <c:pt idx="9">
                  <c:v>0.2</c:v>
                </c:pt>
                <c:pt idx="10">
                  <c:v>0.2</c:v>
                </c:pt>
                <c:pt idx="11">
                  <c:v>0.19</c:v>
                </c:pt>
              </c:numCache>
            </c:numRef>
          </c:val>
          <c:extLst>
            <c:ext xmlns:c16="http://schemas.microsoft.com/office/drawing/2014/chart" uri="{C3380CC4-5D6E-409C-BE32-E72D297353CC}">
              <c16:uniqueId val="{00000004-F1CA-4772-8222-41CFFF1DD36D}"/>
            </c:ext>
          </c:extLst>
        </c:ser>
        <c:ser>
          <c:idx val="1"/>
          <c:order val="1"/>
          <c:tx>
            <c:strRef>
              <c:f>Sheet1!$C$1</c:f>
              <c:strCache>
                <c:ptCount val="1"/>
                <c:pt idx="0">
                  <c:v>2</c:v>
                </c:pt>
              </c:strCache>
            </c:strRef>
          </c:tx>
          <c:spPr>
            <a:pattFill prst="pct5">
              <a:fgClr>
                <a:schemeClr val="bg1"/>
              </a:fgClr>
              <a:bgClr>
                <a:srgbClr val="365254"/>
              </a:bgClr>
            </a:pattFill>
            <a:ln w="6350">
              <a:solidFill>
                <a:schemeClr val="tx1"/>
              </a:solidFill>
            </a:ln>
          </c:spPr>
          <c:invertIfNegative val="0"/>
          <c:dPt>
            <c:idx val="1"/>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6-F1CA-4772-8222-41CFFF1DD36D}"/>
              </c:ext>
            </c:extLst>
          </c:dPt>
          <c:dPt>
            <c:idx val="5"/>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8-F1CA-4772-8222-41CFFF1DD36D}"/>
              </c:ext>
            </c:extLst>
          </c:dPt>
          <c:dLbls>
            <c:spPr>
              <a:solidFill>
                <a:srgbClr val="365254"/>
              </a:solidFill>
              <a:ln>
                <a:noFill/>
              </a:ln>
              <a:effectLst/>
            </c:spPr>
            <c:txPr>
              <a:bodyPr rot="0" vert="horz" lIns="0" tIns="0" rIns="0" bIns="0"/>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États-Unis</c:v>
                </c:pt>
                <c:pt idx="1">
                  <c:v>Canada</c:v>
                </c:pt>
                <c:pt idx="2">
                  <c:v>Royaume-Uni</c:v>
                </c:pt>
                <c:pt idx="3">
                  <c:v>Suède</c:v>
                </c:pt>
                <c:pt idx="4">
                  <c:v>Allemagne</c:v>
                </c:pt>
                <c:pt idx="5">
                  <c:v>Moyenne du FCMW</c:v>
                </c:pt>
                <c:pt idx="6">
                  <c:v>Australie</c:v>
                </c:pt>
                <c:pt idx="7">
                  <c:v>France</c:v>
                </c:pt>
                <c:pt idx="8">
                  <c:v>Suisse</c:v>
                </c:pt>
                <c:pt idx="9">
                  <c:v>Norvège</c:v>
                </c:pt>
                <c:pt idx="10">
                  <c:v>Pays-Bas</c:v>
                </c:pt>
                <c:pt idx="11">
                  <c:v>Nouvelle-Zélande</c:v>
                </c:pt>
              </c:strCache>
            </c:strRef>
          </c:cat>
          <c:val>
            <c:numRef>
              <c:f>Sheet1!$C$2:$C$13</c:f>
              <c:numCache>
                <c:formatCode>0\ %</c:formatCode>
                <c:ptCount val="12"/>
                <c:pt idx="0">
                  <c:v>0.26</c:v>
                </c:pt>
                <c:pt idx="1">
                  <c:v>0.26</c:v>
                </c:pt>
                <c:pt idx="2">
                  <c:v>0.25</c:v>
                </c:pt>
                <c:pt idx="3">
                  <c:v>0.28000000000000003</c:v>
                </c:pt>
                <c:pt idx="4">
                  <c:v>0.27</c:v>
                </c:pt>
                <c:pt idx="5">
                  <c:v>0.26</c:v>
                </c:pt>
                <c:pt idx="6">
                  <c:v>0.26</c:v>
                </c:pt>
                <c:pt idx="7">
                  <c:v>0.27</c:v>
                </c:pt>
                <c:pt idx="8">
                  <c:v>0.25</c:v>
                </c:pt>
                <c:pt idx="9">
                  <c:v>0.28000000000000003</c:v>
                </c:pt>
                <c:pt idx="10">
                  <c:v>0.22</c:v>
                </c:pt>
                <c:pt idx="11">
                  <c:v>0.23</c:v>
                </c:pt>
              </c:numCache>
            </c:numRef>
          </c:val>
          <c:extLst>
            <c:ext xmlns:c16="http://schemas.microsoft.com/office/drawing/2014/chart" uri="{C3380CC4-5D6E-409C-BE32-E72D297353CC}">
              <c16:uniqueId val="{00000009-F1CA-4772-8222-41CFFF1DD36D}"/>
            </c:ext>
          </c:extLst>
        </c:ser>
        <c:ser>
          <c:idx val="2"/>
          <c:order val="2"/>
          <c:tx>
            <c:strRef>
              <c:f>Sheet1!$D$1</c:f>
              <c:strCache>
                <c:ptCount val="1"/>
                <c:pt idx="0">
                  <c:v>1</c:v>
                </c:pt>
              </c:strCache>
            </c:strRef>
          </c:tx>
          <c:spPr>
            <a:solidFill>
              <a:srgbClr val="852062"/>
            </a:solidFill>
            <a:ln w="6350">
              <a:solidFill>
                <a:schemeClr val="tx1"/>
              </a:solidFill>
            </a:ln>
          </c:spPr>
          <c:invertIfNegative val="0"/>
          <c:dPt>
            <c:idx val="1"/>
            <c:invertIfNegative val="0"/>
            <c:bubble3D val="0"/>
            <c:spPr>
              <a:solidFill>
                <a:srgbClr val="852062"/>
              </a:solidFill>
              <a:ln w="31750">
                <a:solidFill>
                  <a:schemeClr val="tx1"/>
                </a:solidFill>
              </a:ln>
            </c:spPr>
            <c:extLst>
              <c:ext xmlns:c16="http://schemas.microsoft.com/office/drawing/2014/chart" uri="{C3380CC4-5D6E-409C-BE32-E72D297353CC}">
                <c16:uniqueId val="{0000000B-F1CA-4772-8222-41CFFF1DD36D}"/>
              </c:ext>
            </c:extLst>
          </c:dPt>
          <c:dPt>
            <c:idx val="5"/>
            <c:invertIfNegative val="0"/>
            <c:bubble3D val="0"/>
            <c:spPr>
              <a:solidFill>
                <a:srgbClr val="852062"/>
              </a:solidFill>
              <a:ln w="31750">
                <a:solidFill>
                  <a:schemeClr val="tx1"/>
                </a:solidFill>
              </a:ln>
            </c:spPr>
            <c:extLst>
              <c:ext xmlns:c16="http://schemas.microsoft.com/office/drawing/2014/chart" uri="{C3380CC4-5D6E-409C-BE32-E72D297353CC}">
                <c16:uniqueId val="{0000000D-F1CA-4772-8222-41CFFF1DD36D}"/>
              </c:ext>
            </c:extLst>
          </c:dPt>
          <c:dLbls>
            <c:spPr>
              <a:noFill/>
              <a:ln>
                <a:noFill/>
              </a:ln>
              <a:effectLst/>
            </c:spPr>
            <c:txPr>
              <a:bodyPr rot="0" vert="horz" lIns="0" tIns="0" rIns="0" bIns="0"/>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États-Unis</c:v>
                </c:pt>
                <c:pt idx="1">
                  <c:v>Canada</c:v>
                </c:pt>
                <c:pt idx="2">
                  <c:v>Royaume-Uni</c:v>
                </c:pt>
                <c:pt idx="3">
                  <c:v>Suède</c:v>
                </c:pt>
                <c:pt idx="4">
                  <c:v>Allemagne</c:v>
                </c:pt>
                <c:pt idx="5">
                  <c:v>Moyenne du FCMW</c:v>
                </c:pt>
                <c:pt idx="6">
                  <c:v>Australie</c:v>
                </c:pt>
                <c:pt idx="7">
                  <c:v>France</c:v>
                </c:pt>
                <c:pt idx="8">
                  <c:v>Suisse</c:v>
                </c:pt>
                <c:pt idx="9">
                  <c:v>Norvège</c:v>
                </c:pt>
                <c:pt idx="10">
                  <c:v>Pays-Bas</c:v>
                </c:pt>
                <c:pt idx="11">
                  <c:v>Nouvelle-Zélande</c:v>
                </c:pt>
              </c:strCache>
            </c:strRef>
          </c:cat>
          <c:val>
            <c:numRef>
              <c:f>Sheet1!$D$2:$D$13</c:f>
              <c:numCache>
                <c:formatCode>0\ %</c:formatCode>
                <c:ptCount val="12"/>
                <c:pt idx="0">
                  <c:v>0.2</c:v>
                </c:pt>
                <c:pt idx="1">
                  <c:v>0.26</c:v>
                </c:pt>
                <c:pt idx="2">
                  <c:v>0.28999999999999998</c:v>
                </c:pt>
                <c:pt idx="3">
                  <c:v>0.27</c:v>
                </c:pt>
                <c:pt idx="4">
                  <c:v>0.27</c:v>
                </c:pt>
                <c:pt idx="5">
                  <c:v>0.28000000000000003</c:v>
                </c:pt>
                <c:pt idx="6">
                  <c:v>0.26</c:v>
                </c:pt>
                <c:pt idx="7">
                  <c:v>0.28000000000000003</c:v>
                </c:pt>
                <c:pt idx="8">
                  <c:v>0.31</c:v>
                </c:pt>
                <c:pt idx="9">
                  <c:v>0.31</c:v>
                </c:pt>
                <c:pt idx="10">
                  <c:v>0.33</c:v>
                </c:pt>
                <c:pt idx="11">
                  <c:v>0.3</c:v>
                </c:pt>
              </c:numCache>
            </c:numRef>
          </c:val>
          <c:extLst>
            <c:ext xmlns:c16="http://schemas.microsoft.com/office/drawing/2014/chart" uri="{C3380CC4-5D6E-409C-BE32-E72D297353CC}">
              <c16:uniqueId val="{0000000E-F1CA-4772-8222-41CFFF1DD36D}"/>
            </c:ext>
          </c:extLst>
        </c:ser>
        <c:ser>
          <c:idx val="3"/>
          <c:order val="3"/>
          <c:tx>
            <c:strRef>
              <c:f>Sheet1!$E$1</c:f>
              <c:strCache>
                <c:ptCount val="1"/>
                <c:pt idx="0">
                  <c:v>0</c:v>
                </c:pt>
              </c:strCache>
            </c:strRef>
          </c:tx>
          <c:spPr>
            <a:pattFill prst="pct90">
              <a:fgClr>
                <a:srgbClr val="C8DA3F"/>
              </a:fgClr>
              <a:bgClr>
                <a:schemeClr val="tx1"/>
              </a:bgClr>
            </a:pattFill>
            <a:ln w="6350">
              <a:solidFill>
                <a:schemeClr val="tx1"/>
              </a:solidFill>
            </a:ln>
          </c:spPr>
          <c:invertIfNegative val="0"/>
          <c:dPt>
            <c:idx val="1"/>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0-F1CA-4772-8222-41CFFF1DD36D}"/>
              </c:ext>
            </c:extLst>
          </c:dPt>
          <c:dPt>
            <c:idx val="5"/>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2-F1CA-4772-8222-41CFFF1DD36D}"/>
              </c:ext>
            </c:extLst>
          </c:dPt>
          <c:dLbls>
            <c:dLbl>
              <c:idx val="5"/>
              <c:spPr>
                <a:solidFill>
                  <a:srgbClr val="C8DA3F"/>
                </a:solidFill>
                <a:ln>
                  <a:noFill/>
                </a:ln>
                <a:effectLst/>
              </c:spPr>
              <c:txPr>
                <a:bodyPr rot="0" vertOverflow="overflow" horzOverflow="overflow" vert="horz" lIns="0" tIns="0" rIns="0" bIns="0">
                  <a:noAutofit/>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F1CA-4772-8222-41CFFF1DD36D}"/>
                </c:ext>
              </c:extLst>
            </c:dLbl>
            <c:spPr>
              <a:solidFill>
                <a:srgbClr val="C8DA3F"/>
              </a:solidFill>
              <a:ln>
                <a:noFill/>
              </a:ln>
              <a:effectLst/>
            </c:spPr>
            <c:txPr>
              <a:bodyPr rot="0" vert="horz" lIns="0" tIns="0" rIns="0" bIns="0"/>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États-Unis</c:v>
                </c:pt>
                <c:pt idx="1">
                  <c:v>Canada</c:v>
                </c:pt>
                <c:pt idx="2">
                  <c:v>Royaume-Uni</c:v>
                </c:pt>
                <c:pt idx="3">
                  <c:v>Suède</c:v>
                </c:pt>
                <c:pt idx="4">
                  <c:v>Allemagne</c:v>
                </c:pt>
                <c:pt idx="5">
                  <c:v>Moyenne du FCMW</c:v>
                </c:pt>
                <c:pt idx="6">
                  <c:v>Australie</c:v>
                </c:pt>
                <c:pt idx="7">
                  <c:v>France</c:v>
                </c:pt>
                <c:pt idx="8">
                  <c:v>Suisse</c:v>
                </c:pt>
                <c:pt idx="9">
                  <c:v>Norvège</c:v>
                </c:pt>
                <c:pt idx="10">
                  <c:v>Pays-Bas</c:v>
                </c:pt>
                <c:pt idx="11">
                  <c:v>Nouvelle-Zélande</c:v>
                </c:pt>
              </c:strCache>
            </c:strRef>
          </c:cat>
          <c:val>
            <c:numRef>
              <c:f>Sheet1!$E$2:$E$13</c:f>
              <c:numCache>
                <c:formatCode>0\ %</c:formatCode>
                <c:ptCount val="12"/>
                <c:pt idx="0">
                  <c:v>0.11</c:v>
                </c:pt>
                <c:pt idx="1">
                  <c:v>0.14000000000000001</c:v>
                </c:pt>
                <c:pt idx="2">
                  <c:v>0.15</c:v>
                </c:pt>
                <c:pt idx="3">
                  <c:v>0.16</c:v>
                </c:pt>
                <c:pt idx="4">
                  <c:v>0.18</c:v>
                </c:pt>
                <c:pt idx="5">
                  <c:v>0.19</c:v>
                </c:pt>
                <c:pt idx="6">
                  <c:v>0.21</c:v>
                </c:pt>
                <c:pt idx="7">
                  <c:v>0.21</c:v>
                </c:pt>
                <c:pt idx="8">
                  <c:v>0.2</c:v>
                </c:pt>
                <c:pt idx="9">
                  <c:v>0.21</c:v>
                </c:pt>
                <c:pt idx="10">
                  <c:v>0.25</c:v>
                </c:pt>
                <c:pt idx="11">
                  <c:v>0.28000000000000003</c:v>
                </c:pt>
              </c:numCache>
            </c:numRef>
          </c:val>
          <c:extLst>
            <c:ext xmlns:c16="http://schemas.microsoft.com/office/drawing/2014/chart" uri="{C3380CC4-5D6E-409C-BE32-E72D297353CC}">
              <c16:uniqueId val="{00000013-F1CA-4772-8222-41CFFF1DD36D}"/>
            </c:ext>
          </c:extLst>
        </c:ser>
        <c:dLbls>
          <c:showLegendKey val="0"/>
          <c:showVal val="0"/>
          <c:showCatName val="0"/>
          <c:showSerName val="0"/>
          <c:showPercent val="0"/>
          <c:showBubbleSize val="0"/>
        </c:dLbls>
        <c:gapWidth val="50"/>
        <c:overlap val="100"/>
        <c:axId val="54705536"/>
        <c:axId val="54715520"/>
      </c:barChart>
      <c:catAx>
        <c:axId val="54705536"/>
        <c:scaling>
          <c:orientation val="minMax"/>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54715520"/>
        <c:crosses val="autoZero"/>
        <c:auto val="1"/>
        <c:lblAlgn val="ctr"/>
        <c:lblOffset val="100"/>
        <c:noMultiLvlLbl val="0"/>
      </c:catAx>
      <c:valAx>
        <c:axId val="54715520"/>
        <c:scaling>
          <c:orientation val="minMax"/>
          <c:max val="1"/>
        </c:scaling>
        <c:delete val="1"/>
        <c:axPos val="b"/>
        <c:numFmt formatCode="0%" sourceLinked="1"/>
        <c:majorTickMark val="none"/>
        <c:minorTickMark val="none"/>
        <c:tickLblPos val="nextTo"/>
        <c:crossAx val="54705536"/>
        <c:crosses val="autoZero"/>
        <c:crossBetween val="between"/>
      </c:valAx>
    </c:plotArea>
    <c:legend>
      <c:legendPos val="b"/>
      <c:layout>
        <c:manualLayout>
          <c:xMode val="edge"/>
          <c:yMode val="edge"/>
          <c:x val="0.35106257568518606"/>
          <c:y val="0.94267336951124547"/>
          <c:w val="0.43253740157480314"/>
          <c:h val="5.7326723048507826E-2"/>
        </c:manualLayout>
      </c:layout>
      <c:overlay val="0"/>
      <c:txPr>
        <a:bodyPr rot="0" vert="horz"/>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46579153304737"/>
          <c:y val="3.3472807357404523E-2"/>
          <c:w val="0.65183854690355492"/>
          <c:h val="0.8109784134811111"/>
        </c:manualLayout>
      </c:layout>
      <c:barChart>
        <c:barDir val="bar"/>
        <c:grouping val="stacked"/>
        <c:varyColors val="0"/>
        <c:ser>
          <c:idx val="0"/>
          <c:order val="0"/>
          <c:tx>
            <c:strRef>
              <c:f>Sheet1!$B$1</c:f>
              <c:strCache>
                <c:ptCount val="1"/>
                <c:pt idx="0">
                  <c:v>Toujours ou souvent</c:v>
                </c:pt>
              </c:strCache>
            </c:strRef>
          </c:tx>
          <c:spPr>
            <a:solidFill>
              <a:schemeClr val="bg1">
                <a:lumMod val="85000"/>
              </a:schemeClr>
            </a:solidFill>
            <a:ln w="6350">
              <a:solidFill>
                <a:schemeClr val="tx1"/>
              </a:solidFill>
            </a:ln>
          </c:spPr>
          <c:invertIfNegative val="0"/>
          <c:dPt>
            <c:idx val="0"/>
            <c:invertIfNegative val="0"/>
            <c:bubble3D val="0"/>
            <c:spPr>
              <a:solidFill>
                <a:srgbClr val="BFBFBF"/>
              </a:solidFill>
              <a:ln w="6350">
                <a:solidFill>
                  <a:schemeClr val="tx1"/>
                </a:solidFill>
              </a:ln>
            </c:spPr>
            <c:extLst>
              <c:ext xmlns:c16="http://schemas.microsoft.com/office/drawing/2014/chart" uri="{C3380CC4-5D6E-409C-BE32-E72D297353CC}">
                <c16:uniqueId val="{0000000A-C504-4203-BE20-63A01C0243E9}"/>
              </c:ext>
            </c:extLst>
          </c:dPt>
          <c:dPt>
            <c:idx val="1"/>
            <c:invertIfNegative val="0"/>
            <c:bubble3D val="0"/>
            <c:spPr>
              <a:solidFill>
                <a:srgbClr val="BFBFBF"/>
              </a:solidFill>
              <a:ln w="6350">
                <a:solidFill>
                  <a:schemeClr val="tx1"/>
                </a:solidFill>
              </a:ln>
            </c:spPr>
            <c:extLst>
              <c:ext xmlns:c16="http://schemas.microsoft.com/office/drawing/2014/chart" uri="{C3380CC4-5D6E-409C-BE32-E72D297353CC}">
                <c16:uniqueId val="{0000000B-C504-4203-BE20-63A01C0243E9}"/>
              </c:ext>
            </c:extLst>
          </c:dPt>
          <c:dPt>
            <c:idx val="2"/>
            <c:invertIfNegative val="0"/>
            <c:bubble3D val="0"/>
            <c:spPr>
              <a:solidFill>
                <a:srgbClr val="BFBFBF"/>
              </a:solidFill>
              <a:ln w="6350">
                <a:solidFill>
                  <a:schemeClr val="tx1"/>
                </a:solidFill>
              </a:ln>
            </c:spPr>
            <c:extLst>
              <c:ext xmlns:c16="http://schemas.microsoft.com/office/drawing/2014/chart" uri="{C3380CC4-5D6E-409C-BE32-E72D297353CC}">
                <c16:uniqueId val="{0000000C-C504-4203-BE20-63A01C0243E9}"/>
              </c:ext>
            </c:extLst>
          </c:dPt>
          <c:dPt>
            <c:idx val="3"/>
            <c:invertIfNegative val="0"/>
            <c:bubble3D val="0"/>
            <c:spPr>
              <a:pattFill prst="pct90">
                <a:fgClr>
                  <a:srgbClr val="00A199"/>
                </a:fgClr>
                <a:bgClr>
                  <a:schemeClr val="bg1"/>
                </a:bgClr>
              </a:pattFill>
              <a:ln w="6350">
                <a:solidFill>
                  <a:schemeClr val="tx1"/>
                </a:solidFill>
              </a:ln>
            </c:spPr>
            <c:extLst>
              <c:ext xmlns:c16="http://schemas.microsoft.com/office/drawing/2014/chart" uri="{C3380CC4-5D6E-409C-BE32-E72D297353CC}">
                <c16:uniqueId val="{00000001-7871-4080-A205-F95B82B1C20F}"/>
              </c:ext>
            </c:extLst>
          </c:dPt>
          <c:dPt>
            <c:idx val="4"/>
            <c:invertIfNegative val="0"/>
            <c:bubble3D val="0"/>
            <c:spPr>
              <a:solidFill>
                <a:srgbClr val="BFBFBF"/>
              </a:solidFill>
              <a:ln w="6350">
                <a:solidFill>
                  <a:schemeClr val="tx1"/>
                </a:solidFill>
              </a:ln>
            </c:spPr>
            <c:extLst>
              <c:ext xmlns:c16="http://schemas.microsoft.com/office/drawing/2014/chart" uri="{C3380CC4-5D6E-409C-BE32-E72D297353CC}">
                <c16:uniqueId val="{00000003-7871-4080-A205-F95B82B1C20F}"/>
              </c:ext>
            </c:extLst>
          </c:dPt>
          <c:dPt>
            <c:idx val="5"/>
            <c:invertIfNegative val="0"/>
            <c:bubble3D val="0"/>
            <c:spPr>
              <a:solidFill>
                <a:srgbClr val="BFBFBF"/>
              </a:solidFill>
              <a:ln w="6350">
                <a:solidFill>
                  <a:schemeClr val="tx1"/>
                </a:solidFill>
              </a:ln>
            </c:spPr>
            <c:extLst>
              <c:ext xmlns:c16="http://schemas.microsoft.com/office/drawing/2014/chart" uri="{C3380CC4-5D6E-409C-BE32-E72D297353CC}">
                <c16:uniqueId val="{00000005-7871-4080-A205-F95B82B1C20F}"/>
              </c:ext>
            </c:extLst>
          </c:dPt>
          <c:dPt>
            <c:idx val="6"/>
            <c:invertIfNegative val="0"/>
            <c:bubble3D val="0"/>
            <c:spPr>
              <a:solidFill>
                <a:srgbClr val="282828"/>
              </a:solidFill>
              <a:ln w="6350">
                <a:solidFill>
                  <a:schemeClr val="tx1"/>
                </a:solidFill>
              </a:ln>
            </c:spPr>
            <c:extLst>
              <c:ext xmlns:c16="http://schemas.microsoft.com/office/drawing/2014/chart" uri="{C3380CC4-5D6E-409C-BE32-E72D297353CC}">
                <c16:uniqueId val="{00000024-7871-4080-A205-F95B82B1C20F}"/>
              </c:ext>
            </c:extLst>
          </c:dPt>
          <c:dPt>
            <c:idx val="7"/>
            <c:invertIfNegative val="0"/>
            <c:bubble3D val="0"/>
            <c:spPr>
              <a:solidFill>
                <a:srgbClr val="BFBFBF"/>
              </a:solidFill>
              <a:ln w="6350">
                <a:solidFill>
                  <a:schemeClr val="tx1"/>
                </a:solidFill>
              </a:ln>
            </c:spPr>
            <c:extLst>
              <c:ext xmlns:c16="http://schemas.microsoft.com/office/drawing/2014/chart" uri="{C3380CC4-5D6E-409C-BE32-E72D297353CC}">
                <c16:uniqueId val="{0000000D-C504-4203-BE20-63A01C0243E9}"/>
              </c:ext>
            </c:extLst>
          </c:dPt>
          <c:dPt>
            <c:idx val="8"/>
            <c:invertIfNegative val="0"/>
            <c:bubble3D val="0"/>
            <c:spPr>
              <a:solidFill>
                <a:srgbClr val="BFBFBF"/>
              </a:solidFill>
              <a:ln w="6350">
                <a:solidFill>
                  <a:schemeClr val="tx1"/>
                </a:solidFill>
              </a:ln>
            </c:spPr>
            <c:extLst>
              <c:ext xmlns:c16="http://schemas.microsoft.com/office/drawing/2014/chart" uri="{C3380CC4-5D6E-409C-BE32-E72D297353CC}">
                <c16:uniqueId val="{0000000E-C504-4203-BE20-63A01C0243E9}"/>
              </c:ext>
            </c:extLst>
          </c:dPt>
          <c:dPt>
            <c:idx val="9"/>
            <c:invertIfNegative val="0"/>
            <c:bubble3D val="0"/>
            <c:spPr>
              <a:solidFill>
                <a:srgbClr val="BFBFBF"/>
              </a:solidFill>
              <a:ln w="6350">
                <a:solidFill>
                  <a:schemeClr val="tx1"/>
                </a:solidFill>
              </a:ln>
            </c:spPr>
            <c:extLst>
              <c:ext xmlns:c16="http://schemas.microsoft.com/office/drawing/2014/chart" uri="{C3380CC4-5D6E-409C-BE32-E72D297353CC}">
                <c16:uniqueId val="{0000000F-C504-4203-BE20-63A01C0243E9}"/>
              </c:ext>
            </c:extLst>
          </c:dPt>
          <c:dPt>
            <c:idx val="10"/>
            <c:invertIfNegative val="0"/>
            <c:bubble3D val="0"/>
            <c:spPr>
              <a:solidFill>
                <a:srgbClr val="BFBFBF"/>
              </a:solidFill>
              <a:ln w="6350">
                <a:solidFill>
                  <a:schemeClr val="tx1"/>
                </a:solidFill>
              </a:ln>
            </c:spPr>
            <c:extLst>
              <c:ext xmlns:c16="http://schemas.microsoft.com/office/drawing/2014/chart" uri="{C3380CC4-5D6E-409C-BE32-E72D297353CC}">
                <c16:uniqueId val="{00000010-C504-4203-BE20-63A01C0243E9}"/>
              </c:ext>
            </c:extLst>
          </c:dPt>
          <c:dPt>
            <c:idx val="11"/>
            <c:invertIfNegative val="0"/>
            <c:bubble3D val="0"/>
            <c:spPr>
              <a:solidFill>
                <a:srgbClr val="BFBFBF"/>
              </a:solidFill>
              <a:ln w="6350">
                <a:solidFill>
                  <a:schemeClr val="tx1"/>
                </a:solidFill>
              </a:ln>
            </c:spPr>
            <c:extLst>
              <c:ext xmlns:c16="http://schemas.microsoft.com/office/drawing/2014/chart" uri="{C3380CC4-5D6E-409C-BE32-E72D297353CC}">
                <c16:uniqueId val="{00000011-C504-4203-BE20-63A01C0243E9}"/>
              </c:ext>
            </c:extLst>
          </c:dPt>
          <c:dLbls>
            <c:dLbl>
              <c:idx val="3"/>
              <c:layout/>
              <c:spPr>
                <a:solidFill>
                  <a:srgbClr val="00A199"/>
                </a:solidFill>
                <a:ln>
                  <a:noFill/>
                </a:ln>
                <a:effectLst/>
              </c:spPr>
              <c:txPr>
                <a:bodyPr rot="0" vert="horz"/>
                <a:lstStyle/>
                <a:p>
                  <a:pPr>
                    <a:defRPr>
                      <a:solidFill>
                        <a:schemeClr val="tx1"/>
                      </a:solidFill>
                      <a:effectLst/>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1150226512781781E-2"/>
                      <c:h val="3.8400797883903673E-2"/>
                    </c:manualLayout>
                  </c15:layout>
                </c:ext>
                <c:ext xmlns:c16="http://schemas.microsoft.com/office/drawing/2014/chart" uri="{C3380CC4-5D6E-409C-BE32-E72D297353CC}">
                  <c16:uniqueId val="{00000001-7871-4080-A205-F95B82B1C20F}"/>
                </c:ext>
              </c:extLst>
            </c:dLbl>
            <c:dLbl>
              <c:idx val="6"/>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4-7871-4080-A205-F95B82B1C20F}"/>
                </c:ext>
              </c:extLst>
            </c:dLbl>
            <c:spPr>
              <a:noFill/>
              <a:ln>
                <a:noFill/>
              </a:ln>
              <a:effectLst/>
            </c:spPr>
            <c:txPr>
              <a:bodyPr rot="0" vert="horz"/>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Nouvelle-Zélande</c:v>
                </c:pt>
                <c:pt idx="1">
                  <c:v>Australie</c:v>
                </c:pt>
                <c:pt idx="2">
                  <c:v>Suisse</c:v>
                </c:pt>
                <c:pt idx="3">
                  <c:v>Canada</c:v>
                </c:pt>
                <c:pt idx="4">
                  <c:v>Allemagne</c:v>
                </c:pt>
                <c:pt idx="5">
                  <c:v>États-Unis</c:v>
                </c:pt>
                <c:pt idx="6">
                  <c:v>Moyenne du FCMW</c:v>
                </c:pt>
                <c:pt idx="7">
                  <c:v>Norvège</c:v>
                </c:pt>
                <c:pt idx="8">
                  <c:v>France</c:v>
                </c:pt>
                <c:pt idx="9">
                  <c:v>Pays-Bas</c:v>
                </c:pt>
                <c:pt idx="10">
                  <c:v>Royaume-Uni</c:v>
                </c:pt>
                <c:pt idx="11">
                  <c:v>Suède</c:v>
                </c:pt>
              </c:strCache>
            </c:strRef>
          </c:cat>
          <c:val>
            <c:numRef>
              <c:f>Sheet1!$B$2:$B$13</c:f>
              <c:numCache>
                <c:formatCode>0\ %</c:formatCode>
                <c:ptCount val="12"/>
                <c:pt idx="0">
                  <c:v>0.92</c:v>
                </c:pt>
                <c:pt idx="1">
                  <c:v>0.89</c:v>
                </c:pt>
                <c:pt idx="2">
                  <c:v>0.86</c:v>
                </c:pt>
                <c:pt idx="3">
                  <c:v>0.82</c:v>
                </c:pt>
                <c:pt idx="4">
                  <c:v>0.81</c:v>
                </c:pt>
                <c:pt idx="5">
                  <c:v>0.77</c:v>
                </c:pt>
                <c:pt idx="6">
                  <c:v>0.77</c:v>
                </c:pt>
                <c:pt idx="7">
                  <c:v>0.75</c:v>
                </c:pt>
                <c:pt idx="8">
                  <c:v>0.73</c:v>
                </c:pt>
                <c:pt idx="9">
                  <c:v>0.69</c:v>
                </c:pt>
                <c:pt idx="10">
                  <c:v>0.66</c:v>
                </c:pt>
                <c:pt idx="11">
                  <c:v>0.54</c:v>
                </c:pt>
              </c:numCache>
            </c:numRef>
          </c:val>
          <c:extLst>
            <c:ext xmlns:c16="http://schemas.microsoft.com/office/drawing/2014/chart" uri="{C3380CC4-5D6E-409C-BE32-E72D297353CC}">
              <c16:uniqueId val="{00000008-7871-4080-A205-F95B82B1C20F}"/>
            </c:ext>
          </c:extLst>
        </c:ser>
        <c:ser>
          <c:idx val="1"/>
          <c:order val="1"/>
          <c:tx>
            <c:strRef>
              <c:f>Sheet1!$C$1</c:f>
              <c:strCache>
                <c:ptCount val="1"/>
                <c:pt idx="0">
                  <c:v>Parfois, rarement ou jamais</c:v>
                </c:pt>
              </c:strCache>
            </c:strRef>
          </c:tx>
          <c:spPr>
            <a:noFill/>
            <a:ln w="6350">
              <a:solidFill>
                <a:schemeClr val="tx1"/>
              </a:solidFill>
            </a:ln>
          </c:spPr>
          <c:invertIfNegative val="0"/>
          <c:dPt>
            <c:idx val="3"/>
            <c:invertIfNegative val="0"/>
            <c:bubble3D val="0"/>
            <c:extLst>
              <c:ext xmlns:c16="http://schemas.microsoft.com/office/drawing/2014/chart" uri="{C3380CC4-5D6E-409C-BE32-E72D297353CC}">
                <c16:uniqueId val="{0000000A-7871-4080-A205-F95B82B1C20F}"/>
              </c:ext>
            </c:extLst>
          </c:dPt>
          <c:dPt>
            <c:idx val="4"/>
            <c:invertIfNegative val="0"/>
            <c:bubble3D val="0"/>
            <c:extLst>
              <c:ext xmlns:c16="http://schemas.microsoft.com/office/drawing/2014/chart" uri="{C3380CC4-5D6E-409C-BE32-E72D297353CC}">
                <c16:uniqueId val="{0000000C-7871-4080-A205-F95B82B1C20F}"/>
              </c:ext>
            </c:extLst>
          </c:dPt>
          <c:dPt>
            <c:idx val="5"/>
            <c:invertIfNegative val="0"/>
            <c:bubble3D val="0"/>
            <c:extLst>
              <c:ext xmlns:c16="http://schemas.microsoft.com/office/drawing/2014/chart" uri="{C3380CC4-5D6E-409C-BE32-E72D297353CC}">
                <c16:uniqueId val="{0000000E-7871-4080-A205-F95B82B1C20F}"/>
              </c:ext>
            </c:extLst>
          </c:dPt>
          <c:dPt>
            <c:idx val="6"/>
            <c:invertIfNegative val="0"/>
            <c:bubble3D val="0"/>
            <c:extLst>
              <c:ext xmlns:c16="http://schemas.microsoft.com/office/drawing/2014/chart" uri="{C3380CC4-5D6E-409C-BE32-E72D297353CC}">
                <c16:uniqueId val="{0000000F-8D08-4099-BF36-7F4D2F184D57}"/>
              </c:ext>
            </c:extLst>
          </c:dPt>
          <c:dLbls>
            <c:spPr>
              <a:noFill/>
              <a:ln>
                <a:noFill/>
              </a:ln>
              <a:effectLst/>
            </c:spPr>
            <c:txPr>
              <a:bodyPr rot="0" vert="horz"/>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Nouvelle-Zélande</c:v>
                </c:pt>
                <c:pt idx="1">
                  <c:v>Australie</c:v>
                </c:pt>
                <c:pt idx="2">
                  <c:v>Suisse</c:v>
                </c:pt>
                <c:pt idx="3">
                  <c:v>Canada</c:v>
                </c:pt>
                <c:pt idx="4">
                  <c:v>Allemagne</c:v>
                </c:pt>
                <c:pt idx="5">
                  <c:v>États-Unis</c:v>
                </c:pt>
                <c:pt idx="6">
                  <c:v>Moyenne du FCMW</c:v>
                </c:pt>
                <c:pt idx="7">
                  <c:v>Norvège</c:v>
                </c:pt>
                <c:pt idx="8">
                  <c:v>France</c:v>
                </c:pt>
                <c:pt idx="9">
                  <c:v>Pays-Bas</c:v>
                </c:pt>
                <c:pt idx="10">
                  <c:v>Royaume-Uni</c:v>
                </c:pt>
                <c:pt idx="11">
                  <c:v>Suède</c:v>
                </c:pt>
              </c:strCache>
            </c:strRef>
          </c:cat>
          <c:val>
            <c:numRef>
              <c:f>Sheet1!$C$2:$C$13</c:f>
              <c:numCache>
                <c:formatCode>0\ %</c:formatCode>
                <c:ptCount val="12"/>
                <c:pt idx="0">
                  <c:v>0.08</c:v>
                </c:pt>
                <c:pt idx="1">
                  <c:v>0.11</c:v>
                </c:pt>
                <c:pt idx="2">
                  <c:v>0.14000000000000001</c:v>
                </c:pt>
                <c:pt idx="3">
                  <c:v>0.18</c:v>
                </c:pt>
                <c:pt idx="4">
                  <c:v>0.19</c:v>
                </c:pt>
                <c:pt idx="5">
                  <c:v>0.23</c:v>
                </c:pt>
                <c:pt idx="6">
                  <c:v>0.23</c:v>
                </c:pt>
                <c:pt idx="7">
                  <c:v>0.25</c:v>
                </c:pt>
                <c:pt idx="8">
                  <c:v>0.27</c:v>
                </c:pt>
                <c:pt idx="9">
                  <c:v>0.31</c:v>
                </c:pt>
                <c:pt idx="10">
                  <c:v>0.34</c:v>
                </c:pt>
                <c:pt idx="11">
                  <c:v>0.46</c:v>
                </c:pt>
              </c:numCache>
            </c:numRef>
          </c:val>
          <c:extLst>
            <c:ext xmlns:c16="http://schemas.microsoft.com/office/drawing/2014/chart" uri="{C3380CC4-5D6E-409C-BE32-E72D297353CC}">
              <c16:uniqueId val="{00000011-7871-4080-A205-F95B82B1C20F}"/>
            </c:ext>
          </c:extLst>
        </c:ser>
        <c:dLbls>
          <c:showLegendKey val="0"/>
          <c:showVal val="0"/>
          <c:showCatName val="0"/>
          <c:showSerName val="0"/>
          <c:showPercent val="0"/>
          <c:showBubbleSize val="0"/>
        </c:dLbls>
        <c:gapWidth val="50"/>
        <c:overlap val="100"/>
        <c:axId val="165305728"/>
        <c:axId val="165311616"/>
      </c:barChart>
      <c:catAx>
        <c:axId val="165305728"/>
        <c:scaling>
          <c:orientation val="maxMin"/>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165311616"/>
        <c:crosses val="autoZero"/>
        <c:auto val="1"/>
        <c:lblAlgn val="ctr"/>
        <c:lblOffset val="100"/>
        <c:noMultiLvlLbl val="0"/>
      </c:catAx>
      <c:valAx>
        <c:axId val="165311616"/>
        <c:scaling>
          <c:orientation val="minMax"/>
          <c:max val="1"/>
        </c:scaling>
        <c:delete val="1"/>
        <c:axPos val="t"/>
        <c:numFmt formatCode="0\ %" sourceLinked="1"/>
        <c:majorTickMark val="none"/>
        <c:minorTickMark val="none"/>
        <c:tickLblPos val="nextTo"/>
        <c:crossAx val="165305728"/>
        <c:crosses val="autoZero"/>
        <c:crossBetween val="between"/>
      </c:valAx>
    </c:plotArea>
    <c:legend>
      <c:legendPos val="b"/>
      <c:layout>
        <c:manualLayout>
          <c:xMode val="edge"/>
          <c:yMode val="edge"/>
          <c:x val="0.22259531539600205"/>
          <c:y val="0.89073430527491382"/>
          <c:w val="0.77740468460399792"/>
          <c:h val="7.3012218146237429E-2"/>
        </c:manualLayout>
      </c:layout>
      <c:overlay val="0"/>
      <c:txPr>
        <a:bodyPr rot="0" vert="horz"/>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20812432821417"/>
          <c:y val="0.13622754355607133"/>
          <c:w val="0.51172883430665006"/>
          <c:h val="0.69488543493657784"/>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Sheet1!$A$2:$A$5</c:f>
              <c:strCache>
                <c:ptCount val="4"/>
                <c:pt idx="0">
                  <c:v>dont les résultats d’examen ou les dossiers médicaux n’étaient pas disponibles au moment de leur rendez-vous médical </c:v>
                </c:pt>
                <c:pt idx="1">
                  <c:v>qui ont reçu des renseignements contradictoires de la part de différents médecins ou professionnels de la santé </c:v>
                </c:pt>
                <c:pt idx="2">
                  <c:v>dont le médecin a demandé un examen médical qu’ils jugeaient non nécessaire puisque cet examen avait déjà été fait </c:v>
                </c:pt>
                <c:pt idx="3">
                  <c:v>qui croyaient qu’une erreur médicale s’était produite dans le cadre de leur traitement ou de leurs soins </c:v>
                </c:pt>
              </c:strCache>
            </c:strRef>
          </c:cat>
          <c:val>
            <c:numRef>
              <c:f>Sheet1!$B$2:$B$5</c:f>
              <c:numCache>
                <c:formatCode>0\ %</c:formatCode>
                <c:ptCount val="4"/>
                <c:pt idx="0">
                  <c:v>2.2917E-2</c:v>
                </c:pt>
                <c:pt idx="1">
                  <c:v>2.383E-2</c:v>
                </c:pt>
                <c:pt idx="2">
                  <c:v>3.5261000000000001E-2</c:v>
                </c:pt>
                <c:pt idx="3">
                  <c:v>2.8452999999999999E-2</c:v>
                </c:pt>
              </c:numCache>
            </c:numRef>
          </c:val>
          <c:extLst>
            <c:ext xmlns:c16="http://schemas.microsoft.com/office/drawing/2014/chart" uri="{C3380CC4-5D6E-409C-BE32-E72D297353CC}">
              <c16:uniqueId val="{00000000-1E41-47EC-8817-835476BFF33C}"/>
            </c:ext>
          </c:extLst>
        </c:ser>
        <c:ser>
          <c:idx val="1"/>
          <c:order val="1"/>
          <c:tx>
            <c:strRef>
              <c:f>Sheet1!$C$1</c:f>
              <c:strCache>
                <c:ptCount val="1"/>
                <c:pt idx="0">
                  <c:v>Intervalle des valeurs des pays</c:v>
                </c:pt>
              </c:strCache>
            </c:strRef>
          </c:tx>
          <c:spPr>
            <a:solidFill>
              <a:srgbClr val="BFBFBF"/>
            </a:solidFill>
            <a:ln w="6350">
              <a:solidFill>
                <a:schemeClr val="tx1"/>
              </a:solidFill>
            </a:ln>
            <a:effectLst/>
          </c:spPr>
          <c:invertIfNegative val="0"/>
          <c:cat>
            <c:strRef>
              <c:f>Sheet1!$A$2:$A$5</c:f>
              <c:strCache>
                <c:ptCount val="4"/>
                <c:pt idx="0">
                  <c:v>dont les résultats d’examen ou les dossiers médicaux n’étaient pas disponibles au moment de leur rendez-vous médical </c:v>
                </c:pt>
                <c:pt idx="1">
                  <c:v>qui ont reçu des renseignements contradictoires de la part de différents médecins ou professionnels de la santé </c:v>
                </c:pt>
                <c:pt idx="2">
                  <c:v>dont le médecin a demandé un examen médical qu’ils jugeaient non nécessaire puisque cet examen avait déjà été fait </c:v>
                </c:pt>
                <c:pt idx="3">
                  <c:v>qui croyaient qu’une erreur médicale s’était produite dans le cadre de leur traitement ou de leurs soins </c:v>
                </c:pt>
              </c:strCache>
            </c:strRef>
          </c:cat>
          <c:val>
            <c:numRef>
              <c:f>Sheet1!$C$2:$C$5</c:f>
              <c:numCache>
                <c:formatCode>0\ %</c:formatCode>
                <c:ptCount val="4"/>
                <c:pt idx="0">
                  <c:v>0.13115400000000002</c:v>
                </c:pt>
                <c:pt idx="1">
                  <c:v>0.14537</c:v>
                </c:pt>
                <c:pt idx="2">
                  <c:v>9.0497000000000008E-2</c:v>
                </c:pt>
                <c:pt idx="3">
                  <c:v>9.5702000000000009E-2</c:v>
                </c:pt>
              </c:numCache>
            </c:numRef>
          </c:val>
          <c:extLst>
            <c:ext xmlns:c16="http://schemas.microsoft.com/office/drawing/2014/chart" uri="{C3380CC4-5D6E-409C-BE32-E72D297353CC}">
              <c16:uniqueId val="{00000001-1E41-47EC-8817-835476BFF33C}"/>
            </c:ext>
          </c:extLst>
        </c:ser>
        <c:dLbls>
          <c:showLegendKey val="0"/>
          <c:showVal val="0"/>
          <c:showCatName val="0"/>
          <c:showSerName val="0"/>
          <c:showPercent val="0"/>
          <c:showBubbleSize val="0"/>
        </c:dLbls>
        <c:gapWidth val="300"/>
        <c:overlap val="100"/>
        <c:axId val="163226368"/>
        <c:axId val="163227904"/>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solidFill>
                <a:schemeClr val="tx1"/>
              </a:solidFill>
              <a:ln w="12700">
                <a:solidFill>
                  <a:schemeClr val="tx1"/>
                </a:solidFill>
              </a:ln>
              <a:effectLst/>
            </c:spPr>
          </c:marker>
          <c:dPt>
            <c:idx val="0"/>
            <c:marker>
              <c:spPr>
                <a:solidFill>
                  <a:srgbClr val="F48120"/>
                </a:solidFill>
                <a:ln w="12700">
                  <a:solidFill>
                    <a:schemeClr val="tx1"/>
                  </a:solidFill>
                </a:ln>
                <a:effectLst/>
              </c:spPr>
            </c:marker>
            <c:bubble3D val="0"/>
            <c:extLst>
              <c:ext xmlns:c16="http://schemas.microsoft.com/office/drawing/2014/chart" uri="{C3380CC4-5D6E-409C-BE32-E72D297353CC}">
                <c16:uniqueId val="{00000002-1E41-47EC-8817-835476BFF33C}"/>
              </c:ext>
            </c:extLst>
          </c:dPt>
          <c:dPt>
            <c:idx val="1"/>
            <c:marker>
              <c:spPr>
                <a:solidFill>
                  <a:srgbClr val="CFE8E3"/>
                </a:solidFill>
                <a:ln w="12700">
                  <a:solidFill>
                    <a:schemeClr val="tx1"/>
                  </a:solidFill>
                </a:ln>
                <a:effectLst/>
              </c:spPr>
            </c:marker>
            <c:bubble3D val="0"/>
            <c:extLst>
              <c:ext xmlns:c16="http://schemas.microsoft.com/office/drawing/2014/chart" uri="{C3380CC4-5D6E-409C-BE32-E72D297353CC}">
                <c16:uniqueId val="{00000003-1E41-47EC-8817-835476BFF33C}"/>
              </c:ext>
            </c:extLst>
          </c:dPt>
          <c:dPt>
            <c:idx val="2"/>
            <c:marker>
              <c:spPr>
                <a:solidFill>
                  <a:srgbClr val="CFE8E3"/>
                </a:solidFill>
                <a:ln w="12700">
                  <a:solidFill>
                    <a:schemeClr val="tx1"/>
                  </a:solidFill>
                </a:ln>
                <a:effectLst/>
              </c:spPr>
            </c:marker>
            <c:bubble3D val="0"/>
            <c:extLst>
              <c:ext xmlns:c16="http://schemas.microsoft.com/office/drawing/2014/chart" uri="{C3380CC4-5D6E-409C-BE32-E72D297353CC}">
                <c16:uniqueId val="{00000004-1E41-47EC-8817-835476BFF33C}"/>
              </c:ext>
            </c:extLst>
          </c:dPt>
          <c:dPt>
            <c:idx val="3"/>
            <c:marker>
              <c:spPr>
                <a:solidFill>
                  <a:srgbClr val="CFE8E3"/>
                </a:solidFill>
                <a:ln w="12700">
                  <a:solidFill>
                    <a:schemeClr val="tx1"/>
                  </a:solidFill>
                </a:ln>
                <a:effectLst/>
              </c:spPr>
            </c:marker>
            <c:bubble3D val="0"/>
            <c:extLst>
              <c:ext xmlns:c16="http://schemas.microsoft.com/office/drawing/2014/chart" uri="{C3380CC4-5D6E-409C-BE32-E72D297353CC}">
                <c16:uniqueId val="{00000005-1E41-47EC-8817-835476BFF33C}"/>
              </c:ext>
            </c:extLst>
          </c:dPt>
          <c:dLbls>
            <c:dLbl>
              <c:idx val="0"/>
              <c:layout>
                <c:manualLayout>
                  <c:x val="5.1056638514248168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E41-47EC-8817-835476BFF33C}"/>
                </c:ext>
              </c:extLst>
            </c:dLbl>
            <c:dLbl>
              <c:idx val="1"/>
              <c:layout>
                <c:manualLayout>
                  <c:x val="3.1252851454176148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E41-47EC-8817-835476BFF33C}"/>
                </c:ext>
              </c:extLst>
            </c:dLbl>
            <c:dLbl>
              <c:idx val="2"/>
              <c:layout>
                <c:manualLayout>
                  <c:x val="-6.6876521511583492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E41-47EC-8817-835476BFF33C}"/>
                </c:ext>
              </c:extLst>
            </c:dLbl>
            <c:dLbl>
              <c:idx val="3"/>
              <c:layout>
                <c:manualLayout>
                  <c:x val="-7.1518034103787875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E41-47EC-8817-835476BFF33C}"/>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82828"/>
                      </a:solidFill>
                      <a:round/>
                    </a:ln>
                    <a:effectLst/>
                  </c:spPr>
                </c15:leaderLines>
              </c:ext>
            </c:extLst>
          </c:dLbls>
          <c:xVal>
            <c:numRef>
              <c:f>Sheet1!$F$2:$F$5</c:f>
              <c:numCache>
                <c:formatCode>0\ %</c:formatCode>
                <c:ptCount val="4"/>
                <c:pt idx="0">
                  <c:v>0.116427</c:v>
                </c:pt>
                <c:pt idx="1">
                  <c:v>0.114729</c:v>
                </c:pt>
                <c:pt idx="2">
                  <c:v>6.6952999999999999E-2</c:v>
                </c:pt>
                <c:pt idx="3">
                  <c:v>8.4401000000000004E-2</c:v>
                </c:pt>
              </c:numCache>
            </c:numRef>
          </c:xVal>
          <c:yVal>
            <c:numRef>
              <c:f>Sheet1!$D$2:$D$5</c:f>
              <c:numCache>
                <c:formatCode>General</c:formatCode>
                <c:ptCount val="4"/>
                <c:pt idx="0">
                  <c:v>3.5</c:v>
                </c:pt>
                <c:pt idx="1">
                  <c:v>2.5</c:v>
                </c:pt>
                <c:pt idx="2">
                  <c:v>1.5</c:v>
                </c:pt>
                <c:pt idx="3">
                  <c:v>0.5</c:v>
                </c:pt>
              </c:numCache>
            </c:numRef>
          </c:yVal>
          <c:smooth val="0"/>
          <c:extLst>
            <c:ext xmlns:c16="http://schemas.microsoft.com/office/drawing/2014/chart" uri="{C3380CC4-5D6E-409C-BE32-E72D297353CC}">
              <c16:uniqueId val="{00000006-1E41-47EC-8817-835476BFF33C}"/>
            </c:ext>
          </c:extLst>
        </c:ser>
        <c:ser>
          <c:idx val="3"/>
          <c:order val="3"/>
          <c:tx>
            <c:strRef>
              <c:f>Sheet1!$E$1</c:f>
              <c:strCache>
                <c:ptCount val="1"/>
                <c:pt idx="0">
                  <c:v>Moy. du FCMW</c:v>
                </c:pt>
              </c:strCache>
            </c:strRef>
          </c:tx>
          <c:spPr>
            <a:ln w="25400" cap="rnd">
              <a:noFill/>
              <a:round/>
            </a:ln>
            <a:effectLst/>
          </c:spPr>
          <c:marker>
            <c:symbol val="triangle"/>
            <c:size val="14"/>
            <c:spPr>
              <a:solidFill>
                <a:srgbClr val="282828"/>
              </a:solidFill>
              <a:ln w="12700">
                <a:solidFill>
                  <a:srgbClr val="282828"/>
                </a:solidFill>
              </a:ln>
              <a:effectLst/>
            </c:spPr>
          </c:marker>
          <c:dLbls>
            <c:dLbl>
              <c:idx val="0"/>
              <c:layout>
                <c:manualLayout>
                  <c:x val="-7.5347221080117752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E41-47EC-8817-835476BFF33C}"/>
                </c:ext>
              </c:extLst>
            </c:dLbl>
            <c:dLbl>
              <c:idx val="1"/>
              <c:layout>
                <c:manualLayout>
                  <c:x val="-7.268608719392057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E41-47EC-8817-835476BFF33C}"/>
                </c:ext>
              </c:extLst>
            </c:dLbl>
            <c:dLbl>
              <c:idx val="2"/>
              <c:layout>
                <c:manualLayout>
                  <c:x val="-3.4425160847903237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E41-47EC-8817-835476BFF33C}"/>
                </c:ext>
              </c:extLst>
            </c:dLbl>
            <c:dLbl>
              <c:idx val="3"/>
              <c:layout>
                <c:manualLayout>
                  <c:x val="1.1989965074140549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E41-47EC-8817-835476BFF33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Sheet1!$E$2:$E$5</c:f>
              <c:numCache>
                <c:formatCode>0\ %</c:formatCode>
                <c:ptCount val="4"/>
                <c:pt idx="0">
                  <c:v>9.6194000000000002E-2</c:v>
                </c:pt>
                <c:pt idx="1">
                  <c:v>0.10842419812143801</c:v>
                </c:pt>
                <c:pt idx="2">
                  <c:v>7.3062721296886193E-2</c:v>
                </c:pt>
                <c:pt idx="3">
                  <c:v>9.2071486488390933E-2</c:v>
                </c:pt>
              </c:numCache>
            </c:numRef>
          </c:xVal>
          <c:yVal>
            <c:numRef>
              <c:f>Sheet1!$D$2:$D$5</c:f>
              <c:numCache>
                <c:formatCode>General</c:formatCode>
                <c:ptCount val="4"/>
                <c:pt idx="0">
                  <c:v>3.5</c:v>
                </c:pt>
                <c:pt idx="1">
                  <c:v>2.5</c:v>
                </c:pt>
                <c:pt idx="2">
                  <c:v>1.5</c:v>
                </c:pt>
                <c:pt idx="3">
                  <c:v>0.5</c:v>
                </c:pt>
              </c:numCache>
            </c:numRef>
          </c:yVal>
          <c:smooth val="0"/>
          <c:extLst>
            <c:ext xmlns:c16="http://schemas.microsoft.com/office/drawing/2014/chart" uri="{C3380CC4-5D6E-409C-BE32-E72D297353CC}">
              <c16:uniqueId val="{0000000B-1E41-47EC-8817-835476BFF33C}"/>
            </c:ext>
          </c:extLst>
        </c:ser>
        <c:dLbls>
          <c:showLegendKey val="0"/>
          <c:showVal val="0"/>
          <c:showCatName val="0"/>
          <c:showSerName val="0"/>
          <c:showPercent val="0"/>
          <c:showBubbleSize val="0"/>
        </c:dLbls>
        <c:axId val="163239424"/>
        <c:axId val="163237888"/>
      </c:scatterChart>
      <c:catAx>
        <c:axId val="163226368"/>
        <c:scaling>
          <c:orientation val="maxMin"/>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63227904"/>
        <c:crosses val="autoZero"/>
        <c:auto val="1"/>
        <c:lblAlgn val="ctr"/>
        <c:lblOffset val="100"/>
        <c:noMultiLvlLbl val="0"/>
      </c:catAx>
      <c:valAx>
        <c:axId val="163227904"/>
        <c:scaling>
          <c:orientation val="minMax"/>
        </c:scaling>
        <c:delete val="0"/>
        <c:axPos val="b"/>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63226368"/>
        <c:crosses val="max"/>
        <c:crossBetween val="between"/>
      </c:valAx>
      <c:valAx>
        <c:axId val="163237888"/>
        <c:scaling>
          <c:orientation val="minMax"/>
          <c:max val="4"/>
        </c:scaling>
        <c:delete val="1"/>
        <c:axPos val="r"/>
        <c:numFmt formatCode="General" sourceLinked="1"/>
        <c:majorTickMark val="out"/>
        <c:minorTickMark val="none"/>
        <c:tickLblPos val="nextTo"/>
        <c:crossAx val="163239424"/>
        <c:crosses val="max"/>
        <c:crossBetween val="midCat"/>
      </c:valAx>
      <c:valAx>
        <c:axId val="163239424"/>
        <c:scaling>
          <c:orientation val="minMax"/>
        </c:scaling>
        <c:delete val="1"/>
        <c:axPos val="b"/>
        <c:numFmt formatCode="0\ %" sourceLinked="1"/>
        <c:majorTickMark val="out"/>
        <c:minorTickMark val="none"/>
        <c:tickLblPos val="nextTo"/>
        <c:crossAx val="163237888"/>
        <c:crosses val="autoZero"/>
        <c:crossBetween val="midCat"/>
      </c:valAx>
      <c:spPr>
        <a:noFill/>
        <a:ln>
          <a:noFill/>
        </a:ln>
        <a:effectLst/>
      </c:spPr>
    </c:plotArea>
    <c:legend>
      <c:legendPos val="b"/>
      <c:legendEntry>
        <c:idx val="0"/>
        <c:delete val="1"/>
      </c:legendEntry>
      <c:layout>
        <c:manualLayout>
          <c:xMode val="edge"/>
          <c:yMode val="edge"/>
          <c:x val="0.35807832120022448"/>
          <c:y val="0.90757795589260892"/>
          <c:w val="0.64192167879977546"/>
          <c:h val="7.5190474424461057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28226873486852"/>
          <c:y val="4.451000758295047E-2"/>
          <c:w val="0.61637242413152415"/>
          <c:h val="0.91097998483409903"/>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extLst>
              <c:ext xmlns:c16="http://schemas.microsoft.com/office/drawing/2014/chart" uri="{C3380CC4-5D6E-409C-BE32-E72D297353CC}">
                <c16:uniqueId val="{00000000-C19A-4F72-AE08-CA3B79F5F78C}"/>
              </c:ext>
            </c:extLst>
          </c:dPt>
          <c:dPt>
            <c:idx val="4"/>
            <c:invertIfNegative val="0"/>
            <c:bubble3D val="0"/>
            <c:extLst>
              <c:ext xmlns:c16="http://schemas.microsoft.com/office/drawing/2014/chart" uri="{C3380CC4-5D6E-409C-BE32-E72D297353CC}">
                <c16:uniqueId val="{00000002-C19A-4F72-AE08-CA3B79F5F78C}"/>
              </c:ext>
            </c:extLst>
          </c:dPt>
          <c:dPt>
            <c:idx val="5"/>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4-C19A-4F72-AE08-CA3B79F5F78C}"/>
              </c:ext>
            </c:extLst>
          </c:dPt>
          <c:dPt>
            <c:idx val="6"/>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8-C19A-4F72-AE08-CA3B79F5F78C}"/>
              </c:ext>
            </c:extLst>
          </c:dPt>
          <c:dPt>
            <c:idx val="9"/>
            <c:invertIfNegative val="0"/>
            <c:bubble3D val="0"/>
            <c:extLst>
              <c:ext xmlns:c16="http://schemas.microsoft.com/office/drawing/2014/chart" uri="{C3380CC4-5D6E-409C-BE32-E72D297353CC}">
                <c16:uniqueId val="{00000005-C19A-4F72-AE08-CA3B79F5F78C}"/>
              </c:ext>
            </c:extLst>
          </c:dPt>
          <c:dPt>
            <c:idx val="10"/>
            <c:invertIfNegative val="0"/>
            <c:bubble3D val="0"/>
            <c:extLst>
              <c:ext xmlns:c16="http://schemas.microsoft.com/office/drawing/2014/chart" uri="{C3380CC4-5D6E-409C-BE32-E72D297353CC}">
                <c16:uniqueId val="{00000006-C19A-4F72-AE08-CA3B79F5F78C}"/>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Allemagne</c:v>
                </c:pt>
                <c:pt idx="1">
                  <c:v>États-Unis</c:v>
                </c:pt>
                <c:pt idx="2">
                  <c:v>Pays-Bas</c:v>
                </c:pt>
                <c:pt idx="3">
                  <c:v>Australie</c:v>
                </c:pt>
                <c:pt idx="4">
                  <c:v>Suisse</c:v>
                </c:pt>
                <c:pt idx="5">
                  <c:v>Canada</c:v>
                </c:pt>
                <c:pt idx="6">
                  <c:v>Moyenne du FCMW</c:v>
                </c:pt>
                <c:pt idx="7">
                  <c:v>Suède</c:v>
                </c:pt>
                <c:pt idx="8">
                  <c:v>Nouvelle-Zélande</c:v>
                </c:pt>
                <c:pt idx="9">
                  <c:v>Royaume-Uni</c:v>
                </c:pt>
                <c:pt idx="10">
                  <c:v>Norvège</c:v>
                </c:pt>
                <c:pt idx="11">
                  <c:v>France</c:v>
                </c:pt>
              </c:strCache>
            </c:strRef>
          </c:cat>
          <c:val>
            <c:numRef>
              <c:f>Sheet1!$B$2:$B$13</c:f>
              <c:numCache>
                <c:formatCode>0\ %</c:formatCode>
                <c:ptCount val="12"/>
                <c:pt idx="0">
                  <c:v>0.7</c:v>
                </c:pt>
                <c:pt idx="1">
                  <c:v>0.67</c:v>
                </c:pt>
                <c:pt idx="2">
                  <c:v>0.66</c:v>
                </c:pt>
                <c:pt idx="3">
                  <c:v>0.66</c:v>
                </c:pt>
                <c:pt idx="4">
                  <c:v>0.65</c:v>
                </c:pt>
                <c:pt idx="5">
                  <c:v>0.61</c:v>
                </c:pt>
                <c:pt idx="6">
                  <c:v>0.61</c:v>
                </c:pt>
                <c:pt idx="7">
                  <c:v>0.56999999999999995</c:v>
                </c:pt>
                <c:pt idx="8">
                  <c:v>0.56999999999999995</c:v>
                </c:pt>
                <c:pt idx="9">
                  <c:v>0.56999999999999995</c:v>
                </c:pt>
                <c:pt idx="10">
                  <c:v>0.53</c:v>
                </c:pt>
                <c:pt idx="11">
                  <c:v>0.53</c:v>
                </c:pt>
              </c:numCache>
            </c:numRef>
          </c:val>
          <c:extLst>
            <c:ext xmlns:c16="http://schemas.microsoft.com/office/drawing/2014/chart" uri="{C3380CC4-5D6E-409C-BE32-E72D297353CC}">
              <c16:uniqueId val="{00000007-C19A-4F72-AE08-CA3B79F5F78C}"/>
            </c:ext>
          </c:extLst>
        </c:ser>
        <c:dLbls>
          <c:showLegendKey val="0"/>
          <c:showVal val="0"/>
          <c:showCatName val="0"/>
          <c:showSerName val="0"/>
          <c:showPercent val="0"/>
          <c:showBubbleSize val="0"/>
        </c:dLbls>
        <c:gapWidth val="25"/>
        <c:axId val="167708544"/>
        <c:axId val="167710080"/>
      </c:barChart>
      <c:catAx>
        <c:axId val="16770854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t"/>
        <c:numFmt formatCode="0\ %"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1">
                <a:lumMod val="85000"/>
              </a:schemeClr>
            </a:solidFill>
            <a:ln w="6350">
              <a:solidFill>
                <a:schemeClr val="tx1"/>
              </a:solidFill>
            </a:ln>
            <a:effectLst/>
          </c:spPr>
          <c:invertIfNegative val="0"/>
          <c:dPt>
            <c:idx val="0"/>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1-8B60-4AD3-82DF-E02E6A4FEFFD}"/>
              </c:ext>
            </c:extLst>
          </c:dPt>
          <c:dPt>
            <c:idx val="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2-8B60-4AD3-82DF-E02E6A4FEFFD}"/>
              </c:ext>
            </c:extLst>
          </c:dPt>
          <c:dPt>
            <c:idx val="2"/>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D-CB90-4222-8211-4BD47BF974B1}"/>
              </c:ext>
            </c:extLst>
          </c:dPt>
          <c:dPt>
            <c:idx val="3"/>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C-CB90-4222-8211-4BD47BF974B1}"/>
              </c:ext>
            </c:extLst>
          </c:dPt>
          <c:dPt>
            <c:idx val="4"/>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B-CB90-4222-8211-4BD47BF974B1}"/>
              </c:ext>
            </c:extLst>
          </c:dPt>
          <c:dPt>
            <c:idx val="5"/>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3-8B60-4AD3-82DF-E02E6A4FEFFD}"/>
              </c:ext>
            </c:extLst>
          </c:dPt>
          <c:dPt>
            <c:idx val="6"/>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A-CB90-4222-8211-4BD47BF974B1}"/>
              </c:ext>
            </c:extLst>
          </c:dPt>
          <c:dPt>
            <c:idx val="7"/>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5-8B60-4AD3-82DF-E02E6A4FEFFD}"/>
              </c:ext>
            </c:extLst>
          </c:dPt>
          <c:dPt>
            <c:idx val="8"/>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CB90-4222-8211-4BD47BF974B1}"/>
              </c:ext>
            </c:extLst>
          </c:dPt>
          <c:dPt>
            <c:idx val="9"/>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8-CB90-4222-8211-4BD47BF974B1}"/>
              </c:ext>
            </c:extLst>
          </c:dPt>
          <c:dPt>
            <c:idx val="1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7-CB90-4222-8211-4BD47BF974B1}"/>
              </c:ext>
            </c:extLst>
          </c:dPt>
          <c:dPt>
            <c:idx val="1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6-CB90-4222-8211-4BD47BF974B1}"/>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Canada</c:v>
                </c:pt>
                <c:pt idx="1">
                  <c:v>Australie</c:v>
                </c:pt>
                <c:pt idx="2">
                  <c:v>Norvège</c:v>
                </c:pt>
                <c:pt idx="3">
                  <c:v>Royaume-Uni</c:v>
                </c:pt>
                <c:pt idx="4">
                  <c:v>Nouvelle-Zélande</c:v>
                </c:pt>
                <c:pt idx="5">
                  <c:v>Suède</c:v>
                </c:pt>
                <c:pt idx="6">
                  <c:v>France</c:v>
                </c:pt>
                <c:pt idx="7">
                  <c:v>Moyenne du FCMW</c:v>
                </c:pt>
                <c:pt idx="8">
                  <c:v>Allemagne</c:v>
                </c:pt>
                <c:pt idx="9">
                  <c:v>Pays-Bas</c:v>
                </c:pt>
                <c:pt idx="10">
                  <c:v>Suisse</c:v>
                </c:pt>
                <c:pt idx="11">
                  <c:v>États-Unis</c:v>
                </c:pt>
              </c:strCache>
            </c:strRef>
          </c:cat>
          <c:val>
            <c:numRef>
              <c:f>Sheet1!$B$2:$B$13</c:f>
              <c:numCache>
                <c:formatCode>0" "%</c:formatCode>
                <c:ptCount val="12"/>
                <c:pt idx="0">
                  <c:v>0.58865286314557796</c:v>
                </c:pt>
                <c:pt idx="1">
                  <c:v>0.54932489115369509</c:v>
                </c:pt>
                <c:pt idx="2">
                  <c:v>0.54119713145341897</c:v>
                </c:pt>
                <c:pt idx="3">
                  <c:v>0.512591841439901</c:v>
                </c:pt>
                <c:pt idx="4">
                  <c:v>0.45351723747128553</c:v>
                </c:pt>
                <c:pt idx="5">
                  <c:v>0.45244747709578204</c:v>
                </c:pt>
                <c:pt idx="6">
                  <c:v>0.41625008933083929</c:v>
                </c:pt>
                <c:pt idx="7">
                  <c:v>0.4144474853818883</c:v>
                </c:pt>
                <c:pt idx="8">
                  <c:v>0.37462038941549353</c:v>
                </c:pt>
                <c:pt idx="9">
                  <c:v>0.24143148797111913</c:v>
                </c:pt>
                <c:pt idx="10">
                  <c:v>0.21771812437755603</c:v>
                </c:pt>
                <c:pt idx="11">
                  <c:v>0.21117080634610208</c:v>
                </c:pt>
              </c:numCache>
            </c:numRef>
          </c:val>
          <c:extLst>
            <c:ext xmlns:c16="http://schemas.microsoft.com/office/drawing/2014/chart" uri="{C3380CC4-5D6E-409C-BE32-E72D297353CC}">
              <c16:uniqueId val="{00000006-8B60-4AD3-82DF-E02E6A4FEFFD}"/>
            </c:ext>
          </c:extLst>
        </c:ser>
        <c:dLbls>
          <c:showLegendKey val="0"/>
          <c:showVal val="0"/>
          <c:showCatName val="0"/>
          <c:showSerName val="0"/>
          <c:showPercent val="0"/>
          <c:showBubbleSize val="0"/>
        </c:dLbls>
        <c:gapWidth val="25"/>
        <c:axId val="168024320"/>
        <c:axId val="168026112"/>
      </c:barChart>
      <c:catAx>
        <c:axId val="16802432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68026112"/>
        <c:crosses val="autoZero"/>
        <c:auto val="1"/>
        <c:lblAlgn val="ctr"/>
        <c:lblOffset val="100"/>
        <c:noMultiLvlLbl val="0"/>
      </c:catAx>
      <c:valAx>
        <c:axId val="168026112"/>
        <c:scaling>
          <c:orientation val="minMax"/>
        </c:scaling>
        <c:delete val="1"/>
        <c:axPos val="t"/>
        <c:numFmt formatCode="0&quot; &quot;%" sourceLinked="1"/>
        <c:majorTickMark val="none"/>
        <c:minorTickMark val="none"/>
        <c:tickLblPos val="nextTo"/>
        <c:crossAx val="168024320"/>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06319528904098"/>
          <c:y val="4.4973387710790708E-2"/>
          <c:w val="0.77693947993467694"/>
          <c:h val="0.58923733918744614"/>
        </c:manualLayout>
      </c:layout>
      <c:lineChart>
        <c:grouping val="standard"/>
        <c:varyColors val="0"/>
        <c:ser>
          <c:idx val="0"/>
          <c:order val="0"/>
          <c:tx>
            <c:strRef>
              <c:f>Sheet1!$B$1</c:f>
              <c:strCache>
                <c:ptCount val="1"/>
                <c:pt idx="0">
                  <c:v>Canada</c:v>
                </c:pt>
              </c:strCache>
            </c:strRef>
          </c:tx>
          <c:spPr>
            <a:ln w="19050" cap="rnd">
              <a:solidFill>
                <a:srgbClr val="282828"/>
              </a:solidFill>
              <a:prstDash val="dash"/>
              <a:round/>
            </a:ln>
            <a:effectLst/>
          </c:spPr>
          <c:marker>
            <c:symbol val="diamond"/>
            <c:size val="13"/>
            <c:spPr>
              <a:solidFill>
                <a:srgbClr val="F48120"/>
              </a:solidFill>
              <a:ln w="12700">
                <a:solidFill>
                  <a:srgbClr val="282828"/>
                </a:solidFill>
              </a:ln>
              <a:effectLst/>
            </c:spPr>
          </c:marker>
          <c:dPt>
            <c:idx val="0"/>
            <c:marker>
              <c:spPr>
                <a:solidFill>
                  <a:srgbClr val="282828"/>
                </a:solidFill>
                <a:ln w="12700">
                  <a:solidFill>
                    <a:srgbClr val="282828"/>
                  </a:solidFill>
                </a:ln>
                <a:effectLst/>
              </c:spPr>
            </c:marker>
            <c:bubble3D val="0"/>
            <c:extLst>
              <c:ext xmlns:c16="http://schemas.microsoft.com/office/drawing/2014/chart" uri="{C3380CC4-5D6E-409C-BE32-E72D297353CC}">
                <c16:uniqueId val="{00000000-6070-48C7-BA94-76FDA53EC1B0}"/>
              </c:ext>
            </c:extLst>
          </c:dPt>
          <c:dPt>
            <c:idx val="1"/>
            <c:bubble3D val="0"/>
            <c:extLst>
              <c:ext xmlns:c16="http://schemas.microsoft.com/office/drawing/2014/chart" uri="{C3380CC4-5D6E-409C-BE32-E72D297353CC}">
                <c16:uniqueId val="{00000001-6070-48C7-BA94-76FDA53EC1B0}"/>
              </c:ext>
            </c:extLst>
          </c:dPt>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2014 (sous-population 
de 65 ans et plus)</c:v>
                </c:pt>
                <c:pt idx="1">
                  <c:v>2017</c:v>
                </c:pt>
              </c:strCache>
            </c:strRef>
          </c:cat>
          <c:val>
            <c:numRef>
              <c:f>Sheet1!$B$2:$B$3</c:f>
              <c:numCache>
                <c:formatCode>0\ %</c:formatCode>
                <c:ptCount val="2"/>
                <c:pt idx="0">
                  <c:v>0.54</c:v>
                </c:pt>
                <c:pt idx="1">
                  <c:v>0.59</c:v>
                </c:pt>
              </c:numCache>
            </c:numRef>
          </c:val>
          <c:smooth val="0"/>
          <c:extLst>
            <c:ext xmlns:c16="http://schemas.microsoft.com/office/drawing/2014/chart" uri="{C3380CC4-5D6E-409C-BE32-E72D297353CC}">
              <c16:uniqueId val="{00000002-6070-48C7-BA94-76FDA53EC1B0}"/>
            </c:ext>
          </c:extLst>
        </c:ser>
        <c:ser>
          <c:idx val="1"/>
          <c:order val="1"/>
          <c:tx>
            <c:strRef>
              <c:f>Sheet1!$C$1</c:f>
              <c:strCache>
                <c:ptCount val="1"/>
                <c:pt idx="0">
                  <c:v>Moy. du FCMW</c:v>
                </c:pt>
              </c:strCache>
            </c:strRef>
          </c:tx>
          <c:spPr>
            <a:ln w="19050" cap="rnd">
              <a:solidFill>
                <a:srgbClr val="282828"/>
              </a:solidFill>
              <a:round/>
            </a:ln>
            <a:effectLst/>
          </c:spPr>
          <c:marker>
            <c:symbol val="triangle"/>
            <c:size val="12"/>
            <c:spPr>
              <a:solidFill>
                <a:srgbClr val="282828"/>
              </a:solidFill>
              <a:ln w="12700">
                <a:solidFill>
                  <a:srgbClr val="282828"/>
                </a:solidFill>
                <a:tailEnd w="med" len="med"/>
              </a:ln>
              <a:effectLst/>
            </c:spPr>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2014 (sous-population 
de 65 ans et plus)</c:v>
                </c:pt>
                <c:pt idx="1">
                  <c:v>2017</c:v>
                </c:pt>
              </c:strCache>
            </c:strRef>
          </c:cat>
          <c:val>
            <c:numRef>
              <c:f>Sheet1!$C$2:$C$3</c:f>
              <c:numCache>
                <c:formatCode>0\ %</c:formatCode>
                <c:ptCount val="2"/>
                <c:pt idx="0">
                  <c:v>0.37</c:v>
                </c:pt>
                <c:pt idx="1">
                  <c:v>0.41</c:v>
                </c:pt>
              </c:numCache>
            </c:numRef>
          </c:val>
          <c:smooth val="0"/>
          <c:extLst>
            <c:ext xmlns:c16="http://schemas.microsoft.com/office/drawing/2014/chart" uri="{C3380CC4-5D6E-409C-BE32-E72D297353CC}">
              <c16:uniqueId val="{00000003-6070-48C7-BA94-76FDA53EC1B0}"/>
            </c:ext>
          </c:extLst>
        </c:ser>
        <c:dLbls>
          <c:showLegendKey val="0"/>
          <c:showVal val="0"/>
          <c:showCatName val="0"/>
          <c:showSerName val="0"/>
          <c:showPercent val="0"/>
          <c:showBubbleSize val="0"/>
        </c:dLbls>
        <c:marker val="1"/>
        <c:smooth val="0"/>
        <c:axId val="151292544"/>
        <c:axId val="151302528"/>
      </c:lineChart>
      <c:catAx>
        <c:axId val="151292544"/>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51302528"/>
        <c:crosses val="autoZero"/>
        <c:auto val="1"/>
        <c:lblAlgn val="ctr"/>
        <c:lblOffset val="100"/>
        <c:noMultiLvlLbl val="0"/>
      </c:catAx>
      <c:valAx>
        <c:axId val="151302528"/>
        <c:scaling>
          <c:orientation val="minMax"/>
          <c:min val="0"/>
        </c:scaling>
        <c:delete val="0"/>
        <c:axPos val="l"/>
        <c:numFmt formatCode="0\ %" sourceLinked="1"/>
        <c:majorTickMark val="out"/>
        <c:minorTickMark val="none"/>
        <c:tickLblPos val="nextTo"/>
        <c:spPr>
          <a:noFill/>
          <a:ln w="6350">
            <a:solidFill>
              <a:schemeClr val="tx1"/>
            </a:solidFill>
          </a:ln>
          <a:effectLst/>
        </c:spPr>
        <c:txPr>
          <a:bodyPr rot="-60000000" vert="horz"/>
          <a:lstStyle/>
          <a:p>
            <a:pPr>
              <a:defRPr/>
            </a:pPr>
            <a:endParaRPr lang="en-US"/>
          </a:p>
        </c:txPr>
        <c:crossAx val="151292544"/>
        <c:crosses val="autoZero"/>
        <c:crossBetween val="between"/>
      </c:valAx>
      <c:spPr>
        <a:noFill/>
        <a:ln>
          <a:noFill/>
        </a:ln>
        <a:effectLst/>
      </c:spPr>
    </c:plotArea>
    <c:legend>
      <c:legendPos val="b"/>
      <c:layout>
        <c:manualLayout>
          <c:xMode val="edge"/>
          <c:yMode val="edge"/>
          <c:x val="0.30271599339439625"/>
          <c:y val="0.78704463391467927"/>
          <c:w val="0.58073426645503079"/>
          <c:h val="9.9826407653194796E-2"/>
        </c:manualLayout>
      </c:layout>
      <c:overlay val="0"/>
      <c:spPr>
        <a:noFill/>
        <a:ln>
          <a:noFill/>
        </a:ln>
        <a:effectLst/>
      </c:spPr>
      <c:txPr>
        <a:bodyPr rot="0" vert="horz"/>
        <a:lstStyle/>
        <a:p>
          <a:pPr>
            <a:defRPr sz="1800" baseline="10000"/>
          </a:pPr>
          <a:endParaRPr lang="en-US"/>
        </a:p>
      </c:txPr>
    </c:legend>
    <c:plotVisOnly val="1"/>
    <c:dispBlanksAs val="gap"/>
    <c:showDLblsOverMax val="0"/>
  </c:chart>
  <c:spPr>
    <a:noFill/>
    <a:ln>
      <a:noFill/>
    </a:ln>
    <a:effectLst/>
  </c:spPr>
  <c:txPr>
    <a:bodyPr/>
    <a:lstStyle/>
    <a:p>
      <a:pPr>
        <a:defRPr sz="1200" b="0">
          <a:latin typeface="Arial Narrow" panose="020B0606020202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13482643884372"/>
          <c:y val="0.24072312468472223"/>
          <c:w val="0.68686517356115639"/>
          <c:h val="0.61805264216690747"/>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extLst>
              <c:ext xmlns:c16="http://schemas.microsoft.com/office/drawing/2014/chart" uri="{C3380CC4-5D6E-409C-BE32-E72D297353CC}">
                <c16:uniqueId val="{00000001-CBB9-4C0D-9B3E-EC265CD21C88}"/>
              </c:ext>
            </c:extLst>
          </c:dPt>
          <c:dPt>
            <c:idx val="4"/>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7-7C57-4E82-A5C3-AADFAD2C9938}"/>
              </c:ext>
            </c:extLst>
          </c:dPt>
          <c:dPt>
            <c:idx val="5"/>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3-7C57-4E82-A5C3-AADFAD2C9938}"/>
              </c:ext>
            </c:extLst>
          </c:dPt>
          <c:dPt>
            <c:idx val="9"/>
            <c:invertIfNegative val="0"/>
            <c:bubble3D val="0"/>
            <c:extLst>
              <c:ext xmlns:c16="http://schemas.microsoft.com/office/drawing/2014/chart" uri="{C3380CC4-5D6E-409C-BE32-E72D297353CC}">
                <c16:uniqueId val="{00000007-CBB9-4C0D-9B3E-EC265CD21C88}"/>
              </c:ext>
            </c:extLst>
          </c:dPt>
          <c:dPt>
            <c:idx val="10"/>
            <c:invertIfNegative val="0"/>
            <c:bubble3D val="0"/>
            <c:extLst>
              <c:ext xmlns:c16="http://schemas.microsoft.com/office/drawing/2014/chart" uri="{C3380CC4-5D6E-409C-BE32-E72D297353CC}">
                <c16:uniqueId val="{00000008-CBB9-4C0D-9B3E-EC265CD21C88}"/>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États-Unis</c:v>
                </c:pt>
                <c:pt idx="1">
                  <c:v>Suisse</c:v>
                </c:pt>
                <c:pt idx="2">
                  <c:v>Suède</c:v>
                </c:pt>
                <c:pt idx="3">
                  <c:v>Allemagne</c:v>
                </c:pt>
                <c:pt idx="4">
                  <c:v>Moyenne du FCMW</c:v>
                </c:pt>
                <c:pt idx="5">
                  <c:v>Canada</c:v>
                </c:pt>
                <c:pt idx="6">
                  <c:v>Norvège</c:v>
                </c:pt>
                <c:pt idx="7">
                  <c:v>Royaume-Uni</c:v>
                </c:pt>
                <c:pt idx="8">
                  <c:v>Pays-Bas</c:v>
                </c:pt>
                <c:pt idx="9">
                  <c:v>Australie</c:v>
                </c:pt>
                <c:pt idx="10">
                  <c:v>Nouvelle-Zélande</c:v>
                </c:pt>
                <c:pt idx="11">
                  <c:v>France</c:v>
                </c:pt>
              </c:strCache>
            </c:strRef>
          </c:cat>
          <c:val>
            <c:numRef>
              <c:f>Sheet1!$B$2:$B$13</c:f>
              <c:numCache>
                <c:formatCode>0\ %</c:formatCode>
                <c:ptCount val="12"/>
                <c:pt idx="0">
                  <c:v>0.1</c:v>
                </c:pt>
                <c:pt idx="1">
                  <c:v>0.09</c:v>
                </c:pt>
                <c:pt idx="2">
                  <c:v>0.09</c:v>
                </c:pt>
                <c:pt idx="3">
                  <c:v>0.08</c:v>
                </c:pt>
                <c:pt idx="4">
                  <c:v>0.06</c:v>
                </c:pt>
                <c:pt idx="5">
                  <c:v>0.05</c:v>
                </c:pt>
                <c:pt idx="6">
                  <c:v>0.05</c:v>
                </c:pt>
                <c:pt idx="7">
                  <c:v>0.05</c:v>
                </c:pt>
                <c:pt idx="8">
                  <c:v>0.04</c:v>
                </c:pt>
                <c:pt idx="9">
                  <c:v>0.03</c:v>
                </c:pt>
                <c:pt idx="10">
                  <c:v>0.03</c:v>
                </c:pt>
                <c:pt idx="11">
                  <c:v>0.02</c:v>
                </c:pt>
              </c:numCache>
            </c:numRef>
          </c:val>
          <c:extLst>
            <c:ext xmlns:c16="http://schemas.microsoft.com/office/drawing/2014/chart" uri="{C3380CC4-5D6E-409C-BE32-E72D297353CC}">
              <c16:uniqueId val="{00000006-7C57-4E82-A5C3-AADFAD2C9938}"/>
            </c:ext>
          </c:extLst>
        </c:ser>
        <c:dLbls>
          <c:showLegendKey val="0"/>
          <c:showVal val="0"/>
          <c:showCatName val="0"/>
          <c:showSerName val="0"/>
          <c:showPercent val="0"/>
          <c:showBubbleSize val="0"/>
        </c:dLbls>
        <c:gapWidth val="25"/>
        <c:axId val="167708544"/>
        <c:axId val="167710080"/>
      </c:barChart>
      <c:catAx>
        <c:axId val="16770854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t"/>
        <c:numFmt formatCode="0\ %"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64221148967359"/>
          <c:y val="0.24072312468472223"/>
          <c:w val="0.65129272016509232"/>
          <c:h val="0.61163335884198167"/>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extLst>
              <c:ext xmlns:c16="http://schemas.microsoft.com/office/drawing/2014/chart" uri="{C3380CC4-5D6E-409C-BE32-E72D297353CC}">
                <c16:uniqueId val="{00000000-5AC8-43BE-8173-5200D6D35740}"/>
              </c:ext>
            </c:extLst>
          </c:dPt>
          <c:dPt>
            <c:idx val="4"/>
            <c:invertIfNegative val="0"/>
            <c:bubble3D val="0"/>
            <c:extLst>
              <c:ext xmlns:c16="http://schemas.microsoft.com/office/drawing/2014/chart" uri="{C3380CC4-5D6E-409C-BE32-E72D297353CC}">
                <c16:uniqueId val="{00000002-5AC8-43BE-8173-5200D6D35740}"/>
              </c:ext>
            </c:extLst>
          </c:dPt>
          <c:dPt>
            <c:idx val="5"/>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4-5AC8-43BE-8173-5200D6D35740}"/>
              </c:ext>
            </c:extLst>
          </c:dPt>
          <c:dPt>
            <c:idx val="8"/>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8-5AC8-43BE-8173-5200D6D35740}"/>
              </c:ext>
            </c:extLst>
          </c:dPt>
          <c:dPt>
            <c:idx val="9"/>
            <c:invertIfNegative val="0"/>
            <c:bubble3D val="0"/>
            <c:extLst>
              <c:ext xmlns:c16="http://schemas.microsoft.com/office/drawing/2014/chart" uri="{C3380CC4-5D6E-409C-BE32-E72D297353CC}">
                <c16:uniqueId val="{00000005-5AC8-43BE-8173-5200D6D35740}"/>
              </c:ext>
            </c:extLst>
          </c:dPt>
          <c:dPt>
            <c:idx val="10"/>
            <c:invertIfNegative val="0"/>
            <c:bubble3D val="0"/>
            <c:extLst>
              <c:ext xmlns:c16="http://schemas.microsoft.com/office/drawing/2014/chart" uri="{C3380CC4-5D6E-409C-BE32-E72D297353CC}">
                <c16:uniqueId val="{00000006-5AC8-43BE-8173-5200D6D35740}"/>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Allemagne</c:v>
                </c:pt>
                <c:pt idx="1">
                  <c:v>États-Unis</c:v>
                </c:pt>
                <c:pt idx="2">
                  <c:v>Suède</c:v>
                </c:pt>
                <c:pt idx="3">
                  <c:v>Norvège</c:v>
                </c:pt>
                <c:pt idx="4">
                  <c:v>Pays-Bas</c:v>
                </c:pt>
                <c:pt idx="5">
                  <c:v>Moyenne du FCMW</c:v>
                </c:pt>
                <c:pt idx="6">
                  <c:v>Royaume-Uni</c:v>
                </c:pt>
                <c:pt idx="7">
                  <c:v>Suisse</c:v>
                </c:pt>
                <c:pt idx="8">
                  <c:v>Canada</c:v>
                </c:pt>
                <c:pt idx="9">
                  <c:v>Nouvelle-Zélande</c:v>
                </c:pt>
                <c:pt idx="10">
                  <c:v>Australie</c:v>
                </c:pt>
                <c:pt idx="11">
                  <c:v>France</c:v>
                </c:pt>
              </c:strCache>
            </c:strRef>
          </c:cat>
          <c:val>
            <c:numRef>
              <c:f>Sheet1!$B$2:$B$13</c:f>
              <c:numCache>
                <c:formatCode>0\ %</c:formatCode>
                <c:ptCount val="12"/>
                <c:pt idx="0">
                  <c:v>0.22</c:v>
                </c:pt>
                <c:pt idx="1">
                  <c:v>0.19</c:v>
                </c:pt>
                <c:pt idx="2">
                  <c:v>0.18</c:v>
                </c:pt>
                <c:pt idx="3">
                  <c:v>0.18</c:v>
                </c:pt>
                <c:pt idx="4">
                  <c:v>0.15</c:v>
                </c:pt>
                <c:pt idx="5">
                  <c:v>0.14000000000000001</c:v>
                </c:pt>
                <c:pt idx="6">
                  <c:v>0.13</c:v>
                </c:pt>
                <c:pt idx="7">
                  <c:v>0.13</c:v>
                </c:pt>
                <c:pt idx="8">
                  <c:v>0.13</c:v>
                </c:pt>
                <c:pt idx="9">
                  <c:v>0.09</c:v>
                </c:pt>
                <c:pt idx="10">
                  <c:v>7.0000000000000007E-2</c:v>
                </c:pt>
                <c:pt idx="11">
                  <c:v>0.05</c:v>
                </c:pt>
              </c:numCache>
            </c:numRef>
          </c:val>
          <c:extLst>
            <c:ext xmlns:c16="http://schemas.microsoft.com/office/drawing/2014/chart" uri="{C3380CC4-5D6E-409C-BE32-E72D297353CC}">
              <c16:uniqueId val="{00000007-5AC8-43BE-8173-5200D6D35740}"/>
            </c:ext>
          </c:extLst>
        </c:ser>
        <c:dLbls>
          <c:showLegendKey val="0"/>
          <c:showVal val="0"/>
          <c:showCatName val="0"/>
          <c:showSerName val="0"/>
          <c:showPercent val="0"/>
          <c:showBubbleSize val="0"/>
        </c:dLbls>
        <c:gapWidth val="25"/>
        <c:axId val="167708544"/>
        <c:axId val="167710080"/>
      </c:barChart>
      <c:catAx>
        <c:axId val="16770854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t"/>
        <c:numFmt formatCode="0\ %"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61438044602942"/>
          <c:y val="0.25356169133457407"/>
          <c:w val="0.66938561955397058"/>
          <c:h val="0.70150332539094451"/>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0-F0DF-4FE2-8BD1-D309FC0A7ED9}"/>
              </c:ext>
            </c:extLst>
          </c:dPt>
          <c:dPt>
            <c:idx val="4"/>
            <c:invertIfNegative val="0"/>
            <c:bubble3D val="0"/>
            <c:extLst>
              <c:ext xmlns:c16="http://schemas.microsoft.com/office/drawing/2014/chart" uri="{C3380CC4-5D6E-409C-BE32-E72D297353CC}">
                <c16:uniqueId val="{00000002-F0DF-4FE2-8BD1-D309FC0A7ED9}"/>
              </c:ext>
            </c:extLst>
          </c:dPt>
          <c:dPt>
            <c:idx val="5"/>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4-F0DF-4FE2-8BD1-D309FC0A7ED9}"/>
              </c:ext>
            </c:extLst>
          </c:dPt>
          <c:dPt>
            <c:idx val="9"/>
            <c:invertIfNegative val="0"/>
            <c:bubble3D val="0"/>
            <c:extLst>
              <c:ext xmlns:c16="http://schemas.microsoft.com/office/drawing/2014/chart" uri="{C3380CC4-5D6E-409C-BE32-E72D297353CC}">
                <c16:uniqueId val="{00000005-F0DF-4FE2-8BD1-D309FC0A7ED9}"/>
              </c:ext>
            </c:extLst>
          </c:dPt>
          <c:dPt>
            <c:idx val="10"/>
            <c:invertIfNegative val="0"/>
            <c:bubble3D val="0"/>
            <c:extLst>
              <c:ext xmlns:c16="http://schemas.microsoft.com/office/drawing/2014/chart" uri="{C3380CC4-5D6E-409C-BE32-E72D297353CC}">
                <c16:uniqueId val="{00000006-F0DF-4FE2-8BD1-D309FC0A7ED9}"/>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Australie</c:v>
                </c:pt>
                <c:pt idx="1">
                  <c:v>États-Unis</c:v>
                </c:pt>
                <c:pt idx="2">
                  <c:v>Canada</c:v>
                </c:pt>
                <c:pt idx="3">
                  <c:v>Suède</c:v>
                </c:pt>
                <c:pt idx="4">
                  <c:v>Nouvelle-Zélande</c:v>
                </c:pt>
                <c:pt idx="5">
                  <c:v>Moyenne du FCMW</c:v>
                </c:pt>
                <c:pt idx="6">
                  <c:v>Royaume-Uni</c:v>
                </c:pt>
                <c:pt idx="7">
                  <c:v>Allemagne</c:v>
                </c:pt>
                <c:pt idx="8">
                  <c:v>Suisse</c:v>
                </c:pt>
                <c:pt idx="9">
                  <c:v>Norvège</c:v>
                </c:pt>
                <c:pt idx="10">
                  <c:v>Pays-Bas</c:v>
                </c:pt>
                <c:pt idx="11">
                  <c:v>France</c:v>
                </c:pt>
              </c:strCache>
            </c:strRef>
          </c:cat>
          <c:val>
            <c:numRef>
              <c:f>Sheet1!$B$2:$B$13</c:f>
              <c:numCache>
                <c:formatCode>0\ %</c:formatCode>
                <c:ptCount val="12"/>
                <c:pt idx="0">
                  <c:v>0.42</c:v>
                </c:pt>
                <c:pt idx="1">
                  <c:v>0.39</c:v>
                </c:pt>
                <c:pt idx="2">
                  <c:v>0.38</c:v>
                </c:pt>
                <c:pt idx="3">
                  <c:v>0.36</c:v>
                </c:pt>
                <c:pt idx="4">
                  <c:v>0.34</c:v>
                </c:pt>
                <c:pt idx="5">
                  <c:v>0.31</c:v>
                </c:pt>
                <c:pt idx="6">
                  <c:v>0.31</c:v>
                </c:pt>
                <c:pt idx="7">
                  <c:v>0.28999999999999998</c:v>
                </c:pt>
                <c:pt idx="8">
                  <c:v>0.26</c:v>
                </c:pt>
                <c:pt idx="9">
                  <c:v>0.26</c:v>
                </c:pt>
                <c:pt idx="10">
                  <c:v>0.23</c:v>
                </c:pt>
                <c:pt idx="11">
                  <c:v>0.18</c:v>
                </c:pt>
              </c:numCache>
            </c:numRef>
          </c:val>
          <c:extLst>
            <c:ext xmlns:c16="http://schemas.microsoft.com/office/drawing/2014/chart" uri="{C3380CC4-5D6E-409C-BE32-E72D297353CC}">
              <c16:uniqueId val="{00000007-F0DF-4FE2-8BD1-D309FC0A7ED9}"/>
            </c:ext>
          </c:extLst>
        </c:ser>
        <c:dLbls>
          <c:showLegendKey val="0"/>
          <c:showVal val="0"/>
          <c:showCatName val="0"/>
          <c:showSerName val="0"/>
          <c:showPercent val="0"/>
          <c:showBubbleSize val="0"/>
        </c:dLbls>
        <c:gapWidth val="25"/>
        <c:axId val="167708544"/>
        <c:axId val="167710080"/>
      </c:barChart>
      <c:catAx>
        <c:axId val="16770854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t"/>
        <c:numFmt formatCode="0\ %"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8819628549593"/>
          <c:y val="0.25035204967211105"/>
          <c:w val="0.6671180371450407"/>
          <c:h val="0.70150332539094451"/>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extLst>
              <c:ext xmlns:c16="http://schemas.microsoft.com/office/drawing/2014/chart" uri="{C3380CC4-5D6E-409C-BE32-E72D297353CC}">
                <c16:uniqueId val="{00000000-7548-42FD-A02A-D1A4FDF84A0F}"/>
              </c:ext>
            </c:extLst>
          </c:dPt>
          <c:dPt>
            <c:idx val="4"/>
            <c:invertIfNegative val="0"/>
            <c:bubble3D val="0"/>
            <c:extLst>
              <c:ext xmlns:c16="http://schemas.microsoft.com/office/drawing/2014/chart" uri="{C3380CC4-5D6E-409C-BE32-E72D297353CC}">
                <c16:uniqueId val="{00000001-7548-42FD-A02A-D1A4FDF84A0F}"/>
              </c:ext>
            </c:extLst>
          </c:dPt>
          <c:dPt>
            <c:idx val="5"/>
            <c:invertIfNegative val="0"/>
            <c:bubble3D val="0"/>
            <c:extLst>
              <c:ext xmlns:c16="http://schemas.microsoft.com/office/drawing/2014/chart" uri="{C3380CC4-5D6E-409C-BE32-E72D297353CC}">
                <c16:uniqueId val="{00000003-7548-42FD-A02A-D1A4FDF84A0F}"/>
              </c:ext>
            </c:extLst>
          </c:dPt>
          <c:dPt>
            <c:idx val="6"/>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9-7548-42FD-A02A-D1A4FDF84A0F}"/>
              </c:ext>
            </c:extLst>
          </c:dPt>
          <c:dPt>
            <c:idx val="8"/>
            <c:invertIfNegative val="0"/>
            <c:bubble3D val="0"/>
            <c:extLst>
              <c:ext xmlns:c16="http://schemas.microsoft.com/office/drawing/2014/chart" uri="{C3380CC4-5D6E-409C-BE32-E72D297353CC}">
                <c16:uniqueId val="{00000005-7548-42FD-A02A-D1A4FDF84A0F}"/>
              </c:ext>
            </c:extLst>
          </c:dPt>
          <c:dPt>
            <c:idx val="9"/>
            <c:invertIfNegative val="0"/>
            <c:bubble3D val="0"/>
            <c:extLst>
              <c:ext xmlns:c16="http://schemas.microsoft.com/office/drawing/2014/chart" uri="{C3380CC4-5D6E-409C-BE32-E72D297353CC}">
                <c16:uniqueId val="{00000006-7548-42FD-A02A-D1A4FDF84A0F}"/>
              </c:ext>
            </c:extLst>
          </c:dPt>
          <c:dPt>
            <c:idx val="10"/>
            <c:invertIfNegative val="0"/>
            <c:bubble3D val="0"/>
            <c:spPr>
              <a:pattFill prst="pct90">
                <a:fgClr>
                  <a:srgbClr val="00A199"/>
                </a:fgClr>
                <a:bgClr>
                  <a:schemeClr val="bg1"/>
                </a:bgClr>
              </a:pattFill>
              <a:ln w="6350">
                <a:solidFill>
                  <a:schemeClr val="tx1"/>
                </a:solidFill>
              </a:ln>
              <a:effectLst/>
            </c:spPr>
            <c:extLst>
              <c:ext xmlns:c16="http://schemas.microsoft.com/office/drawing/2014/chart" uri="{C3380CC4-5D6E-409C-BE32-E72D297353CC}">
                <c16:uniqueId val="{00000007-7548-42FD-A02A-D1A4FDF84A0F}"/>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Allemagne</c:v>
                </c:pt>
                <c:pt idx="1">
                  <c:v>Norvège</c:v>
                </c:pt>
                <c:pt idx="2">
                  <c:v>Suisse</c:v>
                </c:pt>
                <c:pt idx="3">
                  <c:v>Australie</c:v>
                </c:pt>
                <c:pt idx="4">
                  <c:v>Suède</c:v>
                </c:pt>
                <c:pt idx="5">
                  <c:v>États-Unis</c:v>
                </c:pt>
                <c:pt idx="6">
                  <c:v>Moyenne du FCMW</c:v>
                </c:pt>
                <c:pt idx="7">
                  <c:v>Pays-Bas</c:v>
                </c:pt>
                <c:pt idx="8">
                  <c:v>Nouvelle-Zélande</c:v>
                </c:pt>
                <c:pt idx="9">
                  <c:v>Royaume-Uni</c:v>
                </c:pt>
                <c:pt idx="10">
                  <c:v>Canada</c:v>
                </c:pt>
                <c:pt idx="11">
                  <c:v>France</c:v>
                </c:pt>
              </c:strCache>
            </c:strRef>
          </c:cat>
          <c:val>
            <c:numRef>
              <c:f>Sheet1!$B$2:$B$13</c:f>
              <c:numCache>
                <c:formatCode>0\ %</c:formatCode>
                <c:ptCount val="12"/>
                <c:pt idx="0">
                  <c:v>0.4</c:v>
                </c:pt>
                <c:pt idx="1">
                  <c:v>0.33</c:v>
                </c:pt>
                <c:pt idx="2">
                  <c:v>0.32</c:v>
                </c:pt>
                <c:pt idx="3">
                  <c:v>0.28999999999999998</c:v>
                </c:pt>
                <c:pt idx="4">
                  <c:v>0.28000000000000003</c:v>
                </c:pt>
                <c:pt idx="5">
                  <c:v>0.28000000000000003</c:v>
                </c:pt>
                <c:pt idx="6">
                  <c:v>0.28000000000000003</c:v>
                </c:pt>
                <c:pt idx="7">
                  <c:v>0.27</c:v>
                </c:pt>
                <c:pt idx="8">
                  <c:v>0.26</c:v>
                </c:pt>
                <c:pt idx="9">
                  <c:v>0.23</c:v>
                </c:pt>
                <c:pt idx="10">
                  <c:v>0.22</c:v>
                </c:pt>
                <c:pt idx="11">
                  <c:v>0.16</c:v>
                </c:pt>
              </c:numCache>
            </c:numRef>
          </c:val>
          <c:extLst>
            <c:ext xmlns:c16="http://schemas.microsoft.com/office/drawing/2014/chart" uri="{C3380CC4-5D6E-409C-BE32-E72D297353CC}">
              <c16:uniqueId val="{00000008-7548-42FD-A02A-D1A4FDF84A0F}"/>
            </c:ext>
          </c:extLst>
        </c:ser>
        <c:dLbls>
          <c:showLegendKey val="0"/>
          <c:showVal val="0"/>
          <c:showCatName val="0"/>
          <c:showSerName val="0"/>
          <c:showPercent val="0"/>
          <c:showBubbleSize val="0"/>
        </c:dLbls>
        <c:gapWidth val="25"/>
        <c:axId val="167708544"/>
        <c:axId val="167710080"/>
      </c:barChart>
      <c:catAx>
        <c:axId val="167708544"/>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t"/>
        <c:numFmt formatCode="0\ %"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01301458695097"/>
          <c:y val="0.28886774962166667"/>
          <c:w val="0.66685675461573046"/>
          <c:h val="0.69508404206601859"/>
        </c:manualLayout>
      </c:layout>
      <c:barChart>
        <c:barDir val="bar"/>
        <c:grouping val="clustered"/>
        <c:varyColors val="0"/>
        <c:ser>
          <c:idx val="0"/>
          <c:order val="0"/>
          <c:tx>
            <c:strRef>
              <c:f>Sheet1!$B$1</c:f>
              <c:strCache>
                <c:ptCount val="1"/>
                <c:pt idx="0">
                  <c:v>Series 1</c:v>
                </c:pt>
              </c:strCache>
            </c:strRef>
          </c:tx>
          <c:spPr>
            <a:solidFill>
              <a:srgbClr val="BFBFBF"/>
            </a:solidFill>
            <a:ln w="6350">
              <a:solidFill>
                <a:schemeClr val="tx1"/>
              </a:solidFill>
            </a:ln>
            <a:effectLst/>
          </c:spPr>
          <c:invertIfNegative val="0"/>
          <c:dPt>
            <c:idx val="2"/>
            <c:invertIfNegative val="0"/>
            <c:bubble3D val="0"/>
            <c:extLst>
              <c:ext xmlns:c16="http://schemas.microsoft.com/office/drawing/2014/chart" uri="{C3380CC4-5D6E-409C-BE32-E72D297353CC}">
                <c16:uniqueId val="{00000000-DD17-433D-99F9-9B6D7C94CD87}"/>
              </c:ext>
            </c:extLst>
          </c:dPt>
          <c:dPt>
            <c:idx val="4"/>
            <c:invertIfNegative val="0"/>
            <c:bubble3D val="0"/>
            <c:extLst>
              <c:ext xmlns:c16="http://schemas.microsoft.com/office/drawing/2014/chart" uri="{C3380CC4-5D6E-409C-BE32-E72D297353CC}">
                <c16:uniqueId val="{00000002-DD17-433D-99F9-9B6D7C94CD87}"/>
              </c:ext>
            </c:extLst>
          </c:dPt>
          <c:dPt>
            <c:idx val="5"/>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4-DD17-433D-99F9-9B6D7C94CD87}"/>
              </c:ext>
            </c:extLst>
          </c:dPt>
          <c:dPt>
            <c:idx val="6"/>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8-DD17-433D-99F9-9B6D7C94CD87}"/>
              </c:ext>
            </c:extLst>
          </c:dPt>
          <c:dPt>
            <c:idx val="9"/>
            <c:invertIfNegative val="0"/>
            <c:bubble3D val="0"/>
            <c:extLst>
              <c:ext xmlns:c16="http://schemas.microsoft.com/office/drawing/2014/chart" uri="{C3380CC4-5D6E-409C-BE32-E72D297353CC}">
                <c16:uniqueId val="{00000005-DD17-433D-99F9-9B6D7C94CD87}"/>
              </c:ext>
            </c:extLst>
          </c:dPt>
          <c:dPt>
            <c:idx val="10"/>
            <c:invertIfNegative val="0"/>
            <c:bubble3D val="0"/>
            <c:extLst>
              <c:ext xmlns:c16="http://schemas.microsoft.com/office/drawing/2014/chart" uri="{C3380CC4-5D6E-409C-BE32-E72D297353CC}">
                <c16:uniqueId val="{00000006-DD17-433D-99F9-9B6D7C94CD87}"/>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Nouvelle-Zélande</c:v>
                </c:pt>
                <c:pt idx="1">
                  <c:v>États-Unis</c:v>
                </c:pt>
                <c:pt idx="2">
                  <c:v>Australie</c:v>
                </c:pt>
                <c:pt idx="3">
                  <c:v>Norvège</c:v>
                </c:pt>
                <c:pt idx="4">
                  <c:v>Royaume-Uni</c:v>
                </c:pt>
                <c:pt idx="5">
                  <c:v>Canada</c:v>
                </c:pt>
                <c:pt idx="6">
                  <c:v>Moyenne du FCMW</c:v>
                </c:pt>
                <c:pt idx="7">
                  <c:v>Suisse</c:v>
                </c:pt>
                <c:pt idx="8">
                  <c:v>Allemagne</c:v>
                </c:pt>
                <c:pt idx="9">
                  <c:v>Suède</c:v>
                </c:pt>
                <c:pt idx="10">
                  <c:v>France</c:v>
                </c:pt>
                <c:pt idx="11">
                  <c:v>Pays-Bas</c:v>
                </c:pt>
              </c:strCache>
            </c:strRef>
          </c:cat>
          <c:val>
            <c:numRef>
              <c:f>Sheet1!$B$2:$B$13</c:f>
              <c:numCache>
                <c:formatCode>0" "%</c:formatCode>
                <c:ptCount val="12"/>
                <c:pt idx="0">
                  <c:v>0.95810399999999996</c:v>
                </c:pt>
                <c:pt idx="1">
                  <c:v>0.92071700000000001</c:v>
                </c:pt>
                <c:pt idx="2">
                  <c:v>0.90631899999999999</c:v>
                </c:pt>
                <c:pt idx="3">
                  <c:v>0.90312199999999998</c:v>
                </c:pt>
                <c:pt idx="4">
                  <c:v>0.90043799999999996</c:v>
                </c:pt>
                <c:pt idx="5">
                  <c:v>0.89160099999999998</c:v>
                </c:pt>
                <c:pt idx="6">
                  <c:v>0.88392000000000004</c:v>
                </c:pt>
                <c:pt idx="7">
                  <c:v>0.88343799999999995</c:v>
                </c:pt>
                <c:pt idx="8">
                  <c:v>0.879471</c:v>
                </c:pt>
                <c:pt idx="9">
                  <c:v>0.85311499999999996</c:v>
                </c:pt>
                <c:pt idx="10">
                  <c:v>0.84345899999999996</c:v>
                </c:pt>
                <c:pt idx="11">
                  <c:v>0.78333399999999997</c:v>
                </c:pt>
              </c:numCache>
            </c:numRef>
          </c:val>
          <c:extLst>
            <c:ext xmlns:c16="http://schemas.microsoft.com/office/drawing/2014/chart" uri="{C3380CC4-5D6E-409C-BE32-E72D297353CC}">
              <c16:uniqueId val="{00000007-DD17-433D-99F9-9B6D7C94CD87}"/>
            </c:ext>
          </c:extLst>
        </c:ser>
        <c:dLbls>
          <c:showLegendKey val="0"/>
          <c:showVal val="0"/>
          <c:showCatName val="0"/>
          <c:showSerName val="0"/>
          <c:showPercent val="0"/>
          <c:showBubbleSize val="0"/>
        </c:dLbls>
        <c:gapWidth val="25"/>
        <c:axId val="167708544"/>
        <c:axId val="167710080"/>
      </c:barChart>
      <c:catAx>
        <c:axId val="167708544"/>
        <c:scaling>
          <c:orientation val="maxMin"/>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tx1"/>
                </a:solidFill>
              </a:defRPr>
            </a:pPr>
            <a:endParaRPr lang="en-US"/>
          </a:p>
        </c:txPr>
        <c:crossAx val="167710080"/>
        <c:crosses val="autoZero"/>
        <c:auto val="1"/>
        <c:lblAlgn val="ctr"/>
        <c:lblOffset val="100"/>
        <c:noMultiLvlLbl val="0"/>
      </c:catAx>
      <c:valAx>
        <c:axId val="167710080"/>
        <c:scaling>
          <c:orientation val="minMax"/>
        </c:scaling>
        <c:delete val="1"/>
        <c:axPos val="b"/>
        <c:numFmt formatCode="0&quot; &quot;%" sourceLinked="1"/>
        <c:majorTickMark val="none"/>
        <c:minorTickMark val="none"/>
        <c:tickLblPos val="nextTo"/>
        <c:crossAx val="167708544"/>
        <c:crosses val="max"/>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59742079749067"/>
          <c:y val="0.13706376633126077"/>
          <c:w val="0.6909297874522391"/>
          <c:h val="0.7761421166663881"/>
        </c:manualLayout>
      </c:layout>
      <c:barChart>
        <c:barDir val="bar"/>
        <c:grouping val="percentStacked"/>
        <c:varyColors val="0"/>
        <c:ser>
          <c:idx val="0"/>
          <c:order val="0"/>
          <c:tx>
            <c:strRef>
              <c:f>Sheet1!$B$1</c:f>
              <c:strCache>
                <c:ptCount val="1"/>
                <c:pt idx="0">
                  <c:v>5 ou plus</c:v>
                </c:pt>
              </c:strCache>
            </c:strRef>
          </c:tx>
          <c:spPr>
            <a:solidFill>
              <a:srgbClr val="82BAB5"/>
            </a:solidFill>
            <a:ln w="6350">
              <a:solidFill>
                <a:schemeClr val="tx1"/>
              </a:solidFill>
            </a:ln>
          </c:spPr>
          <c:invertIfNegative val="0"/>
          <c:dPt>
            <c:idx val="1"/>
            <c:invertIfNegative val="0"/>
            <c:bubble3D val="0"/>
            <c:extLst>
              <c:ext xmlns:c16="http://schemas.microsoft.com/office/drawing/2014/chart" uri="{C3380CC4-5D6E-409C-BE32-E72D297353CC}">
                <c16:uniqueId val="{00000000-BACE-4BFF-9AF6-E48EE5D1C48C}"/>
              </c:ext>
            </c:extLst>
          </c:dPt>
          <c:dPt>
            <c:idx val="5"/>
            <c:invertIfNegative val="0"/>
            <c:bubble3D val="0"/>
            <c:spPr>
              <a:solidFill>
                <a:srgbClr val="82BAB5"/>
              </a:solidFill>
              <a:ln w="31750">
                <a:solidFill>
                  <a:schemeClr val="tx1"/>
                </a:solidFill>
              </a:ln>
            </c:spPr>
            <c:extLst>
              <c:ext xmlns:c16="http://schemas.microsoft.com/office/drawing/2014/chart" uri="{C3380CC4-5D6E-409C-BE32-E72D297353CC}">
                <c16:uniqueId val="{00000002-BACE-4BFF-9AF6-E48EE5D1C48C}"/>
              </c:ext>
            </c:extLst>
          </c:dPt>
          <c:dPt>
            <c:idx val="9"/>
            <c:invertIfNegative val="0"/>
            <c:bubble3D val="0"/>
            <c:spPr>
              <a:solidFill>
                <a:srgbClr val="82BAB5"/>
              </a:solidFill>
              <a:ln w="31750">
                <a:solidFill>
                  <a:schemeClr val="tx1"/>
                </a:solidFill>
              </a:ln>
            </c:spPr>
            <c:extLst>
              <c:ext xmlns:c16="http://schemas.microsoft.com/office/drawing/2014/chart" uri="{C3380CC4-5D6E-409C-BE32-E72D297353CC}">
                <c16:uniqueId val="{00000004-BACE-4BFF-9AF6-E48EE5D1C48C}"/>
              </c:ext>
            </c:extLst>
          </c:dPt>
          <c:dLbls>
            <c:spPr>
              <a:noFill/>
              <a:ln>
                <a:noFill/>
              </a:ln>
              <a:effectLst/>
            </c:spPr>
            <c:txPr>
              <a:bodyPr rot="0" vert="horz" lIns="0" tIns="0" rIns="0" bIns="0"/>
              <a:lstStyle/>
              <a:p>
                <a:pPr>
                  <a:defRPr sz="11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Suisse</c:v>
                </c:pt>
                <c:pt idx="2">
                  <c:v>Nouvelle-Zélande</c:v>
                </c:pt>
                <c:pt idx="3">
                  <c:v>Norvège</c:v>
                </c:pt>
                <c:pt idx="4">
                  <c:v>Australie</c:v>
                </c:pt>
                <c:pt idx="5">
                  <c:v>Moyenne du FCMW</c:v>
                </c:pt>
                <c:pt idx="6">
                  <c:v>Allemagne</c:v>
                </c:pt>
                <c:pt idx="7">
                  <c:v>Suède</c:v>
                </c:pt>
                <c:pt idx="8">
                  <c:v>Pays-Bas</c:v>
                </c:pt>
                <c:pt idx="9">
                  <c:v>Canada</c:v>
                </c:pt>
                <c:pt idx="10">
                  <c:v>Royaume-Uni</c:v>
                </c:pt>
                <c:pt idx="11">
                  <c:v>États-Unis</c:v>
                </c:pt>
              </c:strCache>
            </c:strRef>
          </c:cat>
          <c:val>
            <c:numRef>
              <c:f>Sheet1!$B$2:$B$13</c:f>
              <c:numCache>
                <c:formatCode>0\ %</c:formatCode>
                <c:ptCount val="12"/>
                <c:pt idx="0">
                  <c:v>0.12</c:v>
                </c:pt>
                <c:pt idx="1">
                  <c:v>0.19</c:v>
                </c:pt>
                <c:pt idx="2">
                  <c:v>0.19</c:v>
                </c:pt>
                <c:pt idx="3">
                  <c:v>0.2</c:v>
                </c:pt>
                <c:pt idx="4">
                  <c:v>0.21</c:v>
                </c:pt>
                <c:pt idx="5">
                  <c:v>0.26</c:v>
                </c:pt>
                <c:pt idx="6">
                  <c:v>0.27</c:v>
                </c:pt>
                <c:pt idx="7">
                  <c:v>0.28000000000000003</c:v>
                </c:pt>
                <c:pt idx="8">
                  <c:v>0.28999999999999998</c:v>
                </c:pt>
                <c:pt idx="9">
                  <c:v>0.32</c:v>
                </c:pt>
                <c:pt idx="10">
                  <c:v>0.35</c:v>
                </c:pt>
                <c:pt idx="11">
                  <c:v>0.42</c:v>
                </c:pt>
              </c:numCache>
            </c:numRef>
          </c:val>
          <c:extLst>
            <c:ext xmlns:c16="http://schemas.microsoft.com/office/drawing/2014/chart" uri="{C3380CC4-5D6E-409C-BE32-E72D297353CC}">
              <c16:uniqueId val="{00000005-BACE-4BFF-9AF6-E48EE5D1C48C}"/>
            </c:ext>
          </c:extLst>
        </c:ser>
        <c:ser>
          <c:idx val="1"/>
          <c:order val="1"/>
          <c:tx>
            <c:strRef>
              <c:f>Sheet1!$C$1</c:f>
              <c:strCache>
                <c:ptCount val="1"/>
                <c:pt idx="0">
                  <c:v>2 à 4</c:v>
                </c:pt>
              </c:strCache>
            </c:strRef>
          </c:tx>
          <c:spPr>
            <a:pattFill prst="pct5">
              <a:fgClr>
                <a:schemeClr val="bg1"/>
              </a:fgClr>
              <a:bgClr>
                <a:srgbClr val="365254"/>
              </a:bgClr>
            </a:pattFill>
            <a:ln w="6350">
              <a:solidFill>
                <a:schemeClr val="tx1"/>
              </a:solidFill>
            </a:ln>
          </c:spPr>
          <c:invertIfNegative val="0"/>
          <c:dPt>
            <c:idx val="1"/>
            <c:invertIfNegative val="0"/>
            <c:bubble3D val="0"/>
            <c:extLst>
              <c:ext xmlns:c16="http://schemas.microsoft.com/office/drawing/2014/chart" uri="{C3380CC4-5D6E-409C-BE32-E72D297353CC}">
                <c16:uniqueId val="{00000006-BACE-4BFF-9AF6-E48EE5D1C48C}"/>
              </c:ext>
            </c:extLst>
          </c:dPt>
          <c:dPt>
            <c:idx val="5"/>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8-BACE-4BFF-9AF6-E48EE5D1C48C}"/>
              </c:ext>
            </c:extLst>
          </c:dPt>
          <c:dPt>
            <c:idx val="9"/>
            <c:invertIfNegative val="0"/>
            <c:bubble3D val="0"/>
            <c:spPr>
              <a:pattFill prst="pct5">
                <a:fgClr>
                  <a:schemeClr val="bg1"/>
                </a:fgClr>
                <a:bgClr>
                  <a:srgbClr val="365254"/>
                </a:bgClr>
              </a:pattFill>
              <a:ln w="31750">
                <a:solidFill>
                  <a:schemeClr val="tx1"/>
                </a:solidFill>
              </a:ln>
            </c:spPr>
            <c:extLst>
              <c:ext xmlns:c16="http://schemas.microsoft.com/office/drawing/2014/chart" uri="{C3380CC4-5D6E-409C-BE32-E72D297353CC}">
                <c16:uniqueId val="{0000000A-BACE-4BFF-9AF6-E48EE5D1C48C}"/>
              </c:ext>
            </c:extLst>
          </c:dPt>
          <c:dLbls>
            <c:spPr>
              <a:solidFill>
                <a:srgbClr val="365254"/>
              </a:solidFill>
              <a:ln>
                <a:noFill/>
              </a:ln>
              <a:effectLst/>
            </c:spPr>
            <c:txPr>
              <a:bodyPr rot="0" vert="horz" lIns="0" tIns="0" rIns="0" bIns="0"/>
              <a:lstStyle/>
              <a:p>
                <a:pPr>
                  <a:defRPr sz="11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Suisse</c:v>
                </c:pt>
                <c:pt idx="2">
                  <c:v>Nouvelle-Zélande</c:v>
                </c:pt>
                <c:pt idx="3">
                  <c:v>Norvège</c:v>
                </c:pt>
                <c:pt idx="4">
                  <c:v>Australie</c:v>
                </c:pt>
                <c:pt idx="5">
                  <c:v>Moyenne du FCMW</c:v>
                </c:pt>
                <c:pt idx="6">
                  <c:v>Allemagne</c:v>
                </c:pt>
                <c:pt idx="7">
                  <c:v>Suède</c:v>
                </c:pt>
                <c:pt idx="8">
                  <c:v>Pays-Bas</c:v>
                </c:pt>
                <c:pt idx="9">
                  <c:v>Canada</c:v>
                </c:pt>
                <c:pt idx="10">
                  <c:v>Royaume-Uni</c:v>
                </c:pt>
                <c:pt idx="11">
                  <c:v>États-Unis</c:v>
                </c:pt>
              </c:strCache>
            </c:strRef>
          </c:cat>
          <c:val>
            <c:numRef>
              <c:f>Sheet1!$C$2:$C$13</c:f>
              <c:numCache>
                <c:formatCode>0\ %</c:formatCode>
                <c:ptCount val="12"/>
                <c:pt idx="0">
                  <c:v>0.5</c:v>
                </c:pt>
                <c:pt idx="1">
                  <c:v>0.46</c:v>
                </c:pt>
                <c:pt idx="2">
                  <c:v>0.42</c:v>
                </c:pt>
                <c:pt idx="3">
                  <c:v>0.45</c:v>
                </c:pt>
                <c:pt idx="4">
                  <c:v>0.49</c:v>
                </c:pt>
                <c:pt idx="5">
                  <c:v>0.43</c:v>
                </c:pt>
                <c:pt idx="6">
                  <c:v>0.42</c:v>
                </c:pt>
                <c:pt idx="7">
                  <c:v>0.41</c:v>
                </c:pt>
                <c:pt idx="8">
                  <c:v>0.38</c:v>
                </c:pt>
                <c:pt idx="9">
                  <c:v>0.42</c:v>
                </c:pt>
                <c:pt idx="10">
                  <c:v>0.39</c:v>
                </c:pt>
                <c:pt idx="11">
                  <c:v>0.37</c:v>
                </c:pt>
              </c:numCache>
            </c:numRef>
          </c:val>
          <c:extLst>
            <c:ext xmlns:c16="http://schemas.microsoft.com/office/drawing/2014/chart" uri="{C3380CC4-5D6E-409C-BE32-E72D297353CC}">
              <c16:uniqueId val="{0000000B-BACE-4BFF-9AF6-E48EE5D1C48C}"/>
            </c:ext>
          </c:extLst>
        </c:ser>
        <c:ser>
          <c:idx val="2"/>
          <c:order val="2"/>
          <c:tx>
            <c:strRef>
              <c:f>Sheet1!$D$1</c:f>
              <c:strCache>
                <c:ptCount val="1"/>
                <c:pt idx="0">
                  <c:v>1</c:v>
                </c:pt>
              </c:strCache>
            </c:strRef>
          </c:tx>
          <c:spPr>
            <a:solidFill>
              <a:srgbClr val="852062"/>
            </a:solidFill>
            <a:ln w="6350">
              <a:solidFill>
                <a:schemeClr val="tx1"/>
              </a:solidFill>
            </a:ln>
          </c:spPr>
          <c:invertIfNegative val="0"/>
          <c:dPt>
            <c:idx val="1"/>
            <c:invertIfNegative val="0"/>
            <c:bubble3D val="0"/>
            <c:extLst>
              <c:ext xmlns:c16="http://schemas.microsoft.com/office/drawing/2014/chart" uri="{C3380CC4-5D6E-409C-BE32-E72D297353CC}">
                <c16:uniqueId val="{0000000C-BACE-4BFF-9AF6-E48EE5D1C48C}"/>
              </c:ext>
            </c:extLst>
          </c:dPt>
          <c:dPt>
            <c:idx val="5"/>
            <c:invertIfNegative val="0"/>
            <c:bubble3D val="0"/>
            <c:spPr>
              <a:solidFill>
                <a:srgbClr val="852062"/>
              </a:solidFill>
              <a:ln w="31750">
                <a:solidFill>
                  <a:schemeClr val="tx1"/>
                </a:solidFill>
              </a:ln>
            </c:spPr>
            <c:extLst>
              <c:ext xmlns:c16="http://schemas.microsoft.com/office/drawing/2014/chart" uri="{C3380CC4-5D6E-409C-BE32-E72D297353CC}">
                <c16:uniqueId val="{0000000E-BACE-4BFF-9AF6-E48EE5D1C48C}"/>
              </c:ext>
            </c:extLst>
          </c:dPt>
          <c:dPt>
            <c:idx val="9"/>
            <c:invertIfNegative val="0"/>
            <c:bubble3D val="0"/>
            <c:spPr>
              <a:solidFill>
                <a:srgbClr val="852062"/>
              </a:solidFill>
              <a:ln w="31750">
                <a:solidFill>
                  <a:schemeClr val="tx1"/>
                </a:solidFill>
              </a:ln>
            </c:spPr>
            <c:extLst>
              <c:ext xmlns:c16="http://schemas.microsoft.com/office/drawing/2014/chart" uri="{C3380CC4-5D6E-409C-BE32-E72D297353CC}">
                <c16:uniqueId val="{00000010-BACE-4BFF-9AF6-E48EE5D1C48C}"/>
              </c:ext>
            </c:extLst>
          </c:dPt>
          <c:dLbls>
            <c:spPr>
              <a:noFill/>
              <a:ln>
                <a:noFill/>
              </a:ln>
              <a:effectLst/>
            </c:spPr>
            <c:txPr>
              <a:bodyPr rot="0" vert="horz" lIns="0" tIns="0" rIns="0" bIns="0"/>
              <a:lstStyle/>
              <a:p>
                <a:pPr>
                  <a:defRPr sz="11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Suisse</c:v>
                </c:pt>
                <c:pt idx="2">
                  <c:v>Nouvelle-Zélande</c:v>
                </c:pt>
                <c:pt idx="3">
                  <c:v>Norvège</c:v>
                </c:pt>
                <c:pt idx="4">
                  <c:v>Australie</c:v>
                </c:pt>
                <c:pt idx="5">
                  <c:v>Moyenne du FCMW</c:v>
                </c:pt>
                <c:pt idx="6">
                  <c:v>Allemagne</c:v>
                </c:pt>
                <c:pt idx="7">
                  <c:v>Suède</c:v>
                </c:pt>
                <c:pt idx="8">
                  <c:v>Pays-Bas</c:v>
                </c:pt>
                <c:pt idx="9">
                  <c:v>Canada</c:v>
                </c:pt>
                <c:pt idx="10">
                  <c:v>Royaume-Uni</c:v>
                </c:pt>
                <c:pt idx="11">
                  <c:v>États-Unis</c:v>
                </c:pt>
              </c:strCache>
            </c:strRef>
          </c:cat>
          <c:val>
            <c:numRef>
              <c:f>Sheet1!$D$2:$D$13</c:f>
              <c:numCache>
                <c:formatCode>0\ %</c:formatCode>
                <c:ptCount val="12"/>
                <c:pt idx="0">
                  <c:v>0.22</c:v>
                </c:pt>
                <c:pt idx="1">
                  <c:v>0.17</c:v>
                </c:pt>
                <c:pt idx="2">
                  <c:v>0.16</c:v>
                </c:pt>
                <c:pt idx="3">
                  <c:v>0.18</c:v>
                </c:pt>
                <c:pt idx="4">
                  <c:v>0.14000000000000001</c:v>
                </c:pt>
                <c:pt idx="5">
                  <c:v>0.15</c:v>
                </c:pt>
                <c:pt idx="6">
                  <c:v>0.15</c:v>
                </c:pt>
                <c:pt idx="7">
                  <c:v>0.14000000000000001</c:v>
                </c:pt>
                <c:pt idx="8">
                  <c:v>0.14000000000000001</c:v>
                </c:pt>
                <c:pt idx="9">
                  <c:v>0.13</c:v>
                </c:pt>
                <c:pt idx="10">
                  <c:v>0.12</c:v>
                </c:pt>
                <c:pt idx="11">
                  <c:v>0.09</c:v>
                </c:pt>
              </c:numCache>
            </c:numRef>
          </c:val>
          <c:extLst>
            <c:ext xmlns:c16="http://schemas.microsoft.com/office/drawing/2014/chart" uri="{C3380CC4-5D6E-409C-BE32-E72D297353CC}">
              <c16:uniqueId val="{00000011-BACE-4BFF-9AF6-E48EE5D1C48C}"/>
            </c:ext>
          </c:extLst>
        </c:ser>
        <c:ser>
          <c:idx val="3"/>
          <c:order val="3"/>
          <c:tx>
            <c:strRef>
              <c:f>Sheet1!$E$1</c:f>
              <c:strCache>
                <c:ptCount val="1"/>
                <c:pt idx="0">
                  <c:v>0</c:v>
                </c:pt>
              </c:strCache>
            </c:strRef>
          </c:tx>
          <c:spPr>
            <a:pattFill prst="pct90">
              <a:fgClr>
                <a:srgbClr val="C8DA3F"/>
              </a:fgClr>
              <a:bgClr>
                <a:schemeClr val="tx1"/>
              </a:bgClr>
            </a:pattFill>
            <a:ln w="6350">
              <a:solidFill>
                <a:schemeClr val="tx1"/>
              </a:solidFill>
            </a:ln>
          </c:spPr>
          <c:invertIfNegative val="0"/>
          <c:dPt>
            <c:idx val="1"/>
            <c:invertIfNegative val="0"/>
            <c:bubble3D val="0"/>
            <c:extLst>
              <c:ext xmlns:c16="http://schemas.microsoft.com/office/drawing/2014/chart" uri="{C3380CC4-5D6E-409C-BE32-E72D297353CC}">
                <c16:uniqueId val="{00000012-BACE-4BFF-9AF6-E48EE5D1C48C}"/>
              </c:ext>
            </c:extLst>
          </c:dPt>
          <c:dPt>
            <c:idx val="5"/>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4-BACE-4BFF-9AF6-E48EE5D1C48C}"/>
              </c:ext>
            </c:extLst>
          </c:dPt>
          <c:dPt>
            <c:idx val="9"/>
            <c:invertIfNegative val="0"/>
            <c:bubble3D val="0"/>
            <c:spPr>
              <a:pattFill prst="pct90">
                <a:fgClr>
                  <a:srgbClr val="C8DA3F"/>
                </a:fgClr>
                <a:bgClr>
                  <a:schemeClr val="tx1"/>
                </a:bgClr>
              </a:pattFill>
              <a:ln w="31750">
                <a:solidFill>
                  <a:schemeClr val="tx1"/>
                </a:solidFill>
              </a:ln>
            </c:spPr>
            <c:extLst>
              <c:ext xmlns:c16="http://schemas.microsoft.com/office/drawing/2014/chart" uri="{C3380CC4-5D6E-409C-BE32-E72D297353CC}">
                <c16:uniqueId val="{00000016-BACE-4BFF-9AF6-E48EE5D1C48C}"/>
              </c:ext>
            </c:extLst>
          </c:dPt>
          <c:dLbls>
            <c:dLbl>
              <c:idx val="5"/>
              <c:spPr>
                <a:solidFill>
                  <a:srgbClr val="C8DA3F"/>
                </a:solidFill>
                <a:ln>
                  <a:noFill/>
                </a:ln>
                <a:effectLst/>
              </c:spPr>
              <c:txPr>
                <a:bodyPr rot="0" vertOverflow="overflow" horzOverflow="overflow" vert="horz" lIns="0" tIns="0" rIns="0" bIns="0">
                  <a:noAutofit/>
                </a:bodyPr>
                <a:lstStyle/>
                <a:p>
                  <a:pPr>
                    <a:defRPr sz="115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ACE-4BFF-9AF6-E48EE5D1C48C}"/>
                </c:ext>
              </c:extLst>
            </c:dLbl>
            <c:spPr>
              <a:solidFill>
                <a:srgbClr val="C8DA3F"/>
              </a:solidFill>
              <a:ln>
                <a:noFill/>
              </a:ln>
              <a:effectLst/>
            </c:spPr>
            <c:txPr>
              <a:bodyPr rot="0" vert="horz" lIns="0" tIns="0" rIns="0" bIns="0"/>
              <a:lstStyle/>
              <a:p>
                <a:pPr>
                  <a:defRPr sz="11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France</c:v>
                </c:pt>
                <c:pt idx="1">
                  <c:v>Suisse</c:v>
                </c:pt>
                <c:pt idx="2">
                  <c:v>Nouvelle-Zélande</c:v>
                </c:pt>
                <c:pt idx="3">
                  <c:v>Norvège</c:v>
                </c:pt>
                <c:pt idx="4">
                  <c:v>Australie</c:v>
                </c:pt>
                <c:pt idx="5">
                  <c:v>Moyenne du FCMW</c:v>
                </c:pt>
                <c:pt idx="6">
                  <c:v>Allemagne</c:v>
                </c:pt>
                <c:pt idx="7">
                  <c:v>Suède</c:v>
                </c:pt>
                <c:pt idx="8">
                  <c:v>Pays-Bas</c:v>
                </c:pt>
                <c:pt idx="9">
                  <c:v>Canada</c:v>
                </c:pt>
                <c:pt idx="10">
                  <c:v>Royaume-Uni</c:v>
                </c:pt>
                <c:pt idx="11">
                  <c:v>États-Unis</c:v>
                </c:pt>
              </c:strCache>
            </c:strRef>
          </c:cat>
          <c:val>
            <c:numRef>
              <c:f>Sheet1!$E$2:$E$13</c:f>
              <c:numCache>
                <c:formatCode>0\ %</c:formatCode>
                <c:ptCount val="12"/>
                <c:pt idx="0">
                  <c:v>0.16</c:v>
                </c:pt>
                <c:pt idx="1">
                  <c:v>0.18</c:v>
                </c:pt>
                <c:pt idx="2">
                  <c:v>0.22</c:v>
                </c:pt>
                <c:pt idx="3">
                  <c:v>0.18</c:v>
                </c:pt>
                <c:pt idx="4">
                  <c:v>0.16</c:v>
                </c:pt>
                <c:pt idx="5">
                  <c:v>0.16</c:v>
                </c:pt>
                <c:pt idx="6">
                  <c:v>0.17</c:v>
                </c:pt>
                <c:pt idx="7">
                  <c:v>0.17</c:v>
                </c:pt>
                <c:pt idx="8">
                  <c:v>0.19</c:v>
                </c:pt>
                <c:pt idx="9">
                  <c:v>0.13</c:v>
                </c:pt>
                <c:pt idx="10">
                  <c:v>0.14000000000000001</c:v>
                </c:pt>
                <c:pt idx="11">
                  <c:v>0.12</c:v>
                </c:pt>
              </c:numCache>
            </c:numRef>
          </c:val>
          <c:extLst>
            <c:ext xmlns:c16="http://schemas.microsoft.com/office/drawing/2014/chart" uri="{C3380CC4-5D6E-409C-BE32-E72D297353CC}">
              <c16:uniqueId val="{00000017-BACE-4BFF-9AF6-E48EE5D1C48C}"/>
            </c:ext>
          </c:extLst>
        </c:ser>
        <c:dLbls>
          <c:showLegendKey val="0"/>
          <c:showVal val="0"/>
          <c:showCatName val="0"/>
          <c:showSerName val="0"/>
          <c:showPercent val="0"/>
          <c:showBubbleSize val="0"/>
        </c:dLbls>
        <c:gapWidth val="50"/>
        <c:overlap val="100"/>
        <c:axId val="54705536"/>
        <c:axId val="54715520"/>
      </c:barChart>
      <c:catAx>
        <c:axId val="54705536"/>
        <c:scaling>
          <c:orientation val="maxMin"/>
        </c:scaling>
        <c:delete val="0"/>
        <c:axPos val="l"/>
        <c:numFmt formatCode="General" sourceLinked="1"/>
        <c:majorTickMark val="out"/>
        <c:minorTickMark val="none"/>
        <c:tickLblPos val="nextTo"/>
        <c:spPr>
          <a:ln w="6350">
            <a:solidFill>
              <a:schemeClr val="tx1"/>
            </a:solidFill>
          </a:ln>
        </c:spPr>
        <c:txPr>
          <a:bodyPr rot="-60000000" vert="horz"/>
          <a:lstStyle/>
          <a:p>
            <a:pPr>
              <a:defRPr/>
            </a:pPr>
            <a:endParaRPr lang="en-US"/>
          </a:p>
        </c:txPr>
        <c:crossAx val="54715520"/>
        <c:crosses val="autoZero"/>
        <c:auto val="1"/>
        <c:lblAlgn val="ctr"/>
        <c:lblOffset val="100"/>
        <c:noMultiLvlLbl val="0"/>
      </c:catAx>
      <c:valAx>
        <c:axId val="54715520"/>
        <c:scaling>
          <c:orientation val="minMax"/>
          <c:max val="1"/>
        </c:scaling>
        <c:delete val="1"/>
        <c:axPos val="t"/>
        <c:numFmt formatCode="0%" sourceLinked="1"/>
        <c:majorTickMark val="none"/>
        <c:minorTickMark val="none"/>
        <c:tickLblPos val="nextTo"/>
        <c:crossAx val="54705536"/>
        <c:crosses val="autoZero"/>
        <c:crossBetween val="between"/>
      </c:valAx>
    </c:plotArea>
    <c:legend>
      <c:legendPos val="b"/>
      <c:layout>
        <c:manualLayout>
          <c:xMode val="edge"/>
          <c:yMode val="edge"/>
          <c:x val="0.3541055574431094"/>
          <c:y val="0.94267339258116556"/>
          <c:w val="0.47498202135604922"/>
          <c:h val="5.7326607418834455E-2"/>
        </c:manualLayout>
      </c:layout>
      <c:overlay val="0"/>
      <c:txPr>
        <a:bodyPr rot="0" vert="horz"/>
        <a:lstStyle/>
        <a:p>
          <a:pPr>
            <a:defRPr sz="1800" baseline="10000"/>
          </a:pPr>
          <a:endParaRPr lang="en-US"/>
        </a:p>
      </c:txPr>
    </c:legend>
    <c:plotVisOnly val="1"/>
    <c:dispBlanksAs val="gap"/>
    <c:showDLblsOverMax val="0"/>
  </c:chart>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35854754327976"/>
          <c:y val="0.19399026535682234"/>
          <c:w val="0.51165402442675256"/>
          <c:h val="0.66358924785527551"/>
        </c:manualLayout>
      </c:layout>
      <c:barChart>
        <c:barDir val="bar"/>
        <c:grouping val="clustered"/>
        <c:varyColors val="0"/>
        <c:ser>
          <c:idx val="0"/>
          <c:order val="0"/>
          <c:tx>
            <c:strRef>
              <c:f>Sheet1!$B$1</c:f>
              <c:strCache>
                <c:ptCount val="1"/>
                <c:pt idx="0">
                  <c:v>Series 1</c:v>
                </c:pt>
              </c:strCache>
            </c:strRef>
          </c:tx>
          <c:spPr>
            <a:solidFill>
              <a:schemeClr val="bg1">
                <a:lumMod val="85000"/>
              </a:schemeClr>
            </a:solidFill>
            <a:ln w="6350">
              <a:solidFill>
                <a:schemeClr val="tx1"/>
              </a:solidFill>
            </a:ln>
            <a:effectLst/>
          </c:spPr>
          <c:invertIfNegative val="0"/>
          <c:dPt>
            <c:idx val="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1-2FEE-4F36-ADEE-A236C76C1E05}"/>
              </c:ext>
            </c:extLst>
          </c:dPt>
          <c:dPt>
            <c:idx val="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3-2FEE-4F36-ADEE-A236C76C1E05}"/>
              </c:ext>
            </c:extLst>
          </c:dPt>
          <c:dPt>
            <c:idx val="2"/>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5-2FEE-4F36-ADEE-A236C76C1E05}"/>
              </c:ext>
            </c:extLst>
          </c:dPt>
          <c:dPt>
            <c:idx val="3"/>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7-2FEE-4F36-ADEE-A236C76C1E05}"/>
              </c:ext>
            </c:extLst>
          </c:dPt>
          <c:dPt>
            <c:idx val="4"/>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9-2FEE-4F36-ADEE-A236C76C1E05}"/>
              </c:ext>
            </c:extLst>
          </c:dPt>
          <c:dPt>
            <c:idx val="5"/>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0B-2FEE-4F36-ADEE-A236C76C1E05}"/>
              </c:ext>
            </c:extLst>
          </c:dPt>
          <c:dPt>
            <c:idx val="6"/>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D-2FEE-4F36-ADEE-A236C76C1E05}"/>
              </c:ext>
            </c:extLst>
          </c:dPt>
          <c:dPt>
            <c:idx val="7"/>
            <c:invertIfNegative val="0"/>
            <c:bubble3D val="0"/>
            <c:spPr>
              <a:solidFill>
                <a:srgbClr val="CFE8E3"/>
              </a:solidFill>
              <a:ln w="6350">
                <a:solidFill>
                  <a:schemeClr val="tx1"/>
                </a:solidFill>
              </a:ln>
              <a:effectLst/>
            </c:spPr>
            <c:extLst>
              <c:ext xmlns:c16="http://schemas.microsoft.com/office/drawing/2014/chart" uri="{C3380CC4-5D6E-409C-BE32-E72D297353CC}">
                <c16:uniqueId val="{0000000F-2FEE-4F36-ADEE-A236C76C1E05}"/>
              </c:ext>
            </c:extLst>
          </c:dPt>
          <c:dPt>
            <c:idx val="8"/>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11-2FEE-4F36-ADEE-A236C76C1E05}"/>
              </c:ext>
            </c:extLst>
          </c:dPt>
          <c:dPt>
            <c:idx val="9"/>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13-2FEE-4F36-ADEE-A236C76C1E05}"/>
              </c:ext>
            </c:extLst>
          </c:dPt>
          <c:dPt>
            <c:idx val="10"/>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15-2FEE-4F36-ADEE-A236C76C1E05}"/>
              </c:ext>
            </c:extLst>
          </c:dPt>
          <c:dPt>
            <c:idx val="11"/>
            <c:invertIfNegative val="0"/>
            <c:bubble3D val="0"/>
            <c:spPr>
              <a:solidFill>
                <a:srgbClr val="BFBFBF"/>
              </a:solidFill>
              <a:ln w="6350">
                <a:solidFill>
                  <a:schemeClr val="tx1"/>
                </a:solidFill>
              </a:ln>
              <a:effectLst/>
            </c:spPr>
            <c:extLst>
              <c:ext xmlns:c16="http://schemas.microsoft.com/office/drawing/2014/chart" uri="{C3380CC4-5D6E-409C-BE32-E72D297353CC}">
                <c16:uniqueId val="{00000017-2FEE-4F36-ADEE-A236C76C1E05}"/>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Suède</c:v>
                </c:pt>
                <c:pt idx="1">
                  <c:v>France</c:v>
                </c:pt>
                <c:pt idx="2">
                  <c:v>États-Unis</c:v>
                </c:pt>
                <c:pt idx="3">
                  <c:v>Allemagne</c:v>
                </c:pt>
                <c:pt idx="4">
                  <c:v>Pays-Bas</c:v>
                </c:pt>
                <c:pt idx="5">
                  <c:v>Royaume-Uni</c:v>
                </c:pt>
                <c:pt idx="6">
                  <c:v>Moyenne du FCMW</c:v>
                </c:pt>
                <c:pt idx="7">
                  <c:v>Canada</c:v>
                </c:pt>
                <c:pt idx="8">
                  <c:v>Norvège</c:v>
                </c:pt>
                <c:pt idx="9">
                  <c:v>Australie</c:v>
                </c:pt>
                <c:pt idx="10">
                  <c:v>Suisse</c:v>
                </c:pt>
                <c:pt idx="11">
                  <c:v>Nouvelle-Zélande</c:v>
                </c:pt>
              </c:strCache>
            </c:strRef>
          </c:cat>
          <c:val>
            <c:numRef>
              <c:f>Sheet1!$B$2:$B$13</c:f>
              <c:numCache>
                <c:formatCode>0\ %</c:formatCode>
                <c:ptCount val="12"/>
                <c:pt idx="0">
                  <c:v>0.28000000000000003</c:v>
                </c:pt>
                <c:pt idx="1">
                  <c:v>0.16</c:v>
                </c:pt>
                <c:pt idx="2">
                  <c:v>0.14000000000000001</c:v>
                </c:pt>
                <c:pt idx="3">
                  <c:v>0.14000000000000001</c:v>
                </c:pt>
                <c:pt idx="4">
                  <c:v>0.13</c:v>
                </c:pt>
                <c:pt idx="5">
                  <c:v>0.12</c:v>
                </c:pt>
                <c:pt idx="6">
                  <c:v>0.12</c:v>
                </c:pt>
                <c:pt idx="7">
                  <c:v>0.11</c:v>
                </c:pt>
                <c:pt idx="8">
                  <c:v>0.06</c:v>
                </c:pt>
                <c:pt idx="9">
                  <c:v>0.06</c:v>
                </c:pt>
                <c:pt idx="10">
                  <c:v>0.06</c:v>
                </c:pt>
                <c:pt idx="11">
                  <c:v>0.03</c:v>
                </c:pt>
              </c:numCache>
            </c:numRef>
          </c:val>
          <c:extLst>
            <c:ext xmlns:c16="http://schemas.microsoft.com/office/drawing/2014/chart" uri="{C3380CC4-5D6E-409C-BE32-E72D297353CC}">
              <c16:uniqueId val="{00000018-2FEE-4F36-ADEE-A236C76C1E05}"/>
            </c:ext>
          </c:extLst>
        </c:ser>
        <c:dLbls>
          <c:showLegendKey val="0"/>
          <c:showVal val="0"/>
          <c:showCatName val="0"/>
          <c:showSerName val="0"/>
          <c:showPercent val="0"/>
          <c:showBubbleSize val="0"/>
        </c:dLbls>
        <c:gapWidth val="25"/>
        <c:axId val="163341440"/>
        <c:axId val="163342976"/>
      </c:barChart>
      <c:catAx>
        <c:axId val="16334144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pPr>
            <a:endParaRPr lang="en-US"/>
          </a:p>
        </c:txPr>
        <c:crossAx val="163342976"/>
        <c:crosses val="autoZero"/>
        <c:auto val="1"/>
        <c:lblAlgn val="ctr"/>
        <c:lblOffset val="100"/>
        <c:noMultiLvlLbl val="0"/>
      </c:catAx>
      <c:valAx>
        <c:axId val="163342976"/>
        <c:scaling>
          <c:orientation val="minMax"/>
        </c:scaling>
        <c:delete val="1"/>
        <c:axPos val="b"/>
        <c:numFmt formatCode="0\ %" sourceLinked="1"/>
        <c:majorTickMark val="none"/>
        <c:minorTickMark val="none"/>
        <c:tickLblPos val="nextTo"/>
        <c:crossAx val="16334144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20812432821417"/>
          <c:y val="0.13622754355607133"/>
          <c:w val="0.51172883430665006"/>
          <c:h val="0.69488543493657784"/>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Sheet1!$A$2:$A$5</c:f>
              <c:strCache>
                <c:ptCount val="4"/>
                <c:pt idx="0">
                  <c:v>n’ont pas reçu d’instructions par écrit sur ce qu’ils devaient faire une fois de retour chez eux et sur les symptômes à surveiller </c:v>
                </c:pt>
                <c:pt idx="1">
                  <c:v>ont déclaré que l’hôpital n’avait pas pris de dispositions ou fait de vérification relativement à un suivi avec un médecin ou un autre professionnel de la santé*</c:v>
                </c:pt>
                <c:pt idx="2">
                  <c:v>ont quitté l’hôpital sans qu’on leur explique la raison pour laquelle chacun des médicaments leur avait été prescrit* </c:v>
                </c:pt>
                <c:pt idx="3">
                  <c:v>ne savaient pas à qui s’adresser s’ils avaient une question au sujet de leur état de santé ou de leur traitement </c:v>
                </c:pt>
              </c:strCache>
            </c:strRef>
          </c:cat>
          <c:val>
            <c:numRef>
              <c:f>Sheet1!$B$2:$B$5</c:f>
              <c:numCache>
                <c:formatCode>0\ %</c:formatCode>
                <c:ptCount val="4"/>
                <c:pt idx="0">
                  <c:v>0.08</c:v>
                </c:pt>
                <c:pt idx="1">
                  <c:v>0.08</c:v>
                </c:pt>
                <c:pt idx="2">
                  <c:v>0.13</c:v>
                </c:pt>
                <c:pt idx="3">
                  <c:v>0.05</c:v>
                </c:pt>
              </c:numCache>
            </c:numRef>
          </c:val>
          <c:extLst>
            <c:ext xmlns:c16="http://schemas.microsoft.com/office/drawing/2014/chart" uri="{C3380CC4-5D6E-409C-BE32-E72D297353CC}">
              <c16:uniqueId val="{00000000-A3DF-4D0F-BD41-16406360A235}"/>
            </c:ext>
          </c:extLst>
        </c:ser>
        <c:ser>
          <c:idx val="1"/>
          <c:order val="1"/>
          <c:tx>
            <c:strRef>
              <c:f>Sheet1!$C$1</c:f>
              <c:strCache>
                <c:ptCount val="1"/>
                <c:pt idx="0">
                  <c:v>Intervalle des valeurs des pays</c:v>
                </c:pt>
              </c:strCache>
            </c:strRef>
          </c:tx>
          <c:spPr>
            <a:solidFill>
              <a:srgbClr val="BFBFBF"/>
            </a:solidFill>
            <a:ln w="6350">
              <a:solidFill>
                <a:schemeClr val="tx1"/>
              </a:solidFill>
            </a:ln>
            <a:effectLst/>
          </c:spPr>
          <c:invertIfNegative val="0"/>
          <c:cat>
            <c:strRef>
              <c:f>Sheet1!$A$2:$A$5</c:f>
              <c:strCache>
                <c:ptCount val="4"/>
                <c:pt idx="0">
                  <c:v>n’ont pas reçu d’instructions par écrit sur ce qu’ils devaient faire une fois de retour chez eux et sur les symptômes à surveiller </c:v>
                </c:pt>
                <c:pt idx="1">
                  <c:v>ont déclaré que l’hôpital n’avait pas pris de dispositions ou fait de vérification relativement à un suivi avec un médecin ou un autre professionnel de la santé*</c:v>
                </c:pt>
                <c:pt idx="2">
                  <c:v>ont quitté l’hôpital sans qu’on leur explique la raison pour laquelle chacun des médicaments leur avait été prescrit* </c:v>
                </c:pt>
                <c:pt idx="3">
                  <c:v>ne savaient pas à qui s’adresser s’ils avaient une question au sujet de leur état de santé ou de leur traitement </c:v>
                </c:pt>
              </c:strCache>
            </c:strRef>
          </c:cat>
          <c:val>
            <c:numRef>
              <c:f>Sheet1!$C$2:$C$5</c:f>
              <c:numCache>
                <c:formatCode>0\ %</c:formatCode>
                <c:ptCount val="4"/>
                <c:pt idx="0">
                  <c:v>0.34</c:v>
                </c:pt>
                <c:pt idx="1">
                  <c:v>0.41</c:v>
                </c:pt>
                <c:pt idx="2">
                  <c:v>0.27</c:v>
                </c:pt>
                <c:pt idx="3">
                  <c:v>0.22</c:v>
                </c:pt>
              </c:numCache>
            </c:numRef>
          </c:val>
          <c:extLst>
            <c:ext xmlns:c16="http://schemas.microsoft.com/office/drawing/2014/chart" uri="{C3380CC4-5D6E-409C-BE32-E72D297353CC}">
              <c16:uniqueId val="{00000001-A3DF-4D0F-BD41-16406360A235}"/>
            </c:ext>
          </c:extLst>
        </c:ser>
        <c:dLbls>
          <c:showLegendKey val="0"/>
          <c:showVal val="0"/>
          <c:showCatName val="0"/>
          <c:showSerName val="0"/>
          <c:showPercent val="0"/>
          <c:showBubbleSize val="0"/>
        </c:dLbls>
        <c:gapWidth val="300"/>
        <c:overlap val="100"/>
        <c:axId val="163226368"/>
        <c:axId val="163227904"/>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solidFill>
                <a:srgbClr val="CFE8E3"/>
              </a:solidFill>
              <a:ln w="12700">
                <a:solidFill>
                  <a:schemeClr val="tx1"/>
                </a:solidFill>
              </a:ln>
              <a:effectLst/>
            </c:spPr>
          </c:marker>
          <c:dPt>
            <c:idx val="0"/>
            <c:bubble3D val="0"/>
            <c:extLst>
              <c:ext xmlns:c16="http://schemas.microsoft.com/office/drawing/2014/chart" uri="{C3380CC4-5D6E-409C-BE32-E72D297353CC}">
                <c16:uniqueId val="{00000002-A3DF-4D0F-BD41-16406360A235}"/>
              </c:ext>
            </c:extLst>
          </c:dPt>
          <c:dPt>
            <c:idx val="1"/>
            <c:marker>
              <c:symbol val="diamond"/>
              <c:size val="18"/>
            </c:marker>
            <c:bubble3D val="0"/>
            <c:extLst>
              <c:ext xmlns:c16="http://schemas.microsoft.com/office/drawing/2014/chart" uri="{C3380CC4-5D6E-409C-BE32-E72D297353CC}">
                <c16:uniqueId val="{00000003-A3DF-4D0F-BD41-16406360A235}"/>
              </c:ext>
            </c:extLst>
          </c:dPt>
          <c:dPt>
            <c:idx val="2"/>
            <c:bubble3D val="0"/>
            <c:extLst>
              <c:ext xmlns:c16="http://schemas.microsoft.com/office/drawing/2014/chart" uri="{C3380CC4-5D6E-409C-BE32-E72D297353CC}">
                <c16:uniqueId val="{00000004-A3DF-4D0F-BD41-16406360A235}"/>
              </c:ext>
            </c:extLst>
          </c:dPt>
          <c:dPt>
            <c:idx val="3"/>
            <c:bubble3D val="0"/>
            <c:extLst>
              <c:ext xmlns:c16="http://schemas.microsoft.com/office/drawing/2014/chart" uri="{C3380CC4-5D6E-409C-BE32-E72D297353CC}">
                <c16:uniqueId val="{00000005-A3DF-4D0F-BD41-16406360A235}"/>
              </c:ext>
            </c:extLst>
          </c:dPt>
          <c:dLbls>
            <c:dLbl>
              <c:idx val="0"/>
              <c:layout>
                <c:manualLayout>
                  <c:x val="-8.3083075400458492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3DF-4D0F-BD41-16406360A235}"/>
                </c:ext>
              </c:extLst>
            </c:dLbl>
            <c:dLbl>
              <c:idx val="1"/>
              <c:layout>
                <c:manualLayout>
                  <c:x val="-8.772458799266275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3DF-4D0F-BD41-16406360A235}"/>
                </c:ext>
              </c:extLst>
            </c:dLbl>
            <c:dLbl>
              <c:idx val="2"/>
              <c:layout>
                <c:manualLayout>
                  <c:x val="-8.1535904536390244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3DF-4D0F-BD41-16406360A235}"/>
                </c:ext>
              </c:extLst>
            </c:dLbl>
            <c:dLbl>
              <c:idx val="3"/>
              <c:layout>
                <c:manualLayout>
                  <c:x val="-0.10278623544212716"/>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3DF-4D0F-BD41-16406360A235}"/>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rgbClr val="282828"/>
                      </a:solidFill>
                      <a:round/>
                    </a:ln>
                    <a:effectLst/>
                  </c:spPr>
                </c15:leaderLines>
              </c:ext>
            </c:extLst>
          </c:dLbls>
          <c:xVal>
            <c:numRef>
              <c:f>Sheet1!$F$2:$F$5</c:f>
              <c:numCache>
                <c:formatCode>0\ %</c:formatCode>
                <c:ptCount val="4"/>
                <c:pt idx="0">
                  <c:v>0.21</c:v>
                </c:pt>
                <c:pt idx="1">
                  <c:v>0.2</c:v>
                </c:pt>
                <c:pt idx="2">
                  <c:v>0.27</c:v>
                </c:pt>
                <c:pt idx="3">
                  <c:v>0.1</c:v>
                </c:pt>
              </c:numCache>
            </c:numRef>
          </c:xVal>
          <c:yVal>
            <c:numRef>
              <c:f>Sheet1!$D$2:$D$5</c:f>
              <c:numCache>
                <c:formatCode>General</c:formatCode>
                <c:ptCount val="4"/>
                <c:pt idx="0">
                  <c:v>3.5</c:v>
                </c:pt>
                <c:pt idx="1">
                  <c:v>2.5</c:v>
                </c:pt>
                <c:pt idx="2">
                  <c:v>1.5</c:v>
                </c:pt>
                <c:pt idx="3">
                  <c:v>0.5</c:v>
                </c:pt>
              </c:numCache>
            </c:numRef>
          </c:yVal>
          <c:smooth val="0"/>
          <c:extLst>
            <c:ext xmlns:c16="http://schemas.microsoft.com/office/drawing/2014/chart" uri="{C3380CC4-5D6E-409C-BE32-E72D297353CC}">
              <c16:uniqueId val="{00000006-A3DF-4D0F-BD41-16406360A235}"/>
            </c:ext>
          </c:extLst>
        </c:ser>
        <c:ser>
          <c:idx val="3"/>
          <c:order val="3"/>
          <c:tx>
            <c:strRef>
              <c:f>Sheet1!$E$1</c:f>
              <c:strCache>
                <c:ptCount val="1"/>
                <c:pt idx="0">
                  <c:v>Moy. du FCMW</c:v>
                </c:pt>
              </c:strCache>
            </c:strRef>
          </c:tx>
          <c:spPr>
            <a:ln w="25400" cap="rnd">
              <a:noFill/>
              <a:round/>
            </a:ln>
            <a:effectLst/>
          </c:spPr>
          <c:marker>
            <c:symbol val="triangle"/>
            <c:size val="13"/>
            <c:spPr>
              <a:solidFill>
                <a:srgbClr val="282828"/>
              </a:solidFill>
              <a:ln w="12700">
                <a:solidFill>
                  <a:srgbClr val="282828"/>
                </a:solidFill>
              </a:ln>
              <a:effectLst/>
            </c:spPr>
          </c:marker>
          <c:dLbls>
            <c:dLbl>
              <c:idx val="0"/>
              <c:layout>
                <c:manualLayout>
                  <c:x val="1.5471708640681261E-3"/>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3DF-4D0F-BD41-16406360A235}"/>
                </c:ext>
              </c:extLst>
            </c:dLbl>
            <c:dLbl>
              <c:idx val="1"/>
              <c:layout>
                <c:manualLayout>
                  <c:x val="-1.1345788602314817E-16"/>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3DF-4D0F-BD41-16406360A235}"/>
                </c:ext>
              </c:extLst>
            </c:dLbl>
            <c:dLbl>
              <c:idx val="2"/>
              <c:layout>
                <c:manualLayout>
                  <c:x val="-1.1345788602314817E-16"/>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3DF-4D0F-BD41-16406360A235}"/>
                </c:ext>
              </c:extLst>
            </c:dLbl>
            <c:dLbl>
              <c:idx val="3"/>
              <c:layout>
                <c:manualLayout>
                  <c:x val="5.4150980242383311E-3"/>
                  <c:y val="1.4359641402441736E-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extLst>
                <c:ext xmlns:c15="http://schemas.microsoft.com/office/drawing/2012/chart" uri="{CE6537A1-D6FC-4f65-9D91-7224C49458BB}">
                  <c15:layout>
                    <c:manualLayout>
                      <c:w val="5.0592487255027734E-2"/>
                      <c:h val="4.5290308983301206E-2"/>
                    </c:manualLayout>
                  </c15:layout>
                </c:ext>
                <c:ext xmlns:c16="http://schemas.microsoft.com/office/drawing/2014/chart" uri="{C3380CC4-5D6E-409C-BE32-E72D297353CC}">
                  <c16:uniqueId val="{0000000A-A3DF-4D0F-BD41-16406360A23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xVal>
            <c:numRef>
              <c:f>Sheet1!$E$2:$E$5</c:f>
              <c:numCache>
                <c:formatCode>0\ %</c:formatCode>
                <c:ptCount val="4"/>
                <c:pt idx="0">
                  <c:v>0.24</c:v>
                </c:pt>
                <c:pt idx="1">
                  <c:v>0.21</c:v>
                </c:pt>
                <c:pt idx="2">
                  <c:v>0.28999999999999998</c:v>
                </c:pt>
                <c:pt idx="3">
                  <c:v>0.12</c:v>
                </c:pt>
              </c:numCache>
            </c:numRef>
          </c:xVal>
          <c:yVal>
            <c:numRef>
              <c:f>Sheet1!$D$2:$D$5</c:f>
              <c:numCache>
                <c:formatCode>General</c:formatCode>
                <c:ptCount val="4"/>
                <c:pt idx="0">
                  <c:v>3.5</c:v>
                </c:pt>
                <c:pt idx="1">
                  <c:v>2.5</c:v>
                </c:pt>
                <c:pt idx="2">
                  <c:v>1.5</c:v>
                </c:pt>
                <c:pt idx="3">
                  <c:v>0.5</c:v>
                </c:pt>
              </c:numCache>
            </c:numRef>
          </c:yVal>
          <c:smooth val="0"/>
          <c:extLst>
            <c:ext xmlns:c16="http://schemas.microsoft.com/office/drawing/2014/chart" uri="{C3380CC4-5D6E-409C-BE32-E72D297353CC}">
              <c16:uniqueId val="{0000000B-A3DF-4D0F-BD41-16406360A235}"/>
            </c:ext>
          </c:extLst>
        </c:ser>
        <c:dLbls>
          <c:showLegendKey val="0"/>
          <c:showVal val="0"/>
          <c:showCatName val="0"/>
          <c:showSerName val="0"/>
          <c:showPercent val="0"/>
          <c:showBubbleSize val="0"/>
        </c:dLbls>
        <c:axId val="163239424"/>
        <c:axId val="163237888"/>
      </c:scatterChart>
      <c:catAx>
        <c:axId val="163226368"/>
        <c:scaling>
          <c:orientation val="maxMin"/>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63227904"/>
        <c:crosses val="autoZero"/>
        <c:auto val="1"/>
        <c:lblAlgn val="ctr"/>
        <c:lblOffset val="100"/>
        <c:noMultiLvlLbl val="0"/>
      </c:catAx>
      <c:valAx>
        <c:axId val="163227904"/>
        <c:scaling>
          <c:orientation val="minMax"/>
        </c:scaling>
        <c:delete val="0"/>
        <c:axPos val="b"/>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63226368"/>
        <c:crosses val="max"/>
        <c:crossBetween val="between"/>
      </c:valAx>
      <c:valAx>
        <c:axId val="163237888"/>
        <c:scaling>
          <c:orientation val="minMax"/>
          <c:max val="4"/>
        </c:scaling>
        <c:delete val="1"/>
        <c:axPos val="r"/>
        <c:numFmt formatCode="General" sourceLinked="1"/>
        <c:majorTickMark val="out"/>
        <c:minorTickMark val="none"/>
        <c:tickLblPos val="nextTo"/>
        <c:crossAx val="163239424"/>
        <c:crosses val="max"/>
        <c:crossBetween val="midCat"/>
      </c:valAx>
      <c:valAx>
        <c:axId val="163239424"/>
        <c:scaling>
          <c:orientation val="minMax"/>
        </c:scaling>
        <c:delete val="1"/>
        <c:axPos val="b"/>
        <c:numFmt formatCode="0\ %" sourceLinked="1"/>
        <c:majorTickMark val="out"/>
        <c:minorTickMark val="none"/>
        <c:tickLblPos val="nextTo"/>
        <c:crossAx val="163237888"/>
        <c:crosses val="autoZero"/>
        <c:crossBetween val="midCat"/>
      </c:valAx>
      <c:spPr>
        <a:noFill/>
        <a:ln>
          <a:noFill/>
        </a:ln>
        <a:effectLst/>
      </c:spPr>
    </c:plotArea>
    <c:legend>
      <c:legendPos val="b"/>
      <c:legendEntry>
        <c:idx val="0"/>
        <c:delete val="1"/>
      </c:legendEntry>
      <c:layout>
        <c:manualLayout>
          <c:xMode val="edge"/>
          <c:yMode val="edge"/>
          <c:x val="0.37200285897683766"/>
          <c:y val="0.90757795589260892"/>
          <c:w val="0.6279971410231624"/>
          <c:h val="7.5190474424461057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68718463936632"/>
          <c:y val="0"/>
          <c:w val="0.64800954442613223"/>
          <c:h val="0.9829856427309136"/>
        </c:manualLayout>
      </c:layout>
      <c:barChart>
        <c:barDir val="bar"/>
        <c:grouping val="clustered"/>
        <c:varyColors val="0"/>
        <c:ser>
          <c:idx val="0"/>
          <c:order val="0"/>
          <c:tx>
            <c:strRef>
              <c:f>Sheet1!$B$1</c:f>
              <c:strCache>
                <c:ptCount val="1"/>
                <c:pt idx="0">
                  <c:v>Canada</c:v>
                </c:pt>
              </c:strCache>
            </c:strRef>
          </c:tx>
          <c:spPr>
            <a:solidFill>
              <a:srgbClr val="82BAB5"/>
            </a:solidFill>
            <a:ln w="6350">
              <a:solidFill>
                <a:schemeClr val="tx1"/>
              </a:solid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 organisme religieux ou de bienfaisance</c:v>
                </c:pt>
                <c:pt idx="1">
                  <c:v>un aide-soignant, un membre du personnel infirmier ou un autre professionnel de la santé</c:v>
                </c:pt>
                <c:pt idx="2">
                  <c:v>un membre de la famille ou un ami ainsi qu’un professionnel de la santé</c:v>
                </c:pt>
                <c:pt idx="3">
                  <c:v>un membre de la famille ou un ami</c:v>
                </c:pt>
              </c:strCache>
            </c:strRef>
          </c:cat>
          <c:val>
            <c:numRef>
              <c:f>Sheet1!$B$2:$B$5</c:f>
              <c:numCache>
                <c:formatCode>0\ %</c:formatCode>
                <c:ptCount val="4"/>
                <c:pt idx="0">
                  <c:v>0.06</c:v>
                </c:pt>
                <c:pt idx="1">
                  <c:v>0.08</c:v>
                </c:pt>
                <c:pt idx="2">
                  <c:v>0.22</c:v>
                </c:pt>
                <c:pt idx="3">
                  <c:v>0.59</c:v>
                </c:pt>
              </c:numCache>
            </c:numRef>
          </c:val>
          <c:extLst>
            <c:ext xmlns:c16="http://schemas.microsoft.com/office/drawing/2014/chart" uri="{C3380CC4-5D6E-409C-BE32-E72D297353CC}">
              <c16:uniqueId val="{00000000-CE79-4C55-8319-42CD1739EF52}"/>
            </c:ext>
          </c:extLst>
        </c:ser>
        <c:dLbls>
          <c:showLegendKey val="0"/>
          <c:showVal val="0"/>
          <c:showCatName val="0"/>
          <c:showSerName val="0"/>
          <c:showPercent val="0"/>
          <c:showBubbleSize val="0"/>
        </c:dLbls>
        <c:gapWidth val="50"/>
        <c:axId val="172139648"/>
        <c:axId val="172141184"/>
      </c:barChart>
      <c:catAx>
        <c:axId val="172139648"/>
        <c:scaling>
          <c:orientation val="minMax"/>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vert="horz"/>
          <a:lstStyle/>
          <a:p>
            <a:pPr>
              <a:defRPr/>
            </a:pPr>
            <a:endParaRPr lang="en-US"/>
          </a:p>
        </c:txPr>
        <c:crossAx val="172141184"/>
        <c:crosses val="autoZero"/>
        <c:auto val="1"/>
        <c:lblAlgn val="ctr"/>
        <c:lblOffset val="100"/>
        <c:noMultiLvlLbl val="0"/>
      </c:catAx>
      <c:valAx>
        <c:axId val="172141184"/>
        <c:scaling>
          <c:orientation val="minMax"/>
        </c:scaling>
        <c:delete val="1"/>
        <c:axPos val="b"/>
        <c:numFmt formatCode="0\ %" sourceLinked="1"/>
        <c:majorTickMark val="none"/>
        <c:minorTickMark val="none"/>
        <c:tickLblPos val="nextTo"/>
        <c:crossAx val="172139648"/>
        <c:crosses val="autoZero"/>
        <c:crossBetween val="between"/>
      </c:valAx>
      <c:spPr>
        <a:noFill/>
        <a:ln>
          <a:noFill/>
        </a:ln>
        <a:effectLst/>
      </c:spPr>
    </c:plotArea>
    <c:plotVisOnly val="1"/>
    <c:dispBlanksAs val="gap"/>
    <c:showDLblsOverMax val="0"/>
  </c:chart>
  <c:spPr>
    <a:noFill/>
    <a:ln>
      <a:noFill/>
    </a:ln>
    <a:effectLst/>
  </c:spPr>
  <c:txPr>
    <a:bodyPr/>
    <a:lstStyle/>
    <a:p>
      <a:pPr>
        <a:defRPr sz="1200" b="0">
          <a:latin typeface="Arial Narrow" panose="020B0606020202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 reçoit pas de services à domicile</c:v>
                </c:pt>
              </c:strCache>
            </c:strRef>
          </c:tx>
          <c:spPr>
            <a:solidFill>
              <a:srgbClr val="82BAB5"/>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75 ans 
et plus</c:v>
                </c:pt>
                <c:pt idx="1">
                  <c:v>Perçoit son état de santé comme étant acceptable ou médiocre</c:v>
                </c:pt>
                <c:pt idx="2">
                  <c:v>Présente 3 affections chroniques 
ou plus</c:v>
                </c:pt>
                <c:pt idx="3">
                  <c:v>Prend 
5 médicaments 
ou plus</c:v>
                </c:pt>
                <c:pt idx="4">
                  <c:v>Vit seul</c:v>
                </c:pt>
              </c:strCache>
            </c:strRef>
          </c:cat>
          <c:val>
            <c:numRef>
              <c:f>Sheet1!$B$2:$B$6</c:f>
              <c:numCache>
                <c:formatCode>0\ %</c:formatCode>
                <c:ptCount val="5"/>
                <c:pt idx="0">
                  <c:v>0.42</c:v>
                </c:pt>
                <c:pt idx="1">
                  <c:v>0.17</c:v>
                </c:pt>
                <c:pt idx="2">
                  <c:v>0.32</c:v>
                </c:pt>
                <c:pt idx="3">
                  <c:v>0.28999999999999998</c:v>
                </c:pt>
                <c:pt idx="4">
                  <c:v>0.3</c:v>
                </c:pt>
              </c:numCache>
            </c:numRef>
          </c:val>
          <c:extLst>
            <c:ext xmlns:c16="http://schemas.microsoft.com/office/drawing/2014/chart" uri="{C3380CC4-5D6E-409C-BE32-E72D297353CC}">
              <c16:uniqueId val="{00000000-5F8B-4876-80C0-159804A319B8}"/>
            </c:ext>
          </c:extLst>
        </c:ser>
        <c:ser>
          <c:idx val="1"/>
          <c:order val="1"/>
          <c:tx>
            <c:strRef>
              <c:f>Sheet1!$C$1</c:f>
              <c:strCache>
                <c:ptCount val="1"/>
                <c:pt idx="0">
                  <c:v>Reçoit des services à domicile</c:v>
                </c:pt>
              </c:strCache>
            </c:strRef>
          </c:tx>
          <c:spPr>
            <a:pattFill prst="pct90">
              <a:fgClr>
                <a:srgbClr val="365254"/>
              </a:fgClr>
              <a:bgClr>
                <a:schemeClr val="bg1"/>
              </a:bgClr>
            </a:patt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75 ans 
et plus</c:v>
                </c:pt>
                <c:pt idx="1">
                  <c:v>Perçoit son état de santé comme étant acceptable ou médiocre</c:v>
                </c:pt>
                <c:pt idx="2">
                  <c:v>Présente 3 affections chroniques 
ou plus</c:v>
                </c:pt>
                <c:pt idx="3">
                  <c:v>Prend 
5 médicaments 
ou plus</c:v>
                </c:pt>
                <c:pt idx="4">
                  <c:v>Vit seul</c:v>
                </c:pt>
              </c:strCache>
            </c:strRef>
          </c:cat>
          <c:val>
            <c:numRef>
              <c:f>Sheet1!$C$2:$C$6</c:f>
              <c:numCache>
                <c:formatCode>0\ %</c:formatCode>
                <c:ptCount val="5"/>
                <c:pt idx="0">
                  <c:v>0.59</c:v>
                </c:pt>
                <c:pt idx="1">
                  <c:v>0.43</c:v>
                </c:pt>
                <c:pt idx="2">
                  <c:v>0.53</c:v>
                </c:pt>
                <c:pt idx="3">
                  <c:v>0.59</c:v>
                </c:pt>
                <c:pt idx="4">
                  <c:v>0.46</c:v>
                </c:pt>
              </c:numCache>
            </c:numRef>
          </c:val>
          <c:extLst>
            <c:ext xmlns:c16="http://schemas.microsoft.com/office/drawing/2014/chart" uri="{C3380CC4-5D6E-409C-BE32-E72D297353CC}">
              <c16:uniqueId val="{00000001-5F8B-4876-80C0-159804A319B8}"/>
            </c:ext>
          </c:extLst>
        </c:ser>
        <c:dLbls>
          <c:showLegendKey val="0"/>
          <c:showVal val="0"/>
          <c:showCatName val="0"/>
          <c:showSerName val="0"/>
          <c:showPercent val="0"/>
          <c:showBubbleSize val="0"/>
        </c:dLbls>
        <c:gapWidth val="50"/>
        <c:axId val="173748608"/>
        <c:axId val="173750144"/>
      </c:barChart>
      <c:catAx>
        <c:axId val="173748608"/>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73750144"/>
        <c:crosses val="autoZero"/>
        <c:auto val="1"/>
        <c:lblAlgn val="ctr"/>
        <c:lblOffset val="100"/>
        <c:noMultiLvlLbl val="0"/>
      </c:catAx>
      <c:valAx>
        <c:axId val="173750144"/>
        <c:scaling>
          <c:orientation val="minMax"/>
        </c:scaling>
        <c:delete val="0"/>
        <c:axPos val="l"/>
        <c:numFmt formatCode="0\ %"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73748608"/>
        <c:crosses val="autoZero"/>
        <c:crossBetween val="between"/>
      </c:valAx>
      <c:spPr>
        <a:noFill/>
        <a:ln>
          <a:noFill/>
        </a:ln>
        <a:effectLst/>
      </c:spPr>
    </c:plotArea>
    <c:legend>
      <c:legendPos val="b"/>
      <c:layout>
        <c:manualLayout>
          <c:xMode val="edge"/>
          <c:yMode val="edge"/>
          <c:x val="5.0000009239447488E-2"/>
          <c:y val="0.90494316905084682"/>
          <c:w val="0.89999998152110505"/>
          <c:h val="9.5056830949153182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47229765720393"/>
          <c:y val="3.5444519178732474E-2"/>
          <c:w val="0.46451442615852645"/>
          <c:h val="0.92911096164253504"/>
        </c:manualLayout>
      </c:layout>
      <c:barChart>
        <c:barDir val="bar"/>
        <c:grouping val="clustered"/>
        <c:varyColors val="0"/>
        <c:ser>
          <c:idx val="0"/>
          <c:order val="0"/>
          <c:tx>
            <c:strRef>
              <c:f>Sheet1!$B$1</c:f>
              <c:strCache>
                <c:ptCount val="1"/>
                <c:pt idx="0">
                  <c:v>Series 1</c:v>
                </c:pt>
              </c:strCache>
            </c:strRef>
          </c:tx>
          <c:spPr>
            <a:solidFill>
              <a:srgbClr val="82BAB5"/>
            </a:solidFill>
            <a:ln w="6350">
              <a:solidFill>
                <a:schemeClr val="tx1"/>
              </a:solid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Soins palliatifs ou soins de fin de vie</c:v>
                </c:pt>
                <c:pt idx="1">
                  <c:v>Autres services </c:v>
                </c:pt>
                <c:pt idx="2">
                  <c:v>Autres services de soins de santé (p. ex. physiothérapie, ergothérapie, orthophonie, conseils en nutrition) </c:v>
                </c:pt>
                <c:pt idx="3">
                  <c:v>Soutien à la personne ou à domicile (p. ex. aide au bain, aux travaux ménagers, à la préparation de repas) </c:v>
                </c:pt>
                <c:pt idx="4">
                  <c:v>Équipement médical ou fournitures médicales (p. ex. fauteuil roulant, serviettes d’incontinence, aide pour l’utilisation de l’équipement de ventilation ou d’oxygénothérapie) </c:v>
                </c:pt>
                <c:pt idx="5">
                  <c:v>Soins infirmiers (p. ex. changement de pansements, préparation des médicaments, visite d’une infirmière) </c:v>
                </c:pt>
              </c:strCache>
            </c:strRef>
          </c:cat>
          <c:val>
            <c:numRef>
              <c:f>Sheet1!$B$2:$B$7</c:f>
              <c:numCache>
                <c:formatCode>0\ %</c:formatCode>
                <c:ptCount val="6"/>
                <c:pt idx="0">
                  <c:v>5.8799999999999998E-2</c:v>
                </c:pt>
                <c:pt idx="1">
                  <c:v>6.2300000000000001E-2</c:v>
                </c:pt>
                <c:pt idx="2">
                  <c:v>0.31169999999999998</c:v>
                </c:pt>
                <c:pt idx="3">
                  <c:v>0.4108</c:v>
                </c:pt>
                <c:pt idx="4">
                  <c:v>0.43390000000000001</c:v>
                </c:pt>
                <c:pt idx="5">
                  <c:v>0.50839999999999996</c:v>
                </c:pt>
              </c:numCache>
            </c:numRef>
          </c:val>
          <c:extLst>
            <c:ext xmlns:c16="http://schemas.microsoft.com/office/drawing/2014/chart" uri="{C3380CC4-5D6E-409C-BE32-E72D297353CC}">
              <c16:uniqueId val="{00000000-572C-4DAA-A454-D2099AA7AA02}"/>
            </c:ext>
          </c:extLst>
        </c:ser>
        <c:dLbls>
          <c:showLegendKey val="0"/>
          <c:showVal val="0"/>
          <c:showCatName val="0"/>
          <c:showSerName val="0"/>
          <c:showPercent val="0"/>
          <c:showBubbleSize val="0"/>
        </c:dLbls>
        <c:gapWidth val="50"/>
        <c:axId val="173676032"/>
        <c:axId val="173677568"/>
      </c:barChart>
      <c:catAx>
        <c:axId val="173676032"/>
        <c:scaling>
          <c:orientation val="minMax"/>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vert="horz"/>
          <a:lstStyle/>
          <a:p>
            <a:pPr>
              <a:defRPr/>
            </a:pPr>
            <a:endParaRPr lang="en-US"/>
          </a:p>
        </c:txPr>
        <c:crossAx val="173677568"/>
        <c:crosses val="autoZero"/>
        <c:auto val="1"/>
        <c:lblAlgn val="ctr"/>
        <c:lblOffset val="100"/>
        <c:noMultiLvlLbl val="0"/>
      </c:catAx>
      <c:valAx>
        <c:axId val="173677568"/>
        <c:scaling>
          <c:orientation val="minMax"/>
        </c:scaling>
        <c:delete val="1"/>
        <c:axPos val="b"/>
        <c:numFmt formatCode="0\ %" sourceLinked="1"/>
        <c:majorTickMark val="none"/>
        <c:minorTickMark val="none"/>
        <c:tickLblPos val="nextTo"/>
        <c:crossAx val="17367603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04142377695589E-2"/>
          <c:y val="0.25600456184642389"/>
          <c:w val="0.74651652400682544"/>
          <c:h val="0.73877785053024936"/>
        </c:manualLayout>
      </c:layout>
      <c:pieChart>
        <c:varyColors val="1"/>
        <c:ser>
          <c:idx val="0"/>
          <c:order val="0"/>
          <c:tx>
            <c:strRef>
              <c:f>Sheet1!$B$1</c:f>
              <c:strCache>
                <c:ptCount val="1"/>
                <c:pt idx="0">
                  <c:v>Canada</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7F99-4FFA-BA15-DE7ABDE75B2D}"/>
              </c:ext>
            </c:extLst>
          </c:dPt>
          <c:dPt>
            <c:idx val="1"/>
            <c:bubble3D val="0"/>
            <c:spPr>
              <a:pattFill prst="pct90">
                <a:fgClr>
                  <a:schemeClr val="accent2"/>
                </a:fgClr>
                <a:bgClr>
                  <a:schemeClr val="bg1"/>
                </a:bgClr>
              </a:pattFill>
              <a:ln w="6350">
                <a:solidFill>
                  <a:schemeClr val="tx1"/>
                </a:solidFill>
              </a:ln>
              <a:effectLst/>
            </c:spPr>
            <c:extLst>
              <c:ext xmlns:c16="http://schemas.microsoft.com/office/drawing/2014/chart" uri="{C3380CC4-5D6E-409C-BE32-E72D297353CC}">
                <c16:uniqueId val="{00000003-7F99-4FFA-BA15-DE7ABDE75B2D}"/>
              </c:ext>
            </c:extLst>
          </c:dPt>
          <c:dPt>
            <c:idx val="2"/>
            <c:bubble3D val="0"/>
            <c:spPr>
              <a:solidFill>
                <a:srgbClr val="852062"/>
              </a:solidFill>
              <a:ln w="6350">
                <a:solidFill>
                  <a:schemeClr val="tx1"/>
                </a:solidFill>
              </a:ln>
              <a:effectLst/>
            </c:spPr>
            <c:extLst>
              <c:ext xmlns:c16="http://schemas.microsoft.com/office/drawing/2014/chart" uri="{C3380CC4-5D6E-409C-BE32-E72D297353CC}">
                <c16:uniqueId val="{00000005-7F99-4FFA-BA15-DE7ABDE75B2D}"/>
              </c:ext>
            </c:extLst>
          </c:dPt>
          <c:dPt>
            <c:idx val="3"/>
            <c:bubble3D val="0"/>
            <c:spPr>
              <a:pattFill prst="pct90">
                <a:fgClr>
                  <a:srgbClr val="C8DA53"/>
                </a:fgClr>
                <a:bgClr>
                  <a:srgbClr val="365254"/>
                </a:bgClr>
              </a:pattFill>
              <a:ln w="6350">
                <a:solidFill>
                  <a:schemeClr val="tx1"/>
                </a:solidFill>
              </a:ln>
              <a:effectLst/>
            </c:spPr>
            <c:extLst>
              <c:ext xmlns:c16="http://schemas.microsoft.com/office/drawing/2014/chart" uri="{C3380CC4-5D6E-409C-BE32-E72D297353CC}">
                <c16:uniqueId val="{00000007-7F99-4FFA-BA15-DE7ABDE75B2D}"/>
              </c:ext>
            </c:extLst>
          </c:dPt>
          <c:dPt>
            <c:idx val="4"/>
            <c:bubble3D val="0"/>
            <c:spPr>
              <a:solidFill>
                <a:schemeClr val="accent5"/>
              </a:solidFill>
              <a:ln w="6350">
                <a:solidFill>
                  <a:schemeClr val="tx1"/>
                </a:solidFill>
              </a:ln>
              <a:effectLst/>
            </c:spPr>
            <c:extLst>
              <c:ext xmlns:c16="http://schemas.microsoft.com/office/drawing/2014/chart" uri="{C3380CC4-5D6E-409C-BE32-E72D297353CC}">
                <c16:uniqueId val="{00000009-7F99-4FFA-BA15-DE7ABDE75B2D}"/>
              </c:ext>
            </c:extLst>
          </c:dPt>
          <c:dLbls>
            <c:dLbl>
              <c:idx val="0"/>
              <c:layout>
                <c:manualLayout>
                  <c:x val="-0.25571363495839655"/>
                  <c:y val="-0.15288153591022607"/>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7F99-4FFA-BA15-DE7ABDE75B2D}"/>
                </c:ext>
              </c:extLst>
            </c:dLbl>
            <c:dLbl>
              <c:idx val="1"/>
              <c:layout>
                <c:manualLayout>
                  <c:x val="0.22131347575574142"/>
                  <c:y val="6.0074855303780185E-2"/>
                </c:manualLayout>
              </c:layout>
              <c:spPr>
                <a:solidFill>
                  <a:srgbClr val="365254"/>
                </a:solid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7F99-4FFA-BA15-DE7ABDE75B2D}"/>
                </c:ext>
              </c:extLst>
            </c:dLbl>
            <c:dLbl>
              <c:idx val="3"/>
              <c:layout>
                <c:manualLayout>
                  <c:x val="5.0808141952763515E-2"/>
                  <c:y val="-7.7015751076618538E-2"/>
                </c:manualLayout>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7F99-4FFA-BA15-DE7ABDE75B2D}"/>
                </c:ext>
              </c:extLst>
            </c:dLbl>
            <c:spPr>
              <a:noFill/>
              <a:ln>
                <a:noFill/>
              </a:ln>
              <a:effectLst/>
            </c:spPr>
            <c:showLegendKey val="0"/>
            <c:showVal val="0"/>
            <c:showCatName val="1"/>
            <c:showSerName val="0"/>
            <c:showPercent val="1"/>
            <c:showBubbleSize val="0"/>
            <c:separator>, </c:separator>
            <c:showLeaderLines val="1"/>
            <c:leaderLines>
              <c:spPr>
                <a:ln w="6350" cap="flat" cmpd="sng" algn="ctr">
                  <a:solidFill>
                    <a:schemeClr val="tx1"/>
                  </a:solidFill>
                  <a:round/>
                </a:ln>
                <a:effectLst/>
              </c:spPr>
            </c:leaderLines>
            <c:extLst>
              <c:ext xmlns:c15="http://schemas.microsoft.com/office/drawing/2012/chart" uri="{CE6537A1-D6FC-4f65-9D91-7224C49458BB}">
                <c15:layout/>
              </c:ext>
            </c:extLst>
          </c:dLbls>
          <c:cat>
            <c:strRef>
              <c:f>Sheet1!$A$2:$A$6</c:f>
              <c:strCache>
                <c:ptCount val="5"/>
                <c:pt idx="0">
                  <c:v>Très satisfait</c:v>
                </c:pt>
                <c:pt idx="1">
                  <c:v>Plutôt satisfait</c:v>
                </c:pt>
                <c:pt idx="2">
                  <c:v>Ni satisfait, ni insatisfait</c:v>
                </c:pt>
                <c:pt idx="3">
                  <c:v>Plutôt insatisfait</c:v>
                </c:pt>
                <c:pt idx="4">
                  <c:v>Très insatisfait</c:v>
                </c:pt>
              </c:strCache>
            </c:strRef>
          </c:cat>
          <c:val>
            <c:numRef>
              <c:f>Sheet1!$B$2:$B$6</c:f>
              <c:numCache>
                <c:formatCode>0" "%</c:formatCode>
                <c:ptCount val="5"/>
                <c:pt idx="0">
                  <c:v>0.64403873461301309</c:v>
                </c:pt>
                <c:pt idx="1">
                  <c:v>0.28504749760525516</c:v>
                </c:pt>
                <c:pt idx="2">
                  <c:v>2.5776455883185126E-2</c:v>
                </c:pt>
                <c:pt idx="3">
                  <c:v>3.1008977031267003E-2</c:v>
                </c:pt>
                <c:pt idx="4">
                  <c:v>1.412833486727968E-2</c:v>
                </c:pt>
              </c:numCache>
            </c:numRef>
          </c:val>
          <c:extLst>
            <c:ext xmlns:c16="http://schemas.microsoft.com/office/drawing/2014/chart" uri="{C3380CC4-5D6E-409C-BE32-E72D297353CC}">
              <c16:uniqueId val="{0000000A-7F99-4FFA-BA15-DE7ABDE75B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04142377695589E-2"/>
          <c:y val="0.25600456184642389"/>
          <c:w val="0.74651652400682544"/>
          <c:h val="0.73877785053024936"/>
        </c:manualLayout>
      </c:layout>
      <c:pieChart>
        <c:varyColors val="1"/>
        <c:ser>
          <c:idx val="0"/>
          <c:order val="0"/>
          <c:tx>
            <c:strRef>
              <c:f>Sheet1!$B$1</c:f>
              <c:strCache>
                <c:ptCount val="1"/>
                <c:pt idx="0">
                  <c:v>Canada</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6333-4432-9F02-4A34A661187B}"/>
              </c:ext>
            </c:extLst>
          </c:dPt>
          <c:dPt>
            <c:idx val="1"/>
            <c:bubble3D val="0"/>
            <c:spPr>
              <a:pattFill prst="pct90">
                <a:fgClr>
                  <a:schemeClr val="accent2"/>
                </a:fgClr>
                <a:bgClr>
                  <a:schemeClr val="bg1"/>
                </a:bgClr>
              </a:pattFill>
              <a:ln w="6350">
                <a:solidFill>
                  <a:schemeClr val="tx1"/>
                </a:solidFill>
              </a:ln>
              <a:effectLst/>
            </c:spPr>
            <c:extLst>
              <c:ext xmlns:c16="http://schemas.microsoft.com/office/drawing/2014/chart" uri="{C3380CC4-5D6E-409C-BE32-E72D297353CC}">
                <c16:uniqueId val="{00000003-6333-4432-9F02-4A34A661187B}"/>
              </c:ext>
            </c:extLst>
          </c:dPt>
          <c:dPt>
            <c:idx val="2"/>
            <c:bubble3D val="0"/>
            <c:spPr>
              <a:solidFill>
                <a:srgbClr val="852062"/>
              </a:solidFill>
              <a:ln w="6350">
                <a:solidFill>
                  <a:schemeClr val="tx1"/>
                </a:solidFill>
              </a:ln>
              <a:effectLst/>
            </c:spPr>
            <c:extLst>
              <c:ext xmlns:c16="http://schemas.microsoft.com/office/drawing/2014/chart" uri="{C3380CC4-5D6E-409C-BE32-E72D297353CC}">
                <c16:uniqueId val="{00000005-6333-4432-9F02-4A34A661187B}"/>
              </c:ext>
            </c:extLst>
          </c:dPt>
          <c:dPt>
            <c:idx val="3"/>
            <c:bubble3D val="0"/>
            <c:spPr>
              <a:pattFill prst="pct90">
                <a:fgClr>
                  <a:srgbClr val="C8DA53"/>
                </a:fgClr>
                <a:bgClr>
                  <a:srgbClr val="365254"/>
                </a:bgClr>
              </a:pattFill>
              <a:ln w="6350">
                <a:solidFill>
                  <a:schemeClr val="tx1"/>
                </a:solidFill>
              </a:ln>
              <a:effectLst/>
            </c:spPr>
            <c:extLst>
              <c:ext xmlns:c16="http://schemas.microsoft.com/office/drawing/2014/chart" uri="{C3380CC4-5D6E-409C-BE32-E72D297353CC}">
                <c16:uniqueId val="{00000007-6333-4432-9F02-4A34A661187B}"/>
              </c:ext>
            </c:extLst>
          </c:dPt>
          <c:dPt>
            <c:idx val="4"/>
            <c:bubble3D val="0"/>
            <c:spPr>
              <a:solidFill>
                <a:schemeClr val="accent5"/>
              </a:solidFill>
              <a:ln w="6350">
                <a:solidFill>
                  <a:schemeClr val="tx1"/>
                </a:solidFill>
              </a:ln>
              <a:effectLst/>
            </c:spPr>
            <c:extLst>
              <c:ext xmlns:c16="http://schemas.microsoft.com/office/drawing/2014/chart" uri="{C3380CC4-5D6E-409C-BE32-E72D297353CC}">
                <c16:uniqueId val="{00000009-6333-4432-9F02-4A34A661187B}"/>
              </c:ext>
            </c:extLst>
          </c:dPt>
          <c:dLbls>
            <c:dLbl>
              <c:idx val="0"/>
              <c:layout>
                <c:manualLayout>
                  <c:x val="-0.1865197158927771"/>
                  <c:y val="0.1498417026631970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6333-4432-9F02-4A34A661187B}"/>
                </c:ext>
              </c:extLst>
            </c:dLbl>
            <c:dLbl>
              <c:idx val="1"/>
              <c:layout>
                <c:manualLayout>
                  <c:x val="-0.16165042044040684"/>
                  <c:y val="-0.16982059635162342"/>
                </c:manualLayout>
              </c:layout>
              <c:spPr>
                <a:solidFill>
                  <a:srgbClr val="365254"/>
                </a:solid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6333-4432-9F02-4A34A661187B}"/>
                </c:ext>
              </c:extLst>
            </c:dLbl>
            <c:dLbl>
              <c:idx val="2"/>
              <c:layout>
                <c:manualLayout>
                  <c:x val="0.20517168748205483"/>
                  <c:y val="-4.9947234221065673E-2"/>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6333-4432-9F02-4A34A661187B}"/>
                </c:ext>
              </c:extLst>
            </c:dLbl>
            <c:dLbl>
              <c:idx val="3"/>
              <c:layout>
                <c:manualLayout>
                  <c:x val="-6.2173238630925699E-3"/>
                  <c:y val="-6.6596312294754231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6333-4432-9F02-4A34A661187B}"/>
                </c:ext>
              </c:extLst>
            </c:dLbl>
            <c:dLbl>
              <c:idx val="4"/>
              <c:layout>
                <c:manualLayout>
                  <c:x val="0"/>
                  <c:y val="-1.331926245895084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6333-4432-9F02-4A34A661187B}"/>
                </c:ext>
              </c:extLst>
            </c:dLbl>
            <c:spPr>
              <a:noFill/>
              <a:ln>
                <a:noFill/>
              </a:ln>
              <a:effectLst/>
            </c:spPr>
            <c:dLblPos val="outEnd"/>
            <c:showLegendKey val="0"/>
            <c:showVal val="0"/>
            <c:showCatName val="1"/>
            <c:showSerName val="0"/>
            <c:showPercent val="1"/>
            <c:showBubbleSize val="0"/>
            <c:separator>, </c:separator>
            <c:showLeaderLines val="1"/>
            <c:extLst>
              <c:ext xmlns:c15="http://schemas.microsoft.com/office/drawing/2012/chart" uri="{CE6537A1-D6FC-4f65-9D91-7224C49458BB}">
                <c15:layout/>
              </c:ext>
            </c:extLst>
          </c:dLbls>
          <c:cat>
            <c:strRef>
              <c:f>Sheet1!$A$2:$A$6</c:f>
              <c:strCache>
                <c:ptCount val="5"/>
                <c:pt idx="0">
                  <c:v>Excellent</c:v>
                </c:pt>
                <c:pt idx="1">
                  <c:v>Très bon</c:v>
                </c:pt>
                <c:pt idx="2">
                  <c:v>Bon</c:v>
                </c:pt>
                <c:pt idx="3">
                  <c:v>Passable</c:v>
                </c:pt>
                <c:pt idx="4">
                  <c:v>Médiocre</c:v>
                </c:pt>
              </c:strCache>
            </c:strRef>
          </c:cat>
          <c:val>
            <c:numRef>
              <c:f>Sheet1!$B$2:$B$6</c:f>
              <c:numCache>
                <c:formatCode>0\ %</c:formatCode>
                <c:ptCount val="5"/>
                <c:pt idx="0">
                  <c:v>0.24</c:v>
                </c:pt>
                <c:pt idx="1">
                  <c:v>0.31</c:v>
                </c:pt>
                <c:pt idx="2">
                  <c:v>0.33</c:v>
                </c:pt>
                <c:pt idx="3">
                  <c:v>0.08</c:v>
                </c:pt>
                <c:pt idx="4">
                  <c:v>0.04</c:v>
                </c:pt>
              </c:numCache>
            </c:numRef>
          </c:val>
          <c:extLst>
            <c:ext xmlns:c16="http://schemas.microsoft.com/office/drawing/2014/chart" uri="{C3380CC4-5D6E-409C-BE32-E72D297353CC}">
              <c16:uniqueId val="{0000000A-6333-4432-9F02-4A34A66118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61024997661457"/>
          <c:y val="0.24640415801892915"/>
          <c:w val="0.47364202116244902"/>
          <c:h val="0.71711311657316168"/>
        </c:manualLayout>
      </c:layout>
      <c:barChart>
        <c:barDir val="bar"/>
        <c:grouping val="clustered"/>
        <c:varyColors val="0"/>
        <c:ser>
          <c:idx val="0"/>
          <c:order val="0"/>
          <c:tx>
            <c:strRef>
              <c:f>Sheet1!$B$1</c:f>
              <c:strCache>
                <c:ptCount val="1"/>
                <c:pt idx="0">
                  <c:v>Series 1</c:v>
                </c:pt>
              </c:strCache>
            </c:strRef>
          </c:tx>
          <c:spPr>
            <a:solidFill>
              <a:srgbClr val="82BAB5"/>
            </a:solidFill>
            <a:ln w="6350">
              <a:solidFill>
                <a:schemeClr val="tx1"/>
              </a:solidFill>
            </a:ln>
            <a:effectLst/>
          </c:spPr>
          <c:invertIfNegative val="0"/>
          <c:dLbls>
            <c:spPr>
              <a:noFill/>
              <a:ln>
                <a:noFill/>
              </a:ln>
              <a:effectLst/>
            </c:spPr>
            <c:txPr>
              <a:bodyPr rot="0" vert="horz"/>
              <a:lstStyle/>
              <a:p>
                <a:pPr>
                  <a:defRPr>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Soins palliatifs</c:v>
                </c:pt>
                <c:pt idx="1">
                  <c:v>Autres services </c:v>
                </c:pt>
                <c:pt idx="2">
                  <c:v>Équipement médical ou fournitures médicales</c:v>
                </c:pt>
                <c:pt idx="3">
                  <c:v>Soins infirmiers</c:v>
                </c:pt>
                <c:pt idx="4">
                  <c:v>Autres services de soins de santé (p. ex. physiothérapie, ergothérapie, orthophonie, conseils en nutrition)</c:v>
                </c:pt>
                <c:pt idx="5">
                  <c:v>Soutien à la personne ou à domicile</c:v>
                </c:pt>
              </c:strCache>
            </c:strRef>
          </c:cat>
          <c:val>
            <c:numRef>
              <c:f>Sheet1!$B$2:$B$7</c:f>
              <c:numCache>
                <c:formatCode>0" "%</c:formatCode>
                <c:ptCount val="6"/>
                <c:pt idx="0">
                  <c:v>2.6298705266309428E-2</c:v>
                </c:pt>
                <c:pt idx="1">
                  <c:v>0.22247319331554419</c:v>
                </c:pt>
                <c:pt idx="2">
                  <c:v>0.27701821503170604</c:v>
                </c:pt>
                <c:pt idx="3">
                  <c:v>0.29438562686518516</c:v>
                </c:pt>
                <c:pt idx="4">
                  <c:v>0.32547258628230125</c:v>
                </c:pt>
                <c:pt idx="5">
                  <c:v>0.51873265460199958</c:v>
                </c:pt>
              </c:numCache>
            </c:numRef>
          </c:val>
          <c:extLst>
            <c:ext xmlns:c16="http://schemas.microsoft.com/office/drawing/2014/chart" uri="{C3380CC4-5D6E-409C-BE32-E72D297353CC}">
              <c16:uniqueId val="{00000001-A09D-4FCC-897D-571B6CCF9823}"/>
            </c:ext>
          </c:extLst>
        </c:ser>
        <c:dLbls>
          <c:showLegendKey val="0"/>
          <c:showVal val="0"/>
          <c:showCatName val="0"/>
          <c:showSerName val="0"/>
          <c:showPercent val="0"/>
          <c:showBubbleSize val="0"/>
        </c:dLbls>
        <c:gapWidth val="50"/>
        <c:axId val="177879680"/>
        <c:axId val="177885568"/>
      </c:barChart>
      <c:catAx>
        <c:axId val="177879680"/>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a:solidFill>
                  <a:schemeClr val="bg1"/>
                </a:solidFill>
                <a:latin typeface="Arial Narrow" panose="020B0606020202030204" pitchFamily="34" charset="0"/>
              </a:defRPr>
            </a:pPr>
            <a:endParaRPr lang="en-US"/>
          </a:p>
        </c:txPr>
        <c:crossAx val="177885568"/>
        <c:crosses val="autoZero"/>
        <c:auto val="1"/>
        <c:lblAlgn val="r"/>
        <c:lblOffset val="100"/>
        <c:noMultiLvlLbl val="0"/>
      </c:catAx>
      <c:valAx>
        <c:axId val="177885568"/>
        <c:scaling>
          <c:orientation val="minMax"/>
        </c:scaling>
        <c:delete val="1"/>
        <c:axPos val="b"/>
        <c:numFmt formatCode="0&quot; &quot;%" sourceLinked="1"/>
        <c:majorTickMark val="none"/>
        <c:minorTickMark val="none"/>
        <c:tickLblPos val="nextTo"/>
        <c:crossAx val="1778796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0571407931805"/>
          <c:y val="0.23547944236002788"/>
          <c:w val="0.48846492812251679"/>
          <c:h val="0.72803782713348897"/>
        </c:manualLayout>
      </c:layout>
      <c:barChart>
        <c:barDir val="bar"/>
        <c:grouping val="clustered"/>
        <c:varyColors val="0"/>
        <c:ser>
          <c:idx val="0"/>
          <c:order val="0"/>
          <c:tx>
            <c:strRef>
              <c:f>Sheet1!$B$1</c:f>
              <c:strCache>
                <c:ptCount val="1"/>
                <c:pt idx="0">
                  <c:v>Series 1</c:v>
                </c:pt>
              </c:strCache>
            </c:strRef>
          </c:tx>
          <c:spPr>
            <a:solidFill>
              <a:srgbClr val="82BAB5"/>
            </a:solidFill>
            <a:ln w="6350">
              <a:solidFill>
                <a:schemeClr val="tx1"/>
              </a:solidFill>
            </a:ln>
            <a:effectLst/>
          </c:spPr>
          <c:invertIfNegative val="0"/>
          <c:dLbls>
            <c:spPr>
              <a:noFill/>
              <a:ln>
                <a:noFill/>
              </a:ln>
              <a:effectLst/>
            </c:spPr>
            <c:txPr>
              <a:bodyPr rot="0" vert="horz"/>
              <a:lstStyle/>
              <a:p>
                <a:pPr>
                  <a:defRPr sz="1200">
                    <a:latin typeface="Arial Narrow" panose="020B0606020202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Heures non convenables</c:v>
                </c:pt>
                <c:pt idx="1">
                  <c:v>Temps d'attente trop long</c:v>
                </c:pt>
                <c:pt idx="2">
                  <c:v>Ne savait pas où s'adresser</c:v>
                </c:pt>
                <c:pt idx="3">
                  <c:v>Services non offerts dans la région</c:v>
                </c:pt>
                <c:pt idx="4">
                  <c:v>Coûts trop élevés</c:v>
                </c:pt>
                <c:pt idx="5">
                  <c:v>Non admissible à des services à domicile</c:v>
                </c:pt>
                <c:pt idx="6">
                  <c:v>Raison inconnue</c:v>
                </c:pt>
              </c:strCache>
            </c:strRef>
          </c:cat>
          <c:val>
            <c:numRef>
              <c:f>Sheet1!$B$2:$B$8</c:f>
              <c:numCache>
                <c:formatCode>0\ %</c:formatCode>
                <c:ptCount val="7"/>
                <c:pt idx="0">
                  <c:v>0.12</c:v>
                </c:pt>
                <c:pt idx="1">
                  <c:v>0.28999999999999998</c:v>
                </c:pt>
                <c:pt idx="2">
                  <c:v>0.34</c:v>
                </c:pt>
                <c:pt idx="3">
                  <c:v>0.38</c:v>
                </c:pt>
                <c:pt idx="4">
                  <c:v>0.42</c:v>
                </c:pt>
                <c:pt idx="5">
                  <c:v>0.44</c:v>
                </c:pt>
                <c:pt idx="6">
                  <c:v>0.49</c:v>
                </c:pt>
              </c:numCache>
            </c:numRef>
          </c:val>
          <c:extLst>
            <c:ext xmlns:c16="http://schemas.microsoft.com/office/drawing/2014/chart" uri="{C3380CC4-5D6E-409C-BE32-E72D297353CC}">
              <c16:uniqueId val="{00000000-4559-4E60-86EC-2FF09656BFA4}"/>
            </c:ext>
          </c:extLst>
        </c:ser>
        <c:dLbls>
          <c:showLegendKey val="0"/>
          <c:showVal val="0"/>
          <c:showCatName val="0"/>
          <c:showSerName val="0"/>
          <c:showPercent val="0"/>
          <c:showBubbleSize val="0"/>
        </c:dLbls>
        <c:gapWidth val="50"/>
        <c:axId val="177865472"/>
        <c:axId val="177867008"/>
      </c:barChart>
      <c:catAx>
        <c:axId val="177865472"/>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vert="horz"/>
          <a:lstStyle/>
          <a:p>
            <a:pPr>
              <a:defRPr sz="1200">
                <a:solidFill>
                  <a:schemeClr val="bg1"/>
                </a:solidFill>
                <a:latin typeface="Arial Narrow" panose="020B0606020202030204" pitchFamily="34" charset="0"/>
              </a:defRPr>
            </a:pPr>
            <a:endParaRPr lang="en-US"/>
          </a:p>
        </c:txPr>
        <c:crossAx val="177867008"/>
        <c:crosses val="autoZero"/>
        <c:auto val="1"/>
        <c:lblAlgn val="r"/>
        <c:lblOffset val="100"/>
        <c:noMultiLvlLbl val="0"/>
      </c:catAx>
      <c:valAx>
        <c:axId val="177867008"/>
        <c:scaling>
          <c:orientation val="minMax"/>
        </c:scaling>
        <c:delete val="1"/>
        <c:axPos val="b"/>
        <c:numFmt formatCode="0\ %" sourceLinked="1"/>
        <c:majorTickMark val="none"/>
        <c:minorTickMark val="none"/>
        <c:tickLblPos val="nextTo"/>
        <c:crossAx val="1778654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userShapes r:id="rId2"/>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792515493941605"/>
          <c:y val="7.6832709379007949E-2"/>
          <c:w val="0.44331683708083702"/>
          <c:h val="0.71150100473246347"/>
        </c:manualLayout>
      </c:layout>
      <c:barChart>
        <c:barDir val="bar"/>
        <c:grouping val="stacked"/>
        <c:varyColors val="0"/>
        <c:ser>
          <c:idx val="0"/>
          <c:order val="0"/>
          <c:tx>
            <c:strRef>
              <c:f>Sheet1!$B$1</c:f>
              <c:strCache>
                <c:ptCount val="1"/>
                <c:pt idx="0">
                  <c:v>Column1</c:v>
                </c:pt>
              </c:strCache>
            </c:strRef>
          </c:tx>
          <c:spPr>
            <a:noFill/>
            <a:ln>
              <a:noFill/>
            </a:ln>
            <a:effectLst/>
          </c:spPr>
          <c:invertIfNegative val="0"/>
          <c:cat>
            <c:strRef>
              <c:f>Sheet1!$A$2:$A$5</c:f>
              <c:strCache>
                <c:ptCount val="3"/>
                <c:pt idx="0">
                  <c:v>ont discuté de leurs volontés de fin de vie avec des membres de la famille, des amis ou des professionnels de la santé</c:v>
                </c:pt>
                <c:pt idx="1">
                  <c:v>ont rédigé un plan ou un document faisant état de leurs volontés de fin de vie</c:v>
                </c:pt>
                <c:pt idx="2">
                  <c:v>ont désigné quelqu’un par écrit pour prendre des décisions en matière de traitement à leur place s’ils ne peuvent le faire eux-mêmes</c:v>
                </c:pt>
              </c:strCache>
            </c:strRef>
          </c:cat>
          <c:val>
            <c:numRef>
              <c:f>Sheet1!$B$2:$B$4</c:f>
              <c:numCache>
                <c:formatCode>0\ %</c:formatCode>
                <c:ptCount val="3"/>
                <c:pt idx="0">
                  <c:v>0.22445534244608895</c:v>
                </c:pt>
                <c:pt idx="1">
                  <c:v>4.0641613348085033E-2</c:v>
                </c:pt>
                <c:pt idx="2">
                  <c:v>6.5917209534462992E-2</c:v>
                </c:pt>
              </c:numCache>
            </c:numRef>
          </c:val>
          <c:extLst>
            <c:ext xmlns:c16="http://schemas.microsoft.com/office/drawing/2014/chart" uri="{C3380CC4-5D6E-409C-BE32-E72D297353CC}">
              <c16:uniqueId val="{00000000-A27E-4B0F-8334-110587036D2A}"/>
            </c:ext>
          </c:extLst>
        </c:ser>
        <c:ser>
          <c:idx val="1"/>
          <c:order val="1"/>
          <c:tx>
            <c:strRef>
              <c:f>Sheet1!$C$1</c:f>
              <c:strCache>
                <c:ptCount val="1"/>
                <c:pt idx="0">
                  <c:v>Intervalle des valeurs des pays</c:v>
                </c:pt>
              </c:strCache>
            </c:strRef>
          </c:tx>
          <c:spPr>
            <a:solidFill>
              <a:srgbClr val="BFBFBF"/>
            </a:solidFill>
            <a:ln w="6350">
              <a:solidFill>
                <a:schemeClr val="tx1"/>
              </a:solidFill>
            </a:ln>
            <a:effectLst/>
          </c:spPr>
          <c:invertIfNegative val="0"/>
          <c:cat>
            <c:strRef>
              <c:f>Sheet1!$A$2:$A$5</c:f>
              <c:strCache>
                <c:ptCount val="3"/>
                <c:pt idx="0">
                  <c:v>ont discuté de leurs volontés de fin de vie avec des membres de la famille, des amis ou des professionnels de la santé</c:v>
                </c:pt>
                <c:pt idx="1">
                  <c:v>ont rédigé un plan ou un document faisant état de leurs volontés de fin de vie</c:v>
                </c:pt>
                <c:pt idx="2">
                  <c:v>ont désigné quelqu’un par écrit pour prendre des décisions en matière de traitement à leur place s’ils ne peuvent le faire eux-mêmes</c:v>
                </c:pt>
              </c:strCache>
            </c:strRef>
          </c:cat>
          <c:val>
            <c:numRef>
              <c:f>Sheet1!$C$2:$C$4</c:f>
              <c:numCache>
                <c:formatCode>0\ %</c:formatCode>
                <c:ptCount val="3"/>
                <c:pt idx="0">
                  <c:v>0.53962018675466017</c:v>
                </c:pt>
                <c:pt idx="1">
                  <c:v>0.58462881156414404</c:v>
                </c:pt>
                <c:pt idx="2">
                  <c:v>0.61584323816073194</c:v>
                </c:pt>
              </c:numCache>
            </c:numRef>
          </c:val>
          <c:extLst>
            <c:ext xmlns:c16="http://schemas.microsoft.com/office/drawing/2014/chart" uri="{C3380CC4-5D6E-409C-BE32-E72D297353CC}">
              <c16:uniqueId val="{00000001-A27E-4B0F-8334-110587036D2A}"/>
            </c:ext>
          </c:extLst>
        </c:ser>
        <c:dLbls>
          <c:showLegendKey val="0"/>
          <c:showVal val="0"/>
          <c:showCatName val="0"/>
          <c:showSerName val="0"/>
          <c:showPercent val="0"/>
          <c:showBubbleSize val="0"/>
        </c:dLbls>
        <c:gapWidth val="450"/>
        <c:overlap val="100"/>
        <c:axId val="179015040"/>
        <c:axId val="179016832"/>
      </c:barChart>
      <c:scatterChart>
        <c:scatterStyle val="lineMarker"/>
        <c:varyColors val="0"/>
        <c:ser>
          <c:idx val="2"/>
          <c:order val="2"/>
          <c:tx>
            <c:strRef>
              <c:f>Sheet1!$D$1</c:f>
              <c:strCache>
                <c:ptCount val="1"/>
                <c:pt idx="0">
                  <c:v>Canada</c:v>
                </c:pt>
              </c:strCache>
            </c:strRef>
          </c:tx>
          <c:spPr>
            <a:ln w="25400" cap="rnd">
              <a:noFill/>
              <a:round/>
            </a:ln>
            <a:effectLst/>
          </c:spPr>
          <c:marker>
            <c:symbol val="diamond"/>
            <c:size val="15"/>
            <c:spPr>
              <a:pattFill prst="pct90">
                <a:fgClr>
                  <a:srgbClr val="00A199"/>
                </a:fgClr>
                <a:bgClr>
                  <a:schemeClr val="bg1"/>
                </a:bgClr>
              </a:pattFill>
              <a:ln w="12700">
                <a:solidFill>
                  <a:schemeClr val="tx1"/>
                </a:solidFill>
              </a:ln>
              <a:effectLst/>
            </c:spPr>
          </c:marker>
          <c:dPt>
            <c:idx val="0"/>
            <c:bubble3D val="0"/>
            <c:extLst>
              <c:ext xmlns:c16="http://schemas.microsoft.com/office/drawing/2014/chart" uri="{C3380CC4-5D6E-409C-BE32-E72D297353CC}">
                <c16:uniqueId val="{00000002-A27E-4B0F-8334-110587036D2A}"/>
              </c:ext>
            </c:extLst>
          </c:dPt>
          <c:dPt>
            <c:idx val="1"/>
            <c:bubble3D val="0"/>
            <c:extLst>
              <c:ext xmlns:c16="http://schemas.microsoft.com/office/drawing/2014/chart" uri="{C3380CC4-5D6E-409C-BE32-E72D297353CC}">
                <c16:uniqueId val="{00000003-A27E-4B0F-8334-110587036D2A}"/>
              </c:ext>
            </c:extLst>
          </c:dPt>
          <c:dPt>
            <c:idx val="2"/>
            <c:bubble3D val="0"/>
            <c:extLst>
              <c:ext xmlns:c16="http://schemas.microsoft.com/office/drawing/2014/chart" uri="{C3380CC4-5D6E-409C-BE32-E72D297353CC}">
                <c16:uniqueId val="{00000004-A27E-4B0F-8334-110587036D2A}"/>
              </c:ext>
            </c:extLst>
          </c:dPt>
          <c:dLbls>
            <c:dLbl>
              <c:idx val="0"/>
              <c:layout>
                <c:manualLayout>
                  <c:x val="3.0943417281362639E-2"/>
                  <c:y val="0"/>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27E-4B0F-8334-110587036D2A}"/>
                </c:ext>
              </c:extLst>
            </c:dLbl>
            <c:dLbl>
              <c:idx val="1"/>
              <c:layout>
                <c:manualLayout>
                  <c:x val="3.0943417281362523E-3"/>
                  <c:y val="-5.2824321140008821E-17"/>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27E-4B0F-8334-110587036D2A}"/>
                </c:ext>
              </c:extLst>
            </c:dLbl>
            <c:dLbl>
              <c:idx val="2"/>
              <c:layout>
                <c:manualLayout>
                  <c:x val="7.7358543203406311E-3"/>
                  <c:y val="-1.0564864228001764E-16"/>
                </c:manualLayout>
              </c:layout>
              <c:dLblPos val="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27E-4B0F-8334-110587036D2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round/>
                    </a:ln>
                    <a:effectLst/>
                  </c:spPr>
                </c15:leaderLines>
              </c:ext>
            </c:extLst>
          </c:dLbls>
          <c:xVal>
            <c:numRef>
              <c:f>Sheet1!$F$2:$F$7</c:f>
              <c:numCache>
                <c:formatCode>0\ %</c:formatCode>
                <c:ptCount val="6"/>
                <c:pt idx="0">
                  <c:v>0.66095395169978566</c:v>
                </c:pt>
                <c:pt idx="1">
                  <c:v>0.43570573654028438</c:v>
                </c:pt>
                <c:pt idx="2">
                  <c:v>0.63253595267150653</c:v>
                </c:pt>
              </c:numCache>
            </c:numRef>
          </c:xVal>
          <c:yVal>
            <c:numRef>
              <c:f>Sheet1!$D$2:$D$4</c:f>
              <c:numCache>
                <c:formatCode>General</c:formatCode>
                <c:ptCount val="3"/>
                <c:pt idx="0">
                  <c:v>2.5</c:v>
                </c:pt>
                <c:pt idx="1">
                  <c:v>1.5</c:v>
                </c:pt>
                <c:pt idx="2">
                  <c:v>0.5</c:v>
                </c:pt>
              </c:numCache>
            </c:numRef>
          </c:yVal>
          <c:smooth val="0"/>
          <c:extLst>
            <c:ext xmlns:c16="http://schemas.microsoft.com/office/drawing/2014/chart" uri="{C3380CC4-5D6E-409C-BE32-E72D297353CC}">
              <c16:uniqueId val="{00000005-A27E-4B0F-8334-110587036D2A}"/>
            </c:ext>
          </c:extLst>
        </c:ser>
        <c:ser>
          <c:idx val="3"/>
          <c:order val="3"/>
          <c:tx>
            <c:v>Moy. du FCMW</c:v>
          </c:tx>
          <c:spPr>
            <a:ln w="25400" cap="rnd">
              <a:noFill/>
              <a:round/>
            </a:ln>
            <a:effectLst/>
          </c:spPr>
          <c:marker>
            <c:symbol val="triangle"/>
            <c:size val="14"/>
            <c:spPr>
              <a:solidFill>
                <a:srgbClr val="282828"/>
              </a:solidFill>
              <a:ln w="12700">
                <a:solidFill>
                  <a:srgbClr val="282828"/>
                </a:solidFill>
              </a:ln>
              <a:effectLst/>
            </c:spPr>
          </c:marker>
          <c:dLbls>
            <c:dLbl>
              <c:idx val="0"/>
              <c:layout>
                <c:manualLayout>
                  <c:x val="-7.0705708487913368E-2"/>
                  <c:y val="0"/>
                </c:manualLayout>
              </c:layout>
              <c:dLblPos val="r"/>
              <c:showLegendKey val="0"/>
              <c:showVal val="0"/>
              <c:showCatName val="1"/>
              <c:showSerName val="0"/>
              <c:showPercent val="0"/>
              <c:showBubbleSize val="0"/>
              <c:separator> = </c:separator>
              <c:extLst>
                <c:ext xmlns:c15="http://schemas.microsoft.com/office/drawing/2012/chart" uri="{CE6537A1-D6FC-4f65-9D91-7224C49458BB}">
                  <c15:layout/>
                </c:ext>
                <c:ext xmlns:c16="http://schemas.microsoft.com/office/drawing/2014/chart" uri="{C3380CC4-5D6E-409C-BE32-E72D297353CC}">
                  <c16:uniqueId val="{00000006-A27E-4B0F-8334-110587036D2A}"/>
                </c:ext>
              </c:extLst>
            </c:dLbl>
            <c:dLbl>
              <c:idx val="1"/>
              <c:layout>
                <c:manualLayout>
                  <c:x val="-7.2252879351981492E-2"/>
                  <c:y val="-5.2824321140008821E-17"/>
                </c:manualLayout>
              </c:layout>
              <c:dLblPos val="r"/>
              <c:showLegendKey val="0"/>
              <c:showVal val="0"/>
              <c:showCatName val="1"/>
              <c:showSerName val="0"/>
              <c:showPercent val="0"/>
              <c:showBubbleSize val="0"/>
              <c:separator> = </c:separator>
              <c:extLst>
                <c:ext xmlns:c15="http://schemas.microsoft.com/office/drawing/2012/chart" uri="{CE6537A1-D6FC-4f65-9D91-7224C49458BB}">
                  <c15:layout/>
                </c:ext>
                <c:ext xmlns:c16="http://schemas.microsoft.com/office/drawing/2014/chart" uri="{C3380CC4-5D6E-409C-BE32-E72D297353CC}">
                  <c16:uniqueId val="{00000007-A27E-4B0F-8334-110587036D2A}"/>
                </c:ext>
              </c:extLst>
            </c:dLbl>
            <c:dLbl>
              <c:idx val="2"/>
              <c:layout>
                <c:manualLayout>
                  <c:x val="-7.5347221080117863E-2"/>
                  <c:y val="-1.0564864228001764E-16"/>
                </c:manualLayout>
              </c:layout>
              <c:dLblPos val="r"/>
              <c:showLegendKey val="0"/>
              <c:showVal val="0"/>
              <c:showCatName val="1"/>
              <c:showSerName val="0"/>
              <c:showPercent val="0"/>
              <c:showBubbleSize val="0"/>
              <c:separator> = </c:separator>
              <c:extLst>
                <c:ext xmlns:c15="http://schemas.microsoft.com/office/drawing/2012/chart" uri="{CE6537A1-D6FC-4f65-9D91-7224C49458BB}">
                  <c15:layout/>
                </c:ext>
                <c:ext xmlns:c16="http://schemas.microsoft.com/office/drawing/2014/chart" uri="{C3380CC4-5D6E-409C-BE32-E72D297353CC}">
                  <c16:uniqueId val="{00000008-A27E-4B0F-8334-110587036D2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dLblPos val="l"/>
            <c:showLegendKey val="0"/>
            <c:showVal val="0"/>
            <c:showCatName val="1"/>
            <c:showSerName val="0"/>
            <c:showPercent val="0"/>
            <c:showBubbleSize val="0"/>
            <c:separator> = </c:separator>
            <c:showLeaderLines val="0"/>
            <c:extLst>
              <c:ext xmlns:c15="http://schemas.microsoft.com/office/drawing/2012/chart" uri="{CE6537A1-D6FC-4f65-9D91-7224C49458BB}">
                <c15:showLeaderLines val="1"/>
              </c:ext>
            </c:extLst>
          </c:dLbls>
          <c:xVal>
            <c:numRef>
              <c:f>Sheet1!$E$2:$E$4</c:f>
              <c:numCache>
                <c:formatCode>0\ %</c:formatCode>
                <c:ptCount val="3"/>
                <c:pt idx="0">
                  <c:v>0.49428649869161129</c:v>
                </c:pt>
                <c:pt idx="1">
                  <c:v>0.27567778358637995</c:v>
                </c:pt>
                <c:pt idx="2">
                  <c:v>0.36336620215190751</c:v>
                </c:pt>
              </c:numCache>
            </c:numRef>
          </c:xVal>
          <c:yVal>
            <c:numRef>
              <c:f>Sheet1!$D$2:$D$4</c:f>
              <c:numCache>
                <c:formatCode>General</c:formatCode>
                <c:ptCount val="3"/>
                <c:pt idx="0">
                  <c:v>2.5</c:v>
                </c:pt>
                <c:pt idx="1">
                  <c:v>1.5</c:v>
                </c:pt>
                <c:pt idx="2">
                  <c:v>0.5</c:v>
                </c:pt>
              </c:numCache>
            </c:numRef>
          </c:yVal>
          <c:smooth val="0"/>
          <c:extLst>
            <c:ext xmlns:c16="http://schemas.microsoft.com/office/drawing/2014/chart" uri="{C3380CC4-5D6E-409C-BE32-E72D297353CC}">
              <c16:uniqueId val="{00000009-A27E-4B0F-8334-110587036D2A}"/>
            </c:ext>
          </c:extLst>
        </c:ser>
        <c:dLbls>
          <c:showLegendKey val="0"/>
          <c:showVal val="0"/>
          <c:showCatName val="0"/>
          <c:showSerName val="0"/>
          <c:showPercent val="0"/>
          <c:showBubbleSize val="0"/>
        </c:dLbls>
        <c:axId val="179020160"/>
        <c:axId val="179018368"/>
      </c:scatterChart>
      <c:catAx>
        <c:axId val="179015040"/>
        <c:scaling>
          <c:orientation val="maxMin"/>
        </c:scaling>
        <c:delete val="0"/>
        <c:axPos val="l"/>
        <c:numFmt formatCode="General" sourceLinked="1"/>
        <c:majorTickMark val="out"/>
        <c:minorTickMark val="none"/>
        <c:tickLblPos val="none"/>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79016832"/>
        <c:crosses val="autoZero"/>
        <c:auto val="1"/>
        <c:lblAlgn val="ctr"/>
        <c:lblOffset val="100"/>
        <c:noMultiLvlLbl val="0"/>
      </c:catAx>
      <c:valAx>
        <c:axId val="179016832"/>
        <c:scaling>
          <c:orientation val="minMax"/>
        </c:scaling>
        <c:delete val="0"/>
        <c:axPos val="b"/>
        <c:numFmt formatCode="0\ %"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79015040"/>
        <c:crosses val="max"/>
        <c:crossBetween val="between"/>
      </c:valAx>
      <c:valAx>
        <c:axId val="179018368"/>
        <c:scaling>
          <c:orientation val="minMax"/>
          <c:max val="3"/>
          <c:min val="0"/>
        </c:scaling>
        <c:delete val="1"/>
        <c:axPos val="r"/>
        <c:numFmt formatCode="General" sourceLinked="1"/>
        <c:majorTickMark val="out"/>
        <c:minorTickMark val="none"/>
        <c:tickLblPos val="nextTo"/>
        <c:crossAx val="179020160"/>
        <c:crosses val="max"/>
        <c:crossBetween val="midCat"/>
      </c:valAx>
      <c:valAx>
        <c:axId val="179020160"/>
        <c:scaling>
          <c:orientation val="minMax"/>
        </c:scaling>
        <c:delete val="1"/>
        <c:axPos val="b"/>
        <c:numFmt formatCode="0\ %" sourceLinked="1"/>
        <c:majorTickMark val="out"/>
        <c:minorTickMark val="none"/>
        <c:tickLblPos val="nextTo"/>
        <c:crossAx val="179018368"/>
        <c:crosses val="autoZero"/>
        <c:crossBetween val="midCat"/>
      </c:valAx>
      <c:spPr>
        <a:noFill/>
        <a:ln>
          <a:noFill/>
        </a:ln>
        <a:effectLst/>
      </c:spPr>
    </c:plotArea>
    <c:legend>
      <c:legendPos val="b"/>
      <c:legendEntry>
        <c:idx val="0"/>
        <c:delete val="1"/>
      </c:legendEntry>
      <c:layout>
        <c:manualLayout>
          <c:xMode val="edge"/>
          <c:yMode val="edge"/>
          <c:x val="0.38438022588938264"/>
          <c:y val="0.90727443546332365"/>
          <c:w val="0.6156197741106173"/>
          <c:h val="7.5437405178870057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rgbClr val="282828"/>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Yes/No longer treating</c:v>
                </c:pt>
              </c:strCache>
            </c:strRef>
          </c:tx>
          <c:spPr>
            <a:solidFill>
              <a:srgbClr val="BFBFBF"/>
            </a:solidFill>
            <a:ln w="6350">
              <a:solidFill>
                <a:schemeClr val="tx1"/>
              </a:solidFill>
            </a:ln>
            <a:effectLst/>
          </c:spPr>
          <c:invertIfNegative val="0"/>
          <c:dPt>
            <c:idx val="3"/>
            <c:invertIfNegative val="0"/>
            <c:bubble3D val="0"/>
            <c:spPr>
              <a:solidFill>
                <a:srgbClr val="F48120"/>
              </a:solidFill>
              <a:ln w="6350">
                <a:solidFill>
                  <a:schemeClr val="tx1"/>
                </a:solidFill>
              </a:ln>
              <a:effectLst/>
            </c:spPr>
            <c:extLst>
              <c:ext xmlns:c16="http://schemas.microsoft.com/office/drawing/2014/chart" uri="{C3380CC4-5D6E-409C-BE32-E72D297353CC}">
                <c16:uniqueId val="{00000003-895D-4BBE-A08B-5A50DEC55B01}"/>
              </c:ext>
            </c:extLst>
          </c:dPt>
          <c:dPt>
            <c:idx val="4"/>
            <c:invertIfNegative val="0"/>
            <c:bubble3D val="0"/>
            <c:spPr>
              <a:solidFill>
                <a:srgbClr val="282828"/>
              </a:solidFill>
              <a:ln w="6350">
                <a:solidFill>
                  <a:schemeClr val="tx1"/>
                </a:solidFill>
              </a:ln>
              <a:effectLst/>
            </c:spPr>
            <c:extLst>
              <c:ext xmlns:c16="http://schemas.microsoft.com/office/drawing/2014/chart" uri="{C3380CC4-5D6E-409C-BE32-E72D297353CC}">
                <c16:uniqueId val="{00000002-3951-45AF-81C6-CF4C0B97A5CA}"/>
              </c:ext>
            </c:extLst>
          </c:dPt>
          <c:dLbls>
            <c:spPr>
              <a:noFill/>
              <a:ln>
                <a:noFill/>
              </a:ln>
              <a:effectLst/>
            </c:spPr>
            <c:txPr>
              <a:bodyPr rot="0" spcFirstLastPara="1" vertOverflow="ellipsis" vert="horz" wrap="square" anchor="ctr" anchorCtr="1"/>
              <a:lstStyle/>
              <a:p>
                <a:pPr>
                  <a:defRPr sz="1200" b="0" i="0" u="none" strike="noStrike" kern="1200" baseline="0">
                    <a:solidFill>
                      <a:srgbClr val="282828"/>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États-Unis</c:v>
                </c:pt>
                <c:pt idx="1">
                  <c:v>Royaume-Uni</c:v>
                </c:pt>
                <c:pt idx="2">
                  <c:v>Australie</c:v>
                </c:pt>
                <c:pt idx="3">
                  <c:v>Canada</c:v>
                </c:pt>
                <c:pt idx="4">
                  <c:v>Moyenne du FCMW</c:v>
                </c:pt>
                <c:pt idx="5">
                  <c:v>Suède</c:v>
                </c:pt>
                <c:pt idx="6">
                  <c:v>France</c:v>
                </c:pt>
                <c:pt idx="7">
                  <c:v>Suisse</c:v>
                </c:pt>
                <c:pt idx="8">
                  <c:v>Nouvelle-Zélande</c:v>
                </c:pt>
                <c:pt idx="9">
                  <c:v>Allemagne</c:v>
                </c:pt>
                <c:pt idx="10">
                  <c:v>Norvège</c:v>
                </c:pt>
                <c:pt idx="11">
                  <c:v>Pays-Bas</c:v>
                </c:pt>
              </c:strCache>
            </c:strRef>
          </c:cat>
          <c:val>
            <c:numRef>
              <c:f>Sheet1!$B$2:$B$13</c:f>
              <c:numCache>
                <c:formatCode>0\ %</c:formatCode>
                <c:ptCount val="12"/>
                <c:pt idx="0">
                  <c:v>0.2</c:v>
                </c:pt>
                <c:pt idx="1">
                  <c:v>0.16</c:v>
                </c:pt>
                <c:pt idx="2">
                  <c:v>0.14000000000000001</c:v>
                </c:pt>
                <c:pt idx="3">
                  <c:v>0.14000000000000001</c:v>
                </c:pt>
                <c:pt idx="4">
                  <c:v>0.12</c:v>
                </c:pt>
                <c:pt idx="5">
                  <c:v>0.12</c:v>
                </c:pt>
                <c:pt idx="6">
                  <c:v>0.12</c:v>
                </c:pt>
                <c:pt idx="7">
                  <c:v>0.11</c:v>
                </c:pt>
                <c:pt idx="8">
                  <c:v>0.1</c:v>
                </c:pt>
                <c:pt idx="9">
                  <c:v>0.1</c:v>
                </c:pt>
                <c:pt idx="10">
                  <c:v>0.09</c:v>
                </c:pt>
                <c:pt idx="11">
                  <c:v>0.06</c:v>
                </c:pt>
              </c:numCache>
            </c:numRef>
          </c:val>
          <c:extLst>
            <c:ext xmlns:c16="http://schemas.microsoft.com/office/drawing/2014/chart" uri="{C3380CC4-5D6E-409C-BE32-E72D297353CC}">
              <c16:uniqueId val="{00000000-895D-4BBE-A08B-5A50DEC55B01}"/>
            </c:ext>
          </c:extLst>
        </c:ser>
        <c:dLbls>
          <c:showLegendKey val="0"/>
          <c:showVal val="0"/>
          <c:showCatName val="0"/>
          <c:showSerName val="0"/>
          <c:showPercent val="0"/>
          <c:showBubbleSize val="0"/>
        </c:dLbls>
        <c:gapWidth val="25"/>
        <c:axId val="126658432"/>
        <c:axId val="126659968"/>
      </c:barChart>
      <c:catAx>
        <c:axId val="126658432"/>
        <c:scaling>
          <c:orientation val="minMax"/>
        </c:scaling>
        <c:delete val="0"/>
        <c:axPos val="l"/>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6659968"/>
        <c:crosses val="autoZero"/>
        <c:auto val="1"/>
        <c:lblAlgn val="ctr"/>
        <c:lblOffset val="100"/>
        <c:noMultiLvlLbl val="0"/>
      </c:catAx>
      <c:valAx>
        <c:axId val="126659968"/>
        <c:scaling>
          <c:orientation val="minMax"/>
        </c:scaling>
        <c:delete val="1"/>
        <c:axPos val="b"/>
        <c:numFmt formatCode="0\ %" sourceLinked="1"/>
        <c:majorTickMark val="none"/>
        <c:minorTickMark val="none"/>
        <c:tickLblPos val="nextTo"/>
        <c:crossAx val="126658432"/>
        <c:crosses val="autoZero"/>
        <c:crossBetween val="between"/>
      </c:valAx>
      <c:spPr>
        <a:noFill/>
        <a:ln>
          <a:noFill/>
        </a:ln>
        <a:effectLst/>
      </c:spPr>
    </c:plotArea>
    <c:plotVisOnly val="1"/>
    <c:dispBlanksAs val="gap"/>
    <c:showDLblsOverMax val="0"/>
  </c:chart>
  <c:spPr>
    <a:noFill/>
    <a:ln>
      <a:noFill/>
    </a:ln>
    <a:effectLst/>
  </c:spPr>
  <c:txPr>
    <a:bodyPr/>
    <a:lstStyle/>
    <a:p>
      <a:pPr>
        <a:defRPr sz="1200" b="0">
          <a:solidFill>
            <a:schemeClr val="tx1"/>
          </a:solidFill>
          <a:latin typeface="Arial Narrow" panose="020B0606020202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14492510166829"/>
          <c:y val="0.26151066927622751"/>
          <c:w val="0.48216809999733284"/>
          <c:h val="0.54477226083343111"/>
        </c:manualLayout>
      </c:layout>
      <c:pieChart>
        <c:varyColors val="1"/>
        <c:ser>
          <c:idx val="0"/>
          <c:order val="0"/>
          <c:tx>
            <c:strRef>
              <c:f>Sheet1!$B$1</c:f>
              <c:strCache>
                <c:ptCount val="1"/>
                <c:pt idx="0">
                  <c:v>Column1</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B5EB-4DEB-AB1A-EA126C7F3C8E}"/>
              </c:ext>
            </c:extLst>
          </c:dPt>
          <c:dPt>
            <c:idx val="1"/>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3-B5EB-4DEB-AB1A-EA126C7F3C8E}"/>
              </c:ext>
            </c:extLst>
          </c:dPt>
          <c:dPt>
            <c:idx val="2"/>
            <c:bubble3D val="0"/>
            <c:spPr>
              <a:solidFill>
                <a:srgbClr val="852062"/>
              </a:solidFill>
              <a:ln w="6350">
                <a:solidFill>
                  <a:schemeClr val="tx1"/>
                </a:solidFill>
              </a:ln>
            </c:spPr>
            <c:extLst>
              <c:ext xmlns:c16="http://schemas.microsoft.com/office/drawing/2014/chart" uri="{C3380CC4-5D6E-409C-BE32-E72D297353CC}">
                <c16:uniqueId val="{00000005-B5EB-4DEB-AB1A-EA126C7F3C8E}"/>
              </c:ext>
            </c:extLst>
          </c:dPt>
          <c:dLbls>
            <c:dLbl>
              <c:idx val="0"/>
              <c:layout>
                <c:manualLayout>
                  <c:x val="-1.7827922644596851E-2"/>
                  <c:y val="-1.67855666331484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B5EB-4DEB-AB1A-EA126C7F3C8E}"/>
                </c:ext>
              </c:extLst>
            </c:dLbl>
            <c:dLbl>
              <c:idx val="1"/>
              <c:layout>
                <c:manualLayout>
                  <c:x val="2.674188396689528E-2"/>
                  <c:y val="3.3571133266296497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B5EB-4DEB-AB1A-EA126C7F3C8E}"/>
                </c:ext>
              </c:extLst>
            </c:dLbl>
            <c:dLbl>
              <c:idx val="2"/>
              <c:layout>
                <c:manualLayout>
                  <c:x val="0.22582035349822679"/>
                  <c:y val="-0.21821236623092921"/>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B5EB-4DEB-AB1A-EA126C7F3C8E}"/>
                </c:ext>
              </c:extLst>
            </c:dLbl>
            <c:spPr>
              <a:noFill/>
              <a:ln>
                <a:noFill/>
              </a:ln>
              <a:effectLst/>
            </c:spPr>
            <c:dLblPos val="outEnd"/>
            <c:showLegendKey val="0"/>
            <c:showVal val="0"/>
            <c:showCatName val="1"/>
            <c:showSerName val="0"/>
            <c:showPercent val="1"/>
            <c:showBubbleSize val="0"/>
            <c:separator>, </c:separator>
            <c:showLeaderLines val="1"/>
            <c:extLst>
              <c:ext xmlns:c15="http://schemas.microsoft.com/office/drawing/2012/chart" uri="{CE6537A1-D6FC-4f65-9D91-7224C49458BB}">
                <c15:layout/>
              </c:ext>
            </c:extLst>
          </c:dLbls>
          <c:cat>
            <c:strRef>
              <c:f>Sheet1!$A$2:$A$4</c:f>
              <c:strCache>
                <c:ptCount val="3"/>
                <c:pt idx="0">
                  <c:v>Souvent</c:v>
                </c:pt>
                <c:pt idx="1">
                  <c:v>Parfois</c:v>
                </c:pt>
                <c:pt idx="2">
                  <c:v>Jamais ou pratiquement 
jamais</c:v>
                </c:pt>
              </c:strCache>
            </c:strRef>
          </c:cat>
          <c:val>
            <c:numRef>
              <c:f>Sheet1!$B$2:$B$4</c:f>
              <c:numCache>
                <c:formatCode>0\ %</c:formatCode>
                <c:ptCount val="3"/>
                <c:pt idx="0">
                  <c:v>0.05</c:v>
                </c:pt>
                <c:pt idx="1">
                  <c:v>0.12</c:v>
                </c:pt>
                <c:pt idx="2">
                  <c:v>0.83</c:v>
                </c:pt>
              </c:numCache>
            </c:numRef>
          </c:val>
          <c:extLst>
            <c:ext xmlns:c16="http://schemas.microsoft.com/office/drawing/2014/chart" uri="{C3380CC4-5D6E-409C-BE32-E72D297353CC}">
              <c16:uniqueId val="{00000006-B5EB-4DEB-AB1A-EA126C7F3C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05888642396673"/>
          <c:y val="0.30851025584904301"/>
          <c:w val="0.48216809999733284"/>
          <c:h val="0.54477226083343111"/>
        </c:manualLayout>
      </c:layout>
      <c:pieChart>
        <c:varyColors val="1"/>
        <c:ser>
          <c:idx val="0"/>
          <c:order val="0"/>
          <c:tx>
            <c:strRef>
              <c:f>Sheet1!$B$1</c:f>
              <c:strCache>
                <c:ptCount val="1"/>
                <c:pt idx="0">
                  <c:v>Column1</c:v>
                </c:pt>
              </c:strCache>
            </c:strRef>
          </c:tx>
          <c:dPt>
            <c:idx val="0"/>
            <c:bubble3D val="0"/>
            <c:spPr>
              <a:solidFill>
                <a:srgbClr val="82BAB5"/>
              </a:solidFill>
              <a:ln w="6350">
                <a:solidFill>
                  <a:schemeClr val="tx1"/>
                </a:solidFill>
              </a:ln>
              <a:effectLst/>
            </c:spPr>
            <c:extLst>
              <c:ext xmlns:c16="http://schemas.microsoft.com/office/drawing/2014/chart" uri="{C3380CC4-5D6E-409C-BE32-E72D297353CC}">
                <c16:uniqueId val="{00000001-95D0-4D6C-873A-D5FE45881E16}"/>
              </c:ext>
            </c:extLst>
          </c:dPt>
          <c:dPt>
            <c:idx val="1"/>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3-95D0-4D6C-873A-D5FE45881E16}"/>
              </c:ext>
            </c:extLst>
          </c:dPt>
          <c:dLbls>
            <c:dLbl>
              <c:idx val="0"/>
              <c:layout>
                <c:manualLayout>
                  <c:x val="-0.13167371438919245"/>
                  <c:y val="0.11981246689146109"/>
                </c:manualLayout>
              </c:layout>
              <c:spPr>
                <a:noFill/>
                <a:ln>
                  <a:noFill/>
                </a:ln>
                <a:effectLst/>
              </c:spPr>
              <c:txPr>
                <a:bodyPr rot="0" vert="horz" lIns="45720" rIns="45720"/>
                <a:lstStyle/>
                <a:p>
                  <a:pPr>
                    <a:defRPr>
                      <a:solidFill>
                        <a:schemeClr val="tx1"/>
                      </a:solidFill>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95D0-4D6C-873A-D5FE45881E16}"/>
                </c:ext>
              </c:extLst>
            </c:dLbl>
            <c:dLbl>
              <c:idx val="1"/>
              <c:layout>
                <c:manualLayout>
                  <c:x val="0.21513061877865156"/>
                  <c:y val="-0.1822555677856692"/>
                </c:manualLayout>
              </c:layout>
              <c:spPr>
                <a:solidFill>
                  <a:srgbClr val="365254"/>
                </a:solidFill>
                <a:ln>
                  <a:noFill/>
                </a:ln>
                <a:effectLst/>
              </c:spPr>
              <c:txPr>
                <a:bodyPr rot="0" vert="horz" lIns="45720" rIns="45720"/>
                <a:lstStyle/>
                <a:p>
                  <a:pPr>
                    <a:defRPr>
                      <a:solidFill>
                        <a:schemeClr val="bg1"/>
                      </a:solidFill>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5990406612334396"/>
                      <c:h val="7.5550117208192838E-2"/>
                    </c:manualLayout>
                  </c15:layout>
                </c:ext>
                <c:ext xmlns:c16="http://schemas.microsoft.com/office/drawing/2014/chart" uri="{C3380CC4-5D6E-409C-BE32-E72D297353CC}">
                  <c16:uniqueId val="{00000003-95D0-4D6C-873A-D5FE45881E16}"/>
                </c:ext>
              </c:extLst>
            </c:dLbl>
            <c:spPr>
              <a:solidFill>
                <a:srgbClr val="C8DA3F"/>
              </a:solidFill>
              <a:ln>
                <a:noFill/>
              </a:ln>
              <a:effectLst/>
            </c:spPr>
            <c:txPr>
              <a:bodyPr rot="0" vert="horz" lIns="45720" rIns="45720"/>
              <a:lstStyle/>
              <a:p>
                <a:pPr>
                  <a:defRPr>
                    <a:solidFill>
                      <a:schemeClr val="tx1"/>
                    </a:solidFill>
                  </a:defRPr>
                </a:pPr>
                <a:endParaRPr lang="en-US"/>
              </a:p>
            </c:txPr>
            <c:showLegendKey val="0"/>
            <c:showVal val="0"/>
            <c:showCatName val="1"/>
            <c:showSerName val="0"/>
            <c:showPercent val="0"/>
            <c:showBubbleSize val="0"/>
            <c:showLeaderLines val="1"/>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Oui</c:v>
                </c:pt>
                <c:pt idx="1">
                  <c:v>Non</c:v>
                </c:pt>
              </c:strCache>
            </c:strRef>
          </c:cat>
          <c:val>
            <c:numRef>
              <c:f>Sheet1!$B$2:$B$3</c:f>
              <c:numCache>
                <c:formatCode>0\ %</c:formatCode>
                <c:ptCount val="2"/>
                <c:pt idx="0">
                  <c:v>0.19</c:v>
                </c:pt>
                <c:pt idx="1">
                  <c:v>0.81</c:v>
                </c:pt>
              </c:numCache>
            </c:numRef>
          </c:val>
          <c:extLst>
            <c:ext xmlns:c16="http://schemas.microsoft.com/office/drawing/2014/chart" uri="{C3380CC4-5D6E-409C-BE32-E72D297353CC}">
              <c16:uniqueId val="{00000004-95D0-4D6C-873A-D5FE45881E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93783836588581E-2"/>
          <c:y val="0.24020440493795439"/>
          <c:w val="0.93810379842446989"/>
          <c:h val="0.40075067201545655"/>
        </c:manualLayout>
      </c:layout>
      <c:barChart>
        <c:barDir val="col"/>
        <c:grouping val="clustered"/>
        <c:varyColors val="0"/>
        <c:ser>
          <c:idx val="0"/>
          <c:order val="0"/>
          <c:tx>
            <c:strRef>
              <c:f>Sheet1!$B$1</c:f>
              <c:strCache>
                <c:ptCount val="1"/>
                <c:pt idx="0">
                  <c:v>Revenu inférieur à 25 000 $</c:v>
                </c:pt>
              </c:strCache>
            </c:strRef>
          </c:tx>
          <c:spPr>
            <a:solidFill>
              <a:srgbClr val="82BAB5"/>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Percevait son état de santé comme étant acceptable 
ou médiocre</c:v>
                </c:pt>
                <c:pt idx="1">
                  <c:v>A ressenti 
une détresse émotionnelle dans les 2 dernières années</c:v>
                </c:pt>
                <c:pt idx="2">
                  <c:v>A parfois ou 
souvent éprouvé 
un sentiment d’isolement</c:v>
                </c:pt>
                <c:pt idx="3">
                  <c:v>Avait besoin 
d’aide pour 
les activités 
de la vie quotidienne</c:v>
                </c:pt>
                <c:pt idx="4">
                  <c:v>Craignait de ne 
pas pouvoir acheter 
de repas nutritifs</c:v>
                </c:pt>
                <c:pt idx="5">
                  <c:v>Craignait de 
ne pas pouvoir payer le loyer ou l’hypothèque</c:v>
                </c:pt>
                <c:pt idx="6">
                  <c:v>Craignait de ne 
pas pouvoir payer d’autres factures</c:v>
                </c:pt>
              </c:strCache>
            </c:strRef>
          </c:cat>
          <c:val>
            <c:numRef>
              <c:f>Sheet1!$B$2:$B$8</c:f>
              <c:numCache>
                <c:formatCode>0\ %</c:formatCode>
                <c:ptCount val="7"/>
                <c:pt idx="0">
                  <c:v>0.28999999999999998</c:v>
                </c:pt>
                <c:pt idx="1">
                  <c:v>0.28000000000000003</c:v>
                </c:pt>
                <c:pt idx="2">
                  <c:v>0.28999999999999998</c:v>
                </c:pt>
                <c:pt idx="3">
                  <c:v>0.18</c:v>
                </c:pt>
                <c:pt idx="4">
                  <c:v>0.11</c:v>
                </c:pt>
                <c:pt idx="5">
                  <c:v>0.12</c:v>
                </c:pt>
                <c:pt idx="6">
                  <c:v>0.13</c:v>
                </c:pt>
              </c:numCache>
            </c:numRef>
          </c:val>
          <c:extLst>
            <c:ext xmlns:c16="http://schemas.microsoft.com/office/drawing/2014/chart" uri="{C3380CC4-5D6E-409C-BE32-E72D297353CC}">
              <c16:uniqueId val="{00000000-B221-48EB-9DAD-CF15CF9856F1}"/>
            </c:ext>
          </c:extLst>
        </c:ser>
        <c:ser>
          <c:idx val="1"/>
          <c:order val="1"/>
          <c:tx>
            <c:strRef>
              <c:f>Sheet1!$C$1</c:f>
              <c:strCache>
                <c:ptCount val="1"/>
                <c:pt idx="0">
                  <c:v>Revenu supérieur à 55 000 $</c:v>
                </c:pt>
              </c:strCache>
            </c:strRef>
          </c:tx>
          <c:spPr>
            <a:pattFill prst="pct90">
              <a:fgClr>
                <a:srgbClr val="365254"/>
              </a:fgClr>
              <a:bgClr>
                <a:schemeClr val="bg1"/>
              </a:bgClr>
            </a:pattFill>
            <a:ln w="6350">
              <a:solidFill>
                <a:schemeClr val="tx1"/>
              </a:solidFill>
            </a:ln>
            <a:effectLst/>
          </c:spPr>
          <c:invertIfNegative val="0"/>
          <c:dLbls>
            <c:numFmt formatCode="0\ %"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Percevait son état de santé comme étant acceptable 
ou médiocre</c:v>
                </c:pt>
                <c:pt idx="1">
                  <c:v>A ressenti 
une détresse émotionnelle dans les 2 dernières années</c:v>
                </c:pt>
                <c:pt idx="2">
                  <c:v>A parfois ou 
souvent éprouvé 
un sentiment d’isolement</c:v>
                </c:pt>
                <c:pt idx="3">
                  <c:v>Avait besoin 
d’aide pour 
les activités 
de la vie quotidienne</c:v>
                </c:pt>
                <c:pt idx="4">
                  <c:v>Craignait de ne 
pas pouvoir acheter 
de repas nutritifs</c:v>
                </c:pt>
                <c:pt idx="5">
                  <c:v>Craignait de 
ne pas pouvoir payer le loyer ou l’hypothèque</c:v>
                </c:pt>
                <c:pt idx="6">
                  <c:v>Craignait de ne 
pas pouvoir payer d’autres factures</c:v>
                </c:pt>
              </c:strCache>
            </c:strRef>
          </c:cat>
          <c:val>
            <c:numRef>
              <c:f>Sheet1!$C$2:$C$8</c:f>
              <c:numCache>
                <c:formatCode>0\ %</c:formatCode>
                <c:ptCount val="7"/>
                <c:pt idx="0">
                  <c:v>0.11</c:v>
                </c:pt>
                <c:pt idx="1">
                  <c:v>0.14000000000000001</c:v>
                </c:pt>
                <c:pt idx="2">
                  <c:v>0.08</c:v>
                </c:pt>
                <c:pt idx="3">
                  <c:v>0.05</c:v>
                </c:pt>
                <c:pt idx="4">
                  <c:v>0.01</c:v>
                </c:pt>
                <c:pt idx="5">
                  <c:v>0.01</c:v>
                </c:pt>
                <c:pt idx="6">
                  <c:v>0.01</c:v>
                </c:pt>
              </c:numCache>
            </c:numRef>
          </c:val>
          <c:extLst>
            <c:ext xmlns:c16="http://schemas.microsoft.com/office/drawing/2014/chart" uri="{C3380CC4-5D6E-409C-BE32-E72D297353CC}">
              <c16:uniqueId val="{00000001-B221-48EB-9DAD-CF15CF9856F1}"/>
            </c:ext>
          </c:extLst>
        </c:ser>
        <c:dLbls>
          <c:showLegendKey val="0"/>
          <c:showVal val="0"/>
          <c:showCatName val="0"/>
          <c:showSerName val="0"/>
          <c:showPercent val="0"/>
          <c:showBubbleSize val="0"/>
        </c:dLbls>
        <c:gapWidth val="150"/>
        <c:axId val="126328832"/>
        <c:axId val="126330368"/>
      </c:barChart>
      <c:catAx>
        <c:axId val="126328832"/>
        <c:scaling>
          <c:orientation val="minMax"/>
        </c:scaling>
        <c:delete val="0"/>
        <c:axPos val="b"/>
        <c:majorGridlines>
          <c:spPr>
            <a:ln w="6350" cap="flat" cmpd="sng" algn="ctr">
              <a:solidFill>
                <a:schemeClr val="tx1">
                  <a:lumMod val="50000"/>
                  <a:lumOff val="50000"/>
                </a:schemeClr>
              </a:solidFill>
              <a:round/>
            </a:ln>
            <a:effectLst/>
          </c:spPr>
        </c:majorGridlines>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6330368"/>
        <c:crosses val="autoZero"/>
        <c:auto val="1"/>
        <c:lblAlgn val="ctr"/>
        <c:lblOffset val="100"/>
        <c:noMultiLvlLbl val="0"/>
      </c:catAx>
      <c:valAx>
        <c:axId val="126330368"/>
        <c:scaling>
          <c:orientation val="minMax"/>
          <c:max val="0.4"/>
          <c:min val="0"/>
        </c:scaling>
        <c:delete val="0"/>
        <c:axPos val="l"/>
        <c:majorGridlines>
          <c:spPr>
            <a:ln w="9525" cap="flat" cmpd="sng" algn="ctr">
              <a:noFill/>
              <a:round/>
            </a:ln>
            <a:effectLst/>
          </c:spPr>
        </c:majorGridlines>
        <c:numFmt formatCode="0\ %"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6328832"/>
        <c:crosses val="autoZero"/>
        <c:crossBetween val="between"/>
        <c:majorUnit val="0.1"/>
      </c:valAx>
      <c:spPr>
        <a:noFill/>
        <a:ln w="6350">
          <a:noFill/>
        </a:ln>
        <a:effectLst/>
      </c:spPr>
    </c:plotArea>
    <c:legend>
      <c:legendPos val="b"/>
      <c:layout>
        <c:manualLayout>
          <c:xMode val="edge"/>
          <c:yMode val="edge"/>
          <c:x val="0.22225722736031148"/>
          <c:y val="0.90572889730002148"/>
          <c:w val="0.57300667435572616"/>
          <c:h val="7.1966092724952635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59967095128209E-2"/>
          <c:y val="0.13447202608127917"/>
          <c:w val="0.91738800351959437"/>
          <c:h val="0.43912741796090926"/>
        </c:manualLayout>
      </c:layout>
      <c:barChart>
        <c:barDir val="col"/>
        <c:grouping val="clustered"/>
        <c:varyColors val="0"/>
        <c:ser>
          <c:idx val="0"/>
          <c:order val="0"/>
          <c:tx>
            <c:strRef>
              <c:f>Sheet1!$B$1</c:f>
              <c:strCache>
                <c:ptCount val="1"/>
                <c:pt idx="0">
                  <c:v>Revenu inférieur à 25 000 $</c:v>
                </c:pt>
              </c:strCache>
            </c:strRef>
          </c:tx>
          <c:spPr>
            <a:solidFill>
              <a:srgbClr val="82BAB5"/>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 pas fait préparer 
une ordonnance ou 
a sauté des doses de 
son médicament en 
raison du coût
</c:v>
                </c:pt>
                <c:pt idx="1">
                  <c:v>Avait un problème 
médical, mais n’a pas consulté de médecin 
en raison du coût</c:v>
                </c:pt>
                <c:pt idx="2">
                  <c:v>A sauté un examen médical, un traitement 
ou une visite de suivi recommandé par 
un médecin en 
raison du coût
</c:v>
                </c:pt>
                <c:pt idx="3">
                  <c:v>N’est pas allé chez 
le dentiste malgré le 
besoin en raison 
du coût</c:v>
                </c:pt>
                <c:pt idx="4">
                  <c:v>A eu du mal à 
régler ou n'a pas 
réglé ses factures médicales dans les 
12 derniers mois</c:v>
                </c:pt>
              </c:strCache>
            </c:strRef>
          </c:cat>
          <c:val>
            <c:numRef>
              <c:f>Sheet1!$B$2:$B$6</c:f>
              <c:numCache>
                <c:formatCode>0\ %</c:formatCode>
                <c:ptCount val="5"/>
                <c:pt idx="0">
                  <c:v>0.09</c:v>
                </c:pt>
                <c:pt idx="1">
                  <c:v>0.05</c:v>
                </c:pt>
                <c:pt idx="2">
                  <c:v>7.0000000000000007E-2</c:v>
                </c:pt>
                <c:pt idx="3">
                  <c:v>0.27</c:v>
                </c:pt>
                <c:pt idx="4">
                  <c:v>0.08</c:v>
                </c:pt>
              </c:numCache>
            </c:numRef>
          </c:val>
          <c:extLst>
            <c:ext xmlns:c16="http://schemas.microsoft.com/office/drawing/2014/chart" uri="{C3380CC4-5D6E-409C-BE32-E72D297353CC}">
              <c16:uniqueId val="{00000000-5F91-481B-8F21-971306A3E000}"/>
            </c:ext>
          </c:extLst>
        </c:ser>
        <c:ser>
          <c:idx val="1"/>
          <c:order val="1"/>
          <c:tx>
            <c:strRef>
              <c:f>Sheet1!$C$1</c:f>
              <c:strCache>
                <c:ptCount val="1"/>
                <c:pt idx="0">
                  <c:v>Revenu supérieur à 55 000 $</c:v>
                </c:pt>
              </c:strCache>
            </c:strRef>
          </c:tx>
          <c:spPr>
            <a:pattFill prst="pct90">
              <a:fgClr>
                <a:srgbClr val="365254"/>
              </a:fgClr>
              <a:bgClr>
                <a:schemeClr val="bg1"/>
              </a:bgClr>
            </a:pattFill>
            <a:ln w="6350">
              <a:solidFill>
                <a:schemeClr val="tx1"/>
              </a:solidFill>
            </a:ln>
            <a:effectLst/>
          </c:spPr>
          <c:invertIfNegative val="0"/>
          <c:dLbls>
            <c:numFmt formatCode="0\ %"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N’a pas fait préparer 
une ordonnance ou 
a sauté des doses de 
son médicament en 
raison du coût
</c:v>
                </c:pt>
                <c:pt idx="1">
                  <c:v>Avait un problème 
médical, mais n’a pas consulté de médecin 
en raison du coût</c:v>
                </c:pt>
                <c:pt idx="2">
                  <c:v>A sauté un examen médical, un traitement 
ou une visite de suivi recommandé par 
un médecin en 
raison du coût
</c:v>
                </c:pt>
                <c:pt idx="3">
                  <c:v>N’est pas allé chez 
le dentiste malgré le 
besoin en raison 
du coût</c:v>
                </c:pt>
                <c:pt idx="4">
                  <c:v>A eu du mal à 
régler ou n'a pas 
réglé ses factures médicales dans les 
12 derniers mois</c:v>
                </c:pt>
              </c:strCache>
            </c:strRef>
          </c:cat>
          <c:val>
            <c:numRef>
              <c:f>Sheet1!$C$2:$C$6</c:f>
              <c:numCache>
                <c:formatCode>0\ %</c:formatCode>
                <c:ptCount val="5"/>
                <c:pt idx="0">
                  <c:v>0.01</c:v>
                </c:pt>
                <c:pt idx="1">
                  <c:v>0.01</c:v>
                </c:pt>
                <c:pt idx="2">
                  <c:v>0.01</c:v>
                </c:pt>
                <c:pt idx="3">
                  <c:v>0.08</c:v>
                </c:pt>
                <c:pt idx="4">
                  <c:v>0.02</c:v>
                </c:pt>
              </c:numCache>
            </c:numRef>
          </c:val>
          <c:extLst>
            <c:ext xmlns:c16="http://schemas.microsoft.com/office/drawing/2014/chart" uri="{C3380CC4-5D6E-409C-BE32-E72D297353CC}">
              <c16:uniqueId val="{00000001-5F91-481B-8F21-971306A3E000}"/>
            </c:ext>
          </c:extLst>
        </c:ser>
        <c:dLbls>
          <c:showLegendKey val="0"/>
          <c:showVal val="0"/>
          <c:showCatName val="0"/>
          <c:showSerName val="0"/>
          <c:showPercent val="0"/>
          <c:showBubbleSize val="0"/>
        </c:dLbls>
        <c:gapWidth val="150"/>
        <c:axId val="127675392"/>
        <c:axId val="127689472"/>
      </c:barChart>
      <c:catAx>
        <c:axId val="127675392"/>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7689472"/>
        <c:crosses val="autoZero"/>
        <c:auto val="1"/>
        <c:lblAlgn val="ctr"/>
        <c:lblOffset val="100"/>
        <c:noMultiLvlLbl val="0"/>
      </c:catAx>
      <c:valAx>
        <c:axId val="127689472"/>
        <c:scaling>
          <c:orientation val="minMax"/>
        </c:scaling>
        <c:delete val="0"/>
        <c:axPos val="l"/>
        <c:numFmt formatCode="0\ %"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127675392"/>
        <c:crosses val="autoZero"/>
        <c:crossBetween val="between"/>
      </c:valAx>
      <c:spPr>
        <a:noFill/>
        <a:ln>
          <a:noFill/>
        </a:ln>
        <a:effectLst/>
      </c:spPr>
    </c:plotArea>
    <c:legend>
      <c:legendPos val="b"/>
      <c:layout>
        <c:manualLayout>
          <c:xMode val="edge"/>
          <c:yMode val="edge"/>
          <c:x val="0.2425640097117088"/>
          <c:y val="0.90981563140730315"/>
          <c:w val="0.56768577960792921"/>
          <c:h val="8.1080796659576876E-2"/>
        </c:manualLayout>
      </c:layout>
      <c:overlay val="0"/>
      <c:spPr>
        <a:noFill/>
        <a:ln>
          <a:noFill/>
        </a:ln>
        <a:effectLst/>
      </c:spPr>
      <c:txPr>
        <a:bodyPr rot="0" spcFirstLastPara="1" vertOverflow="ellipsis" vert="horz" wrap="square" anchor="ctr" anchorCtr="1"/>
        <a:lstStyle/>
        <a:p>
          <a:pPr>
            <a:defRPr sz="1800" b="0" i="0" u="none" strike="noStrike" kern="1200" baseline="1000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69143193612363"/>
          <c:y val="0.43962304960022264"/>
          <c:w val="0.48216809999733284"/>
          <c:h val="0.54477226083343111"/>
        </c:manualLayout>
      </c:layout>
      <c:pieChart>
        <c:varyColors val="1"/>
        <c:ser>
          <c:idx val="0"/>
          <c:order val="0"/>
          <c:tx>
            <c:strRef>
              <c:f>Sheet1!$B$1</c:f>
              <c:strCache>
                <c:ptCount val="1"/>
                <c:pt idx="0">
                  <c:v>Q2850</c:v>
                </c:pt>
              </c:strCache>
            </c:strRef>
          </c:tx>
          <c:spPr>
            <a:ln w="6350">
              <a:solidFill>
                <a:schemeClr val="tx1"/>
              </a:solidFill>
            </a:ln>
          </c:spPr>
          <c:dPt>
            <c:idx val="0"/>
            <c:bubble3D val="0"/>
            <c:spPr>
              <a:solidFill>
                <a:srgbClr val="82BAB5"/>
              </a:solidFill>
              <a:ln w="6350">
                <a:solidFill>
                  <a:schemeClr val="tx1"/>
                </a:solidFill>
              </a:ln>
              <a:effectLst/>
            </c:spPr>
            <c:extLst>
              <c:ext xmlns:c16="http://schemas.microsoft.com/office/drawing/2014/chart" uri="{C3380CC4-5D6E-409C-BE32-E72D297353CC}">
                <c16:uniqueId val="{00000001-F7EA-4A3D-80B8-DE55748BD268}"/>
              </c:ext>
            </c:extLst>
          </c:dPt>
          <c:dPt>
            <c:idx val="1"/>
            <c:bubble3D val="0"/>
            <c:spPr>
              <a:pattFill prst="pct90">
                <a:fgClr>
                  <a:srgbClr val="365254"/>
                </a:fgClr>
                <a:bgClr>
                  <a:schemeClr val="bg1"/>
                </a:bgClr>
              </a:pattFill>
              <a:ln w="6350">
                <a:solidFill>
                  <a:schemeClr val="tx1"/>
                </a:solidFill>
              </a:ln>
              <a:effectLst/>
            </c:spPr>
            <c:extLst>
              <c:ext xmlns:c16="http://schemas.microsoft.com/office/drawing/2014/chart" uri="{C3380CC4-5D6E-409C-BE32-E72D297353CC}">
                <c16:uniqueId val="{00000003-F7EA-4A3D-80B8-DE55748BD268}"/>
              </c:ext>
            </c:extLst>
          </c:dPt>
          <c:dPt>
            <c:idx val="2"/>
            <c:bubble3D val="0"/>
            <c:spPr>
              <a:solidFill>
                <a:srgbClr val="852062"/>
              </a:solidFill>
              <a:ln w="6350">
                <a:solidFill>
                  <a:schemeClr val="tx1"/>
                </a:solidFill>
              </a:ln>
            </c:spPr>
            <c:extLst>
              <c:ext xmlns:c16="http://schemas.microsoft.com/office/drawing/2014/chart" uri="{C3380CC4-5D6E-409C-BE32-E72D297353CC}">
                <c16:uniqueId val="{00000005-F7EA-4A3D-80B8-DE55748BD268}"/>
              </c:ext>
            </c:extLst>
          </c:dPt>
          <c:dLbls>
            <c:dLbl>
              <c:idx val="0"/>
              <c:layout>
                <c:manualLayout>
                  <c:x val="-4.1435241291428317E-2"/>
                  <c:y val="-1.4347704600668337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7EA-4A3D-80B8-DE55748BD268}"/>
                </c:ext>
              </c:extLst>
            </c:dLbl>
            <c:dLbl>
              <c:idx val="1"/>
              <c:layout>
                <c:manualLayout>
                  <c:x val="2.6244995616016733E-3"/>
                  <c:y val="5.7204094847563558E-3"/>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7EA-4A3D-80B8-DE55748BD268}"/>
                </c:ext>
              </c:extLst>
            </c:dLbl>
            <c:dLbl>
              <c:idx val="2"/>
              <c:layout>
                <c:manualLayout>
                  <c:x val="0.1833981967964525"/>
                  <c:y val="-0.16789870869547144"/>
                </c:manualLayout>
              </c:layout>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7EA-4A3D-80B8-DE55748BD268}"/>
                </c:ext>
              </c:extLst>
            </c:dLbl>
            <c:spPr>
              <a:noFill/>
              <a:ln>
                <a:noFill/>
              </a:ln>
              <a:effectLst/>
            </c:spPr>
            <c:dLblPos val="bestFit"/>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Sheet1!$A$2:$A$4</c:f>
              <c:strCache>
                <c:ptCount val="3"/>
                <c:pt idx="0">
                  <c:v>Oui, utilise un appareil en collaboration avec un dispensateur de soins</c:v>
                </c:pt>
                <c:pt idx="1">
                  <c:v>Oui, utilise un 
appareil par sa propre 
initiative</c:v>
                </c:pt>
                <c:pt idx="2">
                  <c:v>Non</c:v>
                </c:pt>
              </c:strCache>
            </c:strRef>
          </c:cat>
          <c:val>
            <c:numRef>
              <c:f>Sheet1!$B$2:$B$4</c:f>
              <c:numCache>
                <c:formatCode>0\ %</c:formatCode>
                <c:ptCount val="3"/>
                <c:pt idx="0">
                  <c:v>3.3000000000000002E-2</c:v>
                </c:pt>
                <c:pt idx="1">
                  <c:v>0.114</c:v>
                </c:pt>
                <c:pt idx="2">
                  <c:v>0.85299999999999998</c:v>
                </c:pt>
              </c:numCache>
            </c:numRef>
          </c:val>
          <c:extLst>
            <c:ext xmlns:c16="http://schemas.microsoft.com/office/drawing/2014/chart" uri="{C3380CC4-5D6E-409C-BE32-E72D297353CC}">
              <c16:uniqueId val="{00000006-F7EA-4A3D-80B8-DE55748BD26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0.10545</cdr:y>
    </cdr:to>
    <cdr:sp macro="" textlink="">
      <cdr:nvSpPr>
        <cdr:cNvPr id="2" name="Rectangle 1"/>
        <cdr:cNvSpPr/>
      </cdr:nvSpPr>
      <cdr:spPr>
        <a:xfrm xmlns:a="http://schemas.openxmlformats.org/drawingml/2006/main">
          <a:off x="0" y="0"/>
          <a:ext cx="4214149" cy="430887"/>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914378">
            <a:spcBef>
              <a:spcPct val="0"/>
            </a:spcBef>
          </a:pPr>
          <a:r>
            <a:rPr lang="fr-CA" sz="1400" dirty="0">
              <a:solidFill>
                <a:srgbClr val="365254"/>
              </a:solidFill>
              <a:latin typeface="Calibri" panose="020F0502020204030204" pitchFamily="34" charset="0"/>
              <a:cs typeface="Calibri" panose="020F0502020204030204" pitchFamily="34" charset="0"/>
            </a:rPr>
            <a:t>Pourcentage des répondants ayant déclaré que </a:t>
          </a:r>
          <a:r>
            <a:rPr lang="fr-CA" sz="1400" dirty="0" smtClean="0">
              <a:solidFill>
                <a:srgbClr val="365254"/>
              </a:solidFill>
              <a:latin typeface="Calibri" panose="020F0502020204030204" pitchFamily="34" charset="0"/>
              <a:cs typeface="Calibri" panose="020F0502020204030204" pitchFamily="34" charset="0"/>
            </a:rPr>
            <a:t/>
          </a:r>
          <a:br>
            <a:rPr lang="fr-CA" sz="1400" dirty="0" smtClean="0">
              <a:solidFill>
                <a:srgbClr val="365254"/>
              </a:solidFill>
              <a:latin typeface="Calibri" panose="020F0502020204030204" pitchFamily="34" charset="0"/>
              <a:cs typeface="Calibri" panose="020F0502020204030204" pitchFamily="34" charset="0"/>
            </a:rPr>
          </a:br>
          <a:r>
            <a:rPr lang="fr-CA" sz="1400" dirty="0" smtClean="0">
              <a:solidFill>
                <a:srgbClr val="365254"/>
              </a:solidFill>
              <a:latin typeface="Calibri" panose="020F0502020204030204" pitchFamily="34" charset="0"/>
              <a:cs typeface="Calibri" panose="020F0502020204030204" pitchFamily="34" charset="0"/>
            </a:rPr>
            <a:t>leur état </a:t>
          </a:r>
          <a:r>
            <a:rPr lang="fr-CA" sz="1400" dirty="0">
              <a:solidFill>
                <a:srgbClr val="365254"/>
              </a:solidFill>
              <a:latin typeface="Calibri" panose="020F0502020204030204" pitchFamily="34" charset="0"/>
              <a:cs typeface="Calibri" panose="020F0502020204030204" pitchFamily="34" charset="0"/>
            </a:rPr>
            <a:t>de santé était bon, très bon ou excellent</a:t>
          </a:r>
        </a:p>
      </cdr:txBody>
    </cdr:sp>
  </cdr:relSizeAnchor>
</c:userShapes>
</file>

<file path=ppt/drawings/drawing10.xml><?xml version="1.0" encoding="utf-8"?>
<c:userShapes xmlns:c="http://schemas.openxmlformats.org/drawingml/2006/chart">
  <cdr:relSizeAnchor xmlns:cdr="http://schemas.openxmlformats.org/drawingml/2006/chartDrawing">
    <cdr:from>
      <cdr:x>0.04134</cdr:x>
      <cdr:y>0</cdr:y>
    </cdr:from>
    <cdr:to>
      <cdr:x>1</cdr:x>
      <cdr:y>0.17688</cdr:y>
    </cdr:to>
    <cdr:sp macro="" textlink="">
      <cdr:nvSpPr>
        <cdr:cNvPr id="4" name="TextBox 22"/>
        <cdr:cNvSpPr txBox="1"/>
      </cdr:nvSpPr>
      <cdr:spPr>
        <a:xfrm xmlns:a="http://schemas.openxmlformats.org/drawingml/2006/main">
          <a:off x="190720" y="0"/>
          <a:ext cx="4423249" cy="646331"/>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dirty="0">
              <a:solidFill>
                <a:srgbClr val="365254"/>
              </a:solidFill>
            </a:rPr>
            <a:t>Les Canadiens sont généralement très satisfaits </a:t>
          </a:r>
          <a:br>
            <a:rPr lang="fr-CA" sz="1400" dirty="0">
              <a:solidFill>
                <a:srgbClr val="365254"/>
              </a:solidFill>
            </a:rPr>
          </a:br>
          <a:r>
            <a:rPr lang="fr-CA" sz="1400" dirty="0">
              <a:solidFill>
                <a:srgbClr val="365254"/>
              </a:solidFill>
            </a:rPr>
            <a:t>de leur médecin attitré, mais pas du système </a:t>
          </a:r>
          <a:br>
            <a:rPr lang="fr-CA" sz="1400" dirty="0">
              <a:solidFill>
                <a:srgbClr val="365254"/>
              </a:solidFill>
            </a:rPr>
          </a:br>
          <a:r>
            <a:rPr lang="fr-CA" sz="1400" dirty="0">
              <a:solidFill>
                <a:srgbClr val="365254"/>
              </a:solidFill>
            </a:rPr>
            <a:t>de santé dans son ensemble (2016)*</a:t>
          </a:r>
          <a:endParaRPr lang="fr-CA" sz="1400" baseline="30000" dirty="0">
            <a:solidFill>
              <a:srgbClr val="365254"/>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0.02751</cdr:x>
      <cdr:y>0.03337</cdr:y>
    </cdr:from>
    <cdr:to>
      <cdr:x>0.47738</cdr:x>
      <cdr:y>0.13025</cdr:y>
    </cdr:to>
    <cdr:sp macro="" textlink="">
      <cdr:nvSpPr>
        <cdr:cNvPr id="2" name="Rectangle 1"/>
        <cdr:cNvSpPr/>
      </cdr:nvSpPr>
      <cdr:spPr>
        <a:xfrm xmlns:a="http://schemas.openxmlformats.org/drawingml/2006/main">
          <a:off x="229758" y="106002"/>
          <a:ext cx="3757929" cy="3077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n-US" sz="1400" dirty="0">
              <a:solidFill>
                <a:srgbClr val="365254"/>
              </a:solidFill>
              <a:cs typeface="Arial" panose="020B0604020202020204" pitchFamily="34" charset="0"/>
            </a:rPr>
            <a:t>Pourcentage des répondants qui</a:t>
          </a:r>
          <a:endParaRPr lang="en-CA" sz="1400" dirty="0">
            <a:solidFill>
              <a:srgbClr val="365254"/>
            </a:solidFill>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1</cdr:x>
      <cdr:y>0.15012</cdr:y>
    </cdr:to>
    <cdr:sp macro="" textlink="">
      <cdr:nvSpPr>
        <cdr:cNvPr id="2" name="TextBox 4"/>
        <cdr:cNvSpPr txBox="1"/>
      </cdr:nvSpPr>
      <cdr:spPr>
        <a:xfrm xmlns:a="http://schemas.openxmlformats.org/drawingml/2006/main">
          <a:off x="0" y="0"/>
          <a:ext cx="3681046" cy="646331"/>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dirty="0">
              <a:solidFill>
                <a:srgbClr val="365254"/>
              </a:solidFill>
            </a:rPr>
            <a:t>Taux d’examens des médicaments dans les 12 derniers mois chez ceux qui ont pris régulièrement au moins 2 médicaments </a:t>
          </a:r>
          <a:r>
            <a:rPr lang="fr-FR" sz="1400" dirty="0" smtClean="0">
              <a:solidFill>
                <a:srgbClr val="365254"/>
              </a:solidFill>
            </a:rPr>
            <a:t>différents</a:t>
          </a:r>
          <a:endParaRPr lang="fr-FR" sz="1400" dirty="0">
            <a:solidFill>
              <a:srgbClr val="365254"/>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0.00592</cdr:x>
      <cdr:y>0.05016</cdr:y>
    </cdr:from>
    <cdr:to>
      <cdr:x>0.40853</cdr:x>
      <cdr:y>0.11976</cdr:y>
    </cdr:to>
    <cdr:sp macro="" textlink="">
      <cdr:nvSpPr>
        <cdr:cNvPr id="2" name="Rectangle 1"/>
        <cdr:cNvSpPr/>
      </cdr:nvSpPr>
      <cdr:spPr>
        <a:xfrm xmlns:a="http://schemas.openxmlformats.org/drawingml/2006/main">
          <a:off x="48634" y="221813"/>
          <a:ext cx="3304836" cy="307780"/>
        </a:xfrm>
        <a:prstGeom xmlns:a="http://schemas.openxmlformats.org/drawingml/2006/main" prst="rect">
          <a:avLst/>
        </a:prstGeom>
      </cdr:spPr>
      <cdr:txBody>
        <a:bodyPr xmlns:a="http://schemas.openxmlformats.org/drawingml/2006/main" vert="horz" wrap="square" lIns="0" tIns="45720" rIns="0" bIns="4572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defTabSz="914378">
            <a:spcBef>
              <a:spcPct val="0"/>
            </a:spcBef>
          </a:pPr>
          <a:r>
            <a:rPr lang="en-CA" sz="1400" dirty="0">
              <a:solidFill>
                <a:srgbClr val="365254"/>
              </a:solidFill>
            </a:rPr>
            <a:t>Pourcentage des répondants</a:t>
          </a: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1</cdr:x>
      <cdr:y>0.21847</cdr:y>
    </cdr:to>
    <cdr:sp macro="" textlink="">
      <cdr:nvSpPr>
        <cdr:cNvPr id="2" name="TextBox 13"/>
        <cdr:cNvSpPr txBox="1"/>
      </cdr:nvSpPr>
      <cdr:spPr>
        <a:xfrm xmlns:a="http://schemas.openxmlformats.org/drawingml/2006/main">
          <a:off x="0" y="0"/>
          <a:ext cx="3841675" cy="86444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square" lIns="108000" tIns="108000" rIns="108000" bIns="108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dirty="0">
              <a:solidFill>
                <a:srgbClr val="365254"/>
              </a:solidFill>
            </a:rPr>
            <a:t>Le </a:t>
          </a:r>
          <a:r>
            <a:rPr lang="fr-CA" sz="1400" b="1" dirty="0">
              <a:solidFill>
                <a:srgbClr val="365254"/>
              </a:solidFill>
            </a:rPr>
            <a:t>spécialiste</a:t>
          </a:r>
          <a:r>
            <a:rPr lang="fr-CA" sz="1400" dirty="0">
              <a:solidFill>
                <a:srgbClr val="365254"/>
              </a:solidFill>
            </a:rPr>
            <a:t> </a:t>
          </a:r>
          <a:r>
            <a:rPr lang="fr-CA" sz="1400" b="1" dirty="0">
              <a:solidFill>
                <a:srgbClr val="365254"/>
              </a:solidFill>
            </a:rPr>
            <a:t>n’avait pas reçu les renseignements médicaux de base</a:t>
          </a:r>
          <a:r>
            <a:rPr lang="fr-CA" sz="1400" dirty="0">
              <a:solidFill>
                <a:srgbClr val="365254"/>
              </a:solidFill>
            </a:rPr>
            <a:t> ou les résultats d’examens du médecin attitré au sujet des raisons de la visite</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1</cdr:x>
      <cdr:y>0.21847</cdr:y>
    </cdr:to>
    <cdr:sp macro="" textlink="">
      <cdr:nvSpPr>
        <cdr:cNvPr id="2" name="TextBox 13"/>
        <cdr:cNvSpPr txBox="1"/>
      </cdr:nvSpPr>
      <cdr:spPr>
        <a:xfrm xmlns:a="http://schemas.openxmlformats.org/drawingml/2006/main">
          <a:off x="0" y="0"/>
          <a:ext cx="4112607" cy="86444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square" lIns="108000" tIns="108000" rIns="108000" bIns="108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Aft>
              <a:spcPts val="8400"/>
            </a:spcAft>
          </a:pPr>
          <a:r>
            <a:rPr lang="fr-CA" sz="1400" dirty="0">
              <a:solidFill>
                <a:srgbClr val="365254"/>
              </a:solidFill>
            </a:rPr>
            <a:t>Après la consultation avec le spécialiste, leur </a:t>
          </a:r>
          <a:r>
            <a:rPr lang="fr-CA" sz="1400" dirty="0" smtClean="0">
              <a:solidFill>
                <a:srgbClr val="365254"/>
              </a:solidFill>
            </a:rPr>
            <a:t/>
          </a:r>
          <a:br>
            <a:rPr lang="fr-CA" sz="1400" dirty="0" smtClean="0">
              <a:solidFill>
                <a:srgbClr val="365254"/>
              </a:solidFill>
            </a:rPr>
          </a:br>
          <a:r>
            <a:rPr lang="fr-CA" sz="1400" b="1" dirty="0" smtClean="0">
              <a:solidFill>
                <a:srgbClr val="365254"/>
              </a:solidFill>
            </a:rPr>
            <a:t>médecin </a:t>
          </a:r>
          <a:r>
            <a:rPr lang="fr-CA" sz="1400" b="1" dirty="0">
              <a:solidFill>
                <a:srgbClr val="365254"/>
              </a:solidFill>
            </a:rPr>
            <a:t>attitré ne semblait pas </a:t>
          </a:r>
          <a:r>
            <a:rPr lang="fr-CA" sz="1400" b="1" dirty="0" smtClean="0">
              <a:solidFill>
                <a:srgbClr val="365254"/>
              </a:solidFill>
            </a:rPr>
            <a:t>informé </a:t>
          </a:r>
          <a:r>
            <a:rPr lang="fr-CA" sz="1400" dirty="0" smtClean="0">
              <a:solidFill>
                <a:srgbClr val="365254"/>
              </a:solidFill>
            </a:rPr>
            <a:t>des</a:t>
          </a:r>
          <a:br>
            <a:rPr lang="fr-CA" sz="1400" dirty="0" smtClean="0">
              <a:solidFill>
                <a:srgbClr val="365254"/>
              </a:solidFill>
            </a:rPr>
          </a:br>
          <a:r>
            <a:rPr lang="fr-CA" sz="1400" dirty="0" smtClean="0">
              <a:solidFill>
                <a:srgbClr val="365254"/>
              </a:solidFill>
            </a:rPr>
            <a:t>soins que </a:t>
          </a:r>
          <a:r>
            <a:rPr lang="fr-CA" sz="1400" dirty="0">
              <a:solidFill>
                <a:srgbClr val="365254"/>
              </a:solidFill>
            </a:rPr>
            <a:t>leur avait dispensés le </a:t>
          </a:r>
          <a:r>
            <a:rPr lang="fr-CA" sz="1400" b="1" dirty="0">
              <a:solidFill>
                <a:srgbClr val="365254"/>
              </a:solidFill>
            </a:rPr>
            <a:t>spécialiste</a:t>
          </a: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cdr:y>
    </cdr:from>
    <cdr:to>
      <cdr:x>1</cdr:x>
      <cdr:y>0.21847</cdr:y>
    </cdr:to>
    <cdr:sp macro="" textlink="">
      <cdr:nvSpPr>
        <cdr:cNvPr id="3" name="TextBox 6"/>
        <cdr:cNvSpPr txBox="1"/>
      </cdr:nvSpPr>
      <cdr:spPr>
        <a:xfrm xmlns:a="http://schemas.openxmlformats.org/drawingml/2006/main">
          <a:off x="0" y="0"/>
          <a:ext cx="4164852" cy="864440"/>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square" lIns="108000" tIns="108000" rIns="108000" bIns="108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spcAft>
              <a:spcPts val="8400"/>
            </a:spcAft>
          </a:pPr>
          <a:r>
            <a:rPr lang="fr-CA" sz="1400" dirty="0">
              <a:solidFill>
                <a:srgbClr val="365254"/>
              </a:solidFill>
            </a:rPr>
            <a:t>Pourcentage </a:t>
          </a:r>
          <a:r>
            <a:rPr lang="fr-CA" sz="1400" dirty="0" smtClean="0">
              <a:solidFill>
                <a:srgbClr val="365254"/>
              </a:solidFill>
            </a:rPr>
            <a:t>des répondants </a:t>
          </a:r>
          <a:r>
            <a:rPr lang="fr-CA" sz="1400" dirty="0">
              <a:solidFill>
                <a:srgbClr val="365254"/>
              </a:solidFill>
            </a:rPr>
            <a:t>qui ont utilisé </a:t>
          </a:r>
          <a:r>
            <a:rPr lang="fr-CA" sz="1400" dirty="0" smtClean="0">
              <a:solidFill>
                <a:srgbClr val="365254"/>
              </a:solidFill>
            </a:rPr>
            <a:t/>
          </a:r>
          <a:br>
            <a:rPr lang="fr-CA" sz="1400" dirty="0" smtClean="0">
              <a:solidFill>
                <a:srgbClr val="365254"/>
              </a:solidFill>
            </a:rPr>
          </a:br>
          <a:r>
            <a:rPr lang="fr-CA" sz="1400" dirty="0" smtClean="0">
              <a:solidFill>
                <a:srgbClr val="365254"/>
              </a:solidFill>
            </a:rPr>
            <a:t>l’urgence d’un </a:t>
          </a:r>
          <a:r>
            <a:rPr lang="fr-CA" sz="1400" dirty="0">
              <a:solidFill>
                <a:srgbClr val="365254"/>
              </a:solidFill>
            </a:rPr>
            <a:t>hôpital pour leurs propres soins </a:t>
          </a:r>
          <a:r>
            <a:rPr lang="fr-CA" sz="1400" dirty="0" smtClean="0">
              <a:solidFill>
                <a:srgbClr val="365254"/>
              </a:solidFill>
            </a:rPr>
            <a:t/>
          </a:r>
          <a:br>
            <a:rPr lang="fr-CA" sz="1400" dirty="0" smtClean="0">
              <a:solidFill>
                <a:srgbClr val="365254"/>
              </a:solidFill>
            </a:rPr>
          </a:br>
          <a:r>
            <a:rPr lang="fr-CA" sz="1400" dirty="0" smtClean="0">
              <a:solidFill>
                <a:srgbClr val="365254"/>
              </a:solidFill>
            </a:rPr>
            <a:t>dans les </a:t>
          </a:r>
          <a:r>
            <a:rPr lang="fr-CA" sz="1400" dirty="0">
              <a:solidFill>
                <a:srgbClr val="365254"/>
              </a:solidFill>
            </a:rPr>
            <a:t>2 dernières années</a:t>
          </a: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cdr:y>
    </cdr:from>
    <cdr:to>
      <cdr:x>1</cdr:x>
      <cdr:y>0.16402</cdr:y>
    </cdr:to>
    <cdr:sp macro="" textlink="">
      <cdr:nvSpPr>
        <cdr:cNvPr id="3" name="TextBox 3"/>
        <cdr:cNvSpPr txBox="1"/>
      </cdr:nvSpPr>
      <cdr:spPr>
        <a:xfrm xmlns:a="http://schemas.openxmlformats.org/drawingml/2006/main">
          <a:off x="0" y="0"/>
          <a:ext cx="3924302" cy="648997"/>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square" lIns="108000" tIns="108000" rIns="108000" bIns="108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dirty="0">
              <a:solidFill>
                <a:srgbClr val="365254"/>
              </a:solidFill>
            </a:rPr>
            <a:t>Pourcentage </a:t>
          </a:r>
          <a:r>
            <a:rPr lang="fr-CA" sz="1400" dirty="0" smtClean="0">
              <a:solidFill>
                <a:srgbClr val="365254"/>
              </a:solidFill>
            </a:rPr>
            <a:t>des répondants </a:t>
          </a:r>
          <a:r>
            <a:rPr lang="fr-CA" sz="1400" dirty="0">
              <a:solidFill>
                <a:srgbClr val="365254"/>
              </a:solidFill>
            </a:rPr>
            <a:t>qui ont passé une nuit </a:t>
          </a:r>
          <a:r>
            <a:rPr lang="fr-CA" sz="1400" dirty="0" smtClean="0">
              <a:solidFill>
                <a:srgbClr val="365254"/>
              </a:solidFill>
            </a:rPr>
            <a:t/>
          </a:r>
          <a:br>
            <a:rPr lang="fr-CA" sz="1400" dirty="0" smtClean="0">
              <a:solidFill>
                <a:srgbClr val="365254"/>
              </a:solidFill>
            </a:rPr>
          </a:br>
          <a:r>
            <a:rPr lang="fr-CA" sz="1400" dirty="0" smtClean="0">
              <a:solidFill>
                <a:srgbClr val="365254"/>
              </a:solidFill>
            </a:rPr>
            <a:t>à </a:t>
          </a:r>
          <a:r>
            <a:rPr lang="fr-CA" sz="1400" dirty="0">
              <a:solidFill>
                <a:srgbClr val="365254"/>
              </a:solidFill>
            </a:rPr>
            <a:t>l’hôpital dans les 2 dernières années</a:t>
          </a:r>
        </a:p>
      </cdr:txBody>
    </cdr:sp>
  </cdr:relSizeAnchor>
</c:userShapes>
</file>

<file path=ppt/drawings/drawing18.xml><?xml version="1.0" encoding="utf-8"?>
<c:userShapes xmlns:c="http://schemas.openxmlformats.org/drawingml/2006/chart">
  <cdr:relSizeAnchor xmlns:cdr="http://schemas.openxmlformats.org/drawingml/2006/chartDrawing">
    <cdr:from>
      <cdr:x>0.03334</cdr:x>
      <cdr:y>0</cdr:y>
    </cdr:from>
    <cdr:to>
      <cdr:x>0.93928</cdr:x>
      <cdr:y>0.27292</cdr:y>
    </cdr:to>
    <cdr:sp macro="" textlink="">
      <cdr:nvSpPr>
        <cdr:cNvPr id="2" name="TextBox 13"/>
        <cdr:cNvSpPr txBox="1"/>
      </cdr:nvSpPr>
      <cdr:spPr>
        <a:xfrm xmlns:a="http://schemas.openxmlformats.org/drawingml/2006/main">
          <a:off x="128091" y="0"/>
          <a:ext cx="3480319" cy="1079884"/>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wrap="square" lIns="108000" tIns="108000" rIns="108000" bIns="10800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dirty="0">
              <a:solidFill>
                <a:srgbClr val="365254"/>
              </a:solidFill>
            </a:rPr>
            <a:t>Pourcentage qui estimaient avoir obtenu </a:t>
          </a:r>
          <a:r>
            <a:rPr lang="fr-FR" sz="1400" dirty="0" smtClean="0">
              <a:solidFill>
                <a:srgbClr val="365254"/>
              </a:solidFill>
            </a:rPr>
            <a:t/>
          </a:r>
          <a:br>
            <a:rPr lang="fr-FR" sz="1400" dirty="0" smtClean="0">
              <a:solidFill>
                <a:srgbClr val="365254"/>
              </a:solidFill>
            </a:rPr>
          </a:br>
          <a:r>
            <a:rPr lang="fr-FR" sz="1400" dirty="0" smtClean="0">
              <a:solidFill>
                <a:srgbClr val="365254"/>
              </a:solidFill>
            </a:rPr>
            <a:t>le </a:t>
          </a:r>
          <a:r>
            <a:rPr lang="fr-FR" sz="1400" dirty="0">
              <a:solidFill>
                <a:srgbClr val="365254"/>
              </a:solidFill>
            </a:rPr>
            <a:t>soutien et les services qu’il leur fallait </a:t>
          </a:r>
          <a:r>
            <a:rPr lang="fr-FR" sz="1400" dirty="0" smtClean="0">
              <a:solidFill>
                <a:srgbClr val="365254"/>
              </a:solidFill>
            </a:rPr>
            <a:t/>
          </a:r>
          <a:br>
            <a:rPr lang="fr-FR" sz="1400" dirty="0" smtClean="0">
              <a:solidFill>
                <a:srgbClr val="365254"/>
              </a:solidFill>
            </a:rPr>
          </a:br>
          <a:r>
            <a:rPr lang="fr-FR" sz="1400" dirty="0" smtClean="0">
              <a:solidFill>
                <a:srgbClr val="365254"/>
              </a:solidFill>
            </a:rPr>
            <a:t>pour </a:t>
          </a:r>
          <a:r>
            <a:rPr lang="fr-FR" sz="1400" dirty="0">
              <a:solidFill>
                <a:srgbClr val="365254"/>
              </a:solidFill>
            </a:rPr>
            <a:t>prendre en charge leur état de santé </a:t>
          </a:r>
          <a:r>
            <a:rPr lang="fr-FR" sz="1400" dirty="0" smtClean="0">
              <a:solidFill>
                <a:srgbClr val="365254"/>
              </a:solidFill>
            </a:rPr>
            <a:t/>
          </a:r>
          <a:br>
            <a:rPr lang="fr-FR" sz="1400" dirty="0" smtClean="0">
              <a:solidFill>
                <a:srgbClr val="365254"/>
              </a:solidFill>
            </a:rPr>
          </a:br>
          <a:r>
            <a:rPr lang="fr-FR" sz="1400" dirty="0" smtClean="0">
              <a:solidFill>
                <a:srgbClr val="365254"/>
              </a:solidFill>
            </a:rPr>
            <a:t>une </a:t>
          </a:r>
          <a:r>
            <a:rPr lang="fr-FR" sz="1400" dirty="0">
              <a:solidFill>
                <a:srgbClr val="365254"/>
              </a:solidFill>
            </a:rPr>
            <a:t>fois de retour à la maison </a:t>
          </a:r>
        </a:p>
      </cdr:txBody>
    </cdr:sp>
  </cdr:relSizeAnchor>
</c:userShapes>
</file>

<file path=ppt/drawings/drawing19.xml><?xml version="1.0" encoding="utf-8"?>
<c:userShapes xmlns:c="http://schemas.openxmlformats.org/drawingml/2006/chart">
  <cdr:relSizeAnchor xmlns:cdr="http://schemas.openxmlformats.org/drawingml/2006/chartDrawing">
    <cdr:from>
      <cdr:x>0.02776</cdr:x>
      <cdr:y>0.03224</cdr:y>
    </cdr:from>
    <cdr:to>
      <cdr:x>0.34442</cdr:x>
      <cdr:y>0.10184</cdr:y>
    </cdr:to>
    <cdr:sp macro="" textlink="">
      <cdr:nvSpPr>
        <cdr:cNvPr id="2" name="Rectangle 1"/>
        <cdr:cNvSpPr/>
      </cdr:nvSpPr>
      <cdr:spPr>
        <a:xfrm xmlns:a="http://schemas.openxmlformats.org/drawingml/2006/main">
          <a:off x="227869" y="142569"/>
          <a:ext cx="2599293" cy="307777"/>
        </a:xfrm>
        <a:prstGeom xmlns:a="http://schemas.openxmlformats.org/drawingml/2006/main" prst="rect">
          <a:avLst/>
        </a:prstGeom>
      </cdr:spPr>
      <cdr:txBody>
        <a:bodyPr xmlns:a="http://schemas.openxmlformats.org/drawingml/2006/main" vert="horz" wrap="square" lIns="91440" tIns="45720" rIns="91440" bIns="4572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defTabSz="914378">
            <a:spcBef>
              <a:spcPct val="0"/>
            </a:spcBef>
          </a:pPr>
          <a:r>
            <a:rPr lang="fr-CA" sz="1400" dirty="0">
              <a:solidFill>
                <a:srgbClr val="365254"/>
              </a:solidFill>
            </a:rPr>
            <a:t>Pourcentage des répondants qui</a:t>
          </a:r>
        </a:p>
      </cdr:txBody>
    </cdr:sp>
  </cdr:relSizeAnchor>
</c:userShapes>
</file>

<file path=ppt/drawings/drawing2.xml><?xml version="1.0" encoding="utf-8"?>
<c:userShapes xmlns:c="http://schemas.openxmlformats.org/drawingml/2006/chart">
  <cdr:relSizeAnchor xmlns:cdr="http://schemas.openxmlformats.org/drawingml/2006/chartDrawing">
    <cdr:from>
      <cdr:x>0.26056</cdr:x>
      <cdr:y>0</cdr:y>
    </cdr:from>
    <cdr:to>
      <cdr:x>0.9612</cdr:x>
      <cdr:y>0.04654</cdr:y>
    </cdr:to>
    <cdr:sp macro="" textlink="">
      <cdr:nvSpPr>
        <cdr:cNvPr id="2" name="Rectangle 1"/>
        <cdr:cNvSpPr/>
      </cdr:nvSpPr>
      <cdr:spPr>
        <a:xfrm xmlns:a="http://schemas.openxmlformats.org/drawingml/2006/main">
          <a:off x="1087457" y="0"/>
          <a:ext cx="2924148" cy="215444"/>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914378">
            <a:spcBef>
              <a:spcPct val="0"/>
            </a:spcBef>
          </a:pPr>
          <a:r>
            <a:rPr lang="fr-CA" sz="1400" dirty="0" smtClean="0">
              <a:solidFill>
                <a:srgbClr val="365254"/>
              </a:solidFill>
              <a:ea typeface="+mj-ea"/>
              <a:cs typeface="+mj-cs"/>
            </a:rPr>
            <a:t>Nombre</a:t>
          </a:r>
          <a:r>
            <a:rPr lang="en-US" sz="1400" dirty="0" smtClean="0">
              <a:solidFill>
                <a:srgbClr val="365254"/>
              </a:solidFill>
              <a:ea typeface="+mj-ea"/>
              <a:cs typeface="+mj-cs"/>
            </a:rPr>
            <a:t> </a:t>
          </a:r>
          <a:r>
            <a:rPr lang="en-US" sz="1400" dirty="0">
              <a:solidFill>
                <a:srgbClr val="365254"/>
              </a:solidFill>
              <a:ea typeface="+mj-ea"/>
              <a:cs typeface="+mj-cs"/>
            </a:rPr>
            <a:t>d’affections chroniques*</a:t>
          </a:r>
        </a:p>
      </cdr:txBody>
    </cdr:sp>
  </cdr:relSizeAnchor>
</c:userShapes>
</file>

<file path=ppt/drawings/drawing20.xml><?xml version="1.0" encoding="utf-8"?>
<c:userShapes xmlns:c="http://schemas.openxmlformats.org/drawingml/2006/chart">
  <cdr:relSizeAnchor xmlns:cdr="http://schemas.openxmlformats.org/drawingml/2006/chartDrawing">
    <cdr:from>
      <cdr:x>0.23858</cdr:x>
      <cdr:y>0.03105</cdr:y>
    </cdr:from>
    <cdr:to>
      <cdr:x>0.88038</cdr:x>
      <cdr:y>0.16769</cdr:y>
    </cdr:to>
    <cdr:sp macro="" textlink="">
      <cdr:nvSpPr>
        <cdr:cNvPr id="2" name="TextBox 7"/>
        <cdr:cNvSpPr txBox="1"/>
      </cdr:nvSpPr>
      <cdr:spPr>
        <a:xfrm xmlns:a="http://schemas.openxmlformats.org/drawingml/2006/main">
          <a:off x="1083971" y="118903"/>
          <a:ext cx="2915967"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b="1" dirty="0">
              <a:solidFill>
                <a:srgbClr val="365254"/>
              </a:solidFill>
            </a:rPr>
            <a:t>Types </a:t>
          </a:r>
          <a:r>
            <a:rPr lang="fr-CA" sz="1400" dirty="0">
              <a:solidFill>
                <a:srgbClr val="365254"/>
              </a:solidFill>
            </a:rPr>
            <a:t>de services à domicile requis qui </a:t>
          </a:r>
          <a:r>
            <a:rPr lang="fr-CA" sz="1400" b="1" dirty="0">
              <a:solidFill>
                <a:srgbClr val="365254"/>
              </a:solidFill>
            </a:rPr>
            <a:t>n’ont pas été dispensés</a:t>
          </a:r>
        </a:p>
      </cdr:txBody>
    </cdr:sp>
  </cdr:relSizeAnchor>
</c:userShapes>
</file>

<file path=ppt/drawings/drawing21.xml><?xml version="1.0" encoding="utf-8"?>
<c:userShapes xmlns:c="http://schemas.openxmlformats.org/drawingml/2006/chart">
  <cdr:relSizeAnchor xmlns:cdr="http://schemas.openxmlformats.org/drawingml/2006/chartDrawing">
    <cdr:from>
      <cdr:x>0.03856</cdr:x>
      <cdr:y>0.03864</cdr:y>
    </cdr:from>
    <cdr:to>
      <cdr:x>1</cdr:x>
      <cdr:y>0.17528</cdr:y>
    </cdr:to>
    <cdr:sp macro="" textlink="">
      <cdr:nvSpPr>
        <cdr:cNvPr id="2" name="TextBox 4"/>
        <cdr:cNvSpPr txBox="1"/>
      </cdr:nvSpPr>
      <cdr:spPr>
        <a:xfrm xmlns:a="http://schemas.openxmlformats.org/drawingml/2006/main">
          <a:off x="167162" y="147961"/>
          <a:ext cx="4167942" cy="5232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365254"/>
              </a:solidFill>
            </a:rPr>
            <a:t>Raisons </a:t>
          </a:r>
          <a:r>
            <a:rPr lang="fr-FR" sz="1400" dirty="0" smtClean="0">
              <a:solidFill>
                <a:srgbClr val="365254"/>
              </a:solidFill>
            </a:rPr>
            <a:t>pour lesquelles les services à domicile requis financés </a:t>
          </a:r>
          <a:r>
            <a:rPr lang="fr-FR" sz="1400" dirty="0">
              <a:solidFill>
                <a:srgbClr val="365254"/>
              </a:solidFill>
            </a:rPr>
            <a:t>par le secteur public </a:t>
          </a:r>
          <a:r>
            <a:rPr lang="fr-FR" sz="1400" b="1" dirty="0">
              <a:solidFill>
                <a:srgbClr val="365254"/>
              </a:solidFill>
            </a:rPr>
            <a:t>n’ont pas été dispensés</a:t>
          </a:r>
        </a:p>
      </cdr:txBody>
    </cdr:sp>
  </cdr:relSizeAnchor>
</c:userShapes>
</file>

<file path=ppt/drawings/drawing22.xml><?xml version="1.0" encoding="utf-8"?>
<c:userShapes xmlns:c="http://schemas.openxmlformats.org/drawingml/2006/chart">
  <cdr:relSizeAnchor xmlns:cdr="http://schemas.openxmlformats.org/drawingml/2006/chartDrawing">
    <cdr:from>
      <cdr:x>0.01754</cdr:x>
      <cdr:y>0.01783</cdr:y>
    </cdr:from>
    <cdr:to>
      <cdr:x>0.32795</cdr:x>
      <cdr:y>0.06671</cdr:y>
    </cdr:to>
    <cdr:sp macro="" textlink="">
      <cdr:nvSpPr>
        <cdr:cNvPr id="2" name="Rectangle 1"/>
        <cdr:cNvSpPr/>
      </cdr:nvSpPr>
      <cdr:spPr>
        <a:xfrm xmlns:a="http://schemas.openxmlformats.org/drawingml/2006/main">
          <a:off x="143945" y="78579"/>
          <a:ext cx="2548010" cy="215445"/>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914378">
            <a:spcBef>
              <a:spcPct val="0"/>
            </a:spcBef>
          </a:pPr>
          <a:r>
            <a:rPr lang="fr-CA" sz="1400" dirty="0">
              <a:solidFill>
                <a:srgbClr val="365254"/>
              </a:solidFill>
            </a:rPr>
            <a:t>Pourcentage des répondants qui</a:t>
          </a:r>
        </a:p>
      </cdr:txBody>
    </cdr:sp>
  </cdr:relSizeAnchor>
</c:userShapes>
</file>

<file path=ppt/drawings/drawing3.xml><?xml version="1.0" encoding="utf-8"?>
<c:userShapes xmlns:c="http://schemas.openxmlformats.org/drawingml/2006/chart">
  <cdr:relSizeAnchor xmlns:cdr="http://schemas.openxmlformats.org/drawingml/2006/chartDrawing">
    <cdr:from>
      <cdr:x>0.15101</cdr:x>
      <cdr:y>0.01103</cdr:y>
    </cdr:from>
    <cdr:to>
      <cdr:x>1</cdr:x>
      <cdr:y>0.10455</cdr:y>
    </cdr:to>
    <cdr:sp macro="" textlink="">
      <cdr:nvSpPr>
        <cdr:cNvPr id="3" name="Rectangle 2"/>
        <cdr:cNvSpPr/>
      </cdr:nvSpPr>
      <cdr:spPr>
        <a:xfrm xmlns:a="http://schemas.openxmlformats.org/drawingml/2006/main">
          <a:off x="630239" y="50822"/>
          <a:ext cx="3543299" cy="430887"/>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defTabSz="914378">
            <a:spcBef>
              <a:spcPct val="0"/>
            </a:spcBef>
          </a:pPr>
          <a:r>
            <a:rPr lang="fr-CA" sz="1400" dirty="0">
              <a:solidFill>
                <a:srgbClr val="365254"/>
              </a:solidFill>
            </a:rPr>
            <a:t>Nombre de médicaments d’ordonnance </a:t>
          </a:r>
          <a:r>
            <a:rPr lang="fr-CA" sz="1400" dirty="0" smtClean="0">
              <a:solidFill>
                <a:srgbClr val="365254"/>
              </a:solidFill>
            </a:rPr>
            <a:t>différents</a:t>
          </a:r>
          <a:br>
            <a:rPr lang="fr-CA" sz="1400" dirty="0" smtClean="0">
              <a:solidFill>
                <a:srgbClr val="365254"/>
              </a:solidFill>
            </a:rPr>
          </a:br>
          <a:r>
            <a:rPr lang="fr-CA" sz="1400" dirty="0" smtClean="0">
              <a:solidFill>
                <a:srgbClr val="365254"/>
              </a:solidFill>
            </a:rPr>
            <a:t>pris </a:t>
          </a:r>
          <a:r>
            <a:rPr lang="fr-CA" sz="1400" dirty="0">
              <a:solidFill>
                <a:srgbClr val="365254"/>
              </a:solidFill>
            </a:rPr>
            <a:t>régulièrement ou en permanence </a:t>
          </a:r>
        </a:p>
      </cdr:txBody>
    </cdr:sp>
  </cdr:relSizeAnchor>
</c:userShapes>
</file>

<file path=ppt/drawings/drawing4.xml><?xml version="1.0" encoding="utf-8"?>
<c:userShapes xmlns:c="http://schemas.openxmlformats.org/drawingml/2006/chart">
  <cdr:relSizeAnchor xmlns:cdr="http://schemas.openxmlformats.org/drawingml/2006/chartDrawing">
    <cdr:from>
      <cdr:x>0.00818</cdr:x>
      <cdr:y>0</cdr:y>
    </cdr:from>
    <cdr:to>
      <cdr:x>0.93347</cdr:x>
      <cdr:y>0.1139</cdr:y>
    </cdr:to>
    <cdr:sp macro="" textlink="">
      <cdr:nvSpPr>
        <cdr:cNvPr id="2" name="Title 1"/>
        <cdr:cNvSpPr txBox="1">
          <a:spLocks xmlns:a="http://schemas.openxmlformats.org/drawingml/2006/main"/>
        </cdr:cNvSpPr>
      </cdr:nvSpPr>
      <cdr:spPr>
        <a:xfrm xmlns:a="http://schemas.openxmlformats.org/drawingml/2006/main">
          <a:off x="34963" y="0"/>
          <a:ext cx="3954869" cy="430887"/>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dirty="0">
              <a:solidFill>
                <a:srgbClr val="365254"/>
              </a:solidFill>
            </a:rPr>
            <a:t>Proportion d’adultes âgés qui ont </a:t>
          </a:r>
          <a:r>
            <a:rPr lang="fr-CA" sz="1400" dirty="0" smtClean="0">
              <a:solidFill>
                <a:srgbClr val="365254"/>
              </a:solidFill>
            </a:rPr>
            <a:t/>
          </a:r>
          <a:br>
            <a:rPr lang="fr-CA" sz="1400" dirty="0" smtClean="0">
              <a:solidFill>
                <a:srgbClr val="365254"/>
              </a:solidFill>
            </a:rPr>
          </a:br>
          <a:r>
            <a:rPr lang="fr-CA" sz="1400" b="1" dirty="0" smtClean="0">
              <a:solidFill>
                <a:srgbClr val="365254"/>
              </a:solidFill>
            </a:rPr>
            <a:t>éprouvé </a:t>
          </a:r>
          <a:r>
            <a:rPr lang="fr-CA" sz="1400" b="1" dirty="0">
              <a:solidFill>
                <a:srgbClr val="365254"/>
              </a:solidFill>
            </a:rPr>
            <a:t>un sentiment d’isolement</a:t>
          </a:r>
          <a:r>
            <a:rPr lang="fr-CA" sz="1400" dirty="0">
              <a:solidFill>
                <a:srgbClr val="365254"/>
              </a:solidFill>
            </a:rPr>
            <a:t>... </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0.86324</cdr:x>
      <cdr:y>0.2278</cdr:y>
    </cdr:to>
    <cdr:sp macro="" textlink="">
      <cdr:nvSpPr>
        <cdr:cNvPr id="2" name="Title 1"/>
        <cdr:cNvSpPr txBox="1">
          <a:spLocks xmlns:a="http://schemas.openxmlformats.org/drawingml/2006/main"/>
        </cdr:cNvSpPr>
      </cdr:nvSpPr>
      <cdr:spPr>
        <a:xfrm xmlns:a="http://schemas.openxmlformats.org/drawingml/2006/main">
          <a:off x="0" y="0"/>
          <a:ext cx="3689642" cy="861774"/>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100000"/>
            </a:lnSpc>
          </a:pPr>
          <a:r>
            <a:rPr lang="fr-CA" sz="1400" dirty="0">
              <a:solidFill>
                <a:srgbClr val="365254"/>
              </a:solidFill>
            </a:rPr>
            <a:t>Proportion des adultes âgés qui ont ressenti dans les 2 dernières années une </a:t>
          </a:r>
          <a:r>
            <a:rPr lang="fr-CA" sz="1400" b="1" dirty="0">
              <a:solidFill>
                <a:srgbClr val="365254"/>
              </a:solidFill>
            </a:rPr>
            <a:t>détresse émotionnelle</a:t>
          </a:r>
          <a:r>
            <a:rPr lang="fr-CA" sz="1400" dirty="0">
              <a:solidFill>
                <a:srgbClr val="365254"/>
              </a:solidFill>
            </a:rPr>
            <a:t>, sous forme d’anxiété ou de profonde tristesse, qu’il leur a été difficile de surmonter seuls</a:t>
          </a:r>
        </a:p>
      </cdr:txBody>
    </cdr:sp>
  </cdr:relSizeAnchor>
</c:userShapes>
</file>

<file path=ppt/drawings/drawing6.xml><?xml version="1.0" encoding="utf-8"?>
<c:userShapes xmlns:c="http://schemas.openxmlformats.org/drawingml/2006/chart">
  <cdr:relSizeAnchor xmlns:cdr="http://schemas.openxmlformats.org/drawingml/2006/chartDrawing">
    <cdr:from>
      <cdr:x>0.01195</cdr:x>
      <cdr:y>0.00329</cdr:y>
    </cdr:from>
    <cdr:to>
      <cdr:x>1</cdr:x>
      <cdr:y>0.05616</cdr:y>
    </cdr:to>
    <cdr:sp macro="" textlink="">
      <cdr:nvSpPr>
        <cdr:cNvPr id="2" name="Text Placeholder 4"/>
        <cdr:cNvSpPr txBox="1">
          <a:spLocks xmlns:a="http://schemas.openxmlformats.org/drawingml/2006/main"/>
        </cdr:cNvSpPr>
      </cdr:nvSpPr>
      <cdr:spPr>
        <a:xfrm xmlns:a="http://schemas.openxmlformats.org/drawingml/2006/main">
          <a:off x="100630" y="13721"/>
          <a:ext cx="8320355" cy="220510"/>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ts val="1800"/>
            </a:lnSpc>
          </a:pPr>
          <a:r>
            <a:rPr lang="fr-FR" sz="1400" dirty="0">
              <a:solidFill>
                <a:srgbClr val="365254"/>
              </a:solidFill>
            </a:rPr>
            <a:t>Pourcentage </a:t>
          </a:r>
          <a:r>
            <a:rPr lang="fr-FR" sz="1400" dirty="0" smtClean="0">
              <a:solidFill>
                <a:srgbClr val="365254"/>
              </a:solidFill>
            </a:rPr>
            <a:t>des </a:t>
          </a:r>
          <a:r>
            <a:rPr lang="fr-FR" sz="1400" dirty="0">
              <a:solidFill>
                <a:srgbClr val="365254"/>
              </a:solidFill>
            </a:rPr>
            <a:t>répondants selon le revenu annuel du ménage</a:t>
          </a:r>
        </a:p>
      </cdr:txBody>
    </cdr:sp>
  </cdr:relSizeAnchor>
</c:userShapes>
</file>

<file path=ppt/drawings/drawing7.xml><?xml version="1.0" encoding="utf-8"?>
<c:userShapes xmlns:c="http://schemas.openxmlformats.org/drawingml/2006/chart">
  <cdr:relSizeAnchor xmlns:cdr="http://schemas.openxmlformats.org/drawingml/2006/chartDrawing">
    <cdr:from>
      <cdr:x>0.01141</cdr:x>
      <cdr:y>0</cdr:y>
    </cdr:from>
    <cdr:to>
      <cdr:x>1</cdr:x>
      <cdr:y>0.0726</cdr:y>
    </cdr:to>
    <cdr:sp macro="" textlink="">
      <cdr:nvSpPr>
        <cdr:cNvPr id="2" name="Text Placeholder 4"/>
        <cdr:cNvSpPr>
          <a:spLocks xmlns:a="http://schemas.openxmlformats.org/drawingml/2006/main" noGrp="1"/>
        </cdr:cNvSpPr>
      </cdr:nvSpPr>
      <cdr:spPr>
        <a:xfrm xmlns:a="http://schemas.openxmlformats.org/drawingml/2006/main">
          <a:off x="96983" y="0"/>
          <a:ext cx="8402860" cy="269304"/>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xmlns:a="http://schemas.openxmlformats.org/drawingml/2006/main">
          <a:pPr marL="0" indent="0" algn="ctr">
            <a:buNone/>
          </a:pPr>
          <a:r>
            <a:rPr lang="fr-CA" sz="1400" b="0" dirty="0"/>
            <a:t>Pourcentage </a:t>
          </a:r>
          <a:r>
            <a:rPr lang="fr-CA" sz="1400" b="0" dirty="0" smtClean="0"/>
            <a:t>des </a:t>
          </a:r>
          <a:r>
            <a:rPr lang="fr-CA" sz="1400" b="0" dirty="0"/>
            <a:t>répondants selon le revenu annuel du ménage</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1</cdr:x>
      <cdr:y>0.26258</cdr:y>
    </cdr:to>
    <cdr:sp macro="" textlink="">
      <cdr:nvSpPr>
        <cdr:cNvPr id="2" name="Title 1"/>
        <cdr:cNvSpPr txBox="1">
          <a:spLocks xmlns:a="http://schemas.openxmlformats.org/drawingml/2006/main"/>
        </cdr:cNvSpPr>
      </cdr:nvSpPr>
      <cdr:spPr>
        <a:xfrm xmlns:a="http://schemas.openxmlformats.org/drawingml/2006/main">
          <a:off x="0" y="0"/>
          <a:ext cx="4583731" cy="1077217"/>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dirty="0">
              <a:solidFill>
                <a:srgbClr val="365254"/>
              </a:solidFill>
            </a:rPr>
            <a:t>Pourcentage des adultes âgés qui ont utilisé un téléphone intelligent, une tablette numérique ou un appareil portable (montre, dispositif à pince, etc.) pour surveiller certains aspects de leur santé ou de leur bien-être dans les 12 derniers mois </a:t>
          </a:r>
        </a:p>
      </cdr:txBody>
    </cdr:sp>
  </cdr:relSizeAnchor>
</c:userShapes>
</file>

<file path=ppt/drawings/drawing9.xml><?xml version="1.0" encoding="utf-8"?>
<c:userShapes xmlns:c="http://schemas.openxmlformats.org/drawingml/2006/chart">
  <cdr:relSizeAnchor xmlns:cdr="http://schemas.openxmlformats.org/drawingml/2006/chartDrawing">
    <cdr:from>
      <cdr:x>0.17454</cdr:x>
      <cdr:y>0</cdr:y>
    </cdr:from>
    <cdr:to>
      <cdr:x>0.90667</cdr:x>
      <cdr:y>0.11953</cdr:y>
    </cdr:to>
    <cdr:sp macro="" textlink="">
      <cdr:nvSpPr>
        <cdr:cNvPr id="2" name="Rectangle 1"/>
        <cdr:cNvSpPr/>
      </cdr:nvSpPr>
      <cdr:spPr>
        <a:xfrm xmlns:a="http://schemas.openxmlformats.org/drawingml/2006/main">
          <a:off x="735732" y="0"/>
          <a:ext cx="3086101" cy="430898"/>
        </a:xfrm>
        <a:prstGeom xmlns:a="http://schemas.openxmlformats.org/drawingml/2006/main" prst="rect">
          <a:avLst/>
        </a:prstGeom>
      </cdr:spPr>
      <cdr:txBody>
        <a:bodyPr xmlns:a="http://schemas.openxmlformats.org/drawingml/2006/main" vert="horz" wrap="square" lIns="0" tIns="0" rIns="0" bIns="0" rtlCol="0" anchor="t" anchorCtr="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914378">
            <a:spcBef>
              <a:spcPct val="0"/>
            </a:spcBef>
          </a:pPr>
          <a:r>
            <a:rPr lang="fr-FR" sz="1400" dirty="0">
              <a:solidFill>
                <a:srgbClr val="365254"/>
              </a:solidFill>
              <a:ea typeface="+mj-ea"/>
              <a:cs typeface="+mj-cs"/>
            </a:rPr>
            <a:t>Pourcentage des Canadiens âgés très satisfaits ou entièrement satisfaits (2017)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C0BFE01-0543-4883-9476-B9D401D2DFF0}" type="datetimeFigureOut">
              <a:rPr lang="en-CA" smtClean="0"/>
              <a:t>2018-02-14</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3F73B4-F3C9-4268-BCC0-6C7B6A7D3408}" type="slidenum">
              <a:rPr lang="en-CA" smtClean="0"/>
              <a:t>‹#›</a:t>
            </a:fld>
            <a:endParaRPr lang="en-CA" dirty="0"/>
          </a:p>
        </p:txBody>
      </p:sp>
    </p:spTree>
    <p:extLst>
      <p:ext uri="{BB962C8B-B14F-4D97-AF65-F5344CB8AC3E}">
        <p14:creationId xmlns:p14="http://schemas.microsoft.com/office/powerpoint/2010/main" val="85697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1B70D-1567-45F2-A648-7E3BD1163FAE}" type="slidenum">
              <a:rPr lang="en-CA" smtClean="0"/>
              <a:t>1</a:t>
            </a:fld>
            <a:endParaRPr lang="en-CA" dirty="0"/>
          </a:p>
        </p:txBody>
      </p:sp>
    </p:spTree>
    <p:extLst>
      <p:ext uri="{BB962C8B-B14F-4D97-AF65-F5344CB8AC3E}">
        <p14:creationId xmlns:p14="http://schemas.microsoft.com/office/powerpoint/2010/main" val="387663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fr-FR"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18</a:t>
            </a:fld>
            <a:endParaRPr lang="en-CA" dirty="0"/>
          </a:p>
        </p:txBody>
      </p:sp>
    </p:spTree>
    <p:extLst>
      <p:ext uri="{BB962C8B-B14F-4D97-AF65-F5344CB8AC3E}">
        <p14:creationId xmlns:p14="http://schemas.microsoft.com/office/powerpoint/2010/main" val="225154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fr-CA" b="1" noProof="0" dirty="0" smtClean="0">
                <a:latin typeface="Arial" panose="020B0604020202020204" pitchFamily="34" charset="0"/>
                <a:cs typeface="Arial" panose="020B0604020202020204" pitchFamily="34" charset="0"/>
              </a:rPr>
              <a:t>Source</a:t>
            </a:r>
          </a:p>
          <a:p>
            <a:pPr defTabSz="949478">
              <a:defRPr/>
            </a:pPr>
            <a:r>
              <a:rPr lang="fr-CA" noProof="0" dirty="0" smtClean="0">
                <a:latin typeface="Arial" panose="020B0604020202020204" pitchFamily="34" charset="0"/>
                <a:cs typeface="Arial" panose="020B0604020202020204" pitchFamily="34" charset="0"/>
              </a:rPr>
              <a:t>* Rotermann M., et al.; Statistique Canada. Consommation de médicaments sur ordonnance chez les Canadiens de 6 à 79 ans. Consulté le 6 novembre 2017. http://www.statcan.gc.ca/pub/82-003-x/2014006/article/14032-fra.htm.</a:t>
            </a:r>
          </a:p>
        </p:txBody>
      </p:sp>
      <p:sp>
        <p:nvSpPr>
          <p:cNvPr id="4" name="Slide Number Placeholder 3"/>
          <p:cNvSpPr>
            <a:spLocks noGrp="1"/>
          </p:cNvSpPr>
          <p:nvPr>
            <p:ph type="sldNum" sz="quarter" idx="10"/>
          </p:nvPr>
        </p:nvSpPr>
        <p:spPr/>
        <p:txBody>
          <a:bodyPr/>
          <a:lstStyle/>
          <a:p>
            <a:fld id="{C838DC80-E0CC-4A47-A7D6-FED0EEDCC10E}" type="slidenum">
              <a:rPr lang="en-CA" smtClean="0"/>
              <a:t>19</a:t>
            </a:fld>
            <a:endParaRPr lang="en-CA" dirty="0"/>
          </a:p>
        </p:txBody>
      </p:sp>
    </p:spTree>
    <p:extLst>
      <p:ext uri="{BB962C8B-B14F-4D97-AF65-F5344CB8AC3E}">
        <p14:creationId xmlns:p14="http://schemas.microsoft.com/office/powerpoint/2010/main" val="2482438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20</a:t>
            </a:fld>
            <a:endParaRPr lang="en-CA" dirty="0"/>
          </a:p>
        </p:txBody>
      </p:sp>
    </p:spTree>
    <p:extLst>
      <p:ext uri="{BB962C8B-B14F-4D97-AF65-F5344CB8AC3E}">
        <p14:creationId xmlns:p14="http://schemas.microsoft.com/office/powerpoint/2010/main" val="2877031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b="1" baseline="0" dirty="0" smtClean="0">
                <a:latin typeface="Arial" panose="020B0604020202020204" pitchFamily="34" charset="0"/>
                <a:cs typeface="Arial" panose="020B0604020202020204" pitchFamily="34" charset="0"/>
              </a:rPr>
              <a:t>Sources</a:t>
            </a:r>
          </a:p>
          <a:p>
            <a:pPr defTabSz="931774">
              <a:defRPr/>
            </a:pPr>
            <a:r>
              <a:rPr lang="fr-CA" baseline="0" dirty="0" smtClean="0">
                <a:latin typeface="Arial" panose="020B0604020202020204" pitchFamily="34" charset="0"/>
                <a:cs typeface="Arial" panose="020B0604020202020204" pitchFamily="34" charset="0"/>
              </a:rPr>
              <a:t>* Gouvernement du Canada. Rapport sur l’isolement social des aînés. Consulté le 6 novembre 2017. https://www.canada.ca/fr/conseil-national-aines/programmes/publications-rapports/2014/isolement-social-aines/page05.html.</a:t>
            </a:r>
          </a:p>
          <a:p>
            <a:pPr defTabSz="931774">
              <a:defRPr/>
            </a:pPr>
            <a:r>
              <a:rPr lang="fr-CA" sz="1200" kern="1200" baseline="0" dirty="0" smtClean="0">
                <a:solidFill>
                  <a:schemeClr val="tx1"/>
                </a:solidFill>
                <a:latin typeface="Arial" panose="020B0604020202020204" pitchFamily="34" charset="0"/>
                <a:cs typeface="Arial" panose="020B0604020202020204" pitchFamily="34" charset="0"/>
              </a:rPr>
              <a:t>† Institut canadien d’information sur la santé. </a:t>
            </a:r>
            <a:r>
              <a:rPr lang="fr-CA" sz="1200" i="1" kern="1200" baseline="0" dirty="0" smtClean="0">
                <a:solidFill>
                  <a:schemeClr val="tx1"/>
                </a:solidFill>
                <a:latin typeface="Arial" panose="020B0604020202020204" pitchFamily="34" charset="0"/>
                <a:cs typeface="Arial" panose="020B0604020202020204" pitchFamily="34" charset="0"/>
              </a:rPr>
              <a:t>Résultats du Canada : Enquête internationale de 2016 du Fonds du Commonwealth sur les politiques de santé réalisée auprès d’adultes de 11 pays</a:t>
            </a:r>
            <a:r>
              <a:rPr lang="fr-CA" sz="1200" kern="1200" baseline="0" dirty="0" smtClean="0">
                <a:solidFill>
                  <a:schemeClr val="tx1"/>
                </a:solidFill>
                <a:latin typeface="Arial" panose="020B0604020202020204" pitchFamily="34" charset="0"/>
                <a:cs typeface="Arial" panose="020B0604020202020204" pitchFamily="34" charset="0"/>
              </a:rPr>
              <a:t>. 2017. https://www.cihi.ca/fr/lenquete-2016-du-fonds-du-commonwealth.</a:t>
            </a:r>
          </a:p>
        </p:txBody>
      </p:sp>
      <p:sp>
        <p:nvSpPr>
          <p:cNvPr id="4" name="Slide Number Placeholder 3"/>
          <p:cNvSpPr>
            <a:spLocks noGrp="1"/>
          </p:cNvSpPr>
          <p:nvPr>
            <p:ph type="sldNum" sz="quarter" idx="10"/>
          </p:nvPr>
        </p:nvSpPr>
        <p:spPr/>
        <p:txBody>
          <a:bodyPr/>
          <a:lstStyle/>
          <a:p>
            <a:fld id="{643F73B4-F3C9-4268-BCC0-6C7B6A7D3408}" type="slidenum">
              <a:rPr lang="en-CA" smtClean="0"/>
              <a:t>22</a:t>
            </a:fld>
            <a:endParaRPr lang="en-CA" dirty="0"/>
          </a:p>
        </p:txBody>
      </p:sp>
    </p:spTree>
    <p:extLst>
      <p:ext uri="{BB962C8B-B14F-4D97-AF65-F5344CB8AC3E}">
        <p14:creationId xmlns:p14="http://schemas.microsoft.com/office/powerpoint/2010/main" val="881216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200" b="0" noProof="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43F73B4-F3C9-4268-BCC0-6C7B6A7D3408}" type="slidenum">
              <a:rPr lang="en-CA" smtClean="0"/>
              <a:t>23</a:t>
            </a:fld>
            <a:endParaRPr lang="en-CA" dirty="0"/>
          </a:p>
        </p:txBody>
      </p:sp>
    </p:spTree>
    <p:extLst>
      <p:ext uri="{BB962C8B-B14F-4D97-AF65-F5344CB8AC3E}">
        <p14:creationId xmlns:p14="http://schemas.microsoft.com/office/powerpoint/2010/main" val="3533861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24</a:t>
            </a:fld>
            <a:endParaRPr lang="en-CA" dirty="0"/>
          </a:p>
        </p:txBody>
      </p:sp>
    </p:spTree>
    <p:extLst>
      <p:ext uri="{BB962C8B-B14F-4D97-AF65-F5344CB8AC3E}">
        <p14:creationId xmlns:p14="http://schemas.microsoft.com/office/powerpoint/2010/main" val="2379432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31774">
              <a:defRPr/>
            </a:pPr>
            <a:fld id="{C838DC80-E0CC-4A47-A7D6-FED0EEDCC10E}" type="slidenum">
              <a:rPr lang="en-CA">
                <a:solidFill>
                  <a:prstClr val="black"/>
                </a:solidFill>
                <a:latin typeface="Calibri" panose="020F0502020204030204"/>
              </a:rPr>
              <a:pPr defTabSz="931774">
                <a:defRPr/>
              </a:pPr>
              <a:t>25</a:t>
            </a:fld>
            <a:endParaRPr lang="en-CA" dirty="0">
              <a:solidFill>
                <a:prstClr val="black"/>
              </a:solidFill>
              <a:latin typeface="Calibri" panose="020F0502020204030204"/>
            </a:endParaRPr>
          </a:p>
        </p:txBody>
      </p:sp>
    </p:spTree>
    <p:extLst>
      <p:ext uri="{BB962C8B-B14F-4D97-AF65-F5344CB8AC3E}">
        <p14:creationId xmlns:p14="http://schemas.microsoft.com/office/powerpoint/2010/main" val="627418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Exclut les répondants qui ont répondu « sans objet ».</a:t>
            </a:r>
          </a:p>
        </p:txBody>
      </p:sp>
      <p:sp>
        <p:nvSpPr>
          <p:cNvPr id="4" name="Slide Number Placeholder 3"/>
          <p:cNvSpPr>
            <a:spLocks noGrp="1"/>
          </p:cNvSpPr>
          <p:nvPr>
            <p:ph type="sldNum" sz="quarter" idx="10"/>
          </p:nvPr>
        </p:nvSpPr>
        <p:spPr/>
        <p:txBody>
          <a:bodyPr/>
          <a:lstStyle/>
          <a:p>
            <a:fld id="{643F73B4-F3C9-4268-BCC0-6C7B6A7D3408}" type="slidenum">
              <a:rPr lang="en-CA" smtClean="0"/>
              <a:t>26</a:t>
            </a:fld>
            <a:endParaRPr lang="en-CA" dirty="0"/>
          </a:p>
        </p:txBody>
      </p:sp>
    </p:spTree>
    <p:extLst>
      <p:ext uri="{BB962C8B-B14F-4D97-AF65-F5344CB8AC3E}">
        <p14:creationId xmlns:p14="http://schemas.microsoft.com/office/powerpoint/2010/main" val="1085201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baseline="0" dirty="0" smtClean="0">
                <a:latin typeface="Arial" panose="020B0604020202020204" pitchFamily="34" charset="0"/>
                <a:cs typeface="Arial" panose="020B0604020202020204" pitchFamily="34" charset="0"/>
              </a:rPr>
              <a:t>Source</a:t>
            </a:r>
          </a:p>
          <a:p>
            <a:r>
              <a:rPr lang="fr-FR" b="0" baseline="0" dirty="0" smtClean="0">
                <a:latin typeface="Arial" panose="020B0604020202020204" pitchFamily="34" charset="0"/>
                <a:cs typeface="Arial" panose="020B0604020202020204" pitchFamily="34" charset="0"/>
              </a:rPr>
              <a:t>* Statistique Canada. Enquête sur les dépenses des ménages, 2015. Consulté le 6 novembre 2017. http://www.statcan.gc.ca/daily-quotidien/170127/dq170127a-fra.htm.</a:t>
            </a:r>
          </a:p>
        </p:txBody>
      </p:sp>
      <p:sp>
        <p:nvSpPr>
          <p:cNvPr id="4" name="Slide Number Placeholder 3"/>
          <p:cNvSpPr>
            <a:spLocks noGrp="1"/>
          </p:cNvSpPr>
          <p:nvPr>
            <p:ph type="sldNum" sz="quarter" idx="10"/>
          </p:nvPr>
        </p:nvSpPr>
        <p:spPr/>
        <p:txBody>
          <a:bodyPr/>
          <a:lstStyle/>
          <a:p>
            <a:fld id="{C838DC80-E0CC-4A47-A7D6-FED0EEDCC10E}" type="slidenum">
              <a:rPr lang="en-CA" smtClean="0"/>
              <a:t>27</a:t>
            </a:fld>
            <a:endParaRPr lang="en-CA" dirty="0"/>
          </a:p>
        </p:txBody>
      </p:sp>
    </p:spTree>
    <p:extLst>
      <p:ext uri="{BB962C8B-B14F-4D97-AF65-F5344CB8AC3E}">
        <p14:creationId xmlns:p14="http://schemas.microsoft.com/office/powerpoint/2010/main" val="2032349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Exclut les répondants qui ont répondu « sans objet ».</a:t>
            </a:r>
          </a:p>
        </p:txBody>
      </p:sp>
      <p:sp>
        <p:nvSpPr>
          <p:cNvPr id="4" name="Slide Number Placeholder 3"/>
          <p:cNvSpPr>
            <a:spLocks noGrp="1"/>
          </p:cNvSpPr>
          <p:nvPr>
            <p:ph type="sldNum" sz="quarter" idx="10"/>
          </p:nvPr>
        </p:nvSpPr>
        <p:spPr/>
        <p:txBody>
          <a:bodyPr/>
          <a:lstStyle/>
          <a:p>
            <a:fld id="{C838DC80-E0CC-4A47-A7D6-FED0EEDCC10E}" type="slidenum">
              <a:rPr lang="en-CA" smtClean="0"/>
              <a:t>28</a:t>
            </a:fld>
            <a:endParaRPr lang="en-CA" dirty="0"/>
          </a:p>
        </p:txBody>
      </p:sp>
    </p:spTree>
    <p:extLst>
      <p:ext uri="{BB962C8B-B14F-4D97-AF65-F5344CB8AC3E}">
        <p14:creationId xmlns:p14="http://schemas.microsoft.com/office/powerpoint/2010/main" val="59903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A1B70D-1567-45F2-A648-7E3BD1163FAE}" type="slidenum">
              <a:rPr lang="en-CA" smtClean="0"/>
              <a:t>3</a:t>
            </a:fld>
            <a:endParaRPr lang="en-CA" dirty="0"/>
          </a:p>
        </p:txBody>
      </p:sp>
    </p:spTree>
    <p:extLst>
      <p:ext uri="{BB962C8B-B14F-4D97-AF65-F5344CB8AC3E}">
        <p14:creationId xmlns:p14="http://schemas.microsoft.com/office/powerpoint/2010/main" val="135656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latin typeface="Arial" panose="020B0604020202020204" pitchFamily="34" charset="0"/>
                <a:cs typeface="Arial" panose="020B0604020202020204" pitchFamily="34" charset="0"/>
              </a:rPr>
              <a:t>Source</a:t>
            </a:r>
            <a:r>
              <a:rPr lang="en-CA" dirty="0" smtClean="0">
                <a:latin typeface="Arial" panose="020B0604020202020204" pitchFamily="34" charset="0"/>
                <a:cs typeface="Arial" panose="020B0604020202020204" pitchFamily="34" charset="0"/>
              </a:rPr>
              <a:t> </a:t>
            </a:r>
          </a:p>
          <a:p>
            <a:pPr defTabSz="931774">
              <a:defRPr/>
            </a:pPr>
            <a:r>
              <a:rPr lang="fr-CA" dirty="0" smtClean="0"/>
              <a:t>* Paré G., et al. </a:t>
            </a:r>
            <a:r>
              <a:rPr lang="fr-CA" i="1" dirty="0" smtClean="0"/>
              <a:t>Diffusion de la santé connectée au Canada</a:t>
            </a:r>
            <a:r>
              <a:rPr lang="fr-CA" dirty="0" smtClean="0"/>
              <a:t>. 2017. https://www.infoway-inforoute.ca/fr/component/edocman/3367-diffusion-de-la-sante-connectee-au-canada-rapport-d-etude/view-document?Itemid=101. </a:t>
            </a:r>
          </a:p>
        </p:txBody>
      </p:sp>
      <p:sp>
        <p:nvSpPr>
          <p:cNvPr id="4" name="Slide Number Placeholder 3"/>
          <p:cNvSpPr>
            <a:spLocks noGrp="1"/>
          </p:cNvSpPr>
          <p:nvPr>
            <p:ph type="sldNum" sz="quarter" idx="10"/>
          </p:nvPr>
        </p:nvSpPr>
        <p:spPr/>
        <p:txBody>
          <a:bodyPr/>
          <a:lstStyle/>
          <a:p>
            <a:fld id="{C838DC80-E0CC-4A47-A7D6-FED0EEDCC10E}" type="slidenum">
              <a:rPr lang="en-CA" smtClean="0"/>
              <a:t>29</a:t>
            </a:fld>
            <a:endParaRPr lang="en-CA" dirty="0"/>
          </a:p>
        </p:txBody>
      </p:sp>
    </p:spTree>
    <p:extLst>
      <p:ext uri="{BB962C8B-B14F-4D97-AF65-F5344CB8AC3E}">
        <p14:creationId xmlns:p14="http://schemas.microsoft.com/office/powerpoint/2010/main" val="2903822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3928254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fr-CA" b="1" baseline="0" dirty="0" smtClean="0">
                <a:latin typeface="Arial" panose="020B0604020202020204" pitchFamily="34" charset="0"/>
                <a:cs typeface="Arial" panose="020B0604020202020204" pitchFamily="34" charset="0"/>
              </a:rPr>
              <a:t>Remarque</a:t>
            </a:r>
          </a:p>
          <a:p>
            <a:pPr defTabSz="949478">
              <a:defRPr/>
            </a:pPr>
            <a:r>
              <a:rPr lang="fr-CA" b="0" baseline="0" dirty="0" smtClean="0">
                <a:latin typeface="Arial" panose="020B0604020202020204" pitchFamily="34" charset="0"/>
                <a:cs typeface="Arial" panose="020B0604020202020204" pitchFamily="34" charset="0"/>
              </a:rPr>
              <a:t>Exclut les répondants qui n’ont pas reçu de soins dans la dernière année.</a:t>
            </a:r>
          </a:p>
          <a:p>
            <a:pPr defTabSz="949478">
              <a:defRPr/>
            </a:pPr>
            <a:r>
              <a:rPr lang="fr-CA" b="1" baseline="0" dirty="0" smtClean="0">
                <a:latin typeface="Arial" panose="020B0604020202020204" pitchFamily="34" charset="0"/>
                <a:cs typeface="Arial" panose="020B0604020202020204" pitchFamily="34" charset="0"/>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Arial" panose="020B0604020202020204" pitchFamily="34" charset="0"/>
                <a:cs typeface="Arial" panose="020B0604020202020204" pitchFamily="34" charset="0"/>
              </a:rPr>
              <a:t>* Institut canadien d’information sur la santé. </a:t>
            </a:r>
            <a:r>
              <a:rPr lang="fr-CA" sz="1200" i="1" kern="1200" baseline="0" dirty="0" smtClean="0">
                <a:solidFill>
                  <a:schemeClr val="tx1"/>
                </a:solidFill>
                <a:effectLst/>
                <a:latin typeface="Arial" panose="020B0604020202020204" pitchFamily="34" charset="0"/>
                <a:cs typeface="Arial" panose="020B0604020202020204" pitchFamily="34" charset="0"/>
              </a:rPr>
              <a:t>Résultats du Canada : Enquête internationale de 2016 du Fonds du Commonwealth sur les politiques de santé réalisée auprès d’adultes de 11 pays</a:t>
            </a:r>
            <a:r>
              <a:rPr lang="fr-CA" sz="1200" kern="1200" baseline="0" dirty="0" smtClean="0">
                <a:solidFill>
                  <a:schemeClr val="tx1"/>
                </a:solidFill>
                <a:effectLst/>
                <a:latin typeface="Arial" panose="020B0604020202020204" pitchFamily="34" charset="0"/>
                <a:cs typeface="Arial" panose="020B0604020202020204" pitchFamily="34" charset="0"/>
              </a:rPr>
              <a:t>. 2017. https://www.cihi.ca/fr/lenquete-2016-du-fonds-du-commonwealth. </a:t>
            </a:r>
            <a:endParaRPr lang="fr-CA" baseline="0" dirty="0" smtClean="0">
              <a:latin typeface="Arial" panose="020B0604020202020204" pitchFamily="34" charset="0"/>
              <a:cs typeface="Arial" panose="020B0604020202020204" pitchFamily="34" charset="0"/>
            </a:endParaRPr>
          </a:p>
          <a:p>
            <a:pPr defTabSz="949478">
              <a:defRPr/>
            </a:pPr>
            <a:r>
              <a:rPr lang="fr-CA" sz="1200" kern="1200" baseline="0" dirty="0" smtClean="0">
                <a:solidFill>
                  <a:schemeClr val="tx1"/>
                </a:solidFill>
                <a:effectLst/>
                <a:latin typeface="Arial" panose="020B0604020202020204" pitchFamily="34" charset="0"/>
                <a:cs typeface="Arial" panose="020B0604020202020204" pitchFamily="34" charset="0"/>
              </a:rPr>
              <a:t>† Institut canadien d’information sur la santé. </a:t>
            </a:r>
            <a:r>
              <a:rPr lang="fr-CA" sz="1200" i="1" kern="1200" baseline="0" dirty="0" smtClean="0">
                <a:solidFill>
                  <a:schemeClr val="tx1"/>
                </a:solidFill>
                <a:effectLst/>
                <a:latin typeface="Arial" panose="020B0604020202020204" pitchFamily="34" charset="0"/>
                <a:cs typeface="Arial" panose="020B0604020202020204" pitchFamily="34" charset="0"/>
              </a:rPr>
              <a:t>Résultats du Canada : Enquête internationale de 2014 auprès des adultes âgés sur les politiques de santé du Fonds du Commonwealth</a:t>
            </a:r>
            <a:r>
              <a:rPr lang="fr-CA" sz="1200" kern="1200" baseline="0" dirty="0" smtClean="0">
                <a:solidFill>
                  <a:schemeClr val="tx1"/>
                </a:solidFill>
                <a:effectLst/>
                <a:latin typeface="Arial" panose="020B0604020202020204" pitchFamily="34" charset="0"/>
                <a:cs typeface="Arial" panose="020B0604020202020204" pitchFamily="34" charset="0"/>
              </a:rPr>
              <a:t>. 2015. https://www.cihi.ca/fr/enquete-de-2014-du-fonds-du-commonwealth. </a:t>
            </a:r>
            <a:endParaRPr lang="fr-CA"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31</a:t>
            </a:fld>
            <a:endParaRPr lang="en-CA" dirty="0"/>
          </a:p>
        </p:txBody>
      </p:sp>
    </p:spTree>
    <p:extLst>
      <p:ext uri="{BB962C8B-B14F-4D97-AF65-F5344CB8AC3E}">
        <p14:creationId xmlns:p14="http://schemas.microsoft.com/office/powerpoint/2010/main" val="1824085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fr-FR" b="1" dirty="0" smtClean="0">
                <a:latin typeface="Arial" panose="020B0604020202020204" pitchFamily="34" charset="0"/>
                <a:cs typeface="Arial" panose="020B0604020202020204" pitchFamily="34" charset="0"/>
              </a:rPr>
              <a:t>Remarque</a:t>
            </a:r>
          </a:p>
          <a:p>
            <a:pPr defTabSz="949478">
              <a:defRPr/>
            </a:pPr>
            <a:r>
              <a:rPr lang="fr-FR" b="0" dirty="0" smtClean="0">
                <a:latin typeface="Arial" panose="020B0604020202020204" pitchFamily="34" charset="0"/>
                <a:cs typeface="Arial" panose="020B0604020202020204" pitchFamily="34" charset="0"/>
              </a:rPr>
              <a:t>Exclut les répondants qui n’ont pas reçu de soins dans la dernière année.</a:t>
            </a:r>
          </a:p>
        </p:txBody>
      </p:sp>
      <p:sp>
        <p:nvSpPr>
          <p:cNvPr id="4" name="Slide Number Placeholder 3"/>
          <p:cNvSpPr>
            <a:spLocks noGrp="1"/>
          </p:cNvSpPr>
          <p:nvPr>
            <p:ph type="sldNum" sz="quarter" idx="10"/>
          </p:nvPr>
        </p:nvSpPr>
        <p:spPr/>
        <p:txBody>
          <a:bodyPr/>
          <a:lstStyle/>
          <a:p>
            <a:fld id="{643F73B4-F3C9-4268-BCC0-6C7B6A7D3408}" type="slidenum">
              <a:rPr lang="en-CA" smtClean="0"/>
              <a:t>32</a:t>
            </a:fld>
            <a:endParaRPr lang="en-CA" dirty="0"/>
          </a:p>
        </p:txBody>
      </p:sp>
    </p:spTree>
    <p:extLst>
      <p:ext uri="{BB962C8B-B14F-4D97-AF65-F5344CB8AC3E}">
        <p14:creationId xmlns:p14="http://schemas.microsoft.com/office/powerpoint/2010/main" val="860567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33</a:t>
            </a:fld>
            <a:endParaRPr lang="en-CA" dirty="0">
              <a:solidFill>
                <a:prstClr val="black"/>
              </a:solidFill>
            </a:endParaRPr>
          </a:p>
        </p:txBody>
      </p:sp>
    </p:spTree>
    <p:extLst>
      <p:ext uri="{BB962C8B-B14F-4D97-AF65-F5344CB8AC3E}">
        <p14:creationId xmlns:p14="http://schemas.microsoft.com/office/powerpoint/2010/main" val="4212759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fr-CA" b="1" baseline="0" dirty="0" smtClean="0">
                <a:latin typeface="Arial" panose="020B0604020202020204" pitchFamily="34" charset="0"/>
                <a:cs typeface="Arial" panose="020B0604020202020204" pitchFamily="34" charset="0"/>
              </a:rPr>
              <a:t>Remarques</a:t>
            </a:r>
          </a:p>
          <a:p>
            <a:pPr marL="0" marR="0" lvl="0" indent="0" algn="l" defTabSz="949478" rtl="0" eaLnBrk="1" fontAlgn="auto" latinLnBrk="0" hangingPunct="1">
              <a:lnSpc>
                <a:spcPct val="100000"/>
              </a:lnSpc>
              <a:spcBef>
                <a:spcPct val="0"/>
              </a:spcBef>
              <a:spcAft>
                <a:spcPct val="0"/>
              </a:spcAft>
              <a:buClrTx/>
              <a:buSzTx/>
              <a:buFontTx/>
              <a:buNone/>
              <a:defRPr/>
            </a:pPr>
            <a:r>
              <a:rPr lang="fr-CA" sz="1200" kern="1200" baseline="0" dirty="0" smtClean="0">
                <a:solidFill>
                  <a:schemeClr val="tx1"/>
                </a:solidFill>
                <a:effectLst/>
                <a:latin typeface="Arial" panose="020B0604020202020204" pitchFamily="34" charset="0"/>
                <a:cs typeface="Arial" panose="020B0604020202020204" pitchFamily="34" charset="0"/>
              </a:rPr>
              <a:t>* Exclut les répondants qui n’ont pas tenté de prendre un rendez-vous médical. </a:t>
            </a:r>
          </a:p>
          <a:p>
            <a:pPr marL="0" marR="0" lvl="0" indent="0" algn="l" defTabSz="949478" rtl="0" eaLnBrk="1" fontAlgn="auto" latinLnBrk="0" hangingPunct="1">
              <a:lnSpc>
                <a:spcPct val="100000"/>
              </a:lnSpc>
              <a:spcBef>
                <a:spcPct val="0"/>
              </a:spcBef>
              <a:spcAft>
                <a:spcPct val="0"/>
              </a:spcAft>
              <a:buClrTx/>
              <a:buSzTx/>
              <a:buFontTx/>
              <a:buNone/>
              <a:defRPr/>
            </a:pPr>
            <a:r>
              <a:rPr lang="fr-CA" sz="1200" kern="1200" baseline="0" dirty="0" smtClean="0">
                <a:solidFill>
                  <a:schemeClr val="tx1"/>
                </a:solidFill>
                <a:effectLst/>
                <a:latin typeface="Arial" panose="020B0604020202020204" pitchFamily="34" charset="0"/>
                <a:cs typeface="Arial" panose="020B0604020202020204" pitchFamily="34" charset="0"/>
              </a:rPr>
              <a:t>† Exclut les répondants qui n’ont jamais eu besoin de soins le soir, la fin de semaine ou un jour férié. </a:t>
            </a:r>
          </a:p>
          <a:p>
            <a:pPr marL="0" marR="0" lvl="0" indent="0" algn="l" defTabSz="949478" rtl="0" eaLnBrk="1" fontAlgn="auto" latinLnBrk="0" hangingPunct="1">
              <a:lnSpc>
                <a:spcPct val="100000"/>
              </a:lnSpc>
              <a:spcBef>
                <a:spcPct val="0"/>
              </a:spcBef>
              <a:spcAft>
                <a:spcPct val="0"/>
              </a:spcAft>
              <a:buClrTx/>
              <a:buSzTx/>
              <a:buFontTx/>
              <a:buNone/>
              <a:defRPr/>
            </a:pPr>
            <a:r>
              <a:rPr lang="fr-CA" sz="1200" kern="1200" baseline="0" dirty="0" smtClean="0">
                <a:solidFill>
                  <a:schemeClr val="tx1"/>
                </a:solidFill>
                <a:effectLst/>
                <a:latin typeface="Arial" panose="020B0604020202020204" pitchFamily="34" charset="0"/>
                <a:cs typeface="Arial" panose="020B0604020202020204" pitchFamily="34" charset="0"/>
              </a:rPr>
              <a:t>‡ Exclut les répondants qui n’ont jamais essayé de communiquer avec leur médecin. </a:t>
            </a:r>
          </a:p>
          <a:p>
            <a:pPr defTabSz="949478">
              <a:defRPr/>
            </a:pPr>
            <a:r>
              <a:rPr lang="fr-CA" b="1" baseline="0" dirty="0" smtClean="0">
                <a:latin typeface="Arial" panose="020B0604020202020204" pitchFamily="34" charset="0"/>
                <a:cs typeface="Arial" panose="020B0604020202020204" pitchFamily="34" charset="0"/>
              </a:rPr>
              <a:t>Sources</a:t>
            </a:r>
          </a:p>
          <a:p>
            <a:r>
              <a:rPr lang="fr-CA" sz="1200" baseline="0" dirty="0" smtClean="0">
                <a:latin typeface="Arial" panose="020B0604020202020204" pitchFamily="34" charset="0"/>
                <a:cs typeface="Arial" panose="020B0604020202020204" pitchFamily="34" charset="0"/>
              </a:rPr>
              <a:t>§ Institut canadien d’information sur la santé. </a:t>
            </a:r>
            <a:r>
              <a:rPr lang="fr-CA" sz="1200" i="1" baseline="0" dirty="0" smtClean="0">
                <a:latin typeface="Arial" panose="020B0604020202020204" pitchFamily="34" charset="0"/>
                <a:cs typeface="Arial" panose="020B0604020202020204" pitchFamily="34" charset="0"/>
              </a:rPr>
              <a:t>Résultats du Canada : Enquête internationale de 2014 auprès des adultes âgés sur les politiques de santé du Fonds du Commonwealth</a:t>
            </a:r>
            <a:r>
              <a:rPr lang="fr-CA" sz="1200" baseline="0" dirty="0" smtClean="0">
                <a:latin typeface="Arial" panose="020B0604020202020204" pitchFamily="34" charset="0"/>
                <a:cs typeface="Arial" panose="020B0604020202020204" pitchFamily="34" charset="0"/>
              </a:rPr>
              <a:t>. 2015. https://www.cihi.ca/fr/enquete-de-2014-du-fonds-du-commonwealth. </a:t>
            </a:r>
          </a:p>
          <a:p>
            <a:pPr defTabSz="949478">
              <a:defRPr/>
            </a:pPr>
            <a:r>
              <a:rPr lang="fr-CA" sz="1200" kern="1200" baseline="0" dirty="0" smtClean="0">
                <a:solidFill>
                  <a:schemeClr val="tx1"/>
                </a:solidFill>
                <a:effectLst/>
                <a:latin typeface="Arial" panose="020B0604020202020204" pitchFamily="34" charset="0"/>
                <a:cs typeface="Arial" panose="020B0604020202020204" pitchFamily="34" charset="0"/>
              </a:rPr>
              <a:t>** Institut canadien d’information sur la santé. </a:t>
            </a:r>
            <a:r>
              <a:rPr lang="fr-CA" sz="1200" i="1" kern="1200" baseline="0" dirty="0" smtClean="0">
                <a:solidFill>
                  <a:schemeClr val="tx1"/>
                </a:solidFill>
                <a:effectLst/>
                <a:latin typeface="Arial" panose="020B0604020202020204" pitchFamily="34" charset="0"/>
                <a:cs typeface="Arial" panose="020B0604020202020204" pitchFamily="34" charset="0"/>
              </a:rPr>
              <a:t>Résultats du Canada : Enquête internationale de 2016 du Fonds du Commonwealth sur les politiques de santé réalisée auprès d’adultes de 11 pays</a:t>
            </a:r>
            <a:r>
              <a:rPr lang="fr-CA" sz="1200" kern="1200" baseline="0" dirty="0" smtClean="0">
                <a:solidFill>
                  <a:schemeClr val="tx1"/>
                </a:solidFill>
                <a:effectLst/>
                <a:latin typeface="Arial" panose="020B0604020202020204" pitchFamily="34" charset="0"/>
                <a:cs typeface="Arial" panose="020B0604020202020204" pitchFamily="34" charset="0"/>
              </a:rPr>
              <a:t>. 2017. https://www.cihi.ca/fr/lenquete-2016-du-fonds-du-commonwealth. </a:t>
            </a:r>
          </a:p>
        </p:txBody>
      </p:sp>
      <p:sp>
        <p:nvSpPr>
          <p:cNvPr id="4" name="Slide Number Placeholder 3"/>
          <p:cNvSpPr>
            <a:spLocks noGrp="1"/>
          </p:cNvSpPr>
          <p:nvPr>
            <p:ph type="sldNum" sz="quarter" idx="10"/>
          </p:nvPr>
        </p:nvSpPr>
        <p:spPr/>
        <p:txBody>
          <a:bodyPr/>
          <a:lstStyle/>
          <a:p>
            <a:fld id="{C838DC80-E0CC-4A47-A7D6-FED0EEDCC10E}" type="slidenum">
              <a:rPr lang="en-CA" smtClean="0"/>
              <a:t>34</a:t>
            </a:fld>
            <a:endParaRPr lang="en-CA" dirty="0"/>
          </a:p>
        </p:txBody>
      </p:sp>
    </p:spTree>
    <p:extLst>
      <p:ext uri="{BB962C8B-B14F-4D97-AF65-F5344CB8AC3E}">
        <p14:creationId xmlns:p14="http://schemas.microsoft.com/office/powerpoint/2010/main" val="308286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fr-FR" b="1" baseline="0" dirty="0" smtClean="0">
                <a:latin typeface="Arial" panose="020B0604020202020204" pitchFamily="34" charset="0"/>
                <a:cs typeface="Arial" panose="020B0604020202020204" pitchFamily="34" charset="0"/>
              </a:rPr>
              <a:t>Remarques</a:t>
            </a:r>
          </a:p>
          <a:p>
            <a:pPr defTabSz="949478">
              <a:defRPr/>
            </a:pPr>
            <a:r>
              <a:rPr lang="fr-FR" b="0" baseline="0" dirty="0" smtClean="0">
                <a:latin typeface="Arial" panose="020B0604020202020204" pitchFamily="34" charset="0"/>
                <a:cs typeface="Arial" panose="020B0604020202020204" pitchFamily="34" charset="0"/>
              </a:rPr>
              <a:t>* Exclut les répondants qui n’ont pas tenté de prendre un rendez-vous médical. Cette information n’était pas disponible dans les années antérieures. </a:t>
            </a:r>
          </a:p>
          <a:p>
            <a:pPr defTabSz="949478">
              <a:defRPr/>
            </a:pPr>
            <a:r>
              <a:rPr lang="fr-FR" b="0" baseline="0" dirty="0" smtClean="0">
                <a:latin typeface="Arial" panose="020B0604020202020204" pitchFamily="34" charset="0"/>
                <a:cs typeface="Arial" panose="020B0604020202020204" pitchFamily="34" charset="0"/>
              </a:rPr>
              <a:t>† Exclut les répondants qui n’ont jamais eu besoin de soins le soir, la fin de semaine ou un jour férié. </a:t>
            </a:r>
          </a:p>
          <a:p>
            <a:pPr defTabSz="949478">
              <a:defRPr/>
            </a:pPr>
            <a:r>
              <a:rPr lang="fr-FR" b="0" baseline="0" dirty="0" smtClean="0">
                <a:latin typeface="Arial" panose="020B0604020202020204" pitchFamily="34" charset="0"/>
                <a:cs typeface="Arial" panose="020B0604020202020204" pitchFamily="34" charset="0"/>
              </a:rPr>
              <a:t>‡ Exclut les répondants qui n’ont jamais essayé de communiquer avec leur médecin. </a:t>
            </a:r>
          </a:p>
        </p:txBody>
      </p:sp>
      <p:sp>
        <p:nvSpPr>
          <p:cNvPr id="4" name="Slide Number Placeholder 3"/>
          <p:cNvSpPr>
            <a:spLocks noGrp="1"/>
          </p:cNvSpPr>
          <p:nvPr>
            <p:ph type="sldNum" sz="quarter" idx="10"/>
          </p:nvPr>
        </p:nvSpPr>
        <p:spPr/>
        <p:txBody>
          <a:bodyPr/>
          <a:lstStyle/>
          <a:p>
            <a:fld id="{643F73B4-F3C9-4268-BCC0-6C7B6A7D3408}" type="slidenum">
              <a:rPr lang="en-CA" smtClean="0"/>
              <a:t>35</a:t>
            </a:fld>
            <a:endParaRPr lang="en-CA" dirty="0"/>
          </a:p>
        </p:txBody>
      </p:sp>
    </p:spTree>
    <p:extLst>
      <p:ext uri="{BB962C8B-B14F-4D97-AF65-F5344CB8AC3E}">
        <p14:creationId xmlns:p14="http://schemas.microsoft.com/office/powerpoint/2010/main" val="672358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36</a:t>
            </a:fld>
            <a:endParaRPr lang="en-CA" dirty="0"/>
          </a:p>
        </p:txBody>
      </p:sp>
    </p:spTree>
    <p:extLst>
      <p:ext uri="{BB962C8B-B14F-4D97-AF65-F5344CB8AC3E}">
        <p14:creationId xmlns:p14="http://schemas.microsoft.com/office/powerpoint/2010/main" val="138648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CA" sz="1200" b="1" baseline="0" dirty="0" smtClean="0">
                <a:latin typeface="Arial" panose="020B0604020202020204" pitchFamily="34" charset="0"/>
                <a:cs typeface="Arial" panose="020B0604020202020204" pitchFamily="34" charset="0"/>
              </a:rPr>
              <a:t>Sources</a:t>
            </a:r>
          </a:p>
          <a:p>
            <a:pPr marL="0" marR="0" lvl="0" indent="0" algn="l" defTabSz="931774" rtl="0" eaLnBrk="1" fontAlgn="auto" latinLnBrk="0" hangingPunct="1">
              <a:lnSpc>
                <a:spcPct val="100000"/>
              </a:lnSpc>
              <a:spcBef>
                <a:spcPct val="0"/>
              </a:spcBef>
              <a:spcAft>
                <a:spcPct val="0"/>
              </a:spcAft>
              <a:buClrTx/>
              <a:buSzTx/>
              <a:buFontTx/>
              <a:buNone/>
              <a:defRPr/>
            </a:pPr>
            <a:r>
              <a:rPr lang="fr-CA" sz="1200" b="0" baseline="0" dirty="0" smtClean="0">
                <a:solidFill>
                  <a:schemeClr val="tx1"/>
                </a:solidFill>
                <a:latin typeface="Arial" panose="020B0604020202020204" pitchFamily="34" charset="0"/>
                <a:cs typeface="Arial" panose="020B0604020202020204" pitchFamily="34" charset="0"/>
              </a:rPr>
              <a:t>* Statistique Canada. Figure 3 : Proportion de la population vivant en régions rurales, provinces et territoires, 2006 et 2011. Consulté le 6 novembre 2017. http://www12.statcan.gc.ca/census-recensement/2011/as-sa/98-310-x/2011003/fig/fig3_2-3-fra.cfm. </a:t>
            </a:r>
          </a:p>
          <a:p>
            <a:pPr marL="0" marR="0" lvl="0" indent="0" algn="l" defTabSz="931774" rtl="0" eaLnBrk="1" fontAlgn="auto" latinLnBrk="0" hangingPunct="1">
              <a:lnSpc>
                <a:spcPct val="100000"/>
              </a:lnSpc>
              <a:spcBef>
                <a:spcPct val="0"/>
              </a:spcBef>
              <a:spcAft>
                <a:spcPct val="0"/>
              </a:spcAft>
              <a:buClrTx/>
              <a:buSzTx/>
              <a:buFontTx/>
              <a:buNone/>
              <a:defRPr/>
            </a:pPr>
            <a:r>
              <a:rPr lang="fr-CA" sz="1200" kern="1200" baseline="0" dirty="0" smtClean="0">
                <a:solidFill>
                  <a:schemeClr val="tx1"/>
                </a:solidFill>
                <a:latin typeface="Arial" panose="020B0604020202020204" pitchFamily="34" charset="0"/>
                <a:cs typeface="Arial" panose="020B0604020202020204" pitchFamily="34" charset="0"/>
              </a:rPr>
              <a:t>† Institut canadien d’information sur la santé. </a:t>
            </a:r>
            <a:r>
              <a:rPr lang="fr-CA" sz="1200" i="1" kern="1200" baseline="0" dirty="0" smtClean="0">
                <a:solidFill>
                  <a:schemeClr val="tx1"/>
                </a:solidFill>
                <a:latin typeface="Arial" panose="020B0604020202020204" pitchFamily="34" charset="0"/>
                <a:cs typeface="Arial" panose="020B0604020202020204" pitchFamily="34" charset="0"/>
              </a:rPr>
              <a:t>Sources des visites potentiellement évitables aux services d’urgence</a:t>
            </a:r>
            <a:r>
              <a:rPr lang="fr-CA" sz="1200" kern="1200" baseline="0" dirty="0" smtClean="0">
                <a:solidFill>
                  <a:schemeClr val="tx1"/>
                </a:solidFill>
                <a:latin typeface="Arial" panose="020B0604020202020204" pitchFamily="34" charset="0"/>
                <a:cs typeface="Arial" panose="020B0604020202020204" pitchFamily="34" charset="0"/>
              </a:rPr>
              <a:t>. 2014. https://secure.cihi.ca/estore/productFamily.htm?locale=fr&amp;pf=PFC2708. </a:t>
            </a:r>
          </a:p>
        </p:txBody>
      </p:sp>
      <p:sp>
        <p:nvSpPr>
          <p:cNvPr id="4" name="Slide Number Placeholder 3"/>
          <p:cNvSpPr>
            <a:spLocks noGrp="1"/>
          </p:cNvSpPr>
          <p:nvPr>
            <p:ph type="sldNum" sz="quarter" idx="10"/>
          </p:nvPr>
        </p:nvSpPr>
        <p:spPr/>
        <p:txBody>
          <a:bodyPr/>
          <a:lstStyle/>
          <a:p>
            <a:fld id="{643F73B4-F3C9-4268-BCC0-6C7B6A7D3408}" type="slidenum">
              <a:rPr lang="en-CA" smtClean="0"/>
              <a:t>37</a:t>
            </a:fld>
            <a:endParaRPr lang="en-CA" dirty="0"/>
          </a:p>
        </p:txBody>
      </p:sp>
    </p:spTree>
    <p:extLst>
      <p:ext uri="{BB962C8B-B14F-4D97-AF65-F5344CB8AC3E}">
        <p14:creationId xmlns:p14="http://schemas.microsoft.com/office/powerpoint/2010/main" val="2409207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38</a:t>
            </a:fld>
            <a:endParaRPr lang="en-CA" dirty="0">
              <a:solidFill>
                <a:prstClr val="black"/>
              </a:solidFill>
            </a:endParaRPr>
          </a:p>
        </p:txBody>
      </p:sp>
    </p:spTree>
    <p:extLst>
      <p:ext uri="{BB962C8B-B14F-4D97-AF65-F5344CB8AC3E}">
        <p14:creationId xmlns:p14="http://schemas.microsoft.com/office/powerpoint/2010/main" val="3474054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312377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baseline="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baseline="0" dirty="0" smtClean="0">
                <a:solidFill>
                  <a:schemeClr val="tx1"/>
                </a:solidFill>
                <a:effectLst/>
                <a:latin typeface="Arial" panose="020B0604020202020204" pitchFamily="34" charset="0"/>
                <a:cs typeface="Arial" panose="020B0604020202020204" pitchFamily="34" charset="0"/>
              </a:rPr>
              <a:t>Exclut les répondants qui ont répondu « sans objet ». </a:t>
            </a:r>
          </a:p>
          <a:p>
            <a:pPr defTabSz="949478">
              <a:defRPr/>
            </a:pPr>
            <a:r>
              <a:rPr lang="fr-CA" b="1" baseline="0" dirty="0" smtClean="0">
                <a:latin typeface="Arial" panose="020B0604020202020204" pitchFamily="34" charset="0"/>
                <a:cs typeface="Arial" panose="020B0604020202020204" pitchFamily="34" charset="0"/>
              </a:rPr>
              <a:t>Sources</a:t>
            </a:r>
          </a:p>
          <a:p>
            <a:r>
              <a:rPr lang="fr-CA" sz="1200" kern="1200" baseline="0" dirty="0" smtClean="0">
                <a:solidFill>
                  <a:schemeClr val="tx1"/>
                </a:solidFill>
                <a:effectLst/>
                <a:latin typeface="Arial" panose="020B0604020202020204" pitchFamily="34" charset="0"/>
                <a:cs typeface="Arial" panose="020B0604020202020204" pitchFamily="34" charset="0"/>
              </a:rPr>
              <a:t>* Institut canadien d’information sur la santé. </a:t>
            </a:r>
            <a:r>
              <a:rPr lang="fr-CA" sz="1200" i="1" kern="1200" baseline="0" dirty="0" smtClean="0">
                <a:solidFill>
                  <a:schemeClr val="tx1"/>
                </a:solidFill>
                <a:effectLst/>
                <a:latin typeface="Arial" panose="020B0604020202020204" pitchFamily="34" charset="0"/>
                <a:cs typeface="Arial" panose="020B0604020202020204" pitchFamily="34" charset="0"/>
              </a:rPr>
              <a:t>Résultats du Canada : Enquête internationale de 2014 auprès des adultes âgés sur les politiques de santé du Fonds du Commonwealth</a:t>
            </a:r>
            <a:r>
              <a:rPr lang="fr-CA" sz="1200" kern="1200" baseline="0" dirty="0" smtClean="0">
                <a:solidFill>
                  <a:schemeClr val="tx1"/>
                </a:solidFill>
                <a:effectLst/>
                <a:latin typeface="Arial" panose="020B0604020202020204" pitchFamily="34" charset="0"/>
                <a:cs typeface="Arial" panose="020B0604020202020204" pitchFamily="34" charset="0"/>
              </a:rPr>
              <a:t>. 2015. https://www.cihi.ca/fr/enquete-de-2014-du-fonds-du-commonwealth. </a:t>
            </a:r>
          </a:p>
          <a:p>
            <a:pPr defTabSz="949478">
              <a:defRPr/>
            </a:pPr>
            <a:r>
              <a:rPr lang="fr-CA" sz="1200" kern="1200" baseline="0" dirty="0" smtClean="0">
                <a:solidFill>
                  <a:schemeClr val="tx1"/>
                </a:solidFill>
                <a:effectLst/>
                <a:latin typeface="Arial" panose="020B0604020202020204" pitchFamily="34" charset="0"/>
                <a:cs typeface="Arial" panose="020B0604020202020204" pitchFamily="34" charset="0"/>
              </a:rPr>
              <a:t>† Institut canadien d’information sur la santé. </a:t>
            </a:r>
            <a:r>
              <a:rPr lang="fr-CA" sz="1200" i="1" kern="1200" baseline="0" dirty="0" smtClean="0">
                <a:solidFill>
                  <a:schemeClr val="tx1"/>
                </a:solidFill>
                <a:effectLst/>
                <a:latin typeface="Arial" panose="020B0604020202020204" pitchFamily="34" charset="0"/>
                <a:cs typeface="Arial" panose="020B0604020202020204" pitchFamily="34" charset="0"/>
              </a:rPr>
              <a:t>Résultats du Canada : Enquête internationale de 2016 du Fonds du Commonwealth sur les politiques de santé réalisée auprès d’adultes de 11 pays</a:t>
            </a:r>
            <a:r>
              <a:rPr lang="fr-CA" sz="1200" kern="1200" baseline="0" dirty="0" smtClean="0">
                <a:solidFill>
                  <a:schemeClr val="tx1"/>
                </a:solidFill>
                <a:effectLst/>
                <a:latin typeface="Arial" panose="020B0604020202020204" pitchFamily="34" charset="0"/>
                <a:cs typeface="Arial" panose="020B0604020202020204" pitchFamily="34" charset="0"/>
              </a:rPr>
              <a:t>. 2017. https://www.cihi.ca/fr/lenquete-2016-du-fonds-du-commonwealth. </a:t>
            </a:r>
          </a:p>
        </p:txBody>
      </p:sp>
      <p:sp>
        <p:nvSpPr>
          <p:cNvPr id="4" name="Slide Number Placeholder 3"/>
          <p:cNvSpPr>
            <a:spLocks noGrp="1"/>
          </p:cNvSpPr>
          <p:nvPr>
            <p:ph type="sldNum" sz="quarter" idx="10"/>
          </p:nvPr>
        </p:nvSpPr>
        <p:spPr/>
        <p:txBody>
          <a:bodyPr/>
          <a:lstStyle/>
          <a:p>
            <a:fld id="{C838DC80-E0CC-4A47-A7D6-FED0EEDCC10E}" type="slidenum">
              <a:rPr lang="en-CA" smtClean="0"/>
              <a:t>39</a:t>
            </a:fld>
            <a:endParaRPr lang="en-CA" dirty="0"/>
          </a:p>
        </p:txBody>
      </p:sp>
    </p:spTree>
    <p:extLst>
      <p:ext uri="{BB962C8B-B14F-4D97-AF65-F5344CB8AC3E}">
        <p14:creationId xmlns:p14="http://schemas.microsoft.com/office/powerpoint/2010/main" val="39110370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Exclut les répondants qui ont répondu « sans objet ».</a:t>
            </a:r>
          </a:p>
        </p:txBody>
      </p:sp>
      <p:sp>
        <p:nvSpPr>
          <p:cNvPr id="4" name="Slide Number Placeholder 3"/>
          <p:cNvSpPr>
            <a:spLocks noGrp="1"/>
          </p:cNvSpPr>
          <p:nvPr>
            <p:ph type="sldNum" sz="quarter" idx="10"/>
          </p:nvPr>
        </p:nvSpPr>
        <p:spPr/>
        <p:txBody>
          <a:bodyPr/>
          <a:lstStyle/>
          <a:p>
            <a:fld id="{643F73B4-F3C9-4268-BCC0-6C7B6A7D3408}" type="slidenum">
              <a:rPr lang="en-CA" smtClean="0"/>
              <a:t>40</a:t>
            </a:fld>
            <a:endParaRPr lang="en-CA" dirty="0"/>
          </a:p>
        </p:txBody>
      </p:sp>
    </p:spTree>
    <p:extLst>
      <p:ext uri="{BB962C8B-B14F-4D97-AF65-F5344CB8AC3E}">
        <p14:creationId xmlns:p14="http://schemas.microsoft.com/office/powerpoint/2010/main" val="2147401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Exclut les répondants qui n’ont pas consulté de médecin dans les 2 dernières années. </a:t>
            </a:r>
          </a:p>
        </p:txBody>
      </p:sp>
      <p:sp>
        <p:nvSpPr>
          <p:cNvPr id="4" name="Slide Number Placeholder 3"/>
          <p:cNvSpPr>
            <a:spLocks noGrp="1"/>
          </p:cNvSpPr>
          <p:nvPr>
            <p:ph type="sldNum" sz="quarter" idx="10"/>
          </p:nvPr>
        </p:nvSpPr>
        <p:spPr/>
        <p:txBody>
          <a:bodyPr/>
          <a:lstStyle/>
          <a:p>
            <a:fld id="{C838DC80-E0CC-4A47-A7D6-FED0EEDCC10E}" type="slidenum">
              <a:rPr lang="en-CA" smtClean="0"/>
              <a:t>41</a:t>
            </a:fld>
            <a:endParaRPr lang="en-CA" dirty="0"/>
          </a:p>
        </p:txBody>
      </p:sp>
    </p:spTree>
    <p:extLst>
      <p:ext uri="{BB962C8B-B14F-4D97-AF65-F5344CB8AC3E}">
        <p14:creationId xmlns:p14="http://schemas.microsoft.com/office/powerpoint/2010/main" val="791710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ea typeface="+mn-ea"/>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ea typeface="+mn-ea"/>
                <a:cs typeface="Arial" panose="020B0604020202020204" pitchFamily="34" charset="0"/>
              </a:rPr>
              <a:t>Exclut les répondants qui n’ont pas consulté de médecin dans les 2 dernières années. </a:t>
            </a:r>
          </a:p>
        </p:txBody>
      </p:sp>
      <p:sp>
        <p:nvSpPr>
          <p:cNvPr id="4" name="Slide Number Placeholder 3"/>
          <p:cNvSpPr>
            <a:spLocks noGrp="1"/>
          </p:cNvSpPr>
          <p:nvPr>
            <p:ph type="sldNum" sz="quarter" idx="10"/>
          </p:nvPr>
        </p:nvSpPr>
        <p:spPr/>
        <p:txBody>
          <a:bodyPr/>
          <a:lstStyle/>
          <a:p>
            <a:fld id="{C838DC80-E0CC-4A47-A7D6-FED0EEDCC10E}" type="slidenum">
              <a:rPr lang="en-CA" smtClean="0"/>
              <a:t>42</a:t>
            </a:fld>
            <a:endParaRPr lang="en-CA" dirty="0"/>
          </a:p>
        </p:txBody>
      </p:sp>
    </p:spTree>
    <p:extLst>
      <p:ext uri="{BB962C8B-B14F-4D97-AF65-F5344CB8AC3E}">
        <p14:creationId xmlns:p14="http://schemas.microsoft.com/office/powerpoint/2010/main" val="2264299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43</a:t>
            </a:fld>
            <a:endParaRPr lang="en-CA" dirty="0"/>
          </a:p>
        </p:txBody>
      </p:sp>
    </p:spTree>
    <p:extLst>
      <p:ext uri="{BB962C8B-B14F-4D97-AF65-F5344CB8AC3E}">
        <p14:creationId xmlns:p14="http://schemas.microsoft.com/office/powerpoint/2010/main" val="555519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Les résultats de 2017 affichent de légères différences sur le plan méthodologique compte tenu de la mise à jour des questions et de l’exclusion des répondants ne faisant plus l’objet d’un traitement. </a:t>
            </a:r>
          </a:p>
        </p:txBody>
      </p:sp>
      <p:sp>
        <p:nvSpPr>
          <p:cNvPr id="4" name="Slide Number Placeholder 3"/>
          <p:cNvSpPr>
            <a:spLocks noGrp="1"/>
          </p:cNvSpPr>
          <p:nvPr>
            <p:ph type="sldNum" sz="quarter" idx="10"/>
          </p:nvPr>
        </p:nvSpPr>
        <p:spPr/>
        <p:txBody>
          <a:bodyPr/>
          <a:lstStyle/>
          <a:p>
            <a:fld id="{C838DC80-E0CC-4A47-A7D6-FED0EEDCC10E}" type="slidenum">
              <a:rPr lang="en-CA" smtClean="0"/>
              <a:t>44</a:t>
            </a:fld>
            <a:endParaRPr lang="en-CA" dirty="0"/>
          </a:p>
        </p:txBody>
      </p:sp>
    </p:spTree>
    <p:extLst>
      <p:ext uri="{BB962C8B-B14F-4D97-AF65-F5344CB8AC3E}">
        <p14:creationId xmlns:p14="http://schemas.microsoft.com/office/powerpoint/2010/main" val="590016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Les résultats de 2017 affichent de légères différences sur le plan méthodologique compte tenu de la mise à jour des questions et de l’exclusion des répondants ne faisant plus l’objet d’un traitement. </a:t>
            </a:r>
          </a:p>
        </p:txBody>
      </p:sp>
      <p:sp>
        <p:nvSpPr>
          <p:cNvPr id="4" name="Slide Number Placeholder 3"/>
          <p:cNvSpPr>
            <a:spLocks noGrp="1"/>
          </p:cNvSpPr>
          <p:nvPr>
            <p:ph type="sldNum" sz="quarter" idx="10"/>
          </p:nvPr>
        </p:nvSpPr>
        <p:spPr/>
        <p:txBody>
          <a:bodyPr/>
          <a:lstStyle/>
          <a:p>
            <a:fld id="{643F73B4-F3C9-4268-BCC0-6C7B6A7D3408}" type="slidenum">
              <a:rPr lang="en-CA" smtClean="0"/>
              <a:t>45</a:t>
            </a:fld>
            <a:endParaRPr lang="en-CA" dirty="0"/>
          </a:p>
        </p:txBody>
      </p:sp>
    </p:spTree>
    <p:extLst>
      <p:ext uri="{BB962C8B-B14F-4D97-AF65-F5344CB8AC3E}">
        <p14:creationId xmlns:p14="http://schemas.microsoft.com/office/powerpoint/2010/main" val="2518955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46</a:t>
            </a:fld>
            <a:endParaRPr lang="en-CA" dirty="0">
              <a:solidFill>
                <a:prstClr val="black"/>
              </a:solidFill>
            </a:endParaRPr>
          </a:p>
        </p:txBody>
      </p:sp>
    </p:spTree>
    <p:extLst>
      <p:ext uri="{BB962C8B-B14F-4D97-AF65-F5344CB8AC3E}">
        <p14:creationId xmlns:p14="http://schemas.microsoft.com/office/powerpoint/2010/main" val="17850994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noProof="0" dirty="0" smtClean="0">
                <a:solidFill>
                  <a:schemeClr val="tx1"/>
                </a:solidFill>
                <a:latin typeface="Arial" panose="020B0604020202020204" pitchFamily="34" charset="0"/>
                <a:cs typeface="Arial" panose="020B0604020202020204" pitchFamily="34" charset="0"/>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noProof="0" dirty="0" smtClean="0">
                <a:solidFill>
                  <a:schemeClr val="tx1"/>
                </a:solidFill>
                <a:latin typeface="Arial" panose="020B0604020202020204" pitchFamily="34" charset="0"/>
                <a:cs typeface="Arial" panose="020B0604020202020204" pitchFamily="34" charset="0"/>
              </a:rPr>
              <a:t>* Institut canadien d’information sur la santé. </a:t>
            </a:r>
            <a:r>
              <a:rPr lang="fr-CA" sz="1200" b="0" i="1" noProof="0" dirty="0" smtClean="0">
                <a:solidFill>
                  <a:schemeClr val="tx1"/>
                </a:solidFill>
                <a:latin typeface="Arial" panose="020B0604020202020204" pitchFamily="34" charset="0"/>
                <a:cs typeface="Arial" panose="020B0604020202020204" pitchFamily="34" charset="0"/>
              </a:rPr>
              <a:t>Résultats du Canada : Enquête internationale de 2016 du Fonds du Commonwealth sur les politiques de santé réalisée auprès d’adultes de 11 pays</a:t>
            </a:r>
            <a:r>
              <a:rPr lang="fr-CA" sz="1200" b="0" noProof="0" dirty="0" smtClean="0">
                <a:solidFill>
                  <a:schemeClr val="tx1"/>
                </a:solidFill>
                <a:latin typeface="Arial" panose="020B0604020202020204" pitchFamily="34" charset="0"/>
                <a:cs typeface="Arial" panose="020B0604020202020204" pitchFamily="34" charset="0"/>
              </a:rPr>
              <a:t>. 2017. https://www.cihi.ca/fr/lenquete-2016-du-fonds-du-commonwealth.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noProof="0" dirty="0" smtClean="0">
                <a:solidFill>
                  <a:schemeClr val="tx1"/>
                </a:solidFill>
                <a:latin typeface="Arial" panose="020B0604020202020204" pitchFamily="34" charset="0"/>
                <a:cs typeface="Arial" panose="020B0604020202020204" pitchFamily="34" charset="0"/>
              </a:rPr>
              <a:t>† EvidenceNetwork.ca. Backgrounder: The Dutch health care system. Consulté le 1</a:t>
            </a:r>
            <a:r>
              <a:rPr lang="fr-CA" sz="1200" b="0" baseline="30000" noProof="0" dirty="0" smtClean="0">
                <a:solidFill>
                  <a:schemeClr val="tx1"/>
                </a:solidFill>
                <a:latin typeface="Arial" panose="020B0604020202020204" pitchFamily="34" charset="0"/>
                <a:cs typeface="Arial" panose="020B0604020202020204" pitchFamily="34" charset="0"/>
              </a:rPr>
              <a:t>er</a:t>
            </a:r>
            <a:r>
              <a:rPr lang="fr-CA" sz="1200" b="0" noProof="0" dirty="0" smtClean="0">
                <a:solidFill>
                  <a:schemeClr val="tx1"/>
                </a:solidFill>
                <a:latin typeface="Arial" panose="020B0604020202020204" pitchFamily="34" charset="0"/>
                <a:cs typeface="Arial" panose="020B0604020202020204" pitchFamily="34" charset="0"/>
              </a:rPr>
              <a:t> octobre 2017. http://evidencenetwork.ca/archives/20621.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noProof="0" dirty="0" smtClean="0">
                <a:solidFill>
                  <a:schemeClr val="tx1"/>
                </a:solidFill>
                <a:latin typeface="Arial" panose="020B0604020202020204" pitchFamily="34" charset="0"/>
                <a:cs typeface="Arial" panose="020B0604020202020204" pitchFamily="34" charset="0"/>
              </a:rPr>
              <a:t>‡ European Forum for Primary Care. Primary care in Sweden. Consulté le 6 novembre 2017. http://www.euprimarycare.org/column/primary-care-sweden. </a:t>
            </a:r>
          </a:p>
        </p:txBody>
      </p:sp>
      <p:sp>
        <p:nvSpPr>
          <p:cNvPr id="4" name="Slide Number Placeholder 3"/>
          <p:cNvSpPr>
            <a:spLocks noGrp="1"/>
          </p:cNvSpPr>
          <p:nvPr>
            <p:ph type="sldNum" sz="quarter" idx="10"/>
          </p:nvPr>
        </p:nvSpPr>
        <p:spPr/>
        <p:txBody>
          <a:bodyPr/>
          <a:lstStyle/>
          <a:p>
            <a:fld id="{C838DC80-E0CC-4A47-A7D6-FED0EEDCC10E}" type="slidenum">
              <a:rPr lang="en-CA" smtClean="0"/>
              <a:t>47</a:t>
            </a:fld>
            <a:endParaRPr lang="en-CA" dirty="0"/>
          </a:p>
        </p:txBody>
      </p:sp>
    </p:spTree>
    <p:extLst>
      <p:ext uri="{BB962C8B-B14F-4D97-AF65-F5344CB8AC3E}">
        <p14:creationId xmlns:p14="http://schemas.microsoft.com/office/powerpoint/2010/main" val="1962963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Les résultats de 2017 sont légèrement différents sur le plan méthodologique puisqu’ils excluent les répondants qui n’ont jamais eu besoin de coordination.</a:t>
            </a:r>
          </a:p>
        </p:txBody>
      </p:sp>
      <p:sp>
        <p:nvSpPr>
          <p:cNvPr id="4" name="Slide Number Placeholder 3"/>
          <p:cNvSpPr>
            <a:spLocks noGrp="1"/>
          </p:cNvSpPr>
          <p:nvPr>
            <p:ph type="sldNum" sz="quarter" idx="10"/>
          </p:nvPr>
        </p:nvSpPr>
        <p:spPr/>
        <p:txBody>
          <a:bodyPr/>
          <a:lstStyle/>
          <a:p>
            <a:fld id="{C838DC80-E0CC-4A47-A7D6-FED0EEDCC10E}" type="slidenum">
              <a:rPr lang="en-CA" smtClean="0"/>
              <a:t>48</a:t>
            </a:fld>
            <a:endParaRPr lang="en-CA" dirty="0"/>
          </a:p>
        </p:txBody>
      </p:sp>
    </p:spTree>
    <p:extLst>
      <p:ext uri="{BB962C8B-B14F-4D97-AF65-F5344CB8AC3E}">
        <p14:creationId xmlns:p14="http://schemas.microsoft.com/office/powerpoint/2010/main" val="263283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3254606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 Exclut les répondants qui n’ont jamais eu besoin de coordination.</a:t>
            </a:r>
          </a:p>
        </p:txBody>
      </p:sp>
      <p:sp>
        <p:nvSpPr>
          <p:cNvPr id="4" name="Slide Number Placeholder 3"/>
          <p:cNvSpPr>
            <a:spLocks noGrp="1"/>
          </p:cNvSpPr>
          <p:nvPr>
            <p:ph type="sldNum" sz="quarter" idx="10"/>
          </p:nvPr>
        </p:nvSpPr>
        <p:spPr/>
        <p:txBody>
          <a:bodyPr/>
          <a:lstStyle/>
          <a:p>
            <a:fld id="{643F73B4-F3C9-4268-BCC0-6C7B6A7D3408}" type="slidenum">
              <a:rPr lang="en-CA" smtClean="0"/>
              <a:t>49</a:t>
            </a:fld>
            <a:endParaRPr lang="en-CA" dirty="0"/>
          </a:p>
        </p:txBody>
      </p:sp>
    </p:spTree>
    <p:extLst>
      <p:ext uri="{BB962C8B-B14F-4D97-AF65-F5344CB8AC3E}">
        <p14:creationId xmlns:p14="http://schemas.microsoft.com/office/powerpoint/2010/main" val="2083571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Exclut les répondants qui ont répondu « sans objet ».</a:t>
            </a:r>
          </a:p>
        </p:txBody>
      </p:sp>
      <p:sp>
        <p:nvSpPr>
          <p:cNvPr id="4" name="Slide Number Placeholder 3"/>
          <p:cNvSpPr>
            <a:spLocks noGrp="1"/>
          </p:cNvSpPr>
          <p:nvPr>
            <p:ph type="sldNum" sz="quarter" idx="10"/>
          </p:nvPr>
        </p:nvSpPr>
        <p:spPr/>
        <p:txBody>
          <a:bodyPr/>
          <a:lstStyle/>
          <a:p>
            <a:fld id="{C838DC80-E0CC-4A47-A7D6-FED0EEDCC10E}" type="slidenum">
              <a:rPr lang="en-CA" smtClean="0"/>
              <a:t>50</a:t>
            </a:fld>
            <a:endParaRPr lang="en-CA" dirty="0"/>
          </a:p>
        </p:txBody>
      </p:sp>
    </p:spTree>
    <p:extLst>
      <p:ext uri="{BB962C8B-B14F-4D97-AF65-F5344CB8AC3E}">
        <p14:creationId xmlns:p14="http://schemas.microsoft.com/office/powerpoint/2010/main" val="5482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ea typeface="+mn-ea"/>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ea typeface="+mn-ea"/>
                <a:cs typeface="Arial" panose="020B0604020202020204" pitchFamily="34" charset="0"/>
              </a:rPr>
              <a:t>Exclut les répondants qui ont répondu « sans objet ».</a:t>
            </a:r>
          </a:p>
        </p:txBody>
      </p:sp>
      <p:sp>
        <p:nvSpPr>
          <p:cNvPr id="4" name="Slide Number Placeholder 3"/>
          <p:cNvSpPr>
            <a:spLocks noGrp="1"/>
          </p:cNvSpPr>
          <p:nvPr>
            <p:ph type="sldNum" sz="quarter" idx="10"/>
          </p:nvPr>
        </p:nvSpPr>
        <p:spPr/>
        <p:txBody>
          <a:bodyPr/>
          <a:lstStyle/>
          <a:p>
            <a:fld id="{C838DC80-E0CC-4A47-A7D6-FED0EEDCC10E}" type="slidenum">
              <a:rPr lang="en-CA" smtClean="0"/>
              <a:t>51</a:t>
            </a:fld>
            <a:endParaRPr lang="en-CA" dirty="0"/>
          </a:p>
        </p:txBody>
      </p:sp>
    </p:spTree>
    <p:extLst>
      <p:ext uri="{BB962C8B-B14F-4D97-AF65-F5344CB8AC3E}">
        <p14:creationId xmlns:p14="http://schemas.microsoft.com/office/powerpoint/2010/main" val="1044242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52</a:t>
            </a:fld>
            <a:endParaRPr lang="en-CA" dirty="0">
              <a:solidFill>
                <a:prstClr val="black"/>
              </a:solidFill>
            </a:endParaRPr>
          </a:p>
        </p:txBody>
      </p:sp>
    </p:spTree>
    <p:extLst>
      <p:ext uri="{BB962C8B-B14F-4D97-AF65-F5344CB8AC3E}">
        <p14:creationId xmlns:p14="http://schemas.microsoft.com/office/powerpoint/2010/main" val="1788154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53</a:t>
            </a:fld>
            <a:endParaRPr lang="en-CA" dirty="0"/>
          </a:p>
        </p:txBody>
      </p:sp>
    </p:spTree>
    <p:extLst>
      <p:ext uri="{BB962C8B-B14F-4D97-AF65-F5344CB8AC3E}">
        <p14:creationId xmlns:p14="http://schemas.microsoft.com/office/powerpoint/2010/main" val="4340498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Exclut les répondants qui n’ont jamais essayé d’obtenir un rendez-vous.</a:t>
            </a:r>
          </a:p>
        </p:txBody>
      </p:sp>
      <p:sp>
        <p:nvSpPr>
          <p:cNvPr id="4" name="Slide Number Placeholder 3"/>
          <p:cNvSpPr>
            <a:spLocks noGrp="1"/>
          </p:cNvSpPr>
          <p:nvPr>
            <p:ph type="sldNum" sz="quarter" idx="10"/>
          </p:nvPr>
        </p:nvSpPr>
        <p:spPr/>
        <p:txBody>
          <a:bodyPr/>
          <a:lstStyle/>
          <a:p>
            <a:fld id="{C838DC80-E0CC-4A47-A7D6-FED0EEDCC10E}" type="slidenum">
              <a:rPr lang="en-CA" smtClean="0"/>
              <a:t>54</a:t>
            </a:fld>
            <a:endParaRPr lang="en-CA" dirty="0"/>
          </a:p>
        </p:txBody>
      </p:sp>
    </p:spTree>
    <p:extLst>
      <p:ext uri="{BB962C8B-B14F-4D97-AF65-F5344CB8AC3E}">
        <p14:creationId xmlns:p14="http://schemas.microsoft.com/office/powerpoint/2010/main" val="1376745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Exclut les répondants qui n’ont pas consulté de spécialiste et ceux qui n’ont pas vu leur médecin attitré ou un omnipraticien à la suite d’une consultation avec un spécialiste.</a:t>
            </a:r>
          </a:p>
          <a:p>
            <a:r>
              <a:rPr lang="fr-CA" b="1" dirty="0" smtClean="0">
                <a:latin typeface="Arial" panose="020B0604020202020204" pitchFamily="34" charset="0"/>
                <a:cs typeface="Arial" panose="020B0604020202020204" pitchFamily="34" charset="0"/>
              </a:rPr>
              <a:t>Source</a:t>
            </a:r>
          </a:p>
          <a:p>
            <a:pPr marL="0" indent="0">
              <a:lnSpc>
                <a:spcPct val="100000"/>
              </a:lnSpc>
              <a:spcBef>
                <a:spcPct val="0"/>
              </a:spcBef>
              <a:spcAft>
                <a:spcPct val="0"/>
              </a:spcAft>
              <a:buNone/>
            </a:pPr>
            <a:r>
              <a:rPr lang="fr-CA" sz="1200" b="0" dirty="0" smtClean="0">
                <a:solidFill>
                  <a:schemeClr val="tx1"/>
                </a:solidFill>
                <a:latin typeface="Arial" panose="020B0604020202020204" pitchFamily="34" charset="0"/>
                <a:cs typeface="Arial" panose="020B0604020202020204" pitchFamily="34" charset="0"/>
              </a:rPr>
              <a:t>* Institut canadien d’information sur la santé. </a:t>
            </a:r>
            <a:r>
              <a:rPr lang="fr-CA" sz="1200" b="0" i="1" dirty="0" smtClean="0">
                <a:solidFill>
                  <a:schemeClr val="tx1"/>
                </a:solidFill>
                <a:latin typeface="Arial" panose="020B0604020202020204" pitchFamily="34" charset="0"/>
                <a:cs typeface="Arial" panose="020B0604020202020204" pitchFamily="34" charset="0"/>
              </a:rPr>
              <a:t>Résultats du Canada : Enquête internationale de 2014 auprès des adultes âgés sur les politiques de santé du Fonds du Commonwealth</a:t>
            </a:r>
            <a:r>
              <a:rPr lang="fr-CA" sz="1200" b="0" dirty="0" smtClean="0">
                <a:solidFill>
                  <a:schemeClr val="tx1"/>
                </a:solidFill>
                <a:latin typeface="Arial" panose="020B0604020202020204" pitchFamily="34" charset="0"/>
                <a:cs typeface="Arial" panose="020B0604020202020204" pitchFamily="34" charset="0"/>
              </a:rPr>
              <a:t>. 2015. https://www.cihi.ca/fr/enquete-de-2014-du-fonds-du-commonwealth. </a:t>
            </a:r>
          </a:p>
        </p:txBody>
      </p:sp>
      <p:sp>
        <p:nvSpPr>
          <p:cNvPr id="4" name="Slide Number Placeholder 3"/>
          <p:cNvSpPr>
            <a:spLocks noGrp="1"/>
          </p:cNvSpPr>
          <p:nvPr>
            <p:ph type="sldNum" sz="quarter" idx="10"/>
          </p:nvPr>
        </p:nvSpPr>
        <p:spPr/>
        <p:txBody>
          <a:bodyPr/>
          <a:lstStyle/>
          <a:p>
            <a:fld id="{C838DC80-E0CC-4A47-A7D6-FED0EEDCC10E}" type="slidenum">
              <a:rPr lang="en-CA" smtClean="0"/>
              <a:t>55</a:t>
            </a:fld>
            <a:endParaRPr lang="en-CA" dirty="0"/>
          </a:p>
        </p:txBody>
      </p:sp>
    </p:spTree>
    <p:extLst>
      <p:ext uri="{BB962C8B-B14F-4D97-AF65-F5344CB8AC3E}">
        <p14:creationId xmlns:p14="http://schemas.microsoft.com/office/powerpoint/2010/main" val="1190105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baseline="0" dirty="0" smtClean="0">
                <a:solidFill>
                  <a:schemeClr val="tx1"/>
                </a:solidFill>
                <a:effectLst/>
                <a:latin typeface="Arial" panose="020B0604020202020204" pitchFamily="34" charset="0"/>
                <a:cs typeface="Arial" panose="020B0604020202020204" pitchFamily="34" charset="0"/>
              </a:rPr>
              <a:t>Remarques</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baseline="0" dirty="0" smtClean="0">
                <a:solidFill>
                  <a:schemeClr val="tx1"/>
                </a:solidFill>
                <a:effectLst/>
                <a:latin typeface="Arial" panose="020B0604020202020204" pitchFamily="34" charset="0"/>
                <a:cs typeface="Arial" panose="020B0604020202020204" pitchFamily="34" charset="0"/>
              </a:rPr>
              <a:t>* Exclut les répondants qui n’ont jamais essayé d’obtenir un rendez-vous.</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baseline="0" dirty="0" smtClean="0">
                <a:solidFill>
                  <a:schemeClr val="tx1"/>
                </a:solidFill>
                <a:effectLst/>
                <a:latin typeface="Arial" panose="020B0604020202020204" pitchFamily="34" charset="0"/>
                <a:cs typeface="Arial" panose="020B0604020202020204" pitchFamily="34" charset="0"/>
              </a:rPr>
              <a:t>† Exclut les répondants qui n’ont pas consulté de spécialiste et ceux qui n’ont pas vu leur médecin attitré ou un omnipraticien à la suite d’une consultation avec un spécialiste.</a:t>
            </a:r>
          </a:p>
        </p:txBody>
      </p:sp>
      <p:sp>
        <p:nvSpPr>
          <p:cNvPr id="4" name="Slide Number Placeholder 3"/>
          <p:cNvSpPr>
            <a:spLocks noGrp="1"/>
          </p:cNvSpPr>
          <p:nvPr>
            <p:ph type="sldNum" sz="quarter" idx="10"/>
          </p:nvPr>
        </p:nvSpPr>
        <p:spPr/>
        <p:txBody>
          <a:bodyPr/>
          <a:lstStyle/>
          <a:p>
            <a:fld id="{643F73B4-F3C9-4268-BCC0-6C7B6A7D3408}" type="slidenum">
              <a:rPr lang="en-CA" smtClean="0"/>
              <a:t>56</a:t>
            </a:fld>
            <a:endParaRPr lang="en-CA" dirty="0"/>
          </a:p>
        </p:txBody>
      </p:sp>
    </p:spTree>
    <p:extLst>
      <p:ext uri="{BB962C8B-B14F-4D97-AF65-F5344CB8AC3E}">
        <p14:creationId xmlns:p14="http://schemas.microsoft.com/office/powerpoint/2010/main" val="11222849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57</a:t>
            </a:fld>
            <a:endParaRPr lang="en-CA" dirty="0">
              <a:solidFill>
                <a:prstClr val="black"/>
              </a:solidFill>
            </a:endParaRPr>
          </a:p>
        </p:txBody>
      </p:sp>
    </p:spTree>
    <p:extLst>
      <p:ext uri="{BB962C8B-B14F-4D97-AF65-F5344CB8AC3E}">
        <p14:creationId xmlns:p14="http://schemas.microsoft.com/office/powerpoint/2010/main" val="2214508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58</a:t>
            </a:fld>
            <a:endParaRPr lang="en-CA" dirty="0"/>
          </a:p>
        </p:txBody>
      </p:sp>
    </p:spTree>
    <p:extLst>
      <p:ext uri="{BB962C8B-B14F-4D97-AF65-F5344CB8AC3E}">
        <p14:creationId xmlns:p14="http://schemas.microsoft.com/office/powerpoint/2010/main" val="385156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34827015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Exclut les répondants qui n’avaient pas besoin de soutien pour la prise en charge de leur état de santé après la sortie.</a:t>
            </a:r>
          </a:p>
        </p:txBody>
      </p:sp>
      <p:sp>
        <p:nvSpPr>
          <p:cNvPr id="4" name="Slide Number Placeholder 3"/>
          <p:cNvSpPr>
            <a:spLocks noGrp="1"/>
          </p:cNvSpPr>
          <p:nvPr>
            <p:ph type="sldNum" sz="quarter" idx="10"/>
          </p:nvPr>
        </p:nvSpPr>
        <p:spPr/>
        <p:txBody>
          <a:bodyPr/>
          <a:lstStyle/>
          <a:p>
            <a:fld id="{C838DC80-E0CC-4A47-A7D6-FED0EEDCC10E}" type="slidenum">
              <a:rPr lang="en-CA" smtClean="0"/>
              <a:t>60</a:t>
            </a:fld>
            <a:endParaRPr lang="en-CA" dirty="0"/>
          </a:p>
        </p:txBody>
      </p:sp>
    </p:spTree>
    <p:extLst>
      <p:ext uri="{BB962C8B-B14F-4D97-AF65-F5344CB8AC3E}">
        <p14:creationId xmlns:p14="http://schemas.microsoft.com/office/powerpoint/2010/main" val="1866293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smtClean="0">
                <a:solidFill>
                  <a:schemeClr val="tx1"/>
                </a:solidFill>
                <a:effectLst/>
                <a:latin typeface="Arial" panose="020B0604020202020204" pitchFamily="34" charset="0"/>
                <a:ea typeface="+mn-ea"/>
                <a:cs typeface="Arial" panose="020B0604020202020204" pitchFamily="34" charset="0"/>
              </a:rPr>
              <a:t>Le saviez-vous?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kern="1200" dirty="0" smtClean="0">
                <a:solidFill>
                  <a:schemeClr val="tx1"/>
                </a:solidFill>
                <a:effectLst/>
                <a:latin typeface="Arial" panose="020B0604020202020204" pitchFamily="34" charset="0"/>
                <a:ea typeface="+mn-ea"/>
                <a:cs typeface="Arial" panose="020B0604020202020204" pitchFamily="34" charset="0"/>
              </a:rPr>
              <a:t>En Nouvelle-Zélande, un résumé électronique à la sortie de l’hôpital peut être transmis directement aux dispensateurs de soins de santé primaires, ce qui explique peut-être en partie pourquoi très peu de Néo-Zélandais âgés ont dit que leur médecin attitré n’était pas informé des soins qui leur avaient été dispensés à l’hôpital*.</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sz="1200" b="1" kern="1200" dirty="0" smtClean="0">
              <a:solidFill>
                <a:schemeClr val="tx1"/>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cs typeface="Arial" panose="020B0604020202020204" pitchFamily="34" charset="0"/>
              </a:rPr>
              <a:t>Remarque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cs typeface="Arial" panose="020B0604020202020204" pitchFamily="34" charset="0"/>
              </a:rPr>
              <a:t>Exclut les répondants qui n’ont pas consulté leur médecin après la sortie de l’hôpital.</a:t>
            </a:r>
          </a:p>
          <a:p>
            <a:pPr marL="0" indent="0" defTabSz="931774">
              <a:lnSpc>
                <a:spcPct val="100000"/>
              </a:lnSpc>
              <a:spcBef>
                <a:spcPct val="0"/>
              </a:spcBef>
              <a:spcAft>
                <a:spcPct val="0"/>
              </a:spcAft>
              <a:buNone/>
              <a:defRPr/>
            </a:pPr>
            <a:r>
              <a:rPr lang="fr-CA" sz="1200" b="1" dirty="0" smtClean="0">
                <a:solidFill>
                  <a:schemeClr val="tx1"/>
                </a:solidFill>
                <a:latin typeface="Arial" panose="020B0604020202020204" pitchFamily="34" charset="0"/>
                <a:cs typeface="Arial" panose="020B0604020202020204" pitchFamily="34" charset="0"/>
              </a:rPr>
              <a:t>Source </a:t>
            </a:r>
          </a:p>
          <a:p>
            <a:pPr marL="0" indent="0" defTabSz="931774">
              <a:lnSpc>
                <a:spcPct val="100000"/>
              </a:lnSpc>
              <a:spcBef>
                <a:spcPct val="0"/>
              </a:spcBef>
              <a:spcAft>
                <a:spcPct val="0"/>
              </a:spcAft>
              <a:buNone/>
              <a:defRPr/>
            </a:pPr>
            <a:r>
              <a:rPr lang="fr-CA" sz="1200" b="0" dirty="0" smtClean="0">
                <a:solidFill>
                  <a:schemeClr val="tx1"/>
                </a:solidFill>
                <a:latin typeface="Arial" panose="020B0604020202020204" pitchFamily="34" charset="0"/>
                <a:cs typeface="Arial" panose="020B0604020202020204" pitchFamily="34" charset="0"/>
              </a:rPr>
              <a:t>* International Health Care System Profiles. The New Zealand health care system. Consulté le 1</a:t>
            </a:r>
            <a:r>
              <a:rPr lang="fr-CA" sz="1200" b="0" baseline="30000" dirty="0" smtClean="0">
                <a:solidFill>
                  <a:schemeClr val="tx1"/>
                </a:solidFill>
                <a:latin typeface="Arial" panose="020B0604020202020204" pitchFamily="34" charset="0"/>
                <a:cs typeface="Arial" panose="020B0604020202020204" pitchFamily="34" charset="0"/>
              </a:rPr>
              <a:t>er</a:t>
            </a:r>
            <a:r>
              <a:rPr lang="fr-CA" sz="1200" b="0" dirty="0" smtClean="0">
                <a:solidFill>
                  <a:schemeClr val="tx1"/>
                </a:solidFill>
                <a:latin typeface="Arial" panose="020B0604020202020204" pitchFamily="34" charset="0"/>
                <a:cs typeface="Arial" panose="020B0604020202020204" pitchFamily="34" charset="0"/>
              </a:rPr>
              <a:t> octobre 2017. http://international.commonwealthfund.org/countries/new_zealand/. </a:t>
            </a:r>
          </a:p>
        </p:txBody>
      </p:sp>
      <p:sp>
        <p:nvSpPr>
          <p:cNvPr id="4" name="Slide Number Placeholder 3"/>
          <p:cNvSpPr>
            <a:spLocks noGrp="1"/>
          </p:cNvSpPr>
          <p:nvPr>
            <p:ph type="sldNum" sz="quarter" idx="10"/>
          </p:nvPr>
        </p:nvSpPr>
        <p:spPr/>
        <p:txBody>
          <a:bodyPr/>
          <a:lstStyle/>
          <a:p>
            <a:fld id="{C838DC80-E0CC-4A47-A7D6-FED0EEDCC10E}" type="slidenum">
              <a:rPr lang="en-CA" smtClean="0"/>
              <a:t>61</a:t>
            </a:fld>
            <a:endParaRPr lang="en-CA" dirty="0"/>
          </a:p>
        </p:txBody>
      </p:sp>
    </p:spTree>
    <p:extLst>
      <p:ext uri="{BB962C8B-B14F-4D97-AF65-F5344CB8AC3E}">
        <p14:creationId xmlns:p14="http://schemas.microsoft.com/office/powerpoint/2010/main" val="566529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dirty="0" smtClean="0">
                <a:solidFill>
                  <a:schemeClr val="tx1"/>
                </a:solidFill>
                <a:effectLst/>
                <a:latin typeface="Arial" panose="020B0604020202020204" pitchFamily="34" charset="0"/>
                <a:ea typeface="+mn-ea"/>
                <a:cs typeface="Arial" panose="020B0604020202020204" pitchFamily="34" charset="0"/>
              </a:rPr>
              <a:t>Remarques</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ea typeface="+mn-ea"/>
                <a:cs typeface="Arial" panose="020B0604020202020204" pitchFamily="34" charset="0"/>
              </a:rPr>
              <a:t>* Exclut les répondants qui n’ont pas eu besoin de soins de suivi.</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dirty="0" smtClean="0">
                <a:solidFill>
                  <a:schemeClr val="tx1"/>
                </a:solidFill>
                <a:effectLst/>
                <a:latin typeface="Arial" panose="020B0604020202020204" pitchFamily="34" charset="0"/>
                <a:ea typeface="+mn-ea"/>
                <a:cs typeface="Arial" panose="020B0604020202020204" pitchFamily="34" charset="0"/>
              </a:rPr>
              <a:t>† Exclut les répondants qui n’ont pas eu besoin de prendre de médicaments.</a:t>
            </a:r>
          </a:p>
        </p:txBody>
      </p:sp>
      <p:sp>
        <p:nvSpPr>
          <p:cNvPr id="4" name="Slide Number Placeholder 3"/>
          <p:cNvSpPr>
            <a:spLocks noGrp="1"/>
          </p:cNvSpPr>
          <p:nvPr>
            <p:ph type="sldNum" sz="quarter" idx="10"/>
          </p:nvPr>
        </p:nvSpPr>
        <p:spPr/>
        <p:txBody>
          <a:bodyPr/>
          <a:lstStyle/>
          <a:p>
            <a:fld id="{C838DC80-E0CC-4A47-A7D6-FED0EEDCC10E}" type="slidenum">
              <a:rPr lang="en-CA" smtClean="0"/>
              <a:t>62</a:t>
            </a:fld>
            <a:endParaRPr lang="en-CA" dirty="0"/>
          </a:p>
        </p:txBody>
      </p:sp>
    </p:spTree>
    <p:extLst>
      <p:ext uri="{BB962C8B-B14F-4D97-AF65-F5344CB8AC3E}">
        <p14:creationId xmlns:p14="http://schemas.microsoft.com/office/powerpoint/2010/main" val="3232417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1" kern="1200" baseline="0" dirty="0" smtClean="0">
                <a:solidFill>
                  <a:schemeClr val="tx1"/>
                </a:solidFill>
                <a:effectLst/>
                <a:latin typeface="Arial" panose="020B0604020202020204" pitchFamily="34" charset="0"/>
                <a:cs typeface="Arial" panose="020B0604020202020204" pitchFamily="34" charset="0"/>
              </a:rPr>
              <a:t>Remarques</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b="0" kern="1200" baseline="0" dirty="0" smtClean="0">
                <a:solidFill>
                  <a:schemeClr val="tx1"/>
                </a:solidFill>
                <a:effectLst/>
                <a:latin typeface="Arial" panose="020B0604020202020204" pitchFamily="34" charset="0"/>
                <a:cs typeface="Arial" panose="020B0604020202020204" pitchFamily="34" charset="0"/>
              </a:rPr>
              <a:t>* Exclut les répondants qui n’ont pas eu besoin de soutien pour la prise en charge de leur état de santé après la sortie.</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baseline="0" noProof="0" dirty="0" smtClean="0">
                <a:solidFill>
                  <a:schemeClr val="tx1"/>
                </a:solidFill>
                <a:effectLst/>
                <a:latin typeface="Arial" panose="020B0604020202020204" pitchFamily="34" charset="0"/>
                <a:cs typeface="Arial" panose="020B0604020202020204" pitchFamily="34" charset="0"/>
              </a:rPr>
              <a:t>† Exclut les répondants qui n’ont pas eu besoin de soins de suivi.</a:t>
            </a:r>
          </a:p>
          <a:p>
            <a:pPr marL="0" marR="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kern="1200" baseline="0" noProof="0" dirty="0" smtClean="0">
                <a:solidFill>
                  <a:schemeClr val="tx1"/>
                </a:solidFill>
                <a:effectLst/>
                <a:latin typeface="Arial" panose="020B0604020202020204" pitchFamily="34" charset="0"/>
                <a:cs typeface="Arial" panose="020B0604020202020204" pitchFamily="34" charset="0"/>
              </a:rPr>
              <a:t>‡ Exclut les répondants qui n’ont pas eu besoin de prendre de médicaments.</a:t>
            </a:r>
          </a:p>
        </p:txBody>
      </p:sp>
      <p:sp>
        <p:nvSpPr>
          <p:cNvPr id="4" name="Slide Number Placeholder 3"/>
          <p:cNvSpPr>
            <a:spLocks noGrp="1"/>
          </p:cNvSpPr>
          <p:nvPr>
            <p:ph type="sldNum" sz="quarter" idx="10"/>
          </p:nvPr>
        </p:nvSpPr>
        <p:spPr/>
        <p:txBody>
          <a:bodyPr/>
          <a:lstStyle/>
          <a:p>
            <a:fld id="{C838DC80-E0CC-4A47-A7D6-FED0EEDCC10E}" type="slidenum">
              <a:rPr lang="en-CA" smtClean="0"/>
              <a:t>63</a:t>
            </a:fld>
            <a:endParaRPr lang="en-CA" dirty="0"/>
          </a:p>
        </p:txBody>
      </p:sp>
    </p:spTree>
    <p:extLst>
      <p:ext uri="{BB962C8B-B14F-4D97-AF65-F5344CB8AC3E}">
        <p14:creationId xmlns:p14="http://schemas.microsoft.com/office/powerpoint/2010/main" val="32382400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64</a:t>
            </a:fld>
            <a:endParaRPr lang="en-CA" dirty="0">
              <a:solidFill>
                <a:prstClr val="black"/>
              </a:solidFill>
            </a:endParaRPr>
          </a:p>
        </p:txBody>
      </p:sp>
    </p:spTree>
    <p:extLst>
      <p:ext uri="{BB962C8B-B14F-4D97-AF65-F5344CB8AC3E}">
        <p14:creationId xmlns:p14="http://schemas.microsoft.com/office/powerpoint/2010/main" val="4765563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CA" dirty="0" smtClean="0"/>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65</a:t>
            </a:fld>
            <a:endParaRPr lang="en-CA" dirty="0"/>
          </a:p>
        </p:txBody>
      </p:sp>
    </p:spTree>
    <p:extLst>
      <p:ext uri="{BB962C8B-B14F-4D97-AF65-F5344CB8AC3E}">
        <p14:creationId xmlns:p14="http://schemas.microsoft.com/office/powerpoint/2010/main" val="3841932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smtClean="0">
                <a:latin typeface="Arial" panose="020B0604020202020204" pitchFamily="34" charset="0"/>
                <a:cs typeface="Arial" panose="020B0604020202020204" pitchFamily="34" charset="0"/>
              </a:rPr>
              <a:t>Remarque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smtClean="0">
                <a:latin typeface="Arial" panose="020B0604020202020204" pitchFamily="34" charset="0"/>
                <a:cs typeface="Arial" panose="020B0604020202020204" pitchFamily="34" charset="0"/>
              </a:rPr>
              <a:t>* Seuls les </a:t>
            </a:r>
            <a:r>
              <a:rPr lang="fr-CA" b="0" baseline="0" dirty="0" smtClean="0">
                <a:latin typeface="Arial" panose="020B0604020202020204" pitchFamily="34" charset="0"/>
                <a:cs typeface="Arial" panose="020B0604020202020204" pitchFamily="34" charset="0"/>
              </a:rPr>
              <a:t>répondants qui ont déclaré qu’ils recevaient des services à domicile leur étant destinés ou des services à domicile destinés à eux-mêmes ainsi qu’à un autre membre de leur ménage</a:t>
            </a:r>
            <a:r>
              <a:rPr lang="fr-CA" b="0" dirty="0" smtClean="0">
                <a:latin typeface="Arial" panose="020B0604020202020204" pitchFamily="34" charset="0"/>
                <a:cs typeface="Arial" panose="020B0604020202020204" pitchFamily="34" charset="0"/>
              </a:rPr>
              <a:t> ont été pris en compte dans la catégorie des personnes qui reçoivent des services à domicile. Les répondants qui ont </a:t>
            </a:r>
            <a:r>
              <a:rPr lang="fr-CA" b="0" baseline="0" dirty="0" smtClean="0">
                <a:latin typeface="Arial" panose="020B0604020202020204" pitchFamily="34" charset="0"/>
                <a:cs typeface="Arial" panose="020B0604020202020204" pitchFamily="34" charset="0"/>
              </a:rPr>
              <a:t>déclaré</a:t>
            </a:r>
            <a:r>
              <a:rPr lang="fr-CA" b="0" dirty="0" smtClean="0">
                <a:latin typeface="Arial" panose="020B0604020202020204" pitchFamily="34" charset="0"/>
                <a:cs typeface="Arial" panose="020B0604020202020204" pitchFamily="34" charset="0"/>
              </a:rPr>
              <a:t> qu’aucun membre de leur ménage ne recevait de services à domicile ont été classés dans la catégorie des personnes qui ne reçoivent pas de services à domicile. </a:t>
            </a:r>
          </a:p>
        </p:txBody>
      </p:sp>
      <p:sp>
        <p:nvSpPr>
          <p:cNvPr id="4" name="Slide Number Placeholder 3"/>
          <p:cNvSpPr>
            <a:spLocks noGrp="1"/>
          </p:cNvSpPr>
          <p:nvPr>
            <p:ph type="sldNum" sz="quarter" idx="10"/>
          </p:nvPr>
        </p:nvSpPr>
        <p:spPr/>
        <p:txBody>
          <a:bodyPr/>
          <a:lstStyle/>
          <a:p>
            <a:fld id="{C838DC80-E0CC-4A47-A7D6-FED0EEDCC10E}" type="slidenum">
              <a:rPr lang="en-CA" smtClean="0"/>
              <a:t>67</a:t>
            </a:fld>
            <a:endParaRPr lang="en-CA" dirty="0"/>
          </a:p>
        </p:txBody>
      </p:sp>
    </p:spTree>
    <p:extLst>
      <p:ext uri="{BB962C8B-B14F-4D97-AF65-F5344CB8AC3E}">
        <p14:creationId xmlns:p14="http://schemas.microsoft.com/office/powerpoint/2010/main" val="1405910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fr-CA" b="1" dirty="0" smtClean="0">
                <a:latin typeface="Arial" panose="020B0604020202020204" pitchFamily="34" charset="0"/>
                <a:cs typeface="Arial" panose="020B0604020202020204" pitchFamily="34" charset="0"/>
              </a:rPr>
              <a:t>Remarque</a:t>
            </a:r>
          </a:p>
          <a:p>
            <a:pPr defTabSz="949478">
              <a:defRPr/>
            </a:pPr>
            <a:r>
              <a:rPr lang="fr-CA" b="0" dirty="0" smtClean="0">
                <a:latin typeface="Arial" panose="020B0604020202020204" pitchFamily="34" charset="0"/>
                <a:cs typeface="Arial" panose="020B0604020202020204" pitchFamily="34" charset="0"/>
              </a:rPr>
              <a:t>Les groupes de répondants suivants ont été pris en compte dans l’analyse : </a:t>
            </a:r>
          </a:p>
          <a:p>
            <a:pPr marL="228600" indent="-228600" defTabSz="949478">
              <a:buFont typeface="Arial" panose="020B0604020202020204" pitchFamily="34" charset="0"/>
              <a:buChar char="•"/>
              <a:defRPr/>
            </a:pPr>
            <a:r>
              <a:rPr lang="fr-CA" b="0" baseline="0" dirty="0" smtClean="0">
                <a:latin typeface="Arial" panose="020B0604020202020204" pitchFamily="34" charset="0"/>
                <a:cs typeface="Arial" panose="020B0604020202020204" pitchFamily="34" charset="0"/>
              </a:rPr>
              <a:t>les répondants qui ont déclaré qu’ils recevaient des services à domicile leur étant destinés ou des services à domicile destinés à eux-mêmes ainsi qu’à un autre membre de leur ménage;</a:t>
            </a:r>
            <a:r>
              <a:rPr lang="fr-CA" b="0" dirty="0" smtClean="0">
                <a:latin typeface="Arial" panose="020B0604020202020204" pitchFamily="34" charset="0"/>
                <a:cs typeface="Arial" panose="020B0604020202020204" pitchFamily="34" charset="0"/>
              </a:rPr>
              <a:t> </a:t>
            </a:r>
          </a:p>
          <a:p>
            <a:pPr marL="228600" indent="-228600" defTabSz="949478">
              <a:buFont typeface="Arial" panose="020B0604020202020204" pitchFamily="34" charset="0"/>
              <a:buChar char="•"/>
              <a:defRPr/>
            </a:pPr>
            <a:r>
              <a:rPr lang="fr-CA" b="0" baseline="0" dirty="0" smtClean="0">
                <a:latin typeface="Arial" panose="020B0604020202020204" pitchFamily="34" charset="0"/>
                <a:cs typeface="Arial" panose="020B0604020202020204" pitchFamily="34" charset="0"/>
              </a:rPr>
              <a:t>les répondants dont le ménage est uniquement composé de personnes âgées, pour les répondants qui ont déclaré qu’un autre membre de leur ménage bénéficiait de services à domicile.</a:t>
            </a:r>
          </a:p>
        </p:txBody>
      </p:sp>
      <p:sp>
        <p:nvSpPr>
          <p:cNvPr id="4" name="Slide Number Placeholder 3"/>
          <p:cNvSpPr>
            <a:spLocks noGrp="1"/>
          </p:cNvSpPr>
          <p:nvPr>
            <p:ph type="sldNum" sz="quarter" idx="10"/>
          </p:nvPr>
        </p:nvSpPr>
        <p:spPr/>
        <p:txBody>
          <a:bodyPr/>
          <a:lstStyle/>
          <a:p>
            <a:fld id="{C838DC80-E0CC-4A47-A7D6-FED0EEDCC10E}" type="slidenum">
              <a:rPr lang="en-CA" smtClean="0"/>
              <a:t>68</a:t>
            </a:fld>
            <a:endParaRPr lang="en-CA" dirty="0"/>
          </a:p>
        </p:txBody>
      </p:sp>
    </p:spTree>
    <p:extLst>
      <p:ext uri="{BB962C8B-B14F-4D97-AF65-F5344CB8AC3E}">
        <p14:creationId xmlns:p14="http://schemas.microsoft.com/office/powerpoint/2010/main" val="31146357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fr-CA" b="1" dirty="0" smtClean="0">
                <a:latin typeface="Arial" panose="020B0604020202020204" pitchFamily="34" charset="0"/>
                <a:cs typeface="Arial" panose="020B0604020202020204" pitchFamily="34" charset="0"/>
              </a:rPr>
              <a:t>Remarque</a:t>
            </a:r>
          </a:p>
          <a:p>
            <a:pPr defTabSz="949478">
              <a:defRPr/>
            </a:pPr>
            <a:r>
              <a:rPr lang="fr-CA" b="0" dirty="0" smtClean="0">
                <a:latin typeface="Arial" panose="020B0604020202020204" pitchFamily="34" charset="0"/>
                <a:cs typeface="Arial" panose="020B0604020202020204" pitchFamily="34" charset="0"/>
              </a:rPr>
              <a:t>Les groupes de répondants suivants ont été pris en compte dans l’analyse : </a:t>
            </a:r>
          </a:p>
          <a:p>
            <a:pPr marL="228600" indent="-228600" defTabSz="949478">
              <a:buFont typeface="Arial" panose="020B0604020202020204" pitchFamily="34" charset="0"/>
              <a:buChar char="•"/>
              <a:defRPr/>
            </a:pPr>
            <a:r>
              <a:rPr lang="fr-CA" b="0" baseline="0" dirty="0" smtClean="0">
                <a:latin typeface="Arial" panose="020B0604020202020204" pitchFamily="34" charset="0"/>
                <a:cs typeface="Arial" panose="020B0604020202020204" pitchFamily="34" charset="0"/>
              </a:rPr>
              <a:t>les répondants qui ont déclaré qu’ils recevaient des services à domicile leur étant destinés ou des services à domicile destinés à eux-mêmes ainsi qu’à un autre membre de leur ménage;</a:t>
            </a:r>
            <a:r>
              <a:rPr lang="fr-CA" b="0" dirty="0" smtClean="0">
                <a:latin typeface="Arial" panose="020B0604020202020204" pitchFamily="34" charset="0"/>
                <a:cs typeface="Arial" panose="020B0604020202020204" pitchFamily="34" charset="0"/>
              </a:rPr>
              <a:t> </a:t>
            </a:r>
          </a:p>
          <a:p>
            <a:pPr marL="228600" indent="-228600" defTabSz="949478">
              <a:buFont typeface="Arial" panose="020B0604020202020204" pitchFamily="34" charset="0"/>
              <a:buChar char="•"/>
              <a:defRPr/>
            </a:pPr>
            <a:r>
              <a:rPr lang="fr-CA" b="0" baseline="0" dirty="0" smtClean="0">
                <a:latin typeface="Arial" panose="020B0604020202020204" pitchFamily="34" charset="0"/>
                <a:cs typeface="Arial" panose="020B0604020202020204" pitchFamily="34" charset="0"/>
              </a:rPr>
              <a:t>les répondants dont le ménage est uniquement composé de personnes âgées, pour les répondants qui ont déclaré qu’un autre membre de leur ménage bénéficiait de services à domicile.</a:t>
            </a:r>
            <a:endParaRPr lang="fr-CA"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838DC80-E0CC-4A47-A7D6-FED0EEDCC10E}" type="slidenum">
              <a:rPr lang="en-CA" smtClean="0"/>
              <a:t>69</a:t>
            </a:fld>
            <a:endParaRPr lang="en-CA" dirty="0"/>
          </a:p>
        </p:txBody>
      </p:sp>
    </p:spTree>
    <p:extLst>
      <p:ext uri="{BB962C8B-B14F-4D97-AF65-F5344CB8AC3E}">
        <p14:creationId xmlns:p14="http://schemas.microsoft.com/office/powerpoint/2010/main" val="6404536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fr-CA" b="1" dirty="0" smtClean="0">
                <a:latin typeface="Arial" panose="020B0604020202020204" pitchFamily="34" charset="0"/>
                <a:cs typeface="Arial" panose="020B0604020202020204" pitchFamily="34" charset="0"/>
              </a:rPr>
              <a:t>Remarque</a:t>
            </a:r>
          </a:p>
          <a:p>
            <a:pPr defTabSz="949478">
              <a:defRPr/>
            </a:pPr>
            <a:r>
              <a:rPr lang="fr-CA" b="0" dirty="0" smtClean="0">
                <a:latin typeface="Arial" panose="020B0604020202020204" pitchFamily="34" charset="0"/>
                <a:cs typeface="Arial" panose="020B0604020202020204" pitchFamily="34" charset="0"/>
              </a:rPr>
              <a:t>Les groupes de répondants suivants ont été pris en compte dans l’analyse : </a:t>
            </a:r>
          </a:p>
          <a:p>
            <a:pPr marL="228600" indent="-228600" defTabSz="949478">
              <a:buFont typeface="Arial" panose="020B0604020202020204" pitchFamily="34" charset="0"/>
              <a:buChar char="•"/>
              <a:defRPr/>
            </a:pPr>
            <a:r>
              <a:rPr lang="fr-CA" b="0" baseline="0" dirty="0" smtClean="0">
                <a:latin typeface="Arial" panose="020B0604020202020204" pitchFamily="34" charset="0"/>
                <a:cs typeface="Arial" panose="020B0604020202020204" pitchFamily="34" charset="0"/>
              </a:rPr>
              <a:t>les répondants qui ont déclaré qu’ils recevaient des services à domicile leur étant destinés ou des services à domicile destinés à eux-mêmes ainsi qu’à un autre membre de leur ménage;</a:t>
            </a:r>
            <a:r>
              <a:rPr lang="fr-CA" b="0" dirty="0" smtClean="0">
                <a:latin typeface="Arial" panose="020B0604020202020204" pitchFamily="34" charset="0"/>
                <a:cs typeface="Arial" panose="020B0604020202020204" pitchFamily="34" charset="0"/>
              </a:rPr>
              <a:t> </a:t>
            </a:r>
          </a:p>
          <a:p>
            <a:pPr marL="228600" indent="-228600" defTabSz="949478">
              <a:buFont typeface="Arial" panose="020B0604020202020204" pitchFamily="34" charset="0"/>
              <a:buChar char="•"/>
              <a:defRPr/>
            </a:pPr>
            <a:r>
              <a:rPr lang="fr-CA" b="0" baseline="0" dirty="0" smtClean="0">
                <a:latin typeface="Arial" panose="020B0604020202020204" pitchFamily="34" charset="0"/>
                <a:cs typeface="Arial" panose="020B0604020202020204" pitchFamily="34" charset="0"/>
              </a:rPr>
              <a:t>les répondants dont le ménage est uniquement composé de personnes âgées, pour les répondants qui ont déclaré qu’un autre membre de leur ménage bénéficiait de services à domicile.</a:t>
            </a:r>
            <a:endParaRPr lang="fr-CA" dirty="0" smtClean="0">
              <a:latin typeface="Arial" panose="020B0604020202020204" pitchFamily="34" charset="0"/>
              <a:cs typeface="Arial" panose="020B0604020202020204" pitchFamily="34" charset="0"/>
            </a:endParaRPr>
          </a:p>
          <a:p>
            <a:pPr defTabSz="949478">
              <a:defRPr/>
            </a:pPr>
            <a:r>
              <a:rPr lang="fr-CA" b="1" dirty="0" smtClean="0">
                <a:latin typeface="Arial" panose="020B0604020202020204" pitchFamily="34" charset="0"/>
                <a:cs typeface="Arial" panose="020B0604020202020204" pitchFamily="34" charset="0"/>
              </a:rPr>
              <a:t>Source</a:t>
            </a:r>
          </a:p>
          <a:p>
            <a:pPr marL="0" indent="0">
              <a:lnSpc>
                <a:spcPct val="100000"/>
              </a:lnSpc>
              <a:spcBef>
                <a:spcPct val="0"/>
              </a:spcBef>
              <a:spcAft>
                <a:spcPct val="0"/>
              </a:spcAft>
              <a:buNone/>
            </a:pPr>
            <a:r>
              <a:rPr lang="fr-CA" sz="1200" b="0" dirty="0" smtClean="0">
                <a:solidFill>
                  <a:schemeClr val="tx1"/>
                </a:solidFill>
                <a:latin typeface="Arial" panose="020B0604020202020204" pitchFamily="34" charset="0"/>
                <a:cs typeface="Arial" panose="020B0604020202020204" pitchFamily="34" charset="0"/>
              </a:rPr>
              <a:t>* Association canadienne de soins et services à domicile, Association des infirmières et infirmiers du Canada, Collège des médecins de famille du Canada. </a:t>
            </a:r>
            <a:r>
              <a:rPr lang="fr-CA" sz="1200" b="0" i="1" dirty="0" smtClean="0">
                <a:solidFill>
                  <a:schemeClr val="tx1"/>
                </a:solidFill>
                <a:latin typeface="Arial" panose="020B0604020202020204" pitchFamily="34" charset="0"/>
                <a:cs typeface="Arial" panose="020B0604020202020204" pitchFamily="34" charset="0"/>
              </a:rPr>
              <a:t>Un plan national pour de meilleurs soins à domicile au Canada</a:t>
            </a:r>
            <a:r>
              <a:rPr lang="fr-CA" sz="1200" b="0" dirty="0" smtClean="0">
                <a:solidFill>
                  <a:schemeClr val="tx1"/>
                </a:solidFill>
                <a:latin typeface="Arial" panose="020B0604020202020204" pitchFamily="34" charset="0"/>
                <a:cs typeface="Arial" panose="020B0604020202020204" pitchFamily="34" charset="0"/>
              </a:rPr>
              <a:t>. 2016. http://www.thehomecareplan.ca/wp-content/uploads/2016/10/Better-Home-Care-Report-Oct-French-v3-1.pdf. </a:t>
            </a:r>
          </a:p>
        </p:txBody>
      </p:sp>
      <p:sp>
        <p:nvSpPr>
          <p:cNvPr id="4" name="Slide Number Placeholder 3"/>
          <p:cNvSpPr>
            <a:spLocks noGrp="1"/>
          </p:cNvSpPr>
          <p:nvPr>
            <p:ph type="sldNum" sz="quarter" idx="10"/>
          </p:nvPr>
        </p:nvSpPr>
        <p:spPr/>
        <p:txBody>
          <a:bodyPr/>
          <a:lstStyle/>
          <a:p>
            <a:fld id="{C838DC80-E0CC-4A47-A7D6-FED0EEDCC10E}" type="slidenum">
              <a:rPr lang="en-CA" smtClean="0"/>
              <a:t>70</a:t>
            </a:fld>
            <a:endParaRPr lang="en-CA" dirty="0"/>
          </a:p>
        </p:txBody>
      </p:sp>
    </p:spTree>
    <p:extLst>
      <p:ext uri="{BB962C8B-B14F-4D97-AF65-F5344CB8AC3E}">
        <p14:creationId xmlns:p14="http://schemas.microsoft.com/office/powerpoint/2010/main" val="357634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14</a:t>
            </a:fld>
            <a:endParaRPr lang="en-CA" dirty="0">
              <a:solidFill>
                <a:prstClr val="black"/>
              </a:solidFill>
            </a:endParaRPr>
          </a:p>
        </p:txBody>
      </p:sp>
    </p:spTree>
    <p:extLst>
      <p:ext uri="{BB962C8B-B14F-4D97-AF65-F5344CB8AC3E}">
        <p14:creationId xmlns:p14="http://schemas.microsoft.com/office/powerpoint/2010/main" val="1246028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838DC80-E0CC-4A47-A7D6-FED0EEDCC10E}" type="slidenum">
              <a:rPr lang="en-CA" smtClean="0"/>
              <a:t>71</a:t>
            </a:fld>
            <a:endParaRPr lang="en-CA" dirty="0"/>
          </a:p>
        </p:txBody>
      </p:sp>
    </p:spTree>
    <p:extLst>
      <p:ext uri="{BB962C8B-B14F-4D97-AF65-F5344CB8AC3E}">
        <p14:creationId xmlns:p14="http://schemas.microsoft.com/office/powerpoint/2010/main" val="8688375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72</a:t>
            </a:fld>
            <a:endParaRPr lang="en-CA" dirty="0">
              <a:solidFill>
                <a:prstClr val="black"/>
              </a:solidFill>
            </a:endParaRPr>
          </a:p>
        </p:txBody>
      </p:sp>
    </p:spTree>
    <p:extLst>
      <p:ext uri="{BB962C8B-B14F-4D97-AF65-F5344CB8AC3E}">
        <p14:creationId xmlns:p14="http://schemas.microsoft.com/office/powerpoint/2010/main" val="21378080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838DC80-E0CC-4A47-A7D6-FED0EEDCC10E}" type="slidenum">
              <a:rPr lang="en-CA" smtClean="0"/>
              <a:t>73</a:t>
            </a:fld>
            <a:endParaRPr lang="en-CA" dirty="0"/>
          </a:p>
        </p:txBody>
      </p:sp>
    </p:spTree>
    <p:extLst>
      <p:ext uri="{BB962C8B-B14F-4D97-AF65-F5344CB8AC3E}">
        <p14:creationId xmlns:p14="http://schemas.microsoft.com/office/powerpoint/2010/main" val="5736577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baseline="0" dirty="0" smtClean="0">
                <a:latin typeface="Arial" panose="020B0604020202020204" pitchFamily="34" charset="0"/>
                <a:cs typeface="Arial" panose="020B0604020202020204" pitchFamily="34" charset="0"/>
              </a:rPr>
              <a:t>Remarques</a:t>
            </a:r>
          </a:p>
          <a:p>
            <a:r>
              <a:rPr lang="fr-CA" b="0" baseline="0" dirty="0" smtClean="0">
                <a:latin typeface="Arial" panose="020B0604020202020204" pitchFamily="34" charset="0"/>
                <a:cs typeface="Arial" panose="020B0604020202020204" pitchFamily="34" charset="0"/>
              </a:rPr>
              <a:t>* Exclut les répondants qui qui ont déclaré qu’ils n’envisageraient pas l’AMAM comme une option.</a:t>
            </a:r>
          </a:p>
          <a:p>
            <a:pPr marL="0" marR="0" lvl="0" indent="0" algn="l" defTabSz="914400" rtl="0" eaLnBrk="1" fontAlgn="auto" latinLnBrk="0" hangingPunct="1">
              <a:lnSpc>
                <a:spcPct val="100000"/>
              </a:lnSpc>
              <a:spcBef>
                <a:spcPct val="0"/>
              </a:spcBef>
              <a:spcAft>
                <a:spcPct val="0"/>
              </a:spcAft>
              <a:buClrTx/>
              <a:buSzTx/>
              <a:buFontTx/>
              <a:buNone/>
              <a:defRPr/>
            </a:pPr>
            <a:r>
              <a:rPr lang="fr-CA" sz="1200" baseline="0" dirty="0" smtClean="0">
                <a:latin typeface="Arial" panose="020B0604020202020204" pitchFamily="34" charset="0"/>
                <a:cs typeface="Arial" panose="020B0604020202020204" pitchFamily="34" charset="0"/>
              </a:rPr>
              <a:t>† Exclut les répondants qui ne souhaiteraient jamais recevoir de l’AMAM. </a:t>
            </a:r>
          </a:p>
        </p:txBody>
      </p:sp>
      <p:sp>
        <p:nvSpPr>
          <p:cNvPr id="4" name="Slide Number Placeholder 3"/>
          <p:cNvSpPr>
            <a:spLocks noGrp="1"/>
          </p:cNvSpPr>
          <p:nvPr>
            <p:ph type="sldNum" sz="quarter" idx="10"/>
          </p:nvPr>
        </p:nvSpPr>
        <p:spPr/>
        <p:txBody>
          <a:bodyPr/>
          <a:lstStyle/>
          <a:p>
            <a:fld id="{643F73B4-F3C9-4268-BCC0-6C7B6A7D3408}" type="slidenum">
              <a:rPr lang="en-CA" smtClean="0"/>
              <a:t>75</a:t>
            </a:fld>
            <a:endParaRPr lang="en-CA" dirty="0"/>
          </a:p>
        </p:txBody>
      </p:sp>
    </p:spTree>
    <p:extLst>
      <p:ext uri="{BB962C8B-B14F-4D97-AF65-F5344CB8AC3E}">
        <p14:creationId xmlns:p14="http://schemas.microsoft.com/office/powerpoint/2010/main" val="4409475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76</a:t>
            </a:fld>
            <a:endParaRPr lang="en-CA" dirty="0">
              <a:solidFill>
                <a:prstClr val="black"/>
              </a:solidFill>
            </a:endParaRPr>
          </a:p>
        </p:txBody>
      </p:sp>
    </p:spTree>
    <p:extLst>
      <p:ext uri="{BB962C8B-B14F-4D97-AF65-F5344CB8AC3E}">
        <p14:creationId xmlns:p14="http://schemas.microsoft.com/office/powerpoint/2010/main" val="24495429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77</a:t>
            </a:fld>
            <a:endParaRPr lang="en-CA" dirty="0">
              <a:solidFill>
                <a:prstClr val="black"/>
              </a:solidFill>
            </a:endParaRPr>
          </a:p>
        </p:txBody>
      </p:sp>
    </p:spTree>
    <p:extLst>
      <p:ext uri="{BB962C8B-B14F-4D97-AF65-F5344CB8AC3E}">
        <p14:creationId xmlns:p14="http://schemas.microsoft.com/office/powerpoint/2010/main" val="28769351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1" baseline="0" dirty="0" smtClean="0">
                <a:latin typeface="Arial" panose="020B0604020202020204" pitchFamily="34" charset="0"/>
                <a:cs typeface="Arial" panose="020B0604020202020204" pitchFamily="34" charset="0"/>
              </a:rPr>
              <a:t>Source</a:t>
            </a:r>
            <a:endParaRPr lang="en-US"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dirty="0" smtClean="0">
                <a:latin typeface="Arial" panose="020B0604020202020204" pitchFamily="34" charset="0"/>
                <a:cs typeface="Arial" panose="020B0604020202020204" pitchFamily="34" charset="0"/>
              </a:rPr>
              <a:t>* Osborn R, Moulds D, Squires M, Doty M, Anderson C. International survey of older adults finds shortcomings in access, coordination, and patient-centered care. </a:t>
            </a:r>
            <a:r>
              <a:rPr lang="en-US" i="1" dirty="0" smtClean="0">
                <a:latin typeface="Arial" panose="020B0604020202020204" pitchFamily="34" charset="0"/>
                <a:cs typeface="Arial" panose="020B0604020202020204" pitchFamily="34" charset="0"/>
              </a:rPr>
              <a:t>Health Affairs</a:t>
            </a:r>
            <a:r>
              <a:rPr lang="en-US" dirty="0" smtClean="0">
                <a:latin typeface="Arial" panose="020B0604020202020204" pitchFamily="34" charset="0"/>
                <a:cs typeface="Arial" panose="020B0604020202020204" pitchFamily="34" charset="0"/>
              </a:rPr>
              <a:t>. 2014. https://www.ncbi.nlm.nih.gov/pubmed/25410260. </a:t>
            </a:r>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78</a:t>
            </a:fld>
            <a:endParaRPr lang="en-CA" dirty="0">
              <a:solidFill>
                <a:prstClr val="black"/>
              </a:solidFill>
            </a:endParaRPr>
          </a:p>
        </p:txBody>
      </p:sp>
    </p:spTree>
    <p:extLst>
      <p:ext uri="{BB962C8B-B14F-4D97-AF65-F5344CB8AC3E}">
        <p14:creationId xmlns:p14="http://schemas.microsoft.com/office/powerpoint/2010/main" val="33580141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1" dirty="0" smtClean="0">
                <a:latin typeface="Arial" panose="020B0604020202020204" pitchFamily="34" charset="0"/>
                <a:cs typeface="Arial" panose="020B0604020202020204" pitchFamily="34" charset="0"/>
              </a:rPr>
              <a:t>Remarque</a:t>
            </a:r>
          </a:p>
          <a:p>
            <a:pPr defTabSz="931774">
              <a:defRPr/>
            </a:pPr>
            <a:r>
              <a:rPr lang="en-CA" dirty="0" smtClean="0">
                <a:latin typeface="Arial" panose="020B0604020202020204" pitchFamily="34" charset="0"/>
                <a:cs typeface="Arial" panose="020B0604020202020204" pitchFamily="34" charset="0"/>
              </a:rPr>
              <a:t>* Premières Nations (inscrits et non inscrits), Métis et Inuit.</a:t>
            </a:r>
          </a:p>
        </p:txBody>
      </p:sp>
      <p:sp>
        <p:nvSpPr>
          <p:cNvPr id="4" name="Slide Number Placeholder 3"/>
          <p:cNvSpPr>
            <a:spLocks noGrp="1"/>
          </p:cNvSpPr>
          <p:nvPr>
            <p:ph type="sldNum" sz="quarter" idx="10"/>
          </p:nvPr>
        </p:nvSpPr>
        <p:spPr/>
        <p:txBody>
          <a:bodyPr/>
          <a:lstStyle/>
          <a:p>
            <a:fld id="{C838DC80-E0CC-4A47-A7D6-FED0EEDCC10E}" type="slidenum">
              <a:rPr lang="en-CA" smtClean="0"/>
              <a:t>79</a:t>
            </a:fld>
            <a:endParaRPr lang="en-CA" dirty="0"/>
          </a:p>
        </p:txBody>
      </p:sp>
    </p:spTree>
    <p:extLst>
      <p:ext uri="{BB962C8B-B14F-4D97-AF65-F5344CB8AC3E}">
        <p14:creationId xmlns:p14="http://schemas.microsoft.com/office/powerpoint/2010/main" val="5236852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80</a:t>
            </a:fld>
            <a:endParaRPr lang="en-CA" dirty="0"/>
          </a:p>
        </p:txBody>
      </p:sp>
    </p:spTree>
    <p:extLst>
      <p:ext uri="{BB962C8B-B14F-4D97-AF65-F5344CB8AC3E}">
        <p14:creationId xmlns:p14="http://schemas.microsoft.com/office/powerpoint/2010/main" val="33557631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81</a:t>
            </a:fld>
            <a:endParaRPr lang="en-CA" dirty="0"/>
          </a:p>
        </p:txBody>
      </p:sp>
    </p:spTree>
    <p:extLst>
      <p:ext uri="{BB962C8B-B14F-4D97-AF65-F5344CB8AC3E}">
        <p14:creationId xmlns:p14="http://schemas.microsoft.com/office/powerpoint/2010/main" val="83164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5987" cy="3544888"/>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79513F65-50C7-4D59-8FDE-5D7CBEA18C66}"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193511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ct val="0"/>
              </a:spcBef>
              <a:spcAft>
                <a:spcPct val="0"/>
              </a:spcAft>
              <a:buNone/>
            </a:pPr>
            <a:r>
              <a:rPr lang="fr-CA" sz="1200" b="1" noProof="0" dirty="0" smtClean="0">
                <a:solidFill>
                  <a:schemeClr val="tx1"/>
                </a:solidFill>
                <a:latin typeface="Arial" panose="020B0604020202020204" pitchFamily="34" charset="0"/>
                <a:cs typeface="Arial" panose="020B0604020202020204" pitchFamily="34" charset="0"/>
              </a:rPr>
              <a:t>Source</a:t>
            </a:r>
          </a:p>
          <a:p>
            <a:pPr marL="0" indent="0">
              <a:lnSpc>
                <a:spcPct val="100000"/>
              </a:lnSpc>
              <a:spcBef>
                <a:spcPct val="0"/>
              </a:spcBef>
              <a:spcAft>
                <a:spcPct val="0"/>
              </a:spcAft>
              <a:buNone/>
            </a:pPr>
            <a:r>
              <a:rPr lang="fr-CA" sz="1200" b="0" noProof="0" dirty="0" smtClean="0">
                <a:solidFill>
                  <a:schemeClr val="tx1"/>
                </a:solidFill>
                <a:latin typeface="Arial" panose="020B0604020202020204" pitchFamily="34" charset="0"/>
                <a:cs typeface="Arial" panose="020B0604020202020204" pitchFamily="34" charset="0"/>
              </a:rPr>
              <a:t>* Institut canadien d’information sur la santé. </a:t>
            </a:r>
            <a:r>
              <a:rPr lang="fr-CA" sz="1200" b="0" i="1" noProof="0" dirty="0" smtClean="0">
                <a:solidFill>
                  <a:schemeClr val="tx1"/>
                </a:solidFill>
                <a:latin typeface="Arial" panose="020B0604020202020204" pitchFamily="34" charset="0"/>
                <a:cs typeface="Arial" panose="020B0604020202020204" pitchFamily="34" charset="0"/>
              </a:rPr>
              <a:t>Résultats du Canada : Enquête internationale de 2014 auprès des adultes âgés sur les politiques de santé du Fonds du Commonwealth</a:t>
            </a:r>
            <a:r>
              <a:rPr lang="fr-CA" sz="1200" b="0" noProof="0" dirty="0" smtClean="0">
                <a:solidFill>
                  <a:schemeClr val="tx1"/>
                </a:solidFill>
                <a:latin typeface="Arial" panose="020B0604020202020204" pitchFamily="34" charset="0"/>
                <a:cs typeface="Arial" panose="020B0604020202020204" pitchFamily="34" charset="0"/>
              </a:rPr>
              <a:t>. 2015. https://www.cihi.ca/fr/enquete-de-2014-du-fonds-du-commonwealth.</a:t>
            </a:r>
          </a:p>
        </p:txBody>
      </p:sp>
      <p:sp>
        <p:nvSpPr>
          <p:cNvPr id="4" name="Slide Number Placeholder 3"/>
          <p:cNvSpPr>
            <a:spLocks noGrp="1"/>
          </p:cNvSpPr>
          <p:nvPr>
            <p:ph type="sldNum" sz="quarter" idx="10"/>
          </p:nvPr>
        </p:nvSpPr>
        <p:spPr/>
        <p:txBody>
          <a:bodyPr/>
          <a:lstStyle/>
          <a:p>
            <a:fld id="{C838DC80-E0CC-4A47-A7D6-FED0EEDCC10E}" type="slidenum">
              <a:rPr lang="en-CA" smtClean="0"/>
              <a:t>16</a:t>
            </a:fld>
            <a:endParaRPr lang="en-CA" dirty="0"/>
          </a:p>
        </p:txBody>
      </p:sp>
    </p:spTree>
    <p:extLst>
      <p:ext uri="{BB962C8B-B14F-4D97-AF65-F5344CB8AC3E}">
        <p14:creationId xmlns:p14="http://schemas.microsoft.com/office/powerpoint/2010/main" val="99635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43F73B4-F3C9-4268-BCC0-6C7B6A7D3408}" type="slidenum">
              <a:rPr lang="en-CA" smtClean="0"/>
              <a:t>17</a:t>
            </a:fld>
            <a:endParaRPr lang="en-CA" dirty="0"/>
          </a:p>
        </p:txBody>
      </p:sp>
    </p:spTree>
    <p:extLst>
      <p:ext uri="{BB962C8B-B14F-4D97-AF65-F5344CB8AC3E}">
        <p14:creationId xmlns:p14="http://schemas.microsoft.com/office/powerpoint/2010/main" val="66889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254205249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937941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2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522" y="5604454"/>
            <a:ext cx="1684523" cy="777240"/>
          </a:xfrm>
          <a:prstGeom prst="rect">
            <a:avLst/>
          </a:prstGeom>
        </p:spPr>
      </p:pic>
      <p:sp>
        <p:nvSpPr>
          <p:cNvPr id="6" name="Rectangle 5"/>
          <p:cNvSpPr/>
          <p:nvPr userDrawn="1"/>
        </p:nvSpPr>
        <p:spPr bwMode="gray">
          <a:xfrm>
            <a:off x="0" y="5105400"/>
            <a:ext cx="5436096" cy="1703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Picture Placeholder 4"/>
          <p:cNvSpPr>
            <a:spLocks noGrp="1"/>
          </p:cNvSpPr>
          <p:nvPr>
            <p:ph type="pic" sz="quarter" idx="10" hasCustomPrompt="1"/>
          </p:nvPr>
        </p:nvSpPr>
        <p:spPr>
          <a:xfrm>
            <a:off x="0" y="0"/>
            <a:ext cx="9144000" cy="5105400"/>
          </a:xfrm>
        </p:spPr>
        <p:txBody>
          <a:bodyPr tIns="1800000" anchor="t" anchorCtr="0"/>
          <a:lstStyle>
            <a:lvl1pPr algn="ctr">
              <a:defRPr baseline="0">
                <a:solidFill>
                  <a:srgbClr val="002060"/>
                </a:solidFill>
              </a:defRPr>
            </a:lvl1pPr>
          </a:lstStyle>
          <a:p>
            <a:r>
              <a:rPr lang="en-CA" dirty="0" smtClean="0"/>
              <a:t>Click to insert cover image</a:t>
            </a:r>
          </a:p>
          <a:p>
            <a:endParaRPr lang="en-CA" dirty="0" smtClean="0"/>
          </a:p>
          <a:p>
            <a:endParaRPr lang="en-CA" dirty="0"/>
          </a:p>
        </p:txBody>
      </p:sp>
      <p:sp>
        <p:nvSpPr>
          <p:cNvPr id="2" name="Title 1"/>
          <p:cNvSpPr>
            <a:spLocks noGrp="1"/>
          </p:cNvSpPr>
          <p:nvPr>
            <p:ph type="ctrTitle" hasCustomPrompt="1"/>
          </p:nvPr>
        </p:nvSpPr>
        <p:spPr>
          <a:xfrm>
            <a:off x="290416" y="5486400"/>
            <a:ext cx="4281584" cy="609600"/>
          </a:xfrm>
        </p:spPr>
        <p:txBody>
          <a:bodyPr wrap="square" tIns="0" bIns="0" anchor="b" anchorCtr="0">
            <a:spAutoFit/>
          </a:bodyPr>
          <a:lstStyle>
            <a:lvl1pPr algn="l">
              <a:defRPr lang="en-CA" sz="4000" kern="1200" dirty="0">
                <a:solidFill>
                  <a:srgbClr val="ED7024"/>
                </a:solidFill>
                <a:latin typeface="+mj-lt"/>
                <a:ea typeface="+mj-ea"/>
                <a:cs typeface="+mj-cs"/>
              </a:defRPr>
            </a:lvl1pPr>
          </a:lstStyle>
          <a:p>
            <a:r>
              <a:rPr lang="en-US" dirty="0" smtClean="0"/>
              <a:t>Click to edit title</a:t>
            </a:r>
            <a:endParaRPr lang="en-CA" dirty="0"/>
          </a:p>
        </p:txBody>
      </p:sp>
      <p:sp>
        <p:nvSpPr>
          <p:cNvPr id="3" name="Subtitle 2"/>
          <p:cNvSpPr>
            <a:spLocks noGrp="1"/>
          </p:cNvSpPr>
          <p:nvPr>
            <p:ph type="subTitle" idx="1" hasCustomPrompt="1"/>
          </p:nvPr>
        </p:nvSpPr>
        <p:spPr>
          <a:xfrm>
            <a:off x="290416" y="6096000"/>
            <a:ext cx="4271378" cy="361637"/>
          </a:xfrm>
        </p:spPr>
        <p:txBody>
          <a:bodyPr wrap="square">
            <a:spAutoFit/>
          </a:bodyPr>
          <a:lstStyle>
            <a:lvl1pPr marL="0" indent="0" algn="l">
              <a:buNone/>
              <a:defRPr lang="en-CA" sz="2400" kern="1200" dirty="0">
                <a:solidFill>
                  <a:srgbClr val="365254"/>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and/or presenter</a:t>
            </a:r>
            <a:endParaRPr lang="en-CA" dirty="0"/>
          </a:p>
        </p:txBody>
      </p:sp>
    </p:spTree>
    <p:extLst>
      <p:ext uri="{BB962C8B-B14F-4D97-AF65-F5344CB8AC3E}">
        <p14:creationId xmlns:p14="http://schemas.microsoft.com/office/powerpoint/2010/main" val="3692688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57200" y="580499"/>
            <a:ext cx="8229600" cy="397545"/>
          </a:xfrm>
        </p:spPr>
        <p:txBody>
          <a:bodyPr lIns="0" tIns="0" rIns="0" bIns="0" anchor="t" anchorCtr="0">
            <a:spAutoFit/>
          </a:bodyPr>
          <a:lstStyle>
            <a:lvl1pPr algn="l">
              <a:lnSpc>
                <a:spcPts val="3100"/>
              </a:lnSpc>
              <a:defRPr sz="2800" baseline="0">
                <a:solidFill>
                  <a:srgbClr val="365254"/>
                </a:solidFill>
              </a:defRPr>
            </a:lvl1pPr>
          </a:lstStyle>
          <a:p>
            <a:r>
              <a:rPr lang="en-US" dirty="0" smtClean="0"/>
              <a:t>Title only layout — Slide title</a:t>
            </a:r>
          </a:p>
        </p:txBody>
      </p:sp>
      <p:sp>
        <p:nvSpPr>
          <p:cNvPr id="6"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56135952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57200" y="580499"/>
            <a:ext cx="8229600" cy="397545"/>
          </a:xfrm>
        </p:spPr>
        <p:txBody>
          <a:bodyPr lIns="0" tIns="0" rIns="0" bIns="0" anchor="t" anchorCtr="0">
            <a:spAutoFit/>
          </a:bodyPr>
          <a:lstStyle>
            <a:lvl1pPr algn="l">
              <a:lnSpc>
                <a:spcPts val="3100"/>
              </a:lnSpc>
              <a:defRPr sz="2800" baseline="0">
                <a:solidFill>
                  <a:srgbClr val="365254"/>
                </a:solidFill>
              </a:defRPr>
            </a:lvl1pPr>
          </a:lstStyle>
          <a:p>
            <a:r>
              <a:rPr lang="en-US" dirty="0" smtClean="0"/>
              <a:t>Title only layout — Slide title</a:t>
            </a:r>
          </a:p>
        </p:txBody>
      </p:sp>
      <p:sp>
        <p:nvSpPr>
          <p:cNvPr id="5"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35614785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57200" y="1808163"/>
            <a:ext cx="5788025" cy="22669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2" name="Title 1"/>
          <p:cNvSpPr>
            <a:spLocks noGrp="1"/>
          </p:cNvSpPr>
          <p:nvPr>
            <p:ph type="title"/>
          </p:nvPr>
        </p:nvSpPr>
        <p:spPr>
          <a:xfrm>
            <a:off x="457200" y="586782"/>
            <a:ext cx="8229600" cy="397545"/>
          </a:xfrm>
        </p:spPr>
        <p:txBody>
          <a:bodyPr/>
          <a:lstStyle>
            <a:lvl1pPr algn="l" defTabSz="914378" rtl="0" eaLnBrk="1" latinLnBrk="0" hangingPunct="1">
              <a:lnSpc>
                <a:spcPts val="3100"/>
              </a:lnSpc>
              <a:spcBef>
                <a:spcPct val="0"/>
              </a:spcBef>
              <a:buNone/>
              <a:defRPr lang="en-CA" sz="2800" kern="1200" baseline="0" dirty="0">
                <a:solidFill>
                  <a:srgbClr val="365254"/>
                </a:solidFill>
                <a:latin typeface="+mj-lt"/>
                <a:ea typeface="+mj-ea"/>
                <a:cs typeface="+mj-cs"/>
              </a:defRPr>
            </a:lvl1pPr>
          </a:lstStyle>
          <a:p>
            <a:r>
              <a:rPr lang="en-US" dirty="0" smtClean="0"/>
              <a:t>Click to edit Master title style</a:t>
            </a:r>
            <a:endParaRPr lang="en-CA" dirty="0"/>
          </a:p>
        </p:txBody>
      </p:sp>
      <p:sp>
        <p:nvSpPr>
          <p:cNvPr id="9"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40768014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80499"/>
            <a:ext cx="8229600" cy="397545"/>
          </a:xfrm>
        </p:spPr>
        <p:txBody>
          <a:bodyPr lIns="0" tIns="0" rIns="0" bIns="0" anchor="t" anchorCtr="0">
            <a:spAutoFit/>
          </a:bodyPr>
          <a:lstStyle>
            <a:lvl1pPr algn="l" defTabSz="914378" rtl="0" eaLnBrk="1" latinLnBrk="0" hangingPunct="1">
              <a:lnSpc>
                <a:spcPts val="3100"/>
              </a:lnSpc>
              <a:spcBef>
                <a:spcPct val="0"/>
              </a:spcBef>
              <a:buNone/>
              <a:defRPr lang="en-CA" sz="2800" kern="1200" baseline="0" dirty="0">
                <a:solidFill>
                  <a:srgbClr val="365254"/>
                </a:solidFill>
                <a:latin typeface="+mj-lt"/>
                <a:ea typeface="+mj-ea"/>
                <a:cs typeface="+mj-cs"/>
              </a:defRPr>
            </a:lvl1pPr>
          </a:lstStyle>
          <a:p>
            <a:r>
              <a:rPr lang="en-US" dirty="0" smtClean="0"/>
              <a:t>1-column content — Slide title</a:t>
            </a:r>
            <a:endParaRPr lang="en-CA" dirty="0"/>
          </a:p>
        </p:txBody>
      </p:sp>
      <p:sp>
        <p:nvSpPr>
          <p:cNvPr id="11" name="Text Placeholder 10"/>
          <p:cNvSpPr>
            <a:spLocks noGrp="1"/>
          </p:cNvSpPr>
          <p:nvPr>
            <p:ph type="body" sz="quarter" idx="10" hasCustomPrompt="1"/>
          </p:nvPr>
        </p:nvSpPr>
        <p:spPr>
          <a:xfrm>
            <a:off x="708660" y="1827300"/>
            <a:ext cx="7200000" cy="692497"/>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dirty="0" smtClean="0"/>
              <a:t>Bullet 1</a:t>
            </a:r>
          </a:p>
          <a:p>
            <a:pPr lvl="1"/>
            <a:r>
              <a:rPr lang="en-US" dirty="0" smtClean="0"/>
              <a:t>Bullet 2</a:t>
            </a:r>
          </a:p>
        </p:txBody>
      </p:sp>
      <p:sp>
        <p:nvSpPr>
          <p:cNvPr id="7"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Tree>
    <p:extLst>
      <p:ext uri="{BB962C8B-B14F-4D97-AF65-F5344CB8AC3E}">
        <p14:creationId xmlns:p14="http://schemas.microsoft.com/office/powerpoint/2010/main" val="389169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86782"/>
            <a:ext cx="8229600" cy="423193"/>
          </a:xfrm>
          <a:prstGeom prst="rect">
            <a:avLst/>
          </a:prstGeom>
        </p:spPr>
        <p:txBody>
          <a:bodyPr vert="horz" lIns="0" tIns="0" rIns="0" bIns="0" rtlCol="0" anchor="t" anchorCtr="0">
            <a:spAutoFit/>
          </a:bodyPr>
          <a:lstStyle/>
          <a:p>
            <a:r>
              <a:rPr lang="en-US" dirty="0" smtClean="0"/>
              <a:t>Click to edit Master title style</a:t>
            </a:r>
            <a:endParaRPr lang="en-CA" dirty="0"/>
          </a:p>
        </p:txBody>
      </p:sp>
      <p:sp>
        <p:nvSpPr>
          <p:cNvPr id="6" name="Slide Number Placeholder 5"/>
          <p:cNvSpPr>
            <a:spLocks noGrp="1"/>
          </p:cNvSpPr>
          <p:nvPr>
            <p:ph type="sldNum" sz="quarter" idx="4"/>
          </p:nvPr>
        </p:nvSpPr>
        <p:spPr>
          <a:xfrm>
            <a:off x="3505200" y="6558553"/>
            <a:ext cx="2133600" cy="138499"/>
          </a:xfrm>
          <a:prstGeom prst="rect">
            <a:avLst/>
          </a:prstGeom>
        </p:spPr>
        <p:txBody>
          <a:bodyPr vert="horz" lIns="0" tIns="0" rIns="0" bIns="0" rtlCol="0" anchor="t" anchorCtr="0">
            <a:spAutoFit/>
          </a:bodyPr>
          <a:lstStyle>
            <a:lvl1pPr algn="ctr">
              <a:defRPr sz="900">
                <a:solidFill>
                  <a:schemeClr val="tx1"/>
                </a:solidFill>
                <a:latin typeface="Arial" panose="020B0604020202020204" pitchFamily="34" charset="0"/>
                <a:cs typeface="Arial" panose="020B0604020202020204" pitchFamily="34" charset="0"/>
              </a:defRPr>
            </a:lvl1pPr>
          </a:lstStyle>
          <a:p>
            <a:fld id="{B0F7FFD8-5CE8-4D8F-8E40-58118BB0EBB0}" type="slidenum">
              <a:rPr lang="en-CA" smtClean="0"/>
              <a:pPr/>
              <a:t>‹#›</a:t>
            </a:fld>
            <a:endParaRPr lang="en-CA" dirty="0"/>
          </a:p>
        </p:txBody>
      </p:sp>
      <p:sp>
        <p:nvSpPr>
          <p:cNvPr id="10" name="Text Placeholder 9"/>
          <p:cNvSpPr>
            <a:spLocks noGrp="1"/>
          </p:cNvSpPr>
          <p:nvPr>
            <p:ph type="body" idx="1"/>
          </p:nvPr>
        </p:nvSpPr>
        <p:spPr>
          <a:xfrm>
            <a:off x="457200" y="1827300"/>
            <a:ext cx="8229600" cy="1962076"/>
          </a:xfrm>
          <a:prstGeom prst="rect">
            <a:avLst/>
          </a:prstGeom>
        </p:spPr>
        <p:txBody>
          <a:bodyPr vert="horz" lIns="0" tIns="0" rIns="0" bIns="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4219835745"/>
      </p:ext>
    </p:extLst>
  </p:cSld>
  <p:clrMap bg1="lt1" tx1="dk1" bg2="lt2" tx2="dk2" accent1="accent1" accent2="accent2" accent3="accent3" accent4="accent4" accent5="accent5" accent6="accent6" hlink="hlink" folHlink="folHlink"/>
  <p:sldLayoutIdLst>
    <p:sldLayoutId id="2147483676" r:id="rId1"/>
    <p:sldLayoutId id="2147483752" r:id="rId2"/>
    <p:sldLayoutId id="2147483721" r:id="rId3"/>
    <p:sldLayoutId id="2147483747" r:id="rId4"/>
    <p:sldLayoutId id="2147483751" r:id="rId5"/>
    <p:sldLayoutId id="2147483750" r:id="rId6"/>
    <p:sldLayoutId id="2147483749" r:id="rId7"/>
  </p:sldLayoutIdLst>
  <p:hf hdr="0" dt="0"/>
  <p:txStyles>
    <p:titleStyle>
      <a:lvl1pPr algn="l" defTabSz="914378" rtl="0" eaLnBrk="1" latinLnBrk="0" hangingPunct="1">
        <a:lnSpc>
          <a:spcPts val="3300"/>
        </a:lnSpc>
        <a:spcBef>
          <a:spcPct val="0"/>
        </a:spcBef>
        <a:buNone/>
        <a:defRPr sz="3000" kern="1200">
          <a:solidFill>
            <a:srgbClr val="365254"/>
          </a:solidFill>
          <a:latin typeface="+mj-lt"/>
          <a:ea typeface="+mj-ea"/>
          <a:cs typeface="+mj-cs"/>
        </a:defRPr>
      </a:lvl1pPr>
    </p:titleStyle>
    <p:body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mailto:cmwf@icis.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hyperlink" Target="mailto:droitdauteur@icis.ca" TargetMode="External"/><Relationship Id="rId2" Type="http://schemas.openxmlformats.org/officeDocument/2006/relationships/hyperlink" Target="http://www.icis.ca/"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52.xml"/><Relationship Id="rId18" Type="http://schemas.openxmlformats.org/officeDocument/2006/relationships/slide" Target="slide79.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46.xml"/><Relationship Id="rId17" Type="http://schemas.openxmlformats.org/officeDocument/2006/relationships/slide" Target="slide76.xml"/><Relationship Id="rId2" Type="http://schemas.openxmlformats.org/officeDocument/2006/relationships/notesSlide" Target="../notesSlides/notesSlide2.xml"/><Relationship Id="rId16" Type="http://schemas.openxmlformats.org/officeDocument/2006/relationships/slide" Target="slide72.xml"/><Relationship Id="rId1" Type="http://schemas.openxmlformats.org/officeDocument/2006/relationships/slideLayout" Target="../slideLayouts/slideLayout5.xml"/><Relationship Id="rId6" Type="http://schemas.openxmlformats.org/officeDocument/2006/relationships/slide" Target="slide13.xml"/><Relationship Id="rId11" Type="http://schemas.openxmlformats.org/officeDocument/2006/relationships/slide" Target="slide38.xml"/><Relationship Id="rId5" Type="http://schemas.openxmlformats.org/officeDocument/2006/relationships/slide" Target="slide11.xml"/><Relationship Id="rId15" Type="http://schemas.openxmlformats.org/officeDocument/2006/relationships/slide" Target="slide64.xml"/><Relationship Id="rId10" Type="http://schemas.openxmlformats.org/officeDocument/2006/relationships/slide" Target="slide33.xml"/><Relationship Id="rId19" Type="http://schemas.openxmlformats.org/officeDocument/2006/relationships/slide" Target="slide80.xml"/><Relationship Id="rId4" Type="http://schemas.openxmlformats.org/officeDocument/2006/relationships/slide" Target="slide9.xml"/><Relationship Id="rId9" Type="http://schemas.openxmlformats.org/officeDocument/2006/relationships/slide" Target="slide30.xml"/><Relationship Id="rId14" Type="http://schemas.openxmlformats.org/officeDocument/2006/relationships/slide" Target="slide5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chart" Target="../charts/chart11.xml"/><Relationship Id="rId5" Type="http://schemas.openxmlformats.org/officeDocument/2006/relationships/image" Target="../media/image8.png"/><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chart" Target="../charts/chart12.xml"/><Relationship Id="rId5" Type="http://schemas.openxmlformats.org/officeDocument/2006/relationships/image" Target="../media/image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chart" Target="../charts/chart14.xml"/><Relationship Id="rId4" Type="http://schemas.openxmlformats.org/officeDocument/2006/relationships/chart" Target="../charts/char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chart" Target="../charts/chart1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chart" Target="../charts/chart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19.png"/><Relationship Id="rId4" Type="http://schemas.openxmlformats.org/officeDocument/2006/relationships/chart" Target="../charts/chart1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chart" Target="../charts/chart1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7.png"/><Relationship Id="rId4" Type="http://schemas.openxmlformats.org/officeDocument/2006/relationships/chart" Target="../charts/chart2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chart" Target="../charts/chart2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26.xml"/><Relationship Id="rId5" Type="http://schemas.openxmlformats.org/officeDocument/2006/relationships/image" Target="../media/image22.png"/><Relationship Id="rId4" Type="http://schemas.openxmlformats.org/officeDocument/2006/relationships/chart" Target="../charts/chart2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chart" Target="../charts/chart24.xml"/><Relationship Id="rId5" Type="http://schemas.openxmlformats.org/officeDocument/2006/relationships/image" Target="../media/image23.png"/><Relationship Id="rId4" Type="http://schemas.openxmlformats.org/officeDocument/2006/relationships/chart" Target="../charts/chart2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8.png"/><Relationship Id="rId5" Type="http://schemas.openxmlformats.org/officeDocument/2006/relationships/chart" Target="../charts/chart26.xml"/><Relationship Id="rId4" Type="http://schemas.openxmlformats.org/officeDocument/2006/relationships/chart" Target="../charts/chart2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30.xml"/><Relationship Id="rId5" Type="http://schemas.openxmlformats.org/officeDocument/2006/relationships/chart" Target="../charts/chart28.xml"/><Relationship Id="rId4" Type="http://schemas.openxmlformats.org/officeDocument/2006/relationships/chart" Target="../charts/chart2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32.xml"/><Relationship Id="rId5" Type="http://schemas.openxmlformats.org/officeDocument/2006/relationships/chart" Target="../charts/chart29.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chart" Target="../charts/chart30.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chart" Target="../charts/chart3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36.xml"/></Relationships>
</file>

<file path=ppt/slides/_rels/slide7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chart" Target="../charts/chart38.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chart" Target="../charts/chart39.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hyperlink" Target="http://evidencenetwork.ca/archives/20621" TargetMode="External"/><Relationship Id="rId3" Type="http://schemas.openxmlformats.org/officeDocument/2006/relationships/hyperlink" Target="http://www.thehomecareplan.ca/wp-content/uploads/2016/10/Better-Home-Care-Report-Oct-French-v3-1.pdf" TargetMode="External"/><Relationship Id="rId7" Type="http://schemas.openxmlformats.org/officeDocument/2006/relationships/hyperlink" Target="http://www.euprimarycare.org/column/primary-care-sweden"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hyperlink" Target="https://secure.cihi.ca/free_products/ED_Report_ForWeb_FR_Final.pdf" TargetMode="External"/><Relationship Id="rId5" Type="http://schemas.openxmlformats.org/officeDocument/2006/relationships/hyperlink" Target="https://www.cihi.ca/fr/lenquete-2016-du-fonds-du-commonwealth" TargetMode="External"/><Relationship Id="rId4" Type="http://schemas.openxmlformats.org/officeDocument/2006/relationships/hyperlink" Target="https://www.cihi.ca/fr/enquete-de-2014-du-fonds-du-commonwealth" TargetMode="External"/><Relationship Id="rId9" Type="http://schemas.openxmlformats.org/officeDocument/2006/relationships/hyperlink" Target="https://www.canada.ca/fr/conseil-national-aines/programmes/publications-rapports/2014/isolement-social-aines/page05.html"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www.statcan.gc.ca/daily-quotidien/170127/dq170127a-fra.htm" TargetMode="External"/><Relationship Id="rId3" Type="http://schemas.openxmlformats.org/officeDocument/2006/relationships/hyperlink" Target="http://international.commonwealthfund.org/countries/new_zealand/" TargetMode="External"/><Relationship Id="rId7" Type="http://schemas.openxmlformats.org/officeDocument/2006/relationships/hyperlink" Target="http://www12.statcan.gc.ca/census-recensement/2011/as-sa/98-310-x/2011003/fig/fig3_2-3-fra.cfm"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hyperlink" Target="http://www.statcan.gc.ca/pub/82-003-x/2014006/article/14032-fra.htm" TargetMode="External"/><Relationship Id="rId5" Type="http://schemas.openxmlformats.org/officeDocument/2006/relationships/hyperlink" Target="https://www.infoway-inforoute.ca/fr/component/edocman/3367-diffusion-de-la-sante-connectee-au-canada-rapport-d-etude/view-document?Itemid=101" TargetMode="External"/><Relationship Id="rId4" Type="http://schemas.openxmlformats.org/officeDocument/2006/relationships/hyperlink" Target="https://www.ncbi.nlm.nih.gov/pubmed/2541026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11" name="Title 1"/>
          <p:cNvSpPr txBox="1">
            <a:spLocks/>
          </p:cNvSpPr>
          <p:nvPr/>
        </p:nvSpPr>
        <p:spPr>
          <a:xfrm>
            <a:off x="5708104" y="310789"/>
            <a:ext cx="3435896" cy="882616"/>
          </a:xfrm>
          <a:prstGeom prst="rect">
            <a:avLst/>
          </a:prstGeom>
          <a:solidFill>
            <a:srgbClr val="365254"/>
          </a:solidFill>
        </p:spPr>
        <p:txBody>
          <a:bodyPr vert="horz" wrap="square" lIns="216000" tIns="108000" rIns="252000" bIns="12600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400" dirty="0" smtClean="0">
                <a:solidFill>
                  <a:schemeClr val="bg1"/>
                </a:solidFill>
              </a:rPr>
              <a:t>Recueil de graphiques  </a:t>
            </a:r>
            <a:r>
              <a:rPr lang="fr-CA" sz="1800" dirty="0" smtClean="0">
                <a:solidFill>
                  <a:schemeClr val="bg1"/>
                </a:solidFill>
              </a:rPr>
              <a:t>| </a:t>
            </a:r>
            <a:r>
              <a:rPr lang="fr-CA" sz="1800" dirty="0" smtClean="0">
                <a:solidFill>
                  <a:prstClr val="white"/>
                </a:solidFill>
              </a:rPr>
              <a:t>Février 2018</a:t>
            </a:r>
            <a:endParaRPr lang="fr-CA" sz="1800" dirty="0">
              <a:solidFill>
                <a:prstClr val="white"/>
              </a:solidFill>
            </a:endParaRPr>
          </a:p>
        </p:txBody>
      </p:sp>
      <p:sp>
        <p:nvSpPr>
          <p:cNvPr id="9" name="Title 1"/>
          <p:cNvSpPr>
            <a:spLocks noGrp="1"/>
          </p:cNvSpPr>
          <p:nvPr>
            <p:ph type="ctrTitle"/>
          </p:nvPr>
        </p:nvSpPr>
        <p:spPr>
          <a:xfrm>
            <a:off x="299747" y="5373145"/>
            <a:ext cx="6034184" cy="439287"/>
          </a:xfrm>
        </p:spPr>
        <p:txBody>
          <a:bodyPr/>
          <a:lstStyle/>
          <a:p>
            <a:r>
              <a:rPr lang="fr-CA" sz="3600" dirty="0" smtClean="0">
                <a:solidFill>
                  <a:srgbClr val="14838E"/>
                </a:solidFill>
              </a:rPr>
              <a:t>Résultats du Canada</a:t>
            </a:r>
            <a:endParaRPr lang="fr-CA" sz="3600" dirty="0">
              <a:solidFill>
                <a:srgbClr val="14838E"/>
              </a:solidFill>
            </a:endParaRPr>
          </a:p>
        </p:txBody>
      </p:sp>
      <p:sp>
        <p:nvSpPr>
          <p:cNvPr id="10" name="Subtitle 2"/>
          <p:cNvSpPr>
            <a:spLocks noGrp="1"/>
          </p:cNvSpPr>
          <p:nvPr>
            <p:ph type="subTitle" idx="1"/>
          </p:nvPr>
        </p:nvSpPr>
        <p:spPr>
          <a:xfrm>
            <a:off x="299746" y="5900707"/>
            <a:ext cx="6530259" cy="538994"/>
          </a:xfrm>
        </p:spPr>
        <p:txBody>
          <a:bodyPr anchor="b"/>
          <a:lstStyle/>
          <a:p>
            <a:r>
              <a:rPr lang="fr-CA" sz="2000" dirty="0" smtClean="0"/>
              <a:t>Enquête internationale de 2017 du Fonds du Commonwealth sur les politiques de santé auprès des adultes âgés</a:t>
            </a:r>
            <a:endParaRPr lang="fr-CA" sz="2000" dirty="0"/>
          </a:p>
        </p:txBody>
      </p:sp>
    </p:spTree>
    <p:extLst>
      <p:ext uri="{BB962C8B-B14F-4D97-AF65-F5344CB8AC3E}">
        <p14:creationId xmlns:p14="http://schemas.microsoft.com/office/powerpoint/2010/main" val="3283905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86782"/>
            <a:ext cx="8229600" cy="397545"/>
          </a:xfrm>
        </p:spPr>
        <p:txBody>
          <a:bodyPr/>
          <a:lstStyle/>
          <a:p>
            <a:pPr>
              <a:lnSpc>
                <a:spcPts val="3100"/>
              </a:lnSpc>
            </a:pPr>
            <a:r>
              <a:rPr lang="fr-CA" sz="2800" dirty="0" smtClean="0"/>
              <a:t>Remerciements (suite)</a:t>
            </a:r>
            <a:endParaRPr lang="fr-CA" sz="2800" dirty="0"/>
          </a:p>
        </p:txBody>
      </p:sp>
      <p:sp>
        <p:nvSpPr>
          <p:cNvPr id="2" name="Content Placeholder 1"/>
          <p:cNvSpPr>
            <a:spLocks noGrp="1"/>
          </p:cNvSpPr>
          <p:nvPr>
            <p:ph idx="1"/>
          </p:nvPr>
        </p:nvSpPr>
        <p:spPr>
          <a:xfrm>
            <a:off x="473626" y="1268760"/>
            <a:ext cx="7989240" cy="4525963"/>
          </a:xfrm>
        </p:spPr>
        <p:txBody>
          <a:bodyPr>
            <a:noAutofit/>
          </a:bodyPr>
          <a:lstStyle/>
          <a:p>
            <a:pPr marL="0" indent="0">
              <a:lnSpc>
                <a:spcPts val="1600"/>
              </a:lnSpc>
              <a:spcBef>
                <a:spcPts val="0"/>
              </a:spcBef>
              <a:buNone/>
            </a:pPr>
            <a:r>
              <a:rPr lang="fr-CA" sz="1100" b="0" dirty="0" smtClean="0">
                <a:solidFill>
                  <a:schemeClr val="tx1"/>
                </a:solidFill>
                <a:latin typeface="Arial" panose="020B0604020202020204" pitchFamily="34" charset="0"/>
              </a:rPr>
              <a:t>L’ICIS tient à remercier les nombreuses personnes qui ont aidé à la production de ce recueil de graphiques, y compris son groupe consultatif d’experts :</a:t>
            </a:r>
          </a:p>
          <a:p>
            <a:pPr>
              <a:lnSpc>
                <a:spcPts val="1600"/>
              </a:lnSpc>
              <a:spcBef>
                <a:spcPts val="0"/>
              </a:spcBef>
            </a:pPr>
            <a:r>
              <a:rPr lang="fr-CA" sz="1100" dirty="0" smtClean="0">
                <a:solidFill>
                  <a:schemeClr val="tx1"/>
                </a:solidFill>
                <a:latin typeface="Arial" panose="020B0604020202020204" pitchFamily="34" charset="0"/>
              </a:rPr>
              <a:t>D</a:t>
            </a:r>
            <a:r>
              <a:rPr lang="fr-CA" sz="1100" baseline="30000" dirty="0" smtClean="0">
                <a:solidFill>
                  <a:schemeClr val="tx1"/>
                </a:solidFill>
                <a:latin typeface="Arial" panose="020B0604020202020204" pitchFamily="34" charset="0"/>
              </a:rPr>
              <a:t>r</a:t>
            </a:r>
            <a:r>
              <a:rPr lang="fr-CA" sz="1100" dirty="0" smtClean="0">
                <a:solidFill>
                  <a:schemeClr val="tx1"/>
                </a:solidFill>
                <a:latin typeface="Arial" panose="020B0604020202020204" pitchFamily="34" charset="0"/>
              </a:rPr>
              <a:t> Mike Benigeri</a:t>
            </a:r>
            <a:r>
              <a:rPr lang="fr-CA" sz="1100" b="0" dirty="0" smtClean="0">
                <a:solidFill>
                  <a:schemeClr val="tx1"/>
                </a:solidFill>
                <a:latin typeface="Arial" panose="020B0604020202020204" pitchFamily="34" charset="0"/>
              </a:rPr>
              <a:t>, consultant, Commissaire à la santé et au bien-être du Québec </a:t>
            </a:r>
          </a:p>
          <a:p>
            <a:pPr>
              <a:lnSpc>
                <a:spcPts val="1600"/>
              </a:lnSpc>
              <a:spcBef>
                <a:spcPts val="0"/>
              </a:spcBef>
            </a:pPr>
            <a:r>
              <a:rPr lang="fr-CA" sz="1100" dirty="0" smtClean="0">
                <a:solidFill>
                  <a:schemeClr val="tx1"/>
                </a:solidFill>
                <a:latin typeface="Arial" panose="020B0604020202020204" pitchFamily="34" charset="0"/>
              </a:rPr>
              <a:t>D</a:t>
            </a:r>
            <a:r>
              <a:rPr lang="fr-CA" sz="1100" baseline="30000" dirty="0" smtClean="0">
                <a:solidFill>
                  <a:schemeClr val="tx1"/>
                </a:solidFill>
                <a:latin typeface="Arial" panose="020B0604020202020204" pitchFamily="34" charset="0"/>
              </a:rPr>
              <a:t>re</a:t>
            </a:r>
            <a:r>
              <a:rPr lang="fr-CA" sz="1100" dirty="0" smtClean="0">
                <a:solidFill>
                  <a:schemeClr val="tx1"/>
                </a:solidFill>
                <a:latin typeface="Arial" panose="020B0604020202020204" pitchFamily="34" charset="0"/>
              </a:rPr>
              <a:t> Gail Dobell</a:t>
            </a:r>
            <a:r>
              <a:rPr lang="fr-CA" sz="1100" b="0" dirty="0" smtClean="0">
                <a:solidFill>
                  <a:schemeClr val="tx1"/>
                </a:solidFill>
                <a:latin typeface="Arial" panose="020B0604020202020204" pitchFamily="34" charset="0"/>
              </a:rPr>
              <a:t>, directrice, Mesure du rendement, Qualité des services de santé Ontario</a:t>
            </a:r>
          </a:p>
          <a:p>
            <a:pPr>
              <a:lnSpc>
                <a:spcPts val="1600"/>
              </a:lnSpc>
              <a:spcBef>
                <a:spcPts val="0"/>
              </a:spcBef>
            </a:pPr>
            <a:r>
              <a:rPr lang="fr-CA" sz="1100" dirty="0" smtClean="0">
                <a:solidFill>
                  <a:schemeClr val="tx1"/>
                </a:solidFill>
                <a:latin typeface="Arial" panose="020B0604020202020204" pitchFamily="34" charset="0"/>
              </a:rPr>
              <a:t>D</a:t>
            </a:r>
            <a:r>
              <a:rPr lang="fr-CA" sz="1100" baseline="30000" dirty="0" smtClean="0">
                <a:solidFill>
                  <a:schemeClr val="tx1"/>
                </a:solidFill>
                <a:latin typeface="Arial" panose="020B0604020202020204" pitchFamily="34" charset="0"/>
              </a:rPr>
              <a:t>r</a:t>
            </a:r>
            <a:r>
              <a:rPr lang="fr-CA" sz="1100" dirty="0" smtClean="0">
                <a:solidFill>
                  <a:schemeClr val="tx1"/>
                </a:solidFill>
                <a:latin typeface="Arial" panose="020B0604020202020204" pitchFamily="34" charset="0"/>
              </a:rPr>
              <a:t> Alan Katz</a:t>
            </a:r>
            <a:r>
              <a:rPr lang="fr-CA" sz="1100" b="0" dirty="0" smtClean="0">
                <a:solidFill>
                  <a:schemeClr val="tx1"/>
                </a:solidFill>
                <a:latin typeface="Arial" panose="020B0604020202020204" pitchFamily="34" charset="0"/>
              </a:rPr>
              <a:t>, directeur, Centre manitobain des politiques en matière de santé, Université du Manitoba</a:t>
            </a:r>
          </a:p>
          <a:p>
            <a:pPr>
              <a:lnSpc>
                <a:spcPts val="1600"/>
              </a:lnSpc>
              <a:spcBef>
                <a:spcPts val="0"/>
              </a:spcBef>
            </a:pPr>
            <a:r>
              <a:rPr lang="fr-CA" sz="1100" dirty="0" smtClean="0">
                <a:solidFill>
                  <a:schemeClr val="tx1"/>
                </a:solidFill>
                <a:latin typeface="Arial" panose="020B0604020202020204" pitchFamily="34" charset="0"/>
              </a:rPr>
              <a:t>D</a:t>
            </a:r>
            <a:r>
              <a:rPr lang="fr-CA" sz="1100" baseline="30000" dirty="0" smtClean="0">
                <a:solidFill>
                  <a:schemeClr val="tx1"/>
                </a:solidFill>
                <a:latin typeface="Arial" panose="020B0604020202020204" pitchFamily="34" charset="0"/>
              </a:rPr>
              <a:t>r</a:t>
            </a:r>
            <a:r>
              <a:rPr lang="fr-CA" sz="1100" dirty="0" smtClean="0">
                <a:solidFill>
                  <a:schemeClr val="tx1"/>
                </a:solidFill>
                <a:latin typeface="Arial" panose="020B0604020202020204" pitchFamily="34" charset="0"/>
              </a:rPr>
              <a:t> Jean-Frédéric Levesque</a:t>
            </a:r>
            <a:r>
              <a:rPr lang="fr-CA" sz="1100" b="0" dirty="0" smtClean="0">
                <a:solidFill>
                  <a:schemeClr val="tx1"/>
                </a:solidFill>
                <a:latin typeface="Arial" panose="020B0604020202020204" pitchFamily="34" charset="0"/>
              </a:rPr>
              <a:t>, administrateur général, Agence d’innovation clinique, Nouvelle-Galles du Sud, Australie</a:t>
            </a:r>
          </a:p>
          <a:p>
            <a:pPr>
              <a:lnSpc>
                <a:spcPts val="1600"/>
              </a:lnSpc>
              <a:spcBef>
                <a:spcPts val="0"/>
              </a:spcBef>
            </a:pPr>
            <a:r>
              <a:rPr lang="fr-CA" sz="1100" dirty="0" smtClean="0">
                <a:solidFill>
                  <a:schemeClr val="tx1"/>
                </a:solidFill>
                <a:latin typeface="Arial" panose="020B0604020202020204" pitchFamily="34" charset="0"/>
              </a:rPr>
              <a:t>Annette McKinnon</a:t>
            </a:r>
            <a:r>
              <a:rPr lang="fr-CA" sz="1100" b="0" dirty="0" smtClean="0">
                <a:solidFill>
                  <a:schemeClr val="tx1"/>
                </a:solidFill>
                <a:latin typeface="Arial" panose="020B0604020202020204" pitchFamily="34" charset="0"/>
              </a:rPr>
              <a:t>, représentante des patients</a:t>
            </a:r>
          </a:p>
          <a:p>
            <a:pPr>
              <a:lnSpc>
                <a:spcPts val="1600"/>
              </a:lnSpc>
              <a:spcBef>
                <a:spcPts val="0"/>
              </a:spcBef>
            </a:pPr>
            <a:r>
              <a:rPr lang="fr-CA" sz="1100" dirty="0" smtClean="0">
                <a:solidFill>
                  <a:schemeClr val="tx1"/>
                </a:solidFill>
                <a:latin typeface="Arial" panose="020B0604020202020204" pitchFamily="34" charset="0"/>
              </a:rPr>
              <a:t>Michelina Mancuso</a:t>
            </a:r>
            <a:r>
              <a:rPr lang="fr-CA" sz="1100" b="0" dirty="0" smtClean="0">
                <a:solidFill>
                  <a:schemeClr val="tx1"/>
                </a:solidFill>
                <a:latin typeface="Arial" panose="020B0604020202020204" pitchFamily="34" charset="0"/>
              </a:rPr>
              <a:t>, directrice exécutive à l’évaluation du rendement, Conseil de la santé du Nouveau-Brunswick</a:t>
            </a:r>
          </a:p>
          <a:p>
            <a:pPr>
              <a:lnSpc>
                <a:spcPts val="1600"/>
              </a:lnSpc>
              <a:spcBef>
                <a:spcPts val="0"/>
              </a:spcBef>
              <a:spcAft>
                <a:spcPts val="1200"/>
              </a:spcAft>
            </a:pPr>
            <a:r>
              <a:rPr lang="fr-CA" sz="1100" dirty="0" smtClean="0">
                <a:solidFill>
                  <a:schemeClr val="tx1"/>
                </a:solidFill>
                <a:latin typeface="Arial" panose="020B0604020202020204" pitchFamily="34" charset="0"/>
              </a:rPr>
              <a:t>Sukirtha Tharmalingam</a:t>
            </a:r>
            <a:r>
              <a:rPr lang="fr-CA" sz="1100" b="0" dirty="0" smtClean="0">
                <a:solidFill>
                  <a:schemeClr val="tx1"/>
                </a:solidFill>
                <a:latin typeface="Arial" panose="020B0604020202020204" pitchFamily="34" charset="0"/>
              </a:rPr>
              <a:t>, gestionnaire, Méthodes d’évaluation, Inforoute Santé du Canada</a:t>
            </a:r>
          </a:p>
          <a:p>
            <a:pPr marL="0" indent="0">
              <a:lnSpc>
                <a:spcPts val="1600"/>
              </a:lnSpc>
              <a:spcBef>
                <a:spcPts val="0"/>
              </a:spcBef>
              <a:buNone/>
            </a:pPr>
            <a:r>
              <a:rPr lang="fr-CA" sz="1100" b="0" dirty="0" smtClean="0">
                <a:solidFill>
                  <a:schemeClr val="tx1"/>
                </a:solidFill>
                <a:latin typeface="Arial" panose="020B0604020202020204" pitchFamily="34" charset="0"/>
              </a:rPr>
              <a:t>Veuillez noter que les analyses et les conclusions figurant dans le présent document ne reflètent pas nécessairement les opinions des personnes ou des organismes mentionnés ci-dessus.</a:t>
            </a:r>
          </a:p>
          <a:p>
            <a:pPr marL="0" indent="0">
              <a:lnSpc>
                <a:spcPts val="1600"/>
              </a:lnSpc>
              <a:spcBef>
                <a:spcPts val="0"/>
              </a:spcBef>
              <a:buNone/>
            </a:pPr>
            <a:r>
              <a:rPr lang="fr-CA" sz="1100" b="0" dirty="0" smtClean="0">
                <a:solidFill>
                  <a:schemeClr val="tx1"/>
                </a:solidFill>
                <a:latin typeface="Arial" panose="020B0604020202020204" pitchFamily="34" charset="0"/>
              </a:rPr>
              <a:t>Nous tenons également à remercier les membres de l’équipe de projet de l’ICIS ainsi que ceux des autres sections de l’organisme qui ont participé à l’élaboration de ce projet. Parmi les membres de l’équipe de projet qui ont contribué à la production de ce recueil de graphiques figurent Grace Cheung, Gilles Fortin, Katerina Gapanenko, Tracy Johnson, Christopher Kuchciak, Kathleen Morris, Geoff Paltser, David Paton, Patricia Sidhom, Alain Yao, Jingbo Zhang et Annie Zhao.</a:t>
            </a:r>
          </a:p>
          <a:p>
            <a:pPr marL="0" indent="0">
              <a:lnSpc>
                <a:spcPts val="1600"/>
              </a:lnSpc>
              <a:spcBef>
                <a:spcPts val="0"/>
              </a:spcBef>
              <a:buNone/>
            </a:pPr>
            <a:endParaRPr lang="fr-CA" sz="1100" b="0" dirty="0">
              <a:solidFill>
                <a:schemeClr val="tx1"/>
              </a:solidFill>
              <a:latin typeface="Arial" panose="020B0604020202020204" pitchFamily="34" charset="0"/>
            </a:endParaRPr>
          </a:p>
          <a:p>
            <a:pPr marL="0" indent="0">
              <a:lnSpc>
                <a:spcPts val="1600"/>
              </a:lnSpc>
              <a:spcBef>
                <a:spcPts val="0"/>
              </a:spcBef>
              <a:buNone/>
            </a:pPr>
            <a:endParaRPr lang="fr-CA" sz="1100" b="0" dirty="0">
              <a:solidFill>
                <a:schemeClr val="tx1"/>
              </a:solidFill>
              <a:latin typeface="Arial" panose="020B0604020202020204" pitchFamily="34" charset="0"/>
            </a:endParaRPr>
          </a:p>
        </p:txBody>
      </p:sp>
      <p:sp>
        <p:nvSpPr>
          <p:cNvPr id="4" name="Slide Number Placeholder 3"/>
          <p:cNvSpPr>
            <a:spLocks noGrp="1"/>
          </p:cNvSpPr>
          <p:nvPr>
            <p:ph type="sldNum" sz="quarter" idx="4"/>
          </p:nvPr>
        </p:nvSpPr>
        <p:spPr/>
        <p:txBody>
          <a:bodyPr/>
          <a:lstStyle/>
          <a:p>
            <a:fld id="{B0F7FFD8-5CE8-4D8F-8E40-58118BB0EBB0}" type="slidenum">
              <a:rPr lang="fr-CA" smtClean="0"/>
              <a:pPr/>
              <a:t>10</a:t>
            </a:fld>
            <a:endParaRPr lang="fr-CA" dirty="0"/>
          </a:p>
        </p:txBody>
      </p:sp>
      <p:sp>
        <p:nvSpPr>
          <p:cNvPr id="5" name="Rectangle 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293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7545"/>
          </a:xfrm>
        </p:spPr>
        <p:txBody>
          <a:bodyPr/>
          <a:lstStyle/>
          <a:p>
            <a:pPr>
              <a:lnSpc>
                <a:spcPts val="3100"/>
              </a:lnSpc>
            </a:pPr>
            <a:r>
              <a:rPr lang="fr-CA" sz="2800" dirty="0" smtClean="0"/>
              <a:t>À propos du présent recueil de graphiques </a:t>
            </a:r>
            <a:endParaRPr lang="fr-CA" sz="2800" dirty="0"/>
          </a:p>
        </p:txBody>
      </p:sp>
      <p:sp>
        <p:nvSpPr>
          <p:cNvPr id="7" name="Content Placeholder 2"/>
          <p:cNvSpPr>
            <a:spLocks noGrp="1"/>
          </p:cNvSpPr>
          <p:nvPr>
            <p:ph idx="1"/>
          </p:nvPr>
        </p:nvSpPr>
        <p:spPr>
          <a:xfrm>
            <a:off x="475049" y="1268760"/>
            <a:ext cx="7366926" cy="4966577"/>
          </a:xfrm>
          <a:prstGeom prst="rect">
            <a:avLst/>
          </a:prstGeom>
        </p:spPr>
        <p:txBody>
          <a:bodyPr>
            <a:noAutofit/>
          </a:bodyPr>
          <a:lstStyle/>
          <a:p>
            <a:pPr marL="0" indent="0">
              <a:lnSpc>
                <a:spcPts val="1600"/>
              </a:lnSpc>
              <a:spcBef>
                <a:spcPts val="0"/>
              </a:spcBef>
              <a:spcAft>
                <a:spcPts val="1200"/>
              </a:spcAft>
              <a:buSzPct val="120000"/>
              <a:buNone/>
            </a:pPr>
            <a:r>
              <a:rPr lang="fr-CA" sz="1100" b="0" dirty="0" smtClean="0">
                <a:solidFill>
                  <a:schemeClr val="tx1"/>
                </a:solidFill>
                <a:latin typeface="Arial" panose="020B0604020202020204" pitchFamily="34" charset="0"/>
              </a:rPr>
              <a:t>L’Enquête internationale de 2017 du Fonds du Commonwealth sur les politiques de santé porte sur les opinions et les expériences des adultes âgés (65 ans et plus) dans 11 pays développés. Le présent recueil de graphiques donne un aperçu des interactions des Canadiens âgés avec leur système de santé. Il examine les variations au pays, compare les expériences canadiennes à celles de pays semblables et analyse les tendances au fil du temps.</a:t>
            </a:r>
          </a:p>
          <a:p>
            <a:pPr marL="0" indent="0">
              <a:lnSpc>
                <a:spcPts val="1600"/>
              </a:lnSpc>
              <a:spcBef>
                <a:spcPts val="0"/>
              </a:spcBef>
              <a:spcAft>
                <a:spcPts val="2000"/>
              </a:spcAft>
              <a:buSzPct val="120000"/>
              <a:buNone/>
            </a:pPr>
            <a:r>
              <a:rPr lang="fr-CA" sz="1100" b="0" dirty="0" smtClean="0">
                <a:solidFill>
                  <a:schemeClr val="tx1"/>
                </a:solidFill>
                <a:latin typeface="Arial" panose="020B0604020202020204" pitchFamily="34" charset="0"/>
              </a:rPr>
              <a:t>Des tableaux de données supplémentaires sont disponibles en ligne; ils fournissent des réponses plus détaillées aux questions abordées dans le présent recueil de graphiques, ainsi qu’à d’autres questions. Les fichiers de données contenant tous les résultats du sondage peuvent être fournis aux chercheurs qui soumettent une demande par écrit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à </a:t>
            </a:r>
            <a:r>
              <a:rPr lang="fr-CA" sz="1100" b="0" dirty="0" smtClean="0">
                <a:solidFill>
                  <a:schemeClr val="tx1"/>
                </a:solidFill>
                <a:latin typeface="Arial" panose="020B0604020202020204" pitchFamily="34" charset="0"/>
                <a:hlinkClick r:id="rId4"/>
              </a:rPr>
              <a:t>cmwf@icis.ca</a:t>
            </a:r>
            <a:r>
              <a:rPr lang="fr-CA" sz="1100" b="0" dirty="0" smtClean="0">
                <a:solidFill>
                  <a:schemeClr val="tx1"/>
                </a:solidFill>
                <a:latin typeface="Arial" panose="020B0604020202020204" pitchFamily="34" charset="0"/>
              </a:rPr>
              <a:t>. Le recueil de graphiques est également offert en format PDF accessible sur le site Web de l’ICIS. </a:t>
            </a:r>
          </a:p>
          <a:p>
            <a:pPr marL="0" indent="0">
              <a:lnSpc>
                <a:spcPts val="1800"/>
              </a:lnSpc>
              <a:spcBef>
                <a:spcPts val="0"/>
              </a:spcBef>
              <a:spcAft>
                <a:spcPts val="900"/>
              </a:spcAft>
              <a:buNone/>
            </a:pPr>
            <a:r>
              <a:rPr lang="fr-CA" sz="2400" b="0" dirty="0" smtClean="0">
                <a:solidFill>
                  <a:srgbClr val="00A199"/>
                </a:solidFill>
              </a:rPr>
              <a:t>Interprétation des résultats</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cs typeface="Arial" panose="020B0604020202020204" pitchFamily="34" charset="0"/>
              </a:rPr>
              <a:t>L’ICIS a appliqué des méthodes statistiques pour déterminer si les résultats canadiens et provinciaux différaient significativement de la moyenne des 11 pays.</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cs typeface="Arial" panose="020B0604020202020204" pitchFamily="34" charset="0"/>
              </a:rPr>
              <a:t>Les résultats sont présentés dans le recueil de graphiques à l’aide des codes de couleur suivants :</a:t>
            </a:r>
          </a:p>
          <a:p>
            <a:pPr marL="0" indent="0">
              <a:lnSpc>
                <a:spcPts val="1800"/>
              </a:lnSpc>
              <a:buNone/>
            </a:pPr>
            <a:endParaRPr lang="fr-CA" sz="1200" b="0" dirty="0" smtClean="0">
              <a:solidFill>
                <a:schemeClr val="tx1"/>
              </a:solidFill>
              <a:latin typeface="Arial" panose="020B0604020202020204" pitchFamily="34" charset="0"/>
              <a:cs typeface="Arial" panose="020B0604020202020204" pitchFamily="34" charset="0"/>
            </a:endParaRPr>
          </a:p>
          <a:p>
            <a:pPr marL="0" indent="0">
              <a:lnSpc>
                <a:spcPts val="1600"/>
              </a:lnSpc>
              <a:spcBef>
                <a:spcPts val="1200"/>
              </a:spcBef>
              <a:spcAft>
                <a:spcPts val="0"/>
              </a:spcAft>
              <a:buNone/>
            </a:pPr>
            <a:r>
              <a:rPr lang="fr-CA" sz="1100" b="0" dirty="0" smtClean="0">
                <a:solidFill>
                  <a:schemeClr val="tx1"/>
                </a:solidFill>
                <a:latin typeface="Arial" panose="020B0604020202020204" pitchFamily="34" charset="0"/>
                <a:cs typeface="Arial" panose="020B0604020202020204" pitchFamily="34" charset="0"/>
              </a:rPr>
              <a:t>Des résultats supérieurs à la moyenne internationale sont souhaitables; des résultats inférieurs à la moyenne indiquent souvent des points à améliorer.</a:t>
            </a:r>
          </a:p>
          <a:p>
            <a:pPr marL="0" indent="0">
              <a:lnSpc>
                <a:spcPts val="1600"/>
              </a:lnSpc>
              <a:spcBef>
                <a:spcPts val="1200"/>
              </a:spcBef>
              <a:spcAft>
                <a:spcPts val="0"/>
              </a:spcAft>
              <a:buNone/>
            </a:pPr>
            <a:r>
              <a:rPr lang="fr-CA" sz="1100" b="0" dirty="0">
                <a:solidFill>
                  <a:schemeClr val="tx1"/>
                </a:solidFill>
                <a:latin typeface="Arial" panose="020B0604020202020204" pitchFamily="34" charset="0"/>
                <a:cs typeface="Arial" panose="020B0604020202020204" pitchFamily="34" charset="0"/>
              </a:rPr>
              <a:t>Dans le rapport de cette année, nous avons effectué une analyse prédictive pour le Canada afin de faire ressortir les liens significatifs entre les questions du sondage.</a:t>
            </a:r>
          </a:p>
          <a:p>
            <a:pPr marL="0" indent="0">
              <a:lnSpc>
                <a:spcPts val="1600"/>
              </a:lnSpc>
              <a:spcBef>
                <a:spcPts val="1200"/>
              </a:spcBef>
              <a:spcAft>
                <a:spcPts val="0"/>
              </a:spcAft>
              <a:buNone/>
            </a:pPr>
            <a:endParaRPr lang="fr-CA" sz="1100" b="0" dirty="0">
              <a:solidFill>
                <a:schemeClr val="tx1"/>
              </a:solidFill>
              <a:latin typeface="Arial" panose="020B0604020202020204" pitchFamily="34" charset="0"/>
              <a:cs typeface="Arial" panose="020B0604020202020204" pitchFamily="34" charset="0"/>
            </a:endParaRPr>
          </a:p>
        </p:txBody>
      </p:sp>
      <p:sp>
        <p:nvSpPr>
          <p:cNvPr id="18" name="Slide Number Placeholder 17"/>
          <p:cNvSpPr>
            <a:spLocks noGrp="1"/>
          </p:cNvSpPr>
          <p:nvPr>
            <p:ph type="sldNum" sz="quarter" idx="4"/>
          </p:nvPr>
        </p:nvSpPr>
        <p:spPr/>
        <p:txBody>
          <a:bodyPr/>
          <a:lstStyle/>
          <a:p>
            <a:fld id="{B0F7FFD8-5CE8-4D8F-8E40-58118BB0EBB0}" type="slidenum">
              <a:rPr lang="fr-CA" smtClean="0"/>
              <a:pPr/>
              <a:t>11</a:t>
            </a:fld>
            <a:endParaRPr lang="fr-CA" dirty="0"/>
          </a:p>
        </p:txBody>
      </p:sp>
      <p:grpSp>
        <p:nvGrpSpPr>
          <p:cNvPr id="16" name="Group 2"/>
          <p:cNvGrpSpPr/>
          <p:nvPr>
            <p:custDataLst>
              <p:tags r:id="rId1"/>
            </p:custDataLst>
          </p:nvPr>
        </p:nvGrpSpPr>
        <p:grpSpPr>
          <a:xfrm>
            <a:off x="480691" y="4502695"/>
            <a:ext cx="4326123" cy="427175"/>
            <a:chOff x="1559256" y="4655154"/>
            <a:chExt cx="4326123" cy="413852"/>
          </a:xfrm>
        </p:grpSpPr>
        <p:grpSp>
          <p:nvGrpSpPr>
            <p:cNvPr id="17" name="Group 3"/>
            <p:cNvGrpSpPr/>
            <p:nvPr/>
          </p:nvGrpSpPr>
          <p:grpSpPr>
            <a:xfrm>
              <a:off x="1559256" y="4655163"/>
              <a:ext cx="1599872" cy="413828"/>
              <a:chOff x="2989195" y="5765318"/>
              <a:chExt cx="1742725" cy="432178"/>
            </a:xfrm>
          </p:grpSpPr>
          <p:sp>
            <p:nvSpPr>
              <p:cNvPr id="25"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26"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sz="1100" dirty="0">
                  <a:solidFill>
                    <a:srgbClr val="F48120"/>
                  </a:solidFill>
                  <a:latin typeface="Arial" panose="020B0604020202020204" pitchFamily="34" charset="0"/>
                  <a:cs typeface="Arial" panose="020B0604020202020204" pitchFamily="34" charset="0"/>
                </a:endParaRPr>
              </a:p>
            </p:txBody>
          </p:sp>
        </p:grpSp>
        <p:grpSp>
          <p:nvGrpSpPr>
            <p:cNvPr id="19" name="Group 5"/>
            <p:cNvGrpSpPr/>
            <p:nvPr/>
          </p:nvGrpSpPr>
          <p:grpSpPr>
            <a:xfrm>
              <a:off x="2918782" y="4655178"/>
              <a:ext cx="1454430" cy="413828"/>
              <a:chOff x="4402330" y="5765321"/>
              <a:chExt cx="1742724" cy="432177"/>
            </a:xfrm>
          </p:grpSpPr>
          <p:sp>
            <p:nvSpPr>
              <p:cNvPr id="23"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24"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sz="1100" dirty="0">
                  <a:solidFill>
                    <a:srgbClr val="FFFFFF"/>
                  </a:solidFill>
                  <a:latin typeface="Arial" panose="020B0604020202020204" pitchFamily="34" charset="0"/>
                  <a:cs typeface="Arial" panose="020B0604020202020204" pitchFamily="34" charset="0"/>
                </a:endParaRPr>
              </a:p>
            </p:txBody>
          </p:sp>
        </p:grpSp>
        <p:grpSp>
          <p:nvGrpSpPr>
            <p:cNvPr id="20" name="Group 7"/>
            <p:cNvGrpSpPr/>
            <p:nvPr/>
          </p:nvGrpSpPr>
          <p:grpSpPr>
            <a:xfrm>
              <a:off x="4430951" y="4655154"/>
              <a:ext cx="1454428" cy="413828"/>
              <a:chOff x="5966949" y="5765308"/>
              <a:chExt cx="1742722" cy="432178"/>
            </a:xfrm>
          </p:grpSpPr>
          <p:sp>
            <p:nvSpPr>
              <p:cNvPr id="21"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22"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sz="1100" dirty="0">
                  <a:solidFill>
                    <a:srgbClr val="FFFFFF"/>
                  </a:solidFill>
                  <a:latin typeface="Arial" panose="020B0604020202020204" pitchFamily="34" charset="0"/>
                  <a:cs typeface="Arial" panose="020B0604020202020204" pitchFamily="34" charset="0"/>
                </a:endParaRPr>
              </a:p>
            </p:txBody>
          </p:sp>
        </p:grpSp>
      </p:grpSp>
      <p:sp>
        <p:nvSpPr>
          <p:cNvPr id="15" name="Rectangle 1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250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7545"/>
          </a:xfrm>
        </p:spPr>
        <p:txBody>
          <a:bodyPr/>
          <a:lstStyle/>
          <a:p>
            <a:pPr>
              <a:lnSpc>
                <a:spcPts val="3100"/>
              </a:lnSpc>
            </a:pPr>
            <a:r>
              <a:rPr lang="fr-CA" sz="2800" dirty="0" smtClean="0"/>
              <a:t>À propos du présent recueil de graphiques (suite)</a:t>
            </a:r>
            <a:endParaRPr lang="fr-CA" sz="2800" dirty="0"/>
          </a:p>
        </p:txBody>
      </p:sp>
      <p:sp>
        <p:nvSpPr>
          <p:cNvPr id="7" name="Content Placeholder 2"/>
          <p:cNvSpPr>
            <a:spLocks noGrp="1"/>
          </p:cNvSpPr>
          <p:nvPr>
            <p:ph idx="1"/>
          </p:nvPr>
        </p:nvSpPr>
        <p:spPr>
          <a:xfrm>
            <a:off x="475048" y="1268760"/>
            <a:ext cx="7567940" cy="5006534"/>
          </a:xfrm>
          <a:prstGeom prst="rect">
            <a:avLst/>
          </a:prstGeom>
        </p:spPr>
        <p:txBody>
          <a:bodyPr>
            <a:noAutofit/>
          </a:bodyPr>
          <a:lstStyle/>
          <a:p>
            <a:pPr marL="0" lvl="0" indent="0">
              <a:lnSpc>
                <a:spcPts val="1800"/>
              </a:lnSpc>
              <a:spcBef>
                <a:spcPts val="0"/>
              </a:spcBef>
              <a:spcAft>
                <a:spcPts val="900"/>
              </a:spcAft>
              <a:buNone/>
            </a:pPr>
            <a:r>
              <a:rPr lang="fr-CA" sz="2400" b="0" dirty="0" smtClean="0">
                <a:solidFill>
                  <a:srgbClr val="00A199"/>
                </a:solidFill>
              </a:rPr>
              <a:t>Interprétation des résultats (suite)</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rPr>
              <a:t>La taille des échantillons dans certaines provinces est beaucoup plus petite que dans d’autres, ce qui donne des marges d’erreur plus grandes. Par conséquent, 2 provinces peuvent avoir des résultats numériques identiques, mais qui ont une signification différente par rapport à la moyenne internationale.</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rPr>
              <a:t>De nombreux efforts ont été déployés dans le cadre de l’enquête pour que l’échantillon soit diversifié et représentatif de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la population cible, à savoir les adultes âgés de 65 ans et plus au Canada</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Le </a:t>
            </a:r>
            <a:r>
              <a:rPr lang="fr-CA" sz="1100" b="0" dirty="0">
                <a:solidFill>
                  <a:schemeClr val="tx1"/>
                </a:solidFill>
                <a:latin typeface="Arial" panose="020B0604020202020204" pitchFamily="34" charset="0"/>
              </a:rPr>
              <a:t>plan </a:t>
            </a:r>
            <a:r>
              <a:rPr lang="fr-CA" sz="1100" b="0" dirty="0" smtClean="0">
                <a:solidFill>
                  <a:schemeClr val="tx1"/>
                </a:solidFill>
                <a:latin typeface="Arial" panose="020B0604020202020204" pitchFamily="34" charset="0"/>
              </a:rPr>
              <a:t>d’échantillonnage de l’enquête au Canada </a:t>
            </a:r>
            <a:r>
              <a:rPr lang="fr-CA" sz="1100" b="0" dirty="0">
                <a:solidFill>
                  <a:schemeClr val="tx1"/>
                </a:solidFill>
                <a:latin typeface="Arial" panose="020B0604020202020204" pitchFamily="34" charset="0"/>
              </a:rPr>
              <a:t>comptait plus de 95 % de tous les numéros de téléphone de ligne terrestre en </a:t>
            </a:r>
            <a:r>
              <a:rPr lang="fr-CA" sz="1100" b="0" dirty="0" smtClean="0">
                <a:solidFill>
                  <a:schemeClr val="tx1"/>
                </a:solidFill>
                <a:latin typeface="Arial" panose="020B0604020202020204" pitchFamily="34" charset="0"/>
              </a:rPr>
              <a:t>service, y compris ceux des </a:t>
            </a:r>
            <a:r>
              <a:rPr lang="fr-CA" sz="1100" b="0" dirty="0">
                <a:solidFill>
                  <a:schemeClr val="tx1"/>
                </a:solidFill>
                <a:latin typeface="Arial" panose="020B0604020202020204" pitchFamily="34" charset="0"/>
              </a:rPr>
              <a:t>personnes vivant en établissement de soins de longue durée. </a:t>
            </a:r>
            <a:r>
              <a:rPr lang="fr-CA" sz="1100" b="0" dirty="0" smtClean="0">
                <a:solidFill>
                  <a:schemeClr val="tx1"/>
                </a:solidFill>
                <a:latin typeface="Arial" panose="020B0604020202020204" pitchFamily="34" charset="0"/>
              </a:rPr>
              <a:t>Il peut toutefois exister un biais potentiel étant donné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que l’enquête exclut les adultes âgés qui étaient physiquement ou cognitivement incapables de répondre au sondage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au moment de sa réalisation. Cette mise en garde s’applique également aux autres pays. </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rPr>
              <a:t>Les échantillons les plus fiables sont ceux du Québec et de l’Ontario, en raison du financement public supplémentaire fourni par ces 2 provinces. Le taux de réponse global au Canada se chiffre à 23,2 </a:t>
            </a:r>
            <a:r>
              <a:rPr lang="fr-CA" sz="1100" b="0" dirty="0">
                <a:solidFill>
                  <a:schemeClr val="tx1"/>
                </a:solidFill>
                <a:latin typeface="Arial" panose="020B0604020202020204" pitchFamily="34" charset="0"/>
              </a:rPr>
              <a:t>%</a:t>
            </a:r>
            <a:r>
              <a:rPr lang="fr-CA" sz="1100" b="0" dirty="0" smtClean="0">
                <a:solidFill>
                  <a:schemeClr val="tx1"/>
                </a:solidFill>
                <a:latin typeface="Arial" panose="020B0604020202020204" pitchFamily="34" charset="0"/>
              </a:rPr>
              <a:t>, pour un total de 4 549 répondants.</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rPr>
              <a:t>Une feuille d’érable indique que la question n’a été posée qu’au Canada, ce qui empêche une comparaison internationale. </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rPr>
              <a:t>Pour une meilleure mise en contexte, le présent recueil de graphiques fait également référence à de l’information provenant de l’ICIS et d’autres sources. Ces références, qui figurent dans la section des remarques des diapositives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en </a:t>
            </a:r>
            <a:r>
              <a:rPr lang="fr-CA" sz="1100" b="0" dirty="0">
                <a:solidFill>
                  <a:schemeClr val="tx1"/>
                </a:solidFill>
                <a:latin typeface="Arial" panose="020B0604020202020204" pitchFamily="34" charset="0"/>
              </a:rPr>
              <a:t>question, </a:t>
            </a:r>
            <a:r>
              <a:rPr lang="fr-CA" sz="1100" b="0" dirty="0" smtClean="0">
                <a:solidFill>
                  <a:schemeClr val="tx1"/>
                </a:solidFill>
                <a:latin typeface="Arial" panose="020B0604020202020204" pitchFamily="34" charset="0"/>
              </a:rPr>
              <a:t>sont marquées </a:t>
            </a:r>
            <a:r>
              <a:rPr lang="fr-CA" sz="1100" b="0" dirty="0">
                <a:solidFill>
                  <a:schemeClr val="tx1"/>
                </a:solidFill>
                <a:latin typeface="Arial" panose="020B0604020202020204" pitchFamily="34" charset="0"/>
              </a:rPr>
              <a:t>des symboles suivants : </a:t>
            </a:r>
            <a:r>
              <a:rPr lang="en-CA" sz="1100" b="0" dirty="0" smtClean="0">
                <a:solidFill>
                  <a:schemeClr val="tx1"/>
                </a:solidFill>
                <a:latin typeface="Arial" panose="020B0604020202020204" pitchFamily="34" charset="0"/>
              </a:rPr>
              <a:t>*, †, </a:t>
            </a:r>
            <a:r>
              <a:rPr lang="en-US" sz="1100" b="0" dirty="0" smtClean="0">
                <a:solidFill>
                  <a:schemeClr val="tx1"/>
                </a:solidFill>
                <a:latin typeface="Arial" panose="020B0604020202020204" pitchFamily="34" charset="0"/>
              </a:rPr>
              <a:t>‡, </a:t>
            </a:r>
            <a:r>
              <a:rPr lang="en-CA" sz="1100" b="0" dirty="0" smtClean="0">
                <a:solidFill>
                  <a:schemeClr val="tx1"/>
                </a:solidFill>
                <a:latin typeface="Arial" panose="020B0604020202020204" pitchFamily="34" charset="0"/>
              </a:rPr>
              <a:t>§ et **</a:t>
            </a:r>
            <a:r>
              <a:rPr lang="fr-CA" sz="1100" b="0" dirty="0" smtClean="0">
                <a:solidFill>
                  <a:schemeClr val="tx1"/>
                </a:solidFill>
                <a:latin typeface="Arial" panose="020B0604020202020204" pitchFamily="34" charset="0"/>
              </a:rPr>
              <a:t>. </a:t>
            </a:r>
            <a:endParaRPr lang="fr-CA" sz="1100" b="0" dirty="0">
              <a:solidFill>
                <a:schemeClr val="tx1"/>
              </a:solidFill>
              <a:latin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785" y="4250981"/>
            <a:ext cx="313565" cy="340831"/>
          </a:xfrm>
          <a:prstGeom prst="rect">
            <a:avLst/>
          </a:prstGeom>
        </p:spPr>
      </p:pic>
      <p:sp>
        <p:nvSpPr>
          <p:cNvPr id="3" name="Slide Number Placeholder 2"/>
          <p:cNvSpPr>
            <a:spLocks noGrp="1"/>
          </p:cNvSpPr>
          <p:nvPr>
            <p:ph type="sldNum" sz="quarter" idx="4"/>
          </p:nvPr>
        </p:nvSpPr>
        <p:spPr/>
        <p:txBody>
          <a:bodyPr/>
          <a:lstStyle/>
          <a:p>
            <a:fld id="{B0F7FFD8-5CE8-4D8F-8E40-58118BB0EBB0}" type="slidenum">
              <a:rPr lang="fr-CA" smtClean="0"/>
              <a:pPr/>
              <a:t>12</a:t>
            </a:fld>
            <a:endParaRPr lang="fr-CA" dirty="0"/>
          </a:p>
        </p:txBody>
      </p:sp>
      <p:sp>
        <p:nvSpPr>
          <p:cNvPr id="6" name="Rectangle 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618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69" y="389687"/>
            <a:ext cx="8229600" cy="795089"/>
          </a:xfrm>
        </p:spPr>
        <p:txBody>
          <a:bodyPr/>
          <a:lstStyle/>
          <a:p>
            <a:pPr>
              <a:lnSpc>
                <a:spcPts val="3100"/>
              </a:lnSpc>
            </a:pPr>
            <a:r>
              <a:rPr lang="fr-FR" sz="2800" dirty="0"/>
              <a:t>Mise en contexte : interactions des patients avec </a:t>
            </a:r>
            <a:br>
              <a:rPr lang="fr-FR" sz="2800" dirty="0"/>
            </a:br>
            <a:r>
              <a:rPr lang="fr-FR" sz="2800" dirty="0"/>
              <a:t>leur système de santé</a:t>
            </a:r>
            <a:endParaRPr lang="en-CA" sz="2800" dirty="0"/>
          </a:p>
        </p:txBody>
      </p:sp>
      <p:sp>
        <p:nvSpPr>
          <p:cNvPr id="5" name="Content Placeholder 4"/>
          <p:cNvSpPr>
            <a:spLocks noGrp="1"/>
          </p:cNvSpPr>
          <p:nvPr>
            <p:ph idx="1"/>
          </p:nvPr>
        </p:nvSpPr>
        <p:spPr>
          <a:xfrm>
            <a:off x="1403648" y="3394314"/>
            <a:ext cx="5896957" cy="2160240"/>
          </a:xfrm>
        </p:spPr>
        <p:txBody>
          <a:bodyPr>
            <a:noAutofit/>
          </a:bodyPr>
          <a:lstStyle/>
          <a:p>
            <a:pPr marL="0" indent="0">
              <a:lnSpc>
                <a:spcPts val="1600"/>
              </a:lnSpc>
              <a:spcBef>
                <a:spcPts val="0"/>
              </a:spcBef>
              <a:spcAft>
                <a:spcPts val="1200"/>
              </a:spcAft>
              <a:buNone/>
            </a:pPr>
            <a:r>
              <a:rPr lang="fr-FR" sz="1100" b="0" dirty="0">
                <a:solidFill>
                  <a:schemeClr val="tx1"/>
                </a:solidFill>
                <a:latin typeface="Arial" panose="020B0604020202020204" pitchFamily="34" charset="0"/>
              </a:rPr>
              <a:t>Au Canada comme dans bon nombre de pays développés, la prestation de soins axés sur le patient fait partie des objectifs du système de santé. Le présent recueil de graphiques compare les expériences et les interactions des Canadiens âgés à l’échelle de leur système de santé à celles d’adultes âgés de 10 autres pays développés. Il brosse ainsi un portrait révélateur de la capacité des systèmes de santé du Canada à répondre aux besoins et aux attentes des adultes âgés. </a:t>
            </a:r>
          </a:p>
          <a:p>
            <a:pPr marL="0" indent="0">
              <a:lnSpc>
                <a:spcPts val="1600"/>
              </a:lnSpc>
              <a:spcBef>
                <a:spcPts val="0"/>
              </a:spcBef>
              <a:spcAft>
                <a:spcPts val="1200"/>
              </a:spcAft>
              <a:buNone/>
            </a:pPr>
            <a:r>
              <a:rPr lang="fr-FR" sz="1100" b="0" dirty="0" smtClean="0">
                <a:solidFill>
                  <a:schemeClr val="tx1"/>
                </a:solidFill>
                <a:latin typeface="Arial" panose="020B0604020202020204" pitchFamily="34" charset="0"/>
              </a:rPr>
              <a:t>Le </a:t>
            </a:r>
            <a:r>
              <a:rPr lang="fr-FR" sz="1100" b="0" dirty="0">
                <a:solidFill>
                  <a:schemeClr val="tx1"/>
                </a:solidFill>
                <a:latin typeface="Arial" panose="020B0604020202020204" pitchFamily="34" charset="0"/>
              </a:rPr>
              <a:t>médecin de soins </a:t>
            </a:r>
            <a:r>
              <a:rPr lang="fr-FR" sz="1100" b="0" dirty="0" smtClean="0">
                <a:solidFill>
                  <a:schemeClr val="tx1"/>
                </a:solidFill>
                <a:latin typeface="Arial" panose="020B0604020202020204" pitchFamily="34" charset="0"/>
              </a:rPr>
              <a:t>de santé primaires </a:t>
            </a:r>
            <a:r>
              <a:rPr lang="fr-FR" sz="1100" b="0" dirty="0">
                <a:solidFill>
                  <a:schemeClr val="tx1"/>
                </a:solidFill>
                <a:latin typeface="Arial" panose="020B0604020202020204" pitchFamily="34" charset="0"/>
              </a:rPr>
              <a:t>est le pivot de ces interactions. Il dispense les soins essentiels et assure la coordination nécessaire entre les diverses composantes du système </a:t>
            </a:r>
            <a:r>
              <a:rPr lang="fr-FR" sz="1100" b="0" dirty="0" smtClean="0">
                <a:solidFill>
                  <a:schemeClr val="tx1"/>
                </a:solidFill>
                <a:latin typeface="Arial" panose="020B0604020202020204" pitchFamily="34" charset="0"/>
              </a:rPr>
              <a:t/>
            </a:r>
            <a:br>
              <a:rPr lang="fr-FR" sz="1100" b="0" dirty="0" smtClean="0">
                <a:solidFill>
                  <a:schemeClr val="tx1"/>
                </a:solidFill>
                <a:latin typeface="Arial" panose="020B0604020202020204" pitchFamily="34" charset="0"/>
              </a:rPr>
            </a:br>
            <a:r>
              <a:rPr lang="fr-FR" sz="1100" b="0" dirty="0" smtClean="0">
                <a:solidFill>
                  <a:schemeClr val="tx1"/>
                </a:solidFill>
                <a:latin typeface="Arial" panose="020B0604020202020204" pitchFamily="34" charset="0"/>
              </a:rPr>
              <a:t>de </a:t>
            </a:r>
            <a:r>
              <a:rPr lang="fr-FR" sz="1100" b="0" dirty="0">
                <a:solidFill>
                  <a:schemeClr val="tx1"/>
                </a:solidFill>
                <a:latin typeface="Arial" panose="020B0604020202020204" pitchFamily="34" charset="0"/>
              </a:rPr>
              <a:t>santé, notamment les soins spécialisés, les soins </a:t>
            </a:r>
            <a:r>
              <a:rPr lang="fr-FR" sz="1100" b="0" dirty="0" smtClean="0">
                <a:solidFill>
                  <a:schemeClr val="tx1"/>
                </a:solidFill>
                <a:latin typeface="Arial" panose="020B0604020202020204" pitchFamily="34" charset="0"/>
              </a:rPr>
              <a:t>hospitaliers, </a:t>
            </a:r>
            <a:r>
              <a:rPr lang="fr-FR" sz="1100" b="0" dirty="0">
                <a:solidFill>
                  <a:schemeClr val="tx1"/>
                </a:solidFill>
                <a:latin typeface="Arial" panose="020B0604020202020204" pitchFamily="34" charset="0"/>
              </a:rPr>
              <a:t>les services à domicile </a:t>
            </a:r>
            <a:r>
              <a:rPr lang="fr-FR" sz="1100" b="0" dirty="0" smtClean="0">
                <a:solidFill>
                  <a:schemeClr val="tx1"/>
                </a:solidFill>
                <a:latin typeface="Arial" panose="020B0604020202020204" pitchFamily="34" charset="0"/>
              </a:rPr>
              <a:t>et la planification </a:t>
            </a:r>
            <a:r>
              <a:rPr lang="fr-FR" sz="1100" b="0" dirty="0">
                <a:solidFill>
                  <a:schemeClr val="tx1"/>
                </a:solidFill>
                <a:latin typeface="Arial" panose="020B0604020202020204" pitchFamily="34" charset="0"/>
              </a:rPr>
              <a:t>de la fin de vie. Le présent recueil de graphiques traite donc de l’expérience des adultes âgés face à chacune de ces composantes.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993" y="1772816"/>
            <a:ext cx="5943612" cy="1322835"/>
          </a:xfrm>
          <a:prstGeom prst="rect">
            <a:avLst/>
          </a:prstGeom>
        </p:spPr>
      </p:pic>
      <p:sp>
        <p:nvSpPr>
          <p:cNvPr id="3" name="Slide Number Placeholder 2"/>
          <p:cNvSpPr>
            <a:spLocks noGrp="1"/>
          </p:cNvSpPr>
          <p:nvPr>
            <p:ph type="sldNum" sz="quarter" idx="4"/>
          </p:nvPr>
        </p:nvSpPr>
        <p:spPr/>
        <p:txBody>
          <a:bodyPr/>
          <a:lstStyle/>
          <a:p>
            <a:fld id="{B0F7FFD8-5CE8-4D8F-8E40-58118BB0EBB0}" type="slidenum">
              <a:rPr lang="en-CA" smtClean="0"/>
              <a:pPr/>
              <a:t>13</a:t>
            </a:fld>
            <a:endParaRPr lang="en-CA" dirty="0"/>
          </a:p>
        </p:txBody>
      </p:sp>
      <p:sp>
        <p:nvSpPr>
          <p:cNvPr id="6" name="Rectangle 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516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7545"/>
          </a:xfrm>
        </p:spPr>
        <p:txBody>
          <a:bodyPr/>
          <a:lstStyle/>
          <a:p>
            <a:pPr>
              <a:lnSpc>
                <a:spcPts val="3100"/>
              </a:lnSpc>
            </a:pPr>
            <a:r>
              <a:rPr lang="fr-FR" sz="2800" dirty="0"/>
              <a:t>Expériences des patients dans leur système de santé</a:t>
            </a:r>
            <a:endParaRPr lang="en-CA" sz="2800"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14</a:t>
            </a:fld>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970" y="1198621"/>
            <a:ext cx="5718060" cy="5032258"/>
          </a:xfrm>
          <a:prstGeom prst="rect">
            <a:avLst/>
          </a:prstGeom>
        </p:spPr>
      </p:pic>
      <p:sp>
        <p:nvSpPr>
          <p:cNvPr id="6" name="Rectangle 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392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CA" sz="2800" dirty="0" smtClean="0"/>
              <a:t>Santé des Canadiens âgés</a:t>
            </a:r>
            <a:endParaRPr lang="fr-CA" sz="2800" dirty="0"/>
          </a:p>
        </p:txBody>
      </p:sp>
      <p:sp>
        <p:nvSpPr>
          <p:cNvPr id="3" name="Slide Number Placeholder 2"/>
          <p:cNvSpPr>
            <a:spLocks noGrp="1"/>
          </p:cNvSpPr>
          <p:nvPr>
            <p:ph type="sldNum" sz="quarter" idx="4"/>
          </p:nvPr>
        </p:nvSpPr>
        <p:spPr/>
        <p:txBody>
          <a:bodyPr/>
          <a:lstStyle/>
          <a:p>
            <a:fld id="{B0F7FFD8-5CE8-4D8F-8E40-58118BB0EBB0}" type="slidenum">
              <a:rPr lang="fr-CA" smtClean="0"/>
              <a:pPr/>
              <a:t>15</a:t>
            </a:fld>
            <a:endParaRPr lang="fr-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731520" bIns="180000" rtlCol="0" anchor="t" anchorCtr="0"/>
          <a:lstStyle/>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8 Canadiens âgés sur 10 — soit un taux supérieur à la moyenne internationale — estiment que leur état de santé est bon, très bon ou excellent.</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Toutefois, plus de Canadiens âgés que d’adultes âgés des autres pays composent avec des difficultés sur le plan de la santé et du bien-être. Un tiers d’entre eux ont au moins 3 affections chroniques, 32 % prennent régulièrement 5 médicaments ou plus et 14 % sont aux prises avec un trouble mental comme la dépression ou l’anxiété.</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9 % des Canadiens âgés craignent de ne pas pouvoir acheter de repas nutritifs ou payer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leur logement ou d’autres frais. Ce taux est semblable à celui observé dans d’autres pays. Cependant, 18 % ne peuvent s’offrir de soins dentaires, ce qui représente un taux supérieur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à la moyenne internationale.</a:t>
            </a:r>
            <a:endParaRPr lang="fr-CA" sz="1400" dirty="0">
              <a:solidFill>
                <a:schemeClr val="tx1"/>
              </a:solidFill>
              <a:cs typeface="Arial" panose="020B0604020202020204" pitchFamily="34" charset="0"/>
            </a:endParaRP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57200" y="1931240"/>
            <a:ext cx="1931106" cy="461665"/>
          </a:xfrm>
          <a:prstGeom prst="rect">
            <a:avLst/>
          </a:prstGeom>
        </p:spPr>
        <p:txBody>
          <a:bodyPr wrap="none">
            <a:spAutoFit/>
          </a:bodyPr>
          <a:lstStyle/>
          <a:p>
            <a:r>
              <a:rPr lang="fr-CA" sz="2400" dirty="0">
                <a:solidFill>
                  <a:srgbClr val="00A199"/>
                </a:solidFill>
              </a:rPr>
              <a:t>Résultats clés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3" cy="1814940"/>
          </a:xfrm>
          <a:prstGeom prst="rect">
            <a:avLst/>
          </a:prstGeom>
        </p:spPr>
      </p:pic>
      <p:sp>
        <p:nvSpPr>
          <p:cNvPr id="9" name="Rectangle 8"/>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271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192"/>
            <a:ext cx="7996335" cy="1192634"/>
          </a:xfrm>
        </p:spPr>
        <p:txBody>
          <a:bodyPr/>
          <a:lstStyle/>
          <a:p>
            <a:r>
              <a:rPr lang="fr-FR" dirty="0"/>
              <a:t>Les Canadiens âgés autoévaluent leur état de santé plus favorablement que les adultes âgés de la plupart des autres pays</a:t>
            </a:r>
            <a:endParaRPr lang="en-CA" dirty="0"/>
          </a:p>
        </p:txBody>
      </p:sp>
      <p:graphicFrame>
        <p:nvGraphicFramePr>
          <p:cNvPr id="24" name="Content Placeholder 23"/>
          <p:cNvGraphicFramePr>
            <a:graphicFrameLocks noGrp="1"/>
          </p:cNvGraphicFramePr>
          <p:nvPr>
            <p:ph idx="4294967295"/>
            <p:extLst>
              <p:ext uri="{D42A27DB-BD31-4B8C-83A1-F6EECF244321}">
                <p14:modId xmlns:p14="http://schemas.microsoft.com/office/powerpoint/2010/main" val="3348249624"/>
              </p:ext>
            </p:extLst>
          </p:nvPr>
        </p:nvGraphicFramePr>
        <p:xfrm>
          <a:off x="457200" y="1904738"/>
          <a:ext cx="4214149" cy="4086225"/>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7"/>
          <p:cNvGrpSpPr/>
          <p:nvPr/>
        </p:nvGrpSpPr>
        <p:grpSpPr>
          <a:xfrm>
            <a:off x="5319803" y="1697080"/>
            <a:ext cx="2683381" cy="3481402"/>
            <a:chOff x="5110791" y="1883700"/>
            <a:chExt cx="2683381" cy="3481402"/>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7801" y="1883700"/>
              <a:ext cx="941834" cy="786386"/>
            </a:xfrm>
            <a:prstGeom prst="rect">
              <a:avLst/>
            </a:prstGeom>
          </p:spPr>
        </p:pic>
        <p:grpSp>
          <p:nvGrpSpPr>
            <p:cNvPr id="3" name="Group 2"/>
            <p:cNvGrpSpPr/>
            <p:nvPr/>
          </p:nvGrpSpPr>
          <p:grpSpPr>
            <a:xfrm>
              <a:off x="5110791" y="2599690"/>
              <a:ext cx="2683381" cy="2765412"/>
              <a:chOff x="5110791" y="2123813"/>
              <a:chExt cx="2683381" cy="2765412"/>
            </a:xfrm>
          </p:grpSpPr>
          <p:sp>
            <p:nvSpPr>
              <p:cNvPr id="7" name="Rectangle 6"/>
              <p:cNvSpPr/>
              <p:nvPr/>
            </p:nvSpPr>
            <p:spPr>
              <a:xfrm>
                <a:off x="5110792" y="2123813"/>
                <a:ext cx="2683380" cy="2765412"/>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450"/>
                  </a:spcAft>
                </a:pPr>
                <a:r>
                  <a:rPr lang="fr-FR" sz="1400" b="1" dirty="0">
                    <a:solidFill>
                      <a:schemeClr val="tx1"/>
                    </a:solidFill>
                    <a:cs typeface="Arial" panose="020B0604020202020204" pitchFamily="34" charset="0"/>
                  </a:rPr>
                  <a:t>Les facteurs prédictifs d’une </a:t>
                </a:r>
                <a:r>
                  <a:rPr lang="fr-FR" sz="1400" b="1" dirty="0" smtClean="0">
                    <a:solidFill>
                      <a:schemeClr val="tx1"/>
                    </a:solidFill>
                    <a:cs typeface="Arial" panose="020B0604020202020204" pitchFamily="34" charset="0"/>
                  </a:rPr>
                  <a:t>autoévaluation </a:t>
                </a:r>
                <a:r>
                  <a:rPr lang="fr-FR" sz="1400" b="1" dirty="0">
                    <a:solidFill>
                      <a:schemeClr val="tx1"/>
                    </a:solidFill>
                    <a:cs typeface="Arial" panose="020B0604020202020204" pitchFamily="34" charset="0"/>
                  </a:rPr>
                  <a:t>positive </a:t>
                </a:r>
                <a:r>
                  <a:rPr lang="fr-FR" sz="1400" b="1" dirty="0" smtClean="0">
                    <a:solidFill>
                      <a:schemeClr val="tx1"/>
                    </a:solidFill>
                    <a:cs typeface="Arial" panose="020B0604020202020204" pitchFamily="34" charset="0"/>
                  </a:rPr>
                  <a:t>de </a:t>
                </a:r>
                <a:br>
                  <a:rPr lang="fr-FR" sz="1400" b="1" dirty="0" smtClean="0">
                    <a:solidFill>
                      <a:schemeClr val="tx1"/>
                    </a:solidFill>
                    <a:cs typeface="Arial" panose="020B0604020202020204" pitchFamily="34" charset="0"/>
                  </a:rPr>
                </a:br>
                <a:r>
                  <a:rPr lang="fr-FR" sz="1400" b="1" dirty="0" smtClean="0">
                    <a:solidFill>
                      <a:schemeClr val="tx1"/>
                    </a:solidFill>
                    <a:cs typeface="Arial" panose="020B0604020202020204" pitchFamily="34" charset="0"/>
                  </a:rPr>
                  <a:t>l’état de </a:t>
                </a:r>
                <a:r>
                  <a:rPr lang="fr-FR" sz="1400" b="1" dirty="0">
                    <a:solidFill>
                      <a:schemeClr val="tx1"/>
                    </a:solidFill>
                    <a:cs typeface="Arial" panose="020B0604020202020204" pitchFamily="34" charset="0"/>
                  </a:rPr>
                  <a:t>santé englobent</a:t>
                </a:r>
              </a:p>
              <a:p>
                <a:pPr marL="228600" indent="-228600">
                  <a:lnSpc>
                    <a:spcPts val="2000"/>
                  </a:lnSpc>
                  <a:spcAft>
                    <a:spcPts val="450"/>
                  </a:spcAft>
                  <a:buFont typeface="Arial" panose="020B0604020202020204" pitchFamily="34" charset="0"/>
                  <a:buChar char="•"/>
                </a:pPr>
                <a:r>
                  <a:rPr lang="fr-FR" sz="1400" dirty="0">
                    <a:solidFill>
                      <a:schemeClr val="tx1"/>
                    </a:solidFill>
                    <a:cs typeface="Arial" panose="020B0604020202020204" pitchFamily="34" charset="0"/>
                  </a:rPr>
                  <a:t>un nombre </a:t>
                </a:r>
                <a:r>
                  <a:rPr lang="fr-FR" sz="1400" dirty="0" smtClean="0">
                    <a:solidFill>
                      <a:schemeClr val="tx1"/>
                    </a:solidFill>
                    <a:cs typeface="Arial" panose="020B0604020202020204" pitchFamily="34" charset="0"/>
                  </a:rPr>
                  <a:t>d’affections</a:t>
                </a:r>
                <a:br>
                  <a:rPr lang="fr-FR" sz="1400" dirty="0" smtClean="0">
                    <a:solidFill>
                      <a:schemeClr val="tx1"/>
                    </a:solidFill>
                    <a:cs typeface="Arial" panose="020B0604020202020204" pitchFamily="34" charset="0"/>
                  </a:rPr>
                </a:br>
                <a:r>
                  <a:rPr lang="fr-FR" sz="1400" dirty="0" smtClean="0">
                    <a:solidFill>
                      <a:schemeClr val="tx1"/>
                    </a:solidFill>
                    <a:cs typeface="Arial" panose="020B0604020202020204" pitchFamily="34" charset="0"/>
                  </a:rPr>
                  <a:t>chroniques </a:t>
                </a:r>
                <a:r>
                  <a:rPr lang="fr-FR" sz="1400" dirty="0">
                    <a:solidFill>
                      <a:schemeClr val="tx1"/>
                    </a:solidFill>
                    <a:cs typeface="Arial" panose="020B0604020202020204" pitchFamily="34" charset="0"/>
                  </a:rPr>
                  <a:t>moindre </a:t>
                </a:r>
              </a:p>
              <a:p>
                <a:pPr marL="228600" indent="-228600">
                  <a:lnSpc>
                    <a:spcPts val="2000"/>
                  </a:lnSpc>
                  <a:spcAft>
                    <a:spcPts val="450"/>
                  </a:spcAft>
                  <a:buFont typeface="Arial" panose="020B0604020202020204" pitchFamily="34" charset="0"/>
                  <a:buChar char="•"/>
                </a:pPr>
                <a:r>
                  <a:rPr lang="fr-FR" sz="1400" dirty="0">
                    <a:solidFill>
                      <a:schemeClr val="tx1"/>
                    </a:solidFill>
                    <a:cs typeface="Arial" panose="020B0604020202020204" pitchFamily="34" charset="0"/>
                  </a:rPr>
                  <a:t>une confiance </a:t>
                </a:r>
                <a:r>
                  <a:rPr lang="fr-FR" sz="1400" dirty="0" smtClean="0">
                    <a:solidFill>
                      <a:schemeClr val="tx1"/>
                    </a:solidFill>
                    <a:cs typeface="Arial" panose="020B0604020202020204" pitchFamily="34" charset="0"/>
                  </a:rPr>
                  <a:t>marquée</a:t>
                </a:r>
                <a:br>
                  <a:rPr lang="fr-FR" sz="1400" dirty="0" smtClean="0">
                    <a:solidFill>
                      <a:schemeClr val="tx1"/>
                    </a:solidFill>
                    <a:cs typeface="Arial" panose="020B0604020202020204" pitchFamily="34" charset="0"/>
                  </a:rPr>
                </a:br>
                <a:r>
                  <a:rPr lang="fr-FR" sz="1400" dirty="0" smtClean="0">
                    <a:solidFill>
                      <a:schemeClr val="tx1"/>
                    </a:solidFill>
                    <a:cs typeface="Arial" panose="020B0604020202020204" pitchFamily="34" charset="0"/>
                  </a:rPr>
                  <a:t>en sa </a:t>
                </a:r>
                <a:r>
                  <a:rPr lang="fr-FR" sz="1400" dirty="0">
                    <a:solidFill>
                      <a:schemeClr val="tx1"/>
                    </a:solidFill>
                    <a:cs typeface="Arial" panose="020B0604020202020204" pitchFamily="34" charset="0"/>
                  </a:rPr>
                  <a:t>capacité à gérer </a:t>
                </a:r>
                <a:r>
                  <a:rPr lang="fr-FR" sz="1400" dirty="0" smtClean="0">
                    <a:solidFill>
                      <a:schemeClr val="tx1"/>
                    </a:solidFill>
                    <a:cs typeface="Arial" panose="020B0604020202020204" pitchFamily="34" charset="0"/>
                  </a:rPr>
                  <a:t/>
                </a:r>
                <a:br>
                  <a:rPr lang="fr-FR" sz="1400" dirty="0" smtClean="0">
                    <a:solidFill>
                      <a:schemeClr val="tx1"/>
                    </a:solidFill>
                    <a:cs typeface="Arial" panose="020B0604020202020204" pitchFamily="34" charset="0"/>
                  </a:rPr>
                </a:br>
                <a:r>
                  <a:rPr lang="fr-FR" sz="1400" dirty="0" smtClean="0">
                    <a:solidFill>
                      <a:schemeClr val="tx1"/>
                    </a:solidFill>
                    <a:cs typeface="Arial" panose="020B0604020202020204" pitchFamily="34" charset="0"/>
                  </a:rPr>
                  <a:t>ses </a:t>
                </a:r>
                <a:r>
                  <a:rPr lang="fr-FR" sz="1400" dirty="0">
                    <a:solidFill>
                      <a:schemeClr val="tx1"/>
                    </a:solidFill>
                    <a:cs typeface="Arial" panose="020B0604020202020204" pitchFamily="34" charset="0"/>
                  </a:rPr>
                  <a:t>problèmes de santé</a:t>
                </a:r>
              </a:p>
              <a:p>
                <a:pPr marL="228600" indent="-228600">
                  <a:lnSpc>
                    <a:spcPts val="2000"/>
                  </a:lnSpc>
                  <a:spcAft>
                    <a:spcPts val="450"/>
                  </a:spcAft>
                  <a:buFont typeface="Arial" panose="020B0604020202020204" pitchFamily="34" charset="0"/>
                  <a:buChar char="•"/>
                </a:pPr>
                <a:r>
                  <a:rPr lang="fr-FR" sz="1400" dirty="0">
                    <a:solidFill>
                      <a:schemeClr val="tx1"/>
                    </a:solidFill>
                    <a:cs typeface="Arial" panose="020B0604020202020204" pitchFamily="34" charset="0"/>
                  </a:rPr>
                  <a:t>un revenu plus élevé </a:t>
                </a:r>
                <a:endParaRPr lang="en-CA" sz="1400" dirty="0" smtClean="0">
                  <a:solidFill>
                    <a:schemeClr val="tx1"/>
                  </a:solidFill>
                  <a:cs typeface="Arial" panose="020B0604020202020204" pitchFamily="34" charset="0"/>
                </a:endParaRPr>
              </a:p>
            </p:txBody>
          </p:sp>
          <p:cxnSp>
            <p:nvCxnSpPr>
              <p:cNvPr id="6" name="Straight Connector 5"/>
              <p:cNvCxnSpPr/>
              <p:nvPr/>
            </p:nvCxnSpPr>
            <p:spPr>
              <a:xfrm flipV="1">
                <a:off x="5110791" y="2123813"/>
                <a:ext cx="2683381" cy="3"/>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sp>
        <p:nvSpPr>
          <p:cNvPr id="9" name="Slide Number Placeholder 8"/>
          <p:cNvSpPr>
            <a:spLocks noGrp="1"/>
          </p:cNvSpPr>
          <p:nvPr>
            <p:ph type="sldNum" sz="quarter" idx="4"/>
          </p:nvPr>
        </p:nvSpPr>
        <p:spPr/>
        <p:txBody>
          <a:bodyPr/>
          <a:lstStyle/>
          <a:p>
            <a:fld id="{B0F7FFD8-5CE8-4D8F-8E40-58118BB0EBB0}" type="slidenum">
              <a:rPr lang="en-CA" smtClean="0"/>
              <a:pPr/>
              <a:t>16</a:t>
            </a:fld>
            <a:endParaRPr lang="en-CA" dirty="0"/>
          </a:p>
        </p:txBody>
      </p:sp>
      <p:grpSp>
        <p:nvGrpSpPr>
          <p:cNvPr id="12" name="Group 11"/>
          <p:cNvGrpSpPr/>
          <p:nvPr/>
        </p:nvGrpSpPr>
        <p:grpSpPr>
          <a:xfrm>
            <a:off x="4682579" y="5440201"/>
            <a:ext cx="3770956" cy="913070"/>
            <a:chOff x="4682579" y="5440201"/>
            <a:chExt cx="3770956" cy="913070"/>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2579" y="5481683"/>
              <a:ext cx="528009" cy="528009"/>
            </a:xfrm>
            <a:prstGeom prst="rect">
              <a:avLst/>
            </a:prstGeom>
          </p:spPr>
        </p:pic>
        <p:sp>
          <p:nvSpPr>
            <p:cNvPr id="11" name="Rectangle 10"/>
            <p:cNvSpPr/>
            <p:nvPr/>
          </p:nvSpPr>
          <p:spPr>
            <a:xfrm>
              <a:off x="5221819" y="5440201"/>
              <a:ext cx="3231716" cy="913070"/>
            </a:xfrm>
            <a:prstGeom prst="rect">
              <a:avLst/>
            </a:prstGeom>
          </p:spPr>
          <p:txBody>
            <a:bodyPr wrap="square">
              <a:spAutoFit/>
            </a:bodyPr>
            <a:lstStyle/>
            <a:p>
              <a:pPr>
                <a:lnSpc>
                  <a:spcPts val="1600"/>
                </a:lnSpc>
              </a:pPr>
              <a:r>
                <a:rPr lang="fr-FR" sz="1100" b="1" dirty="0">
                  <a:solidFill>
                    <a:sysClr val="windowText" lastClr="000000"/>
                  </a:solidFill>
                  <a:latin typeface="Arial" panose="020B0604020202020204" pitchFamily="34" charset="0"/>
                  <a:cs typeface="Arial" panose="020B0604020202020204" pitchFamily="34" charset="0"/>
                </a:rPr>
                <a:t>Dans le cadre de l’enquête du FCMW de 2014</a:t>
              </a:r>
              <a:r>
                <a:rPr lang="fr-FR" sz="1100" dirty="0">
                  <a:solidFill>
                    <a:sysClr val="windowText" lastClr="000000"/>
                  </a:solidFill>
                  <a:latin typeface="Arial" panose="020B0604020202020204" pitchFamily="34" charset="0"/>
                  <a:cs typeface="Arial" panose="020B0604020202020204" pitchFamily="34" charset="0"/>
                </a:rPr>
                <a:t>, les réponses des Canadiens âgés (de 55 </a:t>
              </a:r>
              <a:r>
                <a:rPr lang="fr-FR" sz="1100" dirty="0" smtClean="0">
                  <a:solidFill>
                    <a:sysClr val="windowText" lastClr="000000"/>
                  </a:solidFill>
                  <a:latin typeface="Arial" panose="020B0604020202020204" pitchFamily="34" charset="0"/>
                  <a:cs typeface="Arial" panose="020B0604020202020204" pitchFamily="34" charset="0"/>
                </a:rPr>
                <a:t>ans</a:t>
              </a:r>
              <a:br>
                <a:rPr lang="fr-FR" sz="1100" dirty="0" smtClean="0">
                  <a:solidFill>
                    <a:sysClr val="windowText" lastClr="000000"/>
                  </a:solidFill>
                  <a:latin typeface="Arial" panose="020B0604020202020204" pitchFamily="34" charset="0"/>
                  <a:cs typeface="Arial" panose="020B0604020202020204" pitchFamily="34" charset="0"/>
                </a:rPr>
              </a:br>
              <a:r>
                <a:rPr lang="fr-FR" sz="1100" dirty="0" smtClean="0">
                  <a:solidFill>
                    <a:sysClr val="windowText" lastClr="000000"/>
                  </a:solidFill>
                  <a:latin typeface="Arial" panose="020B0604020202020204" pitchFamily="34" charset="0"/>
                  <a:cs typeface="Arial" panose="020B0604020202020204" pitchFamily="34" charset="0"/>
                </a:rPr>
                <a:t>et </a:t>
              </a:r>
              <a:r>
                <a:rPr lang="fr-FR" sz="1100" dirty="0">
                  <a:solidFill>
                    <a:sysClr val="windowText" lastClr="000000"/>
                  </a:solidFill>
                  <a:latin typeface="Arial" panose="020B0604020202020204" pitchFamily="34" charset="0"/>
                  <a:cs typeface="Arial" panose="020B0604020202020204" pitchFamily="34" charset="0"/>
                </a:rPr>
                <a:t>plus) ainsi que le classement du Canada par rapport aux autres pays étaient semblables*.</a:t>
              </a:r>
            </a:p>
          </p:txBody>
        </p:sp>
      </p:grpSp>
      <p:grpSp>
        <p:nvGrpSpPr>
          <p:cNvPr id="15" name="Group 2"/>
          <p:cNvGrpSpPr/>
          <p:nvPr>
            <p:custDataLst>
              <p:tags r:id="rId1"/>
            </p:custDataLst>
          </p:nvPr>
        </p:nvGrpSpPr>
        <p:grpSpPr>
          <a:xfrm>
            <a:off x="248075" y="6315411"/>
            <a:ext cx="4326123" cy="427175"/>
            <a:chOff x="1559256" y="4655154"/>
            <a:chExt cx="4326123" cy="413852"/>
          </a:xfrm>
        </p:grpSpPr>
        <p:grpSp>
          <p:nvGrpSpPr>
            <p:cNvPr id="16" name="Group 3"/>
            <p:cNvGrpSpPr/>
            <p:nvPr/>
          </p:nvGrpSpPr>
          <p:grpSpPr>
            <a:xfrm>
              <a:off x="1559256" y="4655163"/>
              <a:ext cx="1599872" cy="413828"/>
              <a:chOff x="2989195" y="5765318"/>
              <a:chExt cx="1742725" cy="432178"/>
            </a:xfrm>
          </p:grpSpPr>
          <p:sp>
            <p:nvSpPr>
              <p:cNvPr id="23"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2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7" name="Group 5"/>
            <p:cNvGrpSpPr/>
            <p:nvPr/>
          </p:nvGrpSpPr>
          <p:grpSpPr>
            <a:xfrm>
              <a:off x="2918782" y="4655178"/>
              <a:ext cx="1454430" cy="413828"/>
              <a:chOff x="4402330" y="5765321"/>
              <a:chExt cx="1742724" cy="432177"/>
            </a:xfrm>
          </p:grpSpPr>
          <p:sp>
            <p:nvSpPr>
              <p:cNvPr id="21"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22"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8" name="Group 7"/>
            <p:cNvGrpSpPr/>
            <p:nvPr/>
          </p:nvGrpSpPr>
          <p:grpSpPr>
            <a:xfrm>
              <a:off x="4430951" y="4655154"/>
              <a:ext cx="1454428" cy="413828"/>
              <a:chOff x="5966949" y="5765308"/>
              <a:chExt cx="1742722" cy="432178"/>
            </a:xfrm>
          </p:grpSpPr>
          <p:sp>
            <p:nvSpPr>
              <p:cNvPr id="19"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20"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6" name="Rectangle 2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89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7415" y="5615438"/>
            <a:ext cx="6986679" cy="507831"/>
          </a:xfrm>
          <a:prstGeom prst="rect">
            <a:avLst/>
          </a:prstGeom>
        </p:spPr>
        <p:txBody>
          <a:bodyPr wrap="square">
            <a:spAutoFit/>
          </a:bodyPr>
          <a:lstStyle/>
          <a:p>
            <a:r>
              <a:rPr lang="fr-FR" sz="900" b="1" dirty="0" smtClean="0">
                <a:latin typeface="Arial" panose="020B0604020202020204" pitchFamily="34" charset="0"/>
              </a:rPr>
              <a:t>Remarque</a:t>
            </a:r>
          </a:p>
          <a:p>
            <a:r>
              <a:rPr lang="fr-FR" sz="900" dirty="0" smtClean="0">
                <a:latin typeface="Arial" panose="020B0604020202020204" pitchFamily="34" charset="0"/>
              </a:rPr>
              <a:t>La </a:t>
            </a:r>
            <a:r>
              <a:rPr lang="fr-FR" sz="900" dirty="0">
                <a:latin typeface="Arial" panose="020B0604020202020204" pitchFamily="34" charset="0"/>
              </a:rPr>
              <a:t>moyenne du Fonds du Commonwealth correspond au total des résultats des 11 pays divisé par le nombre de pays. </a:t>
            </a:r>
            <a:r>
              <a:rPr lang="fr-FR" sz="900" dirty="0" smtClean="0">
                <a:latin typeface="Arial" panose="020B0604020202020204" pitchFamily="34" charset="0"/>
              </a:rPr>
              <a:t>La </a:t>
            </a:r>
            <a:r>
              <a:rPr lang="fr-FR" sz="900" dirty="0">
                <a:latin typeface="Arial" panose="020B0604020202020204" pitchFamily="34" charset="0"/>
              </a:rPr>
              <a:t>moyenne canadienne représente l’expérience moyenne des Canadiens (plutôt que la médiane des résultats provinciaux).</a:t>
            </a:r>
          </a:p>
        </p:txBody>
      </p:sp>
      <p:sp>
        <p:nvSpPr>
          <p:cNvPr id="2" name="Title 1"/>
          <p:cNvSpPr>
            <a:spLocks noGrp="1"/>
          </p:cNvSpPr>
          <p:nvPr>
            <p:ph type="title"/>
          </p:nvPr>
        </p:nvSpPr>
        <p:spPr>
          <a:xfrm>
            <a:off x="457200" y="389999"/>
            <a:ext cx="8229600" cy="795089"/>
          </a:xfrm>
        </p:spPr>
        <p:txBody>
          <a:bodyPr/>
          <a:lstStyle/>
          <a:p>
            <a:r>
              <a:rPr lang="fr-FR" dirty="0"/>
              <a:t>Aperçu des résultats provinciaux : état de santé autoévalué comme étant bon, très bon ou excellent</a:t>
            </a:r>
            <a:endParaRPr lang="en-CA" dirty="0"/>
          </a:p>
        </p:txBody>
      </p:sp>
      <p:sp>
        <p:nvSpPr>
          <p:cNvPr id="5" name="Slide Number Placeholder 4"/>
          <p:cNvSpPr>
            <a:spLocks noGrp="1"/>
          </p:cNvSpPr>
          <p:nvPr>
            <p:ph type="sldNum" sz="quarter" idx="4"/>
          </p:nvPr>
        </p:nvSpPr>
        <p:spPr/>
        <p:txBody>
          <a:bodyPr/>
          <a:lstStyle/>
          <a:p>
            <a:fld id="{B0F7FFD8-5CE8-4D8F-8E40-58118BB0EBB0}" type="slidenum">
              <a:rPr lang="en-CA" smtClean="0"/>
              <a:pPr/>
              <a:t>17</a:t>
            </a:fld>
            <a:endParaRPr lang="en-CA" dirty="0"/>
          </a:p>
        </p:txBody>
      </p:sp>
      <p:grpSp>
        <p:nvGrpSpPr>
          <p:cNvPr id="11" name="Group 10"/>
          <p:cNvGrpSpPr/>
          <p:nvPr/>
        </p:nvGrpSpPr>
        <p:grpSpPr>
          <a:xfrm>
            <a:off x="2210036" y="1340717"/>
            <a:ext cx="5574803" cy="4114808"/>
            <a:chOff x="966266" y="1500212"/>
            <a:chExt cx="5574803" cy="4114808"/>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266" y="1500212"/>
              <a:ext cx="5574803" cy="4114808"/>
            </a:xfrm>
            <a:prstGeom prst="rect">
              <a:avLst/>
            </a:prstGeom>
          </p:spPr>
        </p:pic>
        <p:grpSp>
          <p:nvGrpSpPr>
            <p:cNvPr id="9" name="Group 8"/>
            <p:cNvGrpSpPr/>
            <p:nvPr/>
          </p:nvGrpSpPr>
          <p:grpSpPr>
            <a:xfrm>
              <a:off x="1356877" y="4037057"/>
              <a:ext cx="374904" cy="374904"/>
              <a:chOff x="1356877" y="4037057"/>
              <a:chExt cx="374904" cy="374904"/>
            </a:xfrm>
          </p:grpSpPr>
          <p:sp>
            <p:nvSpPr>
              <p:cNvPr id="136" name="TextBox 135"/>
              <p:cNvSpPr txBox="1"/>
              <p:nvPr/>
            </p:nvSpPr>
            <p:spPr>
              <a:xfrm>
                <a:off x="1356877" y="4037057"/>
                <a:ext cx="374904" cy="374904"/>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37" name="Rectangle 136"/>
              <p:cNvSpPr/>
              <p:nvPr/>
            </p:nvSpPr>
            <p:spPr>
              <a:xfrm>
                <a:off x="1398456" y="4136023"/>
                <a:ext cx="291747" cy="176972"/>
              </a:xfrm>
              <a:prstGeom prst="rect">
                <a:avLst/>
              </a:prstGeom>
              <a:noFill/>
              <a:ln>
                <a:noFill/>
              </a:ln>
            </p:spPr>
            <p:txBody>
              <a:bodyPr wrap="none" lIns="0" tIns="0" rIns="0" bIns="0">
                <a:spAutoFit/>
              </a:bodyPr>
              <a:lstStyle/>
              <a:p>
                <a:r>
                  <a:rPr lang="en-CA" sz="1150" b="1" dirty="0" smtClean="0">
                    <a:solidFill>
                      <a:srgbClr val="282828"/>
                    </a:solidFill>
                    <a:effectLst>
                      <a:glow rad="190500">
                        <a:srgbClr val="00A199"/>
                      </a:glow>
                    </a:effectLst>
                  </a:rPr>
                  <a:t>84 %</a:t>
                </a:r>
                <a:endParaRPr lang="en-CA" sz="1150" b="1" dirty="0">
                  <a:solidFill>
                    <a:srgbClr val="282828"/>
                  </a:solidFill>
                  <a:effectLst>
                    <a:glow rad="190500">
                      <a:srgbClr val="00A199"/>
                    </a:glow>
                  </a:effectLst>
                </a:endParaRPr>
              </a:p>
            </p:txBody>
          </p:sp>
        </p:grpSp>
        <p:grpSp>
          <p:nvGrpSpPr>
            <p:cNvPr id="88" name="Group 87"/>
            <p:cNvGrpSpPr/>
            <p:nvPr/>
          </p:nvGrpSpPr>
          <p:grpSpPr>
            <a:xfrm>
              <a:off x="1930681" y="4189385"/>
              <a:ext cx="374904" cy="374904"/>
              <a:chOff x="1350053" y="4078001"/>
              <a:chExt cx="374904" cy="374904"/>
            </a:xfrm>
          </p:grpSpPr>
          <p:sp>
            <p:nvSpPr>
              <p:cNvPr id="89" name="TextBox 88"/>
              <p:cNvSpPr txBox="1"/>
              <p:nvPr/>
            </p:nvSpPr>
            <p:spPr>
              <a:xfrm>
                <a:off x="1350053" y="4078001"/>
                <a:ext cx="374904" cy="374904"/>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99" name="Rectangle 98"/>
              <p:cNvSpPr/>
              <p:nvPr/>
            </p:nvSpPr>
            <p:spPr>
              <a:xfrm>
                <a:off x="1391632" y="4176967"/>
                <a:ext cx="291747" cy="176972"/>
              </a:xfrm>
              <a:prstGeom prst="rect">
                <a:avLst/>
              </a:prstGeom>
              <a:noFill/>
              <a:ln>
                <a:noFill/>
              </a:ln>
            </p:spPr>
            <p:txBody>
              <a:bodyPr wrap="none" lIns="0" tIns="0" rIns="0" bIns="0">
                <a:spAutoFit/>
              </a:bodyPr>
              <a:lstStyle/>
              <a:p>
                <a:r>
                  <a:rPr lang="en-CA" sz="1150" b="1" dirty="0" smtClean="0">
                    <a:solidFill>
                      <a:srgbClr val="282828"/>
                    </a:solidFill>
                    <a:effectLst>
                      <a:glow rad="190500">
                        <a:srgbClr val="00A199"/>
                      </a:glow>
                    </a:effectLst>
                  </a:rPr>
                  <a:t>84 %</a:t>
                </a:r>
                <a:endParaRPr lang="en-CA" sz="1150" b="1" dirty="0">
                  <a:solidFill>
                    <a:srgbClr val="282828"/>
                  </a:solidFill>
                  <a:effectLst>
                    <a:glow rad="190500">
                      <a:srgbClr val="00A199"/>
                    </a:glow>
                  </a:effectLst>
                </a:endParaRPr>
              </a:p>
            </p:txBody>
          </p:sp>
        </p:grpSp>
        <p:grpSp>
          <p:nvGrpSpPr>
            <p:cNvPr id="100" name="Group 99"/>
            <p:cNvGrpSpPr/>
            <p:nvPr/>
          </p:nvGrpSpPr>
          <p:grpSpPr>
            <a:xfrm>
              <a:off x="2416008" y="4264363"/>
              <a:ext cx="374904" cy="374904"/>
              <a:chOff x="1350053" y="4078001"/>
              <a:chExt cx="374904" cy="374904"/>
            </a:xfrm>
          </p:grpSpPr>
          <p:sp>
            <p:nvSpPr>
              <p:cNvPr id="101" name="TextBox 100"/>
              <p:cNvSpPr txBox="1"/>
              <p:nvPr/>
            </p:nvSpPr>
            <p:spPr>
              <a:xfrm>
                <a:off x="1350053" y="4078001"/>
                <a:ext cx="374904" cy="374904"/>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02" name="Rectangle 101"/>
              <p:cNvSpPr/>
              <p:nvPr/>
            </p:nvSpPr>
            <p:spPr>
              <a:xfrm>
                <a:off x="1391632" y="4176967"/>
                <a:ext cx="291747" cy="176972"/>
              </a:xfrm>
              <a:prstGeom prst="rect">
                <a:avLst/>
              </a:prstGeom>
              <a:noFill/>
              <a:ln>
                <a:noFill/>
              </a:ln>
            </p:spPr>
            <p:txBody>
              <a:bodyPr wrap="none" lIns="0" tIns="0" rIns="0" bIns="0">
                <a:spAutoFit/>
              </a:bodyPr>
              <a:lstStyle/>
              <a:p>
                <a:r>
                  <a:rPr lang="en-CA" sz="1150" b="1" dirty="0" smtClean="0">
                    <a:solidFill>
                      <a:srgbClr val="282828"/>
                    </a:solidFill>
                    <a:effectLst>
                      <a:glow rad="190500">
                        <a:srgbClr val="00A199"/>
                      </a:glow>
                    </a:effectLst>
                  </a:rPr>
                  <a:t>83 %</a:t>
                </a:r>
                <a:endParaRPr lang="en-CA" sz="1150" b="1" dirty="0">
                  <a:solidFill>
                    <a:srgbClr val="282828"/>
                  </a:solidFill>
                  <a:effectLst>
                    <a:glow rad="190500">
                      <a:srgbClr val="00A199"/>
                    </a:glow>
                  </a:effectLst>
                </a:endParaRPr>
              </a:p>
            </p:txBody>
          </p:sp>
        </p:grpSp>
        <p:grpSp>
          <p:nvGrpSpPr>
            <p:cNvPr id="103" name="Group 102"/>
            <p:cNvGrpSpPr/>
            <p:nvPr/>
          </p:nvGrpSpPr>
          <p:grpSpPr>
            <a:xfrm>
              <a:off x="2876347" y="4271885"/>
              <a:ext cx="363501" cy="363501"/>
              <a:chOff x="1356878" y="4091650"/>
              <a:chExt cx="363501" cy="363501"/>
            </a:xfrm>
          </p:grpSpPr>
          <p:sp>
            <p:nvSpPr>
              <p:cNvPr id="104" name="TextBox 103"/>
              <p:cNvSpPr txBox="1"/>
              <p:nvPr/>
            </p:nvSpPr>
            <p:spPr>
              <a:xfrm>
                <a:off x="1356878" y="4091650"/>
                <a:ext cx="363501" cy="363501"/>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05" name="Rectangle 104"/>
              <p:cNvSpPr/>
              <p:nvPr/>
            </p:nvSpPr>
            <p:spPr>
              <a:xfrm>
                <a:off x="1392755" y="4184914"/>
                <a:ext cx="291747" cy="176972"/>
              </a:xfrm>
              <a:prstGeom prst="rect">
                <a:avLst/>
              </a:prstGeom>
              <a:noFill/>
              <a:ln>
                <a:noFill/>
              </a:ln>
            </p:spPr>
            <p:txBody>
              <a:bodyPr wrap="none" lIns="0" tIns="0" rIns="0" bIns="0">
                <a:spAutoFit/>
              </a:bodyPr>
              <a:lstStyle/>
              <a:p>
                <a:r>
                  <a:rPr lang="en-CA" sz="1150" b="1" dirty="0" smtClean="0">
                    <a:solidFill>
                      <a:srgbClr val="282828"/>
                    </a:solidFill>
                    <a:effectLst>
                      <a:glow rad="190500">
                        <a:srgbClr val="00A199"/>
                      </a:glow>
                    </a:effectLst>
                  </a:rPr>
                  <a:t>83 %</a:t>
                </a:r>
                <a:endParaRPr lang="en-CA" sz="1150" b="1" dirty="0">
                  <a:solidFill>
                    <a:srgbClr val="282828"/>
                  </a:solidFill>
                  <a:effectLst>
                    <a:glow rad="190500">
                      <a:srgbClr val="00A199"/>
                    </a:glow>
                  </a:effectLst>
                </a:endParaRPr>
              </a:p>
            </p:txBody>
          </p:sp>
        </p:grpSp>
        <p:grpSp>
          <p:nvGrpSpPr>
            <p:cNvPr id="106" name="Group 105"/>
            <p:cNvGrpSpPr/>
            <p:nvPr/>
          </p:nvGrpSpPr>
          <p:grpSpPr>
            <a:xfrm>
              <a:off x="3512714" y="4489894"/>
              <a:ext cx="374904" cy="374904"/>
              <a:chOff x="1320557" y="4112121"/>
              <a:chExt cx="374904" cy="374904"/>
            </a:xfrm>
          </p:grpSpPr>
          <p:sp>
            <p:nvSpPr>
              <p:cNvPr id="107" name="TextBox 106"/>
              <p:cNvSpPr txBox="1"/>
              <p:nvPr/>
            </p:nvSpPr>
            <p:spPr>
              <a:xfrm>
                <a:off x="1320557" y="4112121"/>
                <a:ext cx="374904" cy="374904"/>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08" name="Rectangle 107"/>
              <p:cNvSpPr/>
              <p:nvPr/>
            </p:nvSpPr>
            <p:spPr>
              <a:xfrm>
                <a:off x="1362136" y="4211087"/>
                <a:ext cx="291747" cy="176972"/>
              </a:xfrm>
              <a:prstGeom prst="rect">
                <a:avLst/>
              </a:prstGeom>
              <a:noFill/>
              <a:ln>
                <a:noFill/>
              </a:ln>
            </p:spPr>
            <p:txBody>
              <a:bodyPr wrap="none" lIns="0" tIns="0" rIns="0" bIns="0">
                <a:spAutoFit/>
              </a:bodyPr>
              <a:lstStyle/>
              <a:p>
                <a:r>
                  <a:rPr lang="en-CA" sz="1150" b="1" dirty="0" smtClean="0">
                    <a:solidFill>
                      <a:srgbClr val="282828"/>
                    </a:solidFill>
                    <a:effectLst>
                      <a:glow rad="190500">
                        <a:srgbClr val="00A199"/>
                      </a:glow>
                    </a:effectLst>
                  </a:rPr>
                  <a:t>80 %</a:t>
                </a:r>
                <a:endParaRPr lang="en-CA" sz="1150" b="1" dirty="0">
                  <a:solidFill>
                    <a:srgbClr val="282828"/>
                  </a:solidFill>
                  <a:effectLst>
                    <a:glow rad="190500">
                      <a:srgbClr val="00A199"/>
                    </a:glow>
                  </a:effectLst>
                </a:endParaRPr>
              </a:p>
            </p:txBody>
          </p:sp>
        </p:grpSp>
        <p:grpSp>
          <p:nvGrpSpPr>
            <p:cNvPr id="109" name="Group 108"/>
            <p:cNvGrpSpPr/>
            <p:nvPr/>
          </p:nvGrpSpPr>
          <p:grpSpPr>
            <a:xfrm>
              <a:off x="4372735" y="4288541"/>
              <a:ext cx="374904" cy="374904"/>
              <a:chOff x="1306909" y="4084825"/>
              <a:chExt cx="374904" cy="374904"/>
            </a:xfrm>
          </p:grpSpPr>
          <p:sp>
            <p:nvSpPr>
              <p:cNvPr id="110" name="TextBox 109"/>
              <p:cNvSpPr txBox="1"/>
              <p:nvPr/>
            </p:nvSpPr>
            <p:spPr>
              <a:xfrm>
                <a:off x="1306909" y="4084825"/>
                <a:ext cx="374904" cy="374904"/>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11" name="Rectangle 110"/>
              <p:cNvSpPr/>
              <p:nvPr/>
            </p:nvSpPr>
            <p:spPr>
              <a:xfrm>
                <a:off x="1348488" y="4183791"/>
                <a:ext cx="291747" cy="176972"/>
              </a:xfrm>
              <a:prstGeom prst="rect">
                <a:avLst/>
              </a:prstGeom>
              <a:noFill/>
              <a:ln>
                <a:noFill/>
              </a:ln>
            </p:spPr>
            <p:txBody>
              <a:bodyPr wrap="none" lIns="0" tIns="0" rIns="0" bIns="0">
                <a:spAutoFit/>
              </a:bodyPr>
              <a:lstStyle/>
              <a:p>
                <a:r>
                  <a:rPr lang="en-CA" sz="1150" b="1" dirty="0" smtClean="0">
                    <a:solidFill>
                      <a:srgbClr val="282828"/>
                    </a:solidFill>
                    <a:effectLst>
                      <a:glow rad="190500">
                        <a:srgbClr val="00A199"/>
                      </a:glow>
                    </a:effectLst>
                  </a:rPr>
                  <a:t>80 %</a:t>
                </a:r>
                <a:endParaRPr lang="en-CA" sz="1150" b="1" dirty="0">
                  <a:solidFill>
                    <a:srgbClr val="282828"/>
                  </a:solidFill>
                  <a:effectLst>
                    <a:glow rad="190500">
                      <a:srgbClr val="00A199"/>
                    </a:glow>
                  </a:effectLst>
                </a:endParaRPr>
              </a:p>
            </p:txBody>
          </p:sp>
        </p:grpSp>
        <p:grpSp>
          <p:nvGrpSpPr>
            <p:cNvPr id="112" name="Group 111"/>
            <p:cNvGrpSpPr/>
            <p:nvPr/>
          </p:nvGrpSpPr>
          <p:grpSpPr>
            <a:xfrm>
              <a:off x="5101599" y="3159589"/>
              <a:ext cx="363501" cy="363501"/>
              <a:chOff x="1672272" y="4081157"/>
              <a:chExt cx="363501" cy="363501"/>
            </a:xfrm>
          </p:grpSpPr>
          <p:sp>
            <p:nvSpPr>
              <p:cNvPr id="113" name="TextBox 112"/>
              <p:cNvSpPr txBox="1"/>
              <p:nvPr/>
            </p:nvSpPr>
            <p:spPr>
              <a:xfrm>
                <a:off x="1672272" y="4081157"/>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114" name="Rectangle 113"/>
              <p:cNvSpPr/>
              <p:nvPr/>
            </p:nvSpPr>
            <p:spPr>
              <a:xfrm>
                <a:off x="1708149" y="4170574"/>
                <a:ext cx="291747" cy="176972"/>
              </a:xfrm>
              <a:prstGeom prst="rect">
                <a:avLst/>
              </a:prstGeom>
              <a:noFill/>
              <a:ln>
                <a:noFill/>
              </a:ln>
            </p:spPr>
            <p:txBody>
              <a:bodyPr wrap="none" lIns="0" tIns="0" rIns="0" bIns="0">
                <a:spAutoFit/>
              </a:bodyPr>
              <a:lstStyle/>
              <a:p>
                <a:r>
                  <a:rPr lang="en-CA" sz="1150" b="1" dirty="0" smtClean="0">
                    <a:solidFill>
                      <a:srgbClr val="282828"/>
                    </a:solidFill>
                  </a:rPr>
                  <a:t>80 %</a:t>
                </a:r>
                <a:endParaRPr lang="en-CA" sz="1150" b="1" dirty="0">
                  <a:solidFill>
                    <a:srgbClr val="282828"/>
                  </a:solidFill>
                </a:endParaRPr>
              </a:p>
            </p:txBody>
          </p:sp>
        </p:grpSp>
        <p:grpSp>
          <p:nvGrpSpPr>
            <p:cNvPr id="115" name="Group 114"/>
            <p:cNvGrpSpPr/>
            <p:nvPr/>
          </p:nvGrpSpPr>
          <p:grpSpPr>
            <a:xfrm>
              <a:off x="5875929" y="3574841"/>
              <a:ext cx="363501" cy="363501"/>
              <a:chOff x="1197983" y="3856151"/>
              <a:chExt cx="363501" cy="363501"/>
            </a:xfrm>
          </p:grpSpPr>
          <p:sp>
            <p:nvSpPr>
              <p:cNvPr id="116" name="TextBox 115"/>
              <p:cNvSpPr txBox="1"/>
              <p:nvPr/>
            </p:nvSpPr>
            <p:spPr>
              <a:xfrm>
                <a:off x="1197983" y="3856151"/>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117" name="Rectangle 116"/>
              <p:cNvSpPr/>
              <p:nvPr/>
            </p:nvSpPr>
            <p:spPr>
              <a:xfrm>
                <a:off x="1233860" y="3945568"/>
                <a:ext cx="291747" cy="176972"/>
              </a:xfrm>
              <a:prstGeom prst="rect">
                <a:avLst/>
              </a:prstGeom>
              <a:noFill/>
              <a:ln>
                <a:noFill/>
              </a:ln>
            </p:spPr>
            <p:txBody>
              <a:bodyPr wrap="none" lIns="0" tIns="0" rIns="0" bIns="0">
                <a:spAutoFit/>
              </a:bodyPr>
              <a:lstStyle/>
              <a:p>
                <a:r>
                  <a:rPr lang="en-CA" sz="1150" b="1" dirty="0" smtClean="0">
                    <a:solidFill>
                      <a:srgbClr val="282828"/>
                    </a:solidFill>
                  </a:rPr>
                  <a:t>76 %</a:t>
                </a:r>
                <a:endParaRPr lang="en-CA" sz="1150" b="1" dirty="0">
                  <a:solidFill>
                    <a:srgbClr val="282828"/>
                  </a:solidFill>
                </a:endParaRPr>
              </a:p>
            </p:txBody>
          </p:sp>
        </p:grpSp>
        <p:grpSp>
          <p:nvGrpSpPr>
            <p:cNvPr id="121" name="Group 120"/>
            <p:cNvGrpSpPr/>
            <p:nvPr/>
          </p:nvGrpSpPr>
          <p:grpSpPr>
            <a:xfrm>
              <a:off x="6161614" y="4460715"/>
              <a:ext cx="374904" cy="374904"/>
              <a:chOff x="984385" y="4027615"/>
              <a:chExt cx="374904" cy="374904"/>
            </a:xfrm>
          </p:grpSpPr>
          <p:sp>
            <p:nvSpPr>
              <p:cNvPr id="122" name="TextBox 121"/>
              <p:cNvSpPr txBox="1"/>
              <p:nvPr/>
            </p:nvSpPr>
            <p:spPr>
              <a:xfrm>
                <a:off x="984385" y="4027615"/>
                <a:ext cx="374904" cy="374904"/>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23" name="Rectangle 122"/>
              <p:cNvSpPr/>
              <p:nvPr/>
            </p:nvSpPr>
            <p:spPr>
              <a:xfrm>
                <a:off x="1025964" y="4126581"/>
                <a:ext cx="291747" cy="176972"/>
              </a:xfrm>
              <a:prstGeom prst="rect">
                <a:avLst/>
              </a:prstGeom>
              <a:noFill/>
              <a:ln>
                <a:noFill/>
              </a:ln>
            </p:spPr>
            <p:txBody>
              <a:bodyPr wrap="none" lIns="0" tIns="0" rIns="0" bIns="0">
                <a:spAutoFit/>
              </a:bodyPr>
              <a:lstStyle/>
              <a:p>
                <a:r>
                  <a:rPr lang="en-CA" sz="1150" b="1" dirty="0" smtClean="0">
                    <a:solidFill>
                      <a:srgbClr val="282828"/>
                    </a:solidFill>
                    <a:effectLst>
                      <a:glow rad="190500">
                        <a:srgbClr val="00A199"/>
                      </a:glow>
                    </a:effectLst>
                  </a:rPr>
                  <a:t>82 %</a:t>
                </a:r>
                <a:endParaRPr lang="en-CA" sz="1150" b="1" dirty="0">
                  <a:solidFill>
                    <a:srgbClr val="282828"/>
                  </a:solidFill>
                  <a:effectLst>
                    <a:glow rad="190500">
                      <a:srgbClr val="00A199"/>
                    </a:glow>
                  </a:effectLst>
                </a:endParaRPr>
              </a:p>
            </p:txBody>
          </p:sp>
        </p:grpSp>
        <p:grpSp>
          <p:nvGrpSpPr>
            <p:cNvPr id="124" name="Group 123"/>
            <p:cNvGrpSpPr/>
            <p:nvPr/>
          </p:nvGrpSpPr>
          <p:grpSpPr>
            <a:xfrm>
              <a:off x="5832950" y="4894944"/>
              <a:ext cx="363501" cy="363501"/>
              <a:chOff x="1107906" y="3869048"/>
              <a:chExt cx="363501" cy="363501"/>
            </a:xfrm>
          </p:grpSpPr>
          <p:sp>
            <p:nvSpPr>
              <p:cNvPr id="125" name="TextBox 124"/>
              <p:cNvSpPr txBox="1"/>
              <p:nvPr/>
            </p:nvSpPr>
            <p:spPr>
              <a:xfrm>
                <a:off x="1107906" y="3869048"/>
                <a:ext cx="363501" cy="363501"/>
              </a:xfrm>
              <a:prstGeom prst="ellipse">
                <a:avLst/>
              </a:prstGeom>
              <a:solidFill>
                <a:srgbClr val="CFE8E3"/>
              </a:solidFill>
              <a:ln w="19050">
                <a:solidFill>
                  <a:srgbClr val="282828"/>
                </a:solidFill>
              </a:ln>
            </p:spPr>
            <p:txBody>
              <a:bodyPr wrap="square" rtlCol="0">
                <a:spAutoFit/>
              </a:bodyPr>
              <a:lstStyle/>
              <a:p>
                <a:endParaRPr lang="en-CA" sz="1200" dirty="0"/>
              </a:p>
            </p:txBody>
          </p:sp>
          <p:sp>
            <p:nvSpPr>
              <p:cNvPr id="127" name="Rectangle 126"/>
              <p:cNvSpPr/>
              <p:nvPr/>
            </p:nvSpPr>
            <p:spPr>
              <a:xfrm>
                <a:off x="1143783" y="3958465"/>
                <a:ext cx="291747" cy="176972"/>
              </a:xfrm>
              <a:prstGeom prst="rect">
                <a:avLst/>
              </a:prstGeom>
              <a:noFill/>
              <a:ln>
                <a:noFill/>
              </a:ln>
            </p:spPr>
            <p:txBody>
              <a:bodyPr wrap="none" lIns="0" tIns="0" rIns="0" bIns="0">
                <a:spAutoFit/>
              </a:bodyPr>
              <a:lstStyle/>
              <a:p>
                <a:r>
                  <a:rPr lang="en-CA" sz="1150" b="1" dirty="0" smtClean="0">
                    <a:solidFill>
                      <a:srgbClr val="282828"/>
                    </a:solidFill>
                  </a:rPr>
                  <a:t>74 %</a:t>
                </a:r>
                <a:endParaRPr lang="en-CA" sz="1150" b="1" dirty="0">
                  <a:solidFill>
                    <a:srgbClr val="282828"/>
                  </a:solidFill>
                </a:endParaRPr>
              </a:p>
            </p:txBody>
          </p:sp>
        </p:grpSp>
      </p:grpSp>
      <p:grpSp>
        <p:nvGrpSpPr>
          <p:cNvPr id="13" name="Group 12"/>
          <p:cNvGrpSpPr/>
          <p:nvPr/>
        </p:nvGrpSpPr>
        <p:grpSpPr bwMode="gray">
          <a:xfrm>
            <a:off x="871068" y="1877915"/>
            <a:ext cx="902879" cy="1687542"/>
            <a:chOff x="411571" y="2153665"/>
            <a:chExt cx="902879" cy="1687542"/>
          </a:xfrm>
        </p:grpSpPr>
        <p:sp>
          <p:nvSpPr>
            <p:cNvPr id="147" name="TextBox 146"/>
            <p:cNvSpPr txBox="1"/>
            <p:nvPr/>
          </p:nvSpPr>
          <p:spPr bwMode="gray">
            <a:xfrm>
              <a:off x="457200" y="2153665"/>
              <a:ext cx="736099" cy="307777"/>
            </a:xfrm>
            <a:prstGeom prst="rect">
              <a:avLst/>
            </a:prstGeom>
            <a:noFill/>
          </p:spPr>
          <p:txBody>
            <a:bodyPr wrap="none" rtlCol="0">
              <a:spAutoFit/>
            </a:bodyPr>
            <a:lstStyle/>
            <a:p>
              <a:pPr algn="ctr"/>
              <a:r>
                <a:rPr lang="en-CA" sz="1400" b="1" dirty="0" smtClean="0">
                  <a:solidFill>
                    <a:srgbClr val="282828"/>
                  </a:solidFill>
                </a:rPr>
                <a:t>Canada</a:t>
              </a:r>
              <a:endParaRPr lang="en-CA" sz="1400" b="1" dirty="0">
                <a:solidFill>
                  <a:srgbClr val="282828"/>
                </a:solidFill>
              </a:endParaRPr>
            </a:p>
          </p:txBody>
        </p:sp>
        <p:sp>
          <p:nvSpPr>
            <p:cNvPr id="148" name="TextBox 147"/>
            <p:cNvSpPr txBox="1"/>
            <p:nvPr/>
          </p:nvSpPr>
          <p:spPr bwMode="gray">
            <a:xfrm>
              <a:off x="443703" y="3024442"/>
              <a:ext cx="791435" cy="453907"/>
            </a:xfrm>
            <a:prstGeom prst="rect">
              <a:avLst/>
            </a:prstGeom>
            <a:noFill/>
          </p:spPr>
          <p:txBody>
            <a:bodyPr wrap="none" rtlCol="0">
              <a:spAutoFit/>
            </a:bodyPr>
            <a:lstStyle/>
            <a:p>
              <a:pPr algn="ctr">
                <a:lnSpc>
                  <a:spcPts val="1400"/>
                </a:lnSpc>
              </a:pPr>
              <a:r>
                <a:rPr lang="en-CA" sz="1400" b="1" dirty="0">
                  <a:solidFill>
                    <a:srgbClr val="282828"/>
                  </a:solidFill>
                </a:rPr>
                <a:t>Moy. du</a:t>
              </a:r>
              <a:br>
                <a:rPr lang="en-CA" sz="1400" b="1" dirty="0">
                  <a:solidFill>
                    <a:srgbClr val="282828"/>
                  </a:solidFill>
                </a:rPr>
              </a:br>
              <a:r>
                <a:rPr lang="en-CA" sz="1400" b="1" dirty="0">
                  <a:solidFill>
                    <a:srgbClr val="282828"/>
                  </a:solidFill>
                </a:rPr>
                <a:t>FCMW </a:t>
              </a:r>
            </a:p>
          </p:txBody>
        </p:sp>
        <p:grpSp>
          <p:nvGrpSpPr>
            <p:cNvPr id="149" name="Group 148"/>
            <p:cNvGrpSpPr/>
            <p:nvPr/>
          </p:nvGrpSpPr>
          <p:grpSpPr bwMode="gray">
            <a:xfrm>
              <a:off x="643498" y="2448094"/>
              <a:ext cx="374904" cy="374904"/>
              <a:chOff x="1350053" y="4112121"/>
              <a:chExt cx="374904" cy="374904"/>
            </a:xfrm>
          </p:grpSpPr>
          <p:sp>
            <p:nvSpPr>
              <p:cNvPr id="150" name="TextBox 149"/>
              <p:cNvSpPr txBox="1"/>
              <p:nvPr/>
            </p:nvSpPr>
            <p:spPr bwMode="gray">
              <a:xfrm>
                <a:off x="1350053" y="4112121"/>
                <a:ext cx="374904" cy="374904"/>
              </a:xfrm>
              <a:prstGeom prst="ellipse">
                <a:avLst/>
              </a:prstGeom>
              <a:pattFill prst="pct90">
                <a:fgClr>
                  <a:srgbClr val="00A199"/>
                </a:fgClr>
                <a:bgClr>
                  <a:schemeClr val="bg1"/>
                </a:bgClr>
              </a:pattFill>
              <a:ln w="19050">
                <a:solidFill>
                  <a:srgbClr val="282828"/>
                </a:solidFill>
              </a:ln>
            </p:spPr>
            <p:txBody>
              <a:bodyPr wrap="square" rtlCol="0">
                <a:spAutoFit/>
              </a:bodyPr>
              <a:lstStyle/>
              <a:p>
                <a:endParaRPr lang="en-CA" sz="1200" dirty="0"/>
              </a:p>
            </p:txBody>
          </p:sp>
          <p:sp>
            <p:nvSpPr>
              <p:cNvPr id="151" name="Rectangle 150"/>
              <p:cNvSpPr/>
              <p:nvPr/>
            </p:nvSpPr>
            <p:spPr bwMode="gray">
              <a:xfrm>
                <a:off x="1391632" y="4211087"/>
                <a:ext cx="291747" cy="176972"/>
              </a:xfrm>
              <a:prstGeom prst="rect">
                <a:avLst/>
              </a:prstGeom>
              <a:solidFill>
                <a:srgbClr val="00A199"/>
              </a:solidFill>
              <a:ln>
                <a:noFill/>
              </a:ln>
            </p:spPr>
            <p:txBody>
              <a:bodyPr wrap="none" lIns="0" tIns="0" rIns="0" bIns="0">
                <a:spAutoFit/>
              </a:bodyPr>
              <a:lstStyle/>
              <a:p>
                <a:r>
                  <a:rPr lang="en-CA" sz="1150" b="1" dirty="0" smtClean="0">
                    <a:solidFill>
                      <a:srgbClr val="282828"/>
                    </a:solidFill>
                  </a:rPr>
                  <a:t>81 %</a:t>
                </a:r>
                <a:endParaRPr lang="en-CA" sz="1150" b="1" dirty="0">
                  <a:solidFill>
                    <a:srgbClr val="282828"/>
                  </a:solidFill>
                </a:endParaRPr>
              </a:p>
            </p:txBody>
          </p:sp>
        </p:grpSp>
        <p:grpSp>
          <p:nvGrpSpPr>
            <p:cNvPr id="152" name="Group 151"/>
            <p:cNvGrpSpPr/>
            <p:nvPr/>
          </p:nvGrpSpPr>
          <p:grpSpPr bwMode="gray">
            <a:xfrm>
              <a:off x="657669" y="3466303"/>
              <a:ext cx="374904" cy="374904"/>
              <a:chOff x="1350053" y="4112121"/>
              <a:chExt cx="374904" cy="374904"/>
            </a:xfrm>
          </p:grpSpPr>
          <p:sp>
            <p:nvSpPr>
              <p:cNvPr id="153" name="TextBox 152"/>
              <p:cNvSpPr txBox="1"/>
              <p:nvPr/>
            </p:nvSpPr>
            <p:spPr bwMode="gray">
              <a:xfrm>
                <a:off x="1350053" y="4112121"/>
                <a:ext cx="374904" cy="374904"/>
              </a:xfrm>
              <a:prstGeom prst="ellipse">
                <a:avLst/>
              </a:prstGeom>
              <a:solidFill>
                <a:srgbClr val="282828"/>
              </a:solidFill>
              <a:ln w="19050">
                <a:solidFill>
                  <a:srgbClr val="282828"/>
                </a:solidFill>
              </a:ln>
            </p:spPr>
            <p:txBody>
              <a:bodyPr wrap="square" rtlCol="0">
                <a:spAutoFit/>
              </a:bodyPr>
              <a:lstStyle/>
              <a:p>
                <a:endParaRPr lang="en-CA" sz="1200" dirty="0"/>
              </a:p>
            </p:txBody>
          </p:sp>
          <p:sp>
            <p:nvSpPr>
              <p:cNvPr id="154" name="Rectangle 153"/>
              <p:cNvSpPr/>
              <p:nvPr/>
            </p:nvSpPr>
            <p:spPr bwMode="gray">
              <a:xfrm>
                <a:off x="1397152" y="4201539"/>
                <a:ext cx="291747" cy="176972"/>
              </a:xfrm>
              <a:prstGeom prst="rect">
                <a:avLst/>
              </a:prstGeom>
              <a:noFill/>
              <a:ln>
                <a:noFill/>
              </a:ln>
            </p:spPr>
            <p:txBody>
              <a:bodyPr wrap="none" lIns="0" tIns="0" rIns="0" bIns="0">
                <a:spAutoFit/>
              </a:bodyPr>
              <a:lstStyle/>
              <a:p>
                <a:r>
                  <a:rPr lang="en-CA" sz="1150" b="1" dirty="0" smtClean="0">
                    <a:solidFill>
                      <a:schemeClr val="bg1"/>
                    </a:solidFill>
                  </a:rPr>
                  <a:t>75 %</a:t>
                </a:r>
                <a:endParaRPr lang="en-CA" sz="1150" b="1" dirty="0">
                  <a:solidFill>
                    <a:schemeClr val="bg1"/>
                  </a:solidFill>
                </a:endParaRPr>
              </a:p>
            </p:txBody>
          </p:sp>
        </p:grpSp>
        <p:cxnSp>
          <p:nvCxnSpPr>
            <p:cNvPr id="155" name="Straight Connector 154"/>
            <p:cNvCxnSpPr/>
            <p:nvPr/>
          </p:nvCxnSpPr>
          <p:spPr bwMode="gray">
            <a:xfrm>
              <a:off x="411571" y="2944216"/>
              <a:ext cx="902879" cy="0"/>
            </a:xfrm>
            <a:prstGeom prst="line">
              <a:avLst/>
            </a:prstGeom>
            <a:ln w="19050">
              <a:solidFill>
                <a:srgbClr val="282828"/>
              </a:solidFill>
            </a:ln>
          </p:spPr>
          <p:style>
            <a:lnRef idx="1">
              <a:schemeClr val="accent1"/>
            </a:lnRef>
            <a:fillRef idx="0">
              <a:schemeClr val="accent1"/>
            </a:fillRef>
            <a:effectRef idx="0">
              <a:schemeClr val="accent1"/>
            </a:effectRef>
            <a:fontRef idx="minor">
              <a:schemeClr val="tx1"/>
            </a:fontRef>
          </p:style>
        </p:cxnSp>
      </p:grpSp>
      <p:grpSp>
        <p:nvGrpSpPr>
          <p:cNvPr id="47" name="Group 2"/>
          <p:cNvGrpSpPr/>
          <p:nvPr>
            <p:custDataLst>
              <p:tags r:id="rId1"/>
            </p:custDataLst>
          </p:nvPr>
        </p:nvGrpSpPr>
        <p:grpSpPr>
          <a:xfrm>
            <a:off x="248075" y="6315411"/>
            <a:ext cx="4326123" cy="427175"/>
            <a:chOff x="1559256" y="4655154"/>
            <a:chExt cx="4326123" cy="413852"/>
          </a:xfrm>
        </p:grpSpPr>
        <p:grpSp>
          <p:nvGrpSpPr>
            <p:cNvPr id="48" name="Group 3"/>
            <p:cNvGrpSpPr/>
            <p:nvPr/>
          </p:nvGrpSpPr>
          <p:grpSpPr>
            <a:xfrm>
              <a:off x="1559256" y="4655163"/>
              <a:ext cx="1599872" cy="413828"/>
              <a:chOff x="2989195" y="5765318"/>
              <a:chExt cx="1742725" cy="432178"/>
            </a:xfrm>
          </p:grpSpPr>
          <p:sp>
            <p:nvSpPr>
              <p:cNvPr id="55"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56"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9" name="Group 5"/>
            <p:cNvGrpSpPr/>
            <p:nvPr/>
          </p:nvGrpSpPr>
          <p:grpSpPr>
            <a:xfrm>
              <a:off x="2918782" y="4655178"/>
              <a:ext cx="1454430" cy="413828"/>
              <a:chOff x="4402330" y="5765321"/>
              <a:chExt cx="1742724" cy="432177"/>
            </a:xfrm>
          </p:grpSpPr>
          <p:sp>
            <p:nvSpPr>
              <p:cNvPr id="53"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54"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50" name="Group 7"/>
            <p:cNvGrpSpPr/>
            <p:nvPr/>
          </p:nvGrpSpPr>
          <p:grpSpPr>
            <a:xfrm>
              <a:off x="4430951" y="4655154"/>
              <a:ext cx="1454428" cy="413828"/>
              <a:chOff x="5966949" y="5765308"/>
              <a:chExt cx="1742722" cy="432178"/>
            </a:xfrm>
          </p:grpSpPr>
          <p:sp>
            <p:nvSpPr>
              <p:cNvPr id="51"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52"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57" name="Rectangle 56"/>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369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0F7FFD8-5CE8-4D8F-8E40-58118BB0EBB0}" type="slidenum">
              <a:rPr lang="fr-CA" smtClean="0"/>
              <a:pPr/>
              <a:t>18</a:t>
            </a:fld>
            <a:endParaRPr lang="fr-CA" dirty="0"/>
          </a:p>
        </p:txBody>
      </p:sp>
      <p:sp>
        <p:nvSpPr>
          <p:cNvPr id="11" name="Title 1"/>
          <p:cNvSpPr>
            <a:spLocks noGrp="1"/>
          </p:cNvSpPr>
          <p:nvPr>
            <p:ph type="title"/>
          </p:nvPr>
        </p:nvSpPr>
        <p:spPr>
          <a:xfrm>
            <a:off x="457200" y="389999"/>
            <a:ext cx="8229600" cy="797270"/>
          </a:xfrm>
        </p:spPr>
        <p:txBody>
          <a:bodyPr/>
          <a:lstStyle/>
          <a:p>
            <a:pPr>
              <a:lnSpc>
                <a:spcPts val="3100"/>
              </a:lnSpc>
            </a:pPr>
            <a:r>
              <a:rPr lang="fr-CA" sz="2800" dirty="0" smtClean="0"/>
              <a:t>Les Canadiens âgés ont plus d’affections chroniques </a:t>
            </a:r>
            <a:br>
              <a:rPr lang="fr-CA" sz="2800" dirty="0" smtClean="0"/>
            </a:br>
            <a:r>
              <a:rPr lang="fr-CA" sz="2800" dirty="0" smtClean="0"/>
              <a:t>que les adultes âgés de la plupart des autres pays</a:t>
            </a:r>
            <a:endParaRPr lang="fr-CA" sz="2800" dirty="0"/>
          </a:p>
        </p:txBody>
      </p:sp>
      <p:graphicFrame>
        <p:nvGraphicFramePr>
          <p:cNvPr id="14" name="Content Placeholder 15"/>
          <p:cNvGraphicFramePr>
            <a:graphicFrameLocks noGrp="1"/>
          </p:cNvGraphicFramePr>
          <p:nvPr>
            <p:ph idx="4294967295"/>
            <p:extLst>
              <p:ext uri="{D42A27DB-BD31-4B8C-83A1-F6EECF244321}">
                <p14:modId xmlns:p14="http://schemas.microsoft.com/office/powerpoint/2010/main" val="4283191175"/>
              </p:ext>
            </p:extLst>
          </p:nvPr>
        </p:nvGraphicFramePr>
        <p:xfrm>
          <a:off x="287383" y="1482891"/>
          <a:ext cx="4572000" cy="462915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5296650" y="1394513"/>
            <a:ext cx="3144439" cy="3989250"/>
            <a:chOff x="5326282" y="2135211"/>
            <a:chExt cx="3144439" cy="398925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3743" y="2135211"/>
              <a:ext cx="941834" cy="786386"/>
            </a:xfrm>
            <a:prstGeom prst="rect">
              <a:avLst/>
            </a:prstGeom>
          </p:spPr>
        </p:pic>
        <p:grpSp>
          <p:nvGrpSpPr>
            <p:cNvPr id="15" name="Group 14"/>
            <p:cNvGrpSpPr/>
            <p:nvPr/>
          </p:nvGrpSpPr>
          <p:grpSpPr>
            <a:xfrm>
              <a:off x="5326282" y="2847885"/>
              <a:ext cx="3144439" cy="3276576"/>
              <a:chOff x="5415502" y="2943135"/>
              <a:chExt cx="2823440" cy="3276576"/>
            </a:xfrm>
            <a:solidFill>
              <a:srgbClr val="F2F1E8"/>
            </a:solidFill>
          </p:grpSpPr>
          <p:sp>
            <p:nvSpPr>
              <p:cNvPr id="17" name="Rectangle 16"/>
              <p:cNvSpPr/>
              <p:nvPr/>
            </p:nvSpPr>
            <p:spPr>
              <a:xfrm>
                <a:off x="5415502" y="2943135"/>
                <a:ext cx="2823440" cy="327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1200"/>
                  </a:spcAft>
                </a:pPr>
                <a:r>
                  <a:rPr lang="fr-CA" sz="1400" dirty="0" smtClean="0">
                    <a:solidFill>
                      <a:schemeClr val="tx1"/>
                    </a:solidFill>
                    <a:cs typeface="Arial" panose="020B0604020202020204" pitchFamily="34" charset="0"/>
                  </a:rPr>
                  <a:t>Médiane canadienne = 2 affections</a:t>
                </a:r>
              </a:p>
              <a:p>
                <a:pPr>
                  <a:lnSpc>
                    <a:spcPts val="2000"/>
                  </a:lnSpc>
                  <a:spcAft>
                    <a:spcPts val="450"/>
                  </a:spcAft>
                </a:pPr>
                <a:r>
                  <a:rPr lang="fr-CA" sz="1400" b="1" dirty="0" smtClean="0">
                    <a:solidFill>
                      <a:schemeClr val="tx1"/>
                    </a:solidFill>
                    <a:cs typeface="Arial" panose="020B0604020202020204" pitchFamily="34" charset="0"/>
                  </a:rPr>
                  <a:t>Les adultes âgés ayant 3 affections chroniques ou plus ont</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consulté plus de médecins</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effectué plus de visites à l’hôpital</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eu plus recours aux urgences</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déclaré une moins bonne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santé émotionnelle</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autoévalué moins favorablement leur état de santé </a:t>
                </a:r>
                <a:endParaRPr lang="fr-CA" sz="1400" dirty="0">
                  <a:solidFill>
                    <a:schemeClr val="tx1"/>
                  </a:solidFill>
                  <a:cs typeface="Arial" panose="020B0604020202020204" pitchFamily="34" charset="0"/>
                </a:endParaRPr>
              </a:p>
            </p:txBody>
          </p:sp>
          <p:cxnSp>
            <p:nvCxnSpPr>
              <p:cNvPr id="18" name="Straight Connector 17"/>
              <p:cNvCxnSpPr/>
              <p:nvPr/>
            </p:nvCxnSpPr>
            <p:spPr>
              <a:xfrm flipV="1">
                <a:off x="5415502" y="2943135"/>
                <a:ext cx="2823440" cy="1"/>
              </a:xfrm>
              <a:prstGeom prst="line">
                <a:avLst/>
              </a:prstGeom>
              <a:grpFill/>
              <a:ln w="57150">
                <a:solidFill>
                  <a:srgbClr val="365254"/>
                </a:solidFill>
              </a:ln>
            </p:spPr>
            <p:style>
              <a:lnRef idx="1">
                <a:schemeClr val="accent1"/>
              </a:lnRef>
              <a:fillRef idx="0">
                <a:schemeClr val="accent1"/>
              </a:fillRef>
              <a:effectRef idx="0">
                <a:schemeClr val="accent1"/>
              </a:effectRef>
              <a:fontRef idx="minor">
                <a:schemeClr val="tx1"/>
              </a:fontRef>
            </p:style>
          </p:cxnSp>
        </p:grpSp>
      </p:grpSp>
      <p:sp>
        <p:nvSpPr>
          <p:cNvPr id="10" name="Rectangle 9"/>
          <p:cNvSpPr/>
          <p:nvPr/>
        </p:nvSpPr>
        <p:spPr>
          <a:xfrm>
            <a:off x="495300" y="6098106"/>
            <a:ext cx="4288456" cy="369332"/>
          </a:xfrm>
          <a:prstGeom prst="rect">
            <a:avLst/>
          </a:prstGeom>
        </p:spPr>
        <p:txBody>
          <a:bodyPr wrap="square" lIns="0">
            <a:spAutoFit/>
          </a:bodyPr>
          <a:lstStyle/>
          <a:p>
            <a:r>
              <a:rPr lang="fr-CA" sz="900" b="1" dirty="0" smtClean="0">
                <a:latin typeface="Arial" panose="020B0604020202020204" pitchFamily="34" charset="0"/>
              </a:rPr>
              <a:t>Remarque</a:t>
            </a:r>
          </a:p>
          <a:p>
            <a:r>
              <a:rPr lang="fr-CA" sz="900" dirty="0" smtClean="0">
                <a:latin typeface="Arial" panose="020B0604020202020204" pitchFamily="34" charset="0"/>
              </a:rPr>
              <a:t>Les chiffres ayant été arrondis, leur somme pourrait ne pas égaler 100 %.</a:t>
            </a:r>
            <a:endParaRPr lang="fr-CA" sz="900" dirty="0">
              <a:latin typeface="Arial" panose="020B0604020202020204" pitchFamily="34" charset="0"/>
            </a:endParaRPr>
          </a:p>
        </p:txBody>
      </p:sp>
      <p:sp>
        <p:nvSpPr>
          <p:cNvPr id="13" name="Rectangle 12"/>
          <p:cNvSpPr/>
          <p:nvPr/>
        </p:nvSpPr>
        <p:spPr>
          <a:xfrm>
            <a:off x="5232972" y="5682608"/>
            <a:ext cx="3724415" cy="784830"/>
          </a:xfrm>
          <a:prstGeom prst="rect">
            <a:avLst/>
          </a:prstGeom>
        </p:spPr>
        <p:txBody>
          <a:bodyPr wrap="square">
            <a:spAutoFit/>
          </a:bodyPr>
          <a:lstStyle/>
          <a:p>
            <a:r>
              <a:rPr lang="fr-CA" sz="900" dirty="0" smtClean="0">
                <a:latin typeface="Arial" panose="020B0604020202020204" pitchFamily="34" charset="0"/>
              </a:rPr>
              <a:t>* Hypertension; maladie du cœur, y compris une crise cardiaque; diabète; asthme ou maladie pulmonaire chronique du type bronchite chronique, emphysème ou maladie pulmonaire obstructive chronique (MPOC); dépression, anxiété ou autre problème de santé mentale; cancer; douleurs aux articulations ou arthrite; AVC.</a:t>
            </a:r>
            <a:endParaRPr lang="fr-CA" sz="900" dirty="0">
              <a:latin typeface="Arial" panose="020B0604020202020204" pitchFamily="34" charset="0"/>
            </a:endParaRPr>
          </a:p>
        </p:txBody>
      </p:sp>
      <p:sp>
        <p:nvSpPr>
          <p:cNvPr id="16" name="Rectangle 1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4920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93192"/>
            <a:ext cx="8229600" cy="1194814"/>
          </a:xfrm>
        </p:spPr>
        <p:txBody>
          <a:bodyPr/>
          <a:lstStyle/>
          <a:p>
            <a:pPr>
              <a:lnSpc>
                <a:spcPts val="3100"/>
              </a:lnSpc>
            </a:pPr>
            <a:r>
              <a:rPr lang="fr-CA" sz="2800" dirty="0" smtClean="0"/>
              <a:t>Les Canadiens âgés sont plus nombreux à prendre régulièrement 5 médicaments ou plus que les adultes âgés de la plupart des autres pays</a:t>
            </a:r>
            <a:endParaRPr lang="fr-CA" sz="2800" dirty="0"/>
          </a:p>
        </p:txBody>
      </p:sp>
      <p:sp>
        <p:nvSpPr>
          <p:cNvPr id="2" name="Slide Number Placeholder 1"/>
          <p:cNvSpPr>
            <a:spLocks noGrp="1"/>
          </p:cNvSpPr>
          <p:nvPr>
            <p:ph type="sldNum" sz="quarter" idx="4"/>
          </p:nvPr>
        </p:nvSpPr>
        <p:spPr>
          <a:xfrm>
            <a:off x="3505200" y="6558553"/>
            <a:ext cx="2133600" cy="138499"/>
          </a:xfrm>
        </p:spPr>
        <p:txBody>
          <a:bodyPr/>
          <a:lstStyle/>
          <a:p>
            <a:fld id="{B0F7FFD8-5CE8-4D8F-8E40-58118BB0EBB0}" type="slidenum">
              <a:rPr lang="fr-CA" smtClean="0"/>
              <a:pPr/>
              <a:t>19</a:t>
            </a:fld>
            <a:endParaRPr lang="fr-CA" dirty="0"/>
          </a:p>
        </p:txBody>
      </p:sp>
      <p:grpSp>
        <p:nvGrpSpPr>
          <p:cNvPr id="4" name="Group 3"/>
          <p:cNvGrpSpPr/>
          <p:nvPr/>
        </p:nvGrpSpPr>
        <p:grpSpPr>
          <a:xfrm>
            <a:off x="5427251" y="2040948"/>
            <a:ext cx="3264195" cy="4016952"/>
            <a:chOff x="5246276" y="1674132"/>
            <a:chExt cx="3264195" cy="4016952"/>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7763" y="1674132"/>
              <a:ext cx="941834" cy="786386"/>
            </a:xfrm>
            <a:prstGeom prst="rect">
              <a:avLst/>
            </a:prstGeom>
          </p:spPr>
        </p:pic>
        <p:grpSp>
          <p:nvGrpSpPr>
            <p:cNvPr id="3" name="Group 2"/>
            <p:cNvGrpSpPr/>
            <p:nvPr/>
          </p:nvGrpSpPr>
          <p:grpSpPr>
            <a:xfrm>
              <a:off x="5246276" y="2393110"/>
              <a:ext cx="3264195" cy="3297974"/>
              <a:chOff x="5246276" y="2393110"/>
              <a:chExt cx="3264195" cy="3297974"/>
            </a:xfrm>
          </p:grpSpPr>
          <p:sp>
            <p:nvSpPr>
              <p:cNvPr id="9" name="Rectangle 8"/>
              <p:cNvSpPr/>
              <p:nvPr/>
            </p:nvSpPr>
            <p:spPr>
              <a:xfrm>
                <a:off x="5246276" y="2393110"/>
                <a:ext cx="3264195" cy="329797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fr-CA" sz="1400" dirty="0" smtClean="0">
                    <a:solidFill>
                      <a:srgbClr val="282828"/>
                    </a:solidFill>
                    <a:cs typeface="Arial" panose="020B0604020202020204" pitchFamily="34" charset="0"/>
                  </a:rPr>
                  <a:t>Médiane canadienne = 3 médicaments</a:t>
                </a:r>
              </a:p>
              <a:p>
                <a:pPr>
                  <a:lnSpc>
                    <a:spcPts val="2000"/>
                  </a:lnSpc>
                  <a:spcAft>
                    <a:spcPts val="600"/>
                  </a:spcAft>
                </a:pPr>
                <a:r>
                  <a:rPr lang="fr-CA" sz="1400" dirty="0" smtClean="0">
                    <a:solidFill>
                      <a:srgbClr val="282828"/>
                    </a:solidFill>
                    <a:cs typeface="Arial" panose="020B0604020202020204" pitchFamily="34" charset="0"/>
                  </a:rPr>
                  <a:t>L’Enquête canadienne sur les mesures de la santé, 2007 à 2011 rend compte de résultats semblables* :</a:t>
                </a:r>
                <a:endParaRPr lang="fr-CA" sz="1400" dirty="0">
                  <a:solidFill>
                    <a:srgbClr val="282828"/>
                  </a:solidFill>
                  <a:cs typeface="Arial" panose="020B0604020202020204" pitchFamily="34" charset="0"/>
                </a:endParaRPr>
              </a:p>
            </p:txBody>
          </p:sp>
          <p:cxnSp>
            <p:nvCxnSpPr>
              <p:cNvPr id="10" name="Straight Connector 9"/>
              <p:cNvCxnSpPr/>
              <p:nvPr/>
            </p:nvCxnSpPr>
            <p:spPr>
              <a:xfrm flipV="1">
                <a:off x="5246276" y="2393110"/>
                <a:ext cx="3264195"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graphicFrame>
        <p:nvGraphicFramePr>
          <p:cNvPr id="13" name="Table 12"/>
          <p:cNvGraphicFramePr>
            <a:graphicFrameLocks noGrp="1"/>
          </p:cNvGraphicFramePr>
          <p:nvPr>
            <p:extLst>
              <p:ext uri="{D42A27DB-BD31-4B8C-83A1-F6EECF244321}">
                <p14:modId xmlns:p14="http://schemas.microsoft.com/office/powerpoint/2010/main" val="4113198868"/>
              </p:ext>
            </p:extLst>
          </p:nvPr>
        </p:nvGraphicFramePr>
        <p:xfrm>
          <a:off x="5792308" y="4172336"/>
          <a:ext cx="2590799" cy="1475000"/>
        </p:xfrm>
        <a:graphic>
          <a:graphicData uri="http://schemas.openxmlformats.org/drawingml/2006/table">
            <a:tbl>
              <a:tblPr firstRow="1" bandRow="1">
                <a:tableStyleId>{F2DE63D5-997A-4646-A377-4702673A728D}</a:tableStyleId>
              </a:tblPr>
              <a:tblGrid>
                <a:gridCol w="1393281">
                  <a:extLst>
                    <a:ext uri="{9D8B030D-6E8A-4147-A177-3AD203B41FA5}">
                      <a16:colId xmlns:a16="http://schemas.microsoft.com/office/drawing/2014/main" val="2779882690"/>
                    </a:ext>
                  </a:extLst>
                </a:gridCol>
                <a:gridCol w="1197518">
                  <a:extLst>
                    <a:ext uri="{9D8B030D-6E8A-4147-A177-3AD203B41FA5}">
                      <a16:colId xmlns:a16="http://schemas.microsoft.com/office/drawing/2014/main" val="1391646722"/>
                    </a:ext>
                  </a:extLst>
                </a:gridCol>
              </a:tblGrid>
              <a:tr h="307722">
                <a:tc>
                  <a:txBody>
                    <a:bodyPr/>
                    <a:lstStyle/>
                    <a:p>
                      <a:pPr algn="ctr"/>
                      <a:r>
                        <a:rPr lang="fr-FR" sz="1300" dirty="0" smtClean="0">
                          <a:solidFill>
                            <a:srgbClr val="365254"/>
                          </a:solidFill>
                        </a:rPr>
                        <a:t>Nombre de médicaments pris régulièrement</a:t>
                      </a:r>
                    </a:p>
                  </a:txBody>
                  <a:tcPr marL="83000" marR="83000" marT="41500" marB="4150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3"/>
                    </a:solidFill>
                  </a:tcPr>
                </a:tc>
                <a:tc>
                  <a:txBody>
                    <a:bodyPr/>
                    <a:lstStyle/>
                    <a:p>
                      <a:pPr algn="ctr"/>
                      <a:r>
                        <a:rPr lang="fr-FR" sz="1300" dirty="0" smtClean="0">
                          <a:solidFill>
                            <a:srgbClr val="365254"/>
                          </a:solidFill>
                        </a:rPr>
                        <a:t>Pourcentage des adultes de</a:t>
                      </a:r>
                      <a:br>
                        <a:rPr lang="fr-FR" sz="1300" dirty="0" smtClean="0">
                          <a:solidFill>
                            <a:srgbClr val="365254"/>
                          </a:solidFill>
                        </a:rPr>
                      </a:br>
                      <a:r>
                        <a:rPr lang="fr-FR" sz="1300" dirty="0" smtClean="0">
                          <a:solidFill>
                            <a:srgbClr val="365254"/>
                          </a:solidFill>
                        </a:rPr>
                        <a:t>65 à 79 ans</a:t>
                      </a:r>
                    </a:p>
                  </a:txBody>
                  <a:tcPr marL="83000" marR="83000" marT="41500" marB="4150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5F3"/>
                    </a:solidFill>
                  </a:tcPr>
                </a:tc>
                <a:extLst>
                  <a:ext uri="{0D108BD9-81ED-4DB2-BD59-A6C34878D82A}">
                    <a16:rowId xmlns:a16="http://schemas.microsoft.com/office/drawing/2014/main" val="1683181861"/>
                  </a:ext>
                </a:extLst>
              </a:tr>
              <a:tr h="252922">
                <a:tc>
                  <a:txBody>
                    <a:bodyPr/>
                    <a:lstStyle/>
                    <a:p>
                      <a:pPr algn="ctr"/>
                      <a:r>
                        <a:rPr lang="en-CA" sz="1200" dirty="0" smtClean="0">
                          <a:latin typeface="Arial" panose="020B0604020202020204" pitchFamily="34" charset="0"/>
                          <a:cs typeface="Arial" panose="020B0604020202020204" pitchFamily="34" charset="0"/>
                        </a:rPr>
                        <a:t>1</a:t>
                      </a:r>
                      <a:endParaRPr lang="en-CA" sz="1200" dirty="0">
                        <a:latin typeface="Arial" panose="020B0604020202020204" pitchFamily="34" charset="0"/>
                        <a:cs typeface="Arial" panose="020B0604020202020204" pitchFamily="34" charset="0"/>
                      </a:endParaRPr>
                    </a:p>
                  </a:txBody>
                  <a:tcPr marL="83000" marR="83000" marT="41500" marB="4150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CA" sz="1200" dirty="0" smtClean="0">
                          <a:latin typeface="Arial" panose="020B0604020202020204" pitchFamily="34" charset="0"/>
                          <a:cs typeface="Arial" panose="020B0604020202020204" pitchFamily="34" charset="0"/>
                        </a:rPr>
                        <a:t>13</a:t>
                      </a:r>
                      <a:endParaRPr lang="en-CA" sz="1200" dirty="0">
                        <a:latin typeface="Arial" panose="020B0604020202020204" pitchFamily="34" charset="0"/>
                        <a:cs typeface="Arial" panose="020B0604020202020204" pitchFamily="34" charset="0"/>
                      </a:endParaRPr>
                    </a:p>
                  </a:txBody>
                  <a:tcPr marL="83000" marR="83000" marT="41500" marB="41500">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0451232"/>
                  </a:ext>
                </a:extLst>
              </a:tr>
              <a:tr h="252922">
                <a:tc>
                  <a:txBody>
                    <a:bodyPr/>
                    <a:lstStyle/>
                    <a:p>
                      <a:pPr algn="ctr"/>
                      <a:r>
                        <a:rPr lang="en-CA" sz="1200" dirty="0" smtClean="0">
                          <a:latin typeface="Arial" panose="020B0604020202020204" pitchFamily="34" charset="0"/>
                          <a:cs typeface="Arial" panose="020B0604020202020204" pitchFamily="34" charset="0"/>
                        </a:rPr>
                        <a:t>2 à 4</a:t>
                      </a:r>
                    </a:p>
                  </a:txBody>
                  <a:tcPr marL="0" marR="0" marT="41500" marB="4150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CA" sz="1200" dirty="0" smtClean="0">
                          <a:latin typeface="Arial" panose="020B0604020202020204" pitchFamily="34" charset="0"/>
                          <a:cs typeface="Arial" panose="020B0604020202020204" pitchFamily="34" charset="0"/>
                        </a:rPr>
                        <a:t>40</a:t>
                      </a:r>
                      <a:endParaRPr lang="en-CA" sz="1200" dirty="0">
                        <a:latin typeface="Arial" panose="020B0604020202020204" pitchFamily="34" charset="0"/>
                        <a:cs typeface="Arial" panose="020B0604020202020204" pitchFamily="34" charset="0"/>
                      </a:endParaRPr>
                    </a:p>
                  </a:txBody>
                  <a:tcPr marL="83000" marR="83000" marT="41500" marB="41500">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7454426"/>
                  </a:ext>
                </a:extLst>
              </a:tr>
              <a:tr h="252922">
                <a:tc>
                  <a:txBody>
                    <a:bodyPr/>
                    <a:lstStyle/>
                    <a:p>
                      <a:pPr algn="ctr"/>
                      <a:r>
                        <a:rPr lang="en-CA" sz="1200" dirty="0" smtClean="0">
                          <a:latin typeface="Arial" panose="020B0604020202020204" pitchFamily="34" charset="0"/>
                          <a:cs typeface="Arial" panose="020B0604020202020204" pitchFamily="34" charset="0"/>
                        </a:rPr>
                        <a:t>5 ou plus</a:t>
                      </a:r>
                      <a:endParaRPr lang="en-CA" sz="1200" dirty="0">
                        <a:latin typeface="Arial" panose="020B0604020202020204" pitchFamily="34" charset="0"/>
                        <a:cs typeface="Arial" panose="020B0604020202020204" pitchFamily="34" charset="0"/>
                      </a:endParaRPr>
                    </a:p>
                  </a:txBody>
                  <a:tcPr marL="83000" marR="83000" marT="41500" marB="41500">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CA" sz="1200" dirty="0" smtClean="0">
                          <a:latin typeface="Arial" panose="020B0604020202020204" pitchFamily="34" charset="0"/>
                          <a:cs typeface="Arial" panose="020B0604020202020204" pitchFamily="34" charset="0"/>
                        </a:rPr>
                        <a:t>30</a:t>
                      </a:r>
                      <a:endParaRPr lang="en-CA" sz="1200" dirty="0">
                        <a:latin typeface="Arial" panose="020B0604020202020204" pitchFamily="34" charset="0"/>
                        <a:cs typeface="Arial" panose="020B0604020202020204" pitchFamily="34" charset="0"/>
                      </a:endParaRPr>
                    </a:p>
                  </a:txBody>
                  <a:tcPr marL="83000" marR="83000" marT="41500" marB="41500">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5930811"/>
                  </a:ext>
                </a:extLst>
              </a:tr>
            </a:tbl>
          </a:graphicData>
        </a:graphic>
      </p:graphicFrame>
      <p:graphicFrame>
        <p:nvGraphicFramePr>
          <p:cNvPr id="15" name="Content Placeholder 15"/>
          <p:cNvGraphicFramePr>
            <a:graphicFrameLocks/>
          </p:cNvGraphicFramePr>
          <p:nvPr>
            <p:extLst>
              <p:ext uri="{D42A27DB-BD31-4B8C-83A1-F6EECF244321}">
                <p14:modId xmlns:p14="http://schemas.microsoft.com/office/powerpoint/2010/main" val="1516445150"/>
              </p:ext>
            </p:extLst>
          </p:nvPr>
        </p:nvGraphicFramePr>
        <p:xfrm>
          <a:off x="314325" y="1700575"/>
          <a:ext cx="4690287" cy="460765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495300" y="6296801"/>
            <a:ext cx="4288456" cy="369332"/>
          </a:xfrm>
          <a:prstGeom prst="rect">
            <a:avLst/>
          </a:prstGeom>
        </p:spPr>
        <p:txBody>
          <a:bodyPr wrap="square" lIns="0">
            <a:spAutoFit/>
          </a:bodyPr>
          <a:lstStyle/>
          <a:p>
            <a:r>
              <a:rPr lang="fr-FR" sz="900" b="1" dirty="0">
                <a:latin typeface="Arial" panose="020B0604020202020204" pitchFamily="34" charset="0"/>
              </a:rPr>
              <a:t>Remarque</a:t>
            </a:r>
          </a:p>
          <a:p>
            <a:r>
              <a:rPr lang="fr-FR" sz="900" dirty="0">
                <a:latin typeface="Arial" panose="020B0604020202020204" pitchFamily="34" charset="0"/>
              </a:rPr>
              <a:t>Les chiffres ayant été arrondis, leur somme pourrait ne pas égaler 100 %.</a:t>
            </a:r>
          </a:p>
        </p:txBody>
      </p:sp>
      <p:sp>
        <p:nvSpPr>
          <p:cNvPr id="14" name="Rectangle 13"/>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27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0F7FFD8-5CE8-4D8F-8E40-58118BB0EBB0}" type="slidenum">
              <a:rPr lang="en-CA" smtClean="0"/>
              <a:pPr/>
              <a:t>2</a:t>
            </a:fld>
            <a:endParaRPr lang="en-CA" dirty="0"/>
          </a:p>
        </p:txBody>
      </p:sp>
      <p:sp>
        <p:nvSpPr>
          <p:cNvPr id="5" name="Content Placeholder 1"/>
          <p:cNvSpPr txBox="1">
            <a:spLocks/>
          </p:cNvSpPr>
          <p:nvPr/>
        </p:nvSpPr>
        <p:spPr>
          <a:xfrm>
            <a:off x="298174" y="692150"/>
            <a:ext cx="7847450" cy="4525963"/>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lvl="1" indent="0">
              <a:lnSpc>
                <a:spcPts val="1200"/>
              </a:lnSpc>
              <a:spcBef>
                <a:spcPts val="840"/>
              </a:spcBef>
              <a:buNone/>
            </a:pPr>
            <a:r>
              <a:rPr lang="fr-FR" sz="900" dirty="0">
                <a:latin typeface="Arial" panose="020B0604020202020204" pitchFamily="34" charset="0"/>
              </a:rPr>
              <a:t>La production du présent document est rendue possible grâce à un apport financier de Santé Canada et des gouvernements provinciaux et territoriaux. </a:t>
            </a:r>
            <a:br>
              <a:rPr lang="fr-FR" sz="900" dirty="0">
                <a:latin typeface="Arial" panose="020B0604020202020204" pitchFamily="34" charset="0"/>
              </a:rPr>
            </a:br>
            <a:r>
              <a:rPr lang="fr-FR" sz="900" dirty="0">
                <a:latin typeface="Arial" panose="020B0604020202020204" pitchFamily="34" charset="0"/>
              </a:rPr>
              <a:t>Les opinions exprimées dans ce rapport ne représentent pas nécessairement celles de Santé Canada ni des gouvernements provinciaux et territoriaux.</a:t>
            </a:r>
          </a:p>
          <a:p>
            <a:pPr marL="182880" lvl="1" indent="0">
              <a:lnSpc>
                <a:spcPts val="1200"/>
              </a:lnSpc>
              <a:spcBef>
                <a:spcPts val="840"/>
              </a:spcBef>
              <a:buNone/>
            </a:pPr>
            <a:r>
              <a:rPr lang="fr-FR" sz="900" dirty="0">
                <a:latin typeface="Arial" panose="020B0604020202020204" pitchFamily="34" charset="0"/>
              </a:rPr>
              <a:t>À moins d’indication contraire, les données utilisées proviennent des provinces et territoires du Canada.</a:t>
            </a:r>
          </a:p>
          <a:p>
            <a:pPr marL="182880" lvl="1" indent="0">
              <a:lnSpc>
                <a:spcPts val="1200"/>
              </a:lnSpc>
              <a:spcBef>
                <a:spcPts val="840"/>
              </a:spcBef>
              <a:buNone/>
            </a:pPr>
            <a:r>
              <a:rPr lang="fr-FR" sz="900" dirty="0">
                <a:latin typeface="Arial" panose="020B0604020202020204" pitchFamily="34" charset="0"/>
              </a:rPr>
              <a:t>Tous droits réservés.</a:t>
            </a:r>
          </a:p>
          <a:p>
            <a:pPr marL="182880" lvl="1" indent="0">
              <a:lnSpc>
                <a:spcPts val="1200"/>
              </a:lnSpc>
              <a:spcBef>
                <a:spcPts val="840"/>
              </a:spcBef>
              <a:buNone/>
            </a:pPr>
            <a:r>
              <a:rPr lang="fr-FR" sz="900" dirty="0">
                <a:latin typeface="Arial" panose="020B0604020202020204" pitchFamily="34" charset="0"/>
              </a:rPr>
              <a:t>Le contenu de cette publication peut être reproduit tel quel, en tout ou en partie et par quelque moyen que ce soit, uniquement à des fins non commerciales </a:t>
            </a:r>
            <a:r>
              <a:rPr lang="fr-FR" sz="900" dirty="0" smtClean="0">
                <a:latin typeface="Arial" panose="020B0604020202020204" pitchFamily="34" charset="0"/>
              </a:rPr>
              <a:t>pourvu </a:t>
            </a:r>
            <a:r>
              <a:rPr lang="fr-FR" sz="900" dirty="0">
                <a:latin typeface="Arial" panose="020B0604020202020204" pitchFamily="34" charset="0"/>
              </a:rPr>
              <a:t>que l’Institut canadien d’information sur la santé soit clairement identifié comme le titulaire du droit d’auteur. Toute reproduction ou utilisation de cette publication et de son contenu à des fins commerciales requiert l’autorisation écrite préalable de l’Institut canadien d’information sur la santé. La reproduction ou l’utilisation de cette publication ou de son contenu qui sous-entend le consentement de l’Institut canadien d’information sur la santé, ou toute affiliation avec celui-ci, est interdite.</a:t>
            </a:r>
          </a:p>
          <a:p>
            <a:pPr marL="182880" lvl="1" indent="0">
              <a:lnSpc>
                <a:spcPts val="1200"/>
              </a:lnSpc>
              <a:spcBef>
                <a:spcPts val="840"/>
              </a:spcBef>
              <a:buNone/>
            </a:pPr>
            <a:r>
              <a:rPr lang="fr-FR" sz="900" dirty="0">
                <a:latin typeface="Arial" panose="020B0604020202020204" pitchFamily="34" charset="0"/>
              </a:rPr>
              <a:t>Pour obtenir une autorisation ou des renseignements, veuillez contacter l’ICIS :</a:t>
            </a:r>
          </a:p>
          <a:p>
            <a:pPr marL="182880" lvl="1" indent="0">
              <a:lnSpc>
                <a:spcPts val="1200"/>
              </a:lnSpc>
              <a:spcBef>
                <a:spcPts val="840"/>
              </a:spcBef>
              <a:spcAft>
                <a:spcPts val="0"/>
              </a:spcAft>
              <a:buNone/>
            </a:pPr>
            <a:r>
              <a:rPr lang="fr-FR" sz="900" dirty="0">
                <a:latin typeface="Arial" panose="020B0604020202020204" pitchFamily="34" charset="0"/>
              </a:rPr>
              <a:t>Institut canadien d’information sur la </a:t>
            </a:r>
            <a:r>
              <a:rPr lang="fr-FR" sz="900" dirty="0" smtClean="0">
                <a:latin typeface="Arial" panose="020B0604020202020204" pitchFamily="34" charset="0"/>
              </a:rPr>
              <a:t>santé</a:t>
            </a:r>
          </a:p>
          <a:p>
            <a:pPr marL="182880" lvl="1" indent="0">
              <a:lnSpc>
                <a:spcPts val="1200"/>
              </a:lnSpc>
              <a:spcBef>
                <a:spcPts val="0"/>
              </a:spcBef>
              <a:spcAft>
                <a:spcPts val="0"/>
              </a:spcAft>
              <a:buNone/>
            </a:pPr>
            <a:r>
              <a:rPr lang="fr-FR" sz="900" dirty="0" smtClean="0">
                <a:latin typeface="Arial" panose="020B0604020202020204" pitchFamily="34" charset="0"/>
              </a:rPr>
              <a:t>495</a:t>
            </a:r>
            <a:r>
              <a:rPr lang="fr-FR" sz="900" dirty="0">
                <a:latin typeface="Arial" panose="020B0604020202020204" pitchFamily="34" charset="0"/>
              </a:rPr>
              <a:t>, chemin Richmond, bureau 600</a:t>
            </a:r>
          </a:p>
          <a:p>
            <a:pPr marL="182880" lvl="1" indent="0">
              <a:lnSpc>
                <a:spcPts val="1200"/>
              </a:lnSpc>
              <a:spcBef>
                <a:spcPts val="0"/>
              </a:spcBef>
              <a:buNone/>
            </a:pPr>
            <a:r>
              <a:rPr lang="fr-FR" sz="900" dirty="0">
                <a:latin typeface="Arial" panose="020B0604020202020204" pitchFamily="34" charset="0"/>
              </a:rPr>
              <a:t>Ottawa (Ontario)  K2A 4H6</a:t>
            </a:r>
          </a:p>
          <a:p>
            <a:pPr marL="182880" lvl="1" indent="0">
              <a:lnSpc>
                <a:spcPts val="1200"/>
              </a:lnSpc>
              <a:spcBef>
                <a:spcPts val="840"/>
              </a:spcBef>
              <a:spcAft>
                <a:spcPts val="0"/>
              </a:spcAft>
              <a:buNone/>
            </a:pPr>
            <a:r>
              <a:rPr lang="fr-FR" sz="900" dirty="0">
                <a:latin typeface="Arial" panose="020B0604020202020204" pitchFamily="34" charset="0"/>
              </a:rPr>
              <a:t>Téléphone : 613-241-7860</a:t>
            </a:r>
          </a:p>
          <a:p>
            <a:pPr marL="182880" lvl="1" indent="0">
              <a:lnSpc>
                <a:spcPts val="1200"/>
              </a:lnSpc>
              <a:spcBef>
                <a:spcPts val="0"/>
              </a:spcBef>
              <a:spcAft>
                <a:spcPts val="0"/>
              </a:spcAft>
              <a:buNone/>
            </a:pPr>
            <a:r>
              <a:rPr lang="fr-FR" sz="900" dirty="0">
                <a:latin typeface="Arial" panose="020B0604020202020204" pitchFamily="34" charset="0"/>
              </a:rPr>
              <a:t>Télécopieur : 613-241-8120</a:t>
            </a:r>
          </a:p>
          <a:p>
            <a:pPr marL="182880" lvl="1" indent="0">
              <a:lnSpc>
                <a:spcPts val="1200"/>
              </a:lnSpc>
              <a:spcBef>
                <a:spcPts val="0"/>
              </a:spcBef>
              <a:spcAft>
                <a:spcPts val="0"/>
              </a:spcAft>
              <a:buNone/>
            </a:pPr>
            <a:r>
              <a:rPr lang="fr-FR" sz="900" dirty="0">
                <a:latin typeface="Arial" panose="020B0604020202020204" pitchFamily="34" charset="0"/>
                <a:hlinkClick r:id="rId2"/>
              </a:rPr>
              <a:t>www.icis.ca</a:t>
            </a:r>
            <a:endParaRPr lang="fr-FR" sz="900" dirty="0">
              <a:latin typeface="Arial" panose="020B0604020202020204" pitchFamily="34" charset="0"/>
            </a:endParaRPr>
          </a:p>
          <a:p>
            <a:pPr marL="182880" lvl="1" indent="0">
              <a:lnSpc>
                <a:spcPts val="1200"/>
              </a:lnSpc>
              <a:spcBef>
                <a:spcPts val="0"/>
              </a:spcBef>
              <a:buNone/>
            </a:pPr>
            <a:r>
              <a:rPr lang="fr-FR" sz="900" dirty="0">
                <a:latin typeface="Arial" panose="020B0604020202020204" pitchFamily="34" charset="0"/>
                <a:hlinkClick r:id="rId3"/>
              </a:rPr>
              <a:t>droitdauteur@icis.ca</a:t>
            </a:r>
            <a:endParaRPr lang="fr-FR" sz="900" dirty="0">
              <a:latin typeface="Arial" panose="020B0604020202020204" pitchFamily="34" charset="0"/>
            </a:endParaRPr>
          </a:p>
          <a:p>
            <a:pPr marL="182880" lvl="1" indent="0">
              <a:lnSpc>
                <a:spcPts val="1200"/>
              </a:lnSpc>
              <a:spcBef>
                <a:spcPts val="840"/>
              </a:spcBef>
              <a:buNone/>
            </a:pPr>
            <a:r>
              <a:rPr lang="fr-FR" sz="900" dirty="0">
                <a:latin typeface="Arial" panose="020B0604020202020204" pitchFamily="34" charset="0"/>
              </a:rPr>
              <a:t>ISBN 978-1-77109-674-4</a:t>
            </a:r>
            <a:br>
              <a:rPr lang="fr-FR" sz="900" dirty="0">
                <a:latin typeface="Arial" panose="020B0604020202020204" pitchFamily="34" charset="0"/>
              </a:rPr>
            </a:br>
            <a:r>
              <a:rPr lang="fr-FR" sz="900" dirty="0">
                <a:latin typeface="Arial" panose="020B0604020202020204" pitchFamily="34" charset="0"/>
              </a:rPr>
              <a:t/>
            </a:r>
            <a:br>
              <a:rPr lang="fr-FR" sz="900" dirty="0">
                <a:latin typeface="Arial" panose="020B0604020202020204" pitchFamily="34" charset="0"/>
              </a:rPr>
            </a:br>
            <a:r>
              <a:rPr lang="fr-FR" sz="900" dirty="0">
                <a:latin typeface="Arial" panose="020B0604020202020204" pitchFamily="34" charset="0"/>
              </a:rPr>
              <a:t>© 2018 Institut canadien d’information sur la santé</a:t>
            </a:r>
          </a:p>
          <a:p>
            <a:pPr marL="182880" lvl="1" indent="0">
              <a:lnSpc>
                <a:spcPts val="1200"/>
              </a:lnSpc>
              <a:spcBef>
                <a:spcPts val="840"/>
              </a:spcBef>
              <a:spcAft>
                <a:spcPts val="0"/>
              </a:spcAft>
              <a:buNone/>
            </a:pPr>
            <a:r>
              <a:rPr lang="fr-FR" sz="900" dirty="0">
                <a:latin typeface="Arial" panose="020B0604020202020204" pitchFamily="34" charset="0"/>
              </a:rPr>
              <a:t>Comment citer ce document :</a:t>
            </a:r>
          </a:p>
          <a:p>
            <a:pPr marL="182880" lvl="1" indent="0">
              <a:lnSpc>
                <a:spcPts val="1200"/>
              </a:lnSpc>
              <a:spcBef>
                <a:spcPts val="0"/>
              </a:spcBef>
              <a:buNone/>
            </a:pPr>
            <a:r>
              <a:rPr lang="fr-FR" sz="900" dirty="0">
                <a:latin typeface="Arial" panose="020B0604020202020204" pitchFamily="34" charset="0"/>
              </a:rPr>
              <a:t>Institut canadien d’information sur la santé</a:t>
            </a:r>
            <a:r>
              <a:rPr lang="fr-FR" sz="900" dirty="0" smtClean="0">
                <a:latin typeface="Arial" panose="020B0604020202020204" pitchFamily="34" charset="0"/>
              </a:rPr>
              <a:t>. </a:t>
            </a:r>
            <a:r>
              <a:rPr lang="fr-FR" sz="900" i="1" dirty="0" smtClean="0">
                <a:latin typeface="Arial" panose="020B0604020202020204" pitchFamily="34" charset="0"/>
              </a:rPr>
              <a:t>Résultats du Canada : Enquête internationale de 2017 du Fonds du Commonwealth sur les politiques de santé auprès des adultes âgés</a:t>
            </a:r>
            <a:r>
              <a:rPr lang="fr-FR" sz="900" dirty="0" smtClean="0">
                <a:latin typeface="Arial" panose="020B0604020202020204" pitchFamily="34" charset="0"/>
              </a:rPr>
              <a:t>. </a:t>
            </a:r>
            <a:r>
              <a:rPr lang="fr-FR" sz="900" dirty="0">
                <a:latin typeface="Arial" panose="020B0604020202020204" pitchFamily="34" charset="0"/>
              </a:rPr>
              <a:t>Ottawa, ON : ICIS; 2018</a:t>
            </a:r>
            <a:r>
              <a:rPr lang="fr-FR" sz="900" dirty="0" smtClean="0">
                <a:latin typeface="Arial" panose="020B0604020202020204" pitchFamily="34" charset="0"/>
              </a:rPr>
              <a:t>.</a:t>
            </a:r>
            <a:endParaRPr lang="fr-FR" sz="900" dirty="0">
              <a:latin typeface="Arial" panose="020B0604020202020204" pitchFamily="34" charset="0"/>
            </a:endParaRPr>
          </a:p>
          <a:p>
            <a:pPr marL="182880" lvl="1" indent="0">
              <a:lnSpc>
                <a:spcPts val="1200"/>
              </a:lnSpc>
              <a:spcBef>
                <a:spcPts val="840"/>
              </a:spcBef>
              <a:buNone/>
            </a:pPr>
            <a:r>
              <a:rPr lang="fr-FR" sz="900" dirty="0">
                <a:latin typeface="Arial" panose="020B0604020202020204" pitchFamily="34" charset="0"/>
              </a:rPr>
              <a:t>This publication is also available in English under the title </a:t>
            </a:r>
            <a:r>
              <a:rPr lang="fr-FR" sz="900" i="1" dirty="0">
                <a:latin typeface="Arial" panose="020B0604020202020204" pitchFamily="34" charset="0"/>
              </a:rPr>
              <a:t>How Canada Compares: Results From The Commonwealth Fund’s 2017 International Health Policy Survey of Seniors</a:t>
            </a:r>
            <a:r>
              <a:rPr lang="fr-FR" sz="900" dirty="0" smtClean="0">
                <a:latin typeface="Arial" panose="020B0604020202020204" pitchFamily="34" charset="0"/>
              </a:rPr>
              <a:t>.</a:t>
            </a:r>
            <a:endParaRPr lang="fr-FR" sz="900" dirty="0">
              <a:latin typeface="Arial" panose="020B0604020202020204" pitchFamily="34" charset="0"/>
            </a:endParaRPr>
          </a:p>
          <a:p>
            <a:pPr marL="182880" lvl="1" indent="0">
              <a:lnSpc>
                <a:spcPts val="1200"/>
              </a:lnSpc>
              <a:spcBef>
                <a:spcPts val="840"/>
              </a:spcBef>
              <a:buNone/>
            </a:pPr>
            <a:r>
              <a:rPr lang="fr-FR" sz="900" dirty="0">
                <a:latin typeface="Arial" panose="020B0604020202020204" pitchFamily="34" charset="0"/>
              </a:rPr>
              <a:t>ISBN 978-1-77109-673-7</a:t>
            </a:r>
            <a:endParaRPr lang="en-CA" sz="900" dirty="0">
              <a:latin typeface="Arial" panose="020B0604020202020204" pitchFamily="34" charset="0"/>
            </a:endParaRPr>
          </a:p>
        </p:txBody>
      </p:sp>
    </p:spTree>
    <p:extLst>
      <p:ext uri="{BB962C8B-B14F-4D97-AF65-F5344CB8AC3E}">
        <p14:creationId xmlns:p14="http://schemas.microsoft.com/office/powerpoint/2010/main" val="644222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86782"/>
            <a:ext cx="8229600" cy="397545"/>
          </a:xfrm>
        </p:spPr>
        <p:txBody>
          <a:bodyPr/>
          <a:lstStyle/>
          <a:p>
            <a:pPr>
              <a:lnSpc>
                <a:spcPts val="3100"/>
              </a:lnSpc>
            </a:pPr>
            <a:r>
              <a:rPr lang="fr-CA" sz="2800" dirty="0" smtClean="0"/>
              <a:t>Aperçu des résultats provinciaux : affections chroniques</a:t>
            </a:r>
            <a:endParaRPr lang="fr-CA" sz="2800" dirty="0"/>
          </a:p>
        </p:txBody>
      </p:sp>
      <p:sp>
        <p:nvSpPr>
          <p:cNvPr id="2" name="Slide Number Placeholder 1"/>
          <p:cNvSpPr>
            <a:spLocks noGrp="1"/>
          </p:cNvSpPr>
          <p:nvPr>
            <p:ph type="sldNum" sz="quarter" idx="4"/>
          </p:nvPr>
        </p:nvSpPr>
        <p:spPr/>
        <p:txBody>
          <a:bodyPr/>
          <a:lstStyle/>
          <a:p>
            <a:fld id="{B0F7FFD8-5CE8-4D8F-8E40-58118BB0EBB0}" type="slidenum">
              <a:rPr lang="fr-CA" smtClean="0"/>
              <a:pPr/>
              <a:t>20</a:t>
            </a:fld>
            <a:endParaRPr lang="fr-CA" dirty="0"/>
          </a:p>
        </p:txBody>
      </p:sp>
      <p:graphicFrame>
        <p:nvGraphicFramePr>
          <p:cNvPr id="18" name="Content Placeholder 4"/>
          <p:cNvGraphicFramePr>
            <a:graphicFrameLocks noGrp="1"/>
          </p:cNvGraphicFramePr>
          <p:nvPr>
            <p:ph idx="1"/>
            <p:extLst>
              <p:ext uri="{D42A27DB-BD31-4B8C-83A1-F6EECF244321}">
                <p14:modId xmlns:p14="http://schemas.microsoft.com/office/powerpoint/2010/main" val="54235760"/>
              </p:ext>
            </p:extLst>
          </p:nvPr>
        </p:nvGraphicFramePr>
        <p:xfrm>
          <a:off x="481264" y="1646238"/>
          <a:ext cx="8314664" cy="3136586"/>
        </p:xfrm>
        <a:graphic>
          <a:graphicData uri="http://schemas.openxmlformats.org/drawingml/2006/table">
            <a:tbl>
              <a:tblPr/>
              <a:tblGrid>
                <a:gridCol w="1309436">
                  <a:extLst>
                    <a:ext uri="{9D8B030D-6E8A-4147-A177-3AD203B41FA5}">
                      <a16:colId xmlns:a16="http://schemas.microsoft.com/office/drawing/2014/main" val="2274431385"/>
                    </a:ext>
                  </a:extLst>
                </a:gridCol>
                <a:gridCol w="600075">
                  <a:extLst>
                    <a:ext uri="{9D8B030D-6E8A-4147-A177-3AD203B41FA5}">
                      <a16:colId xmlns:a16="http://schemas.microsoft.com/office/drawing/2014/main" val="3414494534"/>
                    </a:ext>
                  </a:extLst>
                </a:gridCol>
                <a:gridCol w="548509">
                  <a:extLst>
                    <a:ext uri="{9D8B030D-6E8A-4147-A177-3AD203B41FA5}">
                      <a16:colId xmlns:a16="http://schemas.microsoft.com/office/drawing/2014/main" val="1291103358"/>
                    </a:ext>
                  </a:extLst>
                </a:gridCol>
                <a:gridCol w="574292">
                  <a:extLst>
                    <a:ext uri="{9D8B030D-6E8A-4147-A177-3AD203B41FA5}">
                      <a16:colId xmlns:a16="http://schemas.microsoft.com/office/drawing/2014/main" val="2659665947"/>
                    </a:ext>
                  </a:extLst>
                </a:gridCol>
                <a:gridCol w="574292">
                  <a:extLst>
                    <a:ext uri="{9D8B030D-6E8A-4147-A177-3AD203B41FA5}">
                      <a16:colId xmlns:a16="http://schemas.microsoft.com/office/drawing/2014/main" val="77205676"/>
                    </a:ext>
                  </a:extLst>
                </a:gridCol>
                <a:gridCol w="574292">
                  <a:extLst>
                    <a:ext uri="{9D8B030D-6E8A-4147-A177-3AD203B41FA5}">
                      <a16:colId xmlns:a16="http://schemas.microsoft.com/office/drawing/2014/main" val="5221739"/>
                    </a:ext>
                  </a:extLst>
                </a:gridCol>
                <a:gridCol w="574292">
                  <a:extLst>
                    <a:ext uri="{9D8B030D-6E8A-4147-A177-3AD203B41FA5}">
                      <a16:colId xmlns:a16="http://schemas.microsoft.com/office/drawing/2014/main" val="3757745029"/>
                    </a:ext>
                  </a:extLst>
                </a:gridCol>
                <a:gridCol w="574292">
                  <a:extLst>
                    <a:ext uri="{9D8B030D-6E8A-4147-A177-3AD203B41FA5}">
                      <a16:colId xmlns:a16="http://schemas.microsoft.com/office/drawing/2014/main" val="2250567162"/>
                    </a:ext>
                  </a:extLst>
                </a:gridCol>
                <a:gridCol w="574292">
                  <a:extLst>
                    <a:ext uri="{9D8B030D-6E8A-4147-A177-3AD203B41FA5}">
                      <a16:colId xmlns:a16="http://schemas.microsoft.com/office/drawing/2014/main" val="2848938551"/>
                    </a:ext>
                  </a:extLst>
                </a:gridCol>
                <a:gridCol w="574292">
                  <a:extLst>
                    <a:ext uri="{9D8B030D-6E8A-4147-A177-3AD203B41FA5}">
                      <a16:colId xmlns:a16="http://schemas.microsoft.com/office/drawing/2014/main" val="1775685730"/>
                    </a:ext>
                  </a:extLst>
                </a:gridCol>
                <a:gridCol w="574292">
                  <a:extLst>
                    <a:ext uri="{9D8B030D-6E8A-4147-A177-3AD203B41FA5}">
                      <a16:colId xmlns:a16="http://schemas.microsoft.com/office/drawing/2014/main" val="613197185"/>
                    </a:ext>
                  </a:extLst>
                </a:gridCol>
                <a:gridCol w="574292">
                  <a:extLst>
                    <a:ext uri="{9D8B030D-6E8A-4147-A177-3AD203B41FA5}">
                      <a16:colId xmlns:a16="http://schemas.microsoft.com/office/drawing/2014/main" val="4077132638"/>
                    </a:ext>
                  </a:extLst>
                </a:gridCol>
                <a:gridCol w="688016">
                  <a:extLst>
                    <a:ext uri="{9D8B030D-6E8A-4147-A177-3AD203B41FA5}">
                      <a16:colId xmlns:a16="http://schemas.microsoft.com/office/drawing/2014/main" val="3241438732"/>
                    </a:ext>
                  </a:extLst>
                </a:gridCol>
              </a:tblGrid>
              <a:tr h="437627">
                <a:tc>
                  <a:txBody>
                    <a:bodyPr/>
                    <a:lstStyle/>
                    <a:p>
                      <a:pPr algn="l" fontAlgn="b"/>
                      <a:r>
                        <a:rPr lang="fr-CA" sz="1250" b="1" i="0" u="none" strike="noStrike" noProof="0" dirty="0" smtClean="0">
                          <a:effectLst/>
                          <a:latin typeface="+mn-lt"/>
                          <a:cs typeface="Arial" panose="020B0604020202020204" pitchFamily="34" charset="0"/>
                        </a:rPr>
                        <a:t>Pourcentage des répondants qui</a:t>
                      </a:r>
                      <a:endParaRPr lang="fr-CA" sz="1250" b="1" i="0" u="none" strike="noStrike" noProof="0" dirty="0">
                        <a:effectLst/>
                        <a:latin typeface="+mn-lt"/>
                        <a:cs typeface="Arial" panose="020B0604020202020204" pitchFamily="34" charset="0"/>
                      </a:endParaRPr>
                    </a:p>
                  </a:txBody>
                  <a:tcPr marL="64461" marR="64461" marT="64461" marB="64461"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64461" marR="64461" marT="64461" marB="6446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64461" marR="64461" marT="64461" marB="6446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64461" marR="64461" marT="64461" marB="6446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p>
                  </a:txBody>
                  <a:tcPr marL="64461" marR="64461" marT="64461" marB="6446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p>
                  </a:txBody>
                  <a:tcPr marL="64461" marR="64461" marT="64461" marB="6446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64461" marR="64461" marT="64461" marB="6446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64461" marR="64461" marT="64461" marB="6446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64461" marR="64461" marT="64461" marB="6446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endParaRPr lang="fr-CA" sz="1250" b="1" i="0" u="none" strike="noStrike" noProof="0" dirty="0">
                        <a:solidFill>
                          <a:srgbClr val="000000"/>
                        </a:solidFill>
                        <a:effectLst/>
                        <a:latin typeface="+mn-lt"/>
                        <a:cs typeface="Arial" panose="020B0604020202020204" pitchFamily="34" charset="0"/>
                      </a:endParaRPr>
                    </a:p>
                  </a:txBody>
                  <a:tcPr marL="64461" marR="64461" marT="64461" marB="6446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64461" marR="64461" marT="64461" marB="6446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64461" marR="64461" marT="64461" marB="6446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64461" marR="64461" marT="64461" marB="64461"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359574">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fr-CA" sz="1250" b="0" i="0" u="none" strike="noStrike" noProof="0" dirty="0" smtClean="0">
                          <a:solidFill>
                            <a:schemeClr val="tx1"/>
                          </a:solidFill>
                          <a:effectLst/>
                          <a:latin typeface="+mn-lt"/>
                        </a:rPr>
                        <a:t>avaient au moins une affection chronique</a:t>
                      </a:r>
                    </a:p>
                  </a:txBody>
                  <a:tcPr marL="64461" marR="64461" marT="64461" marB="64461"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81</a:t>
                      </a:r>
                    </a:p>
                  </a:txBody>
                  <a:tcPr marL="45720" marR="4572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35349629"/>
                  </a:ext>
                </a:extLst>
              </a:tr>
              <a:tr h="36467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i="0" u="none" strike="noStrike" noProof="0" dirty="0" smtClean="0">
                          <a:solidFill>
                            <a:schemeClr val="tx1"/>
                          </a:solidFill>
                          <a:effectLst/>
                          <a:latin typeface="+mn-lt"/>
                        </a:rPr>
                        <a:t>avaient</a:t>
                      </a:r>
                      <a:r>
                        <a:rPr lang="fr-CA" sz="1250" b="0" i="0" noProof="0" dirty="0" smtClean="0">
                          <a:solidFill>
                            <a:schemeClr val="tx1"/>
                          </a:solidFill>
                          <a:latin typeface="+mn-lt"/>
                          <a:cs typeface="Arial" panose="020B0604020202020204" pitchFamily="34" charset="0"/>
                        </a:rPr>
                        <a:t> au moins 3 affections chroniques</a:t>
                      </a:r>
                    </a:p>
                  </a:txBody>
                  <a:tcPr marL="64461" marR="64461" marT="64461" marB="64461"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27</a:t>
                      </a:r>
                    </a:p>
                  </a:txBody>
                  <a:tcPr marL="45720" marR="4572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185503400"/>
                  </a:ext>
                </a:extLst>
              </a:tr>
              <a:tr h="313205">
                <a:tc>
                  <a:txBody>
                    <a:bodyPr/>
                    <a:lstStyle/>
                    <a:p>
                      <a:pPr marL="0" algn="l" fontAlgn="b"/>
                      <a:r>
                        <a:rPr lang="fr-CA" sz="1250" b="0" i="0" u="none" strike="noStrike" baseline="0" noProof="0" dirty="0" smtClean="0">
                          <a:solidFill>
                            <a:srgbClr val="000000"/>
                          </a:solidFill>
                          <a:effectLst/>
                          <a:latin typeface="+mn-lt"/>
                        </a:rPr>
                        <a:t>prenaient régulièrement</a:t>
                      </a:r>
                      <a:br>
                        <a:rPr lang="fr-CA" sz="1250" b="0" i="0" u="none" strike="noStrike" baseline="0" noProof="0" dirty="0" smtClean="0">
                          <a:solidFill>
                            <a:srgbClr val="000000"/>
                          </a:solidFill>
                          <a:effectLst/>
                          <a:latin typeface="+mn-lt"/>
                        </a:rPr>
                      </a:br>
                      <a:r>
                        <a:rPr lang="fr-CA" sz="1250" b="0" i="0" u="none" strike="noStrike" baseline="0" noProof="0" dirty="0" smtClean="0">
                          <a:solidFill>
                            <a:srgbClr val="000000"/>
                          </a:solidFill>
                          <a:effectLst/>
                          <a:latin typeface="+mn-lt"/>
                        </a:rPr>
                        <a:t>au moins 5 médicaments d’ordonnance différents</a:t>
                      </a:r>
                    </a:p>
                  </a:txBody>
                  <a:tcPr marL="82818" marR="82818" marT="41410" marB="4141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40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29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36</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24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20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32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8120"/>
                    </a:solidFill>
                  </a:tcPr>
                </a:tc>
                <a:tc>
                  <a:txBody>
                    <a:bodyPr/>
                    <a:lstStyle/>
                    <a:p>
                      <a:pPr marL="0" algn="ctr" defTabSz="914400" rtl="0" eaLnBrk="1" fontAlgn="b" latinLnBrk="0" hangingPunct="1"/>
                      <a:r>
                        <a:rPr lang="en-CA" sz="1200" b="0" i="0" u="none" strike="noStrike" kern="1200" dirty="0">
                          <a:solidFill>
                            <a:schemeClr val="bg1"/>
                          </a:solidFill>
                          <a:effectLst/>
                          <a:latin typeface="Arial" panose="020B0604020202020204" pitchFamily="34" charset="0"/>
                          <a:ea typeface="+mn-ea"/>
                          <a:cs typeface="Arial" panose="020B0604020202020204" pitchFamily="34" charset="0"/>
                        </a:rPr>
                        <a:t>26</a:t>
                      </a:r>
                    </a:p>
                  </a:txBody>
                  <a:tcPr marL="45720" marR="45720" anchor="ctr">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82828"/>
                    </a:solidFill>
                  </a:tcPr>
                </a:tc>
                <a:extLst>
                  <a:ext uri="{0D108BD9-81ED-4DB2-BD59-A6C34878D82A}">
                    <a16:rowId xmlns:a16="http://schemas.microsoft.com/office/drawing/2014/main" val="270154632"/>
                  </a:ext>
                </a:extLst>
              </a:tr>
            </a:tbl>
          </a:graphicData>
        </a:graphic>
      </p:graphicFrame>
      <p:sp>
        <p:nvSpPr>
          <p:cNvPr id="19" name="Rectangle 18"/>
          <p:cNvSpPr/>
          <p:nvPr/>
        </p:nvSpPr>
        <p:spPr>
          <a:xfrm>
            <a:off x="499564" y="4801678"/>
            <a:ext cx="8254501" cy="646331"/>
          </a:xfrm>
          <a:prstGeom prst="rect">
            <a:avLst/>
          </a:prstGeom>
        </p:spPr>
        <p:txBody>
          <a:bodyPr wrap="square" lIns="0" tIns="91440" bIns="0">
            <a:spAutoFit/>
          </a:bodyPr>
          <a:lstStyle/>
          <a:p>
            <a:r>
              <a:rPr lang="fr-CA" sz="900" b="1" dirty="0" smtClean="0">
                <a:latin typeface="Arial" panose="020B0604020202020204" pitchFamily="34" charset="0"/>
                <a:cs typeface="Arial" panose="020B0604020202020204" pitchFamily="34" charset="0"/>
              </a:rPr>
              <a:t>Remarques</a:t>
            </a:r>
          </a:p>
          <a:p>
            <a:r>
              <a:rPr lang="fr-CA" sz="900" dirty="0" smtClean="0">
                <a:latin typeface="Arial" panose="020B0604020202020204" pitchFamily="34" charset="0"/>
                <a:cs typeface="Arial" panose="020B0604020202020204" pitchFamily="34" charset="0"/>
              </a:rPr>
              <a:t>La moyenne du Fonds du Commonwealth correspond au total des résultats des 11 pays divisé par le nombre de pays. La moyenne canadienne représente l’expérience moyenne des Canadiens (plutôt que la médiane des résultats provinciaux).</a:t>
            </a:r>
          </a:p>
          <a:p>
            <a:r>
              <a:rPr lang="fr-CA" sz="900" dirty="0" smtClean="0">
                <a:latin typeface="Arial" panose="020B0604020202020204" pitchFamily="34" charset="0"/>
                <a:cs typeface="Arial" panose="020B0604020202020204" pitchFamily="34" charset="0"/>
              </a:rPr>
              <a:t>Des résultats supérieurs à la moyenne internationale sont souhaitables; des résultats inférieurs à la moyenne indiquent souvent des points à améliorer.</a:t>
            </a:r>
            <a:endParaRPr lang="fr-CA" sz="900" dirty="0">
              <a:latin typeface="Arial" panose="020B0604020202020204" pitchFamily="34" charset="0"/>
              <a:cs typeface="Arial" panose="020B0604020202020204" pitchFamily="34" charset="0"/>
            </a:endParaRPr>
          </a:p>
        </p:txBody>
      </p:sp>
      <p:grpSp>
        <p:nvGrpSpPr>
          <p:cNvPr id="16" name="Group 2"/>
          <p:cNvGrpSpPr/>
          <p:nvPr>
            <p:custDataLst>
              <p:tags r:id="rId1"/>
            </p:custDataLst>
          </p:nvPr>
        </p:nvGrpSpPr>
        <p:grpSpPr>
          <a:xfrm>
            <a:off x="248075" y="6315411"/>
            <a:ext cx="4326123" cy="427175"/>
            <a:chOff x="1559256" y="4655154"/>
            <a:chExt cx="4326123" cy="413852"/>
          </a:xfrm>
        </p:grpSpPr>
        <p:grpSp>
          <p:nvGrpSpPr>
            <p:cNvPr id="17" name="Group 3"/>
            <p:cNvGrpSpPr/>
            <p:nvPr/>
          </p:nvGrpSpPr>
          <p:grpSpPr>
            <a:xfrm>
              <a:off x="1559256" y="4655163"/>
              <a:ext cx="1599872" cy="413828"/>
              <a:chOff x="2989195" y="5765318"/>
              <a:chExt cx="1742725" cy="432178"/>
            </a:xfrm>
          </p:grpSpPr>
          <p:sp>
            <p:nvSpPr>
              <p:cNvPr id="26"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27"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0" name="Group 5"/>
            <p:cNvGrpSpPr/>
            <p:nvPr/>
          </p:nvGrpSpPr>
          <p:grpSpPr>
            <a:xfrm>
              <a:off x="2918782" y="4655178"/>
              <a:ext cx="1454430" cy="413828"/>
              <a:chOff x="4402330" y="5765321"/>
              <a:chExt cx="1742724" cy="432177"/>
            </a:xfrm>
          </p:grpSpPr>
          <p:sp>
            <p:nvSpPr>
              <p:cNvPr id="24"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25"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1" name="Group 7"/>
            <p:cNvGrpSpPr/>
            <p:nvPr/>
          </p:nvGrpSpPr>
          <p:grpSpPr>
            <a:xfrm>
              <a:off x="4430951" y="4655154"/>
              <a:ext cx="1454428" cy="413828"/>
              <a:chOff x="5966949" y="5765308"/>
              <a:chExt cx="1742722" cy="432178"/>
            </a:xfrm>
          </p:grpSpPr>
          <p:sp>
            <p:nvSpPr>
              <p:cNvPr id="22"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23"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8" name="Rectangle 27"/>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151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1192634"/>
          </a:xfrm>
        </p:spPr>
        <p:txBody>
          <a:bodyPr/>
          <a:lstStyle/>
          <a:p>
            <a:r>
              <a:rPr lang="fr-FR" dirty="0"/>
              <a:t>Plus de Canadiens âgés sont atteints de dépression, d’anxiété ou d’autres troubles de santé mentale </a:t>
            </a:r>
            <a:br>
              <a:rPr lang="fr-FR" dirty="0"/>
            </a:br>
            <a:r>
              <a:rPr lang="fr-FR" dirty="0"/>
              <a:t>que les adultes âgés de nombreux pays</a:t>
            </a:r>
            <a:endParaRPr lang="en-CA"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451429260"/>
              </p:ext>
            </p:extLst>
          </p:nvPr>
        </p:nvGraphicFramePr>
        <p:xfrm>
          <a:off x="798142" y="2126126"/>
          <a:ext cx="4341813" cy="31940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21</a:t>
            </a:fld>
            <a:endParaRPr lang="en-CA" dirty="0"/>
          </a:p>
        </p:txBody>
      </p:sp>
      <p:sp>
        <p:nvSpPr>
          <p:cNvPr id="21" name="Rectangle 20"/>
          <p:cNvSpPr/>
          <p:nvPr/>
        </p:nvSpPr>
        <p:spPr>
          <a:xfrm>
            <a:off x="495300" y="5411375"/>
            <a:ext cx="4288456" cy="507831"/>
          </a:xfrm>
          <a:prstGeom prst="rect">
            <a:avLst/>
          </a:prstGeom>
        </p:spPr>
        <p:txBody>
          <a:bodyPr wrap="square" lIns="0">
            <a:spAutoFit/>
          </a:bodyPr>
          <a:lstStyle/>
          <a:p>
            <a:r>
              <a:rPr lang="fr-FR" sz="900" b="1" dirty="0">
                <a:latin typeface="Arial" panose="020B0604020202020204" pitchFamily="34" charset="0"/>
              </a:rPr>
              <a:t>Remarque</a:t>
            </a:r>
          </a:p>
          <a:p>
            <a:r>
              <a:rPr lang="fr-FR" sz="900" dirty="0">
                <a:latin typeface="Arial" panose="020B0604020202020204" pitchFamily="34" charset="0"/>
              </a:rPr>
              <a:t>Des résultats supérieurs à la moyenne internationale sont souhaitables; des résultats inférieurs à la moyenne indiquent souvent des points à améliorer.</a:t>
            </a:r>
          </a:p>
        </p:txBody>
      </p:sp>
      <p:grpSp>
        <p:nvGrpSpPr>
          <p:cNvPr id="5" name="Group 4"/>
          <p:cNvGrpSpPr/>
          <p:nvPr/>
        </p:nvGrpSpPr>
        <p:grpSpPr>
          <a:xfrm>
            <a:off x="5567874" y="2321923"/>
            <a:ext cx="2708382" cy="2569774"/>
            <a:chOff x="5400886" y="2330932"/>
            <a:chExt cx="2708382" cy="2569774"/>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4161" y="2330932"/>
              <a:ext cx="941834" cy="786386"/>
            </a:xfrm>
            <a:prstGeom prst="rect">
              <a:avLst/>
            </a:prstGeom>
          </p:spPr>
        </p:pic>
        <p:grpSp>
          <p:nvGrpSpPr>
            <p:cNvPr id="4" name="Group 3"/>
            <p:cNvGrpSpPr/>
            <p:nvPr/>
          </p:nvGrpSpPr>
          <p:grpSpPr>
            <a:xfrm>
              <a:off x="5400886" y="3053893"/>
              <a:ext cx="2708382" cy="1846813"/>
              <a:chOff x="5252028" y="2532894"/>
              <a:chExt cx="2708382" cy="1846813"/>
            </a:xfrm>
          </p:grpSpPr>
          <p:sp>
            <p:nvSpPr>
              <p:cNvPr id="19" name="Rectangle 18"/>
              <p:cNvSpPr/>
              <p:nvPr/>
            </p:nvSpPr>
            <p:spPr>
              <a:xfrm>
                <a:off x="5252028" y="2532894"/>
                <a:ext cx="2708382" cy="1846813"/>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fr-FR" sz="1500" b="1" dirty="0">
                    <a:solidFill>
                      <a:srgbClr val="282828"/>
                    </a:solidFill>
                  </a:rPr>
                  <a:t>94 % </a:t>
                </a:r>
                <a:r>
                  <a:rPr lang="fr-FR" sz="1500" dirty="0">
                    <a:solidFill>
                      <a:srgbClr val="282828"/>
                    </a:solidFill>
                  </a:rPr>
                  <a:t>des personnes atteintes de dépression, d’anxiété ou d’autres </a:t>
                </a:r>
                <a:r>
                  <a:rPr lang="fr-FR" sz="1500" b="1" dirty="0">
                    <a:solidFill>
                      <a:srgbClr val="282828"/>
                    </a:solidFill>
                  </a:rPr>
                  <a:t>troubles de santé mentale</a:t>
                </a:r>
                <a:r>
                  <a:rPr lang="fr-FR" sz="1500" dirty="0">
                    <a:solidFill>
                      <a:srgbClr val="282828"/>
                    </a:solidFill>
                  </a:rPr>
                  <a:t> </a:t>
                </a:r>
                <a:r>
                  <a:rPr lang="fr-FR" sz="1500" b="1" dirty="0">
                    <a:solidFill>
                      <a:srgbClr val="282828"/>
                    </a:solidFill>
                  </a:rPr>
                  <a:t>ont </a:t>
                </a:r>
                <a:r>
                  <a:rPr lang="fr-FR" sz="1500" dirty="0">
                    <a:solidFill>
                      <a:srgbClr val="282828"/>
                    </a:solidFill>
                  </a:rPr>
                  <a:t>aussi</a:t>
                </a:r>
                <a:r>
                  <a:rPr lang="fr-FR" sz="1500" b="1" dirty="0">
                    <a:solidFill>
                      <a:srgbClr val="282828"/>
                    </a:solidFill>
                  </a:rPr>
                  <a:t> d’autres affections médicales chroniques</a:t>
                </a:r>
              </a:p>
            </p:txBody>
          </p:sp>
          <p:cxnSp>
            <p:nvCxnSpPr>
              <p:cNvPr id="20" name="Straight Connector 19"/>
              <p:cNvCxnSpPr/>
              <p:nvPr/>
            </p:nvCxnSpPr>
            <p:spPr>
              <a:xfrm>
                <a:off x="5252028" y="2532896"/>
                <a:ext cx="2708382"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grpSp>
        <p:nvGrpSpPr>
          <p:cNvPr id="12" name="Group 2"/>
          <p:cNvGrpSpPr/>
          <p:nvPr>
            <p:custDataLst>
              <p:tags r:id="rId1"/>
            </p:custDataLst>
          </p:nvPr>
        </p:nvGrpSpPr>
        <p:grpSpPr>
          <a:xfrm>
            <a:off x="248075" y="6315411"/>
            <a:ext cx="4326123" cy="427175"/>
            <a:chOff x="1559256" y="4655154"/>
            <a:chExt cx="4326123" cy="413852"/>
          </a:xfrm>
        </p:grpSpPr>
        <p:grpSp>
          <p:nvGrpSpPr>
            <p:cNvPr id="13" name="Group 3"/>
            <p:cNvGrpSpPr/>
            <p:nvPr/>
          </p:nvGrpSpPr>
          <p:grpSpPr>
            <a:xfrm>
              <a:off x="1559256" y="4655163"/>
              <a:ext cx="1599872" cy="413828"/>
              <a:chOff x="2989195" y="5765318"/>
              <a:chExt cx="1742725" cy="432178"/>
            </a:xfrm>
          </p:grpSpPr>
          <p:sp>
            <p:nvSpPr>
              <p:cNvPr id="23"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24"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4" name="Group 5"/>
            <p:cNvGrpSpPr/>
            <p:nvPr/>
          </p:nvGrpSpPr>
          <p:grpSpPr>
            <a:xfrm>
              <a:off x="2918782" y="4655178"/>
              <a:ext cx="1454430" cy="413828"/>
              <a:chOff x="4402330" y="5765321"/>
              <a:chExt cx="1742724" cy="432177"/>
            </a:xfrm>
          </p:grpSpPr>
          <p:sp>
            <p:nvSpPr>
              <p:cNvPr id="18"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22"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5" name="Group 7"/>
            <p:cNvGrpSpPr/>
            <p:nvPr/>
          </p:nvGrpSpPr>
          <p:grpSpPr>
            <a:xfrm>
              <a:off x="4430951" y="4655154"/>
              <a:ext cx="1454428" cy="413828"/>
              <a:chOff x="5966949" y="5765308"/>
              <a:chExt cx="1742722" cy="432178"/>
            </a:xfrm>
          </p:grpSpPr>
          <p:sp>
            <p:nvSpPr>
              <p:cNvPr id="16"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7"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5" name="Rectangle 2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245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en-CA" smtClean="0"/>
              <a:pPr/>
              <a:t>22</a:t>
            </a:fld>
            <a:endParaRPr lang="en-CA" dirty="0"/>
          </a:p>
        </p:txBody>
      </p:sp>
      <p:graphicFrame>
        <p:nvGraphicFramePr>
          <p:cNvPr id="18" name="Content Placeholder 5"/>
          <p:cNvGraphicFramePr>
            <a:graphicFrameLocks/>
          </p:cNvGraphicFramePr>
          <p:nvPr>
            <p:extLst>
              <p:ext uri="{D42A27DB-BD31-4B8C-83A1-F6EECF244321}">
                <p14:modId xmlns:p14="http://schemas.microsoft.com/office/powerpoint/2010/main" val="1629122443"/>
              </p:ext>
            </p:extLst>
          </p:nvPr>
        </p:nvGraphicFramePr>
        <p:xfrm>
          <a:off x="4829395" y="1416506"/>
          <a:ext cx="4274194" cy="3783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5"/>
          <p:cNvGraphicFramePr>
            <a:graphicFrameLocks/>
          </p:cNvGraphicFramePr>
          <p:nvPr>
            <p:extLst>
              <p:ext uri="{D42A27DB-BD31-4B8C-83A1-F6EECF244321}">
                <p14:modId xmlns:p14="http://schemas.microsoft.com/office/powerpoint/2010/main" val="2614713253"/>
              </p:ext>
            </p:extLst>
          </p:nvPr>
        </p:nvGraphicFramePr>
        <p:xfrm>
          <a:off x="562481" y="1233373"/>
          <a:ext cx="4274194" cy="3783012"/>
        </p:xfrm>
        <a:graphic>
          <a:graphicData uri="http://schemas.openxmlformats.org/drawingml/2006/chart">
            <c:chart xmlns:c="http://schemas.openxmlformats.org/drawingml/2006/chart" xmlns:r="http://schemas.openxmlformats.org/officeDocument/2006/relationships" r:id="rId4"/>
          </a:graphicData>
        </a:graphic>
      </p:graphicFrame>
      <p:sp>
        <p:nvSpPr>
          <p:cNvPr id="21" name="Title 3"/>
          <p:cNvSpPr>
            <a:spLocks noGrp="1"/>
          </p:cNvSpPr>
          <p:nvPr>
            <p:ph type="title"/>
          </p:nvPr>
        </p:nvSpPr>
        <p:spPr>
          <a:xfrm>
            <a:off x="528320" y="580499"/>
            <a:ext cx="8158480" cy="406522"/>
          </a:xfrm>
        </p:spPr>
        <p:txBody>
          <a:bodyPr/>
          <a:lstStyle/>
          <a:p>
            <a:pPr>
              <a:lnSpc>
                <a:spcPts val="3100"/>
              </a:lnSpc>
            </a:pPr>
            <a:r>
              <a:rPr lang="fr-CA" sz="2800" dirty="0"/>
              <a:t>Bien-être émotionnel des Canadiens âgés </a:t>
            </a:r>
            <a:endParaRPr lang="en-CA" sz="2800" dirty="0"/>
          </a:p>
        </p:txBody>
      </p:sp>
      <p:grpSp>
        <p:nvGrpSpPr>
          <p:cNvPr id="4" name="Group 3"/>
          <p:cNvGrpSpPr/>
          <p:nvPr/>
        </p:nvGrpSpPr>
        <p:grpSpPr>
          <a:xfrm>
            <a:off x="4779384" y="4582397"/>
            <a:ext cx="3666810" cy="1808975"/>
            <a:chOff x="440011" y="4693484"/>
            <a:chExt cx="5699584" cy="1808975"/>
          </a:xfrm>
        </p:grpSpPr>
        <p:sp>
          <p:nvSpPr>
            <p:cNvPr id="22" name="Rectangle 21"/>
            <p:cNvSpPr/>
            <p:nvPr/>
          </p:nvSpPr>
          <p:spPr>
            <a:xfrm>
              <a:off x="440011" y="5075443"/>
              <a:ext cx="5699584" cy="1427016"/>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0000" rIns="182880" bIns="180000" rtlCol="0" anchor="t" anchorCtr="0"/>
            <a:lstStyle/>
            <a:p>
              <a:pPr marL="228600" indent="-228600">
                <a:lnSpc>
                  <a:spcPts val="1600"/>
                </a:lnSpc>
                <a:spcAft>
                  <a:spcPts val="450"/>
                </a:spcAft>
                <a:buFont typeface="Arial" panose="020B0604020202020204" pitchFamily="34" charset="0"/>
                <a:buChar char="•"/>
              </a:pPr>
              <a:r>
                <a:rPr lang="fr-CA" sz="1250" dirty="0">
                  <a:solidFill>
                    <a:srgbClr val="282828"/>
                  </a:solidFill>
                  <a:cs typeface="Arial" panose="020B0604020202020204" pitchFamily="34" charset="0"/>
                </a:rPr>
                <a:t>Le réseau social des adultes âgés peut favoriser l’adoption de comportements sains comme l’abandon du tabac et l’activité physique</a:t>
              </a:r>
            </a:p>
            <a:p>
              <a:pPr marL="228600" indent="-228600">
                <a:lnSpc>
                  <a:spcPts val="1600"/>
                </a:lnSpc>
                <a:spcAft>
                  <a:spcPts val="450"/>
                </a:spcAft>
                <a:buFont typeface="Arial" panose="020B0604020202020204" pitchFamily="34" charset="0"/>
                <a:buChar char="•"/>
              </a:pPr>
              <a:r>
                <a:rPr lang="fr-CA" sz="1250" dirty="0">
                  <a:solidFill>
                    <a:srgbClr val="282828"/>
                  </a:solidFill>
                  <a:cs typeface="Arial" panose="020B0604020202020204" pitchFamily="34" charset="0"/>
                </a:rPr>
                <a:t>L’isolement social est associé à des taux de dépression et de suicide plus </a:t>
              </a:r>
              <a:r>
                <a:rPr lang="fr-CA" sz="1250" dirty="0" smtClean="0">
                  <a:solidFill>
                    <a:srgbClr val="282828"/>
                  </a:solidFill>
                  <a:cs typeface="Arial" panose="020B0604020202020204" pitchFamily="34" charset="0"/>
                </a:rPr>
                <a:t>élevés</a:t>
              </a:r>
              <a:endParaRPr lang="fr-CA" sz="1250" dirty="0">
                <a:solidFill>
                  <a:srgbClr val="282828"/>
                </a:solidFill>
                <a:cs typeface="Arial" panose="020B0604020202020204" pitchFamily="34" charset="0"/>
              </a:endParaRPr>
            </a:p>
          </p:txBody>
        </p:sp>
        <p:sp>
          <p:nvSpPr>
            <p:cNvPr id="23" name="Rectangle 22"/>
            <p:cNvSpPr/>
            <p:nvPr/>
          </p:nvSpPr>
          <p:spPr>
            <a:xfrm>
              <a:off x="441469" y="4693484"/>
              <a:ext cx="3586816" cy="369332"/>
            </a:xfrm>
            <a:prstGeom prst="rect">
              <a:avLst/>
            </a:prstGeom>
          </p:spPr>
          <p:txBody>
            <a:bodyPr wrap="none">
              <a:spAutoFit/>
            </a:bodyPr>
            <a:lstStyle/>
            <a:p>
              <a:pPr marL="182563"/>
              <a:r>
                <a:rPr lang="fr-CA" b="1" dirty="0">
                  <a:solidFill>
                    <a:srgbClr val="282828"/>
                  </a:solidFill>
                </a:rPr>
                <a:t>Importance des contacts sociaux*</a:t>
              </a:r>
            </a:p>
          </p:txBody>
        </p:sp>
        <p:cxnSp>
          <p:nvCxnSpPr>
            <p:cNvPr id="24" name="Straight Connector 23"/>
            <p:cNvCxnSpPr/>
            <p:nvPr/>
          </p:nvCxnSpPr>
          <p:spPr>
            <a:xfrm flipV="1">
              <a:off x="440011" y="5075443"/>
              <a:ext cx="569958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815419" y="5178299"/>
            <a:ext cx="3047999" cy="913070"/>
            <a:chOff x="6703959" y="5235351"/>
            <a:chExt cx="3047999" cy="91307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3959" y="5235351"/>
              <a:ext cx="528009" cy="528009"/>
            </a:xfrm>
            <a:prstGeom prst="rect">
              <a:avLst/>
            </a:prstGeom>
          </p:spPr>
        </p:pic>
        <p:sp>
          <p:nvSpPr>
            <p:cNvPr id="19" name="Rectangle 18"/>
            <p:cNvSpPr/>
            <p:nvPr/>
          </p:nvSpPr>
          <p:spPr>
            <a:xfrm>
              <a:off x="7238365" y="5235351"/>
              <a:ext cx="2513593" cy="913070"/>
            </a:xfrm>
            <a:prstGeom prst="rect">
              <a:avLst/>
            </a:prstGeom>
          </p:spPr>
          <p:txBody>
            <a:bodyPr wrap="square">
              <a:spAutoFit/>
            </a:bodyPr>
            <a:lstStyle/>
            <a:p>
              <a:pPr>
                <a:lnSpc>
                  <a:spcPts val="1600"/>
                </a:lnSpc>
              </a:pPr>
              <a:r>
                <a:rPr lang="fr-FR" sz="1100" b="1" dirty="0">
                  <a:solidFill>
                    <a:srgbClr val="282828"/>
                  </a:solidFill>
                  <a:latin typeface="Arial" panose="020B0604020202020204" pitchFamily="34" charset="0"/>
                  <a:cs typeface="Arial" panose="020B0604020202020204" pitchFamily="34" charset="0"/>
                </a:rPr>
                <a:t>En 2016, 27 % des adultes (population générale) sondés au Canada</a:t>
              </a:r>
              <a:r>
                <a:rPr lang="fr-FR" sz="1100" dirty="0">
                  <a:solidFill>
                    <a:srgbClr val="282828"/>
                  </a:solidFill>
                  <a:latin typeface="Arial" panose="020B0604020202020204" pitchFamily="34" charset="0"/>
                  <a:cs typeface="Arial" panose="020B0604020202020204" pitchFamily="34" charset="0"/>
                </a:rPr>
                <a:t> ont dit avoir ressenti un sentiment de détresse émotionnelle</a:t>
              </a:r>
              <a:r>
                <a:rPr lang="fr-FR" sz="1100" baseline="30000" dirty="0">
                  <a:solidFill>
                    <a:srgbClr val="282828"/>
                  </a:solidFill>
                  <a:latin typeface="Arial" panose="020B0604020202020204" pitchFamily="34" charset="0"/>
                  <a:cs typeface="Arial" panose="020B0604020202020204" pitchFamily="34" charset="0"/>
                </a:rPr>
                <a:t>†</a:t>
              </a:r>
              <a:r>
                <a:rPr lang="fr-FR" sz="1100" dirty="0">
                  <a:solidFill>
                    <a:srgbClr val="282828"/>
                  </a:solidFill>
                  <a:latin typeface="Arial" panose="020B0604020202020204" pitchFamily="34" charset="0"/>
                  <a:cs typeface="Arial" panose="020B0604020202020204" pitchFamily="34" charset="0"/>
                </a:rPr>
                <a:t>.</a:t>
              </a:r>
            </a:p>
          </p:txBody>
        </p:sp>
      </p:grpSp>
      <p:sp>
        <p:nvSpPr>
          <p:cNvPr id="14" name="Rectangle 13"/>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63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580499"/>
            <a:ext cx="8229600" cy="795089"/>
          </a:xfrm>
        </p:spPr>
        <p:txBody>
          <a:bodyPr/>
          <a:lstStyle/>
          <a:p>
            <a:r>
              <a:rPr lang="fr-FR" dirty="0"/>
              <a:t>Aperçu des résultats provinciaux : santé </a:t>
            </a:r>
            <a:r>
              <a:rPr lang="fr-FR" dirty="0" smtClean="0"/>
              <a:t>émotionnelle chez les adultes âgés</a:t>
            </a:r>
            <a:endParaRPr lang="en-CA" strike="sngStrike" dirty="0"/>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2522346083"/>
              </p:ext>
            </p:extLst>
          </p:nvPr>
        </p:nvGraphicFramePr>
        <p:xfrm>
          <a:off x="481264" y="1638300"/>
          <a:ext cx="8272130" cy="3346718"/>
        </p:xfrm>
        <a:graphic>
          <a:graphicData uri="http://schemas.openxmlformats.org/drawingml/2006/table">
            <a:tbl>
              <a:tblPr/>
              <a:tblGrid>
                <a:gridCol w="1860720">
                  <a:extLst>
                    <a:ext uri="{9D8B030D-6E8A-4147-A177-3AD203B41FA5}">
                      <a16:colId xmlns:a16="http://schemas.microsoft.com/office/drawing/2014/main" val="1349719598"/>
                    </a:ext>
                  </a:extLst>
                </a:gridCol>
                <a:gridCol w="625151">
                  <a:extLst>
                    <a:ext uri="{9D8B030D-6E8A-4147-A177-3AD203B41FA5}">
                      <a16:colId xmlns:a16="http://schemas.microsoft.com/office/drawing/2014/main" val="1921585332"/>
                    </a:ext>
                  </a:extLst>
                </a:gridCol>
                <a:gridCol w="578498">
                  <a:extLst>
                    <a:ext uri="{9D8B030D-6E8A-4147-A177-3AD203B41FA5}">
                      <a16:colId xmlns:a16="http://schemas.microsoft.com/office/drawing/2014/main" val="1454372868"/>
                    </a:ext>
                  </a:extLst>
                </a:gridCol>
                <a:gridCol w="475861">
                  <a:extLst>
                    <a:ext uri="{9D8B030D-6E8A-4147-A177-3AD203B41FA5}">
                      <a16:colId xmlns:a16="http://schemas.microsoft.com/office/drawing/2014/main" val="327876440"/>
                    </a:ext>
                  </a:extLst>
                </a:gridCol>
                <a:gridCol w="478875">
                  <a:extLst>
                    <a:ext uri="{9D8B030D-6E8A-4147-A177-3AD203B41FA5}">
                      <a16:colId xmlns:a16="http://schemas.microsoft.com/office/drawing/2014/main" val="149342732"/>
                    </a:ext>
                  </a:extLst>
                </a:gridCol>
                <a:gridCol w="523653">
                  <a:extLst>
                    <a:ext uri="{9D8B030D-6E8A-4147-A177-3AD203B41FA5}">
                      <a16:colId xmlns:a16="http://schemas.microsoft.com/office/drawing/2014/main" val="2387320692"/>
                    </a:ext>
                  </a:extLst>
                </a:gridCol>
                <a:gridCol w="523653">
                  <a:extLst>
                    <a:ext uri="{9D8B030D-6E8A-4147-A177-3AD203B41FA5}">
                      <a16:colId xmlns:a16="http://schemas.microsoft.com/office/drawing/2014/main" val="875732367"/>
                    </a:ext>
                  </a:extLst>
                </a:gridCol>
                <a:gridCol w="523653">
                  <a:extLst>
                    <a:ext uri="{9D8B030D-6E8A-4147-A177-3AD203B41FA5}">
                      <a16:colId xmlns:a16="http://schemas.microsoft.com/office/drawing/2014/main" val="3883053913"/>
                    </a:ext>
                  </a:extLst>
                </a:gridCol>
                <a:gridCol w="523653">
                  <a:extLst>
                    <a:ext uri="{9D8B030D-6E8A-4147-A177-3AD203B41FA5}">
                      <a16:colId xmlns:a16="http://schemas.microsoft.com/office/drawing/2014/main" val="2382509017"/>
                    </a:ext>
                  </a:extLst>
                </a:gridCol>
                <a:gridCol w="523653">
                  <a:extLst>
                    <a:ext uri="{9D8B030D-6E8A-4147-A177-3AD203B41FA5}">
                      <a16:colId xmlns:a16="http://schemas.microsoft.com/office/drawing/2014/main" val="4059414307"/>
                    </a:ext>
                  </a:extLst>
                </a:gridCol>
                <a:gridCol w="457823">
                  <a:extLst>
                    <a:ext uri="{9D8B030D-6E8A-4147-A177-3AD203B41FA5}">
                      <a16:colId xmlns:a16="http://schemas.microsoft.com/office/drawing/2014/main" val="3992833837"/>
                    </a:ext>
                  </a:extLst>
                </a:gridCol>
                <a:gridCol w="466531">
                  <a:extLst>
                    <a:ext uri="{9D8B030D-6E8A-4147-A177-3AD203B41FA5}">
                      <a16:colId xmlns:a16="http://schemas.microsoft.com/office/drawing/2014/main" val="1332232578"/>
                    </a:ext>
                  </a:extLst>
                </a:gridCol>
                <a:gridCol w="710406">
                  <a:extLst>
                    <a:ext uri="{9D8B030D-6E8A-4147-A177-3AD203B41FA5}">
                      <a16:colId xmlns:a16="http://schemas.microsoft.com/office/drawing/2014/main" val="3545135481"/>
                    </a:ext>
                  </a:extLst>
                </a:gridCol>
              </a:tblGrid>
              <a:tr h="537581">
                <a:tc>
                  <a:txBody>
                    <a:bodyPr/>
                    <a:lstStyle/>
                    <a:p>
                      <a:pPr algn="l" fontAlgn="b"/>
                      <a:r>
                        <a:rPr lang="fr-CA" sz="1250" b="1" i="0" u="none" strike="noStrike" noProof="0" dirty="0" smtClean="0">
                          <a:effectLst/>
                          <a:latin typeface="+mn-lt"/>
                          <a:cs typeface="Arial" panose="020B0604020202020204" pitchFamily="34" charset="0"/>
                        </a:rPr>
                        <a:t>Pourcentage des répondants qui</a:t>
                      </a:r>
                      <a:endParaRPr lang="fr-CA" sz="1250" b="1" i="0" u="none" strike="noStrike" noProof="0" dirty="0">
                        <a:effectLst/>
                        <a:latin typeface="+mn-lt"/>
                        <a:cs typeface="Arial" panose="020B0604020202020204" pitchFamily="34" charset="0"/>
                      </a:endParaRPr>
                    </a:p>
                  </a:txBody>
                  <a:tcPr marL="67256" marR="67256" marT="67256" marB="67256"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67256" marR="67256" marT="67256" marB="6725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67256" marR="67256" marT="67256" marB="6725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67256" marR="67256" marT="67256" marB="6725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p>
                  </a:txBody>
                  <a:tcPr marL="67256" marR="67256" marT="67256" marB="6725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p>
                  </a:txBody>
                  <a:tcPr marL="67256" marR="67256" marT="67256" marB="6725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67256" marR="67256" marT="67256" marB="6725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67256" marR="67256" marT="67256" marB="6725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67256" marR="67256" marT="67256" marB="6725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endParaRPr lang="fr-CA" sz="1250" b="1" i="0" u="none" strike="noStrike" noProof="0" dirty="0">
                        <a:solidFill>
                          <a:srgbClr val="000000"/>
                        </a:solidFill>
                        <a:effectLst/>
                        <a:latin typeface="+mn-lt"/>
                        <a:cs typeface="Arial" panose="020B0604020202020204" pitchFamily="34" charset="0"/>
                      </a:endParaRPr>
                    </a:p>
                  </a:txBody>
                  <a:tcPr marL="67256" marR="67256" marT="67256" marB="6725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67256" marR="67256" marT="67256" marB="6725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67256" marR="67256" marT="67256" marB="67256"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67256" marR="67256" marT="67256" marB="67256"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446713610"/>
                  </a:ext>
                </a:extLst>
              </a:tr>
              <a:tr h="604889">
                <a:tc>
                  <a:txBody>
                    <a:bodyPr/>
                    <a:lstStyle/>
                    <a:p>
                      <a:pPr marL="0" indent="0" algn="l" fontAlgn="b"/>
                      <a:r>
                        <a:rPr lang="fr-CA" sz="1250" b="0" i="0" u="none" strike="noStrike" baseline="0" noProof="0" dirty="0" smtClean="0">
                          <a:solidFill>
                            <a:srgbClr val="000000"/>
                          </a:solidFill>
                          <a:effectLst/>
                          <a:latin typeface="+mn-lt"/>
                        </a:rPr>
                        <a:t>ont éprouvé des symptômes de dépression</a:t>
                      </a:r>
                    </a:p>
                  </a:txBody>
                  <a:tcPr marL="81865" marR="81865" marT="40933" marB="40933"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4289807930"/>
                  </a:ext>
                </a:extLst>
              </a:tr>
              <a:tr h="1427336">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i="0" noProof="0" dirty="0" smtClean="0">
                          <a:solidFill>
                            <a:schemeClr val="tx1"/>
                          </a:solidFill>
                          <a:latin typeface="+mn-lt"/>
                          <a:cs typeface="Arial" panose="020B0604020202020204" pitchFamily="34" charset="0"/>
                        </a:rPr>
                        <a:t>ont ressenti dans les 2 dernières années une détresse émotionnelle, sous forme d’anxiété ou de profonde tristesse, qu’il leur a été difficile </a:t>
                      </a:r>
                      <a:br>
                        <a:rPr lang="fr-CA" sz="1250" b="0" i="0" noProof="0" dirty="0" smtClean="0">
                          <a:solidFill>
                            <a:schemeClr val="tx1"/>
                          </a:solidFill>
                          <a:latin typeface="+mn-lt"/>
                          <a:cs typeface="Arial" panose="020B0604020202020204" pitchFamily="34" charset="0"/>
                        </a:rPr>
                      </a:br>
                      <a:r>
                        <a:rPr lang="fr-CA" sz="1250" b="0" i="0" noProof="0" dirty="0" smtClean="0">
                          <a:solidFill>
                            <a:schemeClr val="tx1"/>
                          </a:solidFill>
                          <a:latin typeface="+mn-lt"/>
                          <a:cs typeface="Arial" panose="020B0604020202020204" pitchFamily="34" charset="0"/>
                        </a:rPr>
                        <a:t>de surmonter seuls</a:t>
                      </a:r>
                    </a:p>
                  </a:txBody>
                  <a:tcPr marL="67256" marR="67256" marT="67256" marB="67256"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3359389463"/>
                  </a:ext>
                </a:extLst>
              </a:tr>
              <a:tr h="736236">
                <a:tc>
                  <a:txBody>
                    <a:bodyPr/>
                    <a:lstStyle/>
                    <a:p>
                      <a:pPr marL="0" marR="0" indent="0" algn="l" defTabSz="914400" rtl="0" eaLnBrk="1" fontAlgn="b" latinLnBrk="0" hangingPunct="1">
                        <a:lnSpc>
                          <a:spcPct val="100000"/>
                        </a:lnSpc>
                        <a:spcBef>
                          <a:spcPts val="600"/>
                        </a:spcBef>
                        <a:spcAft>
                          <a:spcPts val="600"/>
                        </a:spcAft>
                        <a:buClrTx/>
                        <a:buSzTx/>
                        <a:buFontTx/>
                        <a:buNone/>
                        <a:defRPr/>
                      </a:pPr>
                      <a:r>
                        <a:rPr lang="fr-CA" sz="1250" b="0" i="0" noProof="0" dirty="0" smtClean="0">
                          <a:solidFill>
                            <a:schemeClr val="tx1"/>
                          </a:solidFill>
                          <a:latin typeface="+mn-lt"/>
                          <a:cs typeface="Arial" panose="020B0604020202020204" pitchFamily="34" charset="0"/>
                        </a:rPr>
                        <a:t>ont</a:t>
                      </a:r>
                      <a:r>
                        <a:rPr lang="fr-CA" sz="1250" b="0" i="0" baseline="0" noProof="0" dirty="0" smtClean="0">
                          <a:solidFill>
                            <a:schemeClr val="tx1"/>
                          </a:solidFill>
                          <a:latin typeface="+mn-lt"/>
                          <a:cs typeface="Arial" panose="020B0604020202020204" pitchFamily="34" charset="0"/>
                        </a:rPr>
                        <a:t> éprouvé un</a:t>
                      </a:r>
                      <a:br>
                        <a:rPr lang="fr-CA" sz="1250" b="0" i="0" baseline="0" noProof="0" dirty="0" smtClean="0">
                          <a:solidFill>
                            <a:schemeClr val="tx1"/>
                          </a:solidFill>
                          <a:latin typeface="+mn-lt"/>
                          <a:cs typeface="Arial" panose="020B0604020202020204" pitchFamily="34" charset="0"/>
                        </a:rPr>
                      </a:br>
                      <a:r>
                        <a:rPr lang="fr-CA" sz="1250" b="0" i="0" baseline="0" noProof="0" dirty="0" smtClean="0">
                          <a:solidFill>
                            <a:schemeClr val="tx1"/>
                          </a:solidFill>
                          <a:latin typeface="+mn-lt"/>
                          <a:cs typeface="Arial" panose="020B0604020202020204" pitchFamily="34" charset="0"/>
                        </a:rPr>
                        <a:t>sentiment d’isolement</a:t>
                      </a:r>
                      <a:r>
                        <a:rPr lang="fr-CA" sz="1250" b="0" i="0" noProof="0" dirty="0" smtClean="0">
                          <a:solidFill>
                            <a:schemeClr val="tx1"/>
                          </a:solidFill>
                          <a:latin typeface="+mn-lt"/>
                          <a:cs typeface="Arial" panose="020B0604020202020204" pitchFamily="34" charset="0"/>
                        </a:rPr>
                        <a:t> (parfois ou souvent)</a:t>
                      </a:r>
                    </a:p>
                  </a:txBody>
                  <a:tcPr marL="67256" marR="67256" marT="67256" marB="67256"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ln>
                            <a:noFill/>
                          </a:ln>
                          <a:solidFill>
                            <a:srgbClr val="000000"/>
                          </a:solidFill>
                          <a:effectLst>
                            <a:glow rad="381000">
                              <a:srgbClr val="00A199"/>
                            </a:glow>
                          </a:effectLst>
                          <a:latin typeface="Arial" panose="020B0604020202020204" pitchFamily="34" charset="0"/>
                          <a:ea typeface="+mn-ea"/>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16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a:solidFill>
                            <a:srgbClr val="000000"/>
                          </a:solidFill>
                          <a:effectLst>
                            <a:glow rad="381000">
                              <a:srgbClr val="00A199"/>
                            </a:glow>
                          </a:effectLst>
                          <a:latin typeface="Arial" panose="020B0604020202020204" pitchFamily="34" charset="0"/>
                          <a:ea typeface="+mn-ea"/>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914400" rtl="0" eaLnBrk="1" fontAlgn="b" latinLnBrk="0" hangingPunct="1"/>
                      <a:r>
                        <a:rPr lang="en-CA" sz="1200" b="0" i="0" u="none" strike="noStrike" kern="1200" dirty="0">
                          <a:solidFill>
                            <a:srgbClr val="000000"/>
                          </a:solidFill>
                          <a:effectLst/>
                          <a:latin typeface="Arial" panose="020B0604020202020204" pitchFamily="34" charset="0"/>
                          <a:ea typeface="+mn-ea"/>
                          <a:cs typeface="Arial" panose="020B0604020202020204" pitchFamily="34" charset="0"/>
                        </a:rPr>
                        <a:t>20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marL="0" algn="ctr" defTabSz="914400" rtl="0" eaLnBrk="1" fontAlgn="b" latinLnBrk="0" hangingPunct="1"/>
                      <a:r>
                        <a:rPr lang="en-CA" sz="1200" b="0" i="0" u="none" strike="noStrike" kern="1200" dirty="0" smtClean="0">
                          <a:solidFill>
                            <a:srgbClr val="000000"/>
                          </a:solidFill>
                          <a:effectLst>
                            <a:glow rad="381000">
                              <a:srgbClr val="00A199"/>
                            </a:glow>
                          </a:effectLst>
                          <a:latin typeface="Arial" panose="020B0604020202020204" pitchFamily="34" charset="0"/>
                          <a:ea typeface="+mn-ea"/>
                          <a:cs typeface="Arial" panose="020B0604020202020204" pitchFamily="34" charset="0"/>
                        </a:rPr>
                        <a:t>17</a:t>
                      </a:r>
                      <a:endParaRPr lang="en-CA" sz="1200" b="0" i="0" u="none" strike="noStrike" kern="1200" dirty="0">
                        <a:solidFill>
                          <a:srgbClr val="000000"/>
                        </a:solidFill>
                        <a:effectLst>
                          <a:glow rad="381000">
                            <a:srgbClr val="00A199"/>
                          </a:glow>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smtClean="0">
                          <a:solidFill>
                            <a:schemeClr val="bg1"/>
                          </a:solidFill>
                          <a:effectLst/>
                          <a:latin typeface="Arial" panose="020B0604020202020204" pitchFamily="34" charset="0"/>
                          <a:cs typeface="Arial" panose="020B0604020202020204" pitchFamily="34" charset="0"/>
                        </a:rPr>
                        <a:t>19</a:t>
                      </a:r>
                      <a:endParaRPr lang="en-CA" sz="1200" b="0"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3470932625"/>
                  </a:ext>
                </a:extLst>
              </a:tr>
            </a:tbl>
          </a:graphicData>
        </a:graphic>
      </p:graphicFrame>
      <p:sp>
        <p:nvSpPr>
          <p:cNvPr id="2" name="Slide Number Placeholder 1"/>
          <p:cNvSpPr>
            <a:spLocks noGrp="1"/>
          </p:cNvSpPr>
          <p:nvPr>
            <p:ph type="sldNum" sz="quarter" idx="4"/>
          </p:nvPr>
        </p:nvSpPr>
        <p:spPr/>
        <p:txBody>
          <a:bodyPr/>
          <a:lstStyle/>
          <a:p>
            <a:fld id="{B0F7FFD8-5CE8-4D8F-8E40-58118BB0EBB0}" type="slidenum">
              <a:rPr lang="en-CA" smtClean="0"/>
              <a:pPr/>
              <a:t>23</a:t>
            </a:fld>
            <a:endParaRPr lang="en-CA" dirty="0"/>
          </a:p>
        </p:txBody>
      </p:sp>
      <p:sp>
        <p:nvSpPr>
          <p:cNvPr id="39" name="Rectangle 38"/>
          <p:cNvSpPr/>
          <p:nvPr/>
        </p:nvSpPr>
        <p:spPr>
          <a:xfrm>
            <a:off x="499564" y="4993145"/>
            <a:ext cx="8254501" cy="646331"/>
          </a:xfrm>
          <a:prstGeom prst="rect">
            <a:avLst/>
          </a:prstGeom>
        </p:spPr>
        <p:txBody>
          <a:bodyPr wrap="square" lIns="0" tIns="91440" bIns="0">
            <a:spAutoFit/>
          </a:bodyPr>
          <a:lstStyle/>
          <a:p>
            <a:r>
              <a:rPr lang="fr-FR" sz="900" b="1" dirty="0">
                <a:latin typeface="Arial" panose="020B0604020202020204" pitchFamily="34" charset="0"/>
                <a:cs typeface="Arial" panose="020B0604020202020204" pitchFamily="34" charset="0"/>
              </a:rPr>
              <a:t>Remarques</a:t>
            </a:r>
          </a:p>
          <a:p>
            <a:r>
              <a:rPr lang="fr-FR" sz="900" dirty="0">
                <a:latin typeface="Arial" panose="020B0604020202020204" pitchFamily="34" charset="0"/>
                <a:cs typeface="Arial" panose="020B0604020202020204" pitchFamily="34" charset="0"/>
              </a:rPr>
              <a:t>La moyenne du Fonds du Commonwealth correspond au total des résultats des 11 pays divisé par le nombre de pays. La moyenne canadienne représente l’expérience moyenne des Canadiens (plutôt que la médiane des résultats provinciaux).</a:t>
            </a:r>
          </a:p>
          <a:p>
            <a:r>
              <a:rPr lang="fr-FR" sz="900" dirty="0">
                <a:latin typeface="Arial" panose="020B0604020202020204" pitchFamily="34" charset="0"/>
                <a:cs typeface="Arial" panose="020B0604020202020204" pitchFamily="34" charset="0"/>
              </a:rPr>
              <a:t>Des résultats supérieurs à la moyenne internationale sont souhaitables; des résultats inférieurs à la moyenne indiquent souvent des points à améliorer</a:t>
            </a:r>
            <a:r>
              <a:rPr lang="fr-FR" sz="900" dirty="0" smtClean="0">
                <a:latin typeface="Arial" panose="020B0604020202020204" pitchFamily="34" charset="0"/>
                <a:cs typeface="Arial" panose="020B0604020202020204" pitchFamily="34" charset="0"/>
              </a:rPr>
              <a:t>.</a:t>
            </a:r>
            <a:endParaRPr lang="fr-FR" sz="900" dirty="0">
              <a:latin typeface="Arial" panose="020B0604020202020204" pitchFamily="34" charset="0"/>
              <a:cs typeface="Arial" panose="020B0604020202020204" pitchFamily="34" charset="0"/>
            </a:endParaRPr>
          </a:p>
        </p:txBody>
      </p:sp>
      <p:grpSp>
        <p:nvGrpSpPr>
          <p:cNvPr id="6" name="Group 2"/>
          <p:cNvGrpSpPr/>
          <p:nvPr>
            <p:custDataLst>
              <p:tags r:id="rId1"/>
            </p:custDataLst>
          </p:nvPr>
        </p:nvGrpSpPr>
        <p:grpSpPr>
          <a:xfrm>
            <a:off x="248075" y="6315411"/>
            <a:ext cx="4326123" cy="427175"/>
            <a:chOff x="1559256" y="4655154"/>
            <a:chExt cx="4326123" cy="413852"/>
          </a:xfrm>
        </p:grpSpPr>
        <p:grpSp>
          <p:nvGrpSpPr>
            <p:cNvPr id="8" name="Group 3"/>
            <p:cNvGrpSpPr/>
            <p:nvPr/>
          </p:nvGrpSpPr>
          <p:grpSpPr>
            <a:xfrm>
              <a:off x="1559256" y="4655163"/>
              <a:ext cx="1599872" cy="413828"/>
              <a:chOff x="2989195" y="5765318"/>
              <a:chExt cx="1742725" cy="432178"/>
            </a:xfrm>
          </p:grpSpPr>
          <p:sp>
            <p:nvSpPr>
              <p:cNvPr id="15"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6"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9" name="Group 5"/>
            <p:cNvGrpSpPr/>
            <p:nvPr/>
          </p:nvGrpSpPr>
          <p:grpSpPr>
            <a:xfrm>
              <a:off x="2918782" y="4655178"/>
              <a:ext cx="1454430" cy="413828"/>
              <a:chOff x="4402330" y="5765321"/>
              <a:chExt cx="1742724" cy="432177"/>
            </a:xfrm>
          </p:grpSpPr>
          <p:sp>
            <p:nvSpPr>
              <p:cNvPr id="13"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4"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0" name="Group 7"/>
            <p:cNvGrpSpPr/>
            <p:nvPr/>
          </p:nvGrpSpPr>
          <p:grpSpPr>
            <a:xfrm>
              <a:off x="4430951" y="4655154"/>
              <a:ext cx="1454428" cy="413828"/>
              <a:chOff x="5966949" y="5765308"/>
              <a:chExt cx="1742722" cy="432178"/>
            </a:xfrm>
          </p:grpSpPr>
          <p:sp>
            <p:nvSpPr>
              <p:cNvPr id="11"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2"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7" name="Rectangle 16"/>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077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0F7FFD8-5CE8-4D8F-8E40-58118BB0EBB0}" type="slidenum">
              <a:rPr lang="en-CA" smtClean="0"/>
              <a:pPr/>
              <a:t>24</a:t>
            </a:fld>
            <a:endParaRPr lang="en-CA" dirty="0"/>
          </a:p>
        </p:txBody>
      </p:sp>
      <p:sp>
        <p:nvSpPr>
          <p:cNvPr id="24" name="Title 1"/>
          <p:cNvSpPr>
            <a:spLocks noGrp="1"/>
          </p:cNvSpPr>
          <p:nvPr>
            <p:ph type="title"/>
          </p:nvPr>
        </p:nvSpPr>
        <p:spPr>
          <a:xfrm>
            <a:off x="457200" y="389999"/>
            <a:ext cx="7783033" cy="1194814"/>
          </a:xfrm>
        </p:spPr>
        <p:txBody>
          <a:bodyPr/>
          <a:lstStyle/>
          <a:p>
            <a:pPr>
              <a:lnSpc>
                <a:spcPts val="3100"/>
              </a:lnSpc>
            </a:pPr>
            <a:r>
              <a:rPr lang="fr-FR" sz="2800" dirty="0" smtClean="0"/>
              <a:t>1 </a:t>
            </a:r>
            <a:r>
              <a:rPr lang="fr-FR" sz="2800" dirty="0"/>
              <a:t>Canadien âgé sur 5 a fourni des soins au moins une fois par semaine à une personne ayant des problèmes liés à l’âge ou à la santé </a:t>
            </a:r>
            <a:endParaRPr lang="en-CA" sz="2800" dirty="0"/>
          </a:p>
        </p:txBody>
      </p:sp>
      <p:sp>
        <p:nvSpPr>
          <p:cNvPr id="30" name="Rectangle 29"/>
          <p:cNvSpPr/>
          <p:nvPr/>
        </p:nvSpPr>
        <p:spPr>
          <a:xfrm>
            <a:off x="401784" y="2137920"/>
            <a:ext cx="8261498" cy="369332"/>
          </a:xfrm>
          <a:prstGeom prst="rect">
            <a:avLst/>
          </a:prstGeom>
        </p:spPr>
        <p:txBody>
          <a:bodyPr wrap="square">
            <a:spAutoFit/>
          </a:bodyPr>
          <a:lstStyle/>
          <a:p>
            <a:pPr marL="182563">
              <a:spcAft>
                <a:spcPts val="200"/>
              </a:spcAft>
            </a:pPr>
            <a:r>
              <a:rPr lang="fr-FR" dirty="0">
                <a:solidFill>
                  <a:srgbClr val="282828"/>
                </a:solidFill>
              </a:rPr>
              <a:t>Ces aidants âgés ont souvent eux-mêmes de </a:t>
            </a:r>
            <a:r>
              <a:rPr lang="fr-FR" b="1" dirty="0">
                <a:solidFill>
                  <a:srgbClr val="282828"/>
                </a:solidFill>
              </a:rPr>
              <a:t>grands besoins</a:t>
            </a:r>
          </a:p>
        </p:txBody>
      </p:sp>
      <p:grpSp>
        <p:nvGrpSpPr>
          <p:cNvPr id="31" name="Group 30"/>
          <p:cNvGrpSpPr/>
          <p:nvPr/>
        </p:nvGrpSpPr>
        <p:grpSpPr>
          <a:xfrm>
            <a:off x="492369" y="2626242"/>
            <a:ext cx="8226329" cy="1567508"/>
            <a:chOff x="457200" y="2626242"/>
            <a:chExt cx="8226329" cy="1567508"/>
          </a:xfrm>
          <a:solidFill>
            <a:srgbClr val="F2F1E8"/>
          </a:solidFill>
        </p:grpSpPr>
        <p:sp>
          <p:nvSpPr>
            <p:cNvPr id="32" name="Rectangle 31"/>
            <p:cNvSpPr/>
            <p:nvPr/>
          </p:nvSpPr>
          <p:spPr>
            <a:xfrm>
              <a:off x="457200" y="2626242"/>
              <a:ext cx="8226329" cy="15675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spcAft>
                  <a:spcPts val="600"/>
                </a:spcAft>
              </a:pPr>
              <a:endParaRPr lang="en-CA" dirty="0">
                <a:solidFill>
                  <a:schemeClr val="tx1"/>
                </a:solidFill>
              </a:endParaRPr>
            </a:p>
          </p:txBody>
        </p:sp>
        <p:cxnSp>
          <p:nvCxnSpPr>
            <p:cNvPr id="33" name="Straight Connector 32"/>
            <p:cNvCxnSpPr/>
            <p:nvPr/>
          </p:nvCxnSpPr>
          <p:spPr>
            <a:xfrm flipV="1">
              <a:off x="463907" y="2626242"/>
              <a:ext cx="8219622" cy="906"/>
            </a:xfrm>
            <a:prstGeom prst="line">
              <a:avLst/>
            </a:prstGeom>
            <a:grpFill/>
            <a:ln w="57150">
              <a:solidFill>
                <a:srgbClr val="365254"/>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559586" y="2896682"/>
              <a:ext cx="8042682" cy="1059530"/>
              <a:chOff x="559586" y="2896682"/>
              <a:chExt cx="8042682" cy="1059530"/>
            </a:xfrm>
            <a:grpFill/>
          </p:grpSpPr>
          <p:sp>
            <p:nvSpPr>
              <p:cNvPr id="42" name="Rectangle 41"/>
              <p:cNvSpPr/>
              <p:nvPr/>
            </p:nvSpPr>
            <p:spPr>
              <a:xfrm>
                <a:off x="559586" y="2902782"/>
                <a:ext cx="1987621" cy="1053430"/>
              </a:xfrm>
              <a:prstGeom prst="rect">
                <a:avLst/>
              </a:prstGeom>
              <a:grpFill/>
            </p:spPr>
            <p:txBody>
              <a:bodyPr wrap="square">
                <a:spAutoFit/>
              </a:bodyPr>
              <a:lstStyle/>
              <a:p>
                <a:pPr>
                  <a:lnSpc>
                    <a:spcPts val="1900"/>
                  </a:lnSpc>
                  <a:spcAft>
                    <a:spcPts val="600"/>
                  </a:spcAft>
                </a:pPr>
                <a:r>
                  <a:rPr lang="en-CA" sz="2000" b="1" dirty="0">
                    <a:solidFill>
                      <a:srgbClr val="282828"/>
                    </a:solidFill>
                  </a:rPr>
                  <a:t>2 sur 9 </a:t>
                </a:r>
                <a:r>
                  <a:rPr lang="en-CA" sz="1400" b="1" dirty="0" smtClean="0">
                    <a:solidFill>
                      <a:srgbClr val="282828"/>
                    </a:solidFill>
                    <a:latin typeface="Arial" panose="020B0604020202020204" pitchFamily="34" charset="0"/>
                    <a:cs typeface="Arial" panose="020B0604020202020204" pitchFamily="34" charset="0"/>
                  </a:rPr>
                  <a:t/>
                </a:r>
                <a:br>
                  <a:rPr lang="en-CA" sz="1400" b="1" dirty="0" smtClean="0">
                    <a:solidFill>
                      <a:srgbClr val="282828"/>
                    </a:solidFill>
                    <a:latin typeface="Arial" panose="020B0604020202020204" pitchFamily="34" charset="0"/>
                    <a:cs typeface="Arial" panose="020B0604020202020204" pitchFamily="34" charset="0"/>
                  </a:rPr>
                </a:br>
                <a:r>
                  <a:rPr lang="fr-FR" sz="1400" dirty="0" smtClean="0">
                    <a:solidFill>
                      <a:srgbClr val="282828"/>
                    </a:solidFill>
                    <a:cs typeface="Arial" panose="020B0604020202020204" pitchFamily="34" charset="0"/>
                  </a:rPr>
                  <a:t>estimaient </a:t>
                </a:r>
                <a:r>
                  <a:rPr lang="fr-FR" sz="1400" dirty="0">
                    <a:solidFill>
                      <a:srgbClr val="282828"/>
                    </a:solidFill>
                    <a:cs typeface="Arial" panose="020B0604020202020204" pitchFamily="34" charset="0"/>
                  </a:rPr>
                  <a:t>que </a:t>
                </a:r>
                <a:r>
                  <a:rPr lang="fr-FR" sz="1400" dirty="0" smtClean="0">
                    <a:solidFill>
                      <a:srgbClr val="282828"/>
                    </a:solidFill>
                    <a:cs typeface="Arial" panose="020B0604020202020204" pitchFamily="34" charset="0"/>
                  </a:rPr>
                  <a:t>leur </a:t>
                </a:r>
                <a:br>
                  <a:rPr lang="fr-FR" sz="1400" dirty="0" smtClean="0">
                    <a:solidFill>
                      <a:srgbClr val="282828"/>
                    </a:solidFill>
                    <a:cs typeface="Arial" panose="020B0604020202020204" pitchFamily="34" charset="0"/>
                  </a:rPr>
                </a:br>
                <a:r>
                  <a:rPr lang="fr-FR" sz="1400" dirty="0" smtClean="0">
                    <a:solidFill>
                      <a:srgbClr val="282828"/>
                    </a:solidFill>
                    <a:cs typeface="Arial" panose="020B0604020202020204" pitchFamily="34" charset="0"/>
                  </a:rPr>
                  <a:t>état </a:t>
                </a:r>
                <a:r>
                  <a:rPr lang="fr-FR" sz="1400" dirty="0">
                    <a:solidFill>
                      <a:srgbClr val="282828"/>
                    </a:solidFill>
                    <a:cs typeface="Arial" panose="020B0604020202020204" pitchFamily="34" charset="0"/>
                  </a:rPr>
                  <a:t>de santé était acceptable ou </a:t>
                </a:r>
                <a:r>
                  <a:rPr lang="fr-FR" sz="1400" dirty="0" smtClean="0">
                    <a:solidFill>
                      <a:srgbClr val="282828"/>
                    </a:solidFill>
                    <a:cs typeface="Arial" panose="020B0604020202020204" pitchFamily="34" charset="0"/>
                  </a:rPr>
                  <a:t>médiocre</a:t>
                </a:r>
                <a:endParaRPr lang="en-CA" sz="1400" dirty="0">
                  <a:solidFill>
                    <a:srgbClr val="282828"/>
                  </a:solidFill>
                  <a:cs typeface="Arial" panose="020B0604020202020204" pitchFamily="34" charset="0"/>
                </a:endParaRPr>
              </a:p>
            </p:txBody>
          </p:sp>
          <p:sp>
            <p:nvSpPr>
              <p:cNvPr id="43" name="Rectangle 42"/>
              <p:cNvSpPr/>
              <p:nvPr/>
            </p:nvSpPr>
            <p:spPr>
              <a:xfrm>
                <a:off x="2730231" y="2896682"/>
                <a:ext cx="1526267" cy="1053430"/>
              </a:xfrm>
              <a:prstGeom prst="rect">
                <a:avLst/>
              </a:prstGeom>
              <a:grpFill/>
            </p:spPr>
            <p:txBody>
              <a:bodyPr wrap="square">
                <a:spAutoFit/>
              </a:bodyPr>
              <a:lstStyle/>
              <a:p>
                <a:pPr>
                  <a:lnSpc>
                    <a:spcPts val="1900"/>
                  </a:lnSpc>
                  <a:spcAft>
                    <a:spcPts val="600"/>
                  </a:spcAft>
                </a:pPr>
                <a:r>
                  <a:rPr lang="en-US" sz="2000" b="1" dirty="0">
                    <a:solidFill>
                      <a:srgbClr val="282828"/>
                    </a:solidFill>
                  </a:rPr>
                  <a:t>3 sur 9 </a:t>
                </a:r>
                <a:r>
                  <a:rPr lang="en-US" sz="2000" b="1" dirty="0" smtClean="0">
                    <a:solidFill>
                      <a:srgbClr val="282828"/>
                    </a:solidFill>
                  </a:rPr>
                  <a:t/>
                </a:r>
                <a:br>
                  <a:rPr lang="en-US" sz="2000" b="1" dirty="0" smtClean="0">
                    <a:solidFill>
                      <a:srgbClr val="282828"/>
                    </a:solidFill>
                  </a:rPr>
                </a:br>
                <a:r>
                  <a:rPr lang="fr-FR" sz="1400" dirty="0" smtClean="0">
                    <a:solidFill>
                      <a:srgbClr val="282828"/>
                    </a:solidFill>
                    <a:cs typeface="Arial" panose="020B0604020202020204" pitchFamily="34" charset="0"/>
                  </a:rPr>
                  <a:t>avaient </a:t>
                </a:r>
                <a:r>
                  <a:rPr lang="fr-FR" sz="1400" dirty="0">
                    <a:solidFill>
                      <a:srgbClr val="282828"/>
                    </a:solidFill>
                    <a:cs typeface="Arial" panose="020B0604020202020204" pitchFamily="34" charset="0"/>
                  </a:rPr>
                  <a:t>au moins </a:t>
                </a:r>
                <a:r>
                  <a:rPr lang="fr-FR" sz="1400" dirty="0" smtClean="0">
                    <a:solidFill>
                      <a:srgbClr val="282828"/>
                    </a:solidFill>
                    <a:cs typeface="Arial" panose="020B0604020202020204" pitchFamily="34" charset="0"/>
                  </a:rPr>
                  <a:t>3</a:t>
                </a:r>
                <a:r>
                  <a:rPr lang="fr-FR" sz="1400" dirty="0">
                    <a:solidFill>
                      <a:srgbClr val="282828"/>
                    </a:solidFill>
                    <a:cs typeface="Arial" panose="020B0604020202020204" pitchFamily="34" charset="0"/>
                  </a:rPr>
                  <a:t> affections chroniques</a:t>
                </a:r>
                <a:endParaRPr lang="en-US" sz="1400" dirty="0">
                  <a:solidFill>
                    <a:srgbClr val="282828"/>
                  </a:solidFill>
                  <a:cs typeface="Arial" panose="020B0604020202020204" pitchFamily="34" charset="0"/>
                </a:endParaRPr>
              </a:p>
            </p:txBody>
          </p:sp>
          <p:sp>
            <p:nvSpPr>
              <p:cNvPr id="44" name="Rectangle 43"/>
              <p:cNvSpPr/>
              <p:nvPr/>
            </p:nvSpPr>
            <p:spPr>
              <a:xfrm>
                <a:off x="4401691" y="2896682"/>
                <a:ext cx="2101890" cy="1053430"/>
              </a:xfrm>
              <a:prstGeom prst="rect">
                <a:avLst/>
              </a:prstGeom>
              <a:grpFill/>
            </p:spPr>
            <p:txBody>
              <a:bodyPr wrap="square">
                <a:spAutoFit/>
              </a:bodyPr>
              <a:lstStyle/>
              <a:p>
                <a:pPr>
                  <a:lnSpc>
                    <a:spcPts val="1900"/>
                  </a:lnSpc>
                  <a:spcAft>
                    <a:spcPts val="600"/>
                  </a:spcAft>
                </a:pPr>
                <a:r>
                  <a:rPr lang="en-US" sz="2000" b="1" dirty="0">
                    <a:solidFill>
                      <a:srgbClr val="282828"/>
                    </a:solidFill>
                  </a:rPr>
                  <a:t>3 sur 9 </a:t>
                </a:r>
                <a:r>
                  <a:rPr lang="en-US" sz="2000" b="1" dirty="0" smtClean="0">
                    <a:solidFill>
                      <a:srgbClr val="282828"/>
                    </a:solidFill>
                  </a:rPr>
                  <a:t/>
                </a:r>
                <a:br>
                  <a:rPr lang="en-US" sz="2000" b="1" dirty="0" smtClean="0">
                    <a:solidFill>
                      <a:srgbClr val="282828"/>
                    </a:solidFill>
                  </a:rPr>
                </a:br>
                <a:r>
                  <a:rPr lang="fr-FR" sz="1400" dirty="0" smtClean="0">
                    <a:solidFill>
                      <a:srgbClr val="282828"/>
                    </a:solidFill>
                    <a:cs typeface="Arial" panose="020B0604020202020204" pitchFamily="34" charset="0"/>
                  </a:rPr>
                  <a:t>prenaient </a:t>
                </a:r>
                <a:r>
                  <a:rPr lang="fr-FR" sz="1400" dirty="0">
                    <a:solidFill>
                      <a:srgbClr val="282828"/>
                    </a:solidFill>
                    <a:cs typeface="Arial" panose="020B0604020202020204" pitchFamily="34" charset="0"/>
                  </a:rPr>
                  <a:t>régulièrement au moins 5 médicaments d’ordonnance</a:t>
                </a:r>
                <a:endParaRPr lang="en-CA" sz="1400" dirty="0">
                  <a:solidFill>
                    <a:srgbClr val="282828"/>
                  </a:solidFill>
                  <a:cs typeface="Arial" panose="020B0604020202020204" pitchFamily="34" charset="0"/>
                </a:endParaRPr>
              </a:p>
            </p:txBody>
          </p:sp>
          <p:sp>
            <p:nvSpPr>
              <p:cNvPr id="45" name="Rectangle 44"/>
              <p:cNvSpPr/>
              <p:nvPr/>
            </p:nvSpPr>
            <p:spPr>
              <a:xfrm>
                <a:off x="6671539" y="2896682"/>
                <a:ext cx="1930729" cy="1053430"/>
              </a:xfrm>
              <a:prstGeom prst="rect">
                <a:avLst/>
              </a:prstGeom>
              <a:grpFill/>
            </p:spPr>
            <p:txBody>
              <a:bodyPr wrap="square">
                <a:spAutoFit/>
              </a:bodyPr>
              <a:lstStyle/>
              <a:p>
                <a:pPr>
                  <a:lnSpc>
                    <a:spcPts val="1900"/>
                  </a:lnSpc>
                  <a:spcAft>
                    <a:spcPts val="600"/>
                  </a:spcAft>
                </a:pPr>
                <a:r>
                  <a:rPr lang="en-US" sz="2000" b="1" dirty="0" smtClean="0">
                    <a:solidFill>
                      <a:srgbClr val="282828"/>
                    </a:solidFill>
                  </a:rPr>
                  <a:t>1 </a:t>
                </a:r>
                <a:r>
                  <a:rPr lang="en-US" sz="2000" b="1" dirty="0">
                    <a:solidFill>
                      <a:srgbClr val="282828"/>
                    </a:solidFill>
                  </a:rPr>
                  <a:t>sur 9 </a:t>
                </a:r>
                <a:r>
                  <a:rPr lang="en-US" sz="2000" b="1" dirty="0" smtClean="0">
                    <a:solidFill>
                      <a:srgbClr val="282828"/>
                    </a:solidFill>
                  </a:rPr>
                  <a:t/>
                </a:r>
                <a:br>
                  <a:rPr lang="en-US" sz="2000" b="1" dirty="0" smtClean="0">
                    <a:solidFill>
                      <a:srgbClr val="282828"/>
                    </a:solidFill>
                  </a:rPr>
                </a:br>
                <a:r>
                  <a:rPr lang="fr-FR" sz="1400" dirty="0" smtClean="0">
                    <a:solidFill>
                      <a:srgbClr val="282828"/>
                    </a:solidFill>
                    <a:cs typeface="Arial" panose="020B0604020202020204" pitchFamily="34" charset="0"/>
                  </a:rPr>
                  <a:t>avait </a:t>
                </a:r>
                <a:r>
                  <a:rPr lang="fr-FR" sz="1400" dirty="0">
                    <a:solidFill>
                      <a:srgbClr val="282828"/>
                    </a:solidFill>
                    <a:cs typeface="Arial" panose="020B0604020202020204" pitchFamily="34" charset="0"/>
                  </a:rPr>
                  <a:t>besoin d’aide pour exécuter des activités de la vie quotidienne</a:t>
                </a:r>
                <a:endParaRPr lang="en-CA" sz="1400" dirty="0">
                  <a:solidFill>
                    <a:srgbClr val="282828"/>
                  </a:solidFill>
                  <a:cs typeface="Arial" panose="020B0604020202020204" pitchFamily="34" charset="0"/>
                </a:endParaRPr>
              </a:p>
            </p:txBody>
          </p:sp>
        </p:grpSp>
        <p:cxnSp>
          <p:nvCxnSpPr>
            <p:cNvPr id="36" name="Straight Connector 35"/>
            <p:cNvCxnSpPr/>
            <p:nvPr/>
          </p:nvCxnSpPr>
          <p:spPr>
            <a:xfrm>
              <a:off x="4278398" y="2793862"/>
              <a:ext cx="0" cy="1268483"/>
            </a:xfrm>
            <a:prstGeom prst="line">
              <a:avLst/>
            </a:prstGeom>
            <a:grpFill/>
            <a:ln w="19050">
              <a:solidFill>
                <a:srgbClr val="85206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545004" y="2793862"/>
              <a:ext cx="0" cy="1268483"/>
            </a:xfrm>
            <a:prstGeom prst="line">
              <a:avLst/>
            </a:prstGeom>
            <a:grpFill/>
            <a:ln w="19050">
              <a:solidFill>
                <a:srgbClr val="85206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613390" y="2793862"/>
              <a:ext cx="0" cy="1268483"/>
            </a:xfrm>
            <a:prstGeom prst="line">
              <a:avLst/>
            </a:prstGeom>
            <a:grpFill/>
            <a:ln w="19050">
              <a:solidFill>
                <a:srgbClr val="852062"/>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47622" y="4613712"/>
            <a:ext cx="8391181" cy="1226746"/>
            <a:chOff x="403038" y="4613712"/>
            <a:chExt cx="8391181" cy="1226746"/>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0654" y="5499627"/>
              <a:ext cx="313565" cy="340831"/>
            </a:xfrm>
            <a:prstGeom prst="rect">
              <a:avLst/>
            </a:prstGeom>
          </p:spPr>
        </p:pic>
        <p:sp>
          <p:nvSpPr>
            <p:cNvPr id="28" name="Rectangle 27"/>
            <p:cNvSpPr/>
            <p:nvPr/>
          </p:nvSpPr>
          <p:spPr>
            <a:xfrm>
              <a:off x="4911400" y="4613712"/>
              <a:ext cx="3665642" cy="1226746"/>
            </a:xfrm>
            <a:prstGeom prst="rect">
              <a:avLst/>
            </a:prstGeom>
          </p:spPr>
          <p:txBody>
            <a:bodyPr wrap="square">
              <a:spAutoFit/>
            </a:bodyPr>
            <a:lstStyle/>
            <a:p>
              <a:pPr marL="182563">
                <a:lnSpc>
                  <a:spcPts val="1800"/>
                </a:lnSpc>
              </a:pPr>
              <a:r>
                <a:rPr lang="fr-FR" sz="1300" b="1" dirty="0">
                  <a:solidFill>
                    <a:srgbClr val="282828"/>
                  </a:solidFill>
                  <a:latin typeface="Arial" panose="020B0604020202020204" pitchFamily="34" charset="0"/>
                  <a:cs typeface="Arial" panose="020B0604020202020204" pitchFamily="34" charset="0"/>
                </a:rPr>
                <a:t>2 aidants âgés sur 10 ont reçu une aide gouvernementale</a:t>
              </a:r>
              <a:r>
                <a:rPr lang="fr-FR" sz="1300" dirty="0">
                  <a:solidFill>
                    <a:srgbClr val="282828"/>
                  </a:solidFill>
                  <a:latin typeface="Arial" panose="020B0604020202020204" pitchFamily="34" charset="0"/>
                  <a:cs typeface="Arial" panose="020B0604020202020204" pitchFamily="34" charset="0"/>
                </a:rPr>
                <a:t>, comme des soins de relève ou de répit occasionnels, un soutien financier ou des crédits d’impôt, afin de pouvoir s’acquitter de leurs tâches d’aidants </a:t>
              </a:r>
            </a:p>
          </p:txBody>
        </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038" y="4743662"/>
              <a:ext cx="4587249" cy="914402"/>
            </a:xfrm>
            <a:prstGeom prst="rect">
              <a:avLst/>
            </a:prstGeom>
          </p:spPr>
        </p:pic>
      </p:grpSp>
      <p:sp>
        <p:nvSpPr>
          <p:cNvPr id="20" name="Rectangle 19"/>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903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fr-CA" smtClean="0"/>
              <a:pPr/>
              <a:t>25</a:t>
            </a:fld>
            <a:endParaRPr lang="fr-CA" dirty="0"/>
          </a:p>
        </p:txBody>
      </p:sp>
      <p:sp>
        <p:nvSpPr>
          <p:cNvPr id="21" name="Title 1"/>
          <p:cNvSpPr txBox="1">
            <a:spLocks/>
          </p:cNvSpPr>
          <p:nvPr/>
        </p:nvSpPr>
        <p:spPr>
          <a:xfrm>
            <a:off x="457200" y="389999"/>
            <a:ext cx="8229600" cy="797270"/>
          </a:xfrm>
          <a:prstGeom prst="rect">
            <a:avLst/>
          </a:prstGeom>
        </p:spPr>
        <p:txBody>
          <a:bodyPr vert="horz" lIns="0" tIns="0" rIns="0" bIns="0" rtlCol="0" anchor="t" anchorCtr="0">
            <a:spAutoFit/>
          </a:bodyPr>
          <a:lstStyle>
            <a:lvl1pPr algn="l" defTabSz="914378" rtl="0" eaLnBrk="1" latinLnBrk="0" hangingPunct="1">
              <a:lnSpc>
                <a:spcPts val="3300"/>
              </a:lnSpc>
              <a:spcBef>
                <a:spcPct val="0"/>
              </a:spcBef>
              <a:buNone/>
              <a:defRPr sz="3000" kern="1200">
                <a:solidFill>
                  <a:srgbClr val="365254"/>
                </a:solidFill>
                <a:latin typeface="+mj-lt"/>
                <a:ea typeface="+mj-ea"/>
                <a:cs typeface="+mj-cs"/>
              </a:defRPr>
            </a:lvl1pPr>
          </a:lstStyle>
          <a:p>
            <a:pPr>
              <a:lnSpc>
                <a:spcPts val="3100"/>
              </a:lnSpc>
            </a:pPr>
            <a:r>
              <a:rPr lang="fr-CA" sz="2800" dirty="0" smtClean="0"/>
              <a:t>Le revenu a une incidence sur le bien-être des </a:t>
            </a:r>
            <a:br>
              <a:rPr lang="fr-CA" sz="2800" dirty="0" smtClean="0"/>
            </a:br>
            <a:r>
              <a:rPr lang="fr-CA" sz="2800" dirty="0" smtClean="0"/>
              <a:t>Canadiens âgés</a:t>
            </a:r>
            <a:endParaRPr lang="fr-CA" sz="2800" dirty="0"/>
          </a:p>
        </p:txBody>
      </p:sp>
      <p:graphicFrame>
        <p:nvGraphicFramePr>
          <p:cNvPr id="22" name="Chart 21"/>
          <p:cNvGraphicFramePr/>
          <p:nvPr>
            <p:extLst>
              <p:ext uri="{D42A27DB-BD31-4B8C-83A1-F6EECF244321}">
                <p14:modId xmlns:p14="http://schemas.microsoft.com/office/powerpoint/2010/main" val="1148159039"/>
              </p:ext>
            </p:extLst>
          </p:nvPr>
        </p:nvGraphicFramePr>
        <p:xfrm>
          <a:off x="372136" y="1487507"/>
          <a:ext cx="8420986" cy="417066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860441" y="2031813"/>
            <a:ext cx="1116289" cy="276999"/>
          </a:xfrm>
          <a:prstGeom prst="rect">
            <a:avLst/>
          </a:prstGeom>
          <a:noFill/>
        </p:spPr>
        <p:txBody>
          <a:bodyPr wrap="square" rtlCol="0">
            <a:spAutoFit/>
          </a:bodyPr>
          <a:lstStyle/>
          <a:p>
            <a:pPr algn="ctr" defTabSz="685800"/>
            <a:r>
              <a:rPr lang="fr-CA" sz="1200" b="1" dirty="0" smtClean="0">
                <a:latin typeface="Arial Narrow" panose="020B0606020202030204" pitchFamily="34" charset="0"/>
                <a:cs typeface="Arial" panose="020B0604020202020204" pitchFamily="34" charset="0"/>
              </a:rPr>
              <a:t>État de santé</a:t>
            </a:r>
            <a:endParaRPr lang="fr-CA" sz="1200" b="1" dirty="0">
              <a:latin typeface="Arial Narrow" panose="020B0606020202030204" pitchFamily="34" charset="0"/>
              <a:cs typeface="Arial" panose="020B0604020202020204" pitchFamily="34" charset="0"/>
            </a:endParaRPr>
          </a:p>
        </p:txBody>
      </p:sp>
      <p:sp>
        <p:nvSpPr>
          <p:cNvPr id="24" name="TextBox 23"/>
          <p:cNvSpPr txBox="1"/>
          <p:nvPr/>
        </p:nvSpPr>
        <p:spPr>
          <a:xfrm>
            <a:off x="3133243" y="2031813"/>
            <a:ext cx="1119906" cy="276999"/>
          </a:xfrm>
          <a:prstGeom prst="rect">
            <a:avLst/>
          </a:prstGeom>
          <a:noFill/>
        </p:spPr>
        <p:txBody>
          <a:bodyPr wrap="square" rtlCol="0">
            <a:spAutoFit/>
          </a:bodyPr>
          <a:lstStyle/>
          <a:p>
            <a:pPr algn="ctr" defTabSz="685800"/>
            <a:r>
              <a:rPr lang="fr-CA" sz="1200" b="1" dirty="0" smtClean="0">
                <a:latin typeface="Arial Narrow" panose="020B0606020202030204" pitchFamily="34" charset="0"/>
                <a:cs typeface="Arial" panose="020B0604020202020204" pitchFamily="34" charset="0"/>
              </a:rPr>
              <a:t>Isolement</a:t>
            </a:r>
            <a:endParaRPr lang="fr-CA" sz="1200" b="1" dirty="0">
              <a:latin typeface="Arial Narrow" panose="020B0606020202030204" pitchFamily="34" charset="0"/>
              <a:cs typeface="Arial" panose="020B0604020202020204" pitchFamily="34" charset="0"/>
            </a:endParaRPr>
          </a:p>
        </p:txBody>
      </p:sp>
      <p:sp>
        <p:nvSpPr>
          <p:cNvPr id="25" name="TextBox 8"/>
          <p:cNvSpPr txBox="1"/>
          <p:nvPr/>
        </p:nvSpPr>
        <p:spPr>
          <a:xfrm>
            <a:off x="5369438" y="2329408"/>
            <a:ext cx="1150882"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fr-CA" sz="1200" dirty="0" smtClean="0">
                <a:latin typeface="Arial Narrow" panose="020B0606020202030204" pitchFamily="34" charset="0"/>
                <a:cs typeface="Arial" panose="020B0604020202020204" pitchFamily="34" charset="0"/>
              </a:rPr>
              <a:t>Repas</a:t>
            </a:r>
            <a:endParaRPr lang="fr-CA" sz="1200" dirty="0">
              <a:latin typeface="Arial Narrow" panose="020B0606020202030204" pitchFamily="34" charset="0"/>
              <a:cs typeface="Arial" panose="020B0604020202020204" pitchFamily="34" charset="0"/>
            </a:endParaRPr>
          </a:p>
        </p:txBody>
      </p:sp>
      <p:sp>
        <p:nvSpPr>
          <p:cNvPr id="26" name="TextBox 8"/>
          <p:cNvSpPr txBox="1"/>
          <p:nvPr/>
        </p:nvSpPr>
        <p:spPr>
          <a:xfrm>
            <a:off x="5369438" y="2031813"/>
            <a:ext cx="3423684"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fr-CA" sz="1200" b="1" dirty="0" smtClean="0">
                <a:latin typeface="Arial Narrow" panose="020B0606020202030204" pitchFamily="34" charset="0"/>
                <a:cs typeface="Arial" panose="020B0604020202020204" pitchFamily="34" charset="0"/>
              </a:rPr>
              <a:t>Inquiétudes sur le plan financier</a:t>
            </a:r>
            <a:endParaRPr lang="fr-CA" sz="1200" b="1" dirty="0">
              <a:latin typeface="Arial Narrow" panose="020B0606020202030204" pitchFamily="34" charset="0"/>
              <a:cs typeface="Arial" panose="020B0604020202020204" pitchFamily="34" charset="0"/>
            </a:endParaRPr>
          </a:p>
        </p:txBody>
      </p:sp>
      <p:sp>
        <p:nvSpPr>
          <p:cNvPr id="27" name="TextBox 8"/>
          <p:cNvSpPr txBox="1"/>
          <p:nvPr/>
        </p:nvSpPr>
        <p:spPr>
          <a:xfrm>
            <a:off x="6520320" y="2329408"/>
            <a:ext cx="111628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fr-CA" sz="1200" dirty="0" smtClean="0">
                <a:latin typeface="Arial Narrow" panose="020B0606020202030204" pitchFamily="34" charset="0"/>
                <a:cs typeface="Arial" panose="020B0604020202020204" pitchFamily="34" charset="0"/>
              </a:rPr>
              <a:t>Loyer</a:t>
            </a:r>
            <a:endParaRPr lang="fr-CA" sz="1200" dirty="0">
              <a:latin typeface="Arial Narrow" panose="020B0606020202030204" pitchFamily="34" charset="0"/>
              <a:cs typeface="Arial" panose="020B0604020202020204" pitchFamily="34" charset="0"/>
            </a:endParaRPr>
          </a:p>
        </p:txBody>
      </p:sp>
      <p:sp>
        <p:nvSpPr>
          <p:cNvPr id="28" name="TextBox 8"/>
          <p:cNvSpPr txBox="1"/>
          <p:nvPr/>
        </p:nvSpPr>
        <p:spPr>
          <a:xfrm>
            <a:off x="7636609" y="2329408"/>
            <a:ext cx="115651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fr-CA" sz="1200" dirty="0" smtClean="0">
                <a:latin typeface="Arial Narrow" panose="020B0606020202030204" pitchFamily="34" charset="0"/>
                <a:cs typeface="Arial" panose="020B0604020202020204" pitchFamily="34" charset="0"/>
              </a:rPr>
              <a:t>Autres factures</a:t>
            </a:r>
            <a:endParaRPr lang="fr-CA" sz="1200" dirty="0">
              <a:latin typeface="Arial Narrow" panose="020B0606020202030204" pitchFamily="34" charset="0"/>
              <a:cs typeface="Arial" panose="020B0604020202020204" pitchFamily="34" charset="0"/>
            </a:endParaRPr>
          </a:p>
        </p:txBody>
      </p:sp>
      <p:sp>
        <p:nvSpPr>
          <p:cNvPr id="29" name="TextBox 8"/>
          <p:cNvSpPr txBox="1"/>
          <p:nvPr/>
        </p:nvSpPr>
        <p:spPr>
          <a:xfrm>
            <a:off x="4253148" y="2031813"/>
            <a:ext cx="111628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fr-CA" sz="1200" b="1" dirty="0" smtClean="0">
                <a:latin typeface="Arial Narrow" panose="020B0606020202030204" pitchFamily="34" charset="0"/>
                <a:cs typeface="Arial" panose="020B0604020202020204" pitchFamily="34" charset="0"/>
              </a:rPr>
              <a:t>Besoin d’aide</a:t>
            </a:r>
            <a:endParaRPr lang="fr-CA" sz="1200" b="1" dirty="0">
              <a:latin typeface="Arial Narrow" panose="020B0606020202030204" pitchFamily="34" charset="0"/>
              <a:cs typeface="Arial" panose="020B0604020202020204" pitchFamily="34" charset="0"/>
            </a:endParaRPr>
          </a:p>
        </p:txBody>
      </p:sp>
      <p:sp>
        <p:nvSpPr>
          <p:cNvPr id="30" name="TextBox 8"/>
          <p:cNvSpPr txBox="1"/>
          <p:nvPr/>
        </p:nvSpPr>
        <p:spPr>
          <a:xfrm>
            <a:off x="2016954" y="2031813"/>
            <a:ext cx="110317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r>
              <a:rPr lang="fr-CA" sz="1200" b="1" dirty="0" smtClean="0">
                <a:latin typeface="Arial Narrow" panose="020B0606020202030204" pitchFamily="34" charset="0"/>
                <a:cs typeface="Arial" panose="020B0604020202020204" pitchFamily="34" charset="0"/>
              </a:rPr>
              <a:t>Détresse</a:t>
            </a:r>
            <a:endParaRPr lang="fr-CA" sz="1200" b="1" dirty="0">
              <a:latin typeface="Arial Narrow" panose="020B0606020202030204" pitchFamily="34" charset="0"/>
              <a:cs typeface="Arial" panose="020B0604020202020204" pitchFamily="34" charset="0"/>
            </a:endParaRPr>
          </a:p>
        </p:txBody>
      </p:sp>
      <p:grpSp>
        <p:nvGrpSpPr>
          <p:cNvPr id="4" name="Group 3"/>
          <p:cNvGrpSpPr/>
          <p:nvPr/>
        </p:nvGrpSpPr>
        <p:grpSpPr>
          <a:xfrm>
            <a:off x="163477" y="5572720"/>
            <a:ext cx="8554997" cy="771375"/>
            <a:chOff x="238125" y="5572720"/>
            <a:chExt cx="8554997" cy="771375"/>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4494" y="5572720"/>
              <a:ext cx="1108628" cy="771375"/>
            </a:xfrm>
            <a:prstGeom prst="rect">
              <a:avLst/>
            </a:prstGeom>
          </p:spPr>
        </p:pic>
        <p:sp>
          <p:nvSpPr>
            <p:cNvPr id="31" name="Rectangle 30"/>
            <p:cNvSpPr/>
            <p:nvPr/>
          </p:nvSpPr>
          <p:spPr>
            <a:xfrm>
              <a:off x="238125" y="5759494"/>
              <a:ext cx="7548130" cy="553998"/>
            </a:xfrm>
            <a:prstGeom prst="rect">
              <a:avLst/>
            </a:prstGeom>
          </p:spPr>
          <p:txBody>
            <a:bodyPr wrap="square">
              <a:spAutoFit/>
            </a:bodyPr>
            <a:lstStyle/>
            <a:p>
              <a:pPr marL="182563">
                <a:lnSpc>
                  <a:spcPts val="1800"/>
                </a:lnSpc>
              </a:pPr>
              <a:r>
                <a:rPr lang="fr-CA" sz="1300" b="1" dirty="0" smtClean="0">
                  <a:solidFill>
                    <a:srgbClr val="282828"/>
                  </a:solidFill>
                  <a:latin typeface="Arial" panose="020B0604020202020204" pitchFamily="34" charset="0"/>
                  <a:cs typeface="Arial" panose="020B0604020202020204" pitchFamily="34" charset="0"/>
                </a:rPr>
                <a:t>9 % des Canadiens âgés se disaient habituellement ou toujours inquiets ou stressés au sujet de leurs capacités financières</a:t>
              </a:r>
              <a:r>
                <a:rPr lang="fr-CA" sz="1300" dirty="0" smtClean="0">
                  <a:solidFill>
                    <a:srgbClr val="282828"/>
                  </a:solidFill>
                  <a:latin typeface="Arial" panose="020B0604020202020204" pitchFamily="34" charset="0"/>
                  <a:cs typeface="Arial" panose="020B0604020202020204" pitchFamily="34" charset="0"/>
                </a:rPr>
                <a:t>, soit un taux semblable à celui observé dans d’autres pays</a:t>
              </a:r>
              <a:endParaRPr lang="fr-CA" sz="1300" dirty="0">
                <a:solidFill>
                  <a:srgbClr val="282828"/>
                </a:solidFill>
                <a:latin typeface="Arial" panose="020B0604020202020204" pitchFamily="34" charset="0"/>
                <a:cs typeface="Arial" panose="020B0604020202020204" pitchFamily="34" charset="0"/>
              </a:endParaRPr>
            </a:p>
          </p:txBody>
        </p:sp>
      </p:grpSp>
      <p:sp>
        <p:nvSpPr>
          <p:cNvPr id="17" name="Rectangle 16"/>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558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93192"/>
            <a:ext cx="8210550" cy="795089"/>
          </a:xfrm>
        </p:spPr>
        <p:txBody>
          <a:bodyPr/>
          <a:lstStyle/>
          <a:p>
            <a:r>
              <a:rPr lang="fr-FR" dirty="0"/>
              <a:t>Aperçu des résultats provinciaux : difficultés matérielles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751379503"/>
              </p:ext>
            </p:extLst>
          </p:nvPr>
        </p:nvGraphicFramePr>
        <p:xfrm>
          <a:off x="481264" y="1877784"/>
          <a:ext cx="8331795" cy="2706958"/>
        </p:xfrm>
        <a:graphic>
          <a:graphicData uri="http://schemas.openxmlformats.org/drawingml/2006/table">
            <a:tbl>
              <a:tblPr/>
              <a:tblGrid>
                <a:gridCol w="1771282">
                  <a:extLst>
                    <a:ext uri="{9D8B030D-6E8A-4147-A177-3AD203B41FA5}">
                      <a16:colId xmlns:a16="http://schemas.microsoft.com/office/drawing/2014/main" val="2274431385"/>
                    </a:ext>
                  </a:extLst>
                </a:gridCol>
                <a:gridCol w="629199">
                  <a:extLst>
                    <a:ext uri="{9D8B030D-6E8A-4147-A177-3AD203B41FA5}">
                      <a16:colId xmlns:a16="http://schemas.microsoft.com/office/drawing/2014/main" val="3414494534"/>
                    </a:ext>
                  </a:extLst>
                </a:gridCol>
                <a:gridCol w="571815">
                  <a:extLst>
                    <a:ext uri="{9D8B030D-6E8A-4147-A177-3AD203B41FA5}">
                      <a16:colId xmlns:a16="http://schemas.microsoft.com/office/drawing/2014/main" val="1291103358"/>
                    </a:ext>
                  </a:extLst>
                </a:gridCol>
                <a:gridCol w="512198">
                  <a:extLst>
                    <a:ext uri="{9D8B030D-6E8A-4147-A177-3AD203B41FA5}">
                      <a16:colId xmlns:a16="http://schemas.microsoft.com/office/drawing/2014/main" val="2659665947"/>
                    </a:ext>
                  </a:extLst>
                </a:gridCol>
                <a:gridCol w="512198">
                  <a:extLst>
                    <a:ext uri="{9D8B030D-6E8A-4147-A177-3AD203B41FA5}">
                      <a16:colId xmlns:a16="http://schemas.microsoft.com/office/drawing/2014/main" val="77205676"/>
                    </a:ext>
                  </a:extLst>
                </a:gridCol>
                <a:gridCol w="512198">
                  <a:extLst>
                    <a:ext uri="{9D8B030D-6E8A-4147-A177-3AD203B41FA5}">
                      <a16:colId xmlns:a16="http://schemas.microsoft.com/office/drawing/2014/main" val="5221739"/>
                    </a:ext>
                  </a:extLst>
                </a:gridCol>
                <a:gridCol w="512198">
                  <a:extLst>
                    <a:ext uri="{9D8B030D-6E8A-4147-A177-3AD203B41FA5}">
                      <a16:colId xmlns:a16="http://schemas.microsoft.com/office/drawing/2014/main" val="3757745029"/>
                    </a:ext>
                  </a:extLst>
                </a:gridCol>
                <a:gridCol w="512198">
                  <a:extLst>
                    <a:ext uri="{9D8B030D-6E8A-4147-A177-3AD203B41FA5}">
                      <a16:colId xmlns:a16="http://schemas.microsoft.com/office/drawing/2014/main" val="2250567162"/>
                    </a:ext>
                  </a:extLst>
                </a:gridCol>
                <a:gridCol w="512198">
                  <a:extLst>
                    <a:ext uri="{9D8B030D-6E8A-4147-A177-3AD203B41FA5}">
                      <a16:colId xmlns:a16="http://schemas.microsoft.com/office/drawing/2014/main" val="2848938551"/>
                    </a:ext>
                  </a:extLst>
                </a:gridCol>
                <a:gridCol w="512198">
                  <a:extLst>
                    <a:ext uri="{9D8B030D-6E8A-4147-A177-3AD203B41FA5}">
                      <a16:colId xmlns:a16="http://schemas.microsoft.com/office/drawing/2014/main" val="1775685730"/>
                    </a:ext>
                  </a:extLst>
                </a:gridCol>
                <a:gridCol w="512198">
                  <a:extLst>
                    <a:ext uri="{9D8B030D-6E8A-4147-A177-3AD203B41FA5}">
                      <a16:colId xmlns:a16="http://schemas.microsoft.com/office/drawing/2014/main" val="613197185"/>
                    </a:ext>
                  </a:extLst>
                </a:gridCol>
                <a:gridCol w="512198">
                  <a:extLst>
                    <a:ext uri="{9D8B030D-6E8A-4147-A177-3AD203B41FA5}">
                      <a16:colId xmlns:a16="http://schemas.microsoft.com/office/drawing/2014/main" val="4077132638"/>
                    </a:ext>
                  </a:extLst>
                </a:gridCol>
                <a:gridCol w="749717">
                  <a:extLst>
                    <a:ext uri="{9D8B030D-6E8A-4147-A177-3AD203B41FA5}">
                      <a16:colId xmlns:a16="http://schemas.microsoft.com/office/drawing/2014/main" val="3241438732"/>
                    </a:ext>
                  </a:extLst>
                </a:gridCol>
              </a:tblGrid>
              <a:tr h="461696">
                <a:tc>
                  <a:txBody>
                    <a:bodyPr/>
                    <a:lstStyle/>
                    <a:p>
                      <a:pPr algn="l" fontAlgn="b"/>
                      <a:r>
                        <a:rPr lang="fr-CA" sz="1250" b="1" i="0" u="none" strike="noStrike" noProof="0" dirty="0" smtClean="0">
                          <a:effectLst/>
                          <a:latin typeface="+mn-lt"/>
                          <a:cs typeface="Arial" panose="020B0604020202020204" pitchFamily="34" charset="0"/>
                        </a:rPr>
                        <a:t>Pourcentage des</a:t>
                      </a:r>
                      <a:br>
                        <a:rPr lang="fr-CA" sz="1250" b="1" i="0" u="none" strike="noStrike" noProof="0" dirty="0" smtClean="0">
                          <a:effectLst/>
                          <a:latin typeface="+mn-lt"/>
                          <a:cs typeface="Arial" panose="020B0604020202020204" pitchFamily="34" charset="0"/>
                        </a:rPr>
                      </a:br>
                      <a:r>
                        <a:rPr lang="fr-CA" sz="1250" b="1" i="0" u="none" strike="noStrike" noProof="0" dirty="0" smtClean="0">
                          <a:effectLst/>
                          <a:latin typeface="+mn-lt"/>
                          <a:cs typeface="Arial" panose="020B0604020202020204" pitchFamily="34" charset="0"/>
                        </a:rPr>
                        <a:t>répondants qui </a:t>
                      </a:r>
                      <a:r>
                        <a:rPr lang="fr-FR" sz="1250" b="1" i="0" u="none" strike="noStrike" noProof="0" dirty="0" smtClean="0">
                          <a:effectLst/>
                          <a:latin typeface="+mn-lt"/>
                          <a:cs typeface="Arial" panose="020B0604020202020204" pitchFamily="34" charset="0"/>
                        </a:rPr>
                        <a:t>étaient habituellement</a:t>
                      </a:r>
                      <a:r>
                        <a:rPr lang="fr-FR" sz="1250" b="1" i="0" u="none" strike="noStrike" baseline="0" noProof="0" dirty="0" smtClean="0">
                          <a:effectLst/>
                          <a:latin typeface="+mn-lt"/>
                          <a:cs typeface="Arial" panose="020B0604020202020204" pitchFamily="34" charset="0"/>
                        </a:rPr>
                        <a:t> </a:t>
                      </a:r>
                      <a:r>
                        <a:rPr lang="fr-FR" sz="1250" b="1" i="0" u="none" strike="noStrike" noProof="0" dirty="0" smtClean="0">
                          <a:effectLst/>
                          <a:latin typeface="+mn-lt"/>
                          <a:cs typeface="Arial" panose="020B0604020202020204" pitchFamily="34" charset="0"/>
                        </a:rPr>
                        <a:t>ou toujours inquiets ou stressés au sujet de </a:t>
                      </a:r>
                      <a:br>
                        <a:rPr lang="fr-FR" sz="1250" b="1" i="0" u="none" strike="noStrike" noProof="0" dirty="0" smtClean="0">
                          <a:effectLst/>
                          <a:latin typeface="+mn-lt"/>
                          <a:cs typeface="Arial" panose="020B0604020202020204" pitchFamily="34" charset="0"/>
                        </a:rPr>
                      </a:br>
                      <a:r>
                        <a:rPr lang="fr-FR" sz="1250" b="1" i="0" u="none" strike="noStrike" noProof="0" dirty="0" smtClean="0">
                          <a:effectLst/>
                          <a:latin typeface="+mn-lt"/>
                          <a:cs typeface="Arial" panose="020B0604020202020204" pitchFamily="34" charset="0"/>
                        </a:rPr>
                        <a:t>leur capacité à </a:t>
                      </a:r>
                      <a:endParaRPr lang="fr-CA" sz="1250" b="1" i="0" u="none" strike="noStrike" noProof="0" dirty="0" smtClean="0">
                        <a:effectLst/>
                        <a:latin typeface="+mn-lt"/>
                        <a:cs typeface="Arial" panose="020B0604020202020204" pitchFamily="34" charset="0"/>
                      </a:endParaRPr>
                    </a:p>
                  </a:txBody>
                  <a:tcPr marL="65211" marR="65211" marT="65211" marB="65211"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endParaRPr lang="fr-CA" sz="1250" b="1" i="0" u="none" strike="noStrike" noProof="0" dirty="0">
                        <a:solidFill>
                          <a:srgbClr val="000000"/>
                        </a:solidFill>
                        <a:effectLst/>
                        <a:latin typeface="+mn-lt"/>
                        <a:cs typeface="Arial" panose="020B0604020202020204" pitchFamily="34" charset="0"/>
                      </a:endParaRP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65211" marR="65211" marT="65211" marB="65211" anchor="b">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481740244"/>
                  </a:ext>
                </a:extLst>
              </a:tr>
              <a:tr h="485683">
                <a:tc>
                  <a:txBody>
                    <a:bodyPr/>
                    <a:lstStyle/>
                    <a:p>
                      <a:pPr algn="l" fontAlgn="b"/>
                      <a:r>
                        <a:rPr lang="fr-CA" sz="1250" b="0" i="0" u="none" strike="noStrike" baseline="0" noProof="0" dirty="0" smtClean="0">
                          <a:solidFill>
                            <a:srgbClr val="000000"/>
                          </a:solidFill>
                          <a:effectLst/>
                          <a:latin typeface="+mn-lt"/>
                        </a:rPr>
                        <a:t>acheter des </a:t>
                      </a:r>
                      <a:br>
                        <a:rPr lang="fr-CA" sz="1250" b="0" i="0" u="none" strike="noStrike" baseline="0" noProof="0" dirty="0" smtClean="0">
                          <a:solidFill>
                            <a:srgbClr val="000000"/>
                          </a:solidFill>
                          <a:effectLst/>
                          <a:latin typeface="+mn-lt"/>
                        </a:rPr>
                      </a:br>
                      <a:r>
                        <a:rPr lang="fr-CA" sz="1250" b="1" i="0" u="none" strike="noStrike" baseline="0" noProof="0" dirty="0" smtClean="0">
                          <a:solidFill>
                            <a:srgbClr val="000000"/>
                          </a:solidFill>
                          <a:effectLst/>
                          <a:latin typeface="+mn-lt"/>
                        </a:rPr>
                        <a:t>aliments nutritifs</a:t>
                      </a:r>
                    </a:p>
                  </a:txBody>
                  <a:tcPr marL="82818" marR="82818" marT="41410" marB="4141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547818110"/>
                  </a:ext>
                </a:extLst>
              </a:tr>
              <a:tr h="468351">
                <a:tc>
                  <a:txBody>
                    <a:bodyPr/>
                    <a:lstStyle/>
                    <a:p>
                      <a:pPr algn="l" fontAlgn="b"/>
                      <a:r>
                        <a:rPr lang="fr-CA" sz="1250" b="0" i="0" u="none" strike="noStrike" baseline="0" noProof="0" dirty="0" smtClean="0">
                          <a:solidFill>
                            <a:srgbClr val="000000"/>
                          </a:solidFill>
                          <a:effectLst/>
                          <a:latin typeface="+mn-lt"/>
                        </a:rPr>
                        <a:t>payer </a:t>
                      </a:r>
                      <a:r>
                        <a:rPr lang="fr-CA" sz="1250" b="1" i="0" u="none" strike="noStrike" baseline="0" noProof="0" dirty="0" smtClean="0">
                          <a:solidFill>
                            <a:srgbClr val="000000"/>
                          </a:solidFill>
                          <a:effectLst/>
                          <a:latin typeface="+mn-lt"/>
                        </a:rPr>
                        <a:t>le loyer</a:t>
                      </a:r>
                      <a:br>
                        <a:rPr lang="fr-CA" sz="1250" b="1" i="0" u="none" strike="noStrike" baseline="0" noProof="0" dirty="0" smtClean="0">
                          <a:solidFill>
                            <a:srgbClr val="000000"/>
                          </a:solidFill>
                          <a:effectLst/>
                          <a:latin typeface="+mn-lt"/>
                        </a:rPr>
                      </a:br>
                      <a:r>
                        <a:rPr lang="fr-CA" sz="1250" b="1" i="0" u="none" strike="noStrike" baseline="0" noProof="0" dirty="0" smtClean="0">
                          <a:solidFill>
                            <a:srgbClr val="000000"/>
                          </a:solidFill>
                          <a:effectLst/>
                          <a:latin typeface="+mn-lt"/>
                        </a:rPr>
                        <a:t>ou l’hypothèque</a:t>
                      </a:r>
                    </a:p>
                  </a:txBody>
                  <a:tcPr marL="82818" marR="82818" marT="41410" marB="4141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3855953"/>
                  </a:ext>
                </a:extLst>
              </a:tr>
              <a:tr h="479502">
                <a:tc>
                  <a:txBody>
                    <a:bodyPr/>
                    <a:lstStyle/>
                    <a:p>
                      <a:pPr algn="l" fontAlgn="b"/>
                      <a:r>
                        <a:rPr lang="fr-CA" sz="1250" b="0" i="0" u="none" strike="noStrike" baseline="0" noProof="0" dirty="0" smtClean="0">
                          <a:solidFill>
                            <a:srgbClr val="000000"/>
                          </a:solidFill>
                          <a:effectLst/>
                          <a:latin typeface="+mn-lt"/>
                        </a:rPr>
                        <a:t>payer d’</a:t>
                      </a:r>
                      <a:r>
                        <a:rPr lang="fr-CA" sz="1250" b="1" i="0" u="none" strike="noStrike" baseline="0" noProof="0" dirty="0" smtClean="0">
                          <a:solidFill>
                            <a:srgbClr val="000000"/>
                          </a:solidFill>
                          <a:effectLst/>
                          <a:latin typeface="+mn-lt"/>
                        </a:rPr>
                        <a:t>autres factures mensuelles</a:t>
                      </a:r>
                    </a:p>
                  </a:txBody>
                  <a:tcPr marL="82818" marR="82818" marT="41410" marB="4141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305686843"/>
                  </a:ext>
                </a:extLst>
              </a:tr>
            </a:tbl>
          </a:graphicData>
        </a:graphic>
      </p:graphicFrame>
      <p:sp>
        <p:nvSpPr>
          <p:cNvPr id="2" name="Slide Number Placeholder 1"/>
          <p:cNvSpPr>
            <a:spLocks noGrp="1"/>
          </p:cNvSpPr>
          <p:nvPr>
            <p:ph type="sldNum" sz="quarter" idx="4"/>
          </p:nvPr>
        </p:nvSpPr>
        <p:spPr/>
        <p:txBody>
          <a:bodyPr/>
          <a:lstStyle/>
          <a:p>
            <a:fld id="{B0F7FFD8-5CE8-4D8F-8E40-58118BB0EBB0}" type="slidenum">
              <a:rPr lang="en-CA" smtClean="0"/>
              <a:pPr/>
              <a:t>26</a:t>
            </a:fld>
            <a:endParaRPr lang="en-CA" dirty="0"/>
          </a:p>
        </p:txBody>
      </p:sp>
      <p:sp>
        <p:nvSpPr>
          <p:cNvPr id="17" name="Rectangle 16"/>
          <p:cNvSpPr/>
          <p:nvPr/>
        </p:nvSpPr>
        <p:spPr>
          <a:xfrm>
            <a:off x="487532" y="4595197"/>
            <a:ext cx="8254501" cy="784830"/>
          </a:xfrm>
          <a:prstGeom prst="rect">
            <a:avLst/>
          </a:prstGeom>
        </p:spPr>
        <p:txBody>
          <a:bodyPr wrap="square" lIns="0" tIns="91440" bIns="0">
            <a:spAutoFit/>
          </a:bodyPr>
          <a:lstStyle/>
          <a:p>
            <a:r>
              <a:rPr lang="fr-FR" sz="900" b="1" dirty="0">
                <a:latin typeface="Arial" panose="020B0604020202020204" pitchFamily="34" charset="0"/>
                <a:cs typeface="Arial" panose="020B0604020202020204" pitchFamily="34" charset="0"/>
              </a:rPr>
              <a:t>Remarques</a:t>
            </a:r>
          </a:p>
          <a:p>
            <a:r>
              <a:rPr lang="fr-FR" sz="900" dirty="0">
                <a:latin typeface="Arial" panose="020B0604020202020204" pitchFamily="34" charset="0"/>
                <a:cs typeface="Arial" panose="020B0604020202020204" pitchFamily="34" charset="0"/>
              </a:rPr>
              <a:t>La moyenne du Fonds du Commonwealth correspond au total des résultats des 11 pays divisé par le nombre de pays. La moyenne canadienne représente l’expérience moyenne des Canadiens (plutôt que la médiane des résultats provinciaux).</a:t>
            </a:r>
          </a:p>
          <a:p>
            <a:r>
              <a:rPr lang="fr-FR" sz="900" dirty="0">
                <a:latin typeface="Arial" panose="020B0604020202020204" pitchFamily="34" charset="0"/>
                <a:cs typeface="Arial" panose="020B0604020202020204" pitchFamily="34" charset="0"/>
              </a:rPr>
              <a:t>Des résultats supérieurs à la moyenne internationale sont souhaitables; des résultats inférieurs à la moyenne indiquent souvent des points à améliorer.</a:t>
            </a:r>
          </a:p>
          <a:p>
            <a:endParaRPr lang="fr-FR" sz="900" b="1" dirty="0">
              <a:latin typeface="Arial" panose="020B0604020202020204" pitchFamily="34" charset="0"/>
              <a:cs typeface="Arial" panose="020B0604020202020204" pitchFamily="34" charset="0"/>
            </a:endParaRPr>
          </a:p>
        </p:txBody>
      </p:sp>
      <p:grpSp>
        <p:nvGrpSpPr>
          <p:cNvPr id="6" name="Group 2"/>
          <p:cNvGrpSpPr/>
          <p:nvPr>
            <p:custDataLst>
              <p:tags r:id="rId1"/>
            </p:custDataLst>
          </p:nvPr>
        </p:nvGrpSpPr>
        <p:grpSpPr>
          <a:xfrm>
            <a:off x="248075" y="6315411"/>
            <a:ext cx="4326123" cy="427175"/>
            <a:chOff x="1559256" y="4655154"/>
            <a:chExt cx="4326123" cy="413852"/>
          </a:xfrm>
        </p:grpSpPr>
        <p:grpSp>
          <p:nvGrpSpPr>
            <p:cNvPr id="7" name="Group 3"/>
            <p:cNvGrpSpPr/>
            <p:nvPr/>
          </p:nvGrpSpPr>
          <p:grpSpPr>
            <a:xfrm>
              <a:off x="1559256" y="4655163"/>
              <a:ext cx="1599872" cy="413828"/>
              <a:chOff x="2989195" y="5765318"/>
              <a:chExt cx="1742725" cy="432178"/>
            </a:xfrm>
          </p:grpSpPr>
          <p:sp>
            <p:nvSpPr>
              <p:cNvPr id="1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4655178"/>
              <a:ext cx="1454430" cy="413828"/>
              <a:chOff x="4402330" y="5765321"/>
              <a:chExt cx="1742724" cy="432177"/>
            </a:xfrm>
          </p:grpSpPr>
          <p:sp>
            <p:nvSpPr>
              <p:cNvPr id="1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1" y="4655154"/>
              <a:ext cx="1454428" cy="413828"/>
              <a:chOff x="5966949" y="5765308"/>
              <a:chExt cx="1742722" cy="432178"/>
            </a:xfrm>
          </p:grpSpPr>
          <p:sp>
            <p:nvSpPr>
              <p:cNvPr id="1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451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p:cNvGraphicFramePr/>
          <p:nvPr>
            <p:extLst>
              <p:ext uri="{D42A27DB-BD31-4B8C-83A1-F6EECF244321}">
                <p14:modId xmlns:p14="http://schemas.microsoft.com/office/powerpoint/2010/main" val="2737123795"/>
              </p:ext>
            </p:extLst>
          </p:nvPr>
        </p:nvGraphicFramePr>
        <p:xfrm>
          <a:off x="322078" y="1447594"/>
          <a:ext cx="8499843" cy="3709634"/>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1"/>
          <p:cNvSpPr>
            <a:spLocks noGrp="1"/>
          </p:cNvSpPr>
          <p:nvPr>
            <p:ph type="title"/>
          </p:nvPr>
        </p:nvSpPr>
        <p:spPr>
          <a:xfrm>
            <a:off x="457200" y="389999"/>
            <a:ext cx="8229600" cy="795089"/>
          </a:xfrm>
        </p:spPr>
        <p:txBody>
          <a:bodyPr/>
          <a:lstStyle/>
          <a:p>
            <a:pPr>
              <a:lnSpc>
                <a:spcPts val="3100"/>
              </a:lnSpc>
            </a:pPr>
            <a:r>
              <a:rPr lang="fr-CA" sz="2800" dirty="0" smtClean="0"/>
              <a:t>Les Canadiens âgés à faible revenu se heurtent </a:t>
            </a:r>
            <a:br>
              <a:rPr lang="fr-CA" sz="2800" dirty="0" smtClean="0"/>
            </a:br>
            <a:r>
              <a:rPr lang="fr-CA" sz="2800" dirty="0" smtClean="0"/>
              <a:t>à plus d’obstacles financiers</a:t>
            </a:r>
            <a:endParaRPr lang="fr-CA" sz="2800" dirty="0"/>
          </a:p>
        </p:txBody>
      </p:sp>
      <p:grpSp>
        <p:nvGrpSpPr>
          <p:cNvPr id="2" name="Group 1"/>
          <p:cNvGrpSpPr/>
          <p:nvPr/>
        </p:nvGrpSpPr>
        <p:grpSpPr>
          <a:xfrm>
            <a:off x="419100" y="5277979"/>
            <a:ext cx="6519847" cy="1143934"/>
            <a:chOff x="419100" y="5277979"/>
            <a:chExt cx="6519847" cy="1143934"/>
          </a:xfrm>
        </p:grpSpPr>
        <p:sp>
          <p:nvSpPr>
            <p:cNvPr id="38" name="Rectangle 37"/>
            <p:cNvSpPr/>
            <p:nvPr/>
          </p:nvSpPr>
          <p:spPr>
            <a:xfrm>
              <a:off x="419100" y="5277979"/>
              <a:ext cx="6519847" cy="369332"/>
            </a:xfrm>
            <a:prstGeom prst="rect">
              <a:avLst/>
            </a:prstGeom>
          </p:spPr>
          <p:txBody>
            <a:bodyPr wrap="square">
              <a:spAutoFit/>
            </a:bodyPr>
            <a:lstStyle/>
            <a:p>
              <a:pPr>
                <a:lnSpc>
                  <a:spcPct val="100000"/>
                </a:lnSpc>
              </a:pPr>
              <a:r>
                <a:rPr lang="fr-CA" b="1" dirty="0" smtClean="0">
                  <a:solidFill>
                    <a:srgbClr val="282828"/>
                  </a:solidFill>
                </a:rPr>
                <a:t>Dépenses moyennes des ménages dirigés par des adultes âgés*</a:t>
              </a:r>
              <a:endParaRPr lang="fr-CA" b="1" dirty="0">
                <a:solidFill>
                  <a:srgbClr val="282828"/>
                </a:solidFill>
              </a:endParaRPr>
            </a:p>
          </p:txBody>
        </p:sp>
        <p:sp>
          <p:nvSpPr>
            <p:cNvPr id="39" name="TextBox 38"/>
            <p:cNvSpPr txBox="1"/>
            <p:nvPr/>
          </p:nvSpPr>
          <p:spPr>
            <a:xfrm>
              <a:off x="1063767" y="5792563"/>
              <a:ext cx="1174745" cy="615553"/>
            </a:xfrm>
            <a:prstGeom prst="rect">
              <a:avLst/>
            </a:prstGeom>
            <a:noFill/>
          </p:spPr>
          <p:txBody>
            <a:bodyPr wrap="none" rtlCol="0">
              <a:spAutoFit/>
            </a:bodyPr>
            <a:lstStyle/>
            <a:p>
              <a:r>
                <a:rPr lang="fr-CA" sz="1400" b="1" dirty="0" smtClean="0">
                  <a:solidFill>
                    <a:srgbClr val="282828"/>
                  </a:solidFill>
                </a:rPr>
                <a:t>Ordonnances</a:t>
              </a:r>
            </a:p>
            <a:p>
              <a:r>
                <a:rPr lang="fr-CA" sz="2000" dirty="0" smtClean="0">
                  <a:solidFill>
                    <a:srgbClr val="282828"/>
                  </a:solidFill>
                </a:rPr>
                <a:t>646 $</a:t>
              </a:r>
              <a:endParaRPr lang="fr-CA" sz="2000" dirty="0">
                <a:solidFill>
                  <a:srgbClr val="282828"/>
                </a:solidFill>
              </a:endParaRPr>
            </a:p>
          </p:txBody>
        </p:sp>
        <p:sp>
          <p:nvSpPr>
            <p:cNvPr id="40" name="TextBox 39"/>
            <p:cNvSpPr txBox="1"/>
            <p:nvPr/>
          </p:nvSpPr>
          <p:spPr>
            <a:xfrm>
              <a:off x="3159777" y="5792563"/>
              <a:ext cx="1250022" cy="615553"/>
            </a:xfrm>
            <a:prstGeom prst="rect">
              <a:avLst/>
            </a:prstGeom>
            <a:noFill/>
          </p:spPr>
          <p:txBody>
            <a:bodyPr wrap="none" rtlCol="0">
              <a:spAutoFit/>
            </a:bodyPr>
            <a:lstStyle/>
            <a:p>
              <a:r>
                <a:rPr lang="fr-CA" sz="1400" b="1" dirty="0" smtClean="0">
                  <a:solidFill>
                    <a:srgbClr val="282828"/>
                  </a:solidFill>
                </a:rPr>
                <a:t>Soins de santé</a:t>
              </a:r>
            </a:p>
            <a:p>
              <a:r>
                <a:rPr lang="fr-CA" sz="2000" dirty="0" smtClean="0">
                  <a:solidFill>
                    <a:srgbClr val="282828"/>
                  </a:solidFill>
                </a:rPr>
                <a:t>273 $</a:t>
              </a:r>
              <a:endParaRPr lang="fr-CA" sz="2000" dirty="0">
                <a:solidFill>
                  <a:srgbClr val="282828"/>
                </a:solidFill>
              </a:endParaRPr>
            </a:p>
          </p:txBody>
        </p:sp>
        <p:sp>
          <p:nvSpPr>
            <p:cNvPr id="41" name="TextBox 40"/>
            <p:cNvSpPr txBox="1"/>
            <p:nvPr/>
          </p:nvSpPr>
          <p:spPr>
            <a:xfrm>
              <a:off x="5212142" y="5806360"/>
              <a:ext cx="1311385" cy="615553"/>
            </a:xfrm>
            <a:prstGeom prst="rect">
              <a:avLst/>
            </a:prstGeom>
            <a:noFill/>
          </p:spPr>
          <p:txBody>
            <a:bodyPr wrap="none" rtlCol="0">
              <a:spAutoFit/>
            </a:bodyPr>
            <a:lstStyle/>
            <a:p>
              <a:r>
                <a:rPr lang="fr-CA" sz="1400" b="1" dirty="0" smtClean="0">
                  <a:solidFill>
                    <a:srgbClr val="282828"/>
                  </a:solidFill>
                </a:rPr>
                <a:t>Soins dentaires</a:t>
              </a:r>
            </a:p>
            <a:p>
              <a:r>
                <a:rPr lang="fr-CA" sz="2000" dirty="0" smtClean="0">
                  <a:solidFill>
                    <a:srgbClr val="282828"/>
                  </a:solidFill>
                </a:rPr>
                <a:t>417 $</a:t>
              </a:r>
              <a:endParaRPr lang="fr-CA" sz="2000" dirty="0">
                <a:solidFill>
                  <a:srgbClr val="282828"/>
                </a:solidFill>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5457" y="5809316"/>
              <a:ext cx="553262" cy="553262"/>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0507" y="5816993"/>
              <a:ext cx="461635" cy="530351"/>
            </a:xfrm>
            <a:prstGeom prst="rect">
              <a:avLst/>
            </a:prstGeom>
          </p:spPr>
        </p:pic>
        <p:cxnSp>
          <p:nvCxnSpPr>
            <p:cNvPr id="44" name="Straight Connector 43"/>
            <p:cNvCxnSpPr/>
            <p:nvPr/>
          </p:nvCxnSpPr>
          <p:spPr>
            <a:xfrm>
              <a:off x="2391976" y="5760140"/>
              <a:ext cx="0" cy="640080"/>
            </a:xfrm>
            <a:prstGeom prst="line">
              <a:avLst/>
            </a:prstGeom>
            <a:ln w="19050">
              <a:solidFill>
                <a:srgbClr val="85206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32663" y="5760140"/>
              <a:ext cx="0" cy="640080"/>
            </a:xfrm>
            <a:prstGeom prst="line">
              <a:avLst/>
            </a:prstGeom>
            <a:ln w="19050">
              <a:solidFill>
                <a:srgbClr val="852062"/>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082" y="5821597"/>
              <a:ext cx="557784" cy="557784"/>
            </a:xfrm>
            <a:prstGeom prst="rect">
              <a:avLst/>
            </a:prstGeom>
          </p:spPr>
        </p:pic>
      </p:grpSp>
      <p:sp>
        <p:nvSpPr>
          <p:cNvPr id="47" name="Slide Number Placeholder 46"/>
          <p:cNvSpPr>
            <a:spLocks noGrp="1"/>
          </p:cNvSpPr>
          <p:nvPr>
            <p:ph type="sldNum" sz="quarter" idx="4"/>
          </p:nvPr>
        </p:nvSpPr>
        <p:spPr/>
        <p:txBody>
          <a:bodyPr/>
          <a:lstStyle/>
          <a:p>
            <a:fld id="{B0F7FFD8-5CE8-4D8F-8E40-58118BB0EBB0}" type="slidenum">
              <a:rPr lang="fr-CA" smtClean="0"/>
              <a:pPr/>
              <a:t>27</a:t>
            </a:fld>
            <a:endParaRPr lang="fr-CA" dirty="0"/>
          </a:p>
        </p:txBody>
      </p:sp>
      <p:sp>
        <p:nvSpPr>
          <p:cNvPr id="15" name="Rectangle 1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234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457200" y="389999"/>
            <a:ext cx="8372764" cy="795089"/>
          </a:xfrm>
        </p:spPr>
        <p:txBody>
          <a:bodyPr/>
          <a:lstStyle/>
          <a:p>
            <a:r>
              <a:rPr lang="fr-FR" dirty="0"/>
              <a:t>Aperçu des résultats provinciaux : obstacles financiers </a:t>
            </a:r>
            <a:r>
              <a:rPr lang="fr-FR" dirty="0" smtClean="0"/>
              <a:t/>
            </a:r>
            <a:br>
              <a:rPr lang="fr-FR" dirty="0" smtClean="0"/>
            </a:br>
            <a:r>
              <a:rPr lang="fr-FR" dirty="0" smtClean="0"/>
              <a:t>à </a:t>
            </a:r>
            <a:r>
              <a:rPr lang="fr-FR" dirty="0"/>
              <a:t>l’accès aux soins dans les 12 derniers mois</a:t>
            </a:r>
            <a:endParaRPr lang="en-CA" dirty="0"/>
          </a:p>
        </p:txBody>
      </p:sp>
      <p:graphicFrame>
        <p:nvGraphicFramePr>
          <p:cNvPr id="4" name="Table 2"/>
          <p:cNvGraphicFramePr>
            <a:graphicFrameLocks noGrp="1"/>
          </p:cNvGraphicFramePr>
          <p:nvPr>
            <p:extLst>
              <p:ext uri="{D42A27DB-BD31-4B8C-83A1-F6EECF244321}">
                <p14:modId xmlns:p14="http://schemas.microsoft.com/office/powerpoint/2010/main" val="53261410"/>
              </p:ext>
            </p:extLst>
          </p:nvPr>
        </p:nvGraphicFramePr>
        <p:xfrm>
          <a:off x="495302" y="1647478"/>
          <a:ext cx="8203541" cy="3607807"/>
        </p:xfrm>
        <a:graphic>
          <a:graphicData uri="http://schemas.openxmlformats.org/drawingml/2006/table">
            <a:tbl>
              <a:tblPr/>
              <a:tblGrid>
                <a:gridCol w="1986641">
                  <a:extLst>
                    <a:ext uri="{9D8B030D-6E8A-4147-A177-3AD203B41FA5}">
                      <a16:colId xmlns:a16="http://schemas.microsoft.com/office/drawing/2014/main" val="20000"/>
                    </a:ext>
                  </a:extLst>
                </a:gridCol>
                <a:gridCol w="575293">
                  <a:extLst>
                    <a:ext uri="{9D8B030D-6E8A-4147-A177-3AD203B41FA5}">
                      <a16:colId xmlns:a16="http://schemas.microsoft.com/office/drawing/2014/main" val="20001"/>
                    </a:ext>
                  </a:extLst>
                </a:gridCol>
                <a:gridCol w="535709">
                  <a:extLst>
                    <a:ext uri="{9D8B030D-6E8A-4147-A177-3AD203B41FA5}">
                      <a16:colId xmlns:a16="http://schemas.microsoft.com/office/drawing/2014/main" val="20002"/>
                    </a:ext>
                  </a:extLst>
                </a:gridCol>
                <a:gridCol w="415637">
                  <a:extLst>
                    <a:ext uri="{9D8B030D-6E8A-4147-A177-3AD203B41FA5}">
                      <a16:colId xmlns:a16="http://schemas.microsoft.com/office/drawing/2014/main" val="20003"/>
                    </a:ext>
                  </a:extLst>
                </a:gridCol>
                <a:gridCol w="465179">
                  <a:extLst>
                    <a:ext uri="{9D8B030D-6E8A-4147-A177-3AD203B41FA5}">
                      <a16:colId xmlns:a16="http://schemas.microsoft.com/office/drawing/2014/main" val="20004"/>
                    </a:ext>
                  </a:extLst>
                </a:gridCol>
                <a:gridCol w="499604">
                  <a:extLst>
                    <a:ext uri="{9D8B030D-6E8A-4147-A177-3AD203B41FA5}">
                      <a16:colId xmlns:a16="http://schemas.microsoft.com/office/drawing/2014/main" val="20005"/>
                    </a:ext>
                  </a:extLst>
                </a:gridCol>
                <a:gridCol w="499604">
                  <a:extLst>
                    <a:ext uri="{9D8B030D-6E8A-4147-A177-3AD203B41FA5}">
                      <a16:colId xmlns:a16="http://schemas.microsoft.com/office/drawing/2014/main" val="20006"/>
                    </a:ext>
                  </a:extLst>
                </a:gridCol>
                <a:gridCol w="499604">
                  <a:extLst>
                    <a:ext uri="{9D8B030D-6E8A-4147-A177-3AD203B41FA5}">
                      <a16:colId xmlns:a16="http://schemas.microsoft.com/office/drawing/2014/main" val="20007"/>
                    </a:ext>
                  </a:extLst>
                </a:gridCol>
                <a:gridCol w="499604">
                  <a:extLst>
                    <a:ext uri="{9D8B030D-6E8A-4147-A177-3AD203B41FA5}">
                      <a16:colId xmlns:a16="http://schemas.microsoft.com/office/drawing/2014/main" val="20008"/>
                    </a:ext>
                  </a:extLst>
                </a:gridCol>
                <a:gridCol w="499604">
                  <a:extLst>
                    <a:ext uri="{9D8B030D-6E8A-4147-A177-3AD203B41FA5}">
                      <a16:colId xmlns:a16="http://schemas.microsoft.com/office/drawing/2014/main" val="20009"/>
                    </a:ext>
                  </a:extLst>
                </a:gridCol>
                <a:gridCol w="499604">
                  <a:extLst>
                    <a:ext uri="{9D8B030D-6E8A-4147-A177-3AD203B41FA5}">
                      <a16:colId xmlns:a16="http://schemas.microsoft.com/office/drawing/2014/main" val="20010"/>
                    </a:ext>
                  </a:extLst>
                </a:gridCol>
                <a:gridCol w="499604">
                  <a:extLst>
                    <a:ext uri="{9D8B030D-6E8A-4147-A177-3AD203B41FA5}">
                      <a16:colId xmlns:a16="http://schemas.microsoft.com/office/drawing/2014/main" val="20011"/>
                    </a:ext>
                  </a:extLst>
                </a:gridCol>
                <a:gridCol w="727854">
                  <a:extLst>
                    <a:ext uri="{9D8B030D-6E8A-4147-A177-3AD203B41FA5}">
                      <a16:colId xmlns:a16="http://schemas.microsoft.com/office/drawing/2014/main" val="20012"/>
                    </a:ext>
                  </a:extLst>
                </a:gridCol>
              </a:tblGrid>
              <a:tr h="498847">
                <a:tc>
                  <a:txBody>
                    <a:bodyPr/>
                    <a:lstStyle/>
                    <a:p>
                      <a:pPr algn="l" fontAlgn="b"/>
                      <a:r>
                        <a:rPr lang="fr-CA" sz="1250" b="1" i="0" u="none" strike="noStrike" noProof="0" dirty="0" smtClean="0">
                          <a:effectLst/>
                          <a:latin typeface="+mn-lt"/>
                          <a:cs typeface="Arial" panose="020B0604020202020204" pitchFamily="34" charset="0"/>
                        </a:rPr>
                        <a:t>Pourcentage des </a:t>
                      </a:r>
                      <a:br>
                        <a:rPr lang="fr-CA" sz="1250" b="1" i="0" u="none" strike="noStrike" noProof="0" dirty="0" smtClean="0">
                          <a:effectLst/>
                          <a:latin typeface="+mn-lt"/>
                          <a:cs typeface="Arial" panose="020B0604020202020204" pitchFamily="34" charset="0"/>
                        </a:rPr>
                      </a:br>
                      <a:r>
                        <a:rPr lang="fr-CA" sz="1250" b="1" i="0" u="none" strike="noStrike" noProof="0" dirty="0" smtClean="0">
                          <a:effectLst/>
                          <a:latin typeface="+mn-lt"/>
                          <a:cs typeface="Arial" panose="020B0604020202020204" pitchFamily="34" charset="0"/>
                        </a:rPr>
                        <a:t>répondants qui</a:t>
                      </a:r>
                      <a:endParaRPr lang="fr-CA" sz="1250" b="1" i="0" u="none" strike="noStrike" noProof="0"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45720" marR="4572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672322">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00" b="0" i="0" kern="1200" noProof="0" dirty="0" smtClean="0">
                          <a:solidFill>
                            <a:schemeClr val="tx1"/>
                          </a:solidFill>
                          <a:latin typeface="+mn-lt"/>
                          <a:ea typeface="+mn-ea"/>
                          <a:cs typeface="Arial" panose="020B0604020202020204" pitchFamily="34" charset="0"/>
                        </a:rPr>
                        <a:t>n’ont pas fait préparer une ordonnance ou ont sauté des doses de leur médicament </a:t>
                      </a:r>
                      <a:br>
                        <a:rPr lang="fr-CA" sz="1200" b="0" i="0" kern="1200" noProof="0" dirty="0" smtClean="0">
                          <a:solidFill>
                            <a:schemeClr val="tx1"/>
                          </a:solidFill>
                          <a:latin typeface="+mn-lt"/>
                          <a:ea typeface="+mn-ea"/>
                          <a:cs typeface="Arial" panose="020B0604020202020204" pitchFamily="34" charset="0"/>
                        </a:rPr>
                      </a:br>
                      <a:r>
                        <a:rPr lang="fr-CA" sz="1200" b="0" i="0" kern="1200" noProof="0" dirty="0" smtClean="0">
                          <a:solidFill>
                            <a:schemeClr val="tx1"/>
                          </a:solidFill>
                          <a:latin typeface="+mn-lt"/>
                          <a:ea typeface="+mn-ea"/>
                          <a:cs typeface="Arial" panose="020B0604020202020204" pitchFamily="34" charset="0"/>
                        </a:rPr>
                        <a:t>en raison du coût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0">
                <a:tc>
                  <a:txBody>
                    <a:bodyPr/>
                    <a:lstStyle/>
                    <a:p>
                      <a:pPr marL="0" lvl="1" indent="0"/>
                      <a:r>
                        <a:rPr lang="fr-CA" sz="1200" b="0" i="0" kern="1200" noProof="0" dirty="0" smtClean="0">
                          <a:solidFill>
                            <a:schemeClr val="tx1"/>
                          </a:solidFill>
                          <a:latin typeface="+mn-lt"/>
                          <a:ea typeface="+mn-ea"/>
                          <a:cs typeface="Arial" panose="020B0604020202020204" pitchFamily="34" charset="0"/>
                        </a:rPr>
                        <a:t>avaient un problème médical, mais n’ont pas consulté de médecin en raison du coût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78" rtl="0" eaLnBrk="1" fontAlgn="b" latinLnBrk="0" hangingPunct="1"/>
                      <a:r>
                        <a:rPr lang="en-CA" sz="1200" b="0" i="0" u="none" strike="noStrike" kern="1200" dirty="0">
                          <a:solidFill>
                            <a:schemeClr val="tx1"/>
                          </a:solidFill>
                          <a:effectLst>
                            <a:glow rad="381000">
                              <a:srgbClr val="00A199"/>
                            </a:glow>
                          </a:effectLst>
                          <a:latin typeface="Arial" panose="020B0604020202020204" pitchFamily="34" charset="0"/>
                          <a:ea typeface="+mn-ea"/>
                          <a:cs typeface="Arial" panose="020B06040202020202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914378" rtl="0" eaLnBrk="1" fontAlgn="b" latinLnBrk="0" hangingPunct="1"/>
                      <a:r>
                        <a:rPr lang="en-CA" sz="1200" b="0" i="0" u="none" strike="noStrike" kern="1200" dirty="0">
                          <a:solidFill>
                            <a:schemeClr val="tx1"/>
                          </a:solidFill>
                          <a:effectLst>
                            <a:glow rad="381000">
                              <a:srgbClr val="00A199"/>
                            </a:glow>
                          </a:effectLst>
                          <a:latin typeface="Arial" panose="020B0604020202020204" pitchFamily="34" charset="0"/>
                          <a:ea typeface="+mn-ea"/>
                          <a:cs typeface="Arial" panose="020B0604020202020204" pitchFamily="34" charset="0"/>
                        </a:rPr>
                        <a:t>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marL="0" algn="ctr" defTabSz="914378" rtl="0" eaLnBrk="1" fontAlgn="b" latinLnBrk="0" hangingPunct="1"/>
                      <a:r>
                        <a:rPr lang="en-CA" sz="1200" b="0" i="0" u="none" strike="noStrike" kern="1200" dirty="0">
                          <a:solidFill>
                            <a:schemeClr val="tx1"/>
                          </a:solidFill>
                          <a:effectLst>
                            <a:glow rad="381000">
                              <a:srgbClr val="00A199"/>
                            </a:glow>
                          </a:effectLst>
                          <a:latin typeface="Arial" panose="020B0604020202020204" pitchFamily="34" charset="0"/>
                          <a:ea typeface="+mn-ea"/>
                          <a:cs typeface="Arial" panose="020B06040202020202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smtClean="0">
                          <a:solidFill>
                            <a:schemeClr val="tx1"/>
                          </a:solidFill>
                          <a:effectLst/>
                          <a:latin typeface="Arial" panose="020B0604020202020204" pitchFamily="34" charset="0"/>
                          <a:cs typeface="Arial" panose="020B0604020202020204" pitchFamily="34" charset="0"/>
                        </a:rPr>
                        <a:t>3</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81456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00" b="0" i="0" noProof="0" dirty="0" smtClean="0">
                          <a:latin typeface="+mn-lt"/>
                          <a:cs typeface="Arial" panose="020B0604020202020204" pitchFamily="34" charset="0"/>
                        </a:rPr>
                        <a:t>ont sauté un examen </a:t>
                      </a:r>
                      <a:br>
                        <a:rPr lang="fr-CA" sz="1200" b="0" i="0" noProof="0" dirty="0" smtClean="0">
                          <a:latin typeface="+mn-lt"/>
                          <a:cs typeface="Arial" panose="020B0604020202020204" pitchFamily="34" charset="0"/>
                        </a:rPr>
                      </a:br>
                      <a:r>
                        <a:rPr lang="fr-CA" sz="1200" b="0" i="0" noProof="0" dirty="0" smtClean="0">
                          <a:latin typeface="+mn-lt"/>
                          <a:cs typeface="Arial" panose="020B0604020202020204" pitchFamily="34" charset="0"/>
                        </a:rPr>
                        <a:t>médical, un traitement </a:t>
                      </a:r>
                      <a:br>
                        <a:rPr lang="fr-CA" sz="1200" b="0" i="0" noProof="0" dirty="0" smtClean="0">
                          <a:latin typeface="+mn-lt"/>
                          <a:cs typeface="Arial" panose="020B0604020202020204" pitchFamily="34" charset="0"/>
                        </a:rPr>
                      </a:br>
                      <a:r>
                        <a:rPr lang="fr-CA" sz="1200" b="0" i="0" noProof="0" dirty="0" smtClean="0">
                          <a:latin typeface="+mn-lt"/>
                          <a:cs typeface="Arial" panose="020B0604020202020204" pitchFamily="34" charset="0"/>
                        </a:rPr>
                        <a:t>ou une visite de suivi recommandé par un </a:t>
                      </a:r>
                      <a:br>
                        <a:rPr lang="fr-CA" sz="1200" b="0" i="0" noProof="0" dirty="0" smtClean="0">
                          <a:latin typeface="+mn-lt"/>
                          <a:cs typeface="Arial" panose="020B0604020202020204" pitchFamily="34" charset="0"/>
                        </a:rPr>
                      </a:br>
                      <a:r>
                        <a:rPr lang="fr-CA" sz="1200" b="0" i="0" noProof="0" dirty="0" smtClean="0">
                          <a:latin typeface="+mn-lt"/>
                          <a:cs typeface="Arial" panose="020B0604020202020204" pitchFamily="34" charset="0"/>
                        </a:rPr>
                        <a:t>médecin en raison du coût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smtClean="0">
                          <a:solidFill>
                            <a:schemeClr val="tx1"/>
                          </a:solidFill>
                          <a:effectLst>
                            <a:glow rad="381000">
                              <a:srgbClr val="00A199"/>
                            </a:glow>
                          </a:effectLst>
                          <a:latin typeface="Arial" panose="020B0604020202020204" pitchFamily="34" charset="0"/>
                          <a:cs typeface="Arial" panose="020B0604020202020204" pitchFamily="34" charset="0"/>
                        </a:rPr>
                        <a:t>3</a:t>
                      </a:r>
                      <a:endPar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r h="276191">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00" b="0" i="0" noProof="0" dirty="0" smtClean="0">
                          <a:latin typeface="+mn-lt"/>
                          <a:cs typeface="Arial" panose="020B0604020202020204" pitchFamily="34" charset="0"/>
                        </a:rPr>
                        <a:t>ne sont pas allés chez le dentiste malgré le besoin </a:t>
                      </a:r>
                      <a:br>
                        <a:rPr lang="fr-CA" sz="1200" b="0" i="0" noProof="0" dirty="0" smtClean="0">
                          <a:latin typeface="+mn-lt"/>
                          <a:cs typeface="Arial" panose="020B0604020202020204" pitchFamily="34" charset="0"/>
                        </a:rPr>
                      </a:br>
                      <a:r>
                        <a:rPr lang="fr-CA" sz="1200" b="0" i="0" noProof="0" dirty="0" smtClean="0">
                          <a:latin typeface="+mn-lt"/>
                          <a:cs typeface="Arial" panose="020B0604020202020204" pitchFamily="34" charset="0"/>
                        </a:rPr>
                        <a:t>en raison du coût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smtClean="0">
                          <a:solidFill>
                            <a:schemeClr val="tx1"/>
                          </a:solidFill>
                          <a:effectLst/>
                          <a:latin typeface="Arial" panose="020B0604020202020204" pitchFamily="34" charset="0"/>
                          <a:cs typeface="Arial" panose="020B0604020202020204" pitchFamily="34" charset="0"/>
                        </a:rPr>
                        <a:t>18</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smtClean="0">
                          <a:solidFill>
                            <a:schemeClr val="tx1"/>
                          </a:solidFill>
                          <a:effectLst/>
                          <a:latin typeface="Arial" panose="020B0604020202020204" pitchFamily="34" charset="0"/>
                          <a:cs typeface="Arial" panose="020B0604020202020204" pitchFamily="34" charset="0"/>
                        </a:rPr>
                        <a:t>13</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smtClean="0">
                          <a:solidFill>
                            <a:schemeClr val="tx1"/>
                          </a:solidFill>
                          <a:effectLst/>
                          <a:latin typeface="Arial" panose="020B0604020202020204" pitchFamily="34" charset="0"/>
                          <a:cs typeface="Arial" panose="020B0604020202020204" pitchFamily="34" charset="0"/>
                        </a:rPr>
                        <a:t>16</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smtClean="0">
                          <a:solidFill>
                            <a:schemeClr val="tx1"/>
                          </a:solidFill>
                          <a:effectLst/>
                          <a:latin typeface="Arial" panose="020B0604020202020204" pitchFamily="34" charset="0"/>
                          <a:cs typeface="Arial" panose="020B0604020202020204" pitchFamily="34" charset="0"/>
                        </a:rPr>
                        <a:t>17</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18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21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smtClean="0">
                          <a:solidFill>
                            <a:schemeClr val="tx1"/>
                          </a:solidFill>
                          <a:effectLst/>
                          <a:latin typeface="Arial" panose="020B0604020202020204" pitchFamily="34" charset="0"/>
                          <a:cs typeface="Arial" panose="020B0604020202020204" pitchFamily="34" charset="0"/>
                        </a:rPr>
                        <a:t>18</a:t>
                      </a:r>
                      <a:endParaRPr lang="en-CA"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smtClean="0">
                          <a:solidFill>
                            <a:schemeClr val="bg1"/>
                          </a:solidFill>
                          <a:effectLst/>
                          <a:latin typeface="Arial" panose="020B0604020202020204" pitchFamily="34" charset="0"/>
                          <a:cs typeface="Arial" panose="020B0604020202020204" pitchFamily="34" charset="0"/>
                        </a:rPr>
                        <a:t>12</a:t>
                      </a:r>
                      <a:endParaRPr lang="en-CA" sz="1200" b="0"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4"/>
          </p:nvPr>
        </p:nvSpPr>
        <p:spPr/>
        <p:txBody>
          <a:bodyPr/>
          <a:lstStyle/>
          <a:p>
            <a:fld id="{B0F7FFD8-5CE8-4D8F-8E40-58118BB0EBB0}" type="slidenum">
              <a:rPr lang="en-CA" smtClean="0"/>
              <a:pPr/>
              <a:t>28</a:t>
            </a:fld>
            <a:endParaRPr lang="en-CA" dirty="0"/>
          </a:p>
        </p:txBody>
      </p:sp>
      <p:sp>
        <p:nvSpPr>
          <p:cNvPr id="16" name="Rectangle 15"/>
          <p:cNvSpPr/>
          <p:nvPr/>
        </p:nvSpPr>
        <p:spPr>
          <a:xfrm>
            <a:off x="499564" y="5255285"/>
            <a:ext cx="8254501" cy="784830"/>
          </a:xfrm>
          <a:prstGeom prst="rect">
            <a:avLst/>
          </a:prstGeom>
        </p:spPr>
        <p:txBody>
          <a:bodyPr wrap="square" lIns="0" tIns="91440" bIns="0">
            <a:spAutoFit/>
          </a:bodyPr>
          <a:lstStyle/>
          <a:p>
            <a:r>
              <a:rPr lang="fr-FR" sz="900" b="1" dirty="0">
                <a:latin typeface="Arial" panose="020B0604020202020204" pitchFamily="34" charset="0"/>
                <a:cs typeface="Arial" panose="020B0604020202020204" pitchFamily="34" charset="0"/>
              </a:rPr>
              <a:t>Remarques</a:t>
            </a:r>
          </a:p>
          <a:p>
            <a:r>
              <a:rPr lang="fr-FR" sz="900" dirty="0">
                <a:latin typeface="Arial" panose="020B0604020202020204" pitchFamily="34" charset="0"/>
                <a:cs typeface="Arial" panose="020B0604020202020204" pitchFamily="34" charset="0"/>
              </a:rPr>
              <a:t>La moyenne du Fonds du Commonwealth correspond au total des résultats des 11 pays divisé par le nombre de pays. La moyenne canadienne représente l’expérience moyenne des Canadiens (plutôt que la médiane des résultats provinciaux).</a:t>
            </a:r>
          </a:p>
          <a:p>
            <a:r>
              <a:rPr lang="fr-FR" sz="900" dirty="0">
                <a:latin typeface="Arial" panose="020B0604020202020204" pitchFamily="34" charset="0"/>
                <a:cs typeface="Arial" panose="020B0604020202020204" pitchFamily="34" charset="0"/>
              </a:rPr>
              <a:t>Des résultats supérieurs à la moyenne internationale sont souhaitables; des résultats inférieurs à la moyenne indiquent souvent des points à améliorer.</a:t>
            </a:r>
          </a:p>
          <a:p>
            <a:endParaRPr lang="fr-FR" sz="900" b="1" dirty="0">
              <a:latin typeface="Arial" panose="020B0604020202020204" pitchFamily="34" charset="0"/>
              <a:cs typeface="Arial" panose="020B0604020202020204" pitchFamily="34" charset="0"/>
            </a:endParaRPr>
          </a:p>
        </p:txBody>
      </p:sp>
      <p:grpSp>
        <p:nvGrpSpPr>
          <p:cNvPr id="6" name="Group 2"/>
          <p:cNvGrpSpPr/>
          <p:nvPr>
            <p:custDataLst>
              <p:tags r:id="rId1"/>
            </p:custDataLst>
          </p:nvPr>
        </p:nvGrpSpPr>
        <p:grpSpPr>
          <a:xfrm>
            <a:off x="248075" y="6315411"/>
            <a:ext cx="4326123" cy="427175"/>
            <a:chOff x="1559256" y="4655154"/>
            <a:chExt cx="4326123" cy="413852"/>
          </a:xfrm>
        </p:grpSpPr>
        <p:grpSp>
          <p:nvGrpSpPr>
            <p:cNvPr id="7" name="Group 3"/>
            <p:cNvGrpSpPr/>
            <p:nvPr/>
          </p:nvGrpSpPr>
          <p:grpSpPr>
            <a:xfrm>
              <a:off x="1559256" y="4655163"/>
              <a:ext cx="1599872" cy="413828"/>
              <a:chOff x="2989195" y="5765318"/>
              <a:chExt cx="1742725" cy="432178"/>
            </a:xfrm>
          </p:grpSpPr>
          <p:sp>
            <p:nvSpPr>
              <p:cNvPr id="1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4655178"/>
              <a:ext cx="1454430" cy="413828"/>
              <a:chOff x="4402330" y="5765321"/>
              <a:chExt cx="1742724" cy="432177"/>
            </a:xfrm>
          </p:grpSpPr>
          <p:sp>
            <p:nvSpPr>
              <p:cNvPr id="1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1" y="4655154"/>
              <a:ext cx="1454428" cy="413828"/>
              <a:chOff x="5966949" y="5765308"/>
              <a:chExt cx="1742722" cy="432178"/>
            </a:xfrm>
          </p:grpSpPr>
          <p:sp>
            <p:nvSpPr>
              <p:cNvPr id="1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7" name="Rectangle 16"/>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710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1"/>
          <p:cNvSpPr>
            <a:spLocks noGrp="1"/>
          </p:cNvSpPr>
          <p:nvPr>
            <p:ph type="sldNum" sz="quarter" idx="4"/>
          </p:nvPr>
        </p:nvSpPr>
        <p:spPr/>
        <p:txBody>
          <a:bodyPr/>
          <a:lstStyle/>
          <a:p>
            <a:fld id="{B0F7FFD8-5CE8-4D8F-8E40-58118BB0EBB0}" type="slidenum">
              <a:rPr lang="en-CA" smtClean="0"/>
              <a:pPr/>
              <a:t>29</a:t>
            </a:fld>
            <a:endParaRPr lang="en-CA" dirty="0"/>
          </a:p>
        </p:txBody>
      </p:sp>
      <p:sp>
        <p:nvSpPr>
          <p:cNvPr id="19" name="Title 13"/>
          <p:cNvSpPr txBox="1">
            <a:spLocks noGrp="1"/>
          </p:cNvSpPr>
          <p:nvPr>
            <p:ph type="title"/>
          </p:nvPr>
        </p:nvSpPr>
        <p:spPr>
          <a:xfrm>
            <a:off x="457200" y="389999"/>
            <a:ext cx="7916035" cy="1194814"/>
          </a:xfrm>
          <a:prstGeom prst="rect">
            <a:avLst/>
          </a:prstGeom>
          <a:noFill/>
        </p:spPr>
        <p:txBody>
          <a:bodyPr wrap="square" rtlCol="0">
            <a:spAutoFit/>
          </a:bodyPr>
          <a:lstStyle/>
          <a:p>
            <a:r>
              <a:rPr lang="fr-FR" dirty="0"/>
              <a:t>Très peu </a:t>
            </a:r>
            <a:r>
              <a:rPr lang="fr-FR" dirty="0" smtClean="0"/>
              <a:t>de Canadiens </a:t>
            </a:r>
            <a:r>
              <a:rPr lang="fr-FR" dirty="0"/>
              <a:t>âgés se servent d’appareils portables ou de technologies numériques pour surveiller leur état de santé</a:t>
            </a:r>
            <a:endParaRPr lang="en-CA" dirty="0"/>
          </a:p>
        </p:txBody>
      </p:sp>
      <p:grpSp>
        <p:nvGrpSpPr>
          <p:cNvPr id="20" name="Group 19"/>
          <p:cNvGrpSpPr/>
          <p:nvPr/>
        </p:nvGrpSpPr>
        <p:grpSpPr>
          <a:xfrm>
            <a:off x="5363071" y="2402508"/>
            <a:ext cx="3297024" cy="3246854"/>
            <a:chOff x="5305921" y="1397745"/>
            <a:chExt cx="3297024" cy="3246854"/>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196" y="1397745"/>
              <a:ext cx="941834" cy="786386"/>
            </a:xfrm>
            <a:prstGeom prst="rect">
              <a:avLst/>
            </a:prstGeom>
          </p:spPr>
        </p:pic>
        <p:grpSp>
          <p:nvGrpSpPr>
            <p:cNvPr id="31" name="Group 30"/>
            <p:cNvGrpSpPr/>
            <p:nvPr/>
          </p:nvGrpSpPr>
          <p:grpSpPr>
            <a:xfrm>
              <a:off x="5305921" y="2115745"/>
              <a:ext cx="3297024" cy="2528854"/>
              <a:chOff x="5305921" y="1663961"/>
              <a:chExt cx="3297024" cy="2528854"/>
            </a:xfrm>
          </p:grpSpPr>
          <p:sp>
            <p:nvSpPr>
              <p:cNvPr id="32" name="Rectangle 31"/>
              <p:cNvSpPr/>
              <p:nvPr/>
            </p:nvSpPr>
            <p:spPr>
              <a:xfrm>
                <a:off x="5305921" y="1663961"/>
                <a:ext cx="3297024" cy="252885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fr-FR" sz="1400" b="1" dirty="0">
                    <a:solidFill>
                      <a:srgbClr val="282828"/>
                    </a:solidFill>
                    <a:cs typeface="Arial" panose="020B0604020202020204" pitchFamily="34" charset="0"/>
                  </a:rPr>
                  <a:t>Selon l’étude </a:t>
                </a:r>
                <a:r>
                  <a:rPr lang="fr-FR" sz="1400" b="1" i="1" dirty="0">
                    <a:solidFill>
                      <a:srgbClr val="282828"/>
                    </a:solidFill>
                    <a:cs typeface="Arial" panose="020B0604020202020204" pitchFamily="34" charset="0"/>
                  </a:rPr>
                  <a:t>Diffusion de la santé connectée au Canada </a:t>
                </a:r>
                <a:r>
                  <a:rPr lang="fr-FR" sz="1400" b="1" dirty="0">
                    <a:solidFill>
                      <a:srgbClr val="282828"/>
                    </a:solidFill>
                    <a:cs typeface="Arial" panose="020B0604020202020204" pitchFamily="34" charset="0"/>
                  </a:rPr>
                  <a:t>(2017)*,</a:t>
                </a:r>
              </a:p>
              <a:p>
                <a:pPr marL="228600" indent="-228600">
                  <a:lnSpc>
                    <a:spcPts val="2000"/>
                  </a:lnSpc>
                  <a:spcAft>
                    <a:spcPts val="450"/>
                  </a:spcAft>
                  <a:buFont typeface="Arial" panose="020B0604020202020204" pitchFamily="34" charset="0"/>
                  <a:buChar char="•"/>
                </a:pPr>
                <a:r>
                  <a:rPr lang="fr-FR" sz="1400" dirty="0">
                    <a:solidFill>
                      <a:srgbClr val="282828"/>
                    </a:solidFill>
                    <a:cs typeface="Arial" panose="020B0604020202020204" pitchFamily="34" charset="0"/>
                  </a:rPr>
                  <a:t>56 % des adultes âgés ont entendu parler d’appareils connectés liés à </a:t>
                </a:r>
                <a:r>
                  <a:rPr lang="fr-FR" sz="1400" dirty="0" smtClean="0">
                    <a:solidFill>
                      <a:srgbClr val="282828"/>
                    </a:solidFill>
                    <a:cs typeface="Arial" panose="020B0604020202020204" pitchFamily="34" charset="0"/>
                  </a:rPr>
                  <a:t/>
                </a:r>
                <a:br>
                  <a:rPr lang="fr-FR" sz="1400" dirty="0" smtClean="0">
                    <a:solidFill>
                      <a:srgbClr val="282828"/>
                    </a:solidFill>
                    <a:cs typeface="Arial" panose="020B0604020202020204" pitchFamily="34" charset="0"/>
                  </a:rPr>
                </a:br>
                <a:r>
                  <a:rPr lang="fr-FR" sz="1400" dirty="0" smtClean="0">
                    <a:solidFill>
                      <a:srgbClr val="282828"/>
                    </a:solidFill>
                    <a:cs typeface="Arial" panose="020B0604020202020204" pitchFamily="34" charset="0"/>
                  </a:rPr>
                  <a:t>la </a:t>
                </a:r>
                <a:r>
                  <a:rPr lang="fr-FR" sz="1400" dirty="0">
                    <a:solidFill>
                      <a:srgbClr val="282828"/>
                    </a:solidFill>
                    <a:cs typeface="Arial" panose="020B0604020202020204" pitchFamily="34" charset="0"/>
                  </a:rPr>
                  <a:t>santé ou au bien-être</a:t>
                </a:r>
              </a:p>
              <a:p>
                <a:pPr marL="228600" indent="-228600">
                  <a:lnSpc>
                    <a:spcPts val="2000"/>
                  </a:lnSpc>
                  <a:spcAft>
                    <a:spcPts val="450"/>
                  </a:spcAft>
                  <a:buFont typeface="Arial" panose="020B0604020202020204" pitchFamily="34" charset="0"/>
                  <a:buChar char="•"/>
                </a:pPr>
                <a:r>
                  <a:rPr lang="fr-FR" sz="1400" dirty="0">
                    <a:solidFill>
                      <a:srgbClr val="282828"/>
                    </a:solidFill>
                    <a:cs typeface="Arial" panose="020B0604020202020204" pitchFamily="34" charset="0"/>
                  </a:rPr>
                  <a:t>seuls 7 % utilisent un ou plusieurs appareils connectés pour leur santé et leur bien-être</a:t>
                </a:r>
              </a:p>
            </p:txBody>
          </p:sp>
          <p:cxnSp>
            <p:nvCxnSpPr>
              <p:cNvPr id="33" name="Straight Connector 32"/>
              <p:cNvCxnSpPr/>
              <p:nvPr/>
            </p:nvCxnSpPr>
            <p:spPr>
              <a:xfrm>
                <a:off x="5305921" y="1663961"/>
                <a:ext cx="3297024"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graphicFrame>
        <p:nvGraphicFramePr>
          <p:cNvPr id="38" name="Content Placeholder 5"/>
          <p:cNvGraphicFramePr>
            <a:graphicFrameLocks/>
          </p:cNvGraphicFramePr>
          <p:nvPr>
            <p:extLst>
              <p:ext uri="{D42A27DB-BD31-4B8C-83A1-F6EECF244321}">
                <p14:modId xmlns:p14="http://schemas.microsoft.com/office/powerpoint/2010/main" val="3582325104"/>
              </p:ext>
            </p:extLst>
          </p:nvPr>
        </p:nvGraphicFramePr>
        <p:xfrm>
          <a:off x="366960" y="1675928"/>
          <a:ext cx="4583731" cy="4498629"/>
        </p:xfrm>
        <a:graphic>
          <a:graphicData uri="http://schemas.openxmlformats.org/drawingml/2006/chart">
            <c:chart xmlns:c="http://schemas.openxmlformats.org/drawingml/2006/chart" xmlns:r="http://schemas.openxmlformats.org/officeDocument/2006/relationships" r:id="rId5"/>
          </a:graphicData>
        </a:graphic>
      </p:graphicFrame>
      <p:sp>
        <p:nvSpPr>
          <p:cNvPr id="39" name="Rectangle 38"/>
          <p:cNvSpPr/>
          <p:nvPr/>
        </p:nvSpPr>
        <p:spPr>
          <a:xfrm>
            <a:off x="495300" y="6098106"/>
            <a:ext cx="4288456" cy="369332"/>
          </a:xfrm>
          <a:prstGeom prst="rect">
            <a:avLst/>
          </a:prstGeom>
        </p:spPr>
        <p:txBody>
          <a:bodyPr wrap="square" lIns="0">
            <a:spAutoFit/>
          </a:bodyPr>
          <a:lstStyle/>
          <a:p>
            <a:r>
              <a:rPr lang="fr-FR" sz="900" b="1" dirty="0">
                <a:latin typeface="Arial" panose="020B0604020202020204" pitchFamily="34" charset="0"/>
              </a:rPr>
              <a:t>Remarque</a:t>
            </a:r>
          </a:p>
          <a:p>
            <a:r>
              <a:rPr lang="fr-FR" sz="900" dirty="0">
                <a:latin typeface="Arial" panose="020B0604020202020204" pitchFamily="34" charset="0"/>
              </a:rPr>
              <a:t>Les chiffres ayant été arrondis, leur somme pourrait ne pas égaler 100 %.</a:t>
            </a:r>
          </a:p>
        </p:txBody>
      </p:sp>
      <p:sp>
        <p:nvSpPr>
          <p:cNvPr id="12" name="Rectangle 11"/>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920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0F7FFD8-5CE8-4D8F-8E40-58118BB0EBB0}" type="slidenum">
              <a:rPr lang="fr-CA" smtClean="0"/>
              <a:pPr/>
              <a:t>3</a:t>
            </a:fld>
            <a:endParaRPr lang="fr-CA" dirty="0"/>
          </a:p>
        </p:txBody>
      </p:sp>
      <p:sp>
        <p:nvSpPr>
          <p:cNvPr id="11" name="Title 2"/>
          <p:cNvSpPr>
            <a:spLocks noGrp="1"/>
          </p:cNvSpPr>
          <p:nvPr>
            <p:ph type="title"/>
          </p:nvPr>
        </p:nvSpPr>
        <p:spPr>
          <a:xfrm>
            <a:off x="457200" y="580499"/>
            <a:ext cx="8229600" cy="397545"/>
          </a:xfrm>
        </p:spPr>
        <p:txBody>
          <a:bodyPr/>
          <a:lstStyle/>
          <a:p>
            <a:r>
              <a:rPr lang="fr-CA" dirty="0" smtClean="0"/>
              <a:t>Table des matières</a:t>
            </a:r>
            <a:endParaRPr lang="fr-CA" dirty="0"/>
          </a:p>
        </p:txBody>
      </p:sp>
      <p:sp>
        <p:nvSpPr>
          <p:cNvPr id="12" name="Content Placeholder 5"/>
          <p:cNvSpPr txBox="1">
            <a:spLocks/>
          </p:cNvSpPr>
          <p:nvPr/>
        </p:nvSpPr>
        <p:spPr>
          <a:xfrm>
            <a:off x="457200" y="1268413"/>
            <a:ext cx="7924800" cy="4525962"/>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3" action="ppaction://hlinksldjump"/>
              </a:rPr>
              <a:t>Sommaire</a:t>
            </a:r>
            <a:r>
              <a:rPr lang="fr-CA" sz="1100" b="0" dirty="0" smtClean="0">
                <a:solidFill>
                  <a:schemeClr val="tx1"/>
                </a:solidFill>
                <a:latin typeface="Arial" panose="020B0604020202020204" pitchFamily="34" charset="0"/>
              </a:rPr>
              <a:t>	4</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4" action="ppaction://hlinksldjump"/>
              </a:rPr>
              <a:t>Remerciements</a:t>
            </a:r>
            <a:r>
              <a:rPr lang="fr-CA" sz="1100" b="0" dirty="0" smtClean="0">
                <a:solidFill>
                  <a:schemeClr val="tx1"/>
                </a:solidFill>
                <a:latin typeface="Arial" panose="020B0604020202020204" pitchFamily="34" charset="0"/>
              </a:rPr>
              <a:t> 	9</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5" action="ppaction://hlinksldjump"/>
              </a:rPr>
              <a:t>À propos du présent recueil de graphiques</a:t>
            </a:r>
            <a:r>
              <a:rPr lang="fr-CA" sz="1100" b="0" dirty="0" smtClean="0">
                <a:solidFill>
                  <a:schemeClr val="tx1"/>
                </a:solidFill>
                <a:latin typeface="Arial" panose="020B0604020202020204" pitchFamily="34" charset="0"/>
              </a:rPr>
              <a:t> 	11</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6" action="ppaction://hlinksldjump"/>
              </a:rPr>
              <a:t>Mise en contexte : interactions des patients avec leur système de santé</a:t>
            </a:r>
            <a:r>
              <a:rPr lang="fr-CA" sz="1100" b="0" dirty="0" smtClean="0">
                <a:solidFill>
                  <a:schemeClr val="tx1"/>
                </a:solidFill>
                <a:latin typeface="Arial" panose="020B0604020202020204" pitchFamily="34" charset="0"/>
              </a:rPr>
              <a:t>	13</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7" action="ppaction://hlinksldjump"/>
              </a:rPr>
              <a:t>Expériences des patients dans leur système de santé</a:t>
            </a:r>
            <a:r>
              <a:rPr lang="fr-CA" sz="1100" b="0" dirty="0" smtClean="0">
                <a:solidFill>
                  <a:schemeClr val="tx1"/>
                </a:solidFill>
                <a:latin typeface="Arial" panose="020B0604020202020204" pitchFamily="34" charset="0"/>
              </a:rPr>
              <a:t>	14</a:t>
            </a:r>
          </a:p>
          <a:p>
            <a:pPr marL="0" indent="0">
              <a:lnSpc>
                <a:spcPts val="1600"/>
              </a:lnSpc>
              <a:spcBef>
                <a:spcPts val="0"/>
              </a:spcBef>
              <a:buNone/>
              <a:tabLst>
                <a:tab pos="7548563" algn="r"/>
              </a:tabLst>
            </a:pPr>
            <a:r>
              <a:rPr lang="fr-CA" sz="1100" b="0" dirty="0">
                <a:solidFill>
                  <a:schemeClr val="tx1"/>
                </a:solidFill>
                <a:latin typeface="Arial" panose="020B0604020202020204" pitchFamily="34" charset="0"/>
                <a:hlinkClick r:id="rId8" action="ppaction://hlinksldjump"/>
              </a:rPr>
              <a:t>Santé des Canadiens âgés</a:t>
            </a:r>
            <a:r>
              <a:rPr lang="fr-CA" sz="1100" b="0" dirty="0">
                <a:solidFill>
                  <a:schemeClr val="tx1"/>
                </a:solidFill>
                <a:latin typeface="Arial" panose="020B0604020202020204" pitchFamily="34" charset="0"/>
              </a:rPr>
              <a:t> </a:t>
            </a:r>
            <a:r>
              <a:rPr lang="fr-CA" sz="1100" b="0" dirty="0" smtClean="0">
                <a:solidFill>
                  <a:schemeClr val="tx1"/>
                </a:solidFill>
                <a:latin typeface="Arial" panose="020B0604020202020204" pitchFamily="34" charset="0"/>
              </a:rPr>
              <a:t>	15</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9" action="ppaction://hlinksldjump"/>
              </a:rPr>
              <a:t>Qualité perçue des soins de santé</a:t>
            </a:r>
            <a:r>
              <a:rPr lang="fr-CA" sz="1100" b="0" dirty="0" smtClean="0">
                <a:solidFill>
                  <a:schemeClr val="tx1"/>
                </a:solidFill>
                <a:latin typeface="Arial" panose="020B0604020202020204" pitchFamily="34" charset="0"/>
              </a:rPr>
              <a:t>	30</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10" action="ppaction://hlinksldjump"/>
              </a:rPr>
              <a:t>Accès aux soins de santé primaires</a:t>
            </a:r>
            <a:r>
              <a:rPr lang="fr-CA" sz="1100" b="0" dirty="0" smtClean="0">
                <a:solidFill>
                  <a:schemeClr val="tx1"/>
                </a:solidFill>
                <a:latin typeface="Arial" panose="020B0604020202020204" pitchFamily="34" charset="0"/>
              </a:rPr>
              <a:t>	33</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11" action="ppaction://hlinksldjump"/>
              </a:rPr>
              <a:t>Soins de santé primaires</a:t>
            </a:r>
            <a:r>
              <a:rPr lang="fr-CA" sz="1100" b="0" dirty="0" smtClean="0">
                <a:solidFill>
                  <a:schemeClr val="tx1"/>
                </a:solidFill>
                <a:latin typeface="Arial" panose="020B0604020202020204" pitchFamily="34" charset="0"/>
              </a:rPr>
              <a:t> 	38</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12" action="ppaction://hlinksldjump"/>
              </a:rPr>
              <a:t>Coordination</a:t>
            </a:r>
            <a:r>
              <a:rPr lang="fr-CA" sz="1100" b="0" dirty="0" smtClean="0">
                <a:solidFill>
                  <a:schemeClr val="tx1"/>
                </a:solidFill>
                <a:latin typeface="Arial" panose="020B0604020202020204" pitchFamily="34" charset="0"/>
              </a:rPr>
              <a:t>	46</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13" action="ppaction://hlinksldjump"/>
              </a:rPr>
              <a:t>Accès aux soins spécialisés et coordination avec les soins de santé primaires</a:t>
            </a:r>
            <a:r>
              <a:rPr lang="fr-CA" sz="1100" b="0" dirty="0" smtClean="0">
                <a:solidFill>
                  <a:schemeClr val="tx1"/>
                </a:solidFill>
                <a:latin typeface="Arial" panose="020B0604020202020204" pitchFamily="34" charset="0"/>
              </a:rPr>
              <a:t>	52</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14" action="ppaction://hlinksldjump"/>
              </a:rPr>
              <a:t>Soins hospitaliers et coordination</a:t>
            </a:r>
            <a:r>
              <a:rPr lang="fr-CA" sz="1100" b="0" dirty="0" smtClean="0">
                <a:solidFill>
                  <a:schemeClr val="tx1"/>
                </a:solidFill>
                <a:latin typeface="Arial" panose="020B0604020202020204" pitchFamily="34" charset="0"/>
              </a:rPr>
              <a:t>	57</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15" action="ppaction://hlinksldjump"/>
              </a:rPr>
              <a:t>Services à domicile</a:t>
            </a:r>
            <a:r>
              <a:rPr lang="fr-CA" sz="1100" b="0" dirty="0" smtClean="0">
                <a:solidFill>
                  <a:schemeClr val="tx1"/>
                </a:solidFill>
                <a:latin typeface="Arial" panose="020B0604020202020204" pitchFamily="34" charset="0"/>
              </a:rPr>
              <a:t>	64</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16" action="ppaction://hlinksldjump"/>
              </a:rPr>
              <a:t>Planification de la fin de vie et aide médicale à mourir</a:t>
            </a:r>
            <a:r>
              <a:rPr lang="fr-CA" sz="1100" b="0" dirty="0" smtClean="0">
                <a:solidFill>
                  <a:schemeClr val="tx1"/>
                </a:solidFill>
                <a:latin typeface="Arial" panose="020B0604020202020204" pitchFamily="34" charset="0"/>
              </a:rPr>
              <a:t>	72</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17" action="ppaction://hlinksldjump"/>
              </a:rPr>
              <a:t>Notes méthodologiques</a:t>
            </a:r>
            <a:r>
              <a:rPr lang="fr-CA" sz="1100" b="0" dirty="0" smtClean="0">
                <a:solidFill>
                  <a:schemeClr val="tx1"/>
                </a:solidFill>
                <a:latin typeface="Arial" panose="020B0604020202020204" pitchFamily="34" charset="0"/>
              </a:rPr>
              <a:t>	76</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18" action="ppaction://hlinksldjump"/>
              </a:rPr>
              <a:t>Caractéristiques démographiques des répondants</a:t>
            </a:r>
            <a:r>
              <a:rPr lang="fr-CA" sz="1100" b="0" dirty="0" smtClean="0">
                <a:solidFill>
                  <a:schemeClr val="tx1"/>
                </a:solidFill>
                <a:latin typeface="Arial" panose="020B0604020202020204" pitchFamily="34" charset="0"/>
              </a:rPr>
              <a:t>	79</a:t>
            </a:r>
          </a:p>
          <a:p>
            <a:pPr marL="0" indent="0">
              <a:lnSpc>
                <a:spcPts val="1600"/>
              </a:lnSpc>
              <a:spcBef>
                <a:spcPts val="0"/>
              </a:spcBef>
              <a:buNone/>
              <a:tabLst>
                <a:tab pos="7548563" algn="r"/>
              </a:tabLst>
            </a:pPr>
            <a:r>
              <a:rPr lang="fr-CA" sz="1100" b="0" dirty="0" smtClean="0">
                <a:solidFill>
                  <a:schemeClr val="tx1"/>
                </a:solidFill>
                <a:latin typeface="Arial" panose="020B0604020202020204" pitchFamily="34" charset="0"/>
                <a:hlinkClick r:id="rId19" action="ppaction://hlinksldjump"/>
              </a:rPr>
              <a:t>Bibliographie</a:t>
            </a:r>
            <a:r>
              <a:rPr lang="fr-CA" sz="1100" b="0" dirty="0" smtClean="0">
                <a:solidFill>
                  <a:schemeClr val="tx1"/>
                </a:solidFill>
                <a:latin typeface="Arial" panose="020B0604020202020204" pitchFamily="34" charset="0"/>
              </a:rPr>
              <a:t>	80</a:t>
            </a:r>
            <a:endParaRPr lang="fr-CA" sz="11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2498383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CA" sz="2800" dirty="0" smtClean="0"/>
              <a:t>Qualité perçue des soins de santé </a:t>
            </a:r>
            <a:endParaRPr lang="fr-CA" sz="2800" dirty="0"/>
          </a:p>
        </p:txBody>
      </p:sp>
      <p:sp>
        <p:nvSpPr>
          <p:cNvPr id="3" name="Slide Number Placeholder 2"/>
          <p:cNvSpPr>
            <a:spLocks noGrp="1"/>
          </p:cNvSpPr>
          <p:nvPr>
            <p:ph type="sldNum" sz="quarter" idx="4"/>
          </p:nvPr>
        </p:nvSpPr>
        <p:spPr/>
        <p:txBody>
          <a:bodyPr/>
          <a:lstStyle/>
          <a:p>
            <a:fld id="{B0F7FFD8-5CE8-4D8F-8E40-58118BB0EBB0}" type="slidenum">
              <a:rPr lang="fr-CA" smtClean="0"/>
              <a:pPr/>
              <a:t>30</a:t>
            </a:fld>
            <a:endParaRPr lang="fr-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822960" bIns="457200" rtlCol="0" anchor="t" anchorCtr="0"/>
          <a:lstStyle/>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Le Canada continue de tirer de l’arrière par rapport à la moyenne internationale (76 %) :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seuls les deux tiers des Canadiens âgés (67 %) sont satisfaits de la qualité générale des soins de santé qu’ils ont reçus. Leur degré de satisfaction est toutefois supérieur à la moyenne internationale en ce qui concerne leurs expériences auprès du dispensateur de soins de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santé primaires.</a:t>
            </a:r>
            <a:endParaRPr lang="fr-CA" sz="1400" dirty="0">
              <a:solidFill>
                <a:schemeClr val="tx1"/>
              </a:solidFill>
              <a:cs typeface="Arial" panose="020B0604020202020204" pitchFamily="34" charset="0"/>
            </a:endParaRP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1931240"/>
            <a:ext cx="1931106" cy="461665"/>
          </a:xfrm>
          <a:prstGeom prst="rect">
            <a:avLst/>
          </a:prstGeom>
        </p:spPr>
        <p:txBody>
          <a:bodyPr wrap="none">
            <a:spAutoFit/>
          </a:bodyPr>
          <a:lstStyle/>
          <a:p>
            <a:r>
              <a:rPr lang="fr-CA" sz="2400" dirty="0">
                <a:solidFill>
                  <a:srgbClr val="00A199"/>
                </a:solidFill>
              </a:rPr>
              <a:t>Résultats clés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9"/>
            <a:ext cx="2062284" cy="1814941"/>
          </a:xfrm>
          <a:prstGeom prst="rect">
            <a:avLst/>
          </a:prstGeom>
        </p:spPr>
      </p:pic>
      <p:sp>
        <p:nvSpPr>
          <p:cNvPr id="11" name="Rectangle 10"/>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162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89999"/>
            <a:ext cx="7534276" cy="1192634"/>
          </a:xfrm>
        </p:spPr>
        <p:txBody>
          <a:bodyPr/>
          <a:lstStyle/>
          <a:p>
            <a:r>
              <a:rPr lang="fr-FR" dirty="0"/>
              <a:t>Moins de Canadiens âgés étaient satisfaits de la qualité des soins de santé reçus que les </a:t>
            </a:r>
            <a:r>
              <a:rPr lang="fr-FR" dirty="0" smtClean="0"/>
              <a:t>adultes âgés </a:t>
            </a:r>
            <a:r>
              <a:rPr lang="fr-FR" dirty="0"/>
              <a:t>des autres pays</a:t>
            </a: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31</a:t>
            </a:fld>
            <a:endParaRPr lang="en-CA" dirty="0"/>
          </a:p>
        </p:txBody>
      </p:sp>
      <p:graphicFrame>
        <p:nvGraphicFramePr>
          <p:cNvPr id="37" name="Content Placeholder 6"/>
          <p:cNvGraphicFramePr>
            <a:graphicFrameLocks/>
          </p:cNvGraphicFramePr>
          <p:nvPr>
            <p:extLst>
              <p:ext uri="{D42A27DB-BD31-4B8C-83A1-F6EECF244321}">
                <p14:modId xmlns:p14="http://schemas.microsoft.com/office/powerpoint/2010/main" val="3994813917"/>
              </p:ext>
            </p:extLst>
          </p:nvPr>
        </p:nvGraphicFramePr>
        <p:xfrm>
          <a:off x="378692" y="1721279"/>
          <a:ext cx="4215248" cy="3604935"/>
        </p:xfrm>
        <a:graphic>
          <a:graphicData uri="http://schemas.openxmlformats.org/drawingml/2006/chart">
            <c:chart xmlns:c="http://schemas.openxmlformats.org/drawingml/2006/chart" xmlns:r="http://schemas.openxmlformats.org/officeDocument/2006/relationships" r:id="rId4"/>
          </a:graphicData>
        </a:graphic>
      </p:graphicFrame>
      <p:sp>
        <p:nvSpPr>
          <p:cNvPr id="38" name="Rectangle 37"/>
          <p:cNvSpPr/>
          <p:nvPr/>
        </p:nvSpPr>
        <p:spPr>
          <a:xfrm>
            <a:off x="431463" y="5618209"/>
            <a:ext cx="4054811" cy="507831"/>
          </a:xfrm>
          <a:prstGeom prst="rect">
            <a:avLst/>
          </a:prstGeom>
        </p:spPr>
        <p:txBody>
          <a:bodyPr wrap="square">
            <a:spAutoFit/>
          </a:bodyPr>
          <a:lstStyle/>
          <a:p>
            <a:r>
              <a:rPr lang="fr-FR" sz="900" b="1" dirty="0" smtClean="0">
                <a:latin typeface="Arial" panose="020B0604020202020204" pitchFamily="34" charset="0"/>
              </a:rPr>
              <a:t>Remarque</a:t>
            </a:r>
            <a:br>
              <a:rPr lang="fr-FR" sz="900" b="1" dirty="0" smtClean="0">
                <a:latin typeface="Arial" panose="020B0604020202020204" pitchFamily="34" charset="0"/>
              </a:rPr>
            </a:br>
            <a:r>
              <a:rPr lang="fr-FR" sz="900" dirty="0" smtClean="0">
                <a:latin typeface="Arial" panose="020B0604020202020204" pitchFamily="34" charset="0"/>
              </a:rPr>
              <a:t>Des </a:t>
            </a:r>
            <a:r>
              <a:rPr lang="fr-FR" sz="900" dirty="0">
                <a:latin typeface="Arial" panose="020B0604020202020204" pitchFamily="34" charset="0"/>
              </a:rPr>
              <a:t>résultats supérieurs à la moyenne internationale sont souhaitables; </a:t>
            </a:r>
            <a:r>
              <a:rPr lang="fr-FR" sz="900" dirty="0" smtClean="0">
                <a:latin typeface="Arial" panose="020B0604020202020204" pitchFamily="34" charset="0"/>
              </a:rPr>
              <a:t>des </a:t>
            </a:r>
            <a:r>
              <a:rPr lang="fr-FR" sz="900" dirty="0">
                <a:latin typeface="Arial" panose="020B0604020202020204" pitchFamily="34" charset="0"/>
              </a:rPr>
              <a:t>résultats inférieurs à la moyenne indiquent souvent des points à améliorer.</a:t>
            </a:r>
          </a:p>
        </p:txBody>
      </p:sp>
      <p:grpSp>
        <p:nvGrpSpPr>
          <p:cNvPr id="8" name="Group 7"/>
          <p:cNvGrpSpPr/>
          <p:nvPr/>
        </p:nvGrpSpPr>
        <p:grpSpPr>
          <a:xfrm>
            <a:off x="4739360" y="5652895"/>
            <a:ext cx="4170163" cy="540426"/>
            <a:chOff x="4739360" y="5599730"/>
            <a:chExt cx="4170163" cy="540426"/>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9360" y="5612147"/>
              <a:ext cx="528009" cy="528009"/>
            </a:xfrm>
            <a:prstGeom prst="rect">
              <a:avLst/>
            </a:prstGeom>
          </p:spPr>
        </p:pic>
        <p:sp>
          <p:nvSpPr>
            <p:cNvPr id="16" name="Rectangle 15"/>
            <p:cNvSpPr/>
            <p:nvPr/>
          </p:nvSpPr>
          <p:spPr>
            <a:xfrm>
              <a:off x="5267368" y="5599730"/>
              <a:ext cx="3642155" cy="483530"/>
            </a:xfrm>
            <a:prstGeom prst="rect">
              <a:avLst/>
            </a:prstGeom>
          </p:spPr>
          <p:txBody>
            <a:bodyPr wrap="square">
              <a:spAutoFit/>
            </a:bodyPr>
            <a:lstStyle/>
            <a:p>
              <a:pPr>
                <a:lnSpc>
                  <a:spcPts val="1600"/>
                </a:lnSpc>
              </a:pPr>
              <a:r>
                <a:rPr lang="fr-FR" sz="1100" dirty="0" smtClean="0">
                  <a:solidFill>
                    <a:srgbClr val="282828"/>
                  </a:solidFill>
                  <a:latin typeface="Arial" panose="020B0604020202020204" pitchFamily="34" charset="0"/>
                  <a:cs typeface="Arial" panose="020B0604020202020204" pitchFamily="34" charset="0"/>
                </a:rPr>
                <a:t>L’opinion des Canadiens âgés (55 ans et plus) sur leurs systèmes de santé </a:t>
              </a:r>
              <a:r>
                <a:rPr lang="fr-FR" sz="1100" b="1" dirty="0" smtClean="0">
                  <a:solidFill>
                    <a:srgbClr val="282828"/>
                  </a:solidFill>
                  <a:latin typeface="Arial" panose="020B0604020202020204" pitchFamily="34" charset="0"/>
                  <a:cs typeface="Arial" panose="020B0604020202020204" pitchFamily="34" charset="0"/>
                </a:rPr>
                <a:t>n’a pas changé depuis</a:t>
              </a:r>
              <a:r>
                <a:rPr lang="fr-FR" sz="1100" b="1" dirty="0">
                  <a:solidFill>
                    <a:srgbClr val="282828"/>
                  </a:solidFill>
                  <a:latin typeface="Arial" panose="020B0604020202020204" pitchFamily="34" charset="0"/>
                  <a:cs typeface="Arial" panose="020B0604020202020204" pitchFamily="34" charset="0"/>
                </a:rPr>
                <a:t> 2014</a:t>
              </a:r>
              <a:r>
                <a:rPr lang="fr-FR" sz="1100" b="1" baseline="30000" dirty="0" smtClean="0">
                  <a:solidFill>
                    <a:srgbClr val="282828"/>
                  </a:solidFill>
                  <a:latin typeface="Arial" panose="020B0604020202020204" pitchFamily="34" charset="0"/>
                  <a:cs typeface="Arial" panose="020B0604020202020204" pitchFamily="34" charset="0"/>
                </a:rPr>
                <a:t>†</a:t>
              </a:r>
              <a:endParaRPr lang="fr-FR" sz="1100" b="1" baseline="30000" dirty="0">
                <a:solidFill>
                  <a:srgbClr val="282828"/>
                </a:solidFill>
                <a:latin typeface="Arial" panose="020B0604020202020204" pitchFamily="34" charset="0"/>
                <a:cs typeface="Arial" panose="020B0604020202020204" pitchFamily="34" charset="0"/>
              </a:endParaRPr>
            </a:p>
          </p:txBody>
        </p:sp>
      </p:grpSp>
      <p:graphicFrame>
        <p:nvGraphicFramePr>
          <p:cNvPr id="17" name="Chart 16"/>
          <p:cNvGraphicFramePr/>
          <p:nvPr>
            <p:extLst>
              <p:ext uri="{D42A27DB-BD31-4B8C-83A1-F6EECF244321}">
                <p14:modId xmlns:p14="http://schemas.microsoft.com/office/powerpoint/2010/main" val="3058308301"/>
              </p:ext>
            </p:extLst>
          </p:nvPr>
        </p:nvGraphicFramePr>
        <p:xfrm>
          <a:off x="4295553" y="1721279"/>
          <a:ext cx="4613970" cy="3654109"/>
        </p:xfrm>
        <a:graphic>
          <a:graphicData uri="http://schemas.openxmlformats.org/drawingml/2006/chart">
            <c:chart xmlns:c="http://schemas.openxmlformats.org/drawingml/2006/chart" xmlns:r="http://schemas.openxmlformats.org/officeDocument/2006/relationships" r:id="rId6"/>
          </a:graphicData>
        </a:graphic>
      </p:graphicFrame>
      <p:grpSp>
        <p:nvGrpSpPr>
          <p:cNvPr id="20" name="Group 2"/>
          <p:cNvGrpSpPr/>
          <p:nvPr>
            <p:custDataLst>
              <p:tags r:id="rId1"/>
            </p:custDataLst>
          </p:nvPr>
        </p:nvGrpSpPr>
        <p:grpSpPr>
          <a:xfrm>
            <a:off x="248075" y="6315411"/>
            <a:ext cx="4326123" cy="427175"/>
            <a:chOff x="1559256" y="4655154"/>
            <a:chExt cx="4326123" cy="413852"/>
          </a:xfrm>
        </p:grpSpPr>
        <p:grpSp>
          <p:nvGrpSpPr>
            <p:cNvPr id="23" name="Group 3"/>
            <p:cNvGrpSpPr/>
            <p:nvPr/>
          </p:nvGrpSpPr>
          <p:grpSpPr>
            <a:xfrm>
              <a:off x="1559256" y="4655163"/>
              <a:ext cx="1599872" cy="413828"/>
              <a:chOff x="2989195" y="5765318"/>
              <a:chExt cx="1742725" cy="432178"/>
            </a:xfrm>
          </p:grpSpPr>
          <p:sp>
            <p:nvSpPr>
              <p:cNvPr id="30"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31"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4" name="Group 5"/>
            <p:cNvGrpSpPr/>
            <p:nvPr/>
          </p:nvGrpSpPr>
          <p:grpSpPr>
            <a:xfrm>
              <a:off x="2918782" y="4655178"/>
              <a:ext cx="1454430" cy="413828"/>
              <a:chOff x="4402330" y="5765321"/>
              <a:chExt cx="1742724" cy="432177"/>
            </a:xfrm>
          </p:grpSpPr>
          <p:sp>
            <p:nvSpPr>
              <p:cNvPr id="28"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29"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5" name="Group 7"/>
            <p:cNvGrpSpPr/>
            <p:nvPr/>
          </p:nvGrpSpPr>
          <p:grpSpPr>
            <a:xfrm>
              <a:off x="4430951" y="4655154"/>
              <a:ext cx="1454428" cy="413828"/>
              <a:chOff x="5966949" y="5765308"/>
              <a:chExt cx="1742722" cy="432178"/>
            </a:xfrm>
          </p:grpSpPr>
          <p:sp>
            <p:nvSpPr>
              <p:cNvPr id="26"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27"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1" name="Rectangle 20"/>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722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2135020" y="1504966"/>
            <a:ext cx="5574803" cy="4114808"/>
            <a:chOff x="966266" y="1500212"/>
            <a:chExt cx="5574803" cy="4114808"/>
          </a:xfrm>
        </p:grpSpPr>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266" y="1500212"/>
              <a:ext cx="5574803" cy="4114808"/>
            </a:xfrm>
            <a:prstGeom prst="rect">
              <a:avLst/>
            </a:prstGeom>
          </p:spPr>
        </p:pic>
        <p:grpSp>
          <p:nvGrpSpPr>
            <p:cNvPr id="70" name="Group 69"/>
            <p:cNvGrpSpPr/>
            <p:nvPr/>
          </p:nvGrpSpPr>
          <p:grpSpPr>
            <a:xfrm>
              <a:off x="1369104" y="4064497"/>
              <a:ext cx="363501" cy="365760"/>
              <a:chOff x="1369104" y="4064497"/>
              <a:chExt cx="363501" cy="365760"/>
            </a:xfrm>
          </p:grpSpPr>
          <p:sp>
            <p:nvSpPr>
              <p:cNvPr id="138" name="TextBox 137"/>
              <p:cNvSpPr txBox="1"/>
              <p:nvPr/>
            </p:nvSpPr>
            <p:spPr>
              <a:xfrm>
                <a:off x="1369104" y="4064497"/>
                <a:ext cx="363501" cy="365760"/>
              </a:xfrm>
              <a:prstGeom prst="ellipse">
                <a:avLst/>
              </a:prstGeom>
              <a:solidFill>
                <a:srgbClr val="F48120"/>
              </a:solidFill>
              <a:ln w="19050">
                <a:solidFill>
                  <a:srgbClr val="282828"/>
                </a:solidFill>
              </a:ln>
            </p:spPr>
            <p:txBody>
              <a:bodyPr wrap="square" rtlCol="0">
                <a:spAutoFit/>
              </a:bodyPr>
              <a:lstStyle/>
              <a:p>
                <a:endParaRPr lang="en-CA" sz="1150" dirty="0"/>
              </a:p>
            </p:txBody>
          </p:sp>
          <p:sp>
            <p:nvSpPr>
              <p:cNvPr id="139" name="Rectangle 138"/>
              <p:cNvSpPr/>
              <p:nvPr/>
            </p:nvSpPr>
            <p:spPr>
              <a:xfrm>
                <a:off x="1404981" y="4153914"/>
                <a:ext cx="291747" cy="176972"/>
              </a:xfrm>
              <a:prstGeom prst="rect">
                <a:avLst/>
              </a:prstGeom>
              <a:noFill/>
              <a:ln>
                <a:noFill/>
              </a:ln>
            </p:spPr>
            <p:txBody>
              <a:bodyPr wrap="none" lIns="0" tIns="0" rIns="0" bIns="0">
                <a:spAutoFit/>
              </a:bodyPr>
              <a:lstStyle/>
              <a:p>
                <a:r>
                  <a:rPr lang="en-CA" sz="1150" b="1" dirty="0" smtClean="0">
                    <a:solidFill>
                      <a:srgbClr val="282828"/>
                    </a:solidFill>
                  </a:rPr>
                  <a:t>64 %</a:t>
                </a:r>
                <a:endParaRPr lang="en-CA" sz="1150" b="1" dirty="0">
                  <a:solidFill>
                    <a:srgbClr val="282828"/>
                  </a:solidFill>
                </a:endParaRPr>
              </a:p>
            </p:txBody>
          </p:sp>
        </p:grpSp>
        <p:grpSp>
          <p:nvGrpSpPr>
            <p:cNvPr id="71" name="Group 70"/>
            <p:cNvGrpSpPr/>
            <p:nvPr/>
          </p:nvGrpSpPr>
          <p:grpSpPr>
            <a:xfrm>
              <a:off x="1930682" y="4194931"/>
              <a:ext cx="363501" cy="365760"/>
              <a:chOff x="1350054" y="4083547"/>
              <a:chExt cx="363501" cy="365760"/>
            </a:xfrm>
          </p:grpSpPr>
          <p:sp>
            <p:nvSpPr>
              <p:cNvPr id="136" name="TextBox 135"/>
              <p:cNvSpPr txBox="1"/>
              <p:nvPr/>
            </p:nvSpPr>
            <p:spPr>
              <a:xfrm>
                <a:off x="1350054" y="4083547"/>
                <a:ext cx="363501" cy="365760"/>
              </a:xfrm>
              <a:prstGeom prst="ellipse">
                <a:avLst/>
              </a:prstGeom>
              <a:solidFill>
                <a:srgbClr val="CFE8E3"/>
              </a:solidFill>
              <a:ln w="19050">
                <a:solidFill>
                  <a:srgbClr val="282828"/>
                </a:solidFill>
              </a:ln>
            </p:spPr>
            <p:txBody>
              <a:bodyPr wrap="square" rtlCol="0">
                <a:spAutoFit/>
              </a:bodyPr>
              <a:lstStyle/>
              <a:p>
                <a:endParaRPr lang="en-CA" sz="1150" dirty="0"/>
              </a:p>
            </p:txBody>
          </p:sp>
          <p:sp>
            <p:nvSpPr>
              <p:cNvPr id="137" name="Rectangle 136"/>
              <p:cNvSpPr/>
              <p:nvPr/>
            </p:nvSpPr>
            <p:spPr>
              <a:xfrm>
                <a:off x="1385931" y="4172964"/>
                <a:ext cx="291747" cy="176972"/>
              </a:xfrm>
              <a:prstGeom prst="rect">
                <a:avLst/>
              </a:prstGeom>
              <a:noFill/>
              <a:ln>
                <a:noFill/>
              </a:ln>
            </p:spPr>
            <p:txBody>
              <a:bodyPr wrap="none" lIns="0" tIns="0" rIns="0" bIns="0">
                <a:spAutoFit/>
              </a:bodyPr>
              <a:lstStyle/>
              <a:p>
                <a:r>
                  <a:rPr lang="en-CA" sz="1150" b="1" dirty="0" smtClean="0">
                    <a:solidFill>
                      <a:srgbClr val="282828"/>
                    </a:solidFill>
                  </a:rPr>
                  <a:t>71 %</a:t>
                </a:r>
                <a:endParaRPr lang="en-CA" sz="1150" b="1" dirty="0">
                  <a:solidFill>
                    <a:srgbClr val="282828"/>
                  </a:solidFill>
                </a:endParaRPr>
              </a:p>
            </p:txBody>
          </p:sp>
        </p:grpSp>
        <p:grpSp>
          <p:nvGrpSpPr>
            <p:cNvPr id="72" name="Group 71"/>
            <p:cNvGrpSpPr/>
            <p:nvPr/>
          </p:nvGrpSpPr>
          <p:grpSpPr>
            <a:xfrm>
              <a:off x="2416009" y="4260384"/>
              <a:ext cx="363501" cy="365760"/>
              <a:chOff x="1350054" y="4074022"/>
              <a:chExt cx="363501" cy="365760"/>
            </a:xfrm>
          </p:grpSpPr>
          <p:sp>
            <p:nvSpPr>
              <p:cNvPr id="126" name="TextBox 125"/>
              <p:cNvSpPr txBox="1"/>
              <p:nvPr/>
            </p:nvSpPr>
            <p:spPr>
              <a:xfrm>
                <a:off x="1350054" y="4074022"/>
                <a:ext cx="363501" cy="365760"/>
              </a:xfrm>
              <a:prstGeom prst="ellipse">
                <a:avLst/>
              </a:prstGeom>
              <a:solidFill>
                <a:srgbClr val="CFE8E3"/>
              </a:solidFill>
              <a:ln w="19050">
                <a:solidFill>
                  <a:srgbClr val="282828"/>
                </a:solidFill>
              </a:ln>
            </p:spPr>
            <p:txBody>
              <a:bodyPr wrap="square" rtlCol="0">
                <a:spAutoFit/>
              </a:bodyPr>
              <a:lstStyle/>
              <a:p>
                <a:endParaRPr lang="en-CA" sz="1150" dirty="0"/>
              </a:p>
            </p:txBody>
          </p:sp>
          <p:sp>
            <p:nvSpPr>
              <p:cNvPr id="128" name="Rectangle 127"/>
              <p:cNvSpPr/>
              <p:nvPr/>
            </p:nvSpPr>
            <p:spPr>
              <a:xfrm>
                <a:off x="1385931" y="4163439"/>
                <a:ext cx="291747" cy="176972"/>
              </a:xfrm>
              <a:prstGeom prst="rect">
                <a:avLst/>
              </a:prstGeom>
              <a:noFill/>
              <a:ln>
                <a:noFill/>
              </a:ln>
            </p:spPr>
            <p:txBody>
              <a:bodyPr wrap="none" lIns="0" tIns="0" rIns="0" bIns="0">
                <a:spAutoFit/>
              </a:bodyPr>
              <a:lstStyle/>
              <a:p>
                <a:r>
                  <a:rPr lang="en-CA" sz="1150" b="1" dirty="0" smtClean="0">
                    <a:solidFill>
                      <a:srgbClr val="282828"/>
                    </a:solidFill>
                  </a:rPr>
                  <a:t>75 %</a:t>
                </a:r>
                <a:endParaRPr lang="en-CA" sz="1150" b="1" dirty="0">
                  <a:solidFill>
                    <a:srgbClr val="282828"/>
                  </a:solidFill>
                </a:endParaRPr>
              </a:p>
            </p:txBody>
          </p:sp>
        </p:grpSp>
        <p:grpSp>
          <p:nvGrpSpPr>
            <p:cNvPr id="73" name="Group 72"/>
            <p:cNvGrpSpPr/>
            <p:nvPr/>
          </p:nvGrpSpPr>
          <p:grpSpPr>
            <a:xfrm>
              <a:off x="2869523" y="4282832"/>
              <a:ext cx="363501" cy="365760"/>
              <a:chOff x="1350054" y="4102597"/>
              <a:chExt cx="363501" cy="365760"/>
            </a:xfrm>
          </p:grpSpPr>
          <p:sp>
            <p:nvSpPr>
              <p:cNvPr id="124" name="TextBox 123"/>
              <p:cNvSpPr txBox="1"/>
              <p:nvPr/>
            </p:nvSpPr>
            <p:spPr>
              <a:xfrm>
                <a:off x="1350054" y="4102597"/>
                <a:ext cx="363501" cy="365760"/>
              </a:xfrm>
              <a:prstGeom prst="ellipse">
                <a:avLst/>
              </a:prstGeom>
              <a:solidFill>
                <a:srgbClr val="F48120"/>
              </a:solidFill>
              <a:ln w="19050">
                <a:solidFill>
                  <a:srgbClr val="282828"/>
                </a:solidFill>
              </a:ln>
            </p:spPr>
            <p:txBody>
              <a:bodyPr wrap="square" rtlCol="0">
                <a:spAutoFit/>
              </a:bodyPr>
              <a:lstStyle/>
              <a:p>
                <a:endParaRPr lang="en-CA" sz="1150" dirty="0"/>
              </a:p>
            </p:txBody>
          </p:sp>
          <p:sp>
            <p:nvSpPr>
              <p:cNvPr id="125" name="Rectangle 124"/>
              <p:cNvSpPr/>
              <p:nvPr/>
            </p:nvSpPr>
            <p:spPr>
              <a:xfrm>
                <a:off x="1385931" y="4192014"/>
                <a:ext cx="291747" cy="176972"/>
              </a:xfrm>
              <a:prstGeom prst="rect">
                <a:avLst/>
              </a:prstGeom>
              <a:noFill/>
              <a:ln>
                <a:noFill/>
              </a:ln>
            </p:spPr>
            <p:txBody>
              <a:bodyPr wrap="none" lIns="0" tIns="0" rIns="0" bIns="0">
                <a:spAutoFit/>
              </a:bodyPr>
              <a:lstStyle/>
              <a:p>
                <a:r>
                  <a:rPr lang="en-CA" sz="1150" b="1" dirty="0" smtClean="0">
                    <a:solidFill>
                      <a:srgbClr val="282828"/>
                    </a:solidFill>
                  </a:rPr>
                  <a:t>61 %</a:t>
                </a:r>
                <a:endParaRPr lang="en-CA" sz="1150" b="1" dirty="0">
                  <a:solidFill>
                    <a:srgbClr val="282828"/>
                  </a:solidFill>
                </a:endParaRPr>
              </a:p>
            </p:txBody>
          </p:sp>
        </p:grpSp>
        <p:grpSp>
          <p:nvGrpSpPr>
            <p:cNvPr id="74" name="Group 73"/>
            <p:cNvGrpSpPr/>
            <p:nvPr/>
          </p:nvGrpSpPr>
          <p:grpSpPr>
            <a:xfrm>
              <a:off x="3520089" y="4489895"/>
              <a:ext cx="363501" cy="365760"/>
              <a:chOff x="1327932" y="4112122"/>
              <a:chExt cx="363501" cy="365760"/>
            </a:xfrm>
          </p:grpSpPr>
          <p:sp>
            <p:nvSpPr>
              <p:cNvPr id="99" name="TextBox 98"/>
              <p:cNvSpPr txBox="1"/>
              <p:nvPr/>
            </p:nvSpPr>
            <p:spPr>
              <a:xfrm>
                <a:off x="1327932" y="4112122"/>
                <a:ext cx="363501" cy="365760"/>
              </a:xfrm>
              <a:prstGeom prst="ellipse">
                <a:avLst/>
              </a:prstGeom>
              <a:solidFill>
                <a:srgbClr val="F48120"/>
              </a:solidFill>
              <a:ln w="19050">
                <a:solidFill>
                  <a:srgbClr val="282828"/>
                </a:solidFill>
              </a:ln>
            </p:spPr>
            <p:txBody>
              <a:bodyPr wrap="square" rtlCol="0">
                <a:spAutoFit/>
              </a:bodyPr>
              <a:lstStyle/>
              <a:p>
                <a:endParaRPr lang="en-CA" sz="1150" dirty="0"/>
              </a:p>
            </p:txBody>
          </p:sp>
          <p:sp>
            <p:nvSpPr>
              <p:cNvPr id="100" name="Rectangle 99"/>
              <p:cNvSpPr/>
              <p:nvPr/>
            </p:nvSpPr>
            <p:spPr>
              <a:xfrm>
                <a:off x="1363809" y="4201539"/>
                <a:ext cx="291747" cy="176972"/>
              </a:xfrm>
              <a:prstGeom prst="rect">
                <a:avLst/>
              </a:prstGeom>
              <a:noFill/>
              <a:ln>
                <a:noFill/>
              </a:ln>
            </p:spPr>
            <p:txBody>
              <a:bodyPr wrap="none" lIns="0" tIns="0" rIns="0" bIns="0">
                <a:spAutoFit/>
              </a:bodyPr>
              <a:lstStyle/>
              <a:p>
                <a:r>
                  <a:rPr lang="en-CA" sz="1150" b="1" dirty="0" smtClean="0">
                    <a:solidFill>
                      <a:srgbClr val="282828"/>
                    </a:solidFill>
                  </a:rPr>
                  <a:t>73 %</a:t>
                </a:r>
                <a:endParaRPr lang="en-CA" sz="1150" b="1" dirty="0">
                  <a:solidFill>
                    <a:srgbClr val="282828"/>
                  </a:solidFill>
                </a:endParaRPr>
              </a:p>
            </p:txBody>
          </p:sp>
        </p:grpSp>
        <p:grpSp>
          <p:nvGrpSpPr>
            <p:cNvPr id="75" name="Group 74"/>
            <p:cNvGrpSpPr/>
            <p:nvPr/>
          </p:nvGrpSpPr>
          <p:grpSpPr>
            <a:xfrm>
              <a:off x="4360348" y="4306507"/>
              <a:ext cx="363501" cy="365760"/>
              <a:chOff x="1294522" y="4102791"/>
              <a:chExt cx="363501" cy="365760"/>
            </a:xfrm>
          </p:grpSpPr>
          <p:sp>
            <p:nvSpPr>
              <p:cNvPr id="97" name="TextBox 96"/>
              <p:cNvSpPr txBox="1"/>
              <p:nvPr/>
            </p:nvSpPr>
            <p:spPr>
              <a:xfrm>
                <a:off x="1294522" y="4102791"/>
                <a:ext cx="363501" cy="365760"/>
              </a:xfrm>
              <a:prstGeom prst="ellipse">
                <a:avLst/>
              </a:prstGeom>
              <a:solidFill>
                <a:srgbClr val="F48120"/>
              </a:solidFill>
              <a:ln w="19050">
                <a:solidFill>
                  <a:srgbClr val="282828"/>
                </a:solidFill>
              </a:ln>
            </p:spPr>
            <p:txBody>
              <a:bodyPr wrap="square" rtlCol="0">
                <a:spAutoFit/>
              </a:bodyPr>
              <a:lstStyle/>
              <a:p>
                <a:endParaRPr lang="en-CA" sz="1150" dirty="0"/>
              </a:p>
            </p:txBody>
          </p:sp>
          <p:sp>
            <p:nvSpPr>
              <p:cNvPr id="98" name="Rectangle 97"/>
              <p:cNvSpPr/>
              <p:nvPr/>
            </p:nvSpPr>
            <p:spPr>
              <a:xfrm>
                <a:off x="1330399" y="4192208"/>
                <a:ext cx="291747" cy="176972"/>
              </a:xfrm>
              <a:prstGeom prst="rect">
                <a:avLst/>
              </a:prstGeom>
              <a:noFill/>
              <a:ln>
                <a:noFill/>
              </a:ln>
            </p:spPr>
            <p:txBody>
              <a:bodyPr wrap="none" lIns="0" tIns="0" rIns="0" bIns="0">
                <a:spAutoFit/>
              </a:bodyPr>
              <a:lstStyle/>
              <a:p>
                <a:r>
                  <a:rPr lang="en-CA" sz="1150" b="1" dirty="0" smtClean="0">
                    <a:solidFill>
                      <a:srgbClr val="282828"/>
                    </a:solidFill>
                  </a:rPr>
                  <a:t>55 %</a:t>
                </a:r>
                <a:endParaRPr lang="en-CA" sz="1150" b="1" dirty="0">
                  <a:solidFill>
                    <a:srgbClr val="282828"/>
                  </a:solidFill>
                </a:endParaRPr>
              </a:p>
            </p:txBody>
          </p:sp>
        </p:grpSp>
        <p:grpSp>
          <p:nvGrpSpPr>
            <p:cNvPr id="76" name="Group 75"/>
            <p:cNvGrpSpPr/>
            <p:nvPr/>
          </p:nvGrpSpPr>
          <p:grpSpPr>
            <a:xfrm>
              <a:off x="5113139" y="3144841"/>
              <a:ext cx="363501" cy="365760"/>
              <a:chOff x="1683812" y="4066409"/>
              <a:chExt cx="363501" cy="365760"/>
            </a:xfrm>
          </p:grpSpPr>
          <p:sp>
            <p:nvSpPr>
              <p:cNvPr id="95" name="TextBox 94"/>
              <p:cNvSpPr txBox="1"/>
              <p:nvPr/>
            </p:nvSpPr>
            <p:spPr>
              <a:xfrm>
                <a:off x="1683812" y="4066409"/>
                <a:ext cx="363501" cy="365760"/>
              </a:xfrm>
              <a:prstGeom prst="ellipse">
                <a:avLst/>
              </a:prstGeom>
              <a:solidFill>
                <a:srgbClr val="CFE8E3"/>
              </a:solidFill>
              <a:ln w="19050">
                <a:solidFill>
                  <a:srgbClr val="282828"/>
                </a:solidFill>
              </a:ln>
            </p:spPr>
            <p:txBody>
              <a:bodyPr wrap="square" rtlCol="0">
                <a:spAutoFit/>
              </a:bodyPr>
              <a:lstStyle/>
              <a:p>
                <a:endParaRPr lang="en-CA" sz="1150" dirty="0"/>
              </a:p>
            </p:txBody>
          </p:sp>
          <p:sp>
            <p:nvSpPr>
              <p:cNvPr id="96" name="Rectangle 95"/>
              <p:cNvSpPr/>
              <p:nvPr/>
            </p:nvSpPr>
            <p:spPr>
              <a:xfrm>
                <a:off x="1719689" y="4155826"/>
                <a:ext cx="291747" cy="176972"/>
              </a:xfrm>
              <a:prstGeom prst="rect">
                <a:avLst/>
              </a:prstGeom>
              <a:noFill/>
              <a:ln>
                <a:noFill/>
              </a:ln>
            </p:spPr>
            <p:txBody>
              <a:bodyPr wrap="none" lIns="0" tIns="0" rIns="0" bIns="0">
                <a:spAutoFit/>
              </a:bodyPr>
              <a:lstStyle/>
              <a:p>
                <a:r>
                  <a:rPr lang="en-CA" sz="1150" b="1" dirty="0" smtClean="0">
                    <a:solidFill>
                      <a:srgbClr val="282828"/>
                    </a:solidFill>
                  </a:rPr>
                  <a:t>71 %</a:t>
                </a:r>
                <a:endParaRPr lang="en-CA" sz="1150" b="1" dirty="0">
                  <a:solidFill>
                    <a:srgbClr val="282828"/>
                  </a:solidFill>
                </a:endParaRPr>
              </a:p>
            </p:txBody>
          </p:sp>
        </p:grpSp>
        <p:grpSp>
          <p:nvGrpSpPr>
            <p:cNvPr id="77" name="Group 76"/>
            <p:cNvGrpSpPr/>
            <p:nvPr/>
          </p:nvGrpSpPr>
          <p:grpSpPr>
            <a:xfrm>
              <a:off x="5867656" y="3569519"/>
              <a:ext cx="363501" cy="365760"/>
              <a:chOff x="1189710" y="3850829"/>
              <a:chExt cx="363501" cy="365760"/>
            </a:xfrm>
          </p:grpSpPr>
          <p:sp>
            <p:nvSpPr>
              <p:cNvPr id="93" name="TextBox 92"/>
              <p:cNvSpPr txBox="1"/>
              <p:nvPr/>
            </p:nvSpPr>
            <p:spPr>
              <a:xfrm>
                <a:off x="1189710" y="3850829"/>
                <a:ext cx="363501" cy="365760"/>
              </a:xfrm>
              <a:prstGeom prst="ellipse">
                <a:avLst/>
              </a:prstGeom>
              <a:solidFill>
                <a:srgbClr val="F48120"/>
              </a:solidFill>
              <a:ln w="19050">
                <a:solidFill>
                  <a:srgbClr val="282828"/>
                </a:solidFill>
              </a:ln>
            </p:spPr>
            <p:txBody>
              <a:bodyPr wrap="square" rtlCol="0">
                <a:spAutoFit/>
              </a:bodyPr>
              <a:lstStyle/>
              <a:p>
                <a:endParaRPr lang="en-CA" sz="1150" dirty="0"/>
              </a:p>
            </p:txBody>
          </p:sp>
          <p:sp>
            <p:nvSpPr>
              <p:cNvPr id="94" name="Rectangle 93"/>
              <p:cNvSpPr/>
              <p:nvPr/>
            </p:nvSpPr>
            <p:spPr>
              <a:xfrm>
                <a:off x="1225587" y="3940246"/>
                <a:ext cx="291747" cy="176972"/>
              </a:xfrm>
              <a:prstGeom prst="rect">
                <a:avLst/>
              </a:prstGeom>
              <a:noFill/>
              <a:ln>
                <a:noFill/>
              </a:ln>
            </p:spPr>
            <p:txBody>
              <a:bodyPr wrap="none" lIns="0" tIns="0" rIns="0" bIns="0">
                <a:spAutoFit/>
              </a:bodyPr>
              <a:lstStyle/>
              <a:p>
                <a:r>
                  <a:rPr lang="en-CA" sz="1150" b="1" dirty="0" smtClean="0">
                    <a:solidFill>
                      <a:srgbClr val="282828"/>
                    </a:solidFill>
                  </a:rPr>
                  <a:t>69 %</a:t>
                </a:r>
                <a:endParaRPr lang="en-CA" sz="1150" b="1" dirty="0">
                  <a:solidFill>
                    <a:srgbClr val="282828"/>
                  </a:solidFill>
                </a:endParaRPr>
              </a:p>
            </p:txBody>
          </p:sp>
        </p:grpSp>
        <p:grpSp>
          <p:nvGrpSpPr>
            <p:cNvPr id="78" name="Group 77"/>
            <p:cNvGrpSpPr/>
            <p:nvPr/>
          </p:nvGrpSpPr>
          <p:grpSpPr>
            <a:xfrm>
              <a:off x="6155551" y="4459963"/>
              <a:ext cx="363501" cy="365760"/>
              <a:chOff x="978322" y="4026863"/>
              <a:chExt cx="363501" cy="365760"/>
            </a:xfrm>
          </p:grpSpPr>
          <p:sp>
            <p:nvSpPr>
              <p:cNvPr id="91" name="TextBox 90"/>
              <p:cNvSpPr txBox="1"/>
              <p:nvPr/>
            </p:nvSpPr>
            <p:spPr>
              <a:xfrm>
                <a:off x="978322" y="4026863"/>
                <a:ext cx="363501" cy="365760"/>
              </a:xfrm>
              <a:prstGeom prst="ellipse">
                <a:avLst/>
              </a:prstGeom>
              <a:solidFill>
                <a:srgbClr val="F48120"/>
              </a:solidFill>
              <a:ln w="19050">
                <a:solidFill>
                  <a:srgbClr val="282828"/>
                </a:solidFill>
              </a:ln>
            </p:spPr>
            <p:txBody>
              <a:bodyPr wrap="square" rtlCol="0">
                <a:spAutoFit/>
              </a:bodyPr>
              <a:lstStyle/>
              <a:p>
                <a:endParaRPr lang="en-CA" sz="1150" dirty="0"/>
              </a:p>
            </p:txBody>
          </p:sp>
          <p:sp>
            <p:nvSpPr>
              <p:cNvPr id="92" name="Rectangle 91"/>
              <p:cNvSpPr/>
              <p:nvPr/>
            </p:nvSpPr>
            <p:spPr>
              <a:xfrm>
                <a:off x="1014199" y="4116280"/>
                <a:ext cx="291747" cy="176972"/>
              </a:xfrm>
              <a:prstGeom prst="rect">
                <a:avLst/>
              </a:prstGeom>
              <a:noFill/>
              <a:ln>
                <a:noFill/>
              </a:ln>
            </p:spPr>
            <p:txBody>
              <a:bodyPr wrap="none" lIns="0" tIns="0" rIns="0" bIns="0">
                <a:spAutoFit/>
              </a:bodyPr>
              <a:lstStyle/>
              <a:p>
                <a:r>
                  <a:rPr lang="en-CA" sz="1150" b="1" dirty="0" smtClean="0">
                    <a:solidFill>
                      <a:srgbClr val="282828"/>
                    </a:solidFill>
                  </a:rPr>
                  <a:t>66 %</a:t>
                </a:r>
                <a:endParaRPr lang="en-CA" sz="1150" b="1" dirty="0">
                  <a:solidFill>
                    <a:srgbClr val="282828"/>
                  </a:solidFill>
                </a:endParaRPr>
              </a:p>
            </p:txBody>
          </p:sp>
        </p:grpSp>
        <p:grpSp>
          <p:nvGrpSpPr>
            <p:cNvPr id="79" name="Group 78"/>
            <p:cNvGrpSpPr/>
            <p:nvPr/>
          </p:nvGrpSpPr>
          <p:grpSpPr>
            <a:xfrm>
              <a:off x="5853406" y="4888307"/>
              <a:ext cx="363501" cy="365760"/>
              <a:chOff x="1128362" y="3862411"/>
              <a:chExt cx="363501" cy="365760"/>
            </a:xfrm>
          </p:grpSpPr>
          <p:sp>
            <p:nvSpPr>
              <p:cNvPr id="80" name="TextBox 79"/>
              <p:cNvSpPr txBox="1"/>
              <p:nvPr/>
            </p:nvSpPr>
            <p:spPr>
              <a:xfrm>
                <a:off x="1128362" y="3862411"/>
                <a:ext cx="363501" cy="365760"/>
              </a:xfrm>
              <a:prstGeom prst="ellipse">
                <a:avLst/>
              </a:prstGeom>
              <a:solidFill>
                <a:srgbClr val="CFE8E3"/>
              </a:solidFill>
              <a:ln w="19050">
                <a:solidFill>
                  <a:srgbClr val="282828"/>
                </a:solidFill>
              </a:ln>
            </p:spPr>
            <p:txBody>
              <a:bodyPr wrap="square" rtlCol="0">
                <a:spAutoFit/>
              </a:bodyPr>
              <a:lstStyle/>
              <a:p>
                <a:endParaRPr lang="en-CA" sz="1150" dirty="0"/>
              </a:p>
            </p:txBody>
          </p:sp>
          <p:sp>
            <p:nvSpPr>
              <p:cNvPr id="90" name="Rectangle 89"/>
              <p:cNvSpPr/>
              <p:nvPr/>
            </p:nvSpPr>
            <p:spPr>
              <a:xfrm>
                <a:off x="1164239" y="3951828"/>
                <a:ext cx="291747" cy="176972"/>
              </a:xfrm>
              <a:prstGeom prst="rect">
                <a:avLst/>
              </a:prstGeom>
              <a:noFill/>
              <a:ln>
                <a:noFill/>
              </a:ln>
            </p:spPr>
            <p:txBody>
              <a:bodyPr wrap="none" lIns="0" tIns="0" rIns="0" bIns="0">
                <a:spAutoFit/>
              </a:bodyPr>
              <a:lstStyle/>
              <a:p>
                <a:r>
                  <a:rPr lang="en-CA" sz="1150" b="1" dirty="0" smtClean="0">
                    <a:solidFill>
                      <a:srgbClr val="282828"/>
                    </a:solidFill>
                  </a:rPr>
                  <a:t>69 %</a:t>
                </a:r>
                <a:endParaRPr lang="en-CA" sz="1150" b="1" dirty="0">
                  <a:solidFill>
                    <a:srgbClr val="282828"/>
                  </a:solidFill>
                </a:endParaRPr>
              </a:p>
            </p:txBody>
          </p:sp>
        </p:grpSp>
      </p:grpSp>
      <p:sp>
        <p:nvSpPr>
          <p:cNvPr id="2" name="Title 1"/>
          <p:cNvSpPr>
            <a:spLocks noGrp="1"/>
          </p:cNvSpPr>
          <p:nvPr>
            <p:ph type="title"/>
          </p:nvPr>
        </p:nvSpPr>
        <p:spPr>
          <a:xfrm>
            <a:off x="457200" y="389999"/>
            <a:ext cx="8229600" cy="1192634"/>
          </a:xfrm>
        </p:spPr>
        <p:txBody>
          <a:bodyPr/>
          <a:lstStyle/>
          <a:p>
            <a:r>
              <a:rPr lang="fr-FR" dirty="0"/>
              <a:t>Aperçu des résultats provinciaux : adultes âgés très ou entièrement satisfaits de la qualité des soins de santé reçus dans les 12 derniers mois</a:t>
            </a: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32</a:t>
            </a:fld>
            <a:endParaRPr lang="en-CA" dirty="0"/>
          </a:p>
        </p:txBody>
      </p:sp>
      <p:sp>
        <p:nvSpPr>
          <p:cNvPr id="57" name="Rectangle 56"/>
          <p:cNvSpPr/>
          <p:nvPr/>
        </p:nvSpPr>
        <p:spPr>
          <a:xfrm>
            <a:off x="427415" y="5459525"/>
            <a:ext cx="8061492" cy="646331"/>
          </a:xfrm>
          <a:prstGeom prst="rect">
            <a:avLst/>
          </a:prstGeom>
        </p:spPr>
        <p:txBody>
          <a:bodyPr wrap="square">
            <a:spAutoFit/>
          </a:bodyPr>
          <a:lstStyle/>
          <a:p>
            <a:r>
              <a:rPr lang="fr-FR" sz="900" b="1" dirty="0">
                <a:latin typeface="Arial" panose="020B0604020202020204" pitchFamily="34" charset="0"/>
                <a:cs typeface="Arial" panose="020B0604020202020204" pitchFamily="34" charset="0"/>
              </a:rPr>
              <a:t>Remarques</a:t>
            </a:r>
          </a:p>
          <a:p>
            <a:r>
              <a:rPr lang="fr-FR" sz="900" dirty="0">
                <a:latin typeface="Arial" panose="020B0604020202020204" pitchFamily="34" charset="0"/>
                <a:cs typeface="Arial" panose="020B0604020202020204" pitchFamily="34" charset="0"/>
              </a:rPr>
              <a:t>La moyenne du Fonds du Commonwealth correspond au total des résultats des 11 pays divisé par le nombre de pays. La moyenne canadienne représente l’expérience moyenne des Canadiens (plutôt que la médiane des résultats provinciaux).</a:t>
            </a:r>
          </a:p>
          <a:p>
            <a:r>
              <a:rPr lang="fr-FR" sz="900" dirty="0">
                <a:latin typeface="Arial" panose="020B0604020202020204" pitchFamily="34" charset="0"/>
                <a:cs typeface="Arial" panose="020B0604020202020204" pitchFamily="34" charset="0"/>
              </a:rPr>
              <a:t>Des résultats supérieurs à la moyenne internationale sont souhaitables; des résultats inférieurs à la moyenne indiquent souvent des points à améliorer</a:t>
            </a:r>
            <a:r>
              <a:rPr lang="fr-FR" sz="900" dirty="0" smtClean="0">
                <a:latin typeface="Arial" panose="020B0604020202020204" pitchFamily="34" charset="0"/>
                <a:cs typeface="Arial" panose="020B0604020202020204" pitchFamily="34" charset="0"/>
              </a:rPr>
              <a:t>.</a:t>
            </a:r>
            <a:endParaRPr lang="fr-FR" sz="900" dirty="0">
              <a:latin typeface="Arial" panose="020B0604020202020204" pitchFamily="34" charset="0"/>
              <a:cs typeface="Arial" panose="020B0604020202020204" pitchFamily="34" charset="0"/>
            </a:endParaRPr>
          </a:p>
        </p:txBody>
      </p:sp>
      <p:grpSp>
        <p:nvGrpSpPr>
          <p:cNvPr id="140" name="Group 139"/>
          <p:cNvGrpSpPr/>
          <p:nvPr/>
        </p:nvGrpSpPr>
        <p:grpSpPr bwMode="gray">
          <a:xfrm>
            <a:off x="829778" y="1952346"/>
            <a:ext cx="902879" cy="1676140"/>
            <a:chOff x="411571" y="2153665"/>
            <a:chExt cx="902879" cy="1676140"/>
          </a:xfrm>
        </p:grpSpPr>
        <p:sp>
          <p:nvSpPr>
            <p:cNvPr id="141" name="TextBox 140"/>
            <p:cNvSpPr txBox="1"/>
            <p:nvPr/>
          </p:nvSpPr>
          <p:spPr bwMode="gray">
            <a:xfrm>
              <a:off x="457200" y="2153665"/>
              <a:ext cx="736099" cy="307777"/>
            </a:xfrm>
            <a:prstGeom prst="rect">
              <a:avLst/>
            </a:prstGeom>
            <a:noFill/>
          </p:spPr>
          <p:txBody>
            <a:bodyPr wrap="none" rtlCol="0">
              <a:spAutoFit/>
            </a:bodyPr>
            <a:lstStyle/>
            <a:p>
              <a:pPr algn="ctr"/>
              <a:r>
                <a:rPr lang="en-CA" sz="1400" b="1" dirty="0" smtClean="0">
                  <a:solidFill>
                    <a:srgbClr val="282828"/>
                  </a:solidFill>
                </a:rPr>
                <a:t>Canada</a:t>
              </a:r>
              <a:endParaRPr lang="en-CA" sz="1400" b="1" dirty="0">
                <a:solidFill>
                  <a:srgbClr val="282828"/>
                </a:solidFill>
              </a:endParaRPr>
            </a:p>
          </p:txBody>
        </p:sp>
        <p:sp>
          <p:nvSpPr>
            <p:cNvPr id="142" name="TextBox 141"/>
            <p:cNvSpPr txBox="1"/>
            <p:nvPr/>
          </p:nvSpPr>
          <p:spPr bwMode="gray">
            <a:xfrm>
              <a:off x="443703" y="3024442"/>
              <a:ext cx="791435" cy="451406"/>
            </a:xfrm>
            <a:prstGeom prst="rect">
              <a:avLst/>
            </a:prstGeom>
            <a:noFill/>
          </p:spPr>
          <p:txBody>
            <a:bodyPr wrap="none" rtlCol="0">
              <a:spAutoFit/>
            </a:bodyPr>
            <a:lstStyle/>
            <a:p>
              <a:pPr algn="ctr">
                <a:lnSpc>
                  <a:spcPts val="1400"/>
                </a:lnSpc>
              </a:pPr>
              <a:r>
                <a:rPr lang="en-CA" sz="1400" b="1" dirty="0">
                  <a:solidFill>
                    <a:srgbClr val="282828"/>
                  </a:solidFill>
                </a:rPr>
                <a:t>Moy. d</a:t>
              </a:r>
              <a:r>
                <a:rPr lang="en-CA" sz="1400" b="1" dirty="0" smtClean="0">
                  <a:solidFill>
                    <a:srgbClr val="282828"/>
                  </a:solidFill>
                </a:rPr>
                <a:t>u</a:t>
              </a:r>
              <a:br>
                <a:rPr lang="en-CA" sz="1400" b="1" dirty="0" smtClean="0">
                  <a:solidFill>
                    <a:srgbClr val="282828"/>
                  </a:solidFill>
                </a:rPr>
              </a:br>
              <a:r>
                <a:rPr lang="en-CA" sz="1400" b="1" dirty="0" smtClean="0">
                  <a:solidFill>
                    <a:srgbClr val="282828"/>
                  </a:solidFill>
                </a:rPr>
                <a:t>FCMW </a:t>
              </a:r>
              <a:endParaRPr lang="en-CA" sz="1400" b="1" dirty="0">
                <a:solidFill>
                  <a:srgbClr val="282828"/>
                </a:solidFill>
              </a:endParaRPr>
            </a:p>
          </p:txBody>
        </p:sp>
        <p:grpSp>
          <p:nvGrpSpPr>
            <p:cNvPr id="143" name="Group 142"/>
            <p:cNvGrpSpPr/>
            <p:nvPr/>
          </p:nvGrpSpPr>
          <p:grpSpPr bwMode="gray">
            <a:xfrm>
              <a:off x="643499" y="2448095"/>
              <a:ext cx="363501" cy="363501"/>
              <a:chOff x="1350054" y="4112122"/>
              <a:chExt cx="363501" cy="363501"/>
            </a:xfrm>
          </p:grpSpPr>
          <p:sp>
            <p:nvSpPr>
              <p:cNvPr id="160" name="TextBox 159"/>
              <p:cNvSpPr txBox="1"/>
              <p:nvPr/>
            </p:nvSpPr>
            <p:spPr bwMode="gray">
              <a:xfrm>
                <a:off x="1350054" y="4112122"/>
                <a:ext cx="363501" cy="363501"/>
              </a:xfrm>
              <a:prstGeom prst="ellipse">
                <a:avLst/>
              </a:prstGeom>
              <a:solidFill>
                <a:srgbClr val="F48120"/>
              </a:solidFill>
              <a:ln w="19050">
                <a:solidFill>
                  <a:srgbClr val="282828"/>
                </a:solidFill>
              </a:ln>
            </p:spPr>
            <p:txBody>
              <a:bodyPr wrap="square" rtlCol="0">
                <a:spAutoFit/>
              </a:bodyPr>
              <a:lstStyle/>
              <a:p>
                <a:endParaRPr lang="en-CA" sz="1200" dirty="0"/>
              </a:p>
            </p:txBody>
          </p:sp>
          <p:sp>
            <p:nvSpPr>
              <p:cNvPr id="161" name="Rectangle 160"/>
              <p:cNvSpPr/>
              <p:nvPr/>
            </p:nvSpPr>
            <p:spPr bwMode="gray">
              <a:xfrm>
                <a:off x="1385931" y="4201539"/>
                <a:ext cx="291747" cy="176972"/>
              </a:xfrm>
              <a:prstGeom prst="rect">
                <a:avLst/>
              </a:prstGeom>
              <a:noFill/>
              <a:ln>
                <a:noFill/>
              </a:ln>
            </p:spPr>
            <p:txBody>
              <a:bodyPr wrap="none" lIns="0" tIns="0" rIns="0" bIns="0">
                <a:spAutoFit/>
              </a:bodyPr>
              <a:lstStyle/>
              <a:p>
                <a:r>
                  <a:rPr lang="en-CA" sz="1150" b="1" dirty="0" smtClean="0">
                    <a:solidFill>
                      <a:srgbClr val="282828"/>
                    </a:solidFill>
                  </a:rPr>
                  <a:t>67 %</a:t>
                </a:r>
                <a:endParaRPr lang="en-CA" sz="1150" b="1" dirty="0">
                  <a:solidFill>
                    <a:srgbClr val="282828"/>
                  </a:solidFill>
                </a:endParaRPr>
              </a:p>
            </p:txBody>
          </p:sp>
        </p:grpSp>
        <p:grpSp>
          <p:nvGrpSpPr>
            <p:cNvPr id="144" name="Group 143"/>
            <p:cNvGrpSpPr/>
            <p:nvPr/>
          </p:nvGrpSpPr>
          <p:grpSpPr bwMode="gray">
            <a:xfrm>
              <a:off x="657670" y="3466304"/>
              <a:ext cx="363501" cy="363501"/>
              <a:chOff x="1350054" y="4112122"/>
              <a:chExt cx="363501" cy="363501"/>
            </a:xfrm>
          </p:grpSpPr>
          <p:sp>
            <p:nvSpPr>
              <p:cNvPr id="158" name="TextBox 157"/>
              <p:cNvSpPr txBox="1"/>
              <p:nvPr/>
            </p:nvSpPr>
            <p:spPr bwMode="gray">
              <a:xfrm>
                <a:off x="1350054" y="4112122"/>
                <a:ext cx="363501" cy="363501"/>
              </a:xfrm>
              <a:prstGeom prst="ellipse">
                <a:avLst/>
              </a:prstGeom>
              <a:solidFill>
                <a:srgbClr val="282828"/>
              </a:solidFill>
              <a:ln w="19050">
                <a:solidFill>
                  <a:srgbClr val="282828"/>
                </a:solidFill>
              </a:ln>
            </p:spPr>
            <p:txBody>
              <a:bodyPr wrap="square" rtlCol="0">
                <a:spAutoFit/>
              </a:bodyPr>
              <a:lstStyle/>
              <a:p>
                <a:endParaRPr lang="en-CA" sz="1200" dirty="0"/>
              </a:p>
            </p:txBody>
          </p:sp>
          <p:sp>
            <p:nvSpPr>
              <p:cNvPr id="159" name="Rectangle 158"/>
              <p:cNvSpPr/>
              <p:nvPr/>
            </p:nvSpPr>
            <p:spPr bwMode="gray">
              <a:xfrm>
                <a:off x="1385931" y="4201539"/>
                <a:ext cx="291747" cy="176972"/>
              </a:xfrm>
              <a:prstGeom prst="rect">
                <a:avLst/>
              </a:prstGeom>
              <a:noFill/>
              <a:ln>
                <a:noFill/>
              </a:ln>
            </p:spPr>
            <p:txBody>
              <a:bodyPr wrap="none" lIns="0" tIns="0" rIns="0" bIns="0">
                <a:spAutoFit/>
              </a:bodyPr>
              <a:lstStyle/>
              <a:p>
                <a:r>
                  <a:rPr lang="en-CA" sz="1150" b="1" dirty="0" smtClean="0">
                    <a:solidFill>
                      <a:schemeClr val="bg1"/>
                    </a:solidFill>
                  </a:rPr>
                  <a:t>76 %</a:t>
                </a:r>
                <a:endParaRPr lang="en-CA" sz="1150" b="1" dirty="0">
                  <a:solidFill>
                    <a:schemeClr val="bg1"/>
                  </a:solidFill>
                </a:endParaRPr>
              </a:p>
            </p:txBody>
          </p:sp>
        </p:grpSp>
        <p:cxnSp>
          <p:nvCxnSpPr>
            <p:cNvPr id="157" name="Straight Connector 156"/>
            <p:cNvCxnSpPr/>
            <p:nvPr/>
          </p:nvCxnSpPr>
          <p:spPr bwMode="gray">
            <a:xfrm>
              <a:off x="411571" y="2944216"/>
              <a:ext cx="902879" cy="0"/>
            </a:xfrm>
            <a:prstGeom prst="line">
              <a:avLst/>
            </a:prstGeom>
            <a:ln w="19050">
              <a:solidFill>
                <a:srgbClr val="282828"/>
              </a:solidFill>
            </a:ln>
          </p:spPr>
          <p:style>
            <a:lnRef idx="1">
              <a:schemeClr val="accent1"/>
            </a:lnRef>
            <a:fillRef idx="0">
              <a:schemeClr val="accent1"/>
            </a:fillRef>
            <a:effectRef idx="0">
              <a:schemeClr val="accent1"/>
            </a:effectRef>
            <a:fontRef idx="minor">
              <a:schemeClr val="tx1"/>
            </a:fontRef>
          </p:style>
        </p:cxnSp>
      </p:grpSp>
      <p:grpSp>
        <p:nvGrpSpPr>
          <p:cNvPr id="47" name="Group 2"/>
          <p:cNvGrpSpPr/>
          <p:nvPr>
            <p:custDataLst>
              <p:tags r:id="rId1"/>
            </p:custDataLst>
          </p:nvPr>
        </p:nvGrpSpPr>
        <p:grpSpPr>
          <a:xfrm>
            <a:off x="248075" y="6315411"/>
            <a:ext cx="4326123" cy="427175"/>
            <a:chOff x="1559256" y="4655154"/>
            <a:chExt cx="4326123" cy="413852"/>
          </a:xfrm>
        </p:grpSpPr>
        <p:grpSp>
          <p:nvGrpSpPr>
            <p:cNvPr id="48" name="Group 3"/>
            <p:cNvGrpSpPr/>
            <p:nvPr/>
          </p:nvGrpSpPr>
          <p:grpSpPr>
            <a:xfrm>
              <a:off x="1559256" y="4655163"/>
              <a:ext cx="1599872" cy="413828"/>
              <a:chOff x="2989195" y="5765318"/>
              <a:chExt cx="1742725" cy="432178"/>
            </a:xfrm>
          </p:grpSpPr>
          <p:sp>
            <p:nvSpPr>
              <p:cNvPr id="55"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56"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9" name="Group 5"/>
            <p:cNvGrpSpPr/>
            <p:nvPr/>
          </p:nvGrpSpPr>
          <p:grpSpPr>
            <a:xfrm>
              <a:off x="2918782" y="4655178"/>
              <a:ext cx="1454430" cy="413828"/>
              <a:chOff x="4402330" y="5765321"/>
              <a:chExt cx="1742724" cy="432177"/>
            </a:xfrm>
          </p:grpSpPr>
          <p:sp>
            <p:nvSpPr>
              <p:cNvPr id="53"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54"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50" name="Group 7"/>
            <p:cNvGrpSpPr/>
            <p:nvPr/>
          </p:nvGrpSpPr>
          <p:grpSpPr>
            <a:xfrm>
              <a:off x="4430951" y="4655154"/>
              <a:ext cx="1454428" cy="413828"/>
              <a:chOff x="5966949" y="5765308"/>
              <a:chExt cx="1742722" cy="432178"/>
            </a:xfrm>
          </p:grpSpPr>
          <p:sp>
            <p:nvSpPr>
              <p:cNvPr id="51"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52"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58" name="Rectangle 57"/>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739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CA" sz="2800" dirty="0" smtClean="0"/>
              <a:t>Accès aux soins de santé primaires </a:t>
            </a:r>
            <a:endParaRPr lang="fr-CA" sz="2800" dirty="0"/>
          </a:p>
        </p:txBody>
      </p:sp>
      <p:sp>
        <p:nvSpPr>
          <p:cNvPr id="3" name="Slide Number Placeholder 2"/>
          <p:cNvSpPr>
            <a:spLocks noGrp="1"/>
          </p:cNvSpPr>
          <p:nvPr>
            <p:ph type="sldNum" sz="quarter" idx="4"/>
          </p:nvPr>
        </p:nvSpPr>
        <p:spPr/>
        <p:txBody>
          <a:bodyPr/>
          <a:lstStyle/>
          <a:p>
            <a:fld id="{B0F7FFD8-5CE8-4D8F-8E40-58118BB0EBB0}" type="slidenum">
              <a:rPr lang="fr-CA" smtClean="0"/>
              <a:pPr/>
              <a:t>33</a:t>
            </a:fld>
            <a:endParaRPr lang="fr-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731520" bIns="457200" rtlCol="0" anchor="t" anchorCtr="0"/>
          <a:lstStyle/>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La performance du Canada continue d’être inférieure à la moyenne internationale en ce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qui concerne l’accès rapide aux soins de santé primaires (44 %) : près des deux tiers des Canadiens âgés (59 %) ne sont pas en mesure d’obtenir un rendez-vous le jour même ou </a:t>
            </a:r>
            <a:r>
              <a:rPr lang="fr-CA" sz="1400" dirty="0" smtClean="0">
                <a:solidFill>
                  <a:schemeClr val="tx1"/>
                </a:solidFill>
                <a:cs typeface="Arial" panose="020B0604020202020204" pitchFamily="34" charset="0"/>
              </a:rPr>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le </a:t>
            </a:r>
            <a:r>
              <a:rPr lang="fr-CA" sz="1400" dirty="0" smtClean="0">
                <a:solidFill>
                  <a:schemeClr val="tx1"/>
                </a:solidFill>
                <a:cs typeface="Arial" panose="020B0604020202020204" pitchFamily="34" charset="0"/>
              </a:rPr>
              <a:t>lendemain. </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Près des deux tiers des Canadiens âgés (62 %) avaient de la difficulté à obtenir des soins médicaux après les heures de travail sans devoir se présenter à l’urgence d’un hôpital. Ainsi, près du tiers (31 %) ont déclaré que leur dernière visite à l’urgence concernait un problème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de santé qui aurait pu être traité par leur médecin attitré.</a:t>
            </a:r>
            <a:endParaRPr lang="fr-CA" sz="1400" dirty="0">
              <a:solidFill>
                <a:schemeClr val="tx1"/>
              </a:solidFill>
              <a:cs typeface="Arial" panose="020B0604020202020204" pitchFamily="34" charset="0"/>
            </a:endParaRP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1931240"/>
            <a:ext cx="1931106" cy="461665"/>
          </a:xfrm>
          <a:prstGeom prst="rect">
            <a:avLst/>
          </a:prstGeom>
        </p:spPr>
        <p:txBody>
          <a:bodyPr wrap="none">
            <a:spAutoFit/>
          </a:bodyPr>
          <a:lstStyle/>
          <a:p>
            <a:r>
              <a:rPr lang="fr-CA" sz="2400" dirty="0">
                <a:solidFill>
                  <a:srgbClr val="00A199"/>
                </a:solidFill>
              </a:rPr>
              <a:t>Résultats clés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3" cy="1814941"/>
          </a:xfrm>
          <a:prstGeom prst="rect">
            <a:avLst/>
          </a:prstGeom>
        </p:spPr>
      </p:pic>
      <p:sp>
        <p:nvSpPr>
          <p:cNvPr id="11" name="Rectangle 10"/>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601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323392" cy="1192634"/>
          </a:xfrm>
        </p:spPr>
        <p:txBody>
          <a:bodyPr/>
          <a:lstStyle/>
          <a:p>
            <a:r>
              <a:rPr lang="fr-FR" dirty="0"/>
              <a:t>La performance du Canada en matière d’accès aux </a:t>
            </a:r>
            <a:r>
              <a:rPr lang="fr-FR" dirty="0" smtClean="0"/>
              <a:t/>
            </a:r>
            <a:br>
              <a:rPr lang="fr-FR" dirty="0" smtClean="0"/>
            </a:br>
            <a:r>
              <a:rPr lang="fr-FR" dirty="0" smtClean="0"/>
              <a:t>soins de santé </a:t>
            </a:r>
            <a:r>
              <a:rPr lang="fr-FR" dirty="0"/>
              <a:t>primaires demeure inférieure à la moyenne </a:t>
            </a:r>
            <a:r>
              <a:rPr lang="fr-FR" dirty="0" smtClean="0"/>
              <a:t>du </a:t>
            </a:r>
            <a:r>
              <a:rPr lang="fr-FR" dirty="0"/>
              <a:t>FCMW </a:t>
            </a:r>
            <a:endParaRPr lang="en-US"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34</a:t>
            </a:fld>
            <a:endParaRPr lang="en-CA" dirty="0"/>
          </a:p>
        </p:txBody>
      </p:sp>
      <p:grpSp>
        <p:nvGrpSpPr>
          <p:cNvPr id="10" name="Group 9"/>
          <p:cNvGrpSpPr/>
          <p:nvPr/>
        </p:nvGrpSpPr>
        <p:grpSpPr>
          <a:xfrm>
            <a:off x="483887" y="4730033"/>
            <a:ext cx="3712472" cy="1422801"/>
            <a:chOff x="365453" y="4341135"/>
            <a:chExt cx="3712472" cy="1422801"/>
          </a:xfrm>
        </p:grpSpPr>
        <p:sp>
          <p:nvSpPr>
            <p:cNvPr id="42" name="Rectangle 41"/>
            <p:cNvSpPr/>
            <p:nvPr/>
          </p:nvSpPr>
          <p:spPr>
            <a:xfrm>
              <a:off x="447172" y="5209938"/>
              <a:ext cx="3511872" cy="553998"/>
            </a:xfrm>
            <a:prstGeom prst="rect">
              <a:avLst/>
            </a:prstGeom>
          </p:spPr>
          <p:txBody>
            <a:bodyPr wrap="square">
              <a:spAutoFit/>
            </a:bodyPr>
            <a:lstStyle/>
            <a:p>
              <a:pPr lvl="0">
                <a:lnSpc>
                  <a:spcPts val="1800"/>
                </a:lnSpc>
              </a:pPr>
              <a:r>
                <a:rPr lang="fr-FR" sz="1300" b="1" dirty="0" smtClean="0">
                  <a:solidFill>
                    <a:srgbClr val="282828"/>
                  </a:solidFill>
                  <a:latin typeface="Arial" panose="020B0604020202020204" pitchFamily="34" charset="0"/>
                  <a:cs typeface="Arial" panose="020B0604020202020204" pitchFamily="34" charset="0"/>
                </a:rPr>
                <a:t>1 Canadien </a:t>
              </a:r>
              <a:r>
                <a:rPr lang="fr-FR" sz="1300" b="1" dirty="0">
                  <a:solidFill>
                    <a:srgbClr val="282828"/>
                  </a:solidFill>
                  <a:latin typeface="Arial" panose="020B0604020202020204" pitchFamily="34" charset="0"/>
                  <a:cs typeface="Arial" panose="020B0604020202020204" pitchFamily="34" charset="0"/>
                </a:rPr>
                <a:t>âgé sur 8 a attendu au moins 2 semaines </a:t>
              </a:r>
              <a:r>
                <a:rPr lang="fr-FR" sz="1300" dirty="0">
                  <a:solidFill>
                    <a:srgbClr val="282828"/>
                  </a:solidFill>
                  <a:latin typeface="Arial" panose="020B0604020202020204" pitchFamily="34" charset="0"/>
                  <a:cs typeface="Arial" panose="020B0604020202020204" pitchFamily="34" charset="0"/>
                </a:rPr>
                <a:t>pour voir son médecin attitré </a:t>
              </a:r>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453" y="4341135"/>
              <a:ext cx="3712472" cy="914402"/>
            </a:xfrm>
            <a:prstGeom prst="rect">
              <a:avLst/>
            </a:prstGeom>
          </p:spPr>
        </p:pic>
      </p:grpSp>
      <p:grpSp>
        <p:nvGrpSpPr>
          <p:cNvPr id="5" name="Group 4"/>
          <p:cNvGrpSpPr/>
          <p:nvPr/>
        </p:nvGrpSpPr>
        <p:grpSpPr>
          <a:xfrm>
            <a:off x="4675596" y="4826369"/>
            <a:ext cx="4197816" cy="1323439"/>
            <a:chOff x="4675596" y="4696201"/>
            <a:chExt cx="4197816" cy="1323439"/>
          </a:xfrm>
        </p:grpSpPr>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596" y="4739586"/>
              <a:ext cx="528009" cy="528009"/>
            </a:xfrm>
            <a:prstGeom prst="rect">
              <a:avLst/>
            </a:prstGeom>
          </p:spPr>
        </p:pic>
        <p:sp>
          <p:nvSpPr>
            <p:cNvPr id="47" name="Rectangle 46"/>
            <p:cNvSpPr/>
            <p:nvPr/>
          </p:nvSpPr>
          <p:spPr>
            <a:xfrm>
              <a:off x="5222001" y="4696201"/>
              <a:ext cx="3651411" cy="1323439"/>
            </a:xfrm>
            <a:prstGeom prst="rect">
              <a:avLst/>
            </a:prstGeom>
          </p:spPr>
          <p:txBody>
            <a:bodyPr wrap="square">
              <a:spAutoFit/>
            </a:bodyPr>
            <a:lstStyle/>
            <a:p>
              <a:pPr>
                <a:lnSpc>
                  <a:spcPts val="1600"/>
                </a:lnSpc>
              </a:pPr>
              <a:r>
                <a:rPr lang="fr-FR" sz="1100" b="1" dirty="0">
                  <a:solidFill>
                    <a:srgbClr val="282828"/>
                  </a:solidFill>
                  <a:latin typeface="Arial" panose="020B0604020202020204" pitchFamily="34" charset="0"/>
                  <a:cs typeface="Arial" panose="020B0604020202020204" pitchFamily="34" charset="0"/>
                </a:rPr>
                <a:t>Les résultats déclarés par les Canadiens sont semblables à ceux des enquêtes du </a:t>
              </a:r>
              <a:r>
                <a:rPr lang="fr-FR" sz="1100" b="1" dirty="0" smtClean="0">
                  <a:solidFill>
                    <a:srgbClr val="282828"/>
                  </a:solidFill>
                  <a:latin typeface="Arial" panose="020B0604020202020204" pitchFamily="34" charset="0"/>
                  <a:cs typeface="Arial" panose="020B0604020202020204" pitchFamily="34" charset="0"/>
                </a:rPr>
                <a:t>FCMW </a:t>
              </a:r>
              <a:r>
                <a:rPr lang="fr-FR" sz="1100" b="1" dirty="0">
                  <a:solidFill>
                    <a:srgbClr val="282828"/>
                  </a:solidFill>
                  <a:latin typeface="Arial" panose="020B0604020202020204" pitchFamily="34" charset="0"/>
                  <a:cs typeface="Arial" panose="020B0604020202020204" pitchFamily="34" charset="0"/>
                </a:rPr>
                <a:t>de 2014</a:t>
              </a:r>
              <a:r>
                <a:rPr lang="fr-FR" sz="1100" b="1" baseline="30000" dirty="0">
                  <a:solidFill>
                    <a:srgbClr val="282828"/>
                  </a:solidFill>
                  <a:latin typeface="Arial" panose="020B0604020202020204" pitchFamily="34" charset="0"/>
                  <a:cs typeface="Arial" panose="020B0604020202020204" pitchFamily="34" charset="0"/>
                </a:rPr>
                <a:t>§</a:t>
              </a:r>
              <a:r>
                <a:rPr lang="fr-FR" sz="1100" b="1" dirty="0">
                  <a:solidFill>
                    <a:srgbClr val="282828"/>
                  </a:solidFill>
                  <a:latin typeface="Arial" panose="020B0604020202020204" pitchFamily="34" charset="0"/>
                  <a:cs typeface="Arial" panose="020B0604020202020204" pitchFamily="34" charset="0"/>
                </a:rPr>
                <a:t> (55 ans et plus) et de 2016** (18 ans et plus) </a:t>
              </a:r>
              <a:r>
                <a:rPr lang="fr-FR" sz="1100" dirty="0">
                  <a:solidFill>
                    <a:srgbClr val="282828"/>
                  </a:solidFill>
                  <a:latin typeface="Arial" panose="020B0604020202020204" pitchFamily="34" charset="0"/>
                  <a:cs typeface="Arial" panose="020B0604020202020204" pitchFamily="34" charset="0"/>
                </a:rPr>
                <a:t>en ce qui concerne la facilité d’accès aux </a:t>
              </a:r>
              <a:r>
                <a:rPr lang="fr-FR" sz="1100" dirty="0" smtClean="0">
                  <a:solidFill>
                    <a:srgbClr val="282828"/>
                  </a:solidFill>
                  <a:latin typeface="Arial" panose="020B0604020202020204" pitchFamily="34" charset="0"/>
                  <a:cs typeface="Arial" panose="020B0604020202020204" pitchFamily="34" charset="0"/>
                </a:rPr>
                <a:t>dispensateurs de soins de santé primaires; </a:t>
              </a:r>
              <a:r>
                <a:rPr lang="fr-FR" sz="1100" dirty="0">
                  <a:solidFill>
                    <a:srgbClr val="282828"/>
                  </a:solidFill>
                  <a:latin typeface="Arial" panose="020B0604020202020204" pitchFamily="34" charset="0"/>
                  <a:cs typeface="Arial" panose="020B0604020202020204" pitchFamily="34" charset="0"/>
                </a:rPr>
                <a:t>le classement du Canada par rapport aux autres pays est aussi semblable.</a:t>
              </a:r>
            </a:p>
          </p:txBody>
        </p:sp>
      </p:grpSp>
      <p:grpSp>
        <p:nvGrpSpPr>
          <p:cNvPr id="13" name="Group 2"/>
          <p:cNvGrpSpPr/>
          <p:nvPr>
            <p:custDataLst>
              <p:tags r:id="rId1"/>
            </p:custDataLst>
          </p:nvPr>
        </p:nvGrpSpPr>
        <p:grpSpPr>
          <a:xfrm>
            <a:off x="248075" y="6315411"/>
            <a:ext cx="4326123" cy="427175"/>
            <a:chOff x="1559256" y="4655154"/>
            <a:chExt cx="4326123" cy="413852"/>
          </a:xfrm>
        </p:grpSpPr>
        <p:grpSp>
          <p:nvGrpSpPr>
            <p:cNvPr id="17" name="Group 3"/>
            <p:cNvGrpSpPr/>
            <p:nvPr/>
          </p:nvGrpSpPr>
          <p:grpSpPr>
            <a:xfrm>
              <a:off x="1559256" y="4655163"/>
              <a:ext cx="1599872" cy="413828"/>
              <a:chOff x="2989195" y="5765318"/>
              <a:chExt cx="1742725" cy="432178"/>
            </a:xfrm>
          </p:grpSpPr>
          <p:sp>
            <p:nvSpPr>
              <p:cNvPr id="2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2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8" name="Group 5"/>
            <p:cNvGrpSpPr/>
            <p:nvPr/>
          </p:nvGrpSpPr>
          <p:grpSpPr>
            <a:xfrm>
              <a:off x="2918782" y="4655178"/>
              <a:ext cx="1454430" cy="413828"/>
              <a:chOff x="4402330" y="5765321"/>
              <a:chExt cx="1742724" cy="432177"/>
            </a:xfrm>
          </p:grpSpPr>
          <p:sp>
            <p:nvSpPr>
              <p:cNvPr id="2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2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9" name="Group 7"/>
            <p:cNvGrpSpPr/>
            <p:nvPr/>
          </p:nvGrpSpPr>
          <p:grpSpPr>
            <a:xfrm>
              <a:off x="4430951" y="4655154"/>
              <a:ext cx="1454428" cy="413828"/>
              <a:chOff x="5966949" y="5765308"/>
              <a:chExt cx="1742722" cy="432178"/>
            </a:xfrm>
          </p:grpSpPr>
          <p:sp>
            <p:nvSpPr>
              <p:cNvPr id="2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2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aphicFrame>
        <p:nvGraphicFramePr>
          <p:cNvPr id="37" name="Chart 36"/>
          <p:cNvGraphicFramePr/>
          <p:nvPr>
            <p:extLst>
              <p:ext uri="{D42A27DB-BD31-4B8C-83A1-F6EECF244321}">
                <p14:modId xmlns:p14="http://schemas.microsoft.com/office/powerpoint/2010/main" val="395879908"/>
              </p:ext>
            </p:extLst>
          </p:nvPr>
        </p:nvGraphicFramePr>
        <p:xfrm>
          <a:off x="404724" y="1547508"/>
          <a:ext cx="8353277" cy="3176892"/>
        </p:xfrm>
        <a:graphic>
          <a:graphicData uri="http://schemas.openxmlformats.org/drawingml/2006/chart">
            <c:chart xmlns:c="http://schemas.openxmlformats.org/drawingml/2006/chart" xmlns:r="http://schemas.openxmlformats.org/officeDocument/2006/relationships" r:id="rId6"/>
          </a:graphicData>
        </a:graphic>
      </p:graphicFrame>
      <p:grpSp>
        <p:nvGrpSpPr>
          <p:cNvPr id="28" name="Group 27"/>
          <p:cNvGrpSpPr/>
          <p:nvPr/>
        </p:nvGrpSpPr>
        <p:grpSpPr>
          <a:xfrm>
            <a:off x="6117345" y="4410077"/>
            <a:ext cx="1144772" cy="276999"/>
            <a:chOff x="5888663" y="5884770"/>
            <a:chExt cx="1144772" cy="276999"/>
          </a:xfrm>
        </p:grpSpPr>
        <p:grpSp>
          <p:nvGrpSpPr>
            <p:cNvPr id="29" name="Group 28"/>
            <p:cNvGrpSpPr/>
            <p:nvPr/>
          </p:nvGrpSpPr>
          <p:grpSpPr bwMode="gray">
            <a:xfrm>
              <a:off x="5888663" y="5884770"/>
              <a:ext cx="1144772" cy="276999"/>
              <a:chOff x="5734493" y="5893634"/>
              <a:chExt cx="1144772" cy="276999"/>
            </a:xfrm>
          </p:grpSpPr>
          <p:sp>
            <p:nvSpPr>
              <p:cNvPr id="35" name="Rectangle 34"/>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Rectangle 35"/>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30" name="Group 29"/>
            <p:cNvGrpSpPr/>
            <p:nvPr/>
          </p:nvGrpSpPr>
          <p:grpSpPr>
            <a:xfrm>
              <a:off x="5934795" y="5967971"/>
              <a:ext cx="482692" cy="128016"/>
              <a:chOff x="5974370" y="5966784"/>
              <a:chExt cx="482692" cy="128016"/>
            </a:xfrm>
          </p:grpSpPr>
          <p:grpSp>
            <p:nvGrpSpPr>
              <p:cNvPr id="31" name="Group 30"/>
              <p:cNvGrpSpPr/>
              <p:nvPr/>
            </p:nvGrpSpPr>
            <p:grpSpPr bwMode="gray">
              <a:xfrm>
                <a:off x="5974370" y="5966784"/>
                <a:ext cx="305354" cy="128016"/>
                <a:chOff x="5245240" y="5632102"/>
                <a:chExt cx="305354" cy="128016"/>
              </a:xfrm>
            </p:grpSpPr>
            <p:sp>
              <p:nvSpPr>
                <p:cNvPr id="33" name="Diamond 32"/>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Diamond 33"/>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2" name="Diamond 31"/>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9" name="Rectangle 38"/>
          <p:cNvSpPr/>
          <p:nvPr/>
        </p:nvSpPr>
        <p:spPr bwMode="gray">
          <a:xfrm>
            <a:off x="380286" y="1891236"/>
            <a:ext cx="4074196" cy="2005677"/>
          </a:xfrm>
          <a:prstGeom prst="rect">
            <a:avLst/>
          </a:prstGeom>
          <a:solidFill>
            <a:schemeClr val="bg1"/>
          </a:solidFill>
        </p:spPr>
        <p:txBody>
          <a:bodyPr wrap="square" tIns="182880">
            <a:spAutoFit/>
          </a:bodyPr>
          <a:lstStyle/>
          <a:p>
            <a:pPr algn="r">
              <a:spcAft>
                <a:spcPts val="2000"/>
              </a:spcAft>
            </a:pPr>
            <a:r>
              <a:rPr lang="fr-FR" sz="1200" dirty="0" smtClean="0">
                <a:solidFill>
                  <a:srgbClr val="000000"/>
                </a:solidFill>
                <a:latin typeface="Arial Narrow" panose="020B0606020202030204" pitchFamily="34" charset="0"/>
                <a:cs typeface="Arial" panose="020B0604020202020204" pitchFamily="34" charset="0"/>
              </a:rPr>
              <a:t>ont </a:t>
            </a:r>
            <a:r>
              <a:rPr lang="fr-FR" sz="1200" dirty="0">
                <a:solidFill>
                  <a:srgbClr val="000000"/>
                </a:solidFill>
                <a:latin typeface="Arial Narrow" panose="020B0606020202030204" pitchFamily="34" charset="0"/>
                <a:cs typeface="Arial" panose="020B0604020202020204" pitchFamily="34" charset="0"/>
              </a:rPr>
              <a:t>été en mesure </a:t>
            </a:r>
            <a:r>
              <a:rPr lang="fr-FR" sz="1200" dirty="0" smtClean="0">
                <a:solidFill>
                  <a:srgbClr val="000000"/>
                </a:solidFill>
                <a:latin typeface="Arial Narrow" panose="020B0606020202030204" pitchFamily="34" charset="0"/>
                <a:cs typeface="Arial" panose="020B0604020202020204" pitchFamily="34" charset="0"/>
              </a:rPr>
              <a:t>d’obtenir </a:t>
            </a:r>
            <a:r>
              <a:rPr lang="fr-FR" sz="1200" dirty="0">
                <a:solidFill>
                  <a:srgbClr val="000000"/>
                </a:solidFill>
                <a:latin typeface="Arial Narrow" panose="020B0606020202030204" pitchFamily="34" charset="0"/>
                <a:cs typeface="Arial" panose="020B0604020202020204" pitchFamily="34" charset="0"/>
              </a:rPr>
              <a:t>un </a:t>
            </a:r>
            <a:r>
              <a:rPr lang="fr-FR" sz="1200" dirty="0" smtClean="0">
                <a:solidFill>
                  <a:srgbClr val="000000"/>
                </a:solidFill>
                <a:latin typeface="Arial Narrow" panose="020B0606020202030204" pitchFamily="34" charset="0"/>
                <a:cs typeface="Arial" panose="020B0604020202020204" pitchFamily="34" charset="0"/>
              </a:rPr>
              <a:t>rendez-vous le </a:t>
            </a:r>
            <a:r>
              <a:rPr lang="fr-FR" sz="1200" dirty="0">
                <a:solidFill>
                  <a:srgbClr val="000000"/>
                </a:solidFill>
                <a:latin typeface="Arial Narrow" panose="020B0606020202030204" pitchFamily="34" charset="0"/>
                <a:cs typeface="Arial" panose="020B0604020202020204" pitchFamily="34" charset="0"/>
              </a:rPr>
              <a:t>jour </a:t>
            </a:r>
            <a:r>
              <a:rPr lang="fr-FR" sz="1200" dirty="0" smtClean="0">
                <a:solidFill>
                  <a:srgbClr val="000000"/>
                </a:solidFill>
                <a:latin typeface="Arial Narrow" panose="020B0606020202030204" pitchFamily="34" charset="0"/>
                <a:cs typeface="Arial" panose="020B0604020202020204" pitchFamily="34" charset="0"/>
              </a:rPr>
              <a:t/>
            </a:r>
            <a:br>
              <a:rPr lang="fr-FR" sz="1200" dirty="0" smtClean="0">
                <a:solidFill>
                  <a:srgbClr val="000000"/>
                </a:solidFill>
                <a:latin typeface="Arial Narrow" panose="020B0606020202030204" pitchFamily="34" charset="0"/>
                <a:cs typeface="Arial" panose="020B0604020202020204" pitchFamily="34" charset="0"/>
              </a:rPr>
            </a:br>
            <a:r>
              <a:rPr lang="fr-FR" sz="1200" dirty="0" smtClean="0">
                <a:solidFill>
                  <a:srgbClr val="000000"/>
                </a:solidFill>
                <a:latin typeface="Arial Narrow" panose="020B0606020202030204" pitchFamily="34" charset="0"/>
                <a:cs typeface="Arial" panose="020B0604020202020204" pitchFamily="34" charset="0"/>
              </a:rPr>
              <a:t>même </a:t>
            </a:r>
            <a:r>
              <a:rPr lang="fr-FR" sz="1200" dirty="0">
                <a:solidFill>
                  <a:srgbClr val="000000"/>
                </a:solidFill>
                <a:latin typeface="Arial Narrow" panose="020B0606020202030204" pitchFamily="34" charset="0"/>
                <a:cs typeface="Arial" panose="020B0604020202020204" pitchFamily="34" charset="0"/>
              </a:rPr>
              <a:t>ou le lendemain</a:t>
            </a:r>
            <a:r>
              <a:rPr lang="fr-FR" sz="1200" dirty="0" smtClean="0">
                <a:solidFill>
                  <a:srgbClr val="000000"/>
                </a:solidFill>
                <a:latin typeface="Arial Narrow" panose="020B0606020202030204" pitchFamily="34" charset="0"/>
                <a:cs typeface="Arial" panose="020B0604020202020204" pitchFamily="34" charset="0"/>
              </a:rPr>
              <a:t>*</a:t>
            </a:r>
          </a:p>
          <a:p>
            <a:pPr algn="r">
              <a:spcAft>
                <a:spcPts val="3200"/>
              </a:spcAft>
            </a:pPr>
            <a:r>
              <a:rPr lang="fr-FR" sz="1200" dirty="0" smtClean="0">
                <a:solidFill>
                  <a:srgbClr val="000000"/>
                </a:solidFill>
                <a:latin typeface="Arial Narrow" panose="020B0606020202030204" pitchFamily="34" charset="0"/>
                <a:cs typeface="Arial" panose="020B0604020202020204" pitchFamily="34" charset="0"/>
              </a:rPr>
              <a:t>ont </a:t>
            </a:r>
            <a:r>
              <a:rPr lang="fr-FR" sz="1200" dirty="0">
                <a:solidFill>
                  <a:srgbClr val="000000"/>
                </a:solidFill>
                <a:latin typeface="Arial Narrow" panose="020B0606020202030204" pitchFamily="34" charset="0"/>
                <a:cs typeface="Arial" panose="020B0604020202020204" pitchFamily="34" charset="0"/>
              </a:rPr>
              <a:t>trouvé assez facile ou très facile </a:t>
            </a:r>
            <a:r>
              <a:rPr lang="fr-FR" sz="1200" dirty="0" smtClean="0">
                <a:solidFill>
                  <a:srgbClr val="000000"/>
                </a:solidFill>
                <a:latin typeface="Arial Narrow" panose="020B0606020202030204" pitchFamily="34" charset="0"/>
                <a:cs typeface="Arial" panose="020B0604020202020204" pitchFamily="34" charset="0"/>
              </a:rPr>
              <a:t>d’obtenir </a:t>
            </a:r>
            <a:r>
              <a:rPr lang="fr-FR" sz="1200" dirty="0">
                <a:solidFill>
                  <a:srgbClr val="000000"/>
                </a:solidFill>
                <a:latin typeface="Arial Narrow" panose="020B0606020202030204" pitchFamily="34" charset="0"/>
                <a:cs typeface="Arial" panose="020B0604020202020204" pitchFamily="34" charset="0"/>
              </a:rPr>
              <a:t>des soins </a:t>
            </a:r>
            <a:r>
              <a:rPr lang="fr-FR" sz="1200" dirty="0" smtClean="0">
                <a:solidFill>
                  <a:srgbClr val="000000"/>
                </a:solidFill>
                <a:latin typeface="Arial Narrow" panose="020B0606020202030204" pitchFamily="34" charset="0"/>
                <a:cs typeface="Arial" panose="020B0604020202020204" pitchFamily="34" charset="0"/>
              </a:rPr>
              <a:t>médicaux</a:t>
            </a:r>
            <a:br>
              <a:rPr lang="fr-FR" sz="1200" dirty="0" smtClean="0">
                <a:solidFill>
                  <a:srgbClr val="000000"/>
                </a:solidFill>
                <a:latin typeface="Arial Narrow" panose="020B0606020202030204" pitchFamily="34" charset="0"/>
                <a:cs typeface="Arial" panose="020B0604020202020204" pitchFamily="34" charset="0"/>
              </a:rPr>
            </a:br>
            <a:r>
              <a:rPr lang="fr-FR" sz="1200" dirty="0" smtClean="0">
                <a:solidFill>
                  <a:srgbClr val="000000"/>
                </a:solidFill>
                <a:latin typeface="Arial Narrow" panose="020B0606020202030204" pitchFamily="34" charset="0"/>
                <a:cs typeface="Arial" panose="020B0604020202020204" pitchFamily="34" charset="0"/>
              </a:rPr>
              <a:t>après </a:t>
            </a:r>
            <a:r>
              <a:rPr lang="fr-FR" sz="1200" dirty="0">
                <a:solidFill>
                  <a:srgbClr val="000000"/>
                </a:solidFill>
                <a:latin typeface="Arial Narrow" panose="020B0606020202030204" pitchFamily="34" charset="0"/>
                <a:cs typeface="Arial" panose="020B0604020202020204" pitchFamily="34" charset="0"/>
              </a:rPr>
              <a:t>les heures de travail sans devoir se rendre à </a:t>
            </a:r>
            <a:r>
              <a:rPr lang="fr-FR" sz="1200" dirty="0" smtClean="0">
                <a:solidFill>
                  <a:srgbClr val="000000"/>
                </a:solidFill>
                <a:latin typeface="Arial Narrow" panose="020B0606020202030204" pitchFamily="34" charset="0"/>
                <a:cs typeface="Arial" panose="020B0604020202020204" pitchFamily="34" charset="0"/>
              </a:rPr>
              <a:t>l’urgence</a:t>
            </a:r>
            <a:r>
              <a:rPr lang="fr-FR" sz="1200" baseline="30000" dirty="0" smtClean="0">
                <a:solidFill>
                  <a:srgbClr val="000000"/>
                </a:solidFill>
                <a:latin typeface="Arial Narrow" panose="020B0606020202030204" pitchFamily="34" charset="0"/>
                <a:cs typeface="Arial" panose="020B0604020202020204" pitchFamily="34" charset="0"/>
              </a:rPr>
              <a:t>†</a:t>
            </a:r>
          </a:p>
          <a:p>
            <a:pPr algn="r">
              <a:spcAft>
                <a:spcPts val="3200"/>
              </a:spcAft>
            </a:pPr>
            <a:r>
              <a:rPr lang="fr-FR" sz="1200" dirty="0" smtClean="0">
                <a:solidFill>
                  <a:srgbClr val="000000"/>
                </a:solidFill>
                <a:latin typeface="Arial Narrow" panose="020B0606020202030204" pitchFamily="34" charset="0"/>
                <a:cs typeface="Arial" panose="020B0604020202020204" pitchFamily="34" charset="0"/>
              </a:rPr>
              <a:t>ont </a:t>
            </a:r>
            <a:r>
              <a:rPr lang="fr-FR" sz="1200" dirty="0">
                <a:solidFill>
                  <a:srgbClr val="000000"/>
                </a:solidFill>
                <a:latin typeface="Arial Narrow" panose="020B0606020202030204" pitchFamily="34" charset="0"/>
                <a:cs typeface="Arial" panose="020B0604020202020204" pitchFamily="34" charset="0"/>
              </a:rPr>
              <a:t>souvent ou toujours reçu une réponse de leur </a:t>
            </a:r>
            <a:r>
              <a:rPr lang="fr-FR" sz="1200" dirty="0" smtClean="0">
                <a:solidFill>
                  <a:srgbClr val="000000"/>
                </a:solidFill>
                <a:latin typeface="Arial Narrow" panose="020B0606020202030204" pitchFamily="34" charset="0"/>
                <a:cs typeface="Arial" panose="020B0604020202020204" pitchFamily="34" charset="0"/>
              </a:rPr>
              <a:t>médecin</a:t>
            </a:r>
            <a:br>
              <a:rPr lang="fr-FR" sz="1200" dirty="0" smtClean="0">
                <a:solidFill>
                  <a:srgbClr val="000000"/>
                </a:solidFill>
                <a:latin typeface="Arial Narrow" panose="020B0606020202030204" pitchFamily="34" charset="0"/>
                <a:cs typeface="Arial" panose="020B0604020202020204" pitchFamily="34" charset="0"/>
              </a:rPr>
            </a:br>
            <a:r>
              <a:rPr lang="fr-FR" sz="1200" dirty="0" smtClean="0">
                <a:solidFill>
                  <a:srgbClr val="000000"/>
                </a:solidFill>
                <a:latin typeface="Arial Narrow" panose="020B0606020202030204" pitchFamily="34" charset="0"/>
                <a:cs typeface="Arial" panose="020B0604020202020204" pitchFamily="34" charset="0"/>
              </a:rPr>
              <a:t>attitré </a:t>
            </a:r>
            <a:r>
              <a:rPr lang="fr-FR" sz="1200" dirty="0">
                <a:solidFill>
                  <a:srgbClr val="000000"/>
                </a:solidFill>
                <a:latin typeface="Arial Narrow" panose="020B0606020202030204" pitchFamily="34" charset="0"/>
                <a:cs typeface="Arial" panose="020B0604020202020204" pitchFamily="34" charset="0"/>
              </a:rPr>
              <a:t>le jour même pour un problème de santé</a:t>
            </a:r>
            <a:r>
              <a:rPr lang="fr-FR" sz="1200" baseline="30000" dirty="0" smtClean="0">
                <a:solidFill>
                  <a:srgbClr val="000000"/>
                </a:solidFill>
                <a:latin typeface="Arial Narrow" panose="020B0606020202030204" pitchFamily="34" charset="0"/>
                <a:cs typeface="Arial" panose="020B0604020202020204" pitchFamily="34" charset="0"/>
              </a:rPr>
              <a:t>‡</a:t>
            </a:r>
            <a:endParaRPr lang="fr-FR" sz="1200" baseline="30000" dirty="0">
              <a:solidFill>
                <a:srgbClr val="000000"/>
              </a:solidFill>
              <a:latin typeface="Arial Narrow" panose="020B0606020202030204" pitchFamily="34" charset="0"/>
              <a:cs typeface="Arial" panose="020B0604020202020204" pitchFamily="34" charset="0"/>
            </a:endParaRPr>
          </a:p>
        </p:txBody>
      </p:sp>
      <p:sp>
        <p:nvSpPr>
          <p:cNvPr id="38" name="Rectangle 37"/>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077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499"/>
            <a:ext cx="8229600" cy="795089"/>
          </a:xfrm>
        </p:spPr>
        <p:txBody>
          <a:bodyPr/>
          <a:lstStyle/>
          <a:p>
            <a:r>
              <a:rPr lang="fr-FR" dirty="0"/>
              <a:t>Aperçu des résultats provinciaux : accès aux soins </a:t>
            </a:r>
            <a:r>
              <a:rPr lang="fr-FR" dirty="0" smtClean="0"/>
              <a:t/>
            </a:r>
            <a:br>
              <a:rPr lang="fr-FR" dirty="0" smtClean="0"/>
            </a:br>
            <a:r>
              <a:rPr lang="fr-FR" dirty="0" smtClean="0"/>
              <a:t>de santé primaires</a:t>
            </a:r>
            <a:endParaRPr lang="fr-FR" dirty="0"/>
          </a:p>
        </p:txBody>
      </p:sp>
      <p:graphicFrame>
        <p:nvGraphicFramePr>
          <p:cNvPr id="5" name="Table 2"/>
          <p:cNvGraphicFramePr>
            <a:graphicFrameLocks noGrp="1"/>
          </p:cNvGraphicFramePr>
          <p:nvPr>
            <p:ph idx="4294967295"/>
            <p:extLst>
              <p:ext uri="{D42A27DB-BD31-4B8C-83A1-F6EECF244321}">
                <p14:modId xmlns:p14="http://schemas.microsoft.com/office/powerpoint/2010/main" val="4044782403"/>
              </p:ext>
            </p:extLst>
          </p:nvPr>
        </p:nvGraphicFramePr>
        <p:xfrm>
          <a:off x="495300" y="1641821"/>
          <a:ext cx="8227588" cy="3608596"/>
        </p:xfrm>
        <a:graphic>
          <a:graphicData uri="http://schemas.openxmlformats.org/drawingml/2006/table">
            <a:tbl>
              <a:tblPr/>
              <a:tblGrid>
                <a:gridCol w="2404918">
                  <a:extLst>
                    <a:ext uri="{9D8B030D-6E8A-4147-A177-3AD203B41FA5}">
                      <a16:colId xmlns:a16="http://schemas.microsoft.com/office/drawing/2014/main" val="20000"/>
                    </a:ext>
                  </a:extLst>
                </a:gridCol>
                <a:gridCol w="601265">
                  <a:extLst>
                    <a:ext uri="{9D8B030D-6E8A-4147-A177-3AD203B41FA5}">
                      <a16:colId xmlns:a16="http://schemas.microsoft.com/office/drawing/2014/main" val="20001"/>
                    </a:ext>
                  </a:extLst>
                </a:gridCol>
                <a:gridCol w="571753">
                  <a:extLst>
                    <a:ext uri="{9D8B030D-6E8A-4147-A177-3AD203B41FA5}">
                      <a16:colId xmlns:a16="http://schemas.microsoft.com/office/drawing/2014/main" val="20002"/>
                    </a:ext>
                  </a:extLst>
                </a:gridCol>
                <a:gridCol w="443346">
                  <a:extLst>
                    <a:ext uri="{9D8B030D-6E8A-4147-A177-3AD203B41FA5}">
                      <a16:colId xmlns:a16="http://schemas.microsoft.com/office/drawing/2014/main" val="20003"/>
                    </a:ext>
                  </a:extLst>
                </a:gridCol>
                <a:gridCol w="424873">
                  <a:extLst>
                    <a:ext uri="{9D8B030D-6E8A-4147-A177-3AD203B41FA5}">
                      <a16:colId xmlns:a16="http://schemas.microsoft.com/office/drawing/2014/main" val="20004"/>
                    </a:ext>
                  </a:extLst>
                </a:gridCol>
                <a:gridCol w="436747">
                  <a:extLst>
                    <a:ext uri="{9D8B030D-6E8A-4147-A177-3AD203B41FA5}">
                      <a16:colId xmlns:a16="http://schemas.microsoft.com/office/drawing/2014/main" val="20005"/>
                    </a:ext>
                  </a:extLst>
                </a:gridCol>
                <a:gridCol w="436747">
                  <a:extLst>
                    <a:ext uri="{9D8B030D-6E8A-4147-A177-3AD203B41FA5}">
                      <a16:colId xmlns:a16="http://schemas.microsoft.com/office/drawing/2014/main" val="20006"/>
                    </a:ext>
                  </a:extLst>
                </a:gridCol>
                <a:gridCol w="436747">
                  <a:extLst>
                    <a:ext uri="{9D8B030D-6E8A-4147-A177-3AD203B41FA5}">
                      <a16:colId xmlns:a16="http://schemas.microsoft.com/office/drawing/2014/main" val="20007"/>
                    </a:ext>
                  </a:extLst>
                </a:gridCol>
                <a:gridCol w="436747">
                  <a:extLst>
                    <a:ext uri="{9D8B030D-6E8A-4147-A177-3AD203B41FA5}">
                      <a16:colId xmlns:a16="http://schemas.microsoft.com/office/drawing/2014/main" val="20008"/>
                    </a:ext>
                  </a:extLst>
                </a:gridCol>
                <a:gridCol w="436747">
                  <a:extLst>
                    <a:ext uri="{9D8B030D-6E8A-4147-A177-3AD203B41FA5}">
                      <a16:colId xmlns:a16="http://schemas.microsoft.com/office/drawing/2014/main" val="20009"/>
                    </a:ext>
                  </a:extLst>
                </a:gridCol>
                <a:gridCol w="436747">
                  <a:extLst>
                    <a:ext uri="{9D8B030D-6E8A-4147-A177-3AD203B41FA5}">
                      <a16:colId xmlns:a16="http://schemas.microsoft.com/office/drawing/2014/main" val="20010"/>
                    </a:ext>
                  </a:extLst>
                </a:gridCol>
                <a:gridCol w="436747">
                  <a:extLst>
                    <a:ext uri="{9D8B030D-6E8A-4147-A177-3AD203B41FA5}">
                      <a16:colId xmlns:a16="http://schemas.microsoft.com/office/drawing/2014/main" val="20011"/>
                    </a:ext>
                  </a:extLst>
                </a:gridCol>
                <a:gridCol w="724204">
                  <a:extLst>
                    <a:ext uri="{9D8B030D-6E8A-4147-A177-3AD203B41FA5}">
                      <a16:colId xmlns:a16="http://schemas.microsoft.com/office/drawing/2014/main" val="20012"/>
                    </a:ext>
                  </a:extLst>
                </a:gridCol>
              </a:tblGrid>
              <a:tr h="476776">
                <a:tc>
                  <a:txBody>
                    <a:bodyPr/>
                    <a:lstStyle/>
                    <a:p>
                      <a:pPr algn="l" fontAlgn="b"/>
                      <a:r>
                        <a:rPr lang="fr-CA" sz="1250" b="1" i="0" u="none" strike="noStrike" noProof="0" dirty="0" smtClean="0">
                          <a:effectLst/>
                          <a:latin typeface="+mn-lt"/>
                          <a:cs typeface="Arial" panose="020B0604020202020204" pitchFamily="34" charset="0"/>
                        </a:rPr>
                        <a:t>Pourcentage des répondants qui</a:t>
                      </a:r>
                      <a:endParaRPr lang="fr-CA" sz="1250" b="1" i="0" u="none" strike="noStrike" noProof="0"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45720" marR="45720"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60506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noProof="0" dirty="0" smtClean="0"/>
                        <a:t>ont pu obtenir un rendez-vous </a:t>
                      </a:r>
                      <a:br>
                        <a:rPr lang="fr-CA" sz="1250" noProof="0" dirty="0" smtClean="0"/>
                      </a:br>
                      <a:r>
                        <a:rPr lang="fr-CA" sz="1250" noProof="0" dirty="0" smtClean="0"/>
                        <a:t>avec un médecin ou </a:t>
                      </a:r>
                      <a:r>
                        <a:rPr lang="fr-CA" sz="1250" b="0" noProof="0" dirty="0" smtClean="0"/>
                        <a:t>une infirmière </a:t>
                      </a:r>
                      <a:r>
                        <a:rPr lang="fr-CA" sz="1250" b="1" noProof="0" dirty="0" smtClean="0"/>
                        <a:t>le jour même ou le lendemain</a:t>
                      </a:r>
                      <a:r>
                        <a:rPr lang="fr-CA" sz="1250" noProof="0" dirty="0" smtClean="0"/>
                        <a:t> </a:t>
                      </a:r>
                      <a:br>
                        <a:rPr lang="fr-CA" sz="1250" noProof="0" dirty="0" smtClean="0"/>
                      </a:br>
                      <a:r>
                        <a:rPr lang="fr-CA" sz="1250" noProof="0" dirty="0" smtClean="0"/>
                        <a:t>la dernière fois qu’ils ont été malades ou qu’ils ont eu besoin </a:t>
                      </a:r>
                      <a:br>
                        <a:rPr lang="fr-CA" sz="1250" noProof="0" dirty="0" smtClean="0"/>
                      </a:br>
                      <a:r>
                        <a:rPr lang="fr-CA" sz="1250" noProof="0" dirty="0" smtClean="0"/>
                        <a:t>de soins médicaux*</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56</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761853">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noProof="0" dirty="0" smtClean="0"/>
                        <a:t>ont estimé qu’il était </a:t>
                      </a:r>
                      <a:r>
                        <a:rPr lang="fr-CA" sz="1250" b="1" noProof="0" dirty="0" smtClean="0"/>
                        <a:t>assez </a:t>
                      </a:r>
                      <a:r>
                        <a:rPr lang="fr-CA" sz="1250" b="1" baseline="0" noProof="0" dirty="0" smtClean="0"/>
                        <a:t>ou </a:t>
                      </a:r>
                      <a:r>
                        <a:rPr lang="fr-CA" sz="1250" b="1" noProof="0" dirty="0" smtClean="0"/>
                        <a:t>très facile </a:t>
                      </a:r>
                      <a:r>
                        <a:rPr lang="fr-CA" sz="1250" noProof="0" dirty="0" smtClean="0"/>
                        <a:t>d’obtenir des soins médicaux le soir, la fin de semaine ou un jour férié sans se rendre à l’urgence</a:t>
                      </a:r>
                      <a:r>
                        <a:rPr lang="fr-CA" sz="1250" baseline="30000" noProof="0" dirty="0" smtClean="0"/>
                        <a: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51</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60506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i="0" noProof="0" dirty="0" smtClean="0">
                          <a:latin typeface="+mn-lt"/>
                          <a:cs typeface="Arial" panose="020B0604020202020204" pitchFamily="34" charset="0"/>
                        </a:rPr>
                        <a:t>ont </a:t>
                      </a:r>
                      <a:r>
                        <a:rPr lang="fr-CA" sz="1250" b="1" i="0" noProof="0" dirty="0" smtClean="0">
                          <a:latin typeface="+mn-lt"/>
                          <a:cs typeface="Arial" panose="020B0604020202020204" pitchFamily="34" charset="0"/>
                        </a:rPr>
                        <a:t>souvent ou toujours </a:t>
                      </a:r>
                      <a:r>
                        <a:rPr lang="fr-CA" sz="1250" b="0" i="0" noProof="0" dirty="0" smtClean="0">
                          <a:latin typeface="+mn-lt"/>
                          <a:cs typeface="Arial" panose="020B0604020202020204" pitchFamily="34" charset="0"/>
                        </a:rPr>
                        <a:t>reçu une réponse du cabinet de leur médecin attitré le jour même pour un problème de santé durant les heures régulières de consultation</a:t>
                      </a:r>
                      <a:r>
                        <a:rPr lang="fr-CA" sz="1250" b="0" i="0" baseline="30000" noProof="0" dirty="0" smtClean="0">
                          <a:latin typeface="+mn-lt"/>
                          <a:cs typeface="Arial" panose="020B0604020202020204" pitchFamily="34" charset="0"/>
                        </a:rPr>
                        <a: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84</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35</a:t>
            </a:fld>
            <a:endParaRPr lang="en-CA" dirty="0"/>
          </a:p>
        </p:txBody>
      </p:sp>
      <p:sp>
        <p:nvSpPr>
          <p:cNvPr id="17" name="Rectangle 16"/>
          <p:cNvSpPr/>
          <p:nvPr/>
        </p:nvSpPr>
        <p:spPr>
          <a:xfrm>
            <a:off x="487532" y="5252799"/>
            <a:ext cx="8254501" cy="507831"/>
          </a:xfrm>
          <a:prstGeom prst="rect">
            <a:avLst/>
          </a:prstGeom>
        </p:spPr>
        <p:txBody>
          <a:bodyPr wrap="square" lIns="0" tIns="91440" bIns="0">
            <a:spAutoFit/>
          </a:bodyPr>
          <a:lstStyle/>
          <a:p>
            <a:r>
              <a:rPr lang="fr-FR" sz="900" b="1" dirty="0" smtClean="0">
                <a:latin typeface="Arial" panose="020B0604020202020204" pitchFamily="34" charset="0"/>
              </a:rPr>
              <a:t>Remarque</a:t>
            </a:r>
          </a:p>
          <a:p>
            <a:r>
              <a:rPr lang="fr-FR" sz="900" dirty="0" smtClean="0">
                <a:latin typeface="Arial" panose="020B0604020202020204" pitchFamily="34" charset="0"/>
              </a:rPr>
              <a:t>La </a:t>
            </a:r>
            <a:r>
              <a:rPr lang="fr-FR" sz="900" dirty="0">
                <a:latin typeface="Arial" panose="020B0604020202020204" pitchFamily="34" charset="0"/>
              </a:rPr>
              <a:t>moyenne du Fonds du Commonwealth correspond au total des résultats des 11 pays divisé par le nombre de pays. La moyenne canadienne représente l’expérience moyenne des Canadiens (plutôt que la médiane des résultats provinciaux).</a:t>
            </a:r>
          </a:p>
        </p:txBody>
      </p:sp>
      <p:grpSp>
        <p:nvGrpSpPr>
          <p:cNvPr id="6" name="Group 2"/>
          <p:cNvGrpSpPr/>
          <p:nvPr>
            <p:custDataLst>
              <p:tags r:id="rId1"/>
            </p:custDataLst>
          </p:nvPr>
        </p:nvGrpSpPr>
        <p:grpSpPr>
          <a:xfrm>
            <a:off x="248075" y="6315411"/>
            <a:ext cx="4326123" cy="427175"/>
            <a:chOff x="1559256" y="4655154"/>
            <a:chExt cx="4326123" cy="413852"/>
          </a:xfrm>
        </p:grpSpPr>
        <p:grpSp>
          <p:nvGrpSpPr>
            <p:cNvPr id="7" name="Group 3"/>
            <p:cNvGrpSpPr/>
            <p:nvPr/>
          </p:nvGrpSpPr>
          <p:grpSpPr>
            <a:xfrm>
              <a:off x="1559256" y="4655163"/>
              <a:ext cx="1599872" cy="413828"/>
              <a:chOff x="2989195" y="5765318"/>
              <a:chExt cx="1742725" cy="432178"/>
            </a:xfrm>
          </p:grpSpPr>
          <p:sp>
            <p:nvSpPr>
              <p:cNvPr id="1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4655178"/>
              <a:ext cx="1454430" cy="413828"/>
              <a:chOff x="4402330" y="5765321"/>
              <a:chExt cx="1742724" cy="432177"/>
            </a:xfrm>
          </p:grpSpPr>
          <p:sp>
            <p:nvSpPr>
              <p:cNvPr id="1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1" y="4655154"/>
              <a:ext cx="1454428" cy="413828"/>
              <a:chOff x="5966949" y="5765308"/>
              <a:chExt cx="1742722" cy="432178"/>
            </a:xfrm>
          </p:grpSpPr>
          <p:sp>
            <p:nvSpPr>
              <p:cNvPr id="1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775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446656" cy="1641475"/>
          </a:xfrm>
        </p:spPr>
        <p:txBody>
          <a:bodyPr/>
          <a:lstStyle/>
          <a:p>
            <a:r>
              <a:rPr lang="fr-FR" dirty="0"/>
              <a:t>Les résultats du Canada se rapprochent de la moyenne internationale en ce qui concerne les adultes âgés ayant eu recours à l’urgence pour des problèmes de santé qui auraient pu être traités par </a:t>
            </a:r>
            <a:r>
              <a:rPr lang="fr-FR" dirty="0" smtClean="0"/>
              <a:t>leur </a:t>
            </a:r>
            <a:r>
              <a:rPr lang="fr-FR" dirty="0"/>
              <a:t>médecin attitré</a:t>
            </a:r>
            <a:endParaRPr lang="en-US" dirty="0"/>
          </a:p>
        </p:txBody>
      </p:sp>
      <p:graphicFrame>
        <p:nvGraphicFramePr>
          <p:cNvPr id="16" name="Chart 15"/>
          <p:cNvGraphicFramePr/>
          <p:nvPr>
            <p:extLst>
              <p:ext uri="{D42A27DB-BD31-4B8C-83A1-F6EECF244321}">
                <p14:modId xmlns:p14="http://schemas.microsoft.com/office/powerpoint/2010/main" val="2313913484"/>
              </p:ext>
            </p:extLst>
          </p:nvPr>
        </p:nvGraphicFramePr>
        <p:xfrm>
          <a:off x="405973" y="2203780"/>
          <a:ext cx="4166027" cy="3436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extLst>
              <p:ext uri="{D42A27DB-BD31-4B8C-83A1-F6EECF244321}">
                <p14:modId xmlns:p14="http://schemas.microsoft.com/office/powerpoint/2010/main" val="2299000739"/>
              </p:ext>
            </p:extLst>
          </p:nvPr>
        </p:nvGraphicFramePr>
        <p:xfrm>
          <a:off x="4412728" y="2309624"/>
          <a:ext cx="4365990" cy="3246948"/>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36</a:t>
            </a:fld>
            <a:endParaRPr lang="en-CA" dirty="0"/>
          </a:p>
        </p:txBody>
      </p:sp>
      <p:sp>
        <p:nvSpPr>
          <p:cNvPr id="17" name="Rectangle 16"/>
          <p:cNvSpPr/>
          <p:nvPr/>
        </p:nvSpPr>
        <p:spPr>
          <a:xfrm>
            <a:off x="503615" y="5654533"/>
            <a:ext cx="7970627" cy="369332"/>
          </a:xfrm>
          <a:prstGeom prst="rect">
            <a:avLst/>
          </a:prstGeom>
        </p:spPr>
        <p:txBody>
          <a:bodyPr wrap="square" lIns="0">
            <a:spAutoFit/>
          </a:bodyPr>
          <a:lstStyle/>
          <a:p>
            <a:r>
              <a:rPr lang="fr-FR" sz="900" b="1" dirty="0">
                <a:latin typeface="Arial" panose="020B0604020202020204" pitchFamily="34" charset="0"/>
                <a:cs typeface="Arial" panose="020B0604020202020204" pitchFamily="34" charset="0"/>
              </a:rPr>
              <a:t>Remarque</a:t>
            </a:r>
          </a:p>
          <a:p>
            <a:r>
              <a:rPr lang="fr-FR" sz="900" dirty="0">
                <a:latin typeface="Arial" panose="020B0604020202020204" pitchFamily="34" charset="0"/>
                <a:cs typeface="Arial" panose="020B0604020202020204" pitchFamily="34" charset="0"/>
              </a:rPr>
              <a:t>Des résultats supérieurs à la moyenne internationale sont souhaitables; des résultats inférieurs à la moyenne indiquent souvent des points à améliorer</a:t>
            </a:r>
            <a:r>
              <a:rPr lang="fr-FR" sz="900" dirty="0" smtClean="0">
                <a:latin typeface="Arial" panose="020B0604020202020204" pitchFamily="34" charset="0"/>
                <a:cs typeface="Arial" panose="020B0604020202020204" pitchFamily="34" charset="0"/>
              </a:rPr>
              <a:t>.</a:t>
            </a:r>
            <a:endParaRPr lang="fr-FR" sz="900" dirty="0">
              <a:latin typeface="Arial" panose="020B0604020202020204" pitchFamily="34" charset="0"/>
              <a:cs typeface="Arial" panose="020B0604020202020204" pitchFamily="34" charset="0"/>
            </a:endParaRPr>
          </a:p>
        </p:txBody>
      </p:sp>
      <p:grpSp>
        <p:nvGrpSpPr>
          <p:cNvPr id="7" name="Group 2"/>
          <p:cNvGrpSpPr/>
          <p:nvPr>
            <p:custDataLst>
              <p:tags r:id="rId1"/>
            </p:custDataLst>
          </p:nvPr>
        </p:nvGrpSpPr>
        <p:grpSpPr>
          <a:xfrm>
            <a:off x="248075" y="6315411"/>
            <a:ext cx="4326123" cy="427175"/>
            <a:chOff x="1559256" y="4655154"/>
            <a:chExt cx="4326123" cy="413852"/>
          </a:xfrm>
        </p:grpSpPr>
        <p:grpSp>
          <p:nvGrpSpPr>
            <p:cNvPr id="8" name="Group 3"/>
            <p:cNvGrpSpPr/>
            <p:nvPr/>
          </p:nvGrpSpPr>
          <p:grpSpPr>
            <a:xfrm>
              <a:off x="1559256" y="4655163"/>
              <a:ext cx="1599872" cy="413828"/>
              <a:chOff x="2989195" y="5765318"/>
              <a:chExt cx="1742725" cy="432178"/>
            </a:xfrm>
          </p:grpSpPr>
          <p:sp>
            <p:nvSpPr>
              <p:cNvPr id="15"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8"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9" name="Group 5"/>
            <p:cNvGrpSpPr/>
            <p:nvPr/>
          </p:nvGrpSpPr>
          <p:grpSpPr>
            <a:xfrm>
              <a:off x="2918782" y="4655178"/>
              <a:ext cx="1454430" cy="413828"/>
              <a:chOff x="4402330" y="5765321"/>
              <a:chExt cx="1742724" cy="432177"/>
            </a:xfrm>
          </p:grpSpPr>
          <p:sp>
            <p:nvSpPr>
              <p:cNvPr id="13"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4"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0" name="Group 7"/>
            <p:cNvGrpSpPr/>
            <p:nvPr/>
          </p:nvGrpSpPr>
          <p:grpSpPr>
            <a:xfrm>
              <a:off x="4430951" y="4655154"/>
              <a:ext cx="1454428" cy="413828"/>
              <a:chOff x="5966949" y="5765308"/>
              <a:chExt cx="1742722" cy="432178"/>
            </a:xfrm>
          </p:grpSpPr>
          <p:sp>
            <p:nvSpPr>
              <p:cNvPr id="11"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2"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9" name="Rectangle 18"/>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573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005399" y="1694358"/>
            <a:ext cx="5574803" cy="4114808"/>
            <a:chOff x="966266" y="1500212"/>
            <a:chExt cx="5574803" cy="4114808"/>
          </a:xfrm>
        </p:grpSpPr>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266" y="1500212"/>
              <a:ext cx="5574803" cy="4114808"/>
            </a:xfrm>
            <a:prstGeom prst="rect">
              <a:avLst/>
            </a:prstGeom>
          </p:spPr>
        </p:pic>
        <p:grpSp>
          <p:nvGrpSpPr>
            <p:cNvPr id="54" name="Group 53"/>
            <p:cNvGrpSpPr/>
            <p:nvPr/>
          </p:nvGrpSpPr>
          <p:grpSpPr>
            <a:xfrm>
              <a:off x="1359579" y="4054972"/>
              <a:ext cx="363501" cy="389513"/>
              <a:chOff x="1359579" y="4054972"/>
              <a:chExt cx="363501" cy="389513"/>
            </a:xfrm>
          </p:grpSpPr>
          <p:sp>
            <p:nvSpPr>
              <p:cNvPr id="92" name="TextBox 91"/>
              <p:cNvSpPr txBox="1"/>
              <p:nvPr/>
            </p:nvSpPr>
            <p:spPr>
              <a:xfrm>
                <a:off x="1359579" y="4054972"/>
                <a:ext cx="363501" cy="389513"/>
              </a:xfrm>
              <a:prstGeom prst="ellipse">
                <a:avLst/>
              </a:prstGeom>
              <a:solidFill>
                <a:srgbClr val="CFE8E3"/>
              </a:solidFill>
              <a:ln w="19050">
                <a:solidFill>
                  <a:srgbClr val="282828"/>
                </a:solidFill>
              </a:ln>
            </p:spPr>
            <p:txBody>
              <a:bodyPr wrap="square" rtlCol="0">
                <a:spAutoFit/>
              </a:bodyPr>
              <a:lstStyle/>
              <a:p>
                <a:endParaRPr lang="fr-CA" sz="1200" dirty="0"/>
              </a:p>
            </p:txBody>
          </p:sp>
          <p:sp>
            <p:nvSpPr>
              <p:cNvPr id="93" name="Rectangle 92"/>
              <p:cNvSpPr/>
              <p:nvPr/>
            </p:nvSpPr>
            <p:spPr>
              <a:xfrm>
                <a:off x="1395456" y="4148236"/>
                <a:ext cx="291747" cy="176972"/>
              </a:xfrm>
              <a:prstGeom prst="rect">
                <a:avLst/>
              </a:prstGeom>
              <a:noFill/>
              <a:ln>
                <a:noFill/>
              </a:ln>
            </p:spPr>
            <p:txBody>
              <a:bodyPr wrap="none" lIns="0" tIns="0" rIns="0" bIns="0">
                <a:spAutoFit/>
              </a:bodyPr>
              <a:lstStyle/>
              <a:p>
                <a:r>
                  <a:rPr lang="fr-CA" sz="1150" b="1" dirty="0" smtClean="0">
                    <a:solidFill>
                      <a:srgbClr val="282828"/>
                    </a:solidFill>
                  </a:rPr>
                  <a:t>31 %</a:t>
                </a:r>
                <a:endParaRPr lang="fr-CA" sz="1150" b="1" dirty="0">
                  <a:solidFill>
                    <a:srgbClr val="282828"/>
                  </a:solidFill>
                </a:endParaRPr>
              </a:p>
            </p:txBody>
          </p:sp>
        </p:grpSp>
        <p:grpSp>
          <p:nvGrpSpPr>
            <p:cNvPr id="55" name="Group 54"/>
            <p:cNvGrpSpPr/>
            <p:nvPr/>
          </p:nvGrpSpPr>
          <p:grpSpPr>
            <a:xfrm>
              <a:off x="1930682" y="4185406"/>
              <a:ext cx="363501" cy="389513"/>
              <a:chOff x="1350054" y="4074022"/>
              <a:chExt cx="363501" cy="389513"/>
            </a:xfrm>
          </p:grpSpPr>
          <p:sp>
            <p:nvSpPr>
              <p:cNvPr id="90" name="TextBox 89"/>
              <p:cNvSpPr txBox="1"/>
              <p:nvPr/>
            </p:nvSpPr>
            <p:spPr>
              <a:xfrm>
                <a:off x="1350054" y="4074022"/>
                <a:ext cx="363501" cy="389513"/>
              </a:xfrm>
              <a:prstGeom prst="ellipse">
                <a:avLst/>
              </a:prstGeom>
              <a:solidFill>
                <a:srgbClr val="CFE8E3"/>
              </a:solidFill>
              <a:ln w="19050">
                <a:solidFill>
                  <a:srgbClr val="282828"/>
                </a:solidFill>
              </a:ln>
            </p:spPr>
            <p:txBody>
              <a:bodyPr wrap="square" rtlCol="0">
                <a:spAutoFit/>
              </a:bodyPr>
              <a:lstStyle/>
              <a:p>
                <a:endParaRPr lang="fr-CA" sz="1200" dirty="0"/>
              </a:p>
            </p:txBody>
          </p:sp>
          <p:sp>
            <p:nvSpPr>
              <p:cNvPr id="91" name="Rectangle 90"/>
              <p:cNvSpPr/>
              <p:nvPr/>
            </p:nvSpPr>
            <p:spPr>
              <a:xfrm>
                <a:off x="1385931" y="4167286"/>
                <a:ext cx="291747" cy="176972"/>
              </a:xfrm>
              <a:prstGeom prst="rect">
                <a:avLst/>
              </a:prstGeom>
              <a:noFill/>
              <a:ln>
                <a:noFill/>
              </a:ln>
            </p:spPr>
            <p:txBody>
              <a:bodyPr wrap="none" lIns="0" tIns="0" rIns="0" bIns="0">
                <a:spAutoFit/>
              </a:bodyPr>
              <a:lstStyle/>
              <a:p>
                <a:r>
                  <a:rPr lang="fr-CA" sz="1150" b="1" dirty="0" smtClean="0">
                    <a:solidFill>
                      <a:srgbClr val="282828"/>
                    </a:solidFill>
                  </a:rPr>
                  <a:t>26 %</a:t>
                </a:r>
                <a:endParaRPr lang="fr-CA" sz="1150" b="1" dirty="0">
                  <a:solidFill>
                    <a:srgbClr val="282828"/>
                  </a:solidFill>
                </a:endParaRPr>
              </a:p>
            </p:txBody>
          </p:sp>
        </p:grpSp>
        <p:grpSp>
          <p:nvGrpSpPr>
            <p:cNvPr id="56" name="Group 55"/>
            <p:cNvGrpSpPr/>
            <p:nvPr/>
          </p:nvGrpSpPr>
          <p:grpSpPr>
            <a:xfrm>
              <a:off x="2416009" y="4260384"/>
              <a:ext cx="363501" cy="389513"/>
              <a:chOff x="1350054" y="4074022"/>
              <a:chExt cx="363501" cy="389513"/>
            </a:xfrm>
          </p:grpSpPr>
          <p:sp>
            <p:nvSpPr>
              <p:cNvPr id="83" name="TextBox 82"/>
              <p:cNvSpPr txBox="1"/>
              <p:nvPr/>
            </p:nvSpPr>
            <p:spPr>
              <a:xfrm>
                <a:off x="1350054" y="4074022"/>
                <a:ext cx="363501" cy="389513"/>
              </a:xfrm>
              <a:prstGeom prst="ellipse">
                <a:avLst/>
              </a:prstGeom>
              <a:solidFill>
                <a:srgbClr val="CFE8E3"/>
              </a:solidFill>
              <a:ln w="19050">
                <a:solidFill>
                  <a:srgbClr val="282828"/>
                </a:solidFill>
              </a:ln>
            </p:spPr>
            <p:txBody>
              <a:bodyPr wrap="square" rtlCol="0">
                <a:spAutoFit/>
              </a:bodyPr>
              <a:lstStyle/>
              <a:p>
                <a:endParaRPr lang="fr-CA" sz="1200" dirty="0"/>
              </a:p>
            </p:txBody>
          </p:sp>
          <p:sp>
            <p:nvSpPr>
              <p:cNvPr id="84" name="Rectangle 83"/>
              <p:cNvSpPr/>
              <p:nvPr/>
            </p:nvSpPr>
            <p:spPr>
              <a:xfrm>
                <a:off x="1385931" y="4167286"/>
                <a:ext cx="291747" cy="176972"/>
              </a:xfrm>
              <a:prstGeom prst="rect">
                <a:avLst/>
              </a:prstGeom>
              <a:noFill/>
              <a:ln>
                <a:noFill/>
              </a:ln>
            </p:spPr>
            <p:txBody>
              <a:bodyPr wrap="none" lIns="0" tIns="0" rIns="0" bIns="0">
                <a:spAutoFit/>
              </a:bodyPr>
              <a:lstStyle/>
              <a:p>
                <a:r>
                  <a:rPr lang="fr-CA" sz="1150" b="1" dirty="0" smtClean="0">
                    <a:solidFill>
                      <a:srgbClr val="282828"/>
                    </a:solidFill>
                  </a:rPr>
                  <a:t>24 %</a:t>
                </a:r>
                <a:endParaRPr lang="fr-CA" sz="1150" b="1" dirty="0">
                  <a:solidFill>
                    <a:srgbClr val="282828"/>
                  </a:solidFill>
                </a:endParaRPr>
              </a:p>
            </p:txBody>
          </p:sp>
        </p:grpSp>
        <p:grpSp>
          <p:nvGrpSpPr>
            <p:cNvPr id="57" name="Group 56"/>
            <p:cNvGrpSpPr/>
            <p:nvPr/>
          </p:nvGrpSpPr>
          <p:grpSpPr>
            <a:xfrm>
              <a:off x="2879048" y="4263782"/>
              <a:ext cx="363501" cy="389513"/>
              <a:chOff x="1359579" y="4083547"/>
              <a:chExt cx="363501" cy="389513"/>
            </a:xfrm>
          </p:grpSpPr>
          <p:sp>
            <p:nvSpPr>
              <p:cNvPr id="80" name="TextBox 79"/>
              <p:cNvSpPr txBox="1"/>
              <p:nvPr/>
            </p:nvSpPr>
            <p:spPr>
              <a:xfrm>
                <a:off x="1359579" y="4083547"/>
                <a:ext cx="363501" cy="389513"/>
              </a:xfrm>
              <a:prstGeom prst="ellipse">
                <a:avLst/>
              </a:prstGeom>
              <a:solidFill>
                <a:srgbClr val="CFE8E3"/>
              </a:solidFill>
              <a:ln w="19050">
                <a:solidFill>
                  <a:srgbClr val="282828"/>
                </a:solidFill>
              </a:ln>
            </p:spPr>
            <p:txBody>
              <a:bodyPr wrap="square" rtlCol="0">
                <a:spAutoFit/>
              </a:bodyPr>
              <a:lstStyle/>
              <a:p>
                <a:endParaRPr lang="fr-CA" sz="1200" dirty="0"/>
              </a:p>
            </p:txBody>
          </p:sp>
          <p:sp>
            <p:nvSpPr>
              <p:cNvPr id="81" name="Rectangle 80"/>
              <p:cNvSpPr/>
              <p:nvPr/>
            </p:nvSpPr>
            <p:spPr>
              <a:xfrm>
                <a:off x="1395456" y="4176811"/>
                <a:ext cx="291747" cy="176972"/>
              </a:xfrm>
              <a:prstGeom prst="rect">
                <a:avLst/>
              </a:prstGeom>
              <a:noFill/>
              <a:ln>
                <a:noFill/>
              </a:ln>
            </p:spPr>
            <p:txBody>
              <a:bodyPr wrap="none" lIns="0" tIns="0" rIns="0" bIns="0">
                <a:spAutoFit/>
              </a:bodyPr>
              <a:lstStyle/>
              <a:p>
                <a:r>
                  <a:rPr lang="fr-CA" sz="1150" b="1" dirty="0" smtClean="0">
                    <a:solidFill>
                      <a:srgbClr val="282828"/>
                    </a:solidFill>
                  </a:rPr>
                  <a:t>34 %</a:t>
                </a:r>
                <a:endParaRPr lang="fr-CA" sz="1150" b="1" dirty="0">
                  <a:solidFill>
                    <a:srgbClr val="282828"/>
                  </a:solidFill>
                </a:endParaRPr>
              </a:p>
            </p:txBody>
          </p:sp>
        </p:grpSp>
        <p:grpSp>
          <p:nvGrpSpPr>
            <p:cNvPr id="58" name="Group 57"/>
            <p:cNvGrpSpPr/>
            <p:nvPr/>
          </p:nvGrpSpPr>
          <p:grpSpPr>
            <a:xfrm>
              <a:off x="3505341" y="4489895"/>
              <a:ext cx="363501" cy="389513"/>
              <a:chOff x="1313184" y="4112122"/>
              <a:chExt cx="363501" cy="389513"/>
            </a:xfrm>
          </p:grpSpPr>
          <p:sp>
            <p:nvSpPr>
              <p:cNvPr id="78" name="TextBox 77"/>
              <p:cNvSpPr txBox="1"/>
              <p:nvPr/>
            </p:nvSpPr>
            <p:spPr>
              <a:xfrm>
                <a:off x="1313184" y="4112122"/>
                <a:ext cx="363501" cy="389513"/>
              </a:xfrm>
              <a:prstGeom prst="ellipse">
                <a:avLst/>
              </a:prstGeom>
              <a:solidFill>
                <a:srgbClr val="CFE8E3"/>
              </a:solidFill>
              <a:ln w="19050">
                <a:solidFill>
                  <a:srgbClr val="282828"/>
                </a:solidFill>
              </a:ln>
            </p:spPr>
            <p:txBody>
              <a:bodyPr wrap="square" rtlCol="0">
                <a:spAutoFit/>
              </a:bodyPr>
              <a:lstStyle/>
              <a:p>
                <a:endParaRPr lang="fr-CA" sz="1200" dirty="0"/>
              </a:p>
            </p:txBody>
          </p:sp>
          <p:sp>
            <p:nvSpPr>
              <p:cNvPr id="79" name="Rectangle 78"/>
              <p:cNvSpPr/>
              <p:nvPr/>
            </p:nvSpPr>
            <p:spPr>
              <a:xfrm>
                <a:off x="1349061" y="4205386"/>
                <a:ext cx="291747" cy="176972"/>
              </a:xfrm>
              <a:prstGeom prst="rect">
                <a:avLst/>
              </a:prstGeom>
              <a:noFill/>
              <a:ln>
                <a:noFill/>
              </a:ln>
            </p:spPr>
            <p:txBody>
              <a:bodyPr wrap="none" lIns="0" tIns="0" rIns="0" bIns="0">
                <a:spAutoFit/>
              </a:bodyPr>
              <a:lstStyle/>
              <a:p>
                <a:r>
                  <a:rPr lang="fr-CA" sz="1150" b="1" dirty="0" smtClean="0">
                    <a:solidFill>
                      <a:srgbClr val="282828"/>
                    </a:solidFill>
                  </a:rPr>
                  <a:t>32 %</a:t>
                </a:r>
                <a:endParaRPr lang="fr-CA" sz="1150" b="1" dirty="0">
                  <a:solidFill>
                    <a:srgbClr val="282828"/>
                  </a:solidFill>
                </a:endParaRPr>
              </a:p>
            </p:txBody>
          </p:sp>
        </p:grpSp>
        <p:grpSp>
          <p:nvGrpSpPr>
            <p:cNvPr id="59" name="Group 58"/>
            <p:cNvGrpSpPr/>
            <p:nvPr/>
          </p:nvGrpSpPr>
          <p:grpSpPr>
            <a:xfrm>
              <a:off x="4379010" y="4297176"/>
              <a:ext cx="363501" cy="389513"/>
              <a:chOff x="1313184" y="4093460"/>
              <a:chExt cx="363501" cy="389513"/>
            </a:xfrm>
          </p:grpSpPr>
          <p:sp>
            <p:nvSpPr>
              <p:cNvPr id="76" name="TextBox 75"/>
              <p:cNvSpPr txBox="1"/>
              <p:nvPr/>
            </p:nvSpPr>
            <p:spPr>
              <a:xfrm>
                <a:off x="1313184" y="4093460"/>
                <a:ext cx="363501" cy="389513"/>
              </a:xfrm>
              <a:prstGeom prst="ellipse">
                <a:avLst/>
              </a:prstGeom>
              <a:solidFill>
                <a:srgbClr val="CFE8E3"/>
              </a:solidFill>
              <a:ln w="19050">
                <a:solidFill>
                  <a:srgbClr val="282828"/>
                </a:solidFill>
              </a:ln>
            </p:spPr>
            <p:txBody>
              <a:bodyPr wrap="square" rtlCol="0">
                <a:spAutoFit/>
              </a:bodyPr>
              <a:lstStyle/>
              <a:p>
                <a:endParaRPr lang="fr-CA" sz="1200" dirty="0"/>
              </a:p>
            </p:txBody>
          </p:sp>
          <p:sp>
            <p:nvSpPr>
              <p:cNvPr id="77" name="Rectangle 76"/>
              <p:cNvSpPr/>
              <p:nvPr/>
            </p:nvSpPr>
            <p:spPr>
              <a:xfrm>
                <a:off x="1349061" y="4186724"/>
                <a:ext cx="291747" cy="176972"/>
              </a:xfrm>
              <a:prstGeom prst="rect">
                <a:avLst/>
              </a:prstGeom>
              <a:noFill/>
              <a:ln>
                <a:noFill/>
              </a:ln>
            </p:spPr>
            <p:txBody>
              <a:bodyPr wrap="none" lIns="0" tIns="0" rIns="0" bIns="0">
                <a:spAutoFit/>
              </a:bodyPr>
              <a:lstStyle/>
              <a:p>
                <a:r>
                  <a:rPr lang="fr-CA" sz="1150" b="1" dirty="0" smtClean="0">
                    <a:solidFill>
                      <a:srgbClr val="282828"/>
                    </a:solidFill>
                  </a:rPr>
                  <a:t>29 %</a:t>
                </a:r>
                <a:endParaRPr lang="fr-CA" sz="1150" b="1" dirty="0">
                  <a:solidFill>
                    <a:srgbClr val="282828"/>
                  </a:solidFill>
                </a:endParaRPr>
              </a:p>
            </p:txBody>
          </p:sp>
        </p:grpSp>
        <p:grpSp>
          <p:nvGrpSpPr>
            <p:cNvPr id="64" name="Group 63"/>
            <p:cNvGrpSpPr/>
            <p:nvPr/>
          </p:nvGrpSpPr>
          <p:grpSpPr>
            <a:xfrm>
              <a:off x="5102252" y="3149623"/>
              <a:ext cx="363501" cy="389513"/>
              <a:chOff x="1672925" y="4071191"/>
              <a:chExt cx="363501" cy="389513"/>
            </a:xfrm>
          </p:grpSpPr>
          <p:sp>
            <p:nvSpPr>
              <p:cNvPr id="74" name="TextBox 73"/>
              <p:cNvSpPr txBox="1"/>
              <p:nvPr/>
            </p:nvSpPr>
            <p:spPr>
              <a:xfrm>
                <a:off x="1672925" y="4071191"/>
                <a:ext cx="363501" cy="389513"/>
              </a:xfrm>
              <a:prstGeom prst="ellipse">
                <a:avLst/>
              </a:prstGeom>
              <a:solidFill>
                <a:srgbClr val="F48120"/>
              </a:solidFill>
              <a:ln w="19050">
                <a:solidFill>
                  <a:srgbClr val="282828"/>
                </a:solidFill>
              </a:ln>
            </p:spPr>
            <p:txBody>
              <a:bodyPr wrap="square" rtlCol="0">
                <a:spAutoFit/>
              </a:bodyPr>
              <a:lstStyle/>
              <a:p>
                <a:endParaRPr lang="fr-CA" sz="1200" dirty="0"/>
              </a:p>
            </p:txBody>
          </p:sp>
          <p:sp>
            <p:nvSpPr>
              <p:cNvPr id="75" name="Rectangle 74"/>
              <p:cNvSpPr/>
              <p:nvPr/>
            </p:nvSpPr>
            <p:spPr>
              <a:xfrm>
                <a:off x="1708802" y="4164455"/>
                <a:ext cx="291747" cy="176972"/>
              </a:xfrm>
              <a:prstGeom prst="rect">
                <a:avLst/>
              </a:prstGeom>
              <a:noFill/>
              <a:ln>
                <a:noFill/>
              </a:ln>
            </p:spPr>
            <p:txBody>
              <a:bodyPr wrap="none" lIns="0" tIns="0" rIns="0" bIns="0">
                <a:spAutoFit/>
              </a:bodyPr>
              <a:lstStyle/>
              <a:p>
                <a:r>
                  <a:rPr lang="fr-CA" sz="1150" b="1" dirty="0" smtClean="0">
                    <a:solidFill>
                      <a:srgbClr val="282828"/>
                    </a:solidFill>
                  </a:rPr>
                  <a:t>45 %</a:t>
                </a:r>
                <a:endParaRPr lang="fr-CA" sz="1150" b="1" dirty="0">
                  <a:solidFill>
                    <a:srgbClr val="282828"/>
                  </a:solidFill>
                </a:endParaRPr>
              </a:p>
            </p:txBody>
          </p:sp>
        </p:grpSp>
        <p:grpSp>
          <p:nvGrpSpPr>
            <p:cNvPr id="65" name="Group 64"/>
            <p:cNvGrpSpPr/>
            <p:nvPr/>
          </p:nvGrpSpPr>
          <p:grpSpPr>
            <a:xfrm>
              <a:off x="5875600" y="3568049"/>
              <a:ext cx="363501" cy="389513"/>
              <a:chOff x="1197654" y="3849359"/>
              <a:chExt cx="363501" cy="389513"/>
            </a:xfrm>
          </p:grpSpPr>
          <p:sp>
            <p:nvSpPr>
              <p:cNvPr id="72" name="TextBox 71"/>
              <p:cNvSpPr txBox="1"/>
              <p:nvPr/>
            </p:nvSpPr>
            <p:spPr>
              <a:xfrm>
                <a:off x="1197654" y="3849359"/>
                <a:ext cx="363501" cy="389513"/>
              </a:xfrm>
              <a:prstGeom prst="ellipse">
                <a:avLst/>
              </a:prstGeom>
              <a:solidFill>
                <a:srgbClr val="F48120"/>
              </a:solidFill>
              <a:ln w="19050">
                <a:solidFill>
                  <a:srgbClr val="282828"/>
                </a:solidFill>
              </a:ln>
            </p:spPr>
            <p:txBody>
              <a:bodyPr wrap="square" rtlCol="0">
                <a:spAutoFit/>
              </a:bodyPr>
              <a:lstStyle/>
              <a:p>
                <a:endParaRPr lang="fr-CA" sz="1200" dirty="0"/>
              </a:p>
            </p:txBody>
          </p:sp>
          <p:sp>
            <p:nvSpPr>
              <p:cNvPr id="73" name="Rectangle 72"/>
              <p:cNvSpPr/>
              <p:nvPr/>
            </p:nvSpPr>
            <p:spPr>
              <a:xfrm>
                <a:off x="1233531" y="3942623"/>
                <a:ext cx="291747" cy="176972"/>
              </a:xfrm>
              <a:prstGeom prst="rect">
                <a:avLst/>
              </a:prstGeom>
              <a:noFill/>
              <a:ln>
                <a:noFill/>
              </a:ln>
            </p:spPr>
            <p:txBody>
              <a:bodyPr wrap="none" lIns="0" tIns="0" rIns="0" bIns="0">
                <a:spAutoFit/>
              </a:bodyPr>
              <a:lstStyle/>
              <a:p>
                <a:r>
                  <a:rPr lang="fr-CA" sz="1150" b="1" dirty="0" smtClean="0">
                    <a:solidFill>
                      <a:srgbClr val="282828"/>
                    </a:solidFill>
                  </a:rPr>
                  <a:t>45 %</a:t>
                </a:r>
                <a:endParaRPr lang="fr-CA" sz="1150" b="1" dirty="0">
                  <a:solidFill>
                    <a:srgbClr val="282828"/>
                  </a:solidFill>
                </a:endParaRPr>
              </a:p>
            </p:txBody>
          </p:sp>
        </p:grpSp>
        <p:grpSp>
          <p:nvGrpSpPr>
            <p:cNvPr id="66" name="Group 65"/>
            <p:cNvGrpSpPr/>
            <p:nvPr/>
          </p:nvGrpSpPr>
          <p:grpSpPr>
            <a:xfrm>
              <a:off x="6150411" y="4465535"/>
              <a:ext cx="363501" cy="389513"/>
              <a:chOff x="973182" y="4032435"/>
              <a:chExt cx="363501" cy="389513"/>
            </a:xfrm>
          </p:grpSpPr>
          <p:sp>
            <p:nvSpPr>
              <p:cNvPr id="70" name="TextBox 69"/>
              <p:cNvSpPr txBox="1"/>
              <p:nvPr/>
            </p:nvSpPr>
            <p:spPr>
              <a:xfrm>
                <a:off x="973182" y="4032435"/>
                <a:ext cx="363501" cy="389513"/>
              </a:xfrm>
              <a:prstGeom prst="ellipse">
                <a:avLst/>
              </a:prstGeom>
              <a:solidFill>
                <a:srgbClr val="F48120"/>
              </a:solidFill>
              <a:ln w="19050">
                <a:solidFill>
                  <a:srgbClr val="282828"/>
                </a:solidFill>
              </a:ln>
            </p:spPr>
            <p:txBody>
              <a:bodyPr wrap="square" rtlCol="0">
                <a:spAutoFit/>
              </a:bodyPr>
              <a:lstStyle/>
              <a:p>
                <a:endParaRPr lang="fr-CA" sz="1200" dirty="0"/>
              </a:p>
            </p:txBody>
          </p:sp>
          <p:sp>
            <p:nvSpPr>
              <p:cNvPr id="71" name="Rectangle 70"/>
              <p:cNvSpPr/>
              <p:nvPr/>
            </p:nvSpPr>
            <p:spPr>
              <a:xfrm>
                <a:off x="1009059" y="4125699"/>
                <a:ext cx="291747" cy="176972"/>
              </a:xfrm>
              <a:prstGeom prst="rect">
                <a:avLst/>
              </a:prstGeom>
              <a:noFill/>
              <a:ln>
                <a:noFill/>
              </a:ln>
            </p:spPr>
            <p:txBody>
              <a:bodyPr wrap="none" lIns="0" tIns="0" rIns="0" bIns="0">
                <a:spAutoFit/>
              </a:bodyPr>
              <a:lstStyle/>
              <a:p>
                <a:r>
                  <a:rPr lang="fr-CA" sz="1150" b="1" dirty="0" smtClean="0">
                    <a:solidFill>
                      <a:srgbClr val="282828"/>
                    </a:solidFill>
                  </a:rPr>
                  <a:t>41 %</a:t>
                </a:r>
                <a:endParaRPr lang="fr-CA" sz="1150" b="1" dirty="0">
                  <a:solidFill>
                    <a:srgbClr val="282828"/>
                  </a:solidFill>
                </a:endParaRPr>
              </a:p>
            </p:txBody>
          </p:sp>
        </p:grpSp>
        <p:grpSp>
          <p:nvGrpSpPr>
            <p:cNvPr id="67" name="Group 66"/>
            <p:cNvGrpSpPr/>
            <p:nvPr/>
          </p:nvGrpSpPr>
          <p:grpSpPr>
            <a:xfrm>
              <a:off x="5828501" y="4900942"/>
              <a:ext cx="363501" cy="389513"/>
              <a:chOff x="1103457" y="3875046"/>
              <a:chExt cx="363501" cy="389513"/>
            </a:xfrm>
          </p:grpSpPr>
          <p:sp>
            <p:nvSpPr>
              <p:cNvPr id="68" name="TextBox 67"/>
              <p:cNvSpPr txBox="1"/>
              <p:nvPr/>
            </p:nvSpPr>
            <p:spPr>
              <a:xfrm>
                <a:off x="1103457" y="3875046"/>
                <a:ext cx="363501" cy="389513"/>
              </a:xfrm>
              <a:prstGeom prst="ellipse">
                <a:avLst/>
              </a:prstGeom>
              <a:solidFill>
                <a:srgbClr val="F48120"/>
              </a:solidFill>
              <a:ln w="19050">
                <a:solidFill>
                  <a:srgbClr val="282828"/>
                </a:solidFill>
              </a:ln>
            </p:spPr>
            <p:txBody>
              <a:bodyPr wrap="square" rtlCol="0">
                <a:spAutoFit/>
              </a:bodyPr>
              <a:lstStyle/>
              <a:p>
                <a:endParaRPr lang="fr-CA" sz="1200" dirty="0"/>
              </a:p>
            </p:txBody>
          </p:sp>
          <p:sp>
            <p:nvSpPr>
              <p:cNvPr id="69" name="Rectangle 68"/>
              <p:cNvSpPr/>
              <p:nvPr/>
            </p:nvSpPr>
            <p:spPr>
              <a:xfrm>
                <a:off x="1139334" y="3968310"/>
                <a:ext cx="291747" cy="176972"/>
              </a:xfrm>
              <a:prstGeom prst="rect">
                <a:avLst/>
              </a:prstGeom>
              <a:noFill/>
              <a:ln>
                <a:noFill/>
              </a:ln>
            </p:spPr>
            <p:txBody>
              <a:bodyPr wrap="none" lIns="0" tIns="0" rIns="0" bIns="0">
                <a:spAutoFit/>
              </a:bodyPr>
              <a:lstStyle/>
              <a:p>
                <a:r>
                  <a:rPr lang="fr-CA" sz="1150" b="1" dirty="0" smtClean="0">
                    <a:solidFill>
                      <a:srgbClr val="282828"/>
                    </a:solidFill>
                  </a:rPr>
                  <a:t>44 %</a:t>
                </a:r>
                <a:endParaRPr lang="fr-CA" sz="1150" b="1" dirty="0">
                  <a:solidFill>
                    <a:srgbClr val="282828"/>
                  </a:solidFill>
                </a:endParaRPr>
              </a:p>
            </p:txBody>
          </p:sp>
        </p:grpSp>
      </p:grpSp>
      <p:sp>
        <p:nvSpPr>
          <p:cNvPr id="2" name="Title 1"/>
          <p:cNvSpPr>
            <a:spLocks noGrp="1"/>
          </p:cNvSpPr>
          <p:nvPr>
            <p:ph type="title"/>
          </p:nvPr>
        </p:nvSpPr>
        <p:spPr>
          <a:xfrm>
            <a:off x="457200" y="389999"/>
            <a:ext cx="8229600" cy="1192634"/>
          </a:xfrm>
        </p:spPr>
        <p:txBody>
          <a:bodyPr/>
          <a:lstStyle/>
          <a:p>
            <a:r>
              <a:rPr lang="fr-CA" dirty="0" smtClean="0"/>
              <a:t>Aperçu des résultats provinciaux : adultes âgés ayant </a:t>
            </a:r>
            <a:br>
              <a:rPr lang="fr-CA" dirty="0" smtClean="0"/>
            </a:br>
            <a:r>
              <a:rPr lang="fr-CA" dirty="0" smtClean="0"/>
              <a:t>eu recours à l’urgence pour des problèmes de santé </a:t>
            </a:r>
            <a:br>
              <a:rPr lang="fr-CA" dirty="0" smtClean="0"/>
            </a:br>
            <a:r>
              <a:rPr lang="fr-CA" dirty="0" smtClean="0"/>
              <a:t>qui auraient pu être traités par leur médecin attitré</a:t>
            </a:r>
            <a:endParaRPr lang="fr-CA" dirty="0"/>
          </a:p>
        </p:txBody>
      </p:sp>
      <p:sp>
        <p:nvSpPr>
          <p:cNvPr id="4" name="Slide Number Placeholder 3"/>
          <p:cNvSpPr>
            <a:spLocks noGrp="1"/>
          </p:cNvSpPr>
          <p:nvPr>
            <p:ph type="sldNum" sz="quarter" idx="4"/>
          </p:nvPr>
        </p:nvSpPr>
        <p:spPr/>
        <p:txBody>
          <a:bodyPr/>
          <a:lstStyle/>
          <a:p>
            <a:fld id="{B0F7FFD8-5CE8-4D8F-8E40-58118BB0EBB0}" type="slidenum">
              <a:rPr lang="fr-CA" smtClean="0"/>
              <a:pPr/>
              <a:t>37</a:t>
            </a:fld>
            <a:endParaRPr lang="fr-CA" dirty="0"/>
          </a:p>
        </p:txBody>
      </p:sp>
      <p:sp>
        <p:nvSpPr>
          <p:cNvPr id="125" name="Rectangle 124"/>
          <p:cNvSpPr/>
          <p:nvPr/>
        </p:nvSpPr>
        <p:spPr>
          <a:xfrm>
            <a:off x="427415" y="5592875"/>
            <a:ext cx="8047845" cy="646331"/>
          </a:xfrm>
          <a:prstGeom prst="rect">
            <a:avLst/>
          </a:prstGeom>
        </p:spPr>
        <p:txBody>
          <a:bodyPr wrap="square">
            <a:spAutoFit/>
          </a:bodyPr>
          <a:lstStyle/>
          <a:p>
            <a:r>
              <a:rPr lang="fr-CA" sz="900" b="1" dirty="0" smtClean="0">
                <a:latin typeface="Arial" panose="020B0604020202020204" pitchFamily="34" charset="0"/>
                <a:cs typeface="Arial" panose="020B0604020202020204" pitchFamily="34" charset="0"/>
              </a:rPr>
              <a:t>Remarques</a:t>
            </a:r>
          </a:p>
          <a:p>
            <a:r>
              <a:rPr lang="fr-CA" sz="900" dirty="0" smtClean="0">
                <a:latin typeface="Arial" panose="020B0604020202020204" pitchFamily="34" charset="0"/>
                <a:cs typeface="Arial" panose="020B0604020202020204" pitchFamily="34" charset="0"/>
              </a:rPr>
              <a:t>La moyenne du Fonds du Commonwealth correspond au total des résultats des 11 pays divisé par le nombre de pays. La moyenne canadienne représente l’expérience moyenne des Canadiens (plutôt que la médiane des résultats provinciaux).</a:t>
            </a:r>
          </a:p>
          <a:p>
            <a:r>
              <a:rPr lang="fr-CA" sz="900" dirty="0" smtClean="0">
                <a:latin typeface="Arial" panose="020B0604020202020204" pitchFamily="34" charset="0"/>
                <a:cs typeface="Arial" panose="020B0604020202020204" pitchFamily="34" charset="0"/>
              </a:rPr>
              <a:t>Des résultats supérieurs à la moyenne internationale sont souhaitables; des résultats inférieurs à la moyenne indiquent souvent des points à améliorer.</a:t>
            </a:r>
            <a:endParaRPr lang="fr-CA" sz="900" dirty="0">
              <a:latin typeface="Arial" panose="020B0604020202020204" pitchFamily="34" charset="0"/>
              <a:cs typeface="Arial" panose="020B0604020202020204" pitchFamily="34" charset="0"/>
            </a:endParaRPr>
          </a:p>
        </p:txBody>
      </p:sp>
      <p:grpSp>
        <p:nvGrpSpPr>
          <p:cNvPr id="60" name="Group 59"/>
          <p:cNvGrpSpPr/>
          <p:nvPr/>
        </p:nvGrpSpPr>
        <p:grpSpPr>
          <a:xfrm>
            <a:off x="6674848" y="1610203"/>
            <a:ext cx="2044284" cy="3046588"/>
            <a:chOff x="7034602" y="1693383"/>
            <a:chExt cx="2044284" cy="3046588"/>
          </a:xfrm>
        </p:grpSpPr>
        <p:sp>
          <p:nvSpPr>
            <p:cNvPr id="61" name="Rectangle 60"/>
            <p:cNvSpPr/>
            <p:nvPr/>
          </p:nvSpPr>
          <p:spPr>
            <a:xfrm>
              <a:off x="7034602" y="2033574"/>
              <a:ext cx="2044284" cy="2706397"/>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182880" rtlCol="0" anchor="t" anchorCtr="0"/>
            <a:lstStyle/>
            <a:p>
              <a:pPr>
                <a:lnSpc>
                  <a:spcPts val="1500"/>
                </a:lnSpc>
                <a:spcAft>
                  <a:spcPts val="450"/>
                </a:spcAft>
              </a:pPr>
              <a:r>
                <a:rPr lang="fr-CA" sz="1100" dirty="0" smtClean="0">
                  <a:solidFill>
                    <a:srgbClr val="282828"/>
                  </a:solidFill>
                  <a:cs typeface="Arial" panose="020B0604020202020204" pitchFamily="34" charset="0"/>
                </a:rPr>
                <a:t>Dans les provinces de l’Atlantique, la proportion </a:t>
              </a:r>
              <a:br>
                <a:rPr lang="fr-CA" sz="1100" dirty="0" smtClean="0">
                  <a:solidFill>
                    <a:srgbClr val="282828"/>
                  </a:solidFill>
                  <a:cs typeface="Arial" panose="020B0604020202020204" pitchFamily="34" charset="0"/>
                </a:rPr>
              </a:br>
              <a:r>
                <a:rPr lang="fr-CA" sz="1100" dirty="0" smtClean="0">
                  <a:solidFill>
                    <a:srgbClr val="282828"/>
                  </a:solidFill>
                  <a:cs typeface="Arial" panose="020B0604020202020204" pitchFamily="34" charset="0"/>
                </a:rPr>
                <a:t>de la population vivant en régions rurales est plus élevée que dans les autres provinces*. Or dans les régions rurales du Canada, le service d’urgence est parfois le seul endroit où le patient peut recevoir des soins qui, en régions urbaines, sont offerts dans des cabinets </a:t>
              </a:r>
              <a:br>
                <a:rPr lang="fr-CA" sz="1100" dirty="0" smtClean="0">
                  <a:solidFill>
                    <a:srgbClr val="282828"/>
                  </a:solidFill>
                  <a:cs typeface="Arial" panose="020B0604020202020204" pitchFamily="34" charset="0"/>
                </a:rPr>
              </a:br>
              <a:r>
                <a:rPr lang="fr-CA" sz="1100" dirty="0" smtClean="0">
                  <a:solidFill>
                    <a:srgbClr val="282828"/>
                  </a:solidFill>
                  <a:cs typeface="Arial" panose="020B0604020202020204" pitchFamily="34" charset="0"/>
                </a:rPr>
                <a:t>de médecine familiale</a:t>
              </a:r>
              <a:r>
                <a:rPr lang="fr-CA" sz="1100" baseline="30000" dirty="0" smtClean="0">
                  <a:solidFill>
                    <a:srgbClr val="282828"/>
                  </a:solidFill>
                  <a:cs typeface="Arial" panose="020B0604020202020204" pitchFamily="34" charset="0"/>
                </a:rPr>
                <a:t>†</a:t>
              </a:r>
              <a:r>
                <a:rPr lang="fr-CA" sz="1100" dirty="0" smtClean="0">
                  <a:solidFill>
                    <a:srgbClr val="282828"/>
                  </a:solidFill>
                  <a:cs typeface="Arial" panose="020B0604020202020204" pitchFamily="34" charset="0"/>
                </a:rPr>
                <a:t>.</a:t>
              </a:r>
              <a:endParaRPr lang="fr-CA" sz="1100" dirty="0">
                <a:solidFill>
                  <a:srgbClr val="282828"/>
                </a:solidFill>
                <a:cs typeface="Arial" panose="020B0604020202020204" pitchFamily="34" charset="0"/>
              </a:endParaRPr>
            </a:p>
          </p:txBody>
        </p:sp>
        <p:cxnSp>
          <p:nvCxnSpPr>
            <p:cNvPr id="62" name="Straight Connector 61"/>
            <p:cNvCxnSpPr/>
            <p:nvPr/>
          </p:nvCxnSpPr>
          <p:spPr>
            <a:xfrm flipV="1">
              <a:off x="7034602" y="2022003"/>
              <a:ext cx="204428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034602" y="1693383"/>
              <a:ext cx="1617640" cy="348813"/>
            </a:xfrm>
            <a:prstGeom prst="rect">
              <a:avLst/>
            </a:prstGeom>
          </p:spPr>
          <p:txBody>
            <a:bodyPr wrap="square" lIns="182880">
              <a:spAutoFit/>
            </a:bodyPr>
            <a:lstStyle/>
            <a:p>
              <a:pPr>
                <a:lnSpc>
                  <a:spcPts val="2000"/>
                </a:lnSpc>
                <a:spcAft>
                  <a:spcPts val="600"/>
                </a:spcAft>
              </a:pPr>
              <a:r>
                <a:rPr lang="fr-CA" sz="1500" b="1" dirty="0" smtClean="0">
                  <a:solidFill>
                    <a:srgbClr val="282828"/>
                  </a:solidFill>
                </a:rPr>
                <a:t>Le saviez-vous? </a:t>
              </a:r>
              <a:endParaRPr lang="fr-CA" sz="1500" b="1" dirty="0">
                <a:solidFill>
                  <a:srgbClr val="282828"/>
                </a:solidFill>
              </a:endParaRPr>
            </a:p>
          </p:txBody>
        </p:sp>
      </p:grpSp>
      <p:grpSp>
        <p:nvGrpSpPr>
          <p:cNvPr id="94" name="Group 93"/>
          <p:cNvGrpSpPr/>
          <p:nvPr/>
        </p:nvGrpSpPr>
        <p:grpSpPr bwMode="gray">
          <a:xfrm>
            <a:off x="379959" y="1941713"/>
            <a:ext cx="902879" cy="1702152"/>
            <a:chOff x="411571" y="2153665"/>
            <a:chExt cx="902879" cy="1702152"/>
          </a:xfrm>
        </p:grpSpPr>
        <p:sp>
          <p:nvSpPr>
            <p:cNvPr id="95" name="TextBox 94"/>
            <p:cNvSpPr txBox="1"/>
            <p:nvPr/>
          </p:nvSpPr>
          <p:spPr bwMode="gray">
            <a:xfrm>
              <a:off x="457200" y="2153665"/>
              <a:ext cx="736099" cy="307777"/>
            </a:xfrm>
            <a:prstGeom prst="rect">
              <a:avLst/>
            </a:prstGeom>
            <a:noFill/>
          </p:spPr>
          <p:txBody>
            <a:bodyPr wrap="none" rtlCol="0">
              <a:spAutoFit/>
            </a:bodyPr>
            <a:lstStyle/>
            <a:p>
              <a:pPr algn="ctr"/>
              <a:r>
                <a:rPr lang="fr-CA" sz="1400" b="1" dirty="0" smtClean="0">
                  <a:solidFill>
                    <a:srgbClr val="282828"/>
                  </a:solidFill>
                </a:rPr>
                <a:t>Canada</a:t>
              </a:r>
              <a:endParaRPr lang="fr-CA" sz="1400" b="1" dirty="0">
                <a:solidFill>
                  <a:srgbClr val="282828"/>
                </a:solidFill>
              </a:endParaRPr>
            </a:p>
          </p:txBody>
        </p:sp>
        <p:sp>
          <p:nvSpPr>
            <p:cNvPr id="96" name="TextBox 95"/>
            <p:cNvSpPr txBox="1"/>
            <p:nvPr/>
          </p:nvSpPr>
          <p:spPr bwMode="gray">
            <a:xfrm>
              <a:off x="443703" y="3024442"/>
              <a:ext cx="791435" cy="451406"/>
            </a:xfrm>
            <a:prstGeom prst="rect">
              <a:avLst/>
            </a:prstGeom>
            <a:noFill/>
          </p:spPr>
          <p:txBody>
            <a:bodyPr wrap="none" rtlCol="0">
              <a:spAutoFit/>
            </a:bodyPr>
            <a:lstStyle/>
            <a:p>
              <a:pPr algn="ctr">
                <a:lnSpc>
                  <a:spcPts val="1400"/>
                </a:lnSpc>
              </a:pPr>
              <a:r>
                <a:rPr lang="fr-CA" sz="1400" b="1" dirty="0" smtClean="0">
                  <a:solidFill>
                    <a:srgbClr val="282828"/>
                  </a:solidFill>
                </a:rPr>
                <a:t>Moy. du</a:t>
              </a:r>
              <a:br>
                <a:rPr lang="fr-CA" sz="1400" b="1" dirty="0" smtClean="0">
                  <a:solidFill>
                    <a:srgbClr val="282828"/>
                  </a:solidFill>
                </a:rPr>
              </a:br>
              <a:r>
                <a:rPr lang="fr-CA" sz="1400" b="1" dirty="0" smtClean="0">
                  <a:solidFill>
                    <a:srgbClr val="282828"/>
                  </a:solidFill>
                </a:rPr>
                <a:t>FCMW </a:t>
              </a:r>
              <a:endParaRPr lang="fr-CA" sz="1400" b="1" dirty="0">
                <a:solidFill>
                  <a:srgbClr val="282828"/>
                </a:solidFill>
              </a:endParaRPr>
            </a:p>
          </p:txBody>
        </p:sp>
        <p:grpSp>
          <p:nvGrpSpPr>
            <p:cNvPr id="97" name="Group 96"/>
            <p:cNvGrpSpPr/>
            <p:nvPr/>
          </p:nvGrpSpPr>
          <p:grpSpPr bwMode="gray">
            <a:xfrm>
              <a:off x="643499" y="2448095"/>
              <a:ext cx="363501" cy="389513"/>
              <a:chOff x="1350054" y="4112122"/>
              <a:chExt cx="363501" cy="389513"/>
            </a:xfrm>
          </p:grpSpPr>
          <p:sp>
            <p:nvSpPr>
              <p:cNvPr id="129" name="TextBox 128"/>
              <p:cNvSpPr txBox="1"/>
              <p:nvPr/>
            </p:nvSpPr>
            <p:spPr bwMode="gray">
              <a:xfrm>
                <a:off x="1350054" y="4112122"/>
                <a:ext cx="363501" cy="389513"/>
              </a:xfrm>
              <a:prstGeom prst="ellipse">
                <a:avLst/>
              </a:prstGeom>
              <a:solidFill>
                <a:srgbClr val="CFE8E3"/>
              </a:solidFill>
              <a:ln w="19050">
                <a:solidFill>
                  <a:srgbClr val="282828"/>
                </a:solidFill>
              </a:ln>
            </p:spPr>
            <p:txBody>
              <a:bodyPr wrap="square" rtlCol="0">
                <a:spAutoFit/>
              </a:bodyPr>
              <a:lstStyle/>
              <a:p>
                <a:endParaRPr lang="fr-CA" sz="1200" dirty="0"/>
              </a:p>
            </p:txBody>
          </p:sp>
          <p:sp>
            <p:nvSpPr>
              <p:cNvPr id="130" name="Rectangle 129"/>
              <p:cNvSpPr/>
              <p:nvPr/>
            </p:nvSpPr>
            <p:spPr bwMode="gray">
              <a:xfrm>
                <a:off x="1385931" y="4205386"/>
                <a:ext cx="291747" cy="176972"/>
              </a:xfrm>
              <a:prstGeom prst="rect">
                <a:avLst/>
              </a:prstGeom>
              <a:noFill/>
              <a:ln>
                <a:noFill/>
              </a:ln>
            </p:spPr>
            <p:txBody>
              <a:bodyPr wrap="none" lIns="0" tIns="0" rIns="0" bIns="0">
                <a:spAutoFit/>
              </a:bodyPr>
              <a:lstStyle/>
              <a:p>
                <a:r>
                  <a:rPr lang="fr-CA" sz="1150" b="1" dirty="0" smtClean="0">
                    <a:solidFill>
                      <a:srgbClr val="282828"/>
                    </a:solidFill>
                  </a:rPr>
                  <a:t>31 %</a:t>
                </a:r>
                <a:endParaRPr lang="fr-CA" sz="1150" b="1" dirty="0">
                  <a:solidFill>
                    <a:srgbClr val="282828"/>
                  </a:solidFill>
                </a:endParaRPr>
              </a:p>
            </p:txBody>
          </p:sp>
        </p:grpSp>
        <p:grpSp>
          <p:nvGrpSpPr>
            <p:cNvPr id="98" name="Group 97"/>
            <p:cNvGrpSpPr/>
            <p:nvPr/>
          </p:nvGrpSpPr>
          <p:grpSpPr bwMode="gray">
            <a:xfrm>
              <a:off x="657670" y="3466304"/>
              <a:ext cx="363501" cy="389513"/>
              <a:chOff x="1350054" y="4112122"/>
              <a:chExt cx="363501" cy="389513"/>
            </a:xfrm>
          </p:grpSpPr>
          <p:sp>
            <p:nvSpPr>
              <p:cNvPr id="127" name="TextBox 126"/>
              <p:cNvSpPr txBox="1"/>
              <p:nvPr/>
            </p:nvSpPr>
            <p:spPr bwMode="gray">
              <a:xfrm>
                <a:off x="1350054" y="4112122"/>
                <a:ext cx="363501" cy="389513"/>
              </a:xfrm>
              <a:prstGeom prst="ellipse">
                <a:avLst/>
              </a:prstGeom>
              <a:solidFill>
                <a:srgbClr val="282828"/>
              </a:solidFill>
              <a:ln w="19050">
                <a:solidFill>
                  <a:srgbClr val="282828"/>
                </a:solidFill>
              </a:ln>
            </p:spPr>
            <p:txBody>
              <a:bodyPr wrap="square" rtlCol="0">
                <a:spAutoFit/>
              </a:bodyPr>
              <a:lstStyle/>
              <a:p>
                <a:endParaRPr lang="fr-CA" sz="1200" dirty="0"/>
              </a:p>
            </p:txBody>
          </p:sp>
          <p:sp>
            <p:nvSpPr>
              <p:cNvPr id="128" name="Rectangle 127"/>
              <p:cNvSpPr/>
              <p:nvPr/>
            </p:nvSpPr>
            <p:spPr bwMode="gray">
              <a:xfrm>
                <a:off x="1385931" y="4205386"/>
                <a:ext cx="291747" cy="176972"/>
              </a:xfrm>
              <a:prstGeom prst="rect">
                <a:avLst/>
              </a:prstGeom>
              <a:noFill/>
              <a:ln>
                <a:noFill/>
              </a:ln>
            </p:spPr>
            <p:txBody>
              <a:bodyPr wrap="none" lIns="0" tIns="0" rIns="0" bIns="0">
                <a:spAutoFit/>
              </a:bodyPr>
              <a:lstStyle/>
              <a:p>
                <a:r>
                  <a:rPr lang="fr-CA" sz="1150" b="1" dirty="0" smtClean="0">
                    <a:solidFill>
                      <a:schemeClr val="bg1"/>
                    </a:solidFill>
                  </a:rPr>
                  <a:t>28 %</a:t>
                </a:r>
                <a:endParaRPr lang="fr-CA" sz="1150" b="1" dirty="0">
                  <a:solidFill>
                    <a:schemeClr val="bg1"/>
                  </a:solidFill>
                </a:endParaRPr>
              </a:p>
            </p:txBody>
          </p:sp>
        </p:grpSp>
        <p:cxnSp>
          <p:nvCxnSpPr>
            <p:cNvPr id="126" name="Straight Connector 125"/>
            <p:cNvCxnSpPr/>
            <p:nvPr/>
          </p:nvCxnSpPr>
          <p:spPr bwMode="gray">
            <a:xfrm>
              <a:off x="411571" y="2944216"/>
              <a:ext cx="902879" cy="0"/>
            </a:xfrm>
            <a:prstGeom prst="line">
              <a:avLst/>
            </a:prstGeom>
            <a:ln w="19050">
              <a:solidFill>
                <a:srgbClr val="282828"/>
              </a:solidFill>
            </a:ln>
          </p:spPr>
          <p:style>
            <a:lnRef idx="1">
              <a:schemeClr val="accent1"/>
            </a:lnRef>
            <a:fillRef idx="0">
              <a:schemeClr val="accent1"/>
            </a:fillRef>
            <a:effectRef idx="0">
              <a:schemeClr val="accent1"/>
            </a:effectRef>
            <a:fontRef idx="minor">
              <a:schemeClr val="tx1"/>
            </a:fontRef>
          </p:style>
        </p:cxnSp>
      </p:grpSp>
      <p:grpSp>
        <p:nvGrpSpPr>
          <p:cNvPr id="51" name="Group 2"/>
          <p:cNvGrpSpPr/>
          <p:nvPr>
            <p:custDataLst>
              <p:tags r:id="rId1"/>
            </p:custDataLst>
          </p:nvPr>
        </p:nvGrpSpPr>
        <p:grpSpPr>
          <a:xfrm>
            <a:off x="248075" y="6315411"/>
            <a:ext cx="4326123" cy="427175"/>
            <a:chOff x="1559256" y="4655154"/>
            <a:chExt cx="4326123" cy="413852"/>
          </a:xfrm>
        </p:grpSpPr>
        <p:grpSp>
          <p:nvGrpSpPr>
            <p:cNvPr id="82" name="Group 3"/>
            <p:cNvGrpSpPr/>
            <p:nvPr/>
          </p:nvGrpSpPr>
          <p:grpSpPr>
            <a:xfrm>
              <a:off x="1559256" y="4655163"/>
              <a:ext cx="1599872" cy="413828"/>
              <a:chOff x="2989195" y="5765318"/>
              <a:chExt cx="1742725" cy="432178"/>
            </a:xfrm>
          </p:grpSpPr>
          <p:sp>
            <p:nvSpPr>
              <p:cNvPr id="100"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01"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5" name="Group 5"/>
            <p:cNvGrpSpPr/>
            <p:nvPr/>
          </p:nvGrpSpPr>
          <p:grpSpPr>
            <a:xfrm>
              <a:off x="2918782" y="4655178"/>
              <a:ext cx="1454430" cy="413828"/>
              <a:chOff x="4402330" y="5765321"/>
              <a:chExt cx="1742724" cy="432177"/>
            </a:xfrm>
          </p:grpSpPr>
          <p:sp>
            <p:nvSpPr>
              <p:cNvPr id="89"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99"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86" name="Group 7"/>
            <p:cNvGrpSpPr/>
            <p:nvPr/>
          </p:nvGrpSpPr>
          <p:grpSpPr>
            <a:xfrm>
              <a:off x="4430951" y="4655154"/>
              <a:ext cx="1454428" cy="413828"/>
              <a:chOff x="5966949" y="5765308"/>
              <a:chExt cx="1742722" cy="432178"/>
            </a:xfrm>
          </p:grpSpPr>
          <p:sp>
            <p:nvSpPr>
              <p:cNvPr id="87"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88"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02" name="Rectangle 101"/>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97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1694899"/>
            <a:ext cx="1931106" cy="461665"/>
          </a:xfrm>
          <a:prstGeom prst="rect">
            <a:avLst/>
          </a:prstGeom>
        </p:spPr>
        <p:txBody>
          <a:bodyPr wrap="none">
            <a:spAutoFit/>
          </a:bodyPr>
          <a:lstStyle/>
          <a:p>
            <a:r>
              <a:rPr lang="fr-CA" sz="2400" dirty="0">
                <a:solidFill>
                  <a:srgbClr val="00A199"/>
                </a:solidFill>
              </a:rPr>
              <a:t>Résultats clés </a:t>
            </a:r>
          </a:p>
        </p:txBody>
      </p:sp>
      <p:sp>
        <p:nvSpPr>
          <p:cNvPr id="2" name="Title 1"/>
          <p:cNvSpPr>
            <a:spLocks noGrp="1"/>
          </p:cNvSpPr>
          <p:nvPr>
            <p:ph type="title"/>
          </p:nvPr>
        </p:nvSpPr>
        <p:spPr>
          <a:xfrm>
            <a:off x="457200" y="586782"/>
            <a:ext cx="8229600" cy="397545"/>
          </a:xfrm>
        </p:spPr>
        <p:txBody>
          <a:bodyPr/>
          <a:lstStyle/>
          <a:p>
            <a:pPr>
              <a:lnSpc>
                <a:spcPts val="3100"/>
              </a:lnSpc>
            </a:pPr>
            <a:r>
              <a:rPr lang="fr-CA" sz="2800" dirty="0" smtClean="0"/>
              <a:t>Soins de santé primaires </a:t>
            </a:r>
            <a:endParaRPr lang="fr-CA" sz="2800" dirty="0"/>
          </a:p>
        </p:txBody>
      </p:sp>
      <p:sp>
        <p:nvSpPr>
          <p:cNvPr id="3" name="Slide Number Placeholder 2"/>
          <p:cNvSpPr>
            <a:spLocks noGrp="1"/>
          </p:cNvSpPr>
          <p:nvPr>
            <p:ph type="sldNum" sz="quarter" idx="4"/>
          </p:nvPr>
        </p:nvSpPr>
        <p:spPr/>
        <p:txBody>
          <a:bodyPr/>
          <a:lstStyle/>
          <a:p>
            <a:fld id="{B0F7FFD8-5CE8-4D8F-8E40-58118BB0EBB0}" type="slidenum">
              <a:rPr lang="fr-CA" smtClean="0"/>
              <a:pPr/>
              <a:t>38</a:t>
            </a:fld>
            <a:endParaRPr lang="fr-CA" dirty="0"/>
          </a:p>
        </p:txBody>
      </p:sp>
      <p:grpSp>
        <p:nvGrpSpPr>
          <p:cNvPr id="4" name="Group 3"/>
          <p:cNvGrpSpPr/>
          <p:nvPr/>
        </p:nvGrpSpPr>
        <p:grpSpPr>
          <a:xfrm>
            <a:off x="457199" y="2217651"/>
            <a:ext cx="8400473" cy="4147293"/>
            <a:chOff x="457199" y="2145931"/>
            <a:chExt cx="8400473" cy="4263834"/>
          </a:xfrm>
        </p:grpSpPr>
        <p:sp>
          <p:nvSpPr>
            <p:cNvPr id="6" name="Rectangle 5"/>
            <p:cNvSpPr/>
            <p:nvPr/>
          </p:nvSpPr>
          <p:spPr>
            <a:xfrm>
              <a:off x="457199" y="2156564"/>
              <a:ext cx="8400473" cy="4253201"/>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274320" rIns="182880" bIns="180000" rtlCol="0" anchor="t" anchorCtr="0"/>
            <a:lstStyle/>
            <a:p>
              <a:pPr marL="228600" indent="-228600">
                <a:lnSpc>
                  <a:spcPts val="1900"/>
                </a:lnSpc>
                <a:spcAft>
                  <a:spcPts val="450"/>
                </a:spcAft>
                <a:buFont typeface="Arial" panose="020B0604020202020204" pitchFamily="34" charset="0"/>
                <a:buChar char="•"/>
              </a:pPr>
              <a:r>
                <a:rPr lang="fr-CA" sz="1350" dirty="0" smtClean="0">
                  <a:solidFill>
                    <a:schemeClr val="tx1"/>
                  </a:solidFill>
                  <a:cs typeface="Arial" panose="020B0604020202020204" pitchFamily="34" charset="0"/>
                </a:rPr>
                <a:t>Les Canadiens déclarent généralement des expériences plus positives que la moyenne internationale quant à ce qu’ils attendent de leur médecin attitré, qui selon eux : connaît leurs antécédents médicaux, les implique dans la prise de décisions médicales, leur consacre suffisamment de temps et les encourage à poser des questions. </a:t>
              </a:r>
            </a:p>
            <a:p>
              <a:pPr marL="228600" indent="-228600">
                <a:lnSpc>
                  <a:spcPts val="1900"/>
                </a:lnSpc>
                <a:spcAft>
                  <a:spcPts val="450"/>
                </a:spcAft>
                <a:buFont typeface="Arial" panose="020B0604020202020204" pitchFamily="34" charset="0"/>
                <a:buChar char="•"/>
              </a:pPr>
              <a:r>
                <a:rPr lang="fr-CA" sz="1350" dirty="0" smtClean="0">
                  <a:solidFill>
                    <a:schemeClr val="tx1"/>
                  </a:solidFill>
                  <a:cs typeface="Arial" panose="020B0604020202020204" pitchFamily="34" charset="0"/>
                </a:rPr>
                <a:t>En ce qui concerne la prise en charge des besoins médicaux complexes des adultes âgés, la majorité des Canadiens âgés (82 %) — soit un taux plus élevé que la moyenne internationale — ont eu droit à un examen de leurs médicaments dans les 12 derniers mois et ont reçu un plan de traitement pour leurs affections chroniques. </a:t>
              </a:r>
            </a:p>
            <a:p>
              <a:pPr marL="228600" indent="-228600">
                <a:lnSpc>
                  <a:spcPts val="1900"/>
                </a:lnSpc>
                <a:spcAft>
                  <a:spcPts val="450"/>
                </a:spcAft>
                <a:buFont typeface="Arial" panose="020B0604020202020204" pitchFamily="34" charset="0"/>
                <a:buChar char="•"/>
              </a:pPr>
              <a:r>
                <a:rPr lang="fr-CA" sz="1350" dirty="0" smtClean="0">
                  <a:solidFill>
                    <a:schemeClr val="tx1"/>
                  </a:solidFill>
                  <a:cs typeface="Arial" panose="020B0604020202020204" pitchFamily="34" charset="0"/>
                </a:rPr>
                <a:t>Seuls 65 % estiment pouvoir communiquer facilement avec un professionnel de la santé pour poser des questions entre les visites chez le médecin. Encore moins (14 %) ont déclaré qu’un professionnel de la santé </a:t>
              </a:r>
              <a:br>
                <a:rPr lang="fr-CA" sz="1350" dirty="0" smtClean="0">
                  <a:solidFill>
                    <a:schemeClr val="tx1"/>
                  </a:solidFill>
                  <a:cs typeface="Arial" panose="020B0604020202020204" pitchFamily="34" charset="0"/>
                </a:rPr>
              </a:br>
              <a:r>
                <a:rPr lang="fr-CA" sz="1350" dirty="0" smtClean="0">
                  <a:solidFill>
                    <a:schemeClr val="tx1"/>
                  </a:solidFill>
                  <a:cs typeface="Arial" panose="020B0604020202020204" pitchFamily="34" charset="0"/>
                </a:rPr>
                <a:t>les avait contactés entre les visites chez le médecin. Ces deux taux sont en deçà de la moyenne internationale. </a:t>
              </a:r>
              <a:endParaRPr lang="fr-CA" sz="1350" strike="sngStrike" dirty="0" smtClean="0">
                <a:solidFill>
                  <a:srgbClr val="FF0000"/>
                </a:solidFill>
                <a:cs typeface="Arial" panose="020B0604020202020204" pitchFamily="34" charset="0"/>
              </a:endParaRPr>
            </a:p>
            <a:p>
              <a:pPr marL="228600" indent="-228600">
                <a:lnSpc>
                  <a:spcPts val="1900"/>
                </a:lnSpc>
                <a:spcAft>
                  <a:spcPts val="450"/>
                </a:spcAft>
                <a:buFont typeface="Arial" panose="020B0604020202020204" pitchFamily="34" charset="0"/>
                <a:buChar char="•"/>
              </a:pPr>
              <a:r>
                <a:rPr lang="fr-CA" sz="1350" dirty="0" smtClean="0">
                  <a:solidFill>
                    <a:schemeClr val="tx1"/>
                  </a:solidFill>
                  <a:cs typeface="Arial" panose="020B0604020202020204" pitchFamily="34" charset="0"/>
                </a:rPr>
                <a:t>Bien que les résultats soient plus encourageants que la moyenne internationale, ils montrent néanmoins que 59 % des Canadiens âgés ne sont pas très convaincus de pouvoir gérer leurs problèmes de santé. </a:t>
              </a:r>
            </a:p>
            <a:p>
              <a:pPr marL="228600" indent="-228600">
                <a:lnSpc>
                  <a:spcPts val="1900"/>
                </a:lnSpc>
                <a:spcAft>
                  <a:spcPts val="450"/>
                </a:spcAft>
                <a:buFont typeface="Arial" panose="020B0604020202020204" pitchFamily="34" charset="0"/>
                <a:buChar char="•"/>
              </a:pPr>
              <a:r>
                <a:rPr lang="fr-CA" sz="1350" dirty="0" smtClean="0">
                  <a:solidFill>
                    <a:schemeClr val="tx1"/>
                  </a:solidFill>
                  <a:cs typeface="Arial" panose="020B0604020202020204" pitchFamily="34" charset="0"/>
                </a:rPr>
                <a:t>Les Canadiens âgés sont plus susceptibles de discuter de saines habitudes de vie avec leurs dispensateurs </a:t>
              </a:r>
              <a:br>
                <a:rPr lang="fr-CA" sz="1350" dirty="0" smtClean="0">
                  <a:solidFill>
                    <a:schemeClr val="tx1"/>
                  </a:solidFill>
                  <a:cs typeface="Arial" panose="020B0604020202020204" pitchFamily="34" charset="0"/>
                </a:rPr>
              </a:br>
              <a:r>
                <a:rPr lang="fr-CA" sz="1350" dirty="0" smtClean="0">
                  <a:solidFill>
                    <a:schemeClr val="tx1"/>
                  </a:solidFill>
                  <a:cs typeface="Arial" panose="020B0604020202020204" pitchFamily="34" charset="0"/>
                </a:rPr>
                <a:t>de soins que les adultes âgés d’autres pays, mais certaines lacunes subsistent. Par exemple, près de la moitié d’entre eux n’avaient pas abordé l’alimentation équilibrée ou l’activité physique. </a:t>
              </a:r>
              <a:endParaRPr lang="fr-CA" sz="1350" dirty="0">
                <a:solidFill>
                  <a:schemeClr val="tx1"/>
                </a:solidFill>
                <a:cs typeface="Arial" panose="020B0604020202020204" pitchFamily="34" charset="0"/>
              </a:endParaRPr>
            </a:p>
          </p:txBody>
        </p:sp>
        <p:cxnSp>
          <p:nvCxnSpPr>
            <p:cNvPr id="8" name="Straight Connector 7"/>
            <p:cNvCxnSpPr/>
            <p:nvPr/>
          </p:nvCxnSpPr>
          <p:spPr>
            <a:xfrm flipV="1">
              <a:off x="457200" y="2145931"/>
              <a:ext cx="8400472" cy="10639"/>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9" y="110138"/>
            <a:ext cx="2067640" cy="1819656"/>
          </a:xfrm>
          <a:prstGeom prst="rect">
            <a:avLst/>
          </a:prstGeom>
        </p:spPr>
      </p:pic>
      <p:sp>
        <p:nvSpPr>
          <p:cNvPr id="11" name="Rectangle 10"/>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377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389999"/>
            <a:ext cx="8229600" cy="1590628"/>
          </a:xfrm>
        </p:spPr>
        <p:txBody>
          <a:bodyPr/>
          <a:lstStyle/>
          <a:p>
            <a:r>
              <a:rPr lang="fr-FR" dirty="0"/>
              <a:t>Presque tous les Canadiens âgés ont un médecin attitré ou un établissement régulier de soins, et déclarent de meilleures expériences auprès de </a:t>
            </a:r>
            <a:r>
              <a:rPr lang="fr-FR" dirty="0" smtClean="0"/>
              <a:t>leur </a:t>
            </a:r>
            <a:r>
              <a:rPr lang="fr-FR" dirty="0"/>
              <a:t>médecin attitré que la moyenne du FCMW</a:t>
            </a:r>
            <a:endParaRPr lang="en-CA"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39</a:t>
            </a:fld>
            <a:endParaRPr lang="en-CA" dirty="0"/>
          </a:p>
        </p:txBody>
      </p:sp>
      <p:grpSp>
        <p:nvGrpSpPr>
          <p:cNvPr id="6" name="Group 5"/>
          <p:cNvGrpSpPr/>
          <p:nvPr/>
        </p:nvGrpSpPr>
        <p:grpSpPr>
          <a:xfrm>
            <a:off x="1439157" y="5614992"/>
            <a:ext cx="6733681" cy="528009"/>
            <a:chOff x="1457819" y="5680309"/>
            <a:chExt cx="6733681" cy="528009"/>
          </a:xfrm>
        </p:grpSpPr>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819" y="5680309"/>
              <a:ext cx="528009" cy="528009"/>
            </a:xfrm>
            <a:prstGeom prst="rect">
              <a:avLst/>
            </a:prstGeom>
          </p:spPr>
        </p:pic>
        <p:sp>
          <p:nvSpPr>
            <p:cNvPr id="35" name="Rectangle 34"/>
            <p:cNvSpPr/>
            <p:nvPr/>
          </p:nvSpPr>
          <p:spPr>
            <a:xfrm>
              <a:off x="2009852" y="5689027"/>
              <a:ext cx="6181648" cy="502702"/>
            </a:xfrm>
            <a:prstGeom prst="rect">
              <a:avLst/>
            </a:prstGeom>
          </p:spPr>
          <p:txBody>
            <a:bodyPr wrap="square">
              <a:spAutoFit/>
            </a:bodyPr>
            <a:lstStyle/>
            <a:p>
              <a:pPr>
                <a:lnSpc>
                  <a:spcPts val="1600"/>
                </a:lnSpc>
              </a:pPr>
              <a:r>
                <a:rPr lang="fr-FR" sz="1100" b="1" dirty="0" smtClean="0">
                  <a:solidFill>
                    <a:srgbClr val="282828"/>
                  </a:solidFill>
                  <a:latin typeface="Arial" panose="020B0604020202020204" pitchFamily="34" charset="0"/>
                  <a:cs typeface="Arial" panose="020B0604020202020204" pitchFamily="34" charset="0"/>
                </a:rPr>
                <a:t>Les </a:t>
              </a:r>
              <a:r>
                <a:rPr lang="fr-FR" sz="1100" b="1" dirty="0">
                  <a:solidFill>
                    <a:srgbClr val="282828"/>
                  </a:solidFill>
                  <a:latin typeface="Arial" panose="020B0604020202020204" pitchFamily="34" charset="0"/>
                  <a:cs typeface="Arial" panose="020B0604020202020204" pitchFamily="34" charset="0"/>
                </a:rPr>
                <a:t>Canadiens déclarent des expériences plus positives que la moyenne internationale</a:t>
              </a:r>
              <a:r>
                <a:rPr lang="fr-FR" sz="1100" dirty="0">
                  <a:solidFill>
                    <a:srgbClr val="282828"/>
                  </a:solidFill>
                  <a:latin typeface="Arial" panose="020B0604020202020204" pitchFamily="34" charset="0"/>
                  <a:cs typeface="Arial" panose="020B0604020202020204" pitchFamily="34" charset="0"/>
                </a:rPr>
                <a:t>, comme l’avaient révélé les enquêtes de 2014* (55 ans et plus) et de 2016</a:t>
              </a:r>
              <a:r>
                <a:rPr lang="fr-FR" sz="1100" baseline="30000" dirty="0">
                  <a:solidFill>
                    <a:srgbClr val="282828"/>
                  </a:solidFill>
                  <a:latin typeface="Arial" panose="020B0604020202020204" pitchFamily="34" charset="0"/>
                  <a:cs typeface="Arial" panose="020B0604020202020204" pitchFamily="34" charset="0"/>
                </a:rPr>
                <a:t>†</a:t>
              </a:r>
              <a:r>
                <a:rPr lang="fr-FR" sz="1100" dirty="0">
                  <a:solidFill>
                    <a:srgbClr val="282828"/>
                  </a:solidFill>
                  <a:latin typeface="Arial" panose="020B0604020202020204" pitchFamily="34" charset="0"/>
                  <a:cs typeface="Arial" panose="020B0604020202020204" pitchFamily="34" charset="0"/>
                </a:rPr>
                <a:t> (18 ans et plus).</a:t>
              </a:r>
            </a:p>
          </p:txBody>
        </p:sp>
      </p:grpSp>
      <p:grpSp>
        <p:nvGrpSpPr>
          <p:cNvPr id="15" name="Group 2"/>
          <p:cNvGrpSpPr/>
          <p:nvPr>
            <p:custDataLst>
              <p:tags r:id="rId1"/>
            </p:custDataLst>
          </p:nvPr>
        </p:nvGrpSpPr>
        <p:grpSpPr>
          <a:xfrm>
            <a:off x="248075" y="6315411"/>
            <a:ext cx="4326123" cy="427175"/>
            <a:chOff x="1559256" y="4655154"/>
            <a:chExt cx="4326123" cy="413852"/>
          </a:xfrm>
        </p:grpSpPr>
        <p:grpSp>
          <p:nvGrpSpPr>
            <p:cNvPr id="16" name="Group 3"/>
            <p:cNvGrpSpPr/>
            <p:nvPr/>
          </p:nvGrpSpPr>
          <p:grpSpPr>
            <a:xfrm>
              <a:off x="1559256" y="4655163"/>
              <a:ext cx="1599872" cy="413828"/>
              <a:chOff x="2989195" y="5765318"/>
              <a:chExt cx="1742725" cy="432178"/>
            </a:xfrm>
          </p:grpSpPr>
          <p:sp>
            <p:nvSpPr>
              <p:cNvPr id="2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30"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7" name="Group 5"/>
            <p:cNvGrpSpPr/>
            <p:nvPr/>
          </p:nvGrpSpPr>
          <p:grpSpPr>
            <a:xfrm>
              <a:off x="2918782" y="4655178"/>
              <a:ext cx="1454430" cy="413828"/>
              <a:chOff x="4402330" y="5765321"/>
              <a:chExt cx="1742724" cy="432177"/>
            </a:xfrm>
          </p:grpSpPr>
          <p:sp>
            <p:nvSpPr>
              <p:cNvPr id="2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2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8" name="Group 7"/>
            <p:cNvGrpSpPr/>
            <p:nvPr/>
          </p:nvGrpSpPr>
          <p:grpSpPr>
            <a:xfrm>
              <a:off x="4430951" y="4655154"/>
              <a:ext cx="1454428" cy="413828"/>
              <a:chOff x="5966949" y="5765308"/>
              <a:chExt cx="1742722" cy="432178"/>
            </a:xfrm>
          </p:grpSpPr>
          <p:sp>
            <p:nvSpPr>
              <p:cNvPr id="2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2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9" name="Group 8"/>
          <p:cNvGrpSpPr/>
          <p:nvPr/>
        </p:nvGrpSpPr>
        <p:grpSpPr>
          <a:xfrm>
            <a:off x="161925" y="1883806"/>
            <a:ext cx="8425614" cy="4140182"/>
            <a:chOff x="161925" y="1883806"/>
            <a:chExt cx="8425614" cy="4140182"/>
          </a:xfrm>
        </p:grpSpPr>
        <p:graphicFrame>
          <p:nvGraphicFramePr>
            <p:cNvPr id="65" name="Content Placeholder 4"/>
            <p:cNvGraphicFramePr>
              <a:graphicFrameLocks/>
            </p:cNvGraphicFramePr>
            <p:nvPr>
              <p:extLst>
                <p:ext uri="{D42A27DB-BD31-4B8C-83A1-F6EECF244321}">
                  <p14:modId xmlns:p14="http://schemas.microsoft.com/office/powerpoint/2010/main" val="2983483250"/>
                </p:ext>
              </p:extLst>
            </p:nvPr>
          </p:nvGraphicFramePr>
          <p:xfrm>
            <a:off x="161925" y="1883806"/>
            <a:ext cx="8425614" cy="4140182"/>
          </p:xfrm>
          <a:graphic>
            <a:graphicData uri="http://schemas.openxmlformats.org/drawingml/2006/chart">
              <c:chart xmlns:c="http://schemas.openxmlformats.org/drawingml/2006/chart" xmlns:r="http://schemas.openxmlformats.org/officeDocument/2006/relationships" r:id="rId5"/>
            </a:graphicData>
          </a:graphic>
        </p:graphicFrame>
        <p:sp>
          <p:nvSpPr>
            <p:cNvPr id="53" name="Rectangle 52"/>
            <p:cNvSpPr/>
            <p:nvPr/>
          </p:nvSpPr>
          <p:spPr>
            <a:xfrm>
              <a:off x="338077" y="2101639"/>
              <a:ext cx="8154955" cy="307777"/>
            </a:xfrm>
            <a:prstGeom prst="rect">
              <a:avLst/>
            </a:prstGeom>
          </p:spPr>
          <p:txBody>
            <a:bodyPr wrap="square" lIns="0">
              <a:spAutoFit/>
            </a:bodyPr>
            <a:lstStyle/>
            <a:p>
              <a:pPr>
                <a:defRPr/>
              </a:pPr>
              <a:r>
                <a:rPr lang="fr-FR" sz="1400" dirty="0">
                  <a:solidFill>
                    <a:srgbClr val="365254"/>
                  </a:solidFill>
                  <a:cs typeface="Arial" panose="020B0604020202020204" pitchFamily="34" charset="0"/>
                </a:rPr>
                <a:t>Pourcentage des répondants ayant déclaré que leur médecin attitré ou que l’équipe médicale qu’ils consultent</a:t>
              </a:r>
            </a:p>
          </p:txBody>
        </p:sp>
        <p:grpSp>
          <p:nvGrpSpPr>
            <p:cNvPr id="56" name="Group 55"/>
            <p:cNvGrpSpPr/>
            <p:nvPr/>
          </p:nvGrpSpPr>
          <p:grpSpPr>
            <a:xfrm>
              <a:off x="5756552" y="5161252"/>
              <a:ext cx="1144772" cy="276999"/>
              <a:chOff x="5888663" y="5884770"/>
              <a:chExt cx="1144772" cy="276999"/>
            </a:xfrm>
          </p:grpSpPr>
          <p:grpSp>
            <p:nvGrpSpPr>
              <p:cNvPr id="57" name="Group 56"/>
              <p:cNvGrpSpPr/>
              <p:nvPr/>
            </p:nvGrpSpPr>
            <p:grpSpPr bwMode="gray">
              <a:xfrm>
                <a:off x="5888663" y="5884770"/>
                <a:ext cx="1144772" cy="276999"/>
                <a:chOff x="5734493" y="5893634"/>
                <a:chExt cx="1144772" cy="276999"/>
              </a:xfrm>
            </p:grpSpPr>
            <p:sp>
              <p:nvSpPr>
                <p:cNvPr id="63" name="Rectangle 62"/>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Rectangle 63"/>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58" name="Group 57"/>
              <p:cNvGrpSpPr/>
              <p:nvPr/>
            </p:nvGrpSpPr>
            <p:grpSpPr>
              <a:xfrm>
                <a:off x="5934795" y="5967971"/>
                <a:ext cx="482692" cy="128016"/>
                <a:chOff x="5974370" y="5966784"/>
                <a:chExt cx="482692" cy="128016"/>
              </a:xfrm>
            </p:grpSpPr>
            <p:grpSp>
              <p:nvGrpSpPr>
                <p:cNvPr id="59" name="Group 58"/>
                <p:cNvGrpSpPr/>
                <p:nvPr/>
              </p:nvGrpSpPr>
              <p:grpSpPr bwMode="gray">
                <a:xfrm>
                  <a:off x="5974370" y="5966784"/>
                  <a:ext cx="305354" cy="128016"/>
                  <a:chOff x="5245240" y="5632102"/>
                  <a:chExt cx="305354" cy="128016"/>
                </a:xfrm>
              </p:grpSpPr>
              <p:sp>
                <p:nvSpPr>
                  <p:cNvPr id="61" name="Diamond 60"/>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Diamond 61"/>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0" name="Diamond 59"/>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76" name="Rectangle 75"/>
            <p:cNvSpPr/>
            <p:nvPr/>
          </p:nvSpPr>
          <p:spPr>
            <a:xfrm>
              <a:off x="290690" y="2535475"/>
              <a:ext cx="2890160" cy="461665"/>
            </a:xfrm>
            <a:prstGeom prst="rect">
              <a:avLst/>
            </a:prstGeom>
          </p:spPr>
          <p:txBody>
            <a:bodyPr wrap="square">
              <a:spAutoFit/>
            </a:bodyPr>
            <a:lstStyle/>
            <a:p>
              <a:pPr algn="r"/>
              <a:r>
                <a:rPr lang="fr-FR" sz="1200" dirty="0">
                  <a:latin typeface="Arial Narrow" panose="020B0606020202030204" pitchFamily="34" charset="0"/>
                  <a:cs typeface="Arial" panose="020B0604020202020204" pitchFamily="34" charset="0"/>
                </a:rPr>
                <a:t>connaît </a:t>
              </a:r>
              <a:r>
                <a:rPr lang="fr-FR" sz="1200" b="1" dirty="0">
                  <a:latin typeface="Arial Narrow" panose="020B0606020202030204" pitchFamily="34" charset="0"/>
                  <a:cs typeface="Arial" panose="020B0604020202020204" pitchFamily="34" charset="0"/>
                </a:rPr>
                <a:t>toujours</a:t>
              </a:r>
              <a:r>
                <a:rPr lang="fr-FR" sz="1200" dirty="0">
                  <a:latin typeface="Arial Narrow" panose="020B0606020202030204" pitchFamily="34" charset="0"/>
                  <a:cs typeface="Arial" panose="020B0604020202020204" pitchFamily="34" charset="0"/>
                </a:rPr>
                <a:t> les renseignements importants concernant leurs antécédents médicaux </a:t>
              </a:r>
            </a:p>
          </p:txBody>
        </p:sp>
        <p:sp>
          <p:nvSpPr>
            <p:cNvPr id="77" name="Rectangle 76"/>
            <p:cNvSpPr/>
            <p:nvPr/>
          </p:nvSpPr>
          <p:spPr>
            <a:xfrm>
              <a:off x="219888" y="3122754"/>
              <a:ext cx="2960961" cy="276999"/>
            </a:xfrm>
            <a:prstGeom prst="rect">
              <a:avLst/>
            </a:prstGeom>
          </p:spPr>
          <p:txBody>
            <a:bodyPr wrap="square">
              <a:spAutoFit/>
            </a:bodyPr>
            <a:lstStyle/>
            <a:p>
              <a:pPr algn="r"/>
              <a:r>
                <a:rPr lang="fr-FR" sz="1200" dirty="0">
                  <a:latin typeface="Arial Narrow" panose="020B0606020202030204" pitchFamily="34" charset="0"/>
                  <a:cs typeface="Arial" panose="020B0604020202020204" pitchFamily="34" charset="0"/>
                </a:rPr>
                <a:t>passe </a:t>
              </a:r>
              <a:r>
                <a:rPr lang="fr-FR" sz="1200" b="1" dirty="0">
                  <a:latin typeface="Arial Narrow" panose="020B0606020202030204" pitchFamily="34" charset="0"/>
                  <a:cs typeface="Arial" panose="020B0604020202020204" pitchFamily="34" charset="0"/>
                </a:rPr>
                <a:t>toujours</a:t>
              </a:r>
              <a:r>
                <a:rPr lang="fr-FR" sz="1200" dirty="0">
                  <a:latin typeface="Arial Narrow" panose="020B0606020202030204" pitchFamily="34" charset="0"/>
                  <a:cs typeface="Arial" panose="020B0604020202020204" pitchFamily="34" charset="0"/>
                </a:rPr>
                <a:t> suffisamment de temps avec eux </a:t>
              </a:r>
            </a:p>
          </p:txBody>
        </p:sp>
        <p:sp>
          <p:nvSpPr>
            <p:cNvPr id="78" name="Rectangle 77"/>
            <p:cNvSpPr/>
            <p:nvPr/>
          </p:nvSpPr>
          <p:spPr>
            <a:xfrm>
              <a:off x="364569" y="3532630"/>
              <a:ext cx="2816280" cy="276999"/>
            </a:xfrm>
            <a:prstGeom prst="rect">
              <a:avLst/>
            </a:prstGeom>
          </p:spPr>
          <p:txBody>
            <a:bodyPr wrap="square">
              <a:spAutoFit/>
            </a:bodyPr>
            <a:lstStyle/>
            <a:p>
              <a:pPr algn="r"/>
              <a:r>
                <a:rPr lang="fr-FR" sz="1200" dirty="0">
                  <a:solidFill>
                    <a:srgbClr val="000000"/>
                  </a:solidFill>
                  <a:latin typeface="Arial Narrow" panose="020B0606020202030204" pitchFamily="34" charset="0"/>
                  <a:cs typeface="Arial" panose="020B0604020202020204" pitchFamily="34" charset="0"/>
                </a:rPr>
                <a:t>les encourage </a:t>
              </a:r>
              <a:r>
                <a:rPr lang="fr-FR" sz="1200" b="1" dirty="0">
                  <a:solidFill>
                    <a:srgbClr val="000000"/>
                  </a:solidFill>
                  <a:latin typeface="Arial Narrow" panose="020B0606020202030204" pitchFamily="34" charset="0"/>
                  <a:cs typeface="Arial" panose="020B0604020202020204" pitchFamily="34" charset="0"/>
                </a:rPr>
                <a:t>toujours</a:t>
              </a:r>
              <a:r>
                <a:rPr lang="fr-FR" sz="1200" dirty="0">
                  <a:solidFill>
                    <a:srgbClr val="000000"/>
                  </a:solidFill>
                  <a:latin typeface="Arial Narrow" panose="020B0606020202030204" pitchFamily="34" charset="0"/>
                  <a:cs typeface="Arial" panose="020B0604020202020204" pitchFamily="34" charset="0"/>
                </a:rPr>
                <a:t> à poser des questions </a:t>
              </a:r>
            </a:p>
          </p:txBody>
        </p:sp>
        <p:sp>
          <p:nvSpPr>
            <p:cNvPr id="79" name="Rectangle 78"/>
            <p:cNvSpPr/>
            <p:nvPr/>
          </p:nvSpPr>
          <p:spPr>
            <a:xfrm>
              <a:off x="541559" y="3864640"/>
              <a:ext cx="2639290" cy="461665"/>
            </a:xfrm>
            <a:prstGeom prst="rect">
              <a:avLst/>
            </a:prstGeom>
          </p:spPr>
          <p:txBody>
            <a:bodyPr wrap="square">
              <a:spAutoFit/>
            </a:bodyPr>
            <a:lstStyle/>
            <a:p>
              <a:pPr algn="r"/>
              <a:r>
                <a:rPr lang="fr-FR" sz="1200" dirty="0">
                  <a:solidFill>
                    <a:srgbClr val="000000"/>
                  </a:solidFill>
                  <a:latin typeface="Arial Narrow" panose="020B0606020202030204" pitchFamily="34" charset="0"/>
                  <a:cs typeface="Arial" panose="020B0604020202020204" pitchFamily="34" charset="0"/>
                </a:rPr>
                <a:t>leur explique </a:t>
              </a:r>
              <a:r>
                <a:rPr lang="fr-FR" sz="1200" b="1" dirty="0">
                  <a:solidFill>
                    <a:srgbClr val="000000"/>
                  </a:solidFill>
                  <a:latin typeface="Arial Narrow" panose="020B0606020202030204" pitchFamily="34" charset="0"/>
                  <a:cs typeface="Arial" panose="020B0604020202020204" pitchFamily="34" charset="0"/>
                </a:rPr>
                <a:t>toujours</a:t>
              </a:r>
              <a:r>
                <a:rPr lang="fr-FR" sz="1200" dirty="0">
                  <a:solidFill>
                    <a:srgbClr val="000000"/>
                  </a:solidFill>
                  <a:latin typeface="Arial Narrow" panose="020B0606020202030204" pitchFamily="34" charset="0"/>
                  <a:cs typeface="Arial" panose="020B0604020202020204" pitchFamily="34" charset="0"/>
                </a:rPr>
                <a:t> les choses de façon à ce qu’ils les comprennent </a:t>
              </a:r>
            </a:p>
          </p:txBody>
        </p:sp>
        <p:sp>
          <p:nvSpPr>
            <p:cNvPr id="80" name="Rectangle 79"/>
            <p:cNvSpPr/>
            <p:nvPr/>
          </p:nvSpPr>
          <p:spPr>
            <a:xfrm>
              <a:off x="640819" y="4268011"/>
              <a:ext cx="2540030" cy="646331"/>
            </a:xfrm>
            <a:prstGeom prst="rect">
              <a:avLst/>
            </a:prstGeom>
          </p:spPr>
          <p:txBody>
            <a:bodyPr wrap="square">
              <a:spAutoFit/>
            </a:bodyPr>
            <a:lstStyle/>
            <a:p>
              <a:pPr algn="r"/>
              <a:r>
                <a:rPr lang="fr-FR" sz="1200" dirty="0">
                  <a:solidFill>
                    <a:srgbClr val="000000"/>
                  </a:solidFill>
                  <a:latin typeface="Arial Narrow" panose="020B0606020202030204" pitchFamily="34" charset="0"/>
                  <a:cs typeface="Arial" panose="020B0604020202020204" pitchFamily="34" charset="0"/>
                </a:rPr>
                <a:t>les implique </a:t>
              </a:r>
              <a:r>
                <a:rPr lang="fr-FR" sz="1200" b="1" dirty="0">
                  <a:solidFill>
                    <a:srgbClr val="000000"/>
                  </a:solidFill>
                  <a:latin typeface="Arial Narrow" panose="020B0606020202030204" pitchFamily="34" charset="0"/>
                  <a:cs typeface="Arial" panose="020B0604020202020204" pitchFamily="34" charset="0"/>
                </a:rPr>
                <a:t>toujours</a:t>
              </a:r>
              <a:r>
                <a:rPr lang="fr-FR" sz="1200" dirty="0">
                  <a:solidFill>
                    <a:srgbClr val="000000"/>
                  </a:solidFill>
                  <a:latin typeface="Arial Narrow" panose="020B0606020202030204" pitchFamily="34" charset="0"/>
                  <a:cs typeface="Arial" panose="020B0604020202020204" pitchFamily="34" charset="0"/>
                </a:rPr>
                <a:t> autant qu’ils le souhaitent dans les décisions relatives à leur traitement ou à leurs soins </a:t>
              </a:r>
            </a:p>
          </p:txBody>
        </p:sp>
      </p:grpSp>
      <p:sp>
        <p:nvSpPr>
          <p:cNvPr id="34" name="Rectangle 33"/>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755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86782"/>
            <a:ext cx="8229600" cy="397545"/>
          </a:xfrm>
        </p:spPr>
        <p:txBody>
          <a:bodyPr/>
          <a:lstStyle/>
          <a:p>
            <a:pPr>
              <a:lnSpc>
                <a:spcPts val="3100"/>
              </a:lnSpc>
            </a:pPr>
            <a:r>
              <a:rPr lang="fr-CA" sz="2800" dirty="0" smtClean="0"/>
              <a:t>Sommaire</a:t>
            </a:r>
            <a:endParaRPr lang="fr-CA" sz="2800" dirty="0"/>
          </a:p>
        </p:txBody>
      </p:sp>
      <p:sp>
        <p:nvSpPr>
          <p:cNvPr id="5" name="Content Placeholder 4"/>
          <p:cNvSpPr>
            <a:spLocks noGrp="1"/>
          </p:cNvSpPr>
          <p:nvPr>
            <p:ph idx="1"/>
          </p:nvPr>
        </p:nvSpPr>
        <p:spPr>
          <a:xfrm>
            <a:off x="473626" y="1351309"/>
            <a:ext cx="8179720" cy="4525963"/>
          </a:xfrm>
        </p:spPr>
        <p:txBody>
          <a:bodyPr>
            <a:noAutofit/>
          </a:bodyPr>
          <a:lstStyle/>
          <a:p>
            <a:pPr marL="0" indent="0">
              <a:lnSpc>
                <a:spcPts val="1800"/>
              </a:lnSpc>
              <a:spcBef>
                <a:spcPts val="0"/>
              </a:spcBef>
              <a:spcAft>
                <a:spcPts val="900"/>
              </a:spcAft>
              <a:buNone/>
            </a:pPr>
            <a:r>
              <a:rPr lang="fr-CA" sz="2400" b="0" dirty="0">
                <a:solidFill>
                  <a:srgbClr val="00A199"/>
                </a:solidFill>
              </a:rPr>
              <a:t>Santé des Canadiens âgés</a:t>
            </a:r>
          </a:p>
          <a:p>
            <a:pPr>
              <a:lnSpc>
                <a:spcPts val="1500"/>
              </a:lnSpc>
              <a:spcBef>
                <a:spcPts val="0"/>
              </a:spcBef>
              <a:spcAft>
                <a:spcPts val="450"/>
              </a:spcAft>
            </a:pPr>
            <a:r>
              <a:rPr lang="fr-CA" sz="1100" b="0" dirty="0" smtClean="0">
                <a:solidFill>
                  <a:schemeClr val="tx1"/>
                </a:solidFill>
                <a:latin typeface="Arial" panose="020B0604020202020204" pitchFamily="34" charset="0"/>
              </a:rPr>
              <a:t>8 Canadiens âgés sur 10 — soit un taux supérieur à la moyenne internationale — estiment que leur état de santé est bon,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très bon ou excellent.</a:t>
            </a:r>
          </a:p>
          <a:p>
            <a:pPr>
              <a:lnSpc>
                <a:spcPts val="1500"/>
              </a:lnSpc>
              <a:spcBef>
                <a:spcPts val="0"/>
              </a:spcBef>
              <a:spcAft>
                <a:spcPts val="450"/>
              </a:spcAft>
            </a:pPr>
            <a:r>
              <a:rPr lang="fr-CA" sz="1100" b="0" dirty="0" smtClean="0">
                <a:solidFill>
                  <a:schemeClr val="tx1"/>
                </a:solidFill>
                <a:latin typeface="Arial" panose="020B0604020202020204" pitchFamily="34" charset="0"/>
              </a:rPr>
              <a:t>Toutefois, plus de Canadiens âgés que d’adultes âgés des autres pays composent avec des difficultés sur le plan de la santé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et du bien-être. Un tiers d’entre eux ont au moins 3 affections chroniques, 32 % prennent régulièrement 5 médicaments ou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plus et 14 % sont aux prises avec un trouble mental comme la dépression ou l’anxiété.</a:t>
            </a:r>
          </a:p>
          <a:p>
            <a:pPr>
              <a:lnSpc>
                <a:spcPts val="1500"/>
              </a:lnSpc>
              <a:spcBef>
                <a:spcPts val="0"/>
              </a:spcBef>
              <a:spcAft>
                <a:spcPts val="1800"/>
              </a:spcAft>
            </a:pPr>
            <a:r>
              <a:rPr lang="fr-CA" sz="1100" b="0" dirty="0" smtClean="0">
                <a:solidFill>
                  <a:schemeClr val="tx1"/>
                </a:solidFill>
                <a:latin typeface="Arial" panose="020B0604020202020204" pitchFamily="34" charset="0"/>
              </a:rPr>
              <a:t>9 % des Canadiens âgés craignent de ne pas pouvoir acheter de repas nutritifs ou payer leur logement ou d’autres frais. Ce taux est semblable à celui observé dans d’autres pays. Cependant, 18 % ne peuvent s’offrir de soins dentaires, ce qui représente un taux supérieur à la moyenne internationale. </a:t>
            </a:r>
          </a:p>
          <a:p>
            <a:pPr marL="0" indent="0">
              <a:lnSpc>
                <a:spcPts val="1800"/>
              </a:lnSpc>
              <a:spcBef>
                <a:spcPts val="0"/>
              </a:spcBef>
              <a:spcAft>
                <a:spcPts val="900"/>
              </a:spcAft>
              <a:buNone/>
            </a:pPr>
            <a:r>
              <a:rPr lang="fr-CA" sz="2400" b="0" dirty="0" smtClean="0">
                <a:solidFill>
                  <a:srgbClr val="00A199"/>
                </a:solidFill>
              </a:rPr>
              <a:t>Qualité perçue des soins de santé </a:t>
            </a:r>
          </a:p>
          <a:p>
            <a:pPr>
              <a:lnSpc>
                <a:spcPts val="1500"/>
              </a:lnSpc>
              <a:spcBef>
                <a:spcPts val="0"/>
              </a:spcBef>
              <a:spcAft>
                <a:spcPts val="1800"/>
              </a:spcAft>
            </a:pPr>
            <a:r>
              <a:rPr lang="fr-CA" sz="1100" b="0" dirty="0" smtClean="0">
                <a:solidFill>
                  <a:schemeClr val="tx1"/>
                </a:solidFill>
                <a:latin typeface="Arial" panose="020B0604020202020204" pitchFamily="34" charset="0"/>
              </a:rPr>
              <a:t>Le Canada continue de tirer de l’arrière par rapport à la moyenne internationale (76 %) : seuls les deux tiers des Canadiens âgés (67 %) sont satisfaits de la qualité générale des soins de santé qu’ils ont reçus. Leur degré de satisfaction est toutefois supérieur à la moyenne internationale en ce qui concerne leurs expériences auprès du dispensateur de soins de santé primaires.</a:t>
            </a:r>
          </a:p>
          <a:p>
            <a:pPr marL="0" indent="0">
              <a:lnSpc>
                <a:spcPts val="1800"/>
              </a:lnSpc>
              <a:spcBef>
                <a:spcPts val="0"/>
              </a:spcBef>
              <a:spcAft>
                <a:spcPts val="900"/>
              </a:spcAft>
              <a:buNone/>
            </a:pPr>
            <a:r>
              <a:rPr lang="fr-CA" sz="2400" b="0" dirty="0" smtClean="0">
                <a:solidFill>
                  <a:srgbClr val="00A199"/>
                </a:solidFill>
              </a:rPr>
              <a:t>Accès aux soins de santé primaires</a:t>
            </a:r>
          </a:p>
          <a:p>
            <a:pPr>
              <a:lnSpc>
                <a:spcPts val="1500"/>
              </a:lnSpc>
              <a:spcBef>
                <a:spcPts val="0"/>
              </a:spcBef>
              <a:spcAft>
                <a:spcPts val="450"/>
              </a:spcAft>
            </a:pPr>
            <a:r>
              <a:rPr lang="fr-CA" sz="1100" b="0" dirty="0" smtClean="0">
                <a:solidFill>
                  <a:schemeClr val="tx1"/>
                </a:solidFill>
                <a:latin typeface="Arial" panose="020B0604020202020204" pitchFamily="34" charset="0"/>
              </a:rPr>
              <a:t>La performance du Canada continue d’être inférieure à la moyenne internationale en ce qui concerne l’accès rapide aux soins de santé primaires (44 %) : près des deux tiers des Canadiens âgés (59 %) ne sont pas en mesure d’obtenir un rendez-vous le jour même ou le lendemain. </a:t>
            </a:r>
          </a:p>
          <a:p>
            <a:pPr>
              <a:lnSpc>
                <a:spcPts val="1500"/>
              </a:lnSpc>
              <a:spcBef>
                <a:spcPts val="0"/>
              </a:spcBef>
              <a:spcAft>
                <a:spcPts val="450"/>
              </a:spcAft>
            </a:pPr>
            <a:r>
              <a:rPr lang="fr-CA" sz="1100" b="0" dirty="0" smtClean="0">
                <a:solidFill>
                  <a:schemeClr val="tx1"/>
                </a:solidFill>
                <a:latin typeface="Arial" panose="020B0604020202020204" pitchFamily="34" charset="0"/>
              </a:rPr>
              <a:t>Près des deux tiers des Canadiens âgés (62 %) avaient de la difficulté à obtenir des soins médicaux après les heures de travail sans devoir se présenter à l’urgence d’un hôpital. Ainsi, près du tiers (31 %) ont déclaré que leur dernière visite à l’urgence concernait un problème de santé qui aurait pu être traité par leur médecin attitré.</a:t>
            </a:r>
            <a:endParaRPr lang="fr-CA" sz="1100" b="0" dirty="0">
              <a:solidFill>
                <a:schemeClr val="tx1"/>
              </a:solidFill>
              <a:latin typeface="Arial" panose="020B0604020202020204" pitchFamily="34" charset="0"/>
            </a:endParaRPr>
          </a:p>
        </p:txBody>
      </p:sp>
      <p:sp>
        <p:nvSpPr>
          <p:cNvPr id="2" name="Slide Number Placeholder 1"/>
          <p:cNvSpPr>
            <a:spLocks noGrp="1"/>
          </p:cNvSpPr>
          <p:nvPr>
            <p:ph type="sldNum" sz="quarter" idx="4"/>
          </p:nvPr>
        </p:nvSpPr>
        <p:spPr/>
        <p:txBody>
          <a:bodyPr/>
          <a:lstStyle/>
          <a:p>
            <a:fld id="{B0F7FFD8-5CE8-4D8F-8E40-58118BB0EBB0}" type="slidenum">
              <a:rPr lang="fr-CA" smtClean="0"/>
              <a:pPr/>
              <a:t>4</a:t>
            </a:fld>
            <a:endParaRPr lang="fr-CA" dirty="0"/>
          </a:p>
        </p:txBody>
      </p:sp>
      <p:sp>
        <p:nvSpPr>
          <p:cNvPr id="6" name="Rectangle 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868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192"/>
            <a:ext cx="8229600" cy="795089"/>
          </a:xfrm>
        </p:spPr>
        <p:txBody>
          <a:bodyPr/>
          <a:lstStyle/>
          <a:p>
            <a:r>
              <a:rPr lang="fr-FR" dirty="0"/>
              <a:t>Aperçu des résultats provinciaux : expérience des patients auprès de leur médecin attitré</a:t>
            </a:r>
            <a:endParaRPr lang="en-CA"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40</a:t>
            </a:fld>
            <a:endParaRPr lang="en-CA" dirty="0"/>
          </a:p>
        </p:txBody>
      </p:sp>
      <p:graphicFrame>
        <p:nvGraphicFramePr>
          <p:cNvPr id="5" name="Table 2"/>
          <p:cNvGraphicFramePr>
            <a:graphicFrameLocks noGrp="1"/>
          </p:cNvGraphicFramePr>
          <p:nvPr>
            <p:ph idx="4294967295"/>
            <p:extLst>
              <p:ext uri="{D42A27DB-BD31-4B8C-83A1-F6EECF244321}">
                <p14:modId xmlns:p14="http://schemas.microsoft.com/office/powerpoint/2010/main" val="3147910358"/>
              </p:ext>
            </p:extLst>
          </p:nvPr>
        </p:nvGraphicFramePr>
        <p:xfrm>
          <a:off x="501396" y="1647825"/>
          <a:ext cx="8245721" cy="3787140"/>
        </p:xfrm>
        <a:graphic>
          <a:graphicData uri="http://schemas.openxmlformats.org/drawingml/2006/table">
            <a:tbl>
              <a:tblPr/>
              <a:tblGrid>
                <a:gridCol w="2441829">
                  <a:extLst>
                    <a:ext uri="{9D8B030D-6E8A-4147-A177-3AD203B41FA5}">
                      <a16:colId xmlns:a16="http://schemas.microsoft.com/office/drawing/2014/main" val="20000"/>
                    </a:ext>
                  </a:extLst>
                </a:gridCol>
                <a:gridCol w="552450">
                  <a:extLst>
                    <a:ext uri="{9D8B030D-6E8A-4147-A177-3AD203B41FA5}">
                      <a16:colId xmlns:a16="http://schemas.microsoft.com/office/drawing/2014/main" val="20001"/>
                    </a:ext>
                  </a:extLst>
                </a:gridCol>
                <a:gridCol w="485775">
                  <a:extLst>
                    <a:ext uri="{9D8B030D-6E8A-4147-A177-3AD203B41FA5}">
                      <a16:colId xmlns:a16="http://schemas.microsoft.com/office/drawing/2014/main" val="20002"/>
                    </a:ext>
                  </a:extLst>
                </a:gridCol>
                <a:gridCol w="447675">
                  <a:extLst>
                    <a:ext uri="{9D8B030D-6E8A-4147-A177-3AD203B41FA5}">
                      <a16:colId xmlns:a16="http://schemas.microsoft.com/office/drawing/2014/main" val="20003"/>
                    </a:ext>
                  </a:extLst>
                </a:gridCol>
                <a:gridCol w="428625">
                  <a:extLst>
                    <a:ext uri="{9D8B030D-6E8A-4147-A177-3AD203B41FA5}">
                      <a16:colId xmlns:a16="http://schemas.microsoft.com/office/drawing/2014/main" val="20004"/>
                    </a:ext>
                  </a:extLst>
                </a:gridCol>
                <a:gridCol w="401780">
                  <a:extLst>
                    <a:ext uri="{9D8B030D-6E8A-4147-A177-3AD203B41FA5}">
                      <a16:colId xmlns:a16="http://schemas.microsoft.com/office/drawing/2014/main" val="20005"/>
                    </a:ext>
                  </a:extLst>
                </a:gridCol>
                <a:gridCol w="463261">
                  <a:extLst>
                    <a:ext uri="{9D8B030D-6E8A-4147-A177-3AD203B41FA5}">
                      <a16:colId xmlns:a16="http://schemas.microsoft.com/office/drawing/2014/main" val="20006"/>
                    </a:ext>
                  </a:extLst>
                </a:gridCol>
                <a:gridCol w="463261">
                  <a:extLst>
                    <a:ext uri="{9D8B030D-6E8A-4147-A177-3AD203B41FA5}">
                      <a16:colId xmlns:a16="http://schemas.microsoft.com/office/drawing/2014/main" val="20007"/>
                    </a:ext>
                  </a:extLst>
                </a:gridCol>
                <a:gridCol w="463261">
                  <a:extLst>
                    <a:ext uri="{9D8B030D-6E8A-4147-A177-3AD203B41FA5}">
                      <a16:colId xmlns:a16="http://schemas.microsoft.com/office/drawing/2014/main" val="20008"/>
                    </a:ext>
                  </a:extLst>
                </a:gridCol>
                <a:gridCol w="463261">
                  <a:extLst>
                    <a:ext uri="{9D8B030D-6E8A-4147-A177-3AD203B41FA5}">
                      <a16:colId xmlns:a16="http://schemas.microsoft.com/office/drawing/2014/main" val="20009"/>
                    </a:ext>
                  </a:extLst>
                </a:gridCol>
                <a:gridCol w="463261">
                  <a:extLst>
                    <a:ext uri="{9D8B030D-6E8A-4147-A177-3AD203B41FA5}">
                      <a16:colId xmlns:a16="http://schemas.microsoft.com/office/drawing/2014/main" val="20010"/>
                    </a:ext>
                  </a:extLst>
                </a:gridCol>
                <a:gridCol w="463261">
                  <a:extLst>
                    <a:ext uri="{9D8B030D-6E8A-4147-A177-3AD203B41FA5}">
                      <a16:colId xmlns:a16="http://schemas.microsoft.com/office/drawing/2014/main" val="20011"/>
                    </a:ext>
                  </a:extLst>
                </a:gridCol>
                <a:gridCol w="708021">
                  <a:extLst>
                    <a:ext uri="{9D8B030D-6E8A-4147-A177-3AD203B41FA5}">
                      <a16:colId xmlns:a16="http://schemas.microsoft.com/office/drawing/2014/main" val="20012"/>
                    </a:ext>
                  </a:extLst>
                </a:gridCol>
              </a:tblGrid>
              <a:tr h="492028">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fr-CA" sz="1250" b="1" noProof="0" dirty="0" smtClean="0">
                          <a:cs typeface="Arial" panose="020B0604020202020204" pitchFamily="34" charset="0"/>
                        </a:rPr>
                        <a:t>Pourcentage des répondants </a:t>
                      </a:r>
                      <a:br>
                        <a:rPr lang="fr-CA" sz="1250" b="1" noProof="0" dirty="0" smtClean="0">
                          <a:cs typeface="Arial" panose="020B0604020202020204" pitchFamily="34" charset="0"/>
                        </a:rPr>
                      </a:br>
                      <a:r>
                        <a:rPr lang="fr-CA" sz="1250" b="1" noProof="0" dirty="0" smtClean="0">
                          <a:cs typeface="Arial" panose="020B0604020202020204" pitchFamily="34" charset="0"/>
                        </a:rPr>
                        <a:t>ayant déclaré que leur médecin attitré ou que l’équipe médicale qu’ils consultent</a:t>
                      </a:r>
                    </a:p>
                  </a:txBody>
                  <a:tcPr marL="27432" marR="27432"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27432" marR="27432"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27334">
                <a:tc>
                  <a:txBody>
                    <a:bodyPr/>
                    <a:lstStyle/>
                    <a:p>
                      <a:pPr marL="0" marR="0" lvl="2" indent="0" algn="l" defTabSz="914400" rtl="0" eaLnBrk="1" fontAlgn="auto" latinLnBrk="0" hangingPunct="1">
                        <a:lnSpc>
                          <a:spcPct val="100000"/>
                        </a:lnSpc>
                        <a:spcBef>
                          <a:spcPct val="0"/>
                        </a:spcBef>
                        <a:spcAft>
                          <a:spcPct val="0"/>
                        </a:spcAft>
                        <a:buClrTx/>
                        <a:buSzTx/>
                        <a:buFontTx/>
                        <a:buNone/>
                        <a:defRPr/>
                      </a:pPr>
                      <a:r>
                        <a:rPr kumimoji="0" lang="fr-CA" sz="1250"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connaît </a:t>
                      </a:r>
                      <a:r>
                        <a:rPr kumimoji="0" lang="fr-CA" sz="1250" b="1"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toujours </a:t>
                      </a:r>
                      <a:r>
                        <a:rPr kumimoji="0" lang="fr-CA" sz="1250" b="0"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les renseignements importants concernant leurs </a:t>
                      </a:r>
                      <a:r>
                        <a:rPr kumimoji="0" lang="fr-CA" sz="1250" b="1"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antécédents médicaux </a:t>
                      </a:r>
                    </a:p>
                  </a:txBody>
                  <a:tcPr marL="27432" marR="2743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66</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0">
                <a:tc>
                  <a:txBody>
                    <a:bodyPr/>
                    <a:lstStyle/>
                    <a:p>
                      <a:pPr marL="0" lvl="1" indent="0"/>
                      <a:r>
                        <a:rPr lang="fr-CA" sz="1250" b="0" i="0" noProof="0" dirty="0" smtClean="0">
                          <a:latin typeface="+mn-lt"/>
                          <a:cs typeface="Arial" panose="020B0604020202020204" pitchFamily="34" charset="0"/>
                        </a:rPr>
                        <a:t>passe </a:t>
                      </a:r>
                      <a:r>
                        <a:rPr lang="fr-CA" sz="1250" b="1" i="0" noProof="0" dirty="0" smtClean="0">
                          <a:latin typeface="+mn-lt"/>
                          <a:cs typeface="Arial" panose="020B0604020202020204" pitchFamily="34" charset="0"/>
                        </a:rPr>
                        <a:t>toujours</a:t>
                      </a:r>
                      <a:r>
                        <a:rPr lang="fr-CA" sz="1250" b="0" i="0" noProof="0" dirty="0" smtClean="0">
                          <a:latin typeface="+mn-lt"/>
                          <a:cs typeface="Arial" panose="020B0604020202020204" pitchFamily="34" charset="0"/>
                        </a:rPr>
                        <a:t> </a:t>
                      </a:r>
                      <a:r>
                        <a:rPr lang="fr-CA" sz="1250" b="1" i="0" noProof="0" dirty="0" smtClean="0">
                          <a:latin typeface="+mn-lt"/>
                          <a:cs typeface="Arial" panose="020B0604020202020204" pitchFamily="34" charset="0"/>
                        </a:rPr>
                        <a:t>suffisamment de temps </a:t>
                      </a:r>
                      <a:r>
                        <a:rPr lang="fr-CA" sz="1250" b="0" i="0" noProof="0" dirty="0" smtClean="0">
                          <a:latin typeface="+mn-lt"/>
                          <a:cs typeface="Arial" panose="020B0604020202020204" pitchFamily="34" charset="0"/>
                        </a:rPr>
                        <a:t>avec eux </a:t>
                      </a:r>
                    </a:p>
                  </a:txBody>
                  <a:tcPr marL="27432" marR="2743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61</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0">
                <a:tc>
                  <a:txBody>
                    <a:bodyPr/>
                    <a:lstStyle/>
                    <a:p>
                      <a:pPr marL="0" lvl="1"/>
                      <a:r>
                        <a:rPr lang="fr-CA" sz="1250" b="0" i="0" noProof="0" dirty="0" smtClean="0">
                          <a:latin typeface="+mn-lt"/>
                          <a:cs typeface="Arial" panose="020B0604020202020204" pitchFamily="34" charset="0"/>
                        </a:rPr>
                        <a:t>les encourage </a:t>
                      </a:r>
                      <a:r>
                        <a:rPr lang="fr-CA" sz="1250" b="1" i="0" noProof="0" dirty="0" smtClean="0">
                          <a:latin typeface="+mn-lt"/>
                          <a:cs typeface="Arial" panose="020B0604020202020204" pitchFamily="34" charset="0"/>
                        </a:rPr>
                        <a:t>toujours</a:t>
                      </a:r>
                      <a:r>
                        <a:rPr lang="fr-CA" sz="1250" b="0" i="0" noProof="0" dirty="0" smtClean="0">
                          <a:latin typeface="+mn-lt"/>
                          <a:cs typeface="Arial" panose="020B0604020202020204" pitchFamily="34" charset="0"/>
                        </a:rPr>
                        <a:t> à poser </a:t>
                      </a:r>
                      <a:br>
                        <a:rPr lang="fr-CA" sz="1250" b="0" i="0" noProof="0" dirty="0" smtClean="0">
                          <a:latin typeface="+mn-lt"/>
                          <a:cs typeface="Arial" panose="020B0604020202020204" pitchFamily="34" charset="0"/>
                        </a:rPr>
                      </a:br>
                      <a:r>
                        <a:rPr lang="fr-CA" sz="1250" b="0" i="0" noProof="0" dirty="0" smtClean="0">
                          <a:latin typeface="+mn-lt"/>
                          <a:cs typeface="Arial" panose="020B0604020202020204" pitchFamily="34" charset="0"/>
                        </a:rPr>
                        <a:t>des </a:t>
                      </a:r>
                      <a:r>
                        <a:rPr lang="fr-CA" sz="1250" b="1" i="0" noProof="0" dirty="0" smtClean="0">
                          <a:latin typeface="+mn-lt"/>
                          <a:cs typeface="Arial" panose="020B0604020202020204" pitchFamily="34" charset="0"/>
                        </a:rPr>
                        <a:t>questions</a:t>
                      </a:r>
                    </a:p>
                  </a:txBody>
                  <a:tcPr marL="27432" marR="2743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57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56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54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46</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r h="0">
                <a:tc>
                  <a:txBody>
                    <a:bodyPr/>
                    <a:lstStyle/>
                    <a:p>
                      <a:pPr marL="0" lvl="1"/>
                      <a:r>
                        <a:rPr lang="fr-CA" sz="1250" b="0" i="0" noProof="0" dirty="0" smtClean="0">
                          <a:latin typeface="+mn-lt"/>
                          <a:cs typeface="Arial" panose="020B0604020202020204" pitchFamily="34" charset="0"/>
                        </a:rPr>
                        <a:t>leur </a:t>
                      </a:r>
                      <a:r>
                        <a:rPr lang="fr-CA" sz="1250" b="1" i="0" noProof="0" dirty="0" smtClean="0">
                          <a:latin typeface="+mn-lt"/>
                          <a:cs typeface="Arial" panose="020B0604020202020204" pitchFamily="34" charset="0"/>
                        </a:rPr>
                        <a:t>explique toujours </a:t>
                      </a:r>
                      <a:r>
                        <a:rPr lang="fr-CA" sz="1250" b="0" i="0" noProof="0" dirty="0" smtClean="0">
                          <a:latin typeface="+mn-lt"/>
                          <a:cs typeface="Arial" panose="020B0604020202020204" pitchFamily="34" charset="0"/>
                        </a:rPr>
                        <a:t>les choses de façon à ce qu’ils les comprennent</a:t>
                      </a:r>
                    </a:p>
                  </a:txBody>
                  <a:tcPr marL="27432" marR="2743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69</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5"/>
                  </a:ext>
                </a:extLst>
              </a:tr>
              <a:tr h="797386">
                <a:tc>
                  <a:txBody>
                    <a:bodyPr/>
                    <a:lstStyle/>
                    <a:p>
                      <a:pPr marL="0" lvl="1"/>
                      <a:r>
                        <a:rPr lang="fr-CA" sz="1250" b="0" i="0" noProof="0" dirty="0" smtClean="0">
                          <a:latin typeface="+mn-lt"/>
                          <a:cs typeface="Arial" panose="020B0604020202020204" pitchFamily="34" charset="0"/>
                        </a:rPr>
                        <a:t>les </a:t>
                      </a:r>
                      <a:r>
                        <a:rPr lang="fr-CA" sz="1250" b="1" i="0" noProof="0" dirty="0" smtClean="0">
                          <a:latin typeface="+mn-lt"/>
                          <a:cs typeface="Arial" panose="020B0604020202020204" pitchFamily="34" charset="0"/>
                        </a:rPr>
                        <a:t>implique toujours </a:t>
                      </a:r>
                      <a:r>
                        <a:rPr lang="fr-CA" sz="1250" b="0" i="0" noProof="0" dirty="0" smtClean="0">
                          <a:latin typeface="+mn-lt"/>
                          <a:cs typeface="Arial" panose="020B0604020202020204" pitchFamily="34" charset="0"/>
                        </a:rPr>
                        <a:t>autant qu’ils </a:t>
                      </a:r>
                      <a:br>
                        <a:rPr lang="fr-CA" sz="1250" b="0" i="0" noProof="0" dirty="0" smtClean="0">
                          <a:latin typeface="+mn-lt"/>
                          <a:cs typeface="Arial" panose="020B0604020202020204" pitchFamily="34" charset="0"/>
                        </a:rPr>
                      </a:br>
                      <a:r>
                        <a:rPr lang="fr-CA" sz="1250" b="0" i="0" noProof="0" dirty="0" smtClean="0">
                          <a:latin typeface="+mn-lt"/>
                          <a:cs typeface="Arial" panose="020B0604020202020204" pitchFamily="34" charset="0"/>
                        </a:rPr>
                        <a:t>le souhaitent dans les décisions relatives à leur traitement ou à </a:t>
                      </a:r>
                      <a:br>
                        <a:rPr lang="fr-CA" sz="1250" b="0" i="0" noProof="0" dirty="0" smtClean="0">
                          <a:latin typeface="+mn-lt"/>
                          <a:cs typeface="Arial" panose="020B0604020202020204" pitchFamily="34" charset="0"/>
                        </a:rPr>
                      </a:br>
                      <a:r>
                        <a:rPr lang="fr-CA" sz="1250" b="0" i="0" noProof="0" dirty="0" smtClean="0">
                          <a:latin typeface="+mn-lt"/>
                          <a:cs typeface="Arial" panose="020B0604020202020204" pitchFamily="34" charset="0"/>
                        </a:rPr>
                        <a:t>leurs soins</a:t>
                      </a:r>
                    </a:p>
                  </a:txBody>
                  <a:tcPr marL="27432" marR="27432"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61</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2640389191"/>
                  </a:ext>
                </a:extLst>
              </a:tr>
            </a:tbl>
          </a:graphicData>
        </a:graphic>
      </p:graphicFrame>
      <p:sp>
        <p:nvSpPr>
          <p:cNvPr id="23" name="Rectangle 22"/>
          <p:cNvSpPr/>
          <p:nvPr/>
        </p:nvSpPr>
        <p:spPr>
          <a:xfrm>
            <a:off x="507332" y="5436575"/>
            <a:ext cx="8254501" cy="507831"/>
          </a:xfrm>
          <a:prstGeom prst="rect">
            <a:avLst/>
          </a:prstGeom>
        </p:spPr>
        <p:txBody>
          <a:bodyPr wrap="square" lIns="0" tIns="91440" bIns="0">
            <a:spAutoFit/>
          </a:bodyPr>
          <a:lstStyle/>
          <a:p>
            <a:r>
              <a:rPr lang="fr-FR" sz="900" b="1" dirty="0" smtClean="0">
                <a:latin typeface="Arial" panose="020B0604020202020204" pitchFamily="34" charset="0"/>
              </a:rPr>
              <a:t>Remarque</a:t>
            </a:r>
          </a:p>
          <a:p>
            <a:r>
              <a:rPr lang="fr-FR" sz="900" dirty="0" smtClean="0">
                <a:latin typeface="Arial" panose="020B0604020202020204" pitchFamily="34" charset="0"/>
              </a:rPr>
              <a:t>La </a:t>
            </a:r>
            <a:r>
              <a:rPr lang="fr-FR" sz="900" dirty="0">
                <a:latin typeface="Arial" panose="020B0604020202020204" pitchFamily="34" charset="0"/>
              </a:rPr>
              <a:t>moyenne du Fonds du Commonwealth correspond au total des résultats des 11 pays divisé par le nombre de pays. La moyenne canadienne représente l’expérience moyenne des Canadiens (plutôt que la médiane des résultats provinciaux).</a:t>
            </a:r>
          </a:p>
        </p:txBody>
      </p:sp>
      <p:grpSp>
        <p:nvGrpSpPr>
          <p:cNvPr id="6" name="Group 2"/>
          <p:cNvGrpSpPr/>
          <p:nvPr>
            <p:custDataLst>
              <p:tags r:id="rId1"/>
            </p:custDataLst>
          </p:nvPr>
        </p:nvGrpSpPr>
        <p:grpSpPr>
          <a:xfrm>
            <a:off x="248075" y="6315411"/>
            <a:ext cx="4326123" cy="427175"/>
            <a:chOff x="1559256" y="4655154"/>
            <a:chExt cx="4326123" cy="413852"/>
          </a:xfrm>
        </p:grpSpPr>
        <p:grpSp>
          <p:nvGrpSpPr>
            <p:cNvPr id="7" name="Group 3"/>
            <p:cNvGrpSpPr/>
            <p:nvPr/>
          </p:nvGrpSpPr>
          <p:grpSpPr>
            <a:xfrm>
              <a:off x="1559256" y="4655163"/>
              <a:ext cx="1599872" cy="413828"/>
              <a:chOff x="2989195" y="5765318"/>
              <a:chExt cx="1742725" cy="432178"/>
            </a:xfrm>
          </p:grpSpPr>
          <p:sp>
            <p:nvSpPr>
              <p:cNvPr id="1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4655178"/>
              <a:ext cx="1454430" cy="413828"/>
              <a:chOff x="4402330" y="5765321"/>
              <a:chExt cx="1742724" cy="432177"/>
            </a:xfrm>
          </p:grpSpPr>
          <p:sp>
            <p:nvSpPr>
              <p:cNvPr id="1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1" y="4655154"/>
              <a:ext cx="1454428" cy="413828"/>
              <a:chOff x="5966949" y="5765308"/>
              <a:chExt cx="1742722" cy="432178"/>
            </a:xfrm>
          </p:grpSpPr>
          <p:sp>
            <p:nvSpPr>
              <p:cNvPr id="1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3408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457200" y="393192"/>
            <a:ext cx="8229600" cy="795089"/>
          </a:xfrm>
        </p:spPr>
        <p:txBody>
          <a:bodyPr/>
          <a:lstStyle/>
          <a:p>
            <a:r>
              <a:rPr lang="fr-CA" dirty="0" smtClean="0"/>
              <a:t>Les Canadiens âgés sont plus portés à discuter de saines habitudes de vie, mais il y a place à l’amélioration</a:t>
            </a:r>
            <a:endParaRPr lang="fr-CA" dirty="0"/>
          </a:p>
        </p:txBody>
      </p:sp>
      <p:sp>
        <p:nvSpPr>
          <p:cNvPr id="7" name="Slide Number Placeholder 6"/>
          <p:cNvSpPr>
            <a:spLocks noGrp="1"/>
          </p:cNvSpPr>
          <p:nvPr>
            <p:ph type="sldNum" sz="quarter" idx="4"/>
          </p:nvPr>
        </p:nvSpPr>
        <p:spPr/>
        <p:txBody>
          <a:bodyPr/>
          <a:lstStyle/>
          <a:p>
            <a:fld id="{B0F7FFD8-5CE8-4D8F-8E40-58118BB0EBB0}" type="slidenum">
              <a:rPr lang="fr-CA" smtClean="0"/>
              <a:pPr/>
              <a:t>41</a:t>
            </a:fld>
            <a:endParaRPr lang="fr-CA" dirty="0"/>
          </a:p>
        </p:txBody>
      </p:sp>
      <p:grpSp>
        <p:nvGrpSpPr>
          <p:cNvPr id="17" name="Group 2"/>
          <p:cNvGrpSpPr/>
          <p:nvPr>
            <p:custDataLst>
              <p:tags r:id="rId1"/>
            </p:custDataLst>
          </p:nvPr>
        </p:nvGrpSpPr>
        <p:grpSpPr>
          <a:xfrm>
            <a:off x="248075" y="6315411"/>
            <a:ext cx="4326123" cy="427175"/>
            <a:chOff x="1559256" y="4655154"/>
            <a:chExt cx="4326123" cy="413852"/>
          </a:xfrm>
        </p:grpSpPr>
        <p:grpSp>
          <p:nvGrpSpPr>
            <p:cNvPr id="18" name="Group 3"/>
            <p:cNvGrpSpPr/>
            <p:nvPr/>
          </p:nvGrpSpPr>
          <p:grpSpPr>
            <a:xfrm>
              <a:off x="1559256" y="4655163"/>
              <a:ext cx="1599872" cy="413828"/>
              <a:chOff x="2989195" y="5765318"/>
              <a:chExt cx="1742725" cy="432178"/>
            </a:xfrm>
          </p:grpSpPr>
          <p:sp>
            <p:nvSpPr>
              <p:cNvPr id="26"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27"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0" name="Group 5"/>
            <p:cNvGrpSpPr/>
            <p:nvPr/>
          </p:nvGrpSpPr>
          <p:grpSpPr>
            <a:xfrm>
              <a:off x="2918782" y="4655178"/>
              <a:ext cx="1454430" cy="413828"/>
              <a:chOff x="4402330" y="5765321"/>
              <a:chExt cx="1742724" cy="432177"/>
            </a:xfrm>
          </p:grpSpPr>
          <p:sp>
            <p:nvSpPr>
              <p:cNvPr id="24"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25"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1" name="Group 7"/>
            <p:cNvGrpSpPr/>
            <p:nvPr/>
          </p:nvGrpSpPr>
          <p:grpSpPr>
            <a:xfrm>
              <a:off x="4430951" y="4655154"/>
              <a:ext cx="1454428" cy="413828"/>
              <a:chOff x="5966949" y="5765308"/>
              <a:chExt cx="1742722" cy="432178"/>
            </a:xfrm>
          </p:grpSpPr>
          <p:sp>
            <p:nvSpPr>
              <p:cNvPr id="22"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23"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9" name="Group 8"/>
          <p:cNvGrpSpPr/>
          <p:nvPr/>
        </p:nvGrpSpPr>
        <p:grpSpPr>
          <a:xfrm>
            <a:off x="98313" y="1663580"/>
            <a:ext cx="8350362" cy="4165370"/>
            <a:chOff x="98313" y="1663580"/>
            <a:chExt cx="8350362" cy="4165370"/>
          </a:xfrm>
        </p:grpSpPr>
        <p:grpSp>
          <p:nvGrpSpPr>
            <p:cNvPr id="8" name="Group 7"/>
            <p:cNvGrpSpPr/>
            <p:nvPr/>
          </p:nvGrpSpPr>
          <p:grpSpPr>
            <a:xfrm>
              <a:off x="581521" y="1666501"/>
              <a:ext cx="7867154" cy="3343771"/>
              <a:chOff x="822458" y="1666501"/>
              <a:chExt cx="7646311" cy="3343771"/>
            </a:xfrm>
          </p:grpSpPr>
          <p:sp>
            <p:nvSpPr>
              <p:cNvPr id="5" name="Rectangle 4"/>
              <p:cNvSpPr/>
              <p:nvPr/>
            </p:nvSpPr>
            <p:spPr>
              <a:xfrm>
                <a:off x="963966" y="1666501"/>
                <a:ext cx="7504803" cy="523220"/>
              </a:xfrm>
              <a:prstGeom prst="rect">
                <a:avLst/>
              </a:prstGeom>
            </p:spPr>
            <p:txBody>
              <a:bodyPr wrap="square">
                <a:spAutoFit/>
              </a:bodyPr>
              <a:lstStyle/>
              <a:p>
                <a:pPr lvl="0" fontAlgn="b">
                  <a:defRPr/>
                </a:pPr>
                <a:r>
                  <a:rPr lang="fr-CA" sz="1400" dirty="0" smtClean="0">
                    <a:solidFill>
                      <a:srgbClr val="365254"/>
                    </a:solidFill>
                    <a:cs typeface="Arial" panose="020B0604020202020204" pitchFamily="34" charset="0"/>
                  </a:rPr>
                  <a:t>Pourcentage des répondants qui, dans les 2 dernières années, ont discuté des sujets suivants avec leur médecin ou un autre membre de l’équipe médicale à l’endroit où ils reçoivent habituellement des soins</a:t>
                </a:r>
                <a:endParaRPr lang="fr-CA" sz="1400" dirty="0">
                  <a:solidFill>
                    <a:srgbClr val="365254"/>
                  </a:solidFill>
                  <a:cs typeface="Arial" panose="020B0604020202020204" pitchFamily="34" charset="0"/>
                </a:endParaRPr>
              </a:p>
            </p:txBody>
          </p:sp>
          <p:sp>
            <p:nvSpPr>
              <p:cNvPr id="2" name="Rectangle 1"/>
              <p:cNvSpPr/>
              <p:nvPr/>
            </p:nvSpPr>
            <p:spPr>
              <a:xfrm>
                <a:off x="822458" y="2521997"/>
                <a:ext cx="2157686" cy="276999"/>
              </a:xfrm>
              <a:prstGeom prst="rect">
                <a:avLst/>
              </a:prstGeom>
            </p:spPr>
            <p:txBody>
              <a:bodyPr wrap="square">
                <a:spAutoFit/>
              </a:bodyPr>
              <a:lstStyle/>
              <a:p>
                <a:pPr algn="r"/>
                <a:r>
                  <a:rPr lang="fr-CA" sz="1200" dirty="0" smtClean="0">
                    <a:latin typeface="Arial Narrow" panose="020B0606020202030204" pitchFamily="34" charset="0"/>
                  </a:rPr>
                  <a:t>Alimentation et régime équilibrés </a:t>
                </a:r>
                <a:endParaRPr lang="fr-CA" sz="1200" dirty="0">
                  <a:latin typeface="Arial Narrow" panose="020B0606020202030204" pitchFamily="34" charset="0"/>
                </a:endParaRPr>
              </a:p>
            </p:txBody>
          </p:sp>
          <p:sp>
            <p:nvSpPr>
              <p:cNvPr id="3" name="Rectangle 2"/>
              <p:cNvSpPr/>
              <p:nvPr/>
            </p:nvSpPr>
            <p:spPr>
              <a:xfrm>
                <a:off x="822459" y="3229284"/>
                <a:ext cx="2157685" cy="276999"/>
              </a:xfrm>
              <a:prstGeom prst="rect">
                <a:avLst/>
              </a:prstGeom>
            </p:spPr>
            <p:txBody>
              <a:bodyPr wrap="square">
                <a:spAutoFit/>
              </a:bodyPr>
              <a:lstStyle/>
              <a:p>
                <a:pPr algn="r"/>
                <a:r>
                  <a:rPr lang="fr-CA" sz="1200" dirty="0" smtClean="0">
                    <a:latin typeface="Arial Narrow" panose="020B0606020202030204" pitchFamily="34" charset="0"/>
                  </a:rPr>
                  <a:t>Activité physique ou exercice </a:t>
                </a:r>
                <a:endParaRPr lang="fr-CA" sz="1200" dirty="0">
                  <a:latin typeface="Arial Narrow" panose="020B0606020202030204" pitchFamily="34" charset="0"/>
                </a:endParaRPr>
              </a:p>
            </p:txBody>
          </p:sp>
          <p:sp>
            <p:nvSpPr>
              <p:cNvPr id="4" name="Rectangle 3"/>
              <p:cNvSpPr/>
              <p:nvPr/>
            </p:nvSpPr>
            <p:spPr>
              <a:xfrm>
                <a:off x="982481" y="3936571"/>
                <a:ext cx="1997663" cy="276999"/>
              </a:xfrm>
              <a:prstGeom prst="rect">
                <a:avLst/>
              </a:prstGeom>
            </p:spPr>
            <p:txBody>
              <a:bodyPr wrap="square">
                <a:spAutoFit/>
              </a:bodyPr>
              <a:lstStyle/>
              <a:p>
                <a:pPr algn="r"/>
                <a:r>
                  <a:rPr lang="fr-CA" sz="1200" dirty="0" smtClean="0">
                    <a:latin typeface="Arial Narrow" panose="020B0606020202030204" pitchFamily="34" charset="0"/>
                  </a:rPr>
                  <a:t>Consommation d’alcool </a:t>
                </a:r>
                <a:endParaRPr lang="fr-CA" sz="1200" dirty="0">
                  <a:latin typeface="Arial Narrow" panose="020B0606020202030204" pitchFamily="34" charset="0"/>
                </a:endParaRPr>
              </a:p>
            </p:txBody>
          </p:sp>
          <p:sp>
            <p:nvSpPr>
              <p:cNvPr id="6" name="Rectangle 5"/>
              <p:cNvSpPr/>
              <p:nvPr/>
            </p:nvSpPr>
            <p:spPr>
              <a:xfrm>
                <a:off x="822458" y="4548607"/>
                <a:ext cx="2157686" cy="461665"/>
              </a:xfrm>
              <a:prstGeom prst="rect">
                <a:avLst/>
              </a:prstGeom>
            </p:spPr>
            <p:txBody>
              <a:bodyPr wrap="square">
                <a:spAutoFit/>
              </a:bodyPr>
              <a:lstStyle/>
              <a:p>
                <a:pPr algn="r"/>
                <a:r>
                  <a:rPr lang="fr-CA" sz="1200" dirty="0" smtClean="0">
                    <a:latin typeface="Arial Narrow" panose="020B0606020202030204" pitchFamily="34" charset="0"/>
                  </a:rPr>
                  <a:t>Aspects de la vie qui les inquiètent ou qui sont source de stress </a:t>
                </a:r>
                <a:endParaRPr lang="fr-CA" sz="1200" dirty="0">
                  <a:latin typeface="Arial Narrow" panose="020B0606020202030204" pitchFamily="34" charset="0"/>
                </a:endParaRPr>
              </a:p>
            </p:txBody>
          </p:sp>
        </p:grpSp>
        <p:graphicFrame>
          <p:nvGraphicFramePr>
            <p:cNvPr id="57" name="Content Placeholder 4"/>
            <p:cNvGraphicFramePr>
              <a:graphicFrameLocks/>
            </p:cNvGraphicFramePr>
            <p:nvPr>
              <p:extLst>
                <p:ext uri="{D42A27DB-BD31-4B8C-83A1-F6EECF244321}">
                  <p14:modId xmlns:p14="http://schemas.microsoft.com/office/powerpoint/2010/main" val="1361839728"/>
                </p:ext>
              </p:extLst>
            </p:nvPr>
          </p:nvGraphicFramePr>
          <p:xfrm>
            <a:off x="98313" y="1663580"/>
            <a:ext cx="8208531" cy="4156226"/>
          </p:xfrm>
          <a:graphic>
            <a:graphicData uri="http://schemas.openxmlformats.org/drawingml/2006/chart">
              <c:chart xmlns:c="http://schemas.openxmlformats.org/drawingml/2006/chart" xmlns:r="http://schemas.openxmlformats.org/officeDocument/2006/relationships" r:id="rId4"/>
            </a:graphicData>
          </a:graphic>
        </p:graphicFrame>
        <p:grpSp>
          <p:nvGrpSpPr>
            <p:cNvPr id="47" name="Group 46"/>
            <p:cNvGrpSpPr/>
            <p:nvPr/>
          </p:nvGrpSpPr>
          <p:grpSpPr>
            <a:xfrm>
              <a:off x="5278035" y="5551951"/>
              <a:ext cx="1144772" cy="276999"/>
              <a:chOff x="5888663" y="5884770"/>
              <a:chExt cx="1144772" cy="276999"/>
            </a:xfrm>
          </p:grpSpPr>
          <p:grpSp>
            <p:nvGrpSpPr>
              <p:cNvPr id="48" name="Group 47"/>
              <p:cNvGrpSpPr/>
              <p:nvPr/>
            </p:nvGrpSpPr>
            <p:grpSpPr bwMode="gray">
              <a:xfrm>
                <a:off x="5888663" y="5884770"/>
                <a:ext cx="1144772" cy="276999"/>
                <a:chOff x="5734493" y="5893634"/>
                <a:chExt cx="1144772" cy="276999"/>
              </a:xfrm>
            </p:grpSpPr>
            <p:sp>
              <p:nvSpPr>
                <p:cNvPr id="54" name="Rectangle 53"/>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Rectangle 55"/>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49" name="Group 48"/>
              <p:cNvGrpSpPr/>
              <p:nvPr/>
            </p:nvGrpSpPr>
            <p:grpSpPr>
              <a:xfrm>
                <a:off x="5934795" y="5967971"/>
                <a:ext cx="482692" cy="128016"/>
                <a:chOff x="5974370" y="5966784"/>
                <a:chExt cx="482692" cy="128016"/>
              </a:xfrm>
            </p:grpSpPr>
            <p:grpSp>
              <p:nvGrpSpPr>
                <p:cNvPr id="50" name="Group 49"/>
                <p:cNvGrpSpPr/>
                <p:nvPr/>
              </p:nvGrpSpPr>
              <p:grpSpPr bwMode="gray">
                <a:xfrm>
                  <a:off x="5974370" y="5966784"/>
                  <a:ext cx="305354" cy="128016"/>
                  <a:chOff x="5245240" y="5632102"/>
                  <a:chExt cx="305354" cy="128016"/>
                </a:xfrm>
              </p:grpSpPr>
              <p:sp>
                <p:nvSpPr>
                  <p:cNvPr id="52" name="Diamond 51"/>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Diamond 52"/>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1" name="Diamond 50"/>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sp>
        <p:nvSpPr>
          <p:cNvPr id="31" name="Rectangle 30"/>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5253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0F7FFD8-5CE8-4D8F-8E40-58118BB0EBB0}" type="slidenum">
              <a:rPr lang="en-CA" smtClean="0"/>
              <a:pPr/>
              <a:t>42</a:t>
            </a:fld>
            <a:endParaRPr lang="en-CA" dirty="0"/>
          </a:p>
        </p:txBody>
      </p:sp>
      <p:sp>
        <p:nvSpPr>
          <p:cNvPr id="18" name="Title 1"/>
          <p:cNvSpPr>
            <a:spLocks noGrp="1"/>
          </p:cNvSpPr>
          <p:nvPr>
            <p:ph type="title"/>
          </p:nvPr>
        </p:nvSpPr>
        <p:spPr>
          <a:xfrm>
            <a:off x="457200" y="393192"/>
            <a:ext cx="8229600" cy="1194814"/>
          </a:xfrm>
        </p:spPr>
        <p:txBody>
          <a:bodyPr/>
          <a:lstStyle/>
          <a:p>
            <a:pPr>
              <a:lnSpc>
                <a:spcPts val="3100"/>
              </a:lnSpc>
            </a:pPr>
            <a:r>
              <a:rPr lang="fr-FR" sz="2800" dirty="0"/>
              <a:t>Aperçu des résultats provinciaux : discussions au sujet </a:t>
            </a:r>
            <a:r>
              <a:rPr lang="fr-FR" sz="2800" dirty="0" smtClean="0"/>
              <a:t/>
            </a:r>
            <a:br>
              <a:rPr lang="fr-FR" sz="2800" dirty="0" smtClean="0"/>
            </a:br>
            <a:r>
              <a:rPr lang="fr-FR" sz="2800" dirty="0" smtClean="0"/>
              <a:t>de </a:t>
            </a:r>
            <a:r>
              <a:rPr lang="fr-FR" sz="2800" dirty="0"/>
              <a:t>saines habitudes de vie avec le médecin </a:t>
            </a:r>
            <a:r>
              <a:rPr lang="fr-FR" sz="2800" dirty="0" smtClean="0"/>
              <a:t>de </a:t>
            </a:r>
            <a:r>
              <a:rPr lang="fr-FR" sz="2800" dirty="0"/>
              <a:t>famille dans le cadre des soins courants</a:t>
            </a:r>
            <a:endParaRPr lang="en-CA" sz="2800" dirty="0"/>
          </a:p>
        </p:txBody>
      </p:sp>
      <p:graphicFrame>
        <p:nvGraphicFramePr>
          <p:cNvPr id="19" name="Table 2"/>
          <p:cNvGraphicFramePr>
            <a:graphicFrameLocks noGrp="1"/>
          </p:cNvGraphicFramePr>
          <p:nvPr>
            <p:extLst>
              <p:ext uri="{D42A27DB-BD31-4B8C-83A1-F6EECF244321}">
                <p14:modId xmlns:p14="http://schemas.microsoft.com/office/powerpoint/2010/main" val="2395458781"/>
              </p:ext>
            </p:extLst>
          </p:nvPr>
        </p:nvGraphicFramePr>
        <p:xfrm>
          <a:off x="484923" y="1976807"/>
          <a:ext cx="8225935" cy="3341489"/>
        </p:xfrm>
        <a:graphic>
          <a:graphicData uri="http://schemas.openxmlformats.org/drawingml/2006/table">
            <a:tbl>
              <a:tblPr/>
              <a:tblGrid>
                <a:gridCol w="2305902">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438150">
                  <a:extLst>
                    <a:ext uri="{9D8B030D-6E8A-4147-A177-3AD203B41FA5}">
                      <a16:colId xmlns:a16="http://schemas.microsoft.com/office/drawing/2014/main" val="20003"/>
                    </a:ext>
                  </a:extLst>
                </a:gridCol>
                <a:gridCol w="438150">
                  <a:extLst>
                    <a:ext uri="{9D8B030D-6E8A-4147-A177-3AD203B41FA5}">
                      <a16:colId xmlns:a16="http://schemas.microsoft.com/office/drawing/2014/main" val="20004"/>
                    </a:ext>
                  </a:extLst>
                </a:gridCol>
                <a:gridCol w="397450">
                  <a:extLst>
                    <a:ext uri="{9D8B030D-6E8A-4147-A177-3AD203B41FA5}">
                      <a16:colId xmlns:a16="http://schemas.microsoft.com/office/drawing/2014/main" val="20005"/>
                    </a:ext>
                  </a:extLst>
                </a:gridCol>
                <a:gridCol w="471920">
                  <a:extLst>
                    <a:ext uri="{9D8B030D-6E8A-4147-A177-3AD203B41FA5}">
                      <a16:colId xmlns:a16="http://schemas.microsoft.com/office/drawing/2014/main" val="20006"/>
                    </a:ext>
                  </a:extLst>
                </a:gridCol>
                <a:gridCol w="471920">
                  <a:extLst>
                    <a:ext uri="{9D8B030D-6E8A-4147-A177-3AD203B41FA5}">
                      <a16:colId xmlns:a16="http://schemas.microsoft.com/office/drawing/2014/main" val="20007"/>
                    </a:ext>
                  </a:extLst>
                </a:gridCol>
                <a:gridCol w="471920">
                  <a:extLst>
                    <a:ext uri="{9D8B030D-6E8A-4147-A177-3AD203B41FA5}">
                      <a16:colId xmlns:a16="http://schemas.microsoft.com/office/drawing/2014/main" val="20008"/>
                    </a:ext>
                  </a:extLst>
                </a:gridCol>
                <a:gridCol w="471920">
                  <a:extLst>
                    <a:ext uri="{9D8B030D-6E8A-4147-A177-3AD203B41FA5}">
                      <a16:colId xmlns:a16="http://schemas.microsoft.com/office/drawing/2014/main" val="20009"/>
                    </a:ext>
                  </a:extLst>
                </a:gridCol>
                <a:gridCol w="471920">
                  <a:extLst>
                    <a:ext uri="{9D8B030D-6E8A-4147-A177-3AD203B41FA5}">
                      <a16:colId xmlns:a16="http://schemas.microsoft.com/office/drawing/2014/main" val="20010"/>
                    </a:ext>
                  </a:extLst>
                </a:gridCol>
                <a:gridCol w="471920">
                  <a:extLst>
                    <a:ext uri="{9D8B030D-6E8A-4147-A177-3AD203B41FA5}">
                      <a16:colId xmlns:a16="http://schemas.microsoft.com/office/drawing/2014/main" val="20011"/>
                    </a:ext>
                  </a:extLst>
                </a:gridCol>
                <a:gridCol w="728913">
                  <a:extLst>
                    <a:ext uri="{9D8B030D-6E8A-4147-A177-3AD203B41FA5}">
                      <a16:colId xmlns:a16="http://schemas.microsoft.com/office/drawing/2014/main" val="20012"/>
                    </a:ext>
                  </a:extLst>
                </a:gridCol>
              </a:tblGrid>
              <a:tr h="283726">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fr-CA" sz="1250" b="1" baseline="0" noProof="0" dirty="0" smtClean="0">
                          <a:solidFill>
                            <a:schemeClr val="tx1"/>
                          </a:solidFill>
                          <a:cs typeface="Arial" panose="020B0604020202020204" pitchFamily="34" charset="0"/>
                        </a:rPr>
                        <a:t>Pourcentage des répondants </a:t>
                      </a:r>
                      <a:br>
                        <a:rPr lang="fr-CA" sz="1250" b="1" baseline="0" noProof="0" dirty="0" smtClean="0">
                          <a:solidFill>
                            <a:schemeClr val="tx1"/>
                          </a:solidFill>
                          <a:cs typeface="Arial" panose="020B0604020202020204" pitchFamily="34" charset="0"/>
                        </a:rPr>
                      </a:br>
                      <a:r>
                        <a:rPr lang="fr-CA" sz="1250" b="1" baseline="0" noProof="0" dirty="0" smtClean="0">
                          <a:solidFill>
                            <a:schemeClr val="tx1"/>
                          </a:solidFill>
                          <a:cs typeface="Arial" panose="020B0604020202020204" pitchFamily="34" charset="0"/>
                        </a:rPr>
                        <a:t>qui, dans les 2 dernières années, ont abordé les sujets suivants avec leur médecin ou un autre membre de l’équipe médicale </a:t>
                      </a:r>
                      <a:br>
                        <a:rPr lang="fr-CA" sz="1250" b="1" baseline="0" noProof="0" dirty="0" smtClean="0">
                          <a:solidFill>
                            <a:schemeClr val="tx1"/>
                          </a:solidFill>
                          <a:cs typeface="Arial" panose="020B0604020202020204" pitchFamily="34" charset="0"/>
                        </a:rPr>
                      </a:br>
                      <a:r>
                        <a:rPr lang="fr-CA" sz="1250" b="1" baseline="0" noProof="0" dirty="0" smtClean="0">
                          <a:solidFill>
                            <a:schemeClr val="tx1"/>
                          </a:solidFill>
                          <a:cs typeface="Arial" panose="020B0604020202020204" pitchFamily="34" charset="0"/>
                        </a:rPr>
                        <a:t>à l’endroit où ils reçoivent habituellement des soins</a:t>
                      </a:r>
                    </a:p>
                  </a:txBody>
                  <a:tcPr marL="65575" marR="65575" marT="65575" marB="65575"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27432" marR="27432"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27432" marR="27432"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27432" marR="27432"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endParaRPr lang="fr-CA" sz="1250" b="1" i="0" u="none" strike="noStrike" noProof="0" dirty="0">
                        <a:solidFill>
                          <a:srgbClr val="000000"/>
                        </a:solidFill>
                        <a:effectLst/>
                        <a:latin typeface="+mn-lt"/>
                        <a:cs typeface="Arial" panose="020B0604020202020204" pitchFamily="34" charset="0"/>
                      </a:endParaRPr>
                    </a:p>
                  </a:txBody>
                  <a:tcPr marL="27432" marR="27432"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endParaRPr lang="fr-CA" sz="1250" b="1" i="0" u="none" strike="noStrike" noProof="0" dirty="0">
                        <a:solidFill>
                          <a:srgbClr val="000000"/>
                        </a:solidFill>
                        <a:effectLst/>
                        <a:latin typeface="+mn-lt"/>
                        <a:cs typeface="Arial" panose="020B0604020202020204" pitchFamily="34" charset="0"/>
                      </a:endParaRPr>
                    </a:p>
                  </a:txBody>
                  <a:tcPr marL="27432" marR="27432"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27432" marR="27432"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27432" marR="27432"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27432" marR="27432"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endParaRPr lang="fr-CA" sz="1250" b="1" i="0" u="none" strike="noStrike" noProof="0" dirty="0">
                        <a:solidFill>
                          <a:srgbClr val="000000"/>
                        </a:solidFill>
                        <a:effectLst/>
                        <a:latin typeface="+mn-lt"/>
                        <a:cs typeface="Arial" panose="020B0604020202020204" pitchFamily="34" charset="0"/>
                      </a:endParaRPr>
                    </a:p>
                  </a:txBody>
                  <a:tcPr marL="27432" marR="27432"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27432" marR="27432"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27432" marR="27432" marT="65575" marB="65575"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65575" marR="65575" marT="65575" marB="65575" anchor="b">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84094">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i="0" noProof="0" dirty="0" smtClean="0">
                          <a:latin typeface="+mn-lt"/>
                          <a:cs typeface="Arial" panose="020B0604020202020204" pitchFamily="34" charset="0"/>
                        </a:rPr>
                        <a:t>Alimentation et régime équilibrés</a:t>
                      </a:r>
                    </a:p>
                  </a:txBody>
                  <a:tcPr marL="65575" marR="65575" marT="65575" marB="65575"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38</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53</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43</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43</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47</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44</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50</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45</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42</a:t>
                      </a:r>
                    </a:p>
                  </a:txBody>
                  <a:tcPr marL="8675" marR="8675" marT="8675"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389015">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i="0" noProof="0" dirty="0" smtClean="0">
                          <a:solidFill>
                            <a:schemeClr val="tx1"/>
                          </a:solidFill>
                          <a:latin typeface="+mn-lt"/>
                          <a:cs typeface="Arial" panose="020B0604020202020204" pitchFamily="34" charset="0"/>
                        </a:rPr>
                        <a:t>Activité physique ou exercice</a:t>
                      </a:r>
                    </a:p>
                  </a:txBody>
                  <a:tcPr marL="65575" marR="65575" marT="65575" marB="65575"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41</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48</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53</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45</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48</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55</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56</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51</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55</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53</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52</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50</a:t>
                      </a:r>
                    </a:p>
                  </a:txBody>
                  <a:tcPr marL="8675" marR="8675" marT="8675"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40108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fr-CA" sz="1250" b="0" i="0" noProof="0" dirty="0" smtClean="0">
                          <a:latin typeface="+mn-lt"/>
                          <a:cs typeface="Arial" panose="020B0604020202020204" pitchFamily="34" charset="0"/>
                        </a:rPr>
                        <a:t>Consommation d’alcool</a:t>
                      </a:r>
                    </a:p>
                  </a:txBody>
                  <a:tcPr marL="65575" marR="65575" marT="65575" marB="65575"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22</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21</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18</a:t>
                      </a:r>
                    </a:p>
                  </a:txBody>
                  <a:tcPr marL="8675" marR="8675" marT="8675"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463717187"/>
                  </a:ext>
                </a:extLst>
              </a:tr>
              <a:tr h="227798">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i="0" noProof="0" dirty="0" smtClean="0">
                          <a:latin typeface="+mn-lt"/>
                          <a:cs typeface="Arial" panose="020B0604020202020204" pitchFamily="34" charset="0"/>
                        </a:rPr>
                        <a:t>Aspects de la vie qui les inquiètent ou qui sont </a:t>
                      </a:r>
                      <a:br>
                        <a:rPr lang="fr-CA" sz="1250" b="0" i="0" noProof="0" dirty="0" smtClean="0">
                          <a:latin typeface="+mn-lt"/>
                          <a:cs typeface="Arial" panose="020B0604020202020204" pitchFamily="34" charset="0"/>
                        </a:rPr>
                      </a:br>
                      <a:r>
                        <a:rPr lang="fr-CA" sz="1250" b="0" i="0" noProof="0" dirty="0" smtClean="0">
                          <a:latin typeface="+mn-lt"/>
                          <a:cs typeface="Arial" panose="020B0604020202020204" pitchFamily="34" charset="0"/>
                        </a:rPr>
                        <a:t>source de stress </a:t>
                      </a:r>
                    </a:p>
                  </a:txBody>
                  <a:tcPr marL="65575" marR="65575" marT="65575" marB="65575"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19</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22</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18</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20</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21</a:t>
                      </a:r>
                    </a:p>
                  </a:txBody>
                  <a:tcPr marL="27432" marR="27432" marT="867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20</a:t>
                      </a:r>
                    </a:p>
                  </a:txBody>
                  <a:tcPr marL="8675" marR="8675" marT="8675" marB="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bl>
          </a:graphicData>
        </a:graphic>
      </p:graphicFrame>
      <p:sp>
        <p:nvSpPr>
          <p:cNvPr id="20" name="Rectangle 19"/>
          <p:cNvSpPr/>
          <p:nvPr/>
        </p:nvSpPr>
        <p:spPr>
          <a:xfrm>
            <a:off x="507332" y="5322916"/>
            <a:ext cx="8254501" cy="507831"/>
          </a:xfrm>
          <a:prstGeom prst="rect">
            <a:avLst/>
          </a:prstGeom>
        </p:spPr>
        <p:txBody>
          <a:bodyPr wrap="square" lIns="0" tIns="91440" bIns="0">
            <a:spAutoFit/>
          </a:bodyPr>
          <a:lstStyle/>
          <a:p>
            <a:r>
              <a:rPr lang="fr-CA" sz="900" b="1" dirty="0" smtClean="0">
                <a:latin typeface="Arial" panose="020B0604020202020204" pitchFamily="34" charset="0"/>
              </a:rPr>
              <a:t>Remarque</a:t>
            </a:r>
            <a:endParaRPr lang="fr-CA" sz="900" b="1" dirty="0">
              <a:latin typeface="Arial" panose="020B0604020202020204" pitchFamily="34" charset="0"/>
            </a:endParaRPr>
          </a:p>
          <a:p>
            <a:r>
              <a:rPr lang="fr-CA" sz="900" dirty="0" smtClean="0">
                <a:latin typeface="Arial" panose="020B0604020202020204" pitchFamily="34" charset="0"/>
              </a:rPr>
              <a:t>La </a:t>
            </a:r>
            <a:r>
              <a:rPr lang="fr-CA" sz="900" dirty="0">
                <a:latin typeface="Arial" panose="020B0604020202020204" pitchFamily="34" charset="0"/>
              </a:rPr>
              <a:t>moyenne du Fonds du Commonwealth correspond au total des résultats des 11 pays divisé par le nombre de pays. La moyenne canadienne représente l’expérience moyenne des Canadiens (plutôt que la médiane des résultats provinciaux).</a:t>
            </a:r>
          </a:p>
        </p:txBody>
      </p:sp>
      <p:grpSp>
        <p:nvGrpSpPr>
          <p:cNvPr id="6" name="Group 2"/>
          <p:cNvGrpSpPr/>
          <p:nvPr>
            <p:custDataLst>
              <p:tags r:id="rId1"/>
            </p:custDataLst>
          </p:nvPr>
        </p:nvGrpSpPr>
        <p:grpSpPr>
          <a:xfrm>
            <a:off x="248075" y="6315411"/>
            <a:ext cx="4326123" cy="427175"/>
            <a:chOff x="1559256" y="4655154"/>
            <a:chExt cx="4326123" cy="413852"/>
          </a:xfrm>
        </p:grpSpPr>
        <p:grpSp>
          <p:nvGrpSpPr>
            <p:cNvPr id="7" name="Group 3"/>
            <p:cNvGrpSpPr/>
            <p:nvPr/>
          </p:nvGrpSpPr>
          <p:grpSpPr>
            <a:xfrm>
              <a:off x="1559256" y="4655163"/>
              <a:ext cx="1599872" cy="413828"/>
              <a:chOff x="2989195" y="5765318"/>
              <a:chExt cx="1742725" cy="432178"/>
            </a:xfrm>
          </p:grpSpPr>
          <p:sp>
            <p:nvSpPr>
              <p:cNvPr id="1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4655178"/>
              <a:ext cx="1454430" cy="413828"/>
              <a:chOff x="4402330" y="5765321"/>
              <a:chExt cx="1742724" cy="432177"/>
            </a:xfrm>
          </p:grpSpPr>
          <p:sp>
            <p:nvSpPr>
              <p:cNvPr id="1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1" y="4655154"/>
              <a:ext cx="1454428" cy="413828"/>
              <a:chOff x="5966949" y="5765308"/>
              <a:chExt cx="1742722" cy="432178"/>
            </a:xfrm>
          </p:grpSpPr>
          <p:sp>
            <p:nvSpPr>
              <p:cNvPr id="1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6338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199" y="393192"/>
            <a:ext cx="8543925" cy="795539"/>
          </a:xfrm>
        </p:spPr>
        <p:txBody>
          <a:bodyPr/>
          <a:lstStyle/>
          <a:p>
            <a:r>
              <a:rPr lang="fr-FR" dirty="0"/>
              <a:t>4 Canadiens âgés sur 5 qui prennent 2 médicaments </a:t>
            </a:r>
            <a:br>
              <a:rPr lang="fr-FR" dirty="0"/>
            </a:br>
            <a:r>
              <a:rPr lang="fr-FR" dirty="0"/>
              <a:t>ou plus ont eu droit à un examen de leurs médicaments</a:t>
            </a:r>
            <a:endParaRPr lang="en-CA" dirty="0"/>
          </a:p>
        </p:txBody>
      </p:sp>
      <p:sp>
        <p:nvSpPr>
          <p:cNvPr id="2" name="Slide Number Placeholder 1"/>
          <p:cNvSpPr>
            <a:spLocks noGrp="1"/>
          </p:cNvSpPr>
          <p:nvPr>
            <p:ph type="sldNum" sz="quarter" idx="4"/>
          </p:nvPr>
        </p:nvSpPr>
        <p:spPr/>
        <p:txBody>
          <a:bodyPr/>
          <a:lstStyle/>
          <a:p>
            <a:fld id="{B0F7FFD8-5CE8-4D8F-8E40-58118BB0EBB0}" type="slidenum">
              <a:rPr lang="en-CA" smtClean="0"/>
              <a:pPr/>
              <a:t>43</a:t>
            </a:fld>
            <a:endParaRPr lang="en-CA" dirty="0"/>
          </a:p>
        </p:txBody>
      </p:sp>
      <p:graphicFrame>
        <p:nvGraphicFramePr>
          <p:cNvPr id="10" name="Chart 9"/>
          <p:cNvGraphicFramePr/>
          <p:nvPr>
            <p:extLst>
              <p:ext uri="{D42A27DB-BD31-4B8C-83A1-F6EECF244321}">
                <p14:modId xmlns:p14="http://schemas.microsoft.com/office/powerpoint/2010/main" val="4094744152"/>
              </p:ext>
            </p:extLst>
          </p:nvPr>
        </p:nvGraphicFramePr>
        <p:xfrm>
          <a:off x="252319" y="1582980"/>
          <a:ext cx="3681046" cy="4305448"/>
        </p:xfrm>
        <a:graphic>
          <a:graphicData uri="http://schemas.openxmlformats.org/drawingml/2006/chart">
            <c:chart xmlns:c="http://schemas.openxmlformats.org/drawingml/2006/chart" xmlns:r="http://schemas.openxmlformats.org/officeDocument/2006/relationships" r:id="rId4"/>
          </a:graphicData>
        </a:graphic>
      </p:graphicFrame>
      <p:sp>
        <p:nvSpPr>
          <p:cNvPr id="81" name="Rectangle 80"/>
          <p:cNvSpPr/>
          <p:nvPr/>
        </p:nvSpPr>
        <p:spPr>
          <a:xfrm>
            <a:off x="507333" y="5542782"/>
            <a:ext cx="8313256" cy="507831"/>
          </a:xfrm>
          <a:prstGeom prst="rect">
            <a:avLst/>
          </a:prstGeom>
        </p:spPr>
        <p:txBody>
          <a:bodyPr wrap="square" lIns="0" tIns="91440" bIns="0">
            <a:spAutoFit/>
          </a:bodyPr>
          <a:lstStyle/>
          <a:p>
            <a:r>
              <a:rPr lang="fr-FR" sz="900" b="1" dirty="0" smtClean="0">
                <a:latin typeface="Arial" panose="020B0604020202020204" pitchFamily="34" charset="0"/>
              </a:rPr>
              <a:t>Remarque</a:t>
            </a:r>
          </a:p>
          <a:p>
            <a:r>
              <a:rPr lang="fr-FR" sz="900" dirty="0" smtClean="0">
                <a:latin typeface="Arial" panose="020B0604020202020204" pitchFamily="34" charset="0"/>
              </a:rPr>
              <a:t>La </a:t>
            </a:r>
            <a:r>
              <a:rPr lang="fr-FR" sz="900" dirty="0">
                <a:latin typeface="Arial" panose="020B0604020202020204" pitchFamily="34" charset="0"/>
              </a:rPr>
              <a:t>moyenne du Fonds du Commonwealth correspond au total des résultats des 11 pays divisé par le nombre de pays. La moyenne canadienne représente l’expérience moyenne des Canadiens (plutôt que la médiane des résultats provinciaux).</a:t>
            </a:r>
          </a:p>
        </p:txBody>
      </p:sp>
      <p:grpSp>
        <p:nvGrpSpPr>
          <p:cNvPr id="41" name="Group 2"/>
          <p:cNvGrpSpPr/>
          <p:nvPr>
            <p:custDataLst>
              <p:tags r:id="rId1"/>
            </p:custDataLst>
          </p:nvPr>
        </p:nvGrpSpPr>
        <p:grpSpPr>
          <a:xfrm>
            <a:off x="248075" y="6315411"/>
            <a:ext cx="4326123" cy="427175"/>
            <a:chOff x="1559256" y="4655154"/>
            <a:chExt cx="4326123" cy="413852"/>
          </a:xfrm>
        </p:grpSpPr>
        <p:grpSp>
          <p:nvGrpSpPr>
            <p:cNvPr id="77" name="Group 3"/>
            <p:cNvGrpSpPr/>
            <p:nvPr/>
          </p:nvGrpSpPr>
          <p:grpSpPr>
            <a:xfrm>
              <a:off x="1559256" y="4655163"/>
              <a:ext cx="1599872" cy="413828"/>
              <a:chOff x="2989195" y="5765318"/>
              <a:chExt cx="1742725" cy="432178"/>
            </a:xfrm>
          </p:grpSpPr>
          <p:sp>
            <p:nvSpPr>
              <p:cNvPr id="85"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86"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78" name="Group 5"/>
            <p:cNvGrpSpPr/>
            <p:nvPr/>
          </p:nvGrpSpPr>
          <p:grpSpPr>
            <a:xfrm>
              <a:off x="2918782" y="4655178"/>
              <a:ext cx="1454430" cy="413828"/>
              <a:chOff x="4402330" y="5765321"/>
              <a:chExt cx="1742724" cy="432177"/>
            </a:xfrm>
          </p:grpSpPr>
          <p:sp>
            <p:nvSpPr>
              <p:cNvPr id="83"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84"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79" name="Group 7"/>
            <p:cNvGrpSpPr/>
            <p:nvPr/>
          </p:nvGrpSpPr>
          <p:grpSpPr>
            <a:xfrm>
              <a:off x="4430951" y="4655154"/>
              <a:ext cx="1454428" cy="413828"/>
              <a:chOff x="5966949" y="5765308"/>
              <a:chExt cx="1742722" cy="432178"/>
            </a:xfrm>
          </p:grpSpPr>
          <p:sp>
            <p:nvSpPr>
              <p:cNvPr id="8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82"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6" name="Group 5"/>
          <p:cNvGrpSpPr/>
          <p:nvPr/>
        </p:nvGrpSpPr>
        <p:grpSpPr>
          <a:xfrm>
            <a:off x="3916427" y="1910477"/>
            <a:ext cx="4921100" cy="3632305"/>
            <a:chOff x="3860021" y="1871762"/>
            <a:chExt cx="4921100" cy="3632305"/>
          </a:xfrm>
        </p:grpSpPr>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0021" y="1871762"/>
              <a:ext cx="4921100" cy="3632305"/>
            </a:xfrm>
            <a:prstGeom prst="rect">
              <a:avLst/>
            </a:prstGeom>
          </p:spPr>
        </p:pic>
        <p:grpSp>
          <p:nvGrpSpPr>
            <p:cNvPr id="44" name="Group 43"/>
            <p:cNvGrpSpPr/>
            <p:nvPr/>
          </p:nvGrpSpPr>
          <p:grpSpPr>
            <a:xfrm>
              <a:off x="4198806" y="4177400"/>
              <a:ext cx="320877" cy="320877"/>
              <a:chOff x="1350054" y="4112122"/>
              <a:chExt cx="363501" cy="363501"/>
            </a:xfrm>
          </p:grpSpPr>
          <p:sp>
            <p:nvSpPr>
              <p:cNvPr id="75" name="TextBox 74"/>
              <p:cNvSpPr txBox="1"/>
              <p:nvPr/>
            </p:nvSpPr>
            <p:spPr>
              <a:xfrm>
                <a:off x="1350054"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76" name="Rectangle 75"/>
              <p:cNvSpPr/>
              <p:nvPr/>
            </p:nvSpPr>
            <p:spPr>
              <a:xfrm>
                <a:off x="1373817" y="4197991"/>
                <a:ext cx="315974" cy="191763"/>
              </a:xfrm>
              <a:prstGeom prst="rect">
                <a:avLst/>
              </a:prstGeom>
              <a:noFill/>
              <a:ln>
                <a:noFill/>
              </a:ln>
            </p:spPr>
            <p:txBody>
              <a:bodyPr wrap="none" lIns="0" tIns="0" rIns="0" bIns="0">
                <a:spAutoFit/>
              </a:bodyPr>
              <a:lstStyle/>
              <a:p>
                <a:r>
                  <a:rPr lang="en-CA" sz="1100" b="1" dirty="0" smtClean="0">
                    <a:solidFill>
                      <a:srgbClr val="282828"/>
                    </a:solidFill>
                  </a:rPr>
                  <a:t>78 %</a:t>
                </a:r>
                <a:endParaRPr lang="en-CA" sz="1100" b="1" dirty="0">
                  <a:solidFill>
                    <a:srgbClr val="282828"/>
                  </a:solidFill>
                </a:endParaRPr>
              </a:p>
            </p:txBody>
          </p:sp>
        </p:grpSp>
        <p:grpSp>
          <p:nvGrpSpPr>
            <p:cNvPr id="46" name="Group 45"/>
            <p:cNvGrpSpPr/>
            <p:nvPr/>
          </p:nvGrpSpPr>
          <p:grpSpPr>
            <a:xfrm>
              <a:off x="5139767" y="4341909"/>
              <a:ext cx="320877" cy="320877"/>
              <a:chOff x="1350054" y="4112122"/>
              <a:chExt cx="363501" cy="363501"/>
            </a:xfrm>
          </p:grpSpPr>
          <p:sp>
            <p:nvSpPr>
              <p:cNvPr id="71" name="TextBox 70"/>
              <p:cNvSpPr txBox="1"/>
              <p:nvPr/>
            </p:nvSpPr>
            <p:spPr>
              <a:xfrm>
                <a:off x="1350054"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72" name="Rectangle 71"/>
              <p:cNvSpPr/>
              <p:nvPr/>
            </p:nvSpPr>
            <p:spPr>
              <a:xfrm>
                <a:off x="1373817" y="4197991"/>
                <a:ext cx="315974" cy="191763"/>
              </a:xfrm>
              <a:prstGeom prst="rect">
                <a:avLst/>
              </a:prstGeom>
              <a:noFill/>
              <a:ln>
                <a:noFill/>
              </a:ln>
            </p:spPr>
            <p:txBody>
              <a:bodyPr wrap="none" lIns="0" tIns="0" rIns="0" bIns="0">
                <a:spAutoFit/>
              </a:bodyPr>
              <a:lstStyle/>
              <a:p>
                <a:r>
                  <a:rPr lang="en-CA" sz="1100" b="1" dirty="0" smtClean="0">
                    <a:solidFill>
                      <a:srgbClr val="282828"/>
                    </a:solidFill>
                  </a:rPr>
                  <a:t>75 %</a:t>
                </a:r>
                <a:endParaRPr lang="en-CA" sz="1100" b="1" dirty="0">
                  <a:solidFill>
                    <a:srgbClr val="282828"/>
                  </a:solidFill>
                </a:endParaRPr>
              </a:p>
            </p:txBody>
          </p:sp>
        </p:grpSp>
        <p:grpSp>
          <p:nvGrpSpPr>
            <p:cNvPr id="47" name="Group 46"/>
            <p:cNvGrpSpPr/>
            <p:nvPr/>
          </p:nvGrpSpPr>
          <p:grpSpPr>
            <a:xfrm>
              <a:off x="5554851" y="4336500"/>
              <a:ext cx="320877" cy="320877"/>
              <a:chOff x="1366762" y="4112122"/>
              <a:chExt cx="363501" cy="363501"/>
            </a:xfrm>
          </p:grpSpPr>
          <p:sp>
            <p:nvSpPr>
              <p:cNvPr id="69" name="TextBox 68"/>
              <p:cNvSpPr txBox="1"/>
              <p:nvPr/>
            </p:nvSpPr>
            <p:spPr>
              <a:xfrm>
                <a:off x="1366762"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70" name="Rectangle 69"/>
              <p:cNvSpPr/>
              <p:nvPr/>
            </p:nvSpPr>
            <p:spPr>
              <a:xfrm>
                <a:off x="1390525" y="4197991"/>
                <a:ext cx="315974" cy="191763"/>
              </a:xfrm>
              <a:prstGeom prst="rect">
                <a:avLst/>
              </a:prstGeom>
              <a:noFill/>
              <a:ln>
                <a:noFill/>
              </a:ln>
            </p:spPr>
            <p:txBody>
              <a:bodyPr wrap="none" lIns="0" tIns="0" rIns="0" bIns="0">
                <a:spAutoFit/>
              </a:bodyPr>
              <a:lstStyle/>
              <a:p>
                <a:r>
                  <a:rPr lang="en-CA" sz="1100" b="1" dirty="0" smtClean="0">
                    <a:solidFill>
                      <a:srgbClr val="282828"/>
                    </a:solidFill>
                  </a:rPr>
                  <a:t>79 %</a:t>
                </a:r>
                <a:endParaRPr lang="en-CA" sz="1100" b="1" dirty="0">
                  <a:solidFill>
                    <a:srgbClr val="282828"/>
                  </a:solidFill>
                </a:endParaRPr>
              </a:p>
            </p:txBody>
          </p:sp>
        </p:grpSp>
        <p:grpSp>
          <p:nvGrpSpPr>
            <p:cNvPr id="48" name="Group 47"/>
            <p:cNvGrpSpPr/>
            <p:nvPr/>
          </p:nvGrpSpPr>
          <p:grpSpPr>
            <a:xfrm>
              <a:off x="6126535" y="4510874"/>
              <a:ext cx="329183" cy="329183"/>
              <a:chOff x="1341699" y="4112121"/>
              <a:chExt cx="372911" cy="372911"/>
            </a:xfrm>
          </p:grpSpPr>
          <p:sp>
            <p:nvSpPr>
              <p:cNvPr id="67" name="TextBox 66"/>
              <p:cNvSpPr txBox="1"/>
              <p:nvPr/>
            </p:nvSpPr>
            <p:spPr>
              <a:xfrm>
                <a:off x="1341699" y="4112121"/>
                <a:ext cx="372911" cy="372911"/>
              </a:xfrm>
              <a:prstGeom prst="ellipse">
                <a:avLst/>
              </a:prstGeom>
              <a:pattFill prst="pct90">
                <a:fgClr>
                  <a:srgbClr val="00A199"/>
                </a:fgClr>
                <a:bgClr>
                  <a:prstClr val="white"/>
                </a:bgClr>
              </a:pattFill>
              <a:ln w="12700">
                <a:solidFill>
                  <a:srgbClr val="282828"/>
                </a:solidFill>
              </a:ln>
            </p:spPr>
            <p:txBody>
              <a:bodyPr wrap="square" rtlCol="0">
                <a:spAutoFit/>
              </a:bodyPr>
              <a:lstStyle/>
              <a:p>
                <a:endParaRPr lang="en-CA" sz="1200" dirty="0"/>
              </a:p>
            </p:txBody>
          </p:sp>
          <p:sp>
            <p:nvSpPr>
              <p:cNvPr id="68" name="Rectangle 67"/>
              <p:cNvSpPr/>
              <p:nvPr/>
            </p:nvSpPr>
            <p:spPr>
              <a:xfrm>
                <a:off x="1370169" y="4202695"/>
                <a:ext cx="315975" cy="191763"/>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84 %</a:t>
                </a:r>
                <a:endParaRPr lang="en-CA" sz="1100" b="1" dirty="0">
                  <a:solidFill>
                    <a:srgbClr val="282828"/>
                  </a:solidFill>
                  <a:effectLst>
                    <a:glow rad="101600">
                      <a:srgbClr val="00A199"/>
                    </a:glow>
                  </a:effectLst>
                </a:endParaRPr>
              </a:p>
            </p:txBody>
          </p:sp>
        </p:grpSp>
        <p:grpSp>
          <p:nvGrpSpPr>
            <p:cNvPr id="49" name="Group 48"/>
            <p:cNvGrpSpPr/>
            <p:nvPr/>
          </p:nvGrpSpPr>
          <p:grpSpPr>
            <a:xfrm>
              <a:off x="6875635" y="4357227"/>
              <a:ext cx="329183" cy="329183"/>
              <a:chOff x="1316637" y="4112121"/>
              <a:chExt cx="372911" cy="372911"/>
            </a:xfrm>
          </p:grpSpPr>
          <p:sp>
            <p:nvSpPr>
              <p:cNvPr id="65" name="TextBox 64"/>
              <p:cNvSpPr txBox="1"/>
              <p:nvPr/>
            </p:nvSpPr>
            <p:spPr>
              <a:xfrm>
                <a:off x="1316637" y="4112121"/>
                <a:ext cx="372911" cy="372911"/>
              </a:xfrm>
              <a:prstGeom prst="ellipse">
                <a:avLst/>
              </a:prstGeom>
              <a:pattFill prst="pct90">
                <a:fgClr>
                  <a:srgbClr val="00A199"/>
                </a:fgClr>
                <a:bgClr>
                  <a:schemeClr val="bg1"/>
                </a:bgClr>
              </a:pattFill>
              <a:ln w="12700">
                <a:solidFill>
                  <a:srgbClr val="282828"/>
                </a:solidFill>
              </a:ln>
            </p:spPr>
            <p:txBody>
              <a:bodyPr wrap="square" rtlCol="0">
                <a:spAutoFit/>
              </a:bodyPr>
              <a:lstStyle/>
              <a:p>
                <a:endParaRPr lang="en-CA" sz="1200" dirty="0"/>
              </a:p>
            </p:txBody>
          </p:sp>
          <p:sp>
            <p:nvSpPr>
              <p:cNvPr id="66" name="Rectangle 65"/>
              <p:cNvSpPr/>
              <p:nvPr/>
            </p:nvSpPr>
            <p:spPr>
              <a:xfrm>
                <a:off x="1345108" y="4202695"/>
                <a:ext cx="315975" cy="191763"/>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82 %</a:t>
                </a:r>
                <a:endParaRPr lang="en-CA" sz="1100" b="1" dirty="0">
                  <a:solidFill>
                    <a:srgbClr val="282828"/>
                  </a:solidFill>
                  <a:effectLst>
                    <a:glow rad="101600">
                      <a:srgbClr val="00A199"/>
                    </a:glow>
                  </a:effectLst>
                </a:endParaRPr>
              </a:p>
            </p:txBody>
          </p:sp>
        </p:grpSp>
        <p:grpSp>
          <p:nvGrpSpPr>
            <p:cNvPr id="51" name="Group 50"/>
            <p:cNvGrpSpPr/>
            <p:nvPr/>
          </p:nvGrpSpPr>
          <p:grpSpPr>
            <a:xfrm>
              <a:off x="8192334" y="3697569"/>
              <a:ext cx="320877" cy="320877"/>
              <a:chOff x="1196122" y="3849863"/>
              <a:chExt cx="363501" cy="363501"/>
            </a:xfrm>
          </p:grpSpPr>
          <p:sp>
            <p:nvSpPr>
              <p:cNvPr id="61" name="TextBox 60"/>
              <p:cNvSpPr txBox="1"/>
              <p:nvPr/>
            </p:nvSpPr>
            <p:spPr>
              <a:xfrm>
                <a:off x="1196122" y="3849863"/>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2" name="Rectangle 61"/>
              <p:cNvSpPr/>
              <p:nvPr/>
            </p:nvSpPr>
            <p:spPr>
              <a:xfrm>
                <a:off x="1219885" y="3935732"/>
                <a:ext cx="315974" cy="191763"/>
              </a:xfrm>
              <a:prstGeom prst="rect">
                <a:avLst/>
              </a:prstGeom>
              <a:noFill/>
              <a:ln>
                <a:noFill/>
              </a:ln>
            </p:spPr>
            <p:txBody>
              <a:bodyPr wrap="none" lIns="0" tIns="0" rIns="0" bIns="0">
                <a:spAutoFit/>
              </a:bodyPr>
              <a:lstStyle/>
              <a:p>
                <a:r>
                  <a:rPr lang="en-CA" sz="1100" b="1" dirty="0" smtClean="0">
                    <a:solidFill>
                      <a:srgbClr val="282828"/>
                    </a:solidFill>
                  </a:rPr>
                  <a:t>76 %</a:t>
                </a:r>
                <a:endParaRPr lang="en-CA" sz="1100" b="1" dirty="0">
                  <a:solidFill>
                    <a:srgbClr val="282828"/>
                  </a:solidFill>
                </a:endParaRPr>
              </a:p>
            </p:txBody>
          </p:sp>
        </p:grpSp>
        <p:grpSp>
          <p:nvGrpSpPr>
            <p:cNvPr id="52" name="Group 51"/>
            <p:cNvGrpSpPr/>
            <p:nvPr/>
          </p:nvGrpSpPr>
          <p:grpSpPr>
            <a:xfrm>
              <a:off x="8451066" y="4492381"/>
              <a:ext cx="320877" cy="320877"/>
              <a:chOff x="989940" y="4035844"/>
              <a:chExt cx="363501" cy="363501"/>
            </a:xfrm>
          </p:grpSpPr>
          <p:sp>
            <p:nvSpPr>
              <p:cNvPr id="59" name="TextBox 58"/>
              <p:cNvSpPr txBox="1"/>
              <p:nvPr/>
            </p:nvSpPr>
            <p:spPr>
              <a:xfrm>
                <a:off x="989940" y="4035844"/>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0" name="Rectangle 59"/>
              <p:cNvSpPr/>
              <p:nvPr/>
            </p:nvSpPr>
            <p:spPr>
              <a:xfrm>
                <a:off x="1013703" y="4121713"/>
                <a:ext cx="315974" cy="191763"/>
              </a:xfrm>
              <a:prstGeom prst="rect">
                <a:avLst/>
              </a:prstGeom>
              <a:noFill/>
              <a:ln>
                <a:noFill/>
              </a:ln>
            </p:spPr>
            <p:txBody>
              <a:bodyPr wrap="none" lIns="0" tIns="0" rIns="0" bIns="0">
                <a:spAutoFit/>
              </a:bodyPr>
              <a:lstStyle/>
              <a:p>
                <a:r>
                  <a:rPr lang="en-CA" sz="1100" b="1" dirty="0" smtClean="0">
                    <a:solidFill>
                      <a:srgbClr val="282828"/>
                    </a:solidFill>
                  </a:rPr>
                  <a:t>78 %</a:t>
                </a:r>
                <a:endParaRPr lang="en-CA" sz="1100" b="1" dirty="0">
                  <a:solidFill>
                    <a:srgbClr val="282828"/>
                  </a:solidFill>
                </a:endParaRPr>
              </a:p>
            </p:txBody>
          </p:sp>
        </p:grpSp>
        <p:grpSp>
          <p:nvGrpSpPr>
            <p:cNvPr id="56" name="Group 55"/>
            <p:cNvGrpSpPr/>
            <p:nvPr/>
          </p:nvGrpSpPr>
          <p:grpSpPr>
            <a:xfrm>
              <a:off x="8171846" y="4873083"/>
              <a:ext cx="320877" cy="320877"/>
              <a:chOff x="1125814" y="3874321"/>
              <a:chExt cx="363501" cy="363501"/>
            </a:xfrm>
          </p:grpSpPr>
          <p:sp>
            <p:nvSpPr>
              <p:cNvPr id="57" name="TextBox 56"/>
              <p:cNvSpPr txBox="1"/>
              <p:nvPr/>
            </p:nvSpPr>
            <p:spPr>
              <a:xfrm>
                <a:off x="1125814" y="3874321"/>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58" name="Rectangle 57"/>
              <p:cNvSpPr/>
              <p:nvPr/>
            </p:nvSpPr>
            <p:spPr>
              <a:xfrm>
                <a:off x="1149577" y="3960190"/>
                <a:ext cx="315974" cy="191763"/>
              </a:xfrm>
              <a:prstGeom prst="rect">
                <a:avLst/>
              </a:prstGeom>
              <a:noFill/>
              <a:ln>
                <a:noFill/>
              </a:ln>
            </p:spPr>
            <p:txBody>
              <a:bodyPr wrap="none" lIns="0" tIns="0" rIns="0" bIns="0">
                <a:spAutoFit/>
              </a:bodyPr>
              <a:lstStyle/>
              <a:p>
                <a:r>
                  <a:rPr lang="en-CA" sz="1100" b="1" dirty="0" smtClean="0">
                    <a:solidFill>
                      <a:srgbClr val="282828"/>
                    </a:solidFill>
                  </a:rPr>
                  <a:t>71 %</a:t>
                </a:r>
                <a:endParaRPr lang="en-CA" sz="1100" b="1" dirty="0">
                  <a:solidFill>
                    <a:srgbClr val="282828"/>
                  </a:solidFill>
                </a:endParaRPr>
              </a:p>
            </p:txBody>
          </p:sp>
        </p:grpSp>
        <p:grpSp>
          <p:nvGrpSpPr>
            <p:cNvPr id="4" name="Group 3"/>
            <p:cNvGrpSpPr/>
            <p:nvPr/>
          </p:nvGrpSpPr>
          <p:grpSpPr>
            <a:xfrm>
              <a:off x="4711544" y="4245318"/>
              <a:ext cx="320040" cy="320040"/>
              <a:chOff x="4546740" y="4234686"/>
              <a:chExt cx="320040" cy="320040"/>
            </a:xfrm>
          </p:grpSpPr>
          <p:sp>
            <p:nvSpPr>
              <p:cNvPr id="73" name="TextBox 72"/>
              <p:cNvSpPr txBox="1"/>
              <p:nvPr/>
            </p:nvSpPr>
            <p:spPr>
              <a:xfrm>
                <a:off x="4546740" y="4234686"/>
                <a:ext cx="320040" cy="320040"/>
              </a:xfrm>
              <a:prstGeom prst="ellipse">
                <a:avLst/>
              </a:prstGeom>
              <a:pattFill prst="pct90">
                <a:fgClr>
                  <a:srgbClr val="00A199"/>
                </a:fgClr>
                <a:bgClr>
                  <a:prstClr val="white"/>
                </a:bgClr>
              </a:pattFill>
              <a:ln w="12700">
                <a:solidFill>
                  <a:srgbClr val="282828"/>
                </a:solidFill>
              </a:ln>
            </p:spPr>
            <p:txBody>
              <a:bodyPr wrap="square" rtlCol="0">
                <a:spAutoFit/>
              </a:bodyPr>
              <a:lstStyle/>
              <a:p>
                <a:endParaRPr lang="en-CA" sz="1200" dirty="0"/>
              </a:p>
            </p:txBody>
          </p:sp>
          <p:sp>
            <p:nvSpPr>
              <p:cNvPr id="53" name="Rectangle 52"/>
              <p:cNvSpPr/>
              <p:nvPr/>
            </p:nvSpPr>
            <p:spPr>
              <a:xfrm>
                <a:off x="4563818" y="4310067"/>
                <a:ext cx="278923" cy="169277"/>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86 %</a:t>
                </a:r>
                <a:endParaRPr lang="en-CA" sz="1100" b="1" dirty="0">
                  <a:solidFill>
                    <a:srgbClr val="282828"/>
                  </a:solidFill>
                  <a:effectLst>
                    <a:glow rad="101600">
                      <a:srgbClr val="00A199"/>
                    </a:glow>
                  </a:effectLst>
                </a:endParaRPr>
              </a:p>
            </p:txBody>
          </p:sp>
        </p:grpSp>
        <p:grpSp>
          <p:nvGrpSpPr>
            <p:cNvPr id="5" name="Group 4"/>
            <p:cNvGrpSpPr/>
            <p:nvPr/>
          </p:nvGrpSpPr>
          <p:grpSpPr>
            <a:xfrm>
              <a:off x="7498765" y="3264452"/>
              <a:ext cx="320040" cy="320040"/>
              <a:chOff x="7371177" y="3269768"/>
              <a:chExt cx="320040" cy="320040"/>
            </a:xfrm>
          </p:grpSpPr>
          <p:sp>
            <p:nvSpPr>
              <p:cNvPr id="63" name="TextBox 62"/>
              <p:cNvSpPr txBox="1"/>
              <p:nvPr/>
            </p:nvSpPr>
            <p:spPr>
              <a:xfrm>
                <a:off x="7371177" y="3269768"/>
                <a:ext cx="320040" cy="320040"/>
              </a:xfrm>
              <a:prstGeom prst="ellipse">
                <a:avLst/>
              </a:prstGeom>
              <a:solidFill>
                <a:srgbClr val="F48120"/>
              </a:solidFill>
              <a:ln w="12700">
                <a:solidFill>
                  <a:srgbClr val="282828"/>
                </a:solidFill>
              </a:ln>
            </p:spPr>
            <p:txBody>
              <a:bodyPr wrap="square" rtlCol="0">
                <a:spAutoFit/>
              </a:bodyPr>
              <a:lstStyle/>
              <a:p>
                <a:endParaRPr lang="en-CA" sz="1200" dirty="0"/>
              </a:p>
            </p:txBody>
          </p:sp>
          <p:sp>
            <p:nvSpPr>
              <p:cNvPr id="55" name="Rectangle 54"/>
              <p:cNvSpPr/>
              <p:nvPr/>
            </p:nvSpPr>
            <p:spPr>
              <a:xfrm>
                <a:off x="7397051" y="3345149"/>
                <a:ext cx="278923" cy="169277"/>
              </a:xfrm>
              <a:prstGeom prst="rect">
                <a:avLst/>
              </a:prstGeom>
              <a:noFill/>
              <a:ln>
                <a:noFill/>
              </a:ln>
            </p:spPr>
            <p:txBody>
              <a:bodyPr wrap="none" lIns="0" tIns="0" rIns="0" bIns="0">
                <a:spAutoFit/>
              </a:bodyPr>
              <a:lstStyle/>
              <a:p>
                <a:r>
                  <a:rPr lang="en-CA" sz="1100" b="1" dirty="0" smtClean="0">
                    <a:solidFill>
                      <a:srgbClr val="282828"/>
                    </a:solidFill>
                  </a:rPr>
                  <a:t>56 %</a:t>
                </a:r>
                <a:endParaRPr lang="en-CA" sz="1100" b="1" dirty="0">
                  <a:solidFill>
                    <a:srgbClr val="282828"/>
                  </a:solidFill>
                </a:endParaRPr>
              </a:p>
            </p:txBody>
          </p:sp>
        </p:grpSp>
      </p:grpSp>
      <p:sp>
        <p:nvSpPr>
          <p:cNvPr id="50" name="Rectangle 49"/>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3893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199" y="389999"/>
            <a:ext cx="7353301" cy="1192634"/>
          </a:xfrm>
        </p:spPr>
        <p:txBody>
          <a:bodyPr/>
          <a:lstStyle/>
          <a:p>
            <a:r>
              <a:rPr lang="fr-CA" dirty="0" smtClean="0"/>
              <a:t>Seuls 4 Canadiens âgés atteints d’affections chroniques sur 10 sont convaincus de pouvoir gérer leurs problèmes de santé </a:t>
            </a:r>
            <a:endParaRPr lang="fr-CA" dirty="0"/>
          </a:p>
        </p:txBody>
      </p:sp>
      <p:sp>
        <p:nvSpPr>
          <p:cNvPr id="21" name="Slide Number Placeholder 20"/>
          <p:cNvSpPr>
            <a:spLocks noGrp="1"/>
          </p:cNvSpPr>
          <p:nvPr>
            <p:ph type="sldNum" sz="quarter" idx="4"/>
          </p:nvPr>
        </p:nvSpPr>
        <p:spPr/>
        <p:txBody>
          <a:bodyPr/>
          <a:lstStyle/>
          <a:p>
            <a:fld id="{B0F7FFD8-5CE8-4D8F-8E40-58118BB0EBB0}" type="slidenum">
              <a:rPr lang="fr-CA" smtClean="0"/>
              <a:pPr/>
              <a:t>44</a:t>
            </a:fld>
            <a:endParaRPr lang="fr-CA" dirty="0"/>
          </a:p>
        </p:txBody>
      </p:sp>
      <p:grpSp>
        <p:nvGrpSpPr>
          <p:cNvPr id="22" name="Group 2"/>
          <p:cNvGrpSpPr/>
          <p:nvPr>
            <p:custDataLst>
              <p:tags r:id="rId1"/>
            </p:custDataLst>
          </p:nvPr>
        </p:nvGrpSpPr>
        <p:grpSpPr>
          <a:xfrm>
            <a:off x="248075" y="6315411"/>
            <a:ext cx="4326123" cy="427175"/>
            <a:chOff x="1559256" y="4655154"/>
            <a:chExt cx="4326123" cy="413852"/>
          </a:xfrm>
        </p:grpSpPr>
        <p:grpSp>
          <p:nvGrpSpPr>
            <p:cNvPr id="23" name="Group 3"/>
            <p:cNvGrpSpPr/>
            <p:nvPr/>
          </p:nvGrpSpPr>
          <p:grpSpPr>
            <a:xfrm>
              <a:off x="1559256" y="4655163"/>
              <a:ext cx="1599872" cy="413828"/>
              <a:chOff x="2989195" y="5765318"/>
              <a:chExt cx="1742725" cy="432178"/>
            </a:xfrm>
          </p:grpSpPr>
          <p:sp>
            <p:nvSpPr>
              <p:cNvPr id="30"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31"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4" name="Group 5"/>
            <p:cNvGrpSpPr/>
            <p:nvPr/>
          </p:nvGrpSpPr>
          <p:grpSpPr>
            <a:xfrm>
              <a:off x="2918782" y="4655178"/>
              <a:ext cx="1454430" cy="413828"/>
              <a:chOff x="4402330" y="5765321"/>
              <a:chExt cx="1742724" cy="432177"/>
            </a:xfrm>
          </p:grpSpPr>
          <p:sp>
            <p:nvSpPr>
              <p:cNvPr id="28"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29"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5" name="Group 7"/>
            <p:cNvGrpSpPr/>
            <p:nvPr/>
          </p:nvGrpSpPr>
          <p:grpSpPr>
            <a:xfrm>
              <a:off x="4430951" y="4655154"/>
              <a:ext cx="1454428" cy="413828"/>
              <a:chOff x="5966949" y="5765308"/>
              <a:chExt cx="1742722" cy="432178"/>
            </a:xfrm>
          </p:grpSpPr>
          <p:sp>
            <p:nvSpPr>
              <p:cNvPr id="26"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27"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9" name="Group 8"/>
          <p:cNvGrpSpPr/>
          <p:nvPr/>
        </p:nvGrpSpPr>
        <p:grpSpPr>
          <a:xfrm>
            <a:off x="457200" y="1807941"/>
            <a:ext cx="8208531" cy="4475464"/>
            <a:chOff x="457200" y="1807941"/>
            <a:chExt cx="8208531" cy="4475464"/>
          </a:xfrm>
        </p:grpSpPr>
        <p:graphicFrame>
          <p:nvGraphicFramePr>
            <p:cNvPr id="32" name="Content Placeholder 4"/>
            <p:cNvGraphicFramePr>
              <a:graphicFrameLocks/>
            </p:cNvGraphicFramePr>
            <p:nvPr>
              <p:extLst>
                <p:ext uri="{D42A27DB-BD31-4B8C-83A1-F6EECF244321}">
                  <p14:modId xmlns:p14="http://schemas.microsoft.com/office/powerpoint/2010/main" val="3626531549"/>
                </p:ext>
              </p:extLst>
            </p:nvPr>
          </p:nvGraphicFramePr>
          <p:xfrm>
            <a:off x="457200" y="1929169"/>
            <a:ext cx="8208531" cy="4354236"/>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095375" y="2348624"/>
              <a:ext cx="2910651" cy="461665"/>
            </a:xfrm>
            <a:prstGeom prst="rect">
              <a:avLst/>
            </a:prstGeom>
          </p:spPr>
          <p:txBody>
            <a:bodyPr wrap="square">
              <a:spAutoFit/>
            </a:bodyPr>
            <a:lstStyle/>
            <a:p>
              <a:pPr algn="r"/>
              <a:r>
                <a:rPr lang="fr-CA" sz="1200" dirty="0" smtClean="0">
                  <a:solidFill>
                    <a:srgbClr val="000000"/>
                  </a:solidFill>
                  <a:latin typeface="Arial Narrow" panose="020B0606020202030204" pitchFamily="34" charset="0"/>
                  <a:cs typeface="Arial" panose="020B0604020202020204" pitchFamily="34" charset="0"/>
                </a:rPr>
                <a:t>sont convaincus de pouvoir maîtriser et gérer leurs problèmes de santé </a:t>
              </a:r>
              <a:endParaRPr lang="fr-CA" sz="1200" dirty="0">
                <a:solidFill>
                  <a:srgbClr val="000000"/>
                </a:solidFill>
                <a:latin typeface="Arial Narrow" panose="020B0606020202030204" pitchFamily="34" charset="0"/>
                <a:cs typeface="Arial" panose="020B0604020202020204" pitchFamily="34" charset="0"/>
              </a:endParaRPr>
            </a:p>
          </p:txBody>
        </p:sp>
        <p:sp>
          <p:nvSpPr>
            <p:cNvPr id="15" name="Rectangle 14"/>
            <p:cNvSpPr/>
            <p:nvPr/>
          </p:nvSpPr>
          <p:spPr>
            <a:xfrm>
              <a:off x="457200" y="3394432"/>
              <a:ext cx="3548827" cy="461665"/>
            </a:xfrm>
            <a:prstGeom prst="rect">
              <a:avLst/>
            </a:prstGeom>
          </p:spPr>
          <p:txBody>
            <a:bodyPr wrap="square">
              <a:spAutoFit/>
            </a:bodyPr>
            <a:lstStyle/>
            <a:p>
              <a:pPr algn="r"/>
              <a:r>
                <a:rPr lang="fr-CA" sz="1200" dirty="0" smtClean="0">
                  <a:solidFill>
                    <a:srgbClr val="000000"/>
                  </a:solidFill>
                  <a:latin typeface="Arial Narrow" panose="020B0606020202030204" pitchFamily="34" charset="0"/>
                  <a:cs typeface="Arial" panose="020B0604020202020204" pitchFamily="34" charset="0"/>
                </a:rPr>
                <a:t>ont reçu des directives claires sur les symptômes à surveiller et les situations exigeant d’autres soins ou traitements </a:t>
              </a:r>
              <a:endParaRPr lang="fr-CA" sz="1200" dirty="0">
                <a:solidFill>
                  <a:srgbClr val="000000"/>
                </a:solidFill>
                <a:latin typeface="Arial Narrow" panose="020B0606020202030204" pitchFamily="34" charset="0"/>
                <a:cs typeface="Arial" panose="020B0604020202020204" pitchFamily="34" charset="0"/>
              </a:endParaRPr>
            </a:p>
          </p:txBody>
        </p:sp>
        <p:sp>
          <p:nvSpPr>
            <p:cNvPr id="16" name="Rectangle 15"/>
            <p:cNvSpPr/>
            <p:nvPr/>
          </p:nvSpPr>
          <p:spPr>
            <a:xfrm>
              <a:off x="948921" y="2862557"/>
              <a:ext cx="3057106" cy="461665"/>
            </a:xfrm>
            <a:prstGeom prst="rect">
              <a:avLst/>
            </a:prstGeom>
          </p:spPr>
          <p:txBody>
            <a:bodyPr wrap="square">
              <a:spAutoFit/>
            </a:bodyPr>
            <a:lstStyle/>
            <a:p>
              <a:pPr algn="r"/>
              <a:r>
                <a:rPr lang="fr-CA" sz="1200" dirty="0" smtClean="0">
                  <a:solidFill>
                    <a:srgbClr val="000000"/>
                  </a:solidFill>
                  <a:latin typeface="Arial Narrow" panose="020B0606020202030204" pitchFamily="34" charset="0"/>
                  <a:cs typeface="Arial" panose="020B0604020202020204" pitchFamily="34" charset="0"/>
                </a:rPr>
                <a:t>ont discuté de leurs objectifs et priorités en matière de soins avec un professionnel de la santé</a:t>
              </a:r>
              <a:endParaRPr lang="fr-CA" sz="1200" dirty="0">
                <a:solidFill>
                  <a:srgbClr val="000000"/>
                </a:solidFill>
                <a:latin typeface="Arial Narrow" panose="020B0606020202030204" pitchFamily="34" charset="0"/>
                <a:cs typeface="Arial" panose="020B0604020202020204" pitchFamily="34" charset="0"/>
              </a:endParaRPr>
            </a:p>
          </p:txBody>
        </p:sp>
        <p:sp>
          <p:nvSpPr>
            <p:cNvPr id="17" name="Rectangle 16"/>
            <p:cNvSpPr/>
            <p:nvPr/>
          </p:nvSpPr>
          <p:spPr>
            <a:xfrm>
              <a:off x="1457325" y="3915682"/>
              <a:ext cx="2548702" cy="461665"/>
            </a:xfrm>
            <a:prstGeom prst="rect">
              <a:avLst/>
            </a:prstGeom>
          </p:spPr>
          <p:txBody>
            <a:bodyPr wrap="square">
              <a:spAutoFit/>
            </a:bodyPr>
            <a:lstStyle/>
            <a:p>
              <a:pPr algn="r"/>
              <a:r>
                <a:rPr lang="fr-CA" sz="1200" dirty="0" smtClean="0">
                  <a:solidFill>
                    <a:srgbClr val="000000"/>
                  </a:solidFill>
                  <a:latin typeface="Arial Narrow" panose="020B0606020202030204" pitchFamily="34" charset="0"/>
                  <a:cs typeface="Arial" panose="020B0604020202020204" pitchFamily="34" charset="0"/>
                </a:rPr>
                <a:t>ont reçu un plan de traitement qu’ils peuvent suivre au quotidien </a:t>
              </a:r>
              <a:endParaRPr lang="fr-CA" sz="1200" dirty="0">
                <a:solidFill>
                  <a:srgbClr val="000000"/>
                </a:solidFill>
                <a:latin typeface="Arial Narrow" panose="020B0606020202030204" pitchFamily="34" charset="0"/>
                <a:cs typeface="Arial" panose="020B0604020202020204" pitchFamily="34" charset="0"/>
              </a:endParaRPr>
            </a:p>
          </p:txBody>
        </p:sp>
        <p:sp>
          <p:nvSpPr>
            <p:cNvPr id="18" name="Rectangle 17"/>
            <p:cNvSpPr/>
            <p:nvPr/>
          </p:nvSpPr>
          <p:spPr>
            <a:xfrm>
              <a:off x="948921" y="4449514"/>
              <a:ext cx="3057106" cy="461665"/>
            </a:xfrm>
            <a:prstGeom prst="rect">
              <a:avLst/>
            </a:prstGeom>
          </p:spPr>
          <p:txBody>
            <a:bodyPr wrap="square">
              <a:spAutoFit/>
            </a:bodyPr>
            <a:lstStyle/>
            <a:p>
              <a:pPr algn="r"/>
              <a:r>
                <a:rPr lang="fr-CA" sz="1200" dirty="0" smtClean="0">
                  <a:solidFill>
                    <a:srgbClr val="000000"/>
                  </a:solidFill>
                  <a:latin typeface="Arial Narrow" panose="020B0606020202030204" pitchFamily="34" charset="0"/>
                  <a:cs typeface="Arial" panose="020B0604020202020204" pitchFamily="34" charset="0"/>
                </a:rPr>
                <a:t>ont déclaré qu’un professionnel de la santé les a contactés entre les visites chez le médecin </a:t>
              </a:r>
              <a:endParaRPr lang="fr-CA" sz="1200" dirty="0">
                <a:solidFill>
                  <a:srgbClr val="000000"/>
                </a:solidFill>
                <a:latin typeface="Arial Narrow" panose="020B0606020202030204" pitchFamily="34" charset="0"/>
                <a:cs typeface="Arial" panose="020B0604020202020204" pitchFamily="34" charset="0"/>
              </a:endParaRPr>
            </a:p>
          </p:txBody>
        </p:sp>
        <p:sp>
          <p:nvSpPr>
            <p:cNvPr id="19" name="Rectangle 18"/>
            <p:cNvSpPr/>
            <p:nvPr/>
          </p:nvSpPr>
          <p:spPr>
            <a:xfrm>
              <a:off x="866775" y="4901867"/>
              <a:ext cx="3139252" cy="646331"/>
            </a:xfrm>
            <a:prstGeom prst="rect">
              <a:avLst/>
            </a:prstGeom>
          </p:spPr>
          <p:txBody>
            <a:bodyPr wrap="square">
              <a:spAutoFit/>
            </a:bodyPr>
            <a:lstStyle/>
            <a:p>
              <a:pPr algn="r"/>
              <a:r>
                <a:rPr lang="fr-CA" sz="1200" dirty="0" smtClean="0">
                  <a:solidFill>
                    <a:srgbClr val="000000"/>
                  </a:solidFill>
                  <a:latin typeface="Arial Narrow" panose="020B0606020202030204" pitchFamily="34" charset="0"/>
                  <a:cs typeface="Arial" panose="020B0604020202020204" pitchFamily="34" charset="0"/>
                </a:rPr>
                <a:t>estiment pouvoir communiquer facilement avec un professionnel de la santé pour poser des questions entre les visites chez le médecin </a:t>
              </a:r>
              <a:endParaRPr lang="fr-CA" sz="1200" dirty="0">
                <a:solidFill>
                  <a:srgbClr val="000000"/>
                </a:solidFill>
                <a:latin typeface="Arial Narrow" panose="020B0606020202030204" pitchFamily="34" charset="0"/>
                <a:cs typeface="Arial" panose="020B0604020202020204" pitchFamily="34" charset="0"/>
              </a:endParaRPr>
            </a:p>
          </p:txBody>
        </p:sp>
        <p:sp>
          <p:nvSpPr>
            <p:cNvPr id="20" name="Rectangle 19"/>
            <p:cNvSpPr/>
            <p:nvPr/>
          </p:nvSpPr>
          <p:spPr>
            <a:xfrm>
              <a:off x="527374" y="1807941"/>
              <a:ext cx="3259578" cy="215444"/>
            </a:xfrm>
            <a:prstGeom prst="rect">
              <a:avLst/>
            </a:prstGeom>
          </p:spPr>
          <p:txBody>
            <a:bodyPr vert="horz" wrap="square" lIns="0" tIns="0" rIns="0" bIns="0" rtlCol="0" anchor="t" anchorCtr="0">
              <a:spAutoFit/>
            </a:bodyPr>
            <a:lstStyle/>
            <a:p>
              <a:pPr defTabSz="914378">
                <a:spcBef>
                  <a:spcPct val="0"/>
                </a:spcBef>
              </a:pPr>
              <a:r>
                <a:rPr lang="fr-CA" sz="1400" dirty="0" smtClean="0">
                  <a:solidFill>
                    <a:srgbClr val="365254"/>
                  </a:solidFill>
                  <a:ea typeface="+mj-ea"/>
                  <a:cs typeface="+mj-cs"/>
                </a:rPr>
                <a:t>Pourcentage des répondants qui</a:t>
              </a:r>
              <a:endParaRPr lang="fr-CA" sz="1400" dirty="0">
                <a:solidFill>
                  <a:srgbClr val="365254"/>
                </a:solidFill>
                <a:ea typeface="+mj-ea"/>
                <a:cs typeface="+mj-cs"/>
              </a:endParaRPr>
            </a:p>
          </p:txBody>
        </p:sp>
        <p:grpSp>
          <p:nvGrpSpPr>
            <p:cNvPr id="33" name="Group 32"/>
            <p:cNvGrpSpPr/>
            <p:nvPr/>
          </p:nvGrpSpPr>
          <p:grpSpPr>
            <a:xfrm>
              <a:off x="6002963" y="5884770"/>
              <a:ext cx="1144772" cy="276999"/>
              <a:chOff x="5888663" y="5884770"/>
              <a:chExt cx="1144772" cy="276999"/>
            </a:xfrm>
          </p:grpSpPr>
          <p:grpSp>
            <p:nvGrpSpPr>
              <p:cNvPr id="34" name="Group 33"/>
              <p:cNvGrpSpPr/>
              <p:nvPr/>
            </p:nvGrpSpPr>
            <p:grpSpPr bwMode="gray">
              <a:xfrm>
                <a:off x="5888663" y="5884770"/>
                <a:ext cx="1144772" cy="276999"/>
                <a:chOff x="5734493" y="5893634"/>
                <a:chExt cx="1144772" cy="276999"/>
              </a:xfrm>
            </p:grpSpPr>
            <p:sp>
              <p:nvSpPr>
                <p:cNvPr id="43" name="Rectangle 42"/>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Rectangle 43"/>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35" name="Group 34"/>
              <p:cNvGrpSpPr/>
              <p:nvPr/>
            </p:nvGrpSpPr>
            <p:grpSpPr>
              <a:xfrm>
                <a:off x="5934795" y="5967971"/>
                <a:ext cx="482692" cy="128016"/>
                <a:chOff x="5974370" y="5966784"/>
                <a:chExt cx="482692" cy="128016"/>
              </a:xfrm>
            </p:grpSpPr>
            <p:grpSp>
              <p:nvGrpSpPr>
                <p:cNvPr id="36" name="Group 35"/>
                <p:cNvGrpSpPr/>
                <p:nvPr/>
              </p:nvGrpSpPr>
              <p:grpSpPr bwMode="gray">
                <a:xfrm>
                  <a:off x="5974370" y="5966784"/>
                  <a:ext cx="305354" cy="128016"/>
                  <a:chOff x="5245240" y="5632102"/>
                  <a:chExt cx="305354" cy="128016"/>
                </a:xfrm>
              </p:grpSpPr>
              <p:sp>
                <p:nvSpPr>
                  <p:cNvPr id="41" name="Diamond 40"/>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Diamond 41"/>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0" name="Diamond 39"/>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sp>
        <p:nvSpPr>
          <p:cNvPr id="37" name="Rectangle 36"/>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5415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795089"/>
          </a:xfrm>
        </p:spPr>
        <p:txBody>
          <a:bodyPr/>
          <a:lstStyle/>
          <a:p>
            <a:r>
              <a:rPr lang="fr-FR" dirty="0"/>
              <a:t>Aperçu des résultats provinciaux : prise en charge des affections chroniques</a:t>
            </a:r>
          </a:p>
        </p:txBody>
      </p:sp>
      <p:graphicFrame>
        <p:nvGraphicFramePr>
          <p:cNvPr id="5" name="Table 2"/>
          <p:cNvGraphicFramePr>
            <a:graphicFrameLocks noGrp="1"/>
          </p:cNvGraphicFramePr>
          <p:nvPr>
            <p:ph idx="4294967295"/>
            <p:extLst>
              <p:ext uri="{D42A27DB-BD31-4B8C-83A1-F6EECF244321}">
                <p14:modId xmlns:p14="http://schemas.microsoft.com/office/powerpoint/2010/main" val="2101942046"/>
              </p:ext>
            </p:extLst>
          </p:nvPr>
        </p:nvGraphicFramePr>
        <p:xfrm>
          <a:off x="507327" y="1395518"/>
          <a:ext cx="8232640" cy="4221480"/>
        </p:xfrm>
        <a:graphic>
          <a:graphicData uri="http://schemas.openxmlformats.org/drawingml/2006/table">
            <a:tbl>
              <a:tblPr/>
              <a:tblGrid>
                <a:gridCol w="2712123">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485775">
                  <a:extLst>
                    <a:ext uri="{9D8B030D-6E8A-4147-A177-3AD203B41FA5}">
                      <a16:colId xmlns:a16="http://schemas.microsoft.com/office/drawing/2014/main" val="20002"/>
                    </a:ext>
                  </a:extLst>
                </a:gridCol>
                <a:gridCol w="419100">
                  <a:extLst>
                    <a:ext uri="{9D8B030D-6E8A-4147-A177-3AD203B41FA5}">
                      <a16:colId xmlns:a16="http://schemas.microsoft.com/office/drawing/2014/main" val="20003"/>
                    </a:ext>
                  </a:extLst>
                </a:gridCol>
                <a:gridCol w="409575">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93126">
                  <a:extLst>
                    <a:ext uri="{9D8B030D-6E8A-4147-A177-3AD203B41FA5}">
                      <a16:colId xmlns:a16="http://schemas.microsoft.com/office/drawing/2014/main" val="20006"/>
                    </a:ext>
                  </a:extLst>
                </a:gridCol>
                <a:gridCol w="433821">
                  <a:extLst>
                    <a:ext uri="{9D8B030D-6E8A-4147-A177-3AD203B41FA5}">
                      <a16:colId xmlns:a16="http://schemas.microsoft.com/office/drawing/2014/main" val="20007"/>
                    </a:ext>
                  </a:extLst>
                </a:gridCol>
                <a:gridCol w="433821">
                  <a:extLst>
                    <a:ext uri="{9D8B030D-6E8A-4147-A177-3AD203B41FA5}">
                      <a16:colId xmlns:a16="http://schemas.microsoft.com/office/drawing/2014/main" val="20008"/>
                    </a:ext>
                  </a:extLst>
                </a:gridCol>
                <a:gridCol w="433821">
                  <a:extLst>
                    <a:ext uri="{9D8B030D-6E8A-4147-A177-3AD203B41FA5}">
                      <a16:colId xmlns:a16="http://schemas.microsoft.com/office/drawing/2014/main" val="20009"/>
                    </a:ext>
                  </a:extLst>
                </a:gridCol>
                <a:gridCol w="433821">
                  <a:extLst>
                    <a:ext uri="{9D8B030D-6E8A-4147-A177-3AD203B41FA5}">
                      <a16:colId xmlns:a16="http://schemas.microsoft.com/office/drawing/2014/main" val="20010"/>
                    </a:ext>
                  </a:extLst>
                </a:gridCol>
                <a:gridCol w="433821">
                  <a:extLst>
                    <a:ext uri="{9D8B030D-6E8A-4147-A177-3AD203B41FA5}">
                      <a16:colId xmlns:a16="http://schemas.microsoft.com/office/drawing/2014/main" val="20011"/>
                    </a:ext>
                  </a:extLst>
                </a:gridCol>
                <a:gridCol w="672286">
                  <a:extLst>
                    <a:ext uri="{9D8B030D-6E8A-4147-A177-3AD203B41FA5}">
                      <a16:colId xmlns:a16="http://schemas.microsoft.com/office/drawing/2014/main" val="20012"/>
                    </a:ext>
                  </a:extLst>
                </a:gridCol>
              </a:tblGrid>
              <a:tr h="464117">
                <a:tc>
                  <a:txBody>
                    <a:bodyPr/>
                    <a:lstStyle/>
                    <a:p>
                      <a:pPr algn="l" fontAlgn="b"/>
                      <a:r>
                        <a:rPr lang="fr-CA" sz="1250" b="1" i="0" u="none" strike="noStrike" noProof="0" dirty="0" smtClean="0">
                          <a:effectLst/>
                          <a:latin typeface="+mn-lt"/>
                          <a:cs typeface="Arial" panose="020B0604020202020204" pitchFamily="34" charset="0"/>
                        </a:rPr>
                        <a:t>Pourcentage des répondants qui</a:t>
                      </a:r>
                    </a:p>
                  </a:txBody>
                  <a:tcPr marL="27432" marR="27432"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27432" marR="27432"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0"/>
                  </a:ext>
                </a:extLst>
              </a:tr>
              <a:tr h="0">
                <a:tc>
                  <a:txBody>
                    <a:bodyPr/>
                    <a:lstStyle/>
                    <a:p>
                      <a:pPr>
                        <a:lnSpc>
                          <a:spcPts val="1350"/>
                        </a:lnSpc>
                      </a:pPr>
                      <a:r>
                        <a:rPr lang="fr-CA" sz="1250" b="1" noProof="0" dirty="0" smtClean="0">
                          <a:solidFill>
                            <a:srgbClr val="000000"/>
                          </a:solidFill>
                          <a:latin typeface="Calibri" panose="020F0502020204030204" pitchFamily="34" charset="0"/>
                          <a:cs typeface="Calibri" panose="020F0502020204030204" pitchFamily="34" charset="0"/>
                        </a:rPr>
                        <a:t>sont convaincus </a:t>
                      </a:r>
                      <a:r>
                        <a:rPr lang="fr-CA" sz="1250" noProof="0" dirty="0" smtClean="0">
                          <a:solidFill>
                            <a:srgbClr val="000000"/>
                          </a:solidFill>
                          <a:latin typeface="Calibri" panose="020F0502020204030204" pitchFamily="34" charset="0"/>
                          <a:cs typeface="Calibri" panose="020F0502020204030204" pitchFamily="34" charset="0"/>
                        </a:rPr>
                        <a:t>de pouvoir maîtriser </a:t>
                      </a:r>
                      <a:br>
                        <a:rPr lang="fr-CA" sz="1250" noProof="0" dirty="0" smtClean="0">
                          <a:solidFill>
                            <a:srgbClr val="000000"/>
                          </a:solidFill>
                          <a:latin typeface="Calibri" panose="020F0502020204030204" pitchFamily="34" charset="0"/>
                          <a:cs typeface="Calibri" panose="020F0502020204030204" pitchFamily="34" charset="0"/>
                        </a:rPr>
                      </a:br>
                      <a:r>
                        <a:rPr lang="fr-CA" sz="1250" noProof="0" dirty="0" smtClean="0">
                          <a:solidFill>
                            <a:srgbClr val="000000"/>
                          </a:solidFill>
                          <a:latin typeface="Calibri" panose="020F0502020204030204" pitchFamily="34" charset="0"/>
                          <a:cs typeface="Calibri" panose="020F0502020204030204" pitchFamily="34" charset="0"/>
                        </a:rPr>
                        <a:t>et gérer leurs problèmes de santé </a:t>
                      </a:r>
                    </a:p>
                  </a:txBody>
                  <a:tcPr marL="27432" marR="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50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35</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3068872523"/>
                  </a:ext>
                </a:extLst>
              </a:tr>
              <a:tr h="163490">
                <a:tc>
                  <a:txBody>
                    <a:bodyPr/>
                    <a:lstStyle/>
                    <a:p>
                      <a:pPr>
                        <a:lnSpc>
                          <a:spcPts val="1350"/>
                        </a:lnSpc>
                      </a:pPr>
                      <a:r>
                        <a:rPr lang="fr-CA" sz="1250" b="1" noProof="0" dirty="0" smtClean="0">
                          <a:solidFill>
                            <a:srgbClr val="000000"/>
                          </a:solidFill>
                          <a:latin typeface="Calibri" panose="020F0502020204030204" pitchFamily="34" charset="0"/>
                          <a:cs typeface="Calibri" panose="020F0502020204030204" pitchFamily="34" charset="0"/>
                        </a:rPr>
                        <a:t>ont discuté de leurs objectifs </a:t>
                      </a:r>
                      <a:r>
                        <a:rPr lang="fr-CA" sz="1250" noProof="0" dirty="0" smtClean="0">
                          <a:solidFill>
                            <a:srgbClr val="000000"/>
                          </a:solidFill>
                          <a:latin typeface="Calibri" panose="020F0502020204030204" pitchFamily="34" charset="0"/>
                          <a:cs typeface="Calibri" panose="020F0502020204030204" pitchFamily="34" charset="0"/>
                        </a:rPr>
                        <a:t>et </a:t>
                      </a:r>
                      <a:br>
                        <a:rPr lang="fr-CA" sz="1250" noProof="0" dirty="0" smtClean="0">
                          <a:solidFill>
                            <a:srgbClr val="000000"/>
                          </a:solidFill>
                          <a:latin typeface="Calibri" panose="020F0502020204030204" pitchFamily="34" charset="0"/>
                          <a:cs typeface="Calibri" panose="020F0502020204030204" pitchFamily="34" charset="0"/>
                        </a:rPr>
                      </a:br>
                      <a:r>
                        <a:rPr lang="fr-CA" sz="1250" noProof="0" dirty="0" smtClean="0">
                          <a:solidFill>
                            <a:srgbClr val="000000"/>
                          </a:solidFill>
                          <a:latin typeface="Calibri" panose="020F0502020204030204" pitchFamily="34" charset="0"/>
                          <a:cs typeface="Calibri" panose="020F0502020204030204" pitchFamily="34" charset="0"/>
                        </a:rPr>
                        <a:t>priorités en matière de soins avec </a:t>
                      </a:r>
                      <a:br>
                        <a:rPr lang="fr-CA" sz="1250" noProof="0" dirty="0" smtClean="0">
                          <a:solidFill>
                            <a:srgbClr val="000000"/>
                          </a:solidFill>
                          <a:latin typeface="Calibri" panose="020F0502020204030204" pitchFamily="34" charset="0"/>
                          <a:cs typeface="Calibri" panose="020F0502020204030204" pitchFamily="34" charset="0"/>
                        </a:rPr>
                      </a:br>
                      <a:r>
                        <a:rPr lang="fr-CA" sz="1250" noProof="0" dirty="0" smtClean="0">
                          <a:solidFill>
                            <a:srgbClr val="000000"/>
                          </a:solidFill>
                          <a:latin typeface="Calibri" panose="020F0502020204030204" pitchFamily="34" charset="0"/>
                          <a:cs typeface="Calibri" panose="020F0502020204030204" pitchFamily="34" charset="0"/>
                        </a:rPr>
                        <a:t>un professionnel de la santé</a:t>
                      </a:r>
                    </a:p>
                  </a:txBody>
                  <a:tcPr marL="27432" marR="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kern="1200" dirty="0">
                          <a:solidFill>
                            <a:srgbClr val="000000"/>
                          </a:solidFill>
                          <a:effectLst>
                            <a:glow rad="381000">
                              <a:srgbClr val="00A199"/>
                            </a:glow>
                          </a:effectLst>
                          <a:latin typeface="Arial" panose="020B0604020202020204" pitchFamily="34" charset="0"/>
                          <a:ea typeface="+mn-ea"/>
                          <a:cs typeface="Arial" panose="020B0604020202020204" pitchFamily="34" charset="0"/>
                        </a:rPr>
                        <a:t>69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60</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10002"/>
                  </a:ext>
                </a:extLst>
              </a:tr>
              <a:tr h="0">
                <a:tc>
                  <a:txBody>
                    <a:bodyPr/>
                    <a:lstStyle/>
                    <a:p>
                      <a:pPr>
                        <a:lnSpc>
                          <a:spcPts val="1350"/>
                        </a:lnSpc>
                      </a:pPr>
                      <a:r>
                        <a:rPr lang="fr-CA" sz="1250" dirty="0" smtClean="0">
                          <a:solidFill>
                            <a:srgbClr val="000000"/>
                          </a:solidFill>
                          <a:latin typeface="Calibri" panose="020F0502020204030204" pitchFamily="34" charset="0"/>
                          <a:cs typeface="Calibri" panose="020F0502020204030204" pitchFamily="34" charset="0"/>
                        </a:rPr>
                        <a:t>ont reçu des </a:t>
                      </a:r>
                      <a:r>
                        <a:rPr lang="fr-CA" sz="1250" b="1" dirty="0" smtClean="0">
                          <a:solidFill>
                            <a:srgbClr val="000000"/>
                          </a:solidFill>
                          <a:latin typeface="Calibri" panose="020F0502020204030204" pitchFamily="34" charset="0"/>
                          <a:cs typeface="Calibri" panose="020F0502020204030204" pitchFamily="34" charset="0"/>
                        </a:rPr>
                        <a:t>directives claires </a:t>
                      </a:r>
                      <a:r>
                        <a:rPr lang="fr-CA" sz="1250" dirty="0" smtClean="0">
                          <a:solidFill>
                            <a:srgbClr val="000000"/>
                          </a:solidFill>
                          <a:latin typeface="Calibri" panose="020F0502020204030204" pitchFamily="34" charset="0"/>
                          <a:cs typeface="Calibri" panose="020F0502020204030204" pitchFamily="34" charset="0"/>
                        </a:rPr>
                        <a:t>sur les symptômes à surveiller et les situations exigeant d’autres soins ou traitements</a:t>
                      </a:r>
                      <a:r>
                        <a:rPr lang="fr-CA" sz="1250" noProof="0" dirty="0" smtClean="0">
                          <a:solidFill>
                            <a:srgbClr val="000000"/>
                          </a:solidFill>
                          <a:latin typeface="Calibri" panose="020F0502020204030204" pitchFamily="34" charset="0"/>
                          <a:cs typeface="Calibri" panose="020F0502020204030204" pitchFamily="34" charset="0"/>
                        </a:rPr>
                        <a:t> </a:t>
                      </a:r>
                    </a:p>
                  </a:txBody>
                  <a:tcPr marL="27432" marR="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59</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2754347219"/>
                  </a:ext>
                </a:extLst>
              </a:tr>
              <a:tr h="244222">
                <a:tc>
                  <a:txBody>
                    <a:bodyPr/>
                    <a:lstStyle/>
                    <a:p>
                      <a:pPr marL="0" marR="0" lvl="0" indent="0" algn="l" defTabSz="1219170" rtl="0" eaLnBrk="1" fontAlgn="b" latinLnBrk="0" hangingPunct="1">
                        <a:lnSpc>
                          <a:spcPts val="1350"/>
                        </a:lnSpc>
                        <a:spcBef>
                          <a:spcPct val="0"/>
                        </a:spcBef>
                        <a:spcAft>
                          <a:spcPct val="0"/>
                        </a:spcAft>
                        <a:buClrTx/>
                        <a:buSzTx/>
                        <a:buFontTx/>
                        <a:buNone/>
                        <a:defRPr/>
                      </a:pPr>
                      <a:r>
                        <a:rPr lang="fr-CA" sz="1250" kern="1200" noProof="0" dirty="0" smtClean="0">
                          <a:solidFill>
                            <a:srgbClr val="000000"/>
                          </a:solidFill>
                          <a:latin typeface="Calibri" panose="020F0502020204030204" pitchFamily="34" charset="0"/>
                          <a:ea typeface="+mn-ea"/>
                          <a:cs typeface="Calibri" panose="020F0502020204030204" pitchFamily="34" charset="0"/>
                        </a:rPr>
                        <a:t>ont reçu un </a:t>
                      </a:r>
                      <a:r>
                        <a:rPr lang="fr-CA" sz="1250" b="1" kern="1200" noProof="0" dirty="0" smtClean="0">
                          <a:solidFill>
                            <a:srgbClr val="000000"/>
                          </a:solidFill>
                          <a:latin typeface="Calibri" panose="020F0502020204030204" pitchFamily="34" charset="0"/>
                          <a:ea typeface="+mn-ea"/>
                          <a:cs typeface="Calibri" panose="020F0502020204030204" pitchFamily="34" charset="0"/>
                        </a:rPr>
                        <a:t>plan de traitement </a:t>
                      </a:r>
                      <a:r>
                        <a:rPr lang="fr-CA" sz="1250" kern="1200" noProof="0" dirty="0" smtClean="0">
                          <a:solidFill>
                            <a:srgbClr val="000000"/>
                          </a:solidFill>
                          <a:latin typeface="Calibri" panose="020F0502020204030204" pitchFamily="34" charset="0"/>
                          <a:ea typeface="+mn-ea"/>
                          <a:cs typeface="Calibri" panose="020F0502020204030204" pitchFamily="34" charset="0"/>
                        </a:rPr>
                        <a:t>pour </a:t>
                      </a:r>
                      <a:br>
                        <a:rPr lang="fr-CA" sz="1250" kern="1200" noProof="0" dirty="0" smtClean="0">
                          <a:solidFill>
                            <a:srgbClr val="000000"/>
                          </a:solidFill>
                          <a:latin typeface="Calibri" panose="020F0502020204030204" pitchFamily="34" charset="0"/>
                          <a:ea typeface="+mn-ea"/>
                          <a:cs typeface="Calibri" panose="020F0502020204030204" pitchFamily="34" charset="0"/>
                        </a:rPr>
                      </a:br>
                      <a:r>
                        <a:rPr lang="fr-CA" sz="1250" kern="1200" noProof="0" dirty="0" smtClean="0">
                          <a:solidFill>
                            <a:srgbClr val="000000"/>
                          </a:solidFill>
                          <a:latin typeface="Calibri" panose="020F0502020204030204" pitchFamily="34" charset="0"/>
                          <a:ea typeface="+mn-ea"/>
                          <a:cs typeface="Calibri" panose="020F0502020204030204" pitchFamily="34" charset="0"/>
                        </a:rPr>
                        <a:t>leur affection chronique qu’ils peuvent suivre au quotidien</a:t>
                      </a:r>
                    </a:p>
                  </a:txBody>
                  <a:tcPr marL="27432" marR="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67</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10004"/>
                  </a:ext>
                </a:extLst>
              </a:tr>
              <a:tr h="0">
                <a:tc>
                  <a:txBody>
                    <a:bodyPr/>
                    <a:lstStyle/>
                    <a:p>
                      <a:pPr algn="l" fontAlgn="b">
                        <a:lnSpc>
                          <a:spcPts val="1350"/>
                        </a:lnSpc>
                      </a:pPr>
                      <a:r>
                        <a:rPr lang="fr-CA" sz="1250" kern="1200" noProof="0" dirty="0" smtClean="0">
                          <a:solidFill>
                            <a:srgbClr val="000000"/>
                          </a:solidFill>
                          <a:latin typeface="Calibri" panose="020F0502020204030204" pitchFamily="34" charset="0"/>
                          <a:ea typeface="+mn-ea"/>
                          <a:cs typeface="Calibri" panose="020F0502020204030204" pitchFamily="34" charset="0"/>
                        </a:rPr>
                        <a:t>ont déclaré qu’un professionnel de la santé </a:t>
                      </a:r>
                      <a:r>
                        <a:rPr lang="fr-CA" sz="1250" b="1" kern="1200" noProof="0" dirty="0" smtClean="0">
                          <a:solidFill>
                            <a:srgbClr val="000000"/>
                          </a:solidFill>
                          <a:latin typeface="Calibri" panose="020F0502020204030204" pitchFamily="34" charset="0"/>
                          <a:ea typeface="+mn-ea"/>
                          <a:cs typeface="Calibri" panose="020F0502020204030204" pitchFamily="34" charset="0"/>
                        </a:rPr>
                        <a:t>les a contactés entre les visites chez le médecin </a:t>
                      </a:r>
                    </a:p>
                  </a:txBody>
                  <a:tcPr marL="27432" marR="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19</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3889391895"/>
                  </a:ext>
                </a:extLst>
              </a:tr>
              <a:tr h="615701">
                <a:tc>
                  <a:txBody>
                    <a:bodyPr/>
                    <a:lstStyle/>
                    <a:p>
                      <a:pPr algn="l" fontAlgn="b">
                        <a:lnSpc>
                          <a:spcPts val="1350"/>
                        </a:lnSpc>
                      </a:pPr>
                      <a:r>
                        <a:rPr lang="fr-CA" sz="1250" kern="1200" dirty="0" smtClean="0">
                          <a:solidFill>
                            <a:srgbClr val="000000"/>
                          </a:solidFill>
                          <a:latin typeface="Calibri" panose="020F0502020204030204" pitchFamily="34" charset="0"/>
                          <a:ea typeface="+mn-ea"/>
                          <a:cs typeface="Calibri" panose="020F0502020204030204" pitchFamily="34" charset="0"/>
                        </a:rPr>
                        <a:t>estiment pouvoir </a:t>
                      </a:r>
                      <a:r>
                        <a:rPr lang="fr-CA" sz="1250" b="1" kern="1200" dirty="0" smtClean="0">
                          <a:solidFill>
                            <a:srgbClr val="000000"/>
                          </a:solidFill>
                          <a:latin typeface="Calibri" panose="020F0502020204030204" pitchFamily="34" charset="0"/>
                          <a:ea typeface="+mn-ea"/>
                          <a:cs typeface="Calibri" panose="020F0502020204030204" pitchFamily="34" charset="0"/>
                        </a:rPr>
                        <a:t>communiquer facilement </a:t>
                      </a:r>
                      <a:r>
                        <a:rPr lang="fr-CA" sz="1250" kern="1200" dirty="0" smtClean="0">
                          <a:solidFill>
                            <a:srgbClr val="000000"/>
                          </a:solidFill>
                          <a:latin typeface="Calibri" panose="020F0502020204030204" pitchFamily="34" charset="0"/>
                          <a:ea typeface="+mn-ea"/>
                          <a:cs typeface="Calibri" panose="020F0502020204030204" pitchFamily="34" charset="0"/>
                        </a:rPr>
                        <a:t>avec un professionnel </a:t>
                      </a:r>
                      <a:br>
                        <a:rPr lang="fr-CA" sz="1250" kern="1200" dirty="0" smtClean="0">
                          <a:solidFill>
                            <a:srgbClr val="000000"/>
                          </a:solidFill>
                          <a:latin typeface="Calibri" panose="020F0502020204030204" pitchFamily="34" charset="0"/>
                          <a:ea typeface="+mn-ea"/>
                          <a:cs typeface="Calibri" panose="020F0502020204030204" pitchFamily="34" charset="0"/>
                        </a:rPr>
                      </a:br>
                      <a:r>
                        <a:rPr lang="fr-CA" sz="1250" kern="1200" dirty="0" smtClean="0">
                          <a:solidFill>
                            <a:srgbClr val="000000"/>
                          </a:solidFill>
                          <a:latin typeface="Calibri" panose="020F0502020204030204" pitchFamily="34" charset="0"/>
                          <a:ea typeface="+mn-ea"/>
                          <a:cs typeface="Calibri" panose="020F0502020204030204" pitchFamily="34" charset="0"/>
                        </a:rPr>
                        <a:t>de la santé pour poser des questions </a:t>
                      </a:r>
                      <a:r>
                        <a:rPr lang="fr-CA" sz="1250" b="1" kern="1200" dirty="0" smtClean="0">
                          <a:solidFill>
                            <a:srgbClr val="000000"/>
                          </a:solidFill>
                          <a:latin typeface="Calibri" panose="020F0502020204030204" pitchFamily="34" charset="0"/>
                          <a:ea typeface="+mn-ea"/>
                          <a:cs typeface="Calibri" panose="020F0502020204030204" pitchFamily="34" charset="0"/>
                        </a:rPr>
                        <a:t>entre les visites chez le médecin</a:t>
                      </a:r>
                      <a:endParaRPr lang="fr-CA" sz="1250" b="1" kern="1200" noProof="0" dirty="0" smtClean="0">
                        <a:solidFill>
                          <a:srgbClr val="000000"/>
                        </a:solidFill>
                        <a:latin typeface="Calibri" panose="020F0502020204030204" pitchFamily="34" charset="0"/>
                        <a:ea typeface="+mn-ea"/>
                        <a:cs typeface="Calibri" panose="020F0502020204030204" pitchFamily="34" charset="0"/>
                      </a:endParaRPr>
                    </a:p>
                  </a:txBody>
                  <a:tcPr marL="27432" marR="27432"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67</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82828"/>
                    </a:solidFill>
                  </a:tcPr>
                </a:tc>
                <a:extLst>
                  <a:ext uri="{0D108BD9-81ED-4DB2-BD59-A6C34878D82A}">
                    <a16:rowId xmlns:a16="http://schemas.microsoft.com/office/drawing/2014/main" val="3754860429"/>
                  </a:ext>
                </a:extLst>
              </a:tr>
            </a:tbl>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45</a:t>
            </a:fld>
            <a:endParaRPr lang="en-CA" dirty="0"/>
          </a:p>
        </p:txBody>
      </p:sp>
      <p:sp>
        <p:nvSpPr>
          <p:cNvPr id="18" name="Rectangle 17"/>
          <p:cNvSpPr/>
          <p:nvPr/>
        </p:nvSpPr>
        <p:spPr>
          <a:xfrm>
            <a:off x="507332" y="5629483"/>
            <a:ext cx="8254501" cy="507831"/>
          </a:xfrm>
          <a:prstGeom prst="rect">
            <a:avLst/>
          </a:prstGeom>
        </p:spPr>
        <p:txBody>
          <a:bodyPr wrap="square" lIns="0" tIns="91440" bIns="0">
            <a:spAutoFit/>
          </a:bodyPr>
          <a:lstStyle/>
          <a:p>
            <a:r>
              <a:rPr lang="fr-FR" sz="900" b="1" dirty="0" smtClean="0">
                <a:latin typeface="Arial" panose="020B0604020202020204" pitchFamily="34" charset="0"/>
              </a:rPr>
              <a:t>Remarque</a:t>
            </a:r>
          </a:p>
          <a:p>
            <a:r>
              <a:rPr lang="fr-FR" sz="900" dirty="0" smtClean="0">
                <a:latin typeface="Arial" panose="020B0604020202020204" pitchFamily="34" charset="0"/>
              </a:rPr>
              <a:t>La </a:t>
            </a:r>
            <a:r>
              <a:rPr lang="fr-FR" sz="900" dirty="0">
                <a:latin typeface="Arial" panose="020B0604020202020204" pitchFamily="34" charset="0"/>
              </a:rPr>
              <a:t>moyenne du Fonds du Commonwealth correspond au total des résultats des 11 pays divisé par le nombre de pays. La moyenne canadienne représente l’expérience moyenne des Canadiens (plutôt que la médiane des résultats provinciaux).</a:t>
            </a:r>
          </a:p>
        </p:txBody>
      </p:sp>
      <p:grpSp>
        <p:nvGrpSpPr>
          <p:cNvPr id="6" name="Group 2"/>
          <p:cNvGrpSpPr/>
          <p:nvPr>
            <p:custDataLst>
              <p:tags r:id="rId1"/>
            </p:custDataLst>
          </p:nvPr>
        </p:nvGrpSpPr>
        <p:grpSpPr>
          <a:xfrm>
            <a:off x="248075" y="6315411"/>
            <a:ext cx="4326123" cy="427175"/>
            <a:chOff x="1559256" y="4655154"/>
            <a:chExt cx="4326123" cy="413852"/>
          </a:xfrm>
        </p:grpSpPr>
        <p:grpSp>
          <p:nvGrpSpPr>
            <p:cNvPr id="7" name="Group 3"/>
            <p:cNvGrpSpPr/>
            <p:nvPr/>
          </p:nvGrpSpPr>
          <p:grpSpPr>
            <a:xfrm>
              <a:off x="1559256" y="4655163"/>
              <a:ext cx="1599872" cy="413828"/>
              <a:chOff x="2989195" y="5765318"/>
              <a:chExt cx="1742725" cy="432178"/>
            </a:xfrm>
          </p:grpSpPr>
          <p:sp>
            <p:nvSpPr>
              <p:cNvPr id="1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4655178"/>
              <a:ext cx="1454430" cy="413828"/>
              <a:chOff x="4402330" y="5765321"/>
              <a:chExt cx="1742724" cy="432177"/>
            </a:xfrm>
          </p:grpSpPr>
          <p:sp>
            <p:nvSpPr>
              <p:cNvPr id="1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1" y="4655154"/>
              <a:ext cx="1454428" cy="413828"/>
              <a:chOff x="5966949" y="5765308"/>
              <a:chExt cx="1742722" cy="432178"/>
            </a:xfrm>
          </p:grpSpPr>
          <p:sp>
            <p:nvSpPr>
              <p:cNvPr id="1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883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CA" sz="2800" dirty="0" smtClean="0"/>
              <a:t>Coordination </a:t>
            </a:r>
            <a:endParaRPr lang="fr-CA" sz="2800" dirty="0"/>
          </a:p>
        </p:txBody>
      </p:sp>
      <p:sp>
        <p:nvSpPr>
          <p:cNvPr id="3" name="Slide Number Placeholder 2"/>
          <p:cNvSpPr>
            <a:spLocks noGrp="1"/>
          </p:cNvSpPr>
          <p:nvPr>
            <p:ph type="sldNum" sz="quarter" idx="4"/>
          </p:nvPr>
        </p:nvSpPr>
        <p:spPr/>
        <p:txBody>
          <a:bodyPr/>
          <a:lstStyle/>
          <a:p>
            <a:fld id="{B0F7FFD8-5CE8-4D8F-8E40-58118BB0EBB0}" type="slidenum">
              <a:rPr lang="fr-CA" smtClean="0"/>
              <a:pPr/>
              <a:t>46</a:t>
            </a:fld>
            <a:endParaRPr lang="fr-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731520" bIns="457200" rtlCol="0" anchor="t" anchorCtr="0"/>
          <a:lstStyle/>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Il est particulièrement important de bien coordonner les soins des adultes âgés. En effet, un adulte âgé sur 7 a consulté au moins 4 médecins dans les 12 derniers mois. Les dispensateurs de soins de santé primaires jouent un rôle essentiel dans la prestation et la coordination des soins. 82 % des Canadiens âgés ont dit que leur médecin attitré aidait à coordonner les soins qu’ils reçoivent d’autres professionnels, soit un taux supérieur à la moyenne internationale.</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Certains Canadiens âgés se heurtent à des problèmes de coordination. Ainsi, 12 % ont fait état de résultats d’examens médicaux non disponibles au moment du rendez-vous, 11 % ont reçu des renseignements contradictoires de la part de différents professionnels de la santé et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8 % étaient d’avis qu’une erreur médicale s’était produite dans leur traitement ou leurs soins.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Dans l’ensemble, ces résultats sont semblables à la moyenne internationale.</a:t>
            </a:r>
            <a:endParaRPr lang="fr-CA" sz="1400" dirty="0">
              <a:solidFill>
                <a:schemeClr val="tx1"/>
              </a:solidFill>
              <a:cs typeface="Arial" panose="020B0604020202020204" pitchFamily="34" charset="0"/>
            </a:endParaRP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7200" y="1931240"/>
            <a:ext cx="1931106" cy="461665"/>
          </a:xfrm>
          <a:prstGeom prst="rect">
            <a:avLst/>
          </a:prstGeom>
        </p:spPr>
        <p:txBody>
          <a:bodyPr wrap="none">
            <a:spAutoFit/>
          </a:bodyPr>
          <a:lstStyle/>
          <a:p>
            <a:r>
              <a:rPr lang="fr-CA" sz="2400" dirty="0">
                <a:solidFill>
                  <a:srgbClr val="00A199"/>
                </a:solidFill>
              </a:rPr>
              <a:t>Résultats clés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4" cy="1814941"/>
          </a:xfrm>
          <a:prstGeom prst="rect">
            <a:avLst/>
          </a:prstGeom>
        </p:spPr>
      </p:pic>
      <p:sp>
        <p:nvSpPr>
          <p:cNvPr id="10" name="Rectangle 9"/>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1065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en-CA" smtClean="0"/>
              <a:pPr/>
              <a:t>47</a:t>
            </a:fld>
            <a:endParaRPr lang="en-CA" dirty="0"/>
          </a:p>
        </p:txBody>
      </p:sp>
      <p:sp>
        <p:nvSpPr>
          <p:cNvPr id="12" name="Title 1"/>
          <p:cNvSpPr>
            <a:spLocks noGrp="1"/>
          </p:cNvSpPr>
          <p:nvPr>
            <p:ph type="title"/>
          </p:nvPr>
        </p:nvSpPr>
        <p:spPr>
          <a:xfrm>
            <a:off x="457200" y="389999"/>
            <a:ext cx="7848600" cy="1194814"/>
          </a:xfrm>
        </p:spPr>
        <p:txBody>
          <a:bodyPr/>
          <a:lstStyle/>
          <a:p>
            <a:pPr>
              <a:lnSpc>
                <a:spcPts val="3100"/>
              </a:lnSpc>
            </a:pPr>
            <a:r>
              <a:rPr lang="fr-FR" sz="2800" dirty="0"/>
              <a:t>15 % des Canadiens âgés ont consulté au moins 4 médecins dans les 12 derniers mois (sans compter les hospitalisations)</a:t>
            </a:r>
            <a:endParaRPr lang="en-CA" sz="2800" dirty="0"/>
          </a:p>
        </p:txBody>
      </p:sp>
      <p:grpSp>
        <p:nvGrpSpPr>
          <p:cNvPr id="3" name="Group 2"/>
          <p:cNvGrpSpPr/>
          <p:nvPr/>
        </p:nvGrpSpPr>
        <p:grpSpPr>
          <a:xfrm>
            <a:off x="5475084" y="2092919"/>
            <a:ext cx="3247808" cy="3670207"/>
            <a:chOff x="5547276" y="1745151"/>
            <a:chExt cx="3247808" cy="367020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0550" y="1745151"/>
              <a:ext cx="941834" cy="786386"/>
            </a:xfrm>
            <a:prstGeom prst="rect">
              <a:avLst/>
            </a:prstGeom>
          </p:spPr>
        </p:pic>
        <p:grpSp>
          <p:nvGrpSpPr>
            <p:cNvPr id="13" name="Group 12"/>
            <p:cNvGrpSpPr/>
            <p:nvPr/>
          </p:nvGrpSpPr>
          <p:grpSpPr>
            <a:xfrm>
              <a:off x="5547276" y="2466220"/>
              <a:ext cx="3247808" cy="2949138"/>
              <a:chOff x="5347251" y="2656720"/>
              <a:chExt cx="3247808" cy="2949138"/>
            </a:xfrm>
          </p:grpSpPr>
          <p:sp>
            <p:nvSpPr>
              <p:cNvPr id="14" name="Rectangle 13"/>
              <p:cNvSpPr/>
              <p:nvPr/>
            </p:nvSpPr>
            <p:spPr>
              <a:xfrm>
                <a:off x="5347251" y="2656720"/>
                <a:ext cx="3247808" cy="2949138"/>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fr-FR" sz="1400" b="1" dirty="0">
                    <a:solidFill>
                      <a:srgbClr val="282828"/>
                    </a:solidFill>
                  </a:rPr>
                  <a:t>Les Canadiens font davantage appel aux médecins pour obtenir des soins que les résidents des autres pays*. </a:t>
                </a:r>
                <a:r>
                  <a:rPr lang="fr-FR" sz="1400" b="1" dirty="0" smtClean="0">
                    <a:solidFill>
                      <a:srgbClr val="282828"/>
                    </a:solidFill>
                  </a:rPr>
                  <a:t/>
                </a:r>
                <a:br>
                  <a:rPr lang="fr-FR" sz="1400" b="1" dirty="0" smtClean="0">
                    <a:solidFill>
                      <a:srgbClr val="282828"/>
                    </a:solidFill>
                  </a:rPr>
                </a:br>
                <a:r>
                  <a:rPr lang="fr-FR" sz="1400" dirty="0" smtClean="0">
                    <a:solidFill>
                      <a:srgbClr val="282828"/>
                    </a:solidFill>
                  </a:rPr>
                  <a:t>En </a:t>
                </a:r>
                <a:r>
                  <a:rPr lang="fr-FR" sz="1400" dirty="0">
                    <a:solidFill>
                      <a:srgbClr val="282828"/>
                    </a:solidFill>
                  </a:rPr>
                  <a:t>effet, les adultes âgés d’autres pays, notamment aux Pays-Bas et en Suède, consultent moins souvent le médecin en raison d’une collaboration interprofessionnelle plus étroite avec les infirmières pour la prestation de soins </a:t>
                </a:r>
                <a:r>
                  <a:rPr lang="fr-FR" sz="1400" dirty="0" smtClean="0">
                    <a:solidFill>
                      <a:srgbClr val="282828"/>
                    </a:solidFill>
                  </a:rPr>
                  <a:t>de santé primaires</a:t>
                </a:r>
                <a:r>
                  <a:rPr lang="fr-FR" sz="1400" baseline="30000" dirty="0">
                    <a:solidFill>
                      <a:srgbClr val="282828"/>
                    </a:solidFill>
                  </a:rPr>
                  <a:t>†, ‡</a:t>
                </a:r>
                <a:r>
                  <a:rPr lang="fr-FR" sz="1400" dirty="0">
                    <a:solidFill>
                      <a:srgbClr val="282828"/>
                    </a:solidFill>
                  </a:rPr>
                  <a:t>. </a:t>
                </a:r>
              </a:p>
            </p:txBody>
          </p:sp>
          <p:cxnSp>
            <p:nvCxnSpPr>
              <p:cNvPr id="15" name="Straight Connector 14"/>
              <p:cNvCxnSpPr/>
              <p:nvPr/>
            </p:nvCxnSpPr>
            <p:spPr>
              <a:xfrm>
                <a:off x="5347251" y="2656720"/>
                <a:ext cx="3247808"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graphicFrame>
        <p:nvGraphicFramePr>
          <p:cNvPr id="16" name="Content Placeholder 15"/>
          <p:cNvGraphicFramePr>
            <a:graphicFrameLocks/>
          </p:cNvGraphicFramePr>
          <p:nvPr>
            <p:extLst>
              <p:ext uri="{D42A27DB-BD31-4B8C-83A1-F6EECF244321}">
                <p14:modId xmlns:p14="http://schemas.microsoft.com/office/powerpoint/2010/main" val="1816293904"/>
              </p:ext>
            </p:extLst>
          </p:nvPr>
        </p:nvGraphicFramePr>
        <p:xfrm>
          <a:off x="398461" y="1440003"/>
          <a:ext cx="4652510" cy="4607651"/>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495300" y="6092257"/>
            <a:ext cx="4288456" cy="369332"/>
          </a:xfrm>
          <a:prstGeom prst="rect">
            <a:avLst/>
          </a:prstGeom>
        </p:spPr>
        <p:txBody>
          <a:bodyPr wrap="square" lIns="0">
            <a:spAutoFit/>
          </a:bodyPr>
          <a:lstStyle/>
          <a:p>
            <a:r>
              <a:rPr lang="fr-FR" sz="900" b="1" dirty="0">
                <a:latin typeface="Arial" panose="020B0604020202020204" pitchFamily="34" charset="0"/>
              </a:rPr>
              <a:t>Remarque</a:t>
            </a:r>
          </a:p>
          <a:p>
            <a:r>
              <a:rPr lang="fr-FR" sz="900" dirty="0">
                <a:latin typeface="Arial" panose="020B0604020202020204" pitchFamily="34" charset="0"/>
              </a:rPr>
              <a:t>Les chiffres ayant été arrondis, leur somme pourrait ne pas égaler 100 %.</a:t>
            </a:r>
          </a:p>
        </p:txBody>
      </p:sp>
      <p:sp>
        <p:nvSpPr>
          <p:cNvPr id="11" name="Rectangle 10"/>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2356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457200" y="389999"/>
            <a:ext cx="8229600" cy="1192634"/>
          </a:xfrm>
        </p:spPr>
        <p:txBody>
          <a:bodyPr/>
          <a:lstStyle/>
          <a:p>
            <a:r>
              <a:rPr lang="fr-FR" dirty="0"/>
              <a:t>La plupart des Canadiens âgés bénéficiaient souvent </a:t>
            </a:r>
            <a:r>
              <a:rPr lang="fr-FR" dirty="0" smtClean="0"/>
              <a:t/>
            </a:r>
            <a:br>
              <a:rPr lang="fr-FR" dirty="0" smtClean="0"/>
            </a:br>
            <a:r>
              <a:rPr lang="fr-FR" dirty="0" smtClean="0"/>
              <a:t>ou </a:t>
            </a:r>
            <a:r>
              <a:rPr lang="fr-FR" dirty="0"/>
              <a:t>toujours de l’aide du cabinet </a:t>
            </a:r>
            <a:r>
              <a:rPr lang="fr-FR" dirty="0" smtClean="0"/>
              <a:t>de leur médecin attitré </a:t>
            </a:r>
            <a:r>
              <a:rPr lang="fr-FR" dirty="0"/>
              <a:t>pour la coordination des soins</a:t>
            </a:r>
            <a:endParaRPr lang="en-CA" dirty="0"/>
          </a:p>
        </p:txBody>
      </p:sp>
      <p:graphicFrame>
        <p:nvGraphicFramePr>
          <p:cNvPr id="17" name="Content Placeholder 15"/>
          <p:cNvGraphicFramePr>
            <a:graphicFrameLocks/>
          </p:cNvGraphicFramePr>
          <p:nvPr>
            <p:extLst>
              <p:ext uri="{D42A27DB-BD31-4B8C-83A1-F6EECF244321}">
                <p14:modId xmlns:p14="http://schemas.microsoft.com/office/powerpoint/2010/main" val="2576895307"/>
              </p:ext>
            </p:extLst>
          </p:nvPr>
        </p:nvGraphicFramePr>
        <p:xfrm>
          <a:off x="313509" y="1726018"/>
          <a:ext cx="4450080" cy="455404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4"/>
          </p:nvPr>
        </p:nvSpPr>
        <p:spPr/>
        <p:txBody>
          <a:bodyPr/>
          <a:lstStyle/>
          <a:p>
            <a:fld id="{B0F7FFD8-5CE8-4D8F-8E40-58118BB0EBB0}" type="slidenum">
              <a:rPr lang="en-CA" smtClean="0"/>
              <a:pPr/>
              <a:t>48</a:t>
            </a:fld>
            <a:endParaRPr lang="en-CA" dirty="0"/>
          </a:p>
        </p:txBody>
      </p:sp>
      <p:grpSp>
        <p:nvGrpSpPr>
          <p:cNvPr id="5" name="Group 4"/>
          <p:cNvGrpSpPr/>
          <p:nvPr/>
        </p:nvGrpSpPr>
        <p:grpSpPr>
          <a:xfrm>
            <a:off x="5109172" y="2245179"/>
            <a:ext cx="3434753" cy="2794654"/>
            <a:chOff x="5109172" y="2245179"/>
            <a:chExt cx="3434753" cy="2794654"/>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2447" y="2245179"/>
              <a:ext cx="941834" cy="786386"/>
            </a:xfrm>
            <a:prstGeom prst="rect">
              <a:avLst/>
            </a:prstGeom>
          </p:spPr>
        </p:pic>
        <p:grpSp>
          <p:nvGrpSpPr>
            <p:cNvPr id="21" name="Group 20"/>
            <p:cNvGrpSpPr/>
            <p:nvPr/>
          </p:nvGrpSpPr>
          <p:grpSpPr>
            <a:xfrm>
              <a:off x="5109172" y="2966249"/>
              <a:ext cx="3434753" cy="2073584"/>
              <a:chOff x="5086526" y="2656719"/>
              <a:chExt cx="3562474" cy="2136648"/>
            </a:xfrm>
          </p:grpSpPr>
          <p:sp>
            <p:nvSpPr>
              <p:cNvPr id="22" name="Rectangle 21"/>
              <p:cNvSpPr/>
              <p:nvPr/>
            </p:nvSpPr>
            <p:spPr>
              <a:xfrm>
                <a:off x="5086526" y="2656719"/>
                <a:ext cx="3562474" cy="2136648"/>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fr-FR" b="1" dirty="0">
                    <a:solidFill>
                      <a:srgbClr val="282828"/>
                    </a:solidFill>
                  </a:rPr>
                  <a:t>18 % </a:t>
                </a:r>
                <a:r>
                  <a:rPr lang="fr-FR" sz="1400" dirty="0">
                    <a:solidFill>
                      <a:srgbClr val="282828"/>
                    </a:solidFill>
                  </a:rPr>
                  <a:t>des Canadiens âgés ont </a:t>
                </a:r>
                <a:r>
                  <a:rPr lang="fr-FR" sz="1400" dirty="0" smtClean="0">
                    <a:solidFill>
                      <a:srgbClr val="282828"/>
                    </a:solidFill>
                  </a:rPr>
                  <a:t>parfois, rarement ou jamais </a:t>
                </a:r>
                <a:r>
                  <a:rPr lang="fr-FR" sz="1400" dirty="0">
                    <a:solidFill>
                      <a:srgbClr val="282828"/>
                    </a:solidFill>
                  </a:rPr>
                  <a:t>reçu de l’aide du cabinet du médecin pour la coordination de leurs soins. Parmi ceux-ci, </a:t>
                </a:r>
                <a:r>
                  <a:rPr lang="fr-FR" b="1" dirty="0">
                    <a:solidFill>
                      <a:srgbClr val="282828"/>
                    </a:solidFill>
                  </a:rPr>
                  <a:t>31 %</a:t>
                </a:r>
                <a:r>
                  <a:rPr lang="fr-FR" dirty="0">
                    <a:solidFill>
                      <a:srgbClr val="282828"/>
                    </a:solidFill>
                  </a:rPr>
                  <a:t> </a:t>
                </a:r>
                <a:r>
                  <a:rPr lang="fr-FR" sz="1400" dirty="0">
                    <a:solidFill>
                      <a:srgbClr val="282828"/>
                    </a:solidFill>
                  </a:rPr>
                  <a:t>ont eu besoin d’aide pour coordonner les soins ou les traitements reçus de différents professionnels de la santé.</a:t>
                </a:r>
              </a:p>
            </p:txBody>
          </p:sp>
          <p:cxnSp>
            <p:nvCxnSpPr>
              <p:cNvPr id="23" name="Straight Connector 22"/>
              <p:cNvCxnSpPr/>
              <p:nvPr/>
            </p:nvCxnSpPr>
            <p:spPr>
              <a:xfrm>
                <a:off x="5086526" y="2656719"/>
                <a:ext cx="3562474"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grpSp>
        <p:nvGrpSpPr>
          <p:cNvPr id="11" name="Group 2"/>
          <p:cNvGrpSpPr/>
          <p:nvPr>
            <p:custDataLst>
              <p:tags r:id="rId1"/>
            </p:custDataLst>
          </p:nvPr>
        </p:nvGrpSpPr>
        <p:grpSpPr>
          <a:xfrm>
            <a:off x="248075" y="6315411"/>
            <a:ext cx="4326123" cy="427175"/>
            <a:chOff x="1559256" y="4655154"/>
            <a:chExt cx="4326123" cy="413852"/>
          </a:xfrm>
        </p:grpSpPr>
        <p:grpSp>
          <p:nvGrpSpPr>
            <p:cNvPr id="12" name="Group 3"/>
            <p:cNvGrpSpPr/>
            <p:nvPr/>
          </p:nvGrpSpPr>
          <p:grpSpPr>
            <a:xfrm>
              <a:off x="1559256" y="4655163"/>
              <a:ext cx="1599872" cy="413828"/>
              <a:chOff x="2989195" y="5765318"/>
              <a:chExt cx="1742725" cy="432178"/>
            </a:xfrm>
          </p:grpSpPr>
          <p:sp>
            <p:nvSpPr>
              <p:cNvPr id="20"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24"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3" name="Group 5"/>
            <p:cNvGrpSpPr/>
            <p:nvPr/>
          </p:nvGrpSpPr>
          <p:grpSpPr>
            <a:xfrm>
              <a:off x="2918782" y="4655178"/>
              <a:ext cx="1454430" cy="413828"/>
              <a:chOff x="4402330" y="5765321"/>
              <a:chExt cx="1742724" cy="432177"/>
            </a:xfrm>
          </p:grpSpPr>
          <p:sp>
            <p:nvSpPr>
              <p:cNvPr id="18"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9"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4" name="Group 7"/>
            <p:cNvGrpSpPr/>
            <p:nvPr/>
          </p:nvGrpSpPr>
          <p:grpSpPr>
            <a:xfrm>
              <a:off x="4430951" y="4655154"/>
              <a:ext cx="1454428" cy="413828"/>
              <a:chOff x="5966949" y="5765308"/>
              <a:chExt cx="1742722" cy="432178"/>
            </a:xfrm>
          </p:grpSpPr>
          <p:sp>
            <p:nvSpPr>
              <p:cNvPr id="15"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6"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5" name="Rectangle 2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318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795089"/>
          </a:xfrm>
        </p:spPr>
        <p:txBody>
          <a:bodyPr/>
          <a:lstStyle/>
          <a:p>
            <a:r>
              <a:rPr lang="fr-FR" dirty="0"/>
              <a:t>Aperçu des résultats provinciaux : coordination des soins par le médecin attitré</a:t>
            </a:r>
          </a:p>
        </p:txBody>
      </p:sp>
      <p:graphicFrame>
        <p:nvGraphicFramePr>
          <p:cNvPr id="5" name="Table 2"/>
          <p:cNvGraphicFramePr>
            <a:graphicFrameLocks noGrp="1"/>
          </p:cNvGraphicFramePr>
          <p:nvPr>
            <p:ph idx="4294967295"/>
            <p:extLst>
              <p:ext uri="{D42A27DB-BD31-4B8C-83A1-F6EECF244321}">
                <p14:modId xmlns:p14="http://schemas.microsoft.com/office/powerpoint/2010/main" val="1354249837"/>
              </p:ext>
            </p:extLst>
          </p:nvPr>
        </p:nvGraphicFramePr>
        <p:xfrm>
          <a:off x="507335" y="2005013"/>
          <a:ext cx="8278533" cy="2985240"/>
        </p:xfrm>
        <a:graphic>
          <a:graphicData uri="http://schemas.openxmlformats.org/drawingml/2006/table">
            <a:tbl>
              <a:tblPr/>
              <a:tblGrid>
                <a:gridCol w="2121565">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gridCol w="485775">
                  <a:extLst>
                    <a:ext uri="{9D8B030D-6E8A-4147-A177-3AD203B41FA5}">
                      <a16:colId xmlns:a16="http://schemas.microsoft.com/office/drawing/2014/main" val="20003"/>
                    </a:ext>
                  </a:extLst>
                </a:gridCol>
                <a:gridCol w="428625">
                  <a:extLst>
                    <a:ext uri="{9D8B030D-6E8A-4147-A177-3AD203B41FA5}">
                      <a16:colId xmlns:a16="http://schemas.microsoft.com/office/drawing/2014/main" val="20004"/>
                    </a:ext>
                  </a:extLst>
                </a:gridCol>
                <a:gridCol w="377535">
                  <a:extLst>
                    <a:ext uri="{9D8B030D-6E8A-4147-A177-3AD203B41FA5}">
                      <a16:colId xmlns:a16="http://schemas.microsoft.com/office/drawing/2014/main" val="20005"/>
                    </a:ext>
                  </a:extLst>
                </a:gridCol>
                <a:gridCol w="492702">
                  <a:extLst>
                    <a:ext uri="{9D8B030D-6E8A-4147-A177-3AD203B41FA5}">
                      <a16:colId xmlns:a16="http://schemas.microsoft.com/office/drawing/2014/main" val="20006"/>
                    </a:ext>
                  </a:extLst>
                </a:gridCol>
                <a:gridCol w="492702">
                  <a:extLst>
                    <a:ext uri="{9D8B030D-6E8A-4147-A177-3AD203B41FA5}">
                      <a16:colId xmlns:a16="http://schemas.microsoft.com/office/drawing/2014/main" val="20007"/>
                    </a:ext>
                  </a:extLst>
                </a:gridCol>
                <a:gridCol w="492702">
                  <a:extLst>
                    <a:ext uri="{9D8B030D-6E8A-4147-A177-3AD203B41FA5}">
                      <a16:colId xmlns:a16="http://schemas.microsoft.com/office/drawing/2014/main" val="20008"/>
                    </a:ext>
                  </a:extLst>
                </a:gridCol>
                <a:gridCol w="492702">
                  <a:extLst>
                    <a:ext uri="{9D8B030D-6E8A-4147-A177-3AD203B41FA5}">
                      <a16:colId xmlns:a16="http://schemas.microsoft.com/office/drawing/2014/main" val="20009"/>
                    </a:ext>
                  </a:extLst>
                </a:gridCol>
                <a:gridCol w="492702">
                  <a:extLst>
                    <a:ext uri="{9D8B030D-6E8A-4147-A177-3AD203B41FA5}">
                      <a16:colId xmlns:a16="http://schemas.microsoft.com/office/drawing/2014/main" val="20010"/>
                    </a:ext>
                  </a:extLst>
                </a:gridCol>
                <a:gridCol w="492702">
                  <a:extLst>
                    <a:ext uri="{9D8B030D-6E8A-4147-A177-3AD203B41FA5}">
                      <a16:colId xmlns:a16="http://schemas.microsoft.com/office/drawing/2014/main" val="20011"/>
                    </a:ext>
                  </a:extLst>
                </a:gridCol>
                <a:gridCol w="737246">
                  <a:extLst>
                    <a:ext uri="{9D8B030D-6E8A-4147-A177-3AD203B41FA5}">
                      <a16:colId xmlns:a16="http://schemas.microsoft.com/office/drawing/2014/main" val="20012"/>
                    </a:ext>
                  </a:extLst>
                </a:gridCol>
              </a:tblGrid>
              <a:tr h="450523">
                <a:tc>
                  <a:txBody>
                    <a:bodyPr/>
                    <a:lstStyle/>
                    <a:p>
                      <a:pPr marL="0" indent="0" algn="l" fontAlgn="b"/>
                      <a:r>
                        <a:rPr lang="fr-CA" sz="1250" b="1" i="0" u="none" strike="noStrike" noProof="0" dirty="0" smtClean="0">
                          <a:effectLst/>
                          <a:latin typeface="+mn-lt"/>
                          <a:cs typeface="Arial" panose="020B0604020202020204" pitchFamily="34" charset="0"/>
                        </a:rPr>
                        <a:t>Pourcentage des </a:t>
                      </a:r>
                      <a:br>
                        <a:rPr lang="fr-CA" sz="1250" b="1" i="0" u="none" strike="noStrike" noProof="0" dirty="0" smtClean="0">
                          <a:effectLst/>
                          <a:latin typeface="+mn-lt"/>
                          <a:cs typeface="Arial" panose="020B0604020202020204" pitchFamily="34" charset="0"/>
                        </a:rPr>
                      </a:br>
                      <a:r>
                        <a:rPr lang="fr-CA" sz="1250" b="1" i="0" u="none" strike="noStrike" noProof="0" dirty="0" smtClean="0">
                          <a:effectLst/>
                          <a:latin typeface="+mn-lt"/>
                          <a:cs typeface="Arial" panose="020B0604020202020204" pitchFamily="34" charset="0"/>
                        </a:rPr>
                        <a:t>répondants qui</a:t>
                      </a:r>
                      <a:endParaRPr lang="fr-CA" sz="1250" b="1" i="0" u="none" strike="noStrike" noProof="0" dirty="0">
                        <a:effectLst/>
                        <a:latin typeface="+mn-lt"/>
                        <a:cs typeface="Arial" panose="020B0604020202020204" pitchFamily="34" charset="0"/>
                      </a:endParaRPr>
                    </a:p>
                  </a:txBody>
                  <a:tcPr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27432" marR="54864" marT="67680" marB="6768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27432" marR="54864" marT="67680" marB="6768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27432" marR="54864" marT="67680" marB="6768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p>
                  </a:txBody>
                  <a:tcPr marL="27432" marR="54864" marT="67680" marB="6768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p>
                  </a:txBody>
                  <a:tcPr marL="27432" marR="54864" marT="67680" marB="6768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27432" marR="54864" marT="67680" marB="6768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27432" marR="54864" marT="67680" marB="6768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27432" marR="54864" marT="67680" marB="6768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endParaRPr lang="fr-CA" sz="1250" b="1" i="0" u="none" strike="noStrike" noProof="0" dirty="0">
                        <a:solidFill>
                          <a:srgbClr val="000000"/>
                        </a:solidFill>
                        <a:effectLst/>
                        <a:latin typeface="+mn-lt"/>
                        <a:cs typeface="Arial" panose="020B0604020202020204" pitchFamily="34" charset="0"/>
                      </a:endParaRPr>
                    </a:p>
                  </a:txBody>
                  <a:tcPr marL="27432" marR="54864" marT="67680" marB="6768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27432" marR="54864" marT="67680" marB="6768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27432" marR="54864" marT="67680" marB="6768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27432" marR="54864" marT="67680" marB="6768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608105">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noProof="0" dirty="0" smtClean="0">
                          <a:solidFill>
                            <a:schemeClr val="tx1"/>
                          </a:solidFill>
                          <a:latin typeface="+mn-lt"/>
                        </a:rPr>
                        <a:t>ont consulté </a:t>
                      </a:r>
                      <a:r>
                        <a:rPr lang="fr-CA" sz="1250" b="1" noProof="0" dirty="0" smtClean="0">
                          <a:solidFill>
                            <a:schemeClr val="tx1"/>
                          </a:solidFill>
                          <a:latin typeface="+mn-lt"/>
                        </a:rPr>
                        <a:t>4 médecins différents ou plus </a:t>
                      </a:r>
                      <a:r>
                        <a:rPr lang="fr-CA" sz="1250" b="0" noProof="0" dirty="0" smtClean="0">
                          <a:solidFill>
                            <a:schemeClr val="tx1"/>
                          </a:solidFill>
                          <a:latin typeface="+mn-lt"/>
                        </a:rPr>
                        <a:t>dans les 12 derniers mois, sans</a:t>
                      </a:r>
                      <a:r>
                        <a:rPr lang="fr-CA" sz="1250" b="0" baseline="0" noProof="0" dirty="0" smtClean="0">
                          <a:solidFill>
                            <a:schemeClr val="tx1"/>
                          </a:solidFill>
                          <a:latin typeface="+mn-lt"/>
                        </a:rPr>
                        <a:t> compter</a:t>
                      </a:r>
                      <a:r>
                        <a:rPr lang="fr-CA" sz="1250" b="0" noProof="0" dirty="0" smtClean="0">
                          <a:solidFill>
                            <a:schemeClr val="tx1"/>
                          </a:solidFill>
                          <a:latin typeface="+mn-lt"/>
                        </a:rPr>
                        <a:t> les fois où ils peuvent</a:t>
                      </a:r>
                      <a:r>
                        <a:rPr lang="fr-CA" sz="1250" b="0" baseline="0" noProof="0" dirty="0" smtClean="0">
                          <a:solidFill>
                            <a:schemeClr val="tx1"/>
                          </a:solidFill>
                          <a:latin typeface="+mn-lt"/>
                        </a:rPr>
                        <a:t> avoir </a:t>
                      </a:r>
                      <a:r>
                        <a:rPr lang="fr-CA" sz="1250" b="0" noProof="0" dirty="0" smtClean="0">
                          <a:solidFill>
                            <a:schemeClr val="tx1"/>
                          </a:solidFill>
                          <a:latin typeface="+mn-lt"/>
                        </a:rPr>
                        <a:t>été hospitalisés</a:t>
                      </a:r>
                    </a:p>
                  </a:txBody>
                  <a:tcPr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14</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11</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11</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13</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15</a:t>
                      </a:r>
                    </a:p>
                  </a:txBody>
                  <a:tcPr marL="27432" marR="54864"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2088845977"/>
                  </a:ext>
                </a:extLst>
              </a:tr>
              <a:tr h="716280">
                <a:tc>
                  <a:txBody>
                    <a:bodyPr/>
                    <a:lstStyle/>
                    <a:p>
                      <a:pPr marL="0" indent="0" algn="l" fontAlgn="b"/>
                      <a:r>
                        <a:rPr kumimoji="0" lang="fr-CA" sz="1250" b="0" i="0" u="none" strike="noStrike" kern="1200" cap="none" spc="0" normalizeH="0" baseline="0" noProof="0" dirty="0" smtClean="0">
                          <a:ln>
                            <a:noFill/>
                          </a:ln>
                          <a:solidFill>
                            <a:schemeClr val="tx1"/>
                          </a:solidFill>
                          <a:effectLst/>
                          <a:uLnTx/>
                          <a:uFillTx/>
                          <a:latin typeface="+mn-lt"/>
                          <a:ea typeface="+mn-ea"/>
                          <a:cs typeface="+mn-cs"/>
                        </a:rPr>
                        <a:t>ont déclaré que leur médecin attitré ou un membre de son cabinet </a:t>
                      </a:r>
                      <a:r>
                        <a:rPr kumimoji="0" lang="fr-CA" sz="1250" b="1" i="0" u="none" strike="noStrike" kern="1200" cap="none" spc="0" normalizeH="0" baseline="0" noProof="0" dirty="0" smtClean="0">
                          <a:ln>
                            <a:noFill/>
                          </a:ln>
                          <a:solidFill>
                            <a:schemeClr val="tx1"/>
                          </a:solidFill>
                          <a:effectLst/>
                          <a:uLnTx/>
                          <a:uFillTx/>
                          <a:latin typeface="+mn-lt"/>
                          <a:ea typeface="+mn-ea"/>
                          <a:cs typeface="+mn-cs"/>
                        </a:rPr>
                        <a:t>les aide souvent ou toujours à coordonner ou à organiser </a:t>
                      </a:r>
                      <a:r>
                        <a:rPr kumimoji="0" lang="fr-CA" sz="1250" b="0" i="0" u="none" strike="noStrike" kern="1200" cap="none" spc="0" normalizeH="0" baseline="0" noProof="0" dirty="0" smtClean="0">
                          <a:ln>
                            <a:noFill/>
                          </a:ln>
                          <a:solidFill>
                            <a:schemeClr val="tx1"/>
                          </a:solidFill>
                          <a:effectLst/>
                          <a:uLnTx/>
                          <a:uFillTx/>
                          <a:latin typeface="+mn-lt"/>
                          <a:ea typeface="+mn-ea"/>
                          <a:cs typeface="+mn-cs"/>
                        </a:rPr>
                        <a:t>les soins qu’ils reçoivent d’autres médecins et établissements de soins*</a:t>
                      </a:r>
                    </a:p>
                  </a:txBody>
                  <a:tcPr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79</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83</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87</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84</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75</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86</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84</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85</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78</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82</a:t>
                      </a:r>
                    </a:p>
                  </a:txBody>
                  <a:tcPr marL="27432" marR="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77</a:t>
                      </a:r>
                    </a:p>
                  </a:txBody>
                  <a:tcPr marL="27432" marR="54864"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37734099"/>
                  </a:ext>
                </a:extLst>
              </a:tr>
            </a:tbl>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49</a:t>
            </a:fld>
            <a:endParaRPr lang="en-CA" dirty="0"/>
          </a:p>
        </p:txBody>
      </p:sp>
      <p:sp>
        <p:nvSpPr>
          <p:cNvPr id="18" name="Rectangle 17"/>
          <p:cNvSpPr/>
          <p:nvPr/>
        </p:nvSpPr>
        <p:spPr>
          <a:xfrm>
            <a:off x="507332" y="5003131"/>
            <a:ext cx="8254501" cy="507831"/>
          </a:xfrm>
          <a:prstGeom prst="rect">
            <a:avLst/>
          </a:prstGeom>
        </p:spPr>
        <p:txBody>
          <a:bodyPr wrap="square" lIns="0" tIns="91440" bIns="0">
            <a:spAutoFit/>
          </a:bodyPr>
          <a:lstStyle/>
          <a:p>
            <a:r>
              <a:rPr lang="fr-FR" sz="900" b="1" dirty="0" smtClean="0">
                <a:latin typeface="Arial" panose="020B0604020202020204" pitchFamily="34" charset="0"/>
              </a:rPr>
              <a:t>Remarque</a:t>
            </a:r>
          </a:p>
          <a:p>
            <a:r>
              <a:rPr lang="fr-FR" sz="900" dirty="0" smtClean="0">
                <a:latin typeface="Arial" panose="020B0604020202020204" pitchFamily="34" charset="0"/>
              </a:rPr>
              <a:t>La </a:t>
            </a:r>
            <a:r>
              <a:rPr lang="fr-FR" sz="900" dirty="0">
                <a:latin typeface="Arial" panose="020B0604020202020204" pitchFamily="34" charset="0"/>
              </a:rPr>
              <a:t>moyenne du Fonds du Commonwealth correspond au total des résultats des 11 pays divisé par le nombre de pays. La moyenne canadienne représente l’expérience moyenne des Canadiens (plutôt que la médiane des résultats provinciaux).</a:t>
            </a:r>
          </a:p>
        </p:txBody>
      </p:sp>
      <p:grpSp>
        <p:nvGrpSpPr>
          <p:cNvPr id="6" name="Group 2"/>
          <p:cNvGrpSpPr/>
          <p:nvPr>
            <p:custDataLst>
              <p:tags r:id="rId1"/>
            </p:custDataLst>
          </p:nvPr>
        </p:nvGrpSpPr>
        <p:grpSpPr>
          <a:xfrm>
            <a:off x="248075" y="6315411"/>
            <a:ext cx="4326123" cy="427175"/>
            <a:chOff x="1559256" y="4655154"/>
            <a:chExt cx="4326123" cy="413852"/>
          </a:xfrm>
        </p:grpSpPr>
        <p:grpSp>
          <p:nvGrpSpPr>
            <p:cNvPr id="7" name="Group 3"/>
            <p:cNvGrpSpPr/>
            <p:nvPr/>
          </p:nvGrpSpPr>
          <p:grpSpPr>
            <a:xfrm>
              <a:off x="1559256" y="4655163"/>
              <a:ext cx="1599872" cy="413828"/>
              <a:chOff x="2989195" y="5765318"/>
              <a:chExt cx="1742725" cy="432178"/>
            </a:xfrm>
          </p:grpSpPr>
          <p:sp>
            <p:nvSpPr>
              <p:cNvPr id="1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4655178"/>
              <a:ext cx="1454430" cy="413828"/>
              <a:chOff x="4402330" y="5765321"/>
              <a:chExt cx="1742724" cy="432177"/>
            </a:xfrm>
          </p:grpSpPr>
          <p:sp>
            <p:nvSpPr>
              <p:cNvPr id="1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1" y="4655154"/>
              <a:ext cx="1454428" cy="413828"/>
              <a:chOff x="5966949" y="5765308"/>
              <a:chExt cx="1742722" cy="432178"/>
            </a:xfrm>
          </p:grpSpPr>
          <p:sp>
            <p:nvSpPr>
              <p:cNvPr id="1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9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86782"/>
            <a:ext cx="8229600" cy="397545"/>
          </a:xfrm>
        </p:spPr>
        <p:txBody>
          <a:bodyPr/>
          <a:lstStyle/>
          <a:p>
            <a:pPr>
              <a:lnSpc>
                <a:spcPts val="3100"/>
              </a:lnSpc>
            </a:pPr>
            <a:r>
              <a:rPr lang="en-CA" sz="2800" dirty="0" smtClean="0"/>
              <a:t>Sommaire (suite)</a:t>
            </a:r>
            <a:endParaRPr lang="en-CA" sz="2800" dirty="0"/>
          </a:p>
        </p:txBody>
      </p:sp>
      <p:sp>
        <p:nvSpPr>
          <p:cNvPr id="2" name="Content Placeholder 1"/>
          <p:cNvSpPr>
            <a:spLocks noGrp="1"/>
          </p:cNvSpPr>
          <p:nvPr>
            <p:ph idx="1"/>
          </p:nvPr>
        </p:nvSpPr>
        <p:spPr>
          <a:xfrm>
            <a:off x="473626" y="1351309"/>
            <a:ext cx="8017231" cy="4525963"/>
          </a:xfrm>
        </p:spPr>
        <p:txBody>
          <a:bodyPr>
            <a:normAutofit/>
          </a:bodyPr>
          <a:lstStyle/>
          <a:p>
            <a:pPr marL="0" indent="0">
              <a:lnSpc>
                <a:spcPts val="1800"/>
              </a:lnSpc>
              <a:spcBef>
                <a:spcPts val="0"/>
              </a:spcBef>
              <a:spcAft>
                <a:spcPts val="900"/>
              </a:spcAft>
              <a:buNone/>
            </a:pPr>
            <a:r>
              <a:rPr lang="fr-CA" sz="2400" b="0" dirty="0" smtClean="0">
                <a:solidFill>
                  <a:srgbClr val="00A199"/>
                </a:solidFill>
              </a:rPr>
              <a:t>Soins de santé primaires </a:t>
            </a:r>
          </a:p>
          <a:p>
            <a:pPr>
              <a:lnSpc>
                <a:spcPts val="1600"/>
              </a:lnSpc>
              <a:spcBef>
                <a:spcPts val="0"/>
              </a:spcBef>
              <a:spcAft>
                <a:spcPts val="450"/>
              </a:spcAft>
            </a:pPr>
            <a:r>
              <a:rPr lang="fr-CA" sz="1100" b="0" dirty="0" smtClean="0">
                <a:solidFill>
                  <a:schemeClr val="tx1"/>
                </a:solidFill>
                <a:latin typeface="Arial" panose="020B0604020202020204" pitchFamily="34" charset="0"/>
              </a:rPr>
              <a:t>Les Canadiens déclarent généralement des expériences plus positives que la moyenne internationale quant à ce qu’ils attendent de leur médecin attitré, qui selon eux : connaît leurs antécédents médicaux, les implique dans la prise de décisions médicales, leur consacre suffisamment de temps et les encourage à poser des questions. </a:t>
            </a:r>
          </a:p>
          <a:p>
            <a:pPr>
              <a:lnSpc>
                <a:spcPts val="1600"/>
              </a:lnSpc>
              <a:spcBef>
                <a:spcPts val="0"/>
              </a:spcBef>
              <a:spcAft>
                <a:spcPts val="450"/>
              </a:spcAft>
            </a:pPr>
            <a:r>
              <a:rPr lang="fr-CA" sz="1100" b="0" dirty="0" smtClean="0">
                <a:solidFill>
                  <a:schemeClr val="tx1"/>
                </a:solidFill>
                <a:latin typeface="Arial" panose="020B0604020202020204" pitchFamily="34" charset="0"/>
              </a:rPr>
              <a:t>En ce qui concerne la prise en charge des besoins médicaux complexes des adultes âgés, la majorité des Canadiens âgés (82 %) — soit un taux plus élevé que la moyenne internationale — ont eu droit à </a:t>
            </a:r>
            <a:r>
              <a:rPr lang="fr-CA" sz="1100" b="0" dirty="0">
                <a:solidFill>
                  <a:schemeClr val="tx1"/>
                </a:solidFill>
                <a:latin typeface="Arial" panose="020B0604020202020204" pitchFamily="34" charset="0"/>
              </a:rPr>
              <a:t>un examen de leurs </a:t>
            </a:r>
            <a:r>
              <a:rPr lang="fr-CA" sz="1100" b="0" dirty="0" smtClean="0">
                <a:solidFill>
                  <a:schemeClr val="tx1"/>
                </a:solidFill>
                <a:latin typeface="Arial" panose="020B0604020202020204" pitchFamily="34" charset="0"/>
              </a:rPr>
              <a:t>médicaments dans les 12 derniers mois et ont reçu un plan de traitement pour leurs affections chroniques. </a:t>
            </a:r>
          </a:p>
          <a:p>
            <a:pPr>
              <a:lnSpc>
                <a:spcPts val="1600"/>
              </a:lnSpc>
              <a:spcBef>
                <a:spcPts val="0"/>
              </a:spcBef>
              <a:spcAft>
                <a:spcPts val="450"/>
              </a:spcAft>
            </a:pPr>
            <a:r>
              <a:rPr lang="fr-CA" sz="1100" b="0" dirty="0" smtClean="0">
                <a:solidFill>
                  <a:schemeClr val="tx1"/>
                </a:solidFill>
                <a:latin typeface="Arial" panose="020B0604020202020204" pitchFamily="34" charset="0"/>
              </a:rPr>
              <a:t>Seuls 65 % estiment pouvoir communiquer facilement avec un professionnel de la santé pour poser des questions entre les visites chez le médecin. Encore moins (14 %) ont déclaré qu’un professionnel de la santé les avait contactés entre les visites chez le médecin. Ces deux taux sont en deçà de la moyenne internationale. </a:t>
            </a:r>
            <a:endParaRPr lang="fr-CA" sz="1100" b="0" dirty="0" smtClean="0">
              <a:solidFill>
                <a:srgbClr val="FF0000"/>
              </a:solidFill>
              <a:latin typeface="Arial" panose="020B0604020202020204" pitchFamily="34" charset="0"/>
            </a:endParaRPr>
          </a:p>
          <a:p>
            <a:pPr>
              <a:lnSpc>
                <a:spcPts val="1600"/>
              </a:lnSpc>
              <a:spcBef>
                <a:spcPts val="0"/>
              </a:spcBef>
              <a:spcAft>
                <a:spcPts val="450"/>
              </a:spcAft>
            </a:pPr>
            <a:r>
              <a:rPr lang="fr-CA" sz="1100" b="0" dirty="0" smtClean="0">
                <a:solidFill>
                  <a:schemeClr val="tx1"/>
                </a:solidFill>
                <a:latin typeface="Arial" panose="020B0604020202020204" pitchFamily="34" charset="0"/>
              </a:rPr>
              <a:t>Bien que les résultats soient plus encourageants que la moyenne internationale, ils montrent néanmoins que 59 % des Canadiens âgés ne sont pas très convaincus de pouvoir gérer leurs problèmes de santé. </a:t>
            </a:r>
          </a:p>
          <a:p>
            <a:pPr>
              <a:lnSpc>
                <a:spcPts val="1600"/>
              </a:lnSpc>
              <a:spcBef>
                <a:spcPts val="0"/>
              </a:spcBef>
              <a:spcAft>
                <a:spcPts val="450"/>
              </a:spcAft>
            </a:pPr>
            <a:r>
              <a:rPr lang="fr-CA" sz="1100" b="0" dirty="0" smtClean="0">
                <a:solidFill>
                  <a:schemeClr val="tx1"/>
                </a:solidFill>
                <a:latin typeface="Arial" panose="020B0604020202020204" pitchFamily="34" charset="0"/>
              </a:rPr>
              <a:t>Les Canadiens âgés sont plus susceptibles de discuter de saines habitudes de vie avec leurs dispensateurs de soins que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les adultes âgés d’autres pays, mais certaines lacunes subsistent. Par exemple, près de la moitié d’entre eux n’avaient pas abordé l’alimentation équilibrée ou l’activité physique. </a:t>
            </a:r>
            <a:endParaRPr lang="fr-CA" sz="2000" b="0" dirty="0" smtClean="0">
              <a:solidFill>
                <a:schemeClr val="tx1"/>
              </a:solidFill>
              <a:latin typeface="Arial" panose="020B0604020202020204" pitchFamily="34" charset="0"/>
            </a:endParaRPr>
          </a:p>
          <a:p>
            <a:pPr marL="0" indent="0">
              <a:buNone/>
            </a:pPr>
            <a:endParaRPr lang="fr-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5</a:t>
            </a:fld>
            <a:endParaRPr lang="en-CA" dirty="0"/>
          </a:p>
        </p:txBody>
      </p:sp>
      <p:sp>
        <p:nvSpPr>
          <p:cNvPr id="5" name="Rectangle 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3157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ontent Placeholder 4"/>
          <p:cNvGraphicFramePr>
            <a:graphicFrameLocks/>
          </p:cNvGraphicFramePr>
          <p:nvPr>
            <p:extLst>
              <p:ext uri="{D42A27DB-BD31-4B8C-83A1-F6EECF244321}">
                <p14:modId xmlns:p14="http://schemas.microsoft.com/office/powerpoint/2010/main" val="2821202682"/>
              </p:ext>
            </p:extLst>
          </p:nvPr>
        </p:nvGraphicFramePr>
        <p:xfrm>
          <a:off x="457200" y="1367734"/>
          <a:ext cx="8208531" cy="4422116"/>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1"/>
          <p:cNvSpPr>
            <a:spLocks noGrp="1"/>
          </p:cNvSpPr>
          <p:nvPr>
            <p:ph type="title"/>
          </p:nvPr>
        </p:nvSpPr>
        <p:spPr>
          <a:xfrm>
            <a:off x="457199" y="389999"/>
            <a:ext cx="8467726" cy="795539"/>
          </a:xfrm>
        </p:spPr>
        <p:txBody>
          <a:bodyPr/>
          <a:lstStyle/>
          <a:p>
            <a:r>
              <a:rPr lang="fr-FR" dirty="0"/>
              <a:t>La performance du Canada en matière de coordination des soins est semblable à la moyenne du FCMW</a:t>
            </a:r>
            <a:endParaRPr lang="en-CA" dirty="0"/>
          </a:p>
        </p:txBody>
      </p:sp>
      <p:sp>
        <p:nvSpPr>
          <p:cNvPr id="24" name="TextBox 23"/>
          <p:cNvSpPr txBox="1"/>
          <p:nvPr/>
        </p:nvSpPr>
        <p:spPr>
          <a:xfrm>
            <a:off x="457200" y="2072282"/>
            <a:ext cx="3657819" cy="461665"/>
          </a:xfrm>
          <a:prstGeom prst="rect">
            <a:avLst/>
          </a:prstGeom>
          <a:noFill/>
        </p:spPr>
        <p:txBody>
          <a:bodyPr wrap="square" rtlCol="0">
            <a:spAutoFit/>
          </a:bodyPr>
          <a:lstStyle/>
          <a:p>
            <a:pPr algn="r"/>
            <a:r>
              <a:rPr lang="fr-FR" sz="1200" dirty="0">
                <a:solidFill>
                  <a:srgbClr val="000000"/>
                </a:solidFill>
                <a:latin typeface="Arial Narrow" panose="020B0606020202030204" pitchFamily="34" charset="0"/>
                <a:cs typeface="Arial" panose="020B0604020202020204" pitchFamily="34" charset="0"/>
              </a:rPr>
              <a:t>dont les résultats d’examen ou les dossiers médicaux n’étaient pas disponibles au moment de leur rendez-vous médical </a:t>
            </a:r>
          </a:p>
        </p:txBody>
      </p:sp>
      <p:sp>
        <p:nvSpPr>
          <p:cNvPr id="25" name="TextBox 24"/>
          <p:cNvSpPr txBox="1"/>
          <p:nvPr/>
        </p:nvSpPr>
        <p:spPr>
          <a:xfrm>
            <a:off x="685800" y="2891200"/>
            <a:ext cx="3429219" cy="461665"/>
          </a:xfrm>
          <a:prstGeom prst="rect">
            <a:avLst/>
          </a:prstGeom>
          <a:noFill/>
        </p:spPr>
        <p:txBody>
          <a:bodyPr wrap="square" rtlCol="0">
            <a:spAutoFit/>
          </a:bodyPr>
          <a:lstStyle>
            <a:defPPr>
              <a:defRPr lang="en-US"/>
            </a:defPPr>
            <a:lvl1pPr>
              <a:defRPr sz="1200">
                <a:solidFill>
                  <a:srgbClr val="000000"/>
                </a:solidFill>
                <a:latin typeface="Arial Narrow" panose="020B0606020202030204" pitchFamily="34" charset="0"/>
              </a:defRPr>
            </a:lvl1pPr>
          </a:lstStyle>
          <a:p>
            <a:pPr algn="r"/>
            <a:r>
              <a:rPr lang="fr-FR" dirty="0">
                <a:cs typeface="Arial" panose="020B0604020202020204" pitchFamily="34" charset="0"/>
              </a:rPr>
              <a:t>qui ont reçu des renseignements contradictoires de la part de différents médecins ou professionnels de la santé </a:t>
            </a:r>
          </a:p>
        </p:txBody>
      </p:sp>
      <p:sp>
        <p:nvSpPr>
          <p:cNvPr id="2" name="Rectangle 1"/>
          <p:cNvSpPr/>
          <p:nvPr/>
        </p:nvSpPr>
        <p:spPr>
          <a:xfrm>
            <a:off x="314326" y="3641503"/>
            <a:ext cx="3800694" cy="461665"/>
          </a:xfrm>
          <a:prstGeom prst="rect">
            <a:avLst/>
          </a:prstGeom>
          <a:noFill/>
        </p:spPr>
        <p:txBody>
          <a:bodyPr wrap="square" rtlCol="0">
            <a:spAutoFit/>
          </a:bodyPr>
          <a:lstStyle/>
          <a:p>
            <a:pPr algn="r"/>
            <a:r>
              <a:rPr lang="fr-FR" sz="1200" dirty="0">
                <a:solidFill>
                  <a:srgbClr val="000000"/>
                </a:solidFill>
                <a:latin typeface="Arial Narrow" panose="020B0606020202030204" pitchFamily="34" charset="0"/>
                <a:cs typeface="Arial" panose="020B0604020202020204" pitchFamily="34" charset="0"/>
              </a:rPr>
              <a:t>dont le médecin a demandé un examen médical qu’ils jugeaient non nécessaire puisque cet examen avait déjà été fait </a:t>
            </a:r>
          </a:p>
        </p:txBody>
      </p:sp>
      <p:sp>
        <p:nvSpPr>
          <p:cNvPr id="5" name="Rectangle 4"/>
          <p:cNvSpPr/>
          <p:nvPr/>
        </p:nvSpPr>
        <p:spPr>
          <a:xfrm>
            <a:off x="933450" y="4418528"/>
            <a:ext cx="3181569" cy="461665"/>
          </a:xfrm>
          <a:prstGeom prst="rect">
            <a:avLst/>
          </a:prstGeom>
          <a:noFill/>
        </p:spPr>
        <p:txBody>
          <a:bodyPr wrap="square" rtlCol="0">
            <a:spAutoFit/>
          </a:bodyPr>
          <a:lstStyle/>
          <a:p>
            <a:pPr algn="r"/>
            <a:r>
              <a:rPr lang="fr-FR" sz="1200" dirty="0">
                <a:solidFill>
                  <a:srgbClr val="000000"/>
                </a:solidFill>
                <a:latin typeface="Arial Narrow" panose="020B0606020202030204" pitchFamily="34" charset="0"/>
                <a:cs typeface="Arial" panose="020B0604020202020204" pitchFamily="34" charset="0"/>
              </a:rPr>
              <a:t>qui croyaient qu’une erreur médicale s’était produite dans le cadre de leur traitement ou de leurs soins </a:t>
            </a:r>
          </a:p>
        </p:txBody>
      </p:sp>
      <p:sp>
        <p:nvSpPr>
          <p:cNvPr id="4" name="Slide Number Placeholder 3"/>
          <p:cNvSpPr>
            <a:spLocks noGrp="1"/>
          </p:cNvSpPr>
          <p:nvPr>
            <p:ph type="sldNum" sz="quarter" idx="4"/>
          </p:nvPr>
        </p:nvSpPr>
        <p:spPr/>
        <p:txBody>
          <a:bodyPr/>
          <a:lstStyle/>
          <a:p>
            <a:fld id="{B0F7FFD8-5CE8-4D8F-8E40-58118BB0EBB0}" type="slidenum">
              <a:rPr lang="en-CA" smtClean="0"/>
              <a:pPr/>
              <a:t>50</a:t>
            </a:fld>
            <a:endParaRPr lang="en-CA" dirty="0"/>
          </a:p>
        </p:txBody>
      </p:sp>
      <p:sp>
        <p:nvSpPr>
          <p:cNvPr id="61" name="Rectangle 60"/>
          <p:cNvSpPr/>
          <p:nvPr/>
        </p:nvSpPr>
        <p:spPr>
          <a:xfrm>
            <a:off x="505834" y="5688888"/>
            <a:ext cx="8208531" cy="507831"/>
          </a:xfrm>
          <a:prstGeom prst="rect">
            <a:avLst/>
          </a:prstGeom>
        </p:spPr>
        <p:txBody>
          <a:bodyPr wrap="square" lIns="0" tIns="9144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900" b="1" dirty="0">
                <a:latin typeface="Arial" panose="020B0604020202020204" pitchFamily="34" charset="0"/>
              </a:rPr>
              <a:t>Remarque</a:t>
            </a:r>
          </a:p>
          <a:p>
            <a:r>
              <a:rPr lang="fr-FR" sz="900" dirty="0">
                <a:latin typeface="Arial" panose="020B0604020202020204" pitchFamily="34" charset="0"/>
              </a:rPr>
              <a:t>Des résultats supérieurs à la moyenne internationale sont souhaitables; des résultats inférieurs à la moyenne indiquent souvent des points à améliorer.</a:t>
            </a:r>
          </a:p>
          <a:p>
            <a:endParaRPr lang="fr-FR" sz="900" b="1" dirty="0">
              <a:latin typeface="Arial" panose="020B0604020202020204" pitchFamily="34" charset="0"/>
            </a:endParaRPr>
          </a:p>
        </p:txBody>
      </p:sp>
      <p:grpSp>
        <p:nvGrpSpPr>
          <p:cNvPr id="22" name="Group 2"/>
          <p:cNvGrpSpPr/>
          <p:nvPr>
            <p:custDataLst>
              <p:tags r:id="rId1"/>
            </p:custDataLst>
          </p:nvPr>
        </p:nvGrpSpPr>
        <p:grpSpPr>
          <a:xfrm>
            <a:off x="248075" y="6315411"/>
            <a:ext cx="4326123" cy="427175"/>
            <a:chOff x="1559256" y="4655154"/>
            <a:chExt cx="4326123" cy="413852"/>
          </a:xfrm>
        </p:grpSpPr>
        <p:grpSp>
          <p:nvGrpSpPr>
            <p:cNvPr id="26" name="Group 3"/>
            <p:cNvGrpSpPr/>
            <p:nvPr/>
          </p:nvGrpSpPr>
          <p:grpSpPr>
            <a:xfrm>
              <a:off x="1559256" y="4655163"/>
              <a:ext cx="1599872" cy="413828"/>
              <a:chOff x="2989195" y="5765318"/>
              <a:chExt cx="1742725" cy="432178"/>
            </a:xfrm>
          </p:grpSpPr>
          <p:sp>
            <p:nvSpPr>
              <p:cNvPr id="33"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34"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27" name="Group 5"/>
            <p:cNvGrpSpPr/>
            <p:nvPr/>
          </p:nvGrpSpPr>
          <p:grpSpPr>
            <a:xfrm>
              <a:off x="2918782" y="4655178"/>
              <a:ext cx="1454430" cy="413828"/>
              <a:chOff x="4402330" y="5765321"/>
              <a:chExt cx="1742724" cy="432177"/>
            </a:xfrm>
          </p:grpSpPr>
          <p:sp>
            <p:nvSpPr>
              <p:cNvPr id="31"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32"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28" name="Group 7"/>
            <p:cNvGrpSpPr/>
            <p:nvPr/>
          </p:nvGrpSpPr>
          <p:grpSpPr>
            <a:xfrm>
              <a:off x="4430951" y="4655154"/>
              <a:ext cx="1454428" cy="413828"/>
              <a:chOff x="5966949" y="5765308"/>
              <a:chExt cx="1742722" cy="432178"/>
            </a:xfrm>
          </p:grpSpPr>
          <p:sp>
            <p:nvSpPr>
              <p:cNvPr id="29"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30"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37" name="Group 36"/>
          <p:cNvGrpSpPr/>
          <p:nvPr/>
        </p:nvGrpSpPr>
        <p:grpSpPr>
          <a:xfrm>
            <a:off x="5972587" y="5409765"/>
            <a:ext cx="1144772" cy="276999"/>
            <a:chOff x="5888663" y="5884770"/>
            <a:chExt cx="1144772" cy="276999"/>
          </a:xfrm>
        </p:grpSpPr>
        <p:grpSp>
          <p:nvGrpSpPr>
            <p:cNvPr id="38" name="Group 37"/>
            <p:cNvGrpSpPr/>
            <p:nvPr/>
          </p:nvGrpSpPr>
          <p:grpSpPr bwMode="gray">
            <a:xfrm>
              <a:off x="5888663" y="5884770"/>
              <a:ext cx="1144772" cy="276999"/>
              <a:chOff x="5734493" y="5893634"/>
              <a:chExt cx="1144772" cy="276999"/>
            </a:xfrm>
          </p:grpSpPr>
          <p:sp>
            <p:nvSpPr>
              <p:cNvPr id="44" name="Rectangle 43"/>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Rectangle 44"/>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39" name="Group 38"/>
            <p:cNvGrpSpPr/>
            <p:nvPr/>
          </p:nvGrpSpPr>
          <p:grpSpPr>
            <a:xfrm>
              <a:off x="5934795" y="5967971"/>
              <a:ext cx="482692" cy="128016"/>
              <a:chOff x="5974370" y="5966784"/>
              <a:chExt cx="482692" cy="128016"/>
            </a:xfrm>
          </p:grpSpPr>
          <p:grpSp>
            <p:nvGrpSpPr>
              <p:cNvPr id="40" name="Group 39"/>
              <p:cNvGrpSpPr/>
              <p:nvPr/>
            </p:nvGrpSpPr>
            <p:grpSpPr bwMode="gray">
              <a:xfrm>
                <a:off x="5974370" y="5966784"/>
                <a:ext cx="305354" cy="128016"/>
                <a:chOff x="5245240" y="5632102"/>
                <a:chExt cx="305354" cy="128016"/>
              </a:xfrm>
            </p:grpSpPr>
            <p:sp>
              <p:nvSpPr>
                <p:cNvPr id="42" name="Diamond 41"/>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Diamond 42"/>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1" name="Diamond 40"/>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5" name="Rectangle 3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9598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e 2"/>
          <p:cNvGraphicFramePr>
            <a:graphicFrameLocks noGrp="1"/>
          </p:cNvGraphicFramePr>
          <p:nvPr>
            <p:extLst>
              <p:ext uri="{D42A27DB-BD31-4B8C-83A1-F6EECF244321}">
                <p14:modId xmlns:p14="http://schemas.microsoft.com/office/powerpoint/2010/main" val="3712623637"/>
              </p:ext>
            </p:extLst>
          </p:nvPr>
        </p:nvGraphicFramePr>
        <p:xfrm>
          <a:off x="494529" y="1514789"/>
          <a:ext cx="8054046" cy="3733583"/>
        </p:xfrm>
        <a:graphic>
          <a:graphicData uri="http://schemas.openxmlformats.org/drawingml/2006/table">
            <a:tbl>
              <a:tblPr/>
              <a:tblGrid>
                <a:gridCol w="2515371">
                  <a:extLst>
                    <a:ext uri="{9D8B030D-6E8A-4147-A177-3AD203B41FA5}">
                      <a16:colId xmlns:a16="http://schemas.microsoft.com/office/drawing/2014/main" val="20000"/>
                    </a:ext>
                  </a:extLst>
                </a:gridCol>
                <a:gridCol w="561975">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409575">
                  <a:extLst>
                    <a:ext uri="{9D8B030D-6E8A-4147-A177-3AD203B41FA5}">
                      <a16:colId xmlns:a16="http://schemas.microsoft.com/office/drawing/2014/main" val="20003"/>
                    </a:ext>
                  </a:extLst>
                </a:gridCol>
                <a:gridCol w="409575">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385329">
                  <a:extLst>
                    <a:ext uri="{9D8B030D-6E8A-4147-A177-3AD203B41FA5}">
                      <a16:colId xmlns:a16="http://schemas.microsoft.com/office/drawing/2014/main" val="20006"/>
                    </a:ext>
                  </a:extLst>
                </a:gridCol>
                <a:gridCol w="437284">
                  <a:extLst>
                    <a:ext uri="{9D8B030D-6E8A-4147-A177-3AD203B41FA5}">
                      <a16:colId xmlns:a16="http://schemas.microsoft.com/office/drawing/2014/main" val="20007"/>
                    </a:ext>
                  </a:extLst>
                </a:gridCol>
                <a:gridCol w="437284">
                  <a:extLst>
                    <a:ext uri="{9D8B030D-6E8A-4147-A177-3AD203B41FA5}">
                      <a16:colId xmlns:a16="http://schemas.microsoft.com/office/drawing/2014/main" val="20008"/>
                    </a:ext>
                  </a:extLst>
                </a:gridCol>
                <a:gridCol w="437284">
                  <a:extLst>
                    <a:ext uri="{9D8B030D-6E8A-4147-A177-3AD203B41FA5}">
                      <a16:colId xmlns:a16="http://schemas.microsoft.com/office/drawing/2014/main" val="20009"/>
                    </a:ext>
                  </a:extLst>
                </a:gridCol>
                <a:gridCol w="437284">
                  <a:extLst>
                    <a:ext uri="{9D8B030D-6E8A-4147-A177-3AD203B41FA5}">
                      <a16:colId xmlns:a16="http://schemas.microsoft.com/office/drawing/2014/main" val="20010"/>
                    </a:ext>
                  </a:extLst>
                </a:gridCol>
                <a:gridCol w="437284">
                  <a:extLst>
                    <a:ext uri="{9D8B030D-6E8A-4147-A177-3AD203B41FA5}">
                      <a16:colId xmlns:a16="http://schemas.microsoft.com/office/drawing/2014/main" val="20011"/>
                    </a:ext>
                  </a:extLst>
                </a:gridCol>
                <a:gridCol w="728551">
                  <a:extLst>
                    <a:ext uri="{9D8B030D-6E8A-4147-A177-3AD203B41FA5}">
                      <a16:colId xmlns:a16="http://schemas.microsoft.com/office/drawing/2014/main" val="20012"/>
                    </a:ext>
                  </a:extLst>
                </a:gridCol>
              </a:tblGrid>
              <a:tr h="510323">
                <a:tc>
                  <a:txBody>
                    <a:bodyPr/>
                    <a:lstStyle/>
                    <a:p>
                      <a:pPr algn="l" fontAlgn="b"/>
                      <a:r>
                        <a:rPr lang="fr-CA" sz="1250" b="1" i="0" u="none" strike="noStrike" noProof="0" dirty="0" smtClean="0">
                          <a:effectLst/>
                          <a:latin typeface="+mn-lt"/>
                          <a:cs typeface="Arial" panose="020B0604020202020204" pitchFamily="34" charset="0"/>
                        </a:rPr>
                        <a:t>Pourcentage des répondants</a:t>
                      </a:r>
                    </a:p>
                  </a:txBody>
                  <a:tcPr marL="45720" marR="36576"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27432" marR="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27432" marR="27432"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297856">
                <a:tc>
                  <a:txBody>
                    <a:bodyPr/>
                    <a:lstStyle/>
                    <a:p>
                      <a:pPr marL="0" marR="0" lvl="2" indent="0" algn="l" defTabSz="914400" rtl="0" eaLnBrk="1" fontAlgn="auto" latinLnBrk="0" hangingPunct="1">
                        <a:lnSpc>
                          <a:spcPct val="100000"/>
                        </a:lnSpc>
                        <a:spcBef>
                          <a:spcPct val="0"/>
                        </a:spcBef>
                        <a:spcAft>
                          <a:spcPct val="0"/>
                        </a:spcAft>
                        <a:buClrTx/>
                        <a:buSzTx/>
                        <a:buFontTx/>
                        <a:buNone/>
                        <a:defRPr/>
                      </a:pPr>
                      <a:r>
                        <a:rPr lang="fr-CA" sz="1250" b="0" i="0" kern="1200" noProof="0" dirty="0" smtClean="0">
                          <a:solidFill>
                            <a:schemeClr val="tx1"/>
                          </a:solidFill>
                          <a:latin typeface="+mn-lt"/>
                          <a:ea typeface="+mn-ea"/>
                          <a:cs typeface="Arial" panose="020B0604020202020204" pitchFamily="34" charset="0"/>
                        </a:rPr>
                        <a:t>dont les résultats d’examen ou les dossiers médicaux n’étaient pas disponibles au moment de leur rendez-vous médical </a:t>
                      </a:r>
                    </a:p>
                  </a:txBody>
                  <a:tcPr marL="45720" marR="36576"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10</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i="0" noProof="0" dirty="0" smtClean="0">
                          <a:latin typeface="+mn-lt"/>
                          <a:cs typeface="Arial" panose="020B0604020202020204" pitchFamily="34" charset="0"/>
                        </a:rPr>
                        <a:t>qui ont reçu des renseignements contradictoires de la part de différents médecins ou </a:t>
                      </a:r>
                      <a:br>
                        <a:rPr lang="fr-CA" sz="1250" b="0" i="0" noProof="0" dirty="0" smtClean="0">
                          <a:latin typeface="+mn-lt"/>
                          <a:cs typeface="Arial" panose="020B0604020202020204" pitchFamily="34" charset="0"/>
                        </a:rPr>
                      </a:br>
                      <a:r>
                        <a:rPr lang="fr-CA" sz="1250" b="0" i="0" noProof="0" dirty="0" smtClean="0">
                          <a:latin typeface="+mn-lt"/>
                          <a:cs typeface="Arial" panose="020B0604020202020204" pitchFamily="34" charset="0"/>
                        </a:rPr>
                        <a:t>professionnels de la santé </a:t>
                      </a:r>
                    </a:p>
                  </a:txBody>
                  <a:tcPr marL="45720" marR="36576"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11</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i="0" noProof="0" dirty="0" smtClean="0">
                          <a:latin typeface="+mn-lt"/>
                          <a:cs typeface="Arial" panose="020B0604020202020204" pitchFamily="34" charset="0"/>
                        </a:rPr>
                        <a:t>dont le médecin a demandé un examen médical qu’ils jugeaient non nécessaire puisque cet examen avait déjà été fait </a:t>
                      </a:r>
                    </a:p>
                  </a:txBody>
                  <a:tcPr marL="45720" marR="36576"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3</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4</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7</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r h="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i="0" noProof="0" dirty="0" smtClean="0">
                          <a:latin typeface="+mn-lt"/>
                          <a:cs typeface="Arial" panose="020B0604020202020204" pitchFamily="34" charset="0"/>
                        </a:rPr>
                        <a:t>qui croyaient qu’une erreur médicale s’était produite dans le cadre de leur traitement ou de leurs soins </a:t>
                      </a:r>
                    </a:p>
                  </a:txBody>
                  <a:tcPr marL="45720" marR="36576"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7</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27432" marR="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9</a:t>
                      </a:r>
                    </a:p>
                  </a:txBody>
                  <a:tcPr marL="27432" marR="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a:xfrm>
            <a:off x="457200" y="393192"/>
            <a:ext cx="8229600" cy="397545"/>
          </a:xfrm>
        </p:spPr>
        <p:txBody>
          <a:bodyPr/>
          <a:lstStyle/>
          <a:p>
            <a:r>
              <a:rPr lang="fr-FR" dirty="0"/>
              <a:t>Aperçu des résultats provinciaux : </a:t>
            </a:r>
            <a:r>
              <a:rPr lang="fr-FR" dirty="0" smtClean="0"/>
              <a:t>coordination </a:t>
            </a:r>
            <a:r>
              <a:rPr lang="fr-FR" dirty="0"/>
              <a:t>des soins</a:t>
            </a: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51</a:t>
            </a:fld>
            <a:endParaRPr lang="en-CA" dirty="0"/>
          </a:p>
        </p:txBody>
      </p:sp>
      <p:sp>
        <p:nvSpPr>
          <p:cNvPr id="29" name="Rectangle 28"/>
          <p:cNvSpPr/>
          <p:nvPr/>
        </p:nvSpPr>
        <p:spPr>
          <a:xfrm>
            <a:off x="507332" y="5259605"/>
            <a:ext cx="8254501" cy="784830"/>
          </a:xfrm>
          <a:prstGeom prst="rect">
            <a:avLst/>
          </a:prstGeom>
        </p:spPr>
        <p:txBody>
          <a:bodyPr wrap="square" lIns="0" tIns="91440" bIns="0">
            <a:spAutoFit/>
          </a:bodyPr>
          <a:lstStyle/>
          <a:p>
            <a:r>
              <a:rPr lang="fr-FR" sz="900" b="1" dirty="0">
                <a:latin typeface="Arial" panose="020B0604020202020204" pitchFamily="34" charset="0"/>
              </a:rPr>
              <a:t>Remarques</a:t>
            </a:r>
          </a:p>
          <a:p>
            <a:r>
              <a:rPr lang="fr-FR" sz="900" dirty="0">
                <a:latin typeface="Arial" panose="020B0604020202020204" pitchFamily="34" charset="0"/>
              </a:rPr>
              <a:t>La moyenne du Fonds du Commonwealth correspond au total des résultats des 11 pays divisé par le nombre de pays. La moyenne canadienne représente l’expérience moyenne des Canadiens (plutôt que la médiane des résultats provinciaux).</a:t>
            </a:r>
          </a:p>
          <a:p>
            <a:r>
              <a:rPr lang="fr-FR" sz="900" dirty="0">
                <a:latin typeface="Arial" panose="020B0604020202020204" pitchFamily="34" charset="0"/>
              </a:rPr>
              <a:t>Des résultats supérieurs à la moyenne internationale sont souhaitables; des résultats inférieurs à la moyenne indiquent souvent des points à améliorer.</a:t>
            </a:r>
          </a:p>
          <a:p>
            <a:endParaRPr lang="fr-FR" sz="900" b="1" dirty="0">
              <a:latin typeface="Arial" panose="020B0604020202020204" pitchFamily="34" charset="0"/>
            </a:endParaRPr>
          </a:p>
        </p:txBody>
      </p:sp>
      <p:grpSp>
        <p:nvGrpSpPr>
          <p:cNvPr id="6" name="Group 2"/>
          <p:cNvGrpSpPr/>
          <p:nvPr>
            <p:custDataLst>
              <p:tags r:id="rId1"/>
            </p:custDataLst>
          </p:nvPr>
        </p:nvGrpSpPr>
        <p:grpSpPr>
          <a:xfrm>
            <a:off x="248075" y="6315411"/>
            <a:ext cx="4326123" cy="427175"/>
            <a:chOff x="1559256" y="4655154"/>
            <a:chExt cx="4326123" cy="413852"/>
          </a:xfrm>
        </p:grpSpPr>
        <p:grpSp>
          <p:nvGrpSpPr>
            <p:cNvPr id="7" name="Group 3"/>
            <p:cNvGrpSpPr/>
            <p:nvPr/>
          </p:nvGrpSpPr>
          <p:grpSpPr>
            <a:xfrm>
              <a:off x="1559256" y="4655163"/>
              <a:ext cx="1599872" cy="413828"/>
              <a:chOff x="2989195" y="5765318"/>
              <a:chExt cx="1742725" cy="432178"/>
            </a:xfrm>
          </p:grpSpPr>
          <p:sp>
            <p:nvSpPr>
              <p:cNvPr id="1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4655178"/>
              <a:ext cx="1454430" cy="413828"/>
              <a:chOff x="4402330" y="5765321"/>
              <a:chExt cx="1742724" cy="432177"/>
            </a:xfrm>
          </p:grpSpPr>
          <p:sp>
            <p:nvSpPr>
              <p:cNvPr id="1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1" y="4655154"/>
              <a:ext cx="1454428" cy="413828"/>
              <a:chOff x="5966949" y="5765308"/>
              <a:chExt cx="1742722" cy="432178"/>
            </a:xfrm>
          </p:grpSpPr>
          <p:sp>
            <p:nvSpPr>
              <p:cNvPr id="1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6" name="Rectangle 1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421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192"/>
            <a:ext cx="8229600" cy="1192634"/>
          </a:xfrm>
        </p:spPr>
        <p:txBody>
          <a:bodyPr/>
          <a:lstStyle/>
          <a:p>
            <a:pPr>
              <a:lnSpc>
                <a:spcPts val="3100"/>
              </a:lnSpc>
            </a:pPr>
            <a:r>
              <a:rPr lang="fr-CA" sz="2800" dirty="0" smtClean="0"/>
              <a:t>Accès aux soins spécialisés et </a:t>
            </a:r>
            <a:br>
              <a:rPr lang="fr-CA" sz="2800" dirty="0" smtClean="0"/>
            </a:br>
            <a:r>
              <a:rPr lang="fr-CA" sz="2800" dirty="0" smtClean="0"/>
              <a:t>coordination avec les soins de </a:t>
            </a:r>
            <a:br>
              <a:rPr lang="fr-CA" sz="2800" dirty="0" smtClean="0"/>
            </a:br>
            <a:r>
              <a:rPr lang="fr-CA" sz="2800" dirty="0" smtClean="0"/>
              <a:t>santé primaires </a:t>
            </a:r>
            <a:endParaRPr lang="fr-CA" sz="2800" dirty="0"/>
          </a:p>
        </p:txBody>
      </p:sp>
      <p:sp>
        <p:nvSpPr>
          <p:cNvPr id="3" name="Slide Number Placeholder 2"/>
          <p:cNvSpPr>
            <a:spLocks noGrp="1"/>
          </p:cNvSpPr>
          <p:nvPr>
            <p:ph type="sldNum" sz="quarter" idx="4"/>
          </p:nvPr>
        </p:nvSpPr>
        <p:spPr/>
        <p:txBody>
          <a:bodyPr/>
          <a:lstStyle/>
          <a:p>
            <a:fld id="{B0F7FFD8-5CE8-4D8F-8E40-58118BB0EBB0}" type="slidenum">
              <a:rPr lang="fr-CA" smtClean="0"/>
              <a:pPr/>
              <a:t>52</a:t>
            </a:fld>
            <a:endParaRPr lang="fr-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457200" rtlCol="0" anchor="t" anchorCtr="0"/>
          <a:lstStyle/>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Les résultats révèlent que l’accès aux soins spécialisés et leur coordination pourraient être améliorés. Le Canada affichait les temps d’attente les plus longs pour les soins spécialisés : 3 adultes âgés sur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5 ont attendu au moins 4 semaines avant de voir un spécialiste.</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En outre, 5 % </a:t>
            </a:r>
            <a:r>
              <a:rPr lang="fr-CA" sz="1400" dirty="0">
                <a:solidFill>
                  <a:schemeClr val="tx1"/>
                </a:solidFill>
                <a:cs typeface="Arial" panose="020B0604020202020204" pitchFamily="34" charset="0"/>
              </a:rPr>
              <a:t>des adultes âgés ont </a:t>
            </a:r>
            <a:r>
              <a:rPr lang="fr-CA" sz="1400" dirty="0" smtClean="0">
                <a:solidFill>
                  <a:schemeClr val="tx1"/>
                </a:solidFill>
                <a:cs typeface="Arial" panose="020B0604020202020204" pitchFamily="34" charset="0"/>
              </a:rPr>
              <a:t>déclaré que le spécialiste n’avait pas reçu les renseignements médicaux de base de leur médecin attitré, tandis que 13 % ont rapporté que leur médecin attitré ne semblait pas informé des soins que leur avait dispensés le spécialiste. Ces deux taux sont près de la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moyenne internationale.</a:t>
            </a:r>
            <a:endParaRPr lang="fr-CA" sz="1400" dirty="0">
              <a:solidFill>
                <a:schemeClr val="tx1"/>
              </a:solidFill>
              <a:cs typeface="Arial" panose="020B0604020202020204" pitchFamily="34" charset="0"/>
            </a:endParaRP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7200" y="1931240"/>
            <a:ext cx="1931106" cy="461665"/>
          </a:xfrm>
          <a:prstGeom prst="rect">
            <a:avLst/>
          </a:prstGeom>
        </p:spPr>
        <p:txBody>
          <a:bodyPr wrap="none">
            <a:spAutoFit/>
          </a:bodyPr>
          <a:lstStyle/>
          <a:p>
            <a:r>
              <a:rPr lang="fr-CA" sz="2400" dirty="0">
                <a:solidFill>
                  <a:srgbClr val="00A199"/>
                </a:solidFill>
              </a:rPr>
              <a:t>Résultats clés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4" cy="1814941"/>
          </a:xfrm>
          <a:prstGeom prst="rect">
            <a:avLst/>
          </a:prstGeom>
        </p:spPr>
      </p:pic>
      <p:sp>
        <p:nvSpPr>
          <p:cNvPr id="10" name="Rectangle 9"/>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1562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457200" y="389999"/>
            <a:ext cx="8477250" cy="795539"/>
          </a:xfrm>
        </p:spPr>
        <p:txBody>
          <a:bodyPr/>
          <a:lstStyle/>
          <a:p>
            <a:r>
              <a:rPr lang="fr-FR" dirty="0"/>
              <a:t>3 Canadiens âgés sur 5 ont consulté ou ont eu besoin </a:t>
            </a:r>
            <a:r>
              <a:rPr lang="fr-FR" dirty="0" smtClean="0"/>
              <a:t/>
            </a:r>
            <a:br>
              <a:rPr lang="fr-FR" dirty="0" smtClean="0"/>
            </a:br>
            <a:r>
              <a:rPr lang="fr-FR" dirty="0" smtClean="0"/>
              <a:t>de </a:t>
            </a:r>
            <a:r>
              <a:rPr lang="fr-FR" dirty="0"/>
              <a:t>consulter un spécialiste dans les 2 dernières années</a:t>
            </a:r>
            <a:endParaRPr lang="en-CA" dirty="0"/>
          </a:p>
        </p:txBody>
      </p:sp>
      <p:sp>
        <p:nvSpPr>
          <p:cNvPr id="2" name="Slide Number Placeholder 1"/>
          <p:cNvSpPr>
            <a:spLocks noGrp="1"/>
          </p:cNvSpPr>
          <p:nvPr>
            <p:ph type="sldNum" sz="quarter" idx="4"/>
          </p:nvPr>
        </p:nvSpPr>
        <p:spPr/>
        <p:txBody>
          <a:bodyPr/>
          <a:lstStyle/>
          <a:p>
            <a:fld id="{B0F7FFD8-5CE8-4D8F-8E40-58118BB0EBB0}" type="slidenum">
              <a:rPr lang="en-CA" smtClean="0"/>
              <a:pPr/>
              <a:t>53</a:t>
            </a:fld>
            <a:endParaRPr lang="en-CA" dirty="0"/>
          </a:p>
        </p:txBody>
      </p:sp>
      <p:sp>
        <p:nvSpPr>
          <p:cNvPr id="161" name="Rectangle 160"/>
          <p:cNvSpPr/>
          <p:nvPr/>
        </p:nvSpPr>
        <p:spPr>
          <a:xfrm>
            <a:off x="560772" y="5298907"/>
            <a:ext cx="8254501" cy="507831"/>
          </a:xfrm>
          <a:prstGeom prst="rect">
            <a:avLst/>
          </a:prstGeom>
        </p:spPr>
        <p:txBody>
          <a:bodyPr wrap="square" lIns="0" tIns="91440" bIns="0">
            <a:spAutoFit/>
          </a:bodyPr>
          <a:lstStyle/>
          <a:p>
            <a:r>
              <a:rPr lang="fr-FR" sz="900" b="1" dirty="0" smtClean="0">
                <a:latin typeface="Arial" panose="020B0604020202020204" pitchFamily="34" charset="0"/>
              </a:rPr>
              <a:t>Remarque</a:t>
            </a:r>
            <a:endParaRPr lang="fr-FR" sz="900" b="1" dirty="0">
              <a:latin typeface="Arial" panose="020B0604020202020204" pitchFamily="34" charset="0"/>
            </a:endParaRPr>
          </a:p>
          <a:p>
            <a:r>
              <a:rPr lang="fr-FR" sz="900" dirty="0">
                <a:latin typeface="Arial" panose="020B0604020202020204" pitchFamily="34" charset="0"/>
              </a:rPr>
              <a:t>La moyenne du Fonds du Commonwealth correspond au total des résultats des 11 pays divisé par le nombre de pays. La moyenne canadienne représente l’expérience moyenne des Canadiens (plutôt que la médiane des résultats provinciaux</a:t>
            </a:r>
            <a:r>
              <a:rPr lang="fr-FR" sz="900" dirty="0" smtClean="0">
                <a:latin typeface="Arial" panose="020B0604020202020204" pitchFamily="34" charset="0"/>
              </a:rPr>
              <a:t>).</a:t>
            </a:r>
            <a:endParaRPr lang="fr-FR" sz="900" dirty="0">
              <a:latin typeface="Arial" panose="020B0604020202020204" pitchFamily="34" charset="0"/>
            </a:endParaRPr>
          </a:p>
        </p:txBody>
      </p:sp>
      <p:graphicFrame>
        <p:nvGraphicFramePr>
          <p:cNvPr id="164" name="Chart 163"/>
          <p:cNvGraphicFramePr/>
          <p:nvPr>
            <p:extLst>
              <p:ext uri="{D42A27DB-BD31-4B8C-83A1-F6EECF244321}">
                <p14:modId xmlns:p14="http://schemas.microsoft.com/office/powerpoint/2010/main" val="2424808916"/>
              </p:ext>
            </p:extLst>
          </p:nvPr>
        </p:nvGraphicFramePr>
        <p:xfrm>
          <a:off x="257175" y="1524000"/>
          <a:ext cx="3564056" cy="3604197"/>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3900886" y="1644137"/>
            <a:ext cx="4921100" cy="3632304"/>
            <a:chOff x="3614475" y="1814261"/>
            <a:chExt cx="4921100" cy="3632304"/>
          </a:xfrm>
        </p:grpSpPr>
        <p:grpSp>
          <p:nvGrpSpPr>
            <p:cNvPr id="38" name="Group 37"/>
            <p:cNvGrpSpPr/>
            <p:nvPr/>
          </p:nvGrpSpPr>
          <p:grpSpPr>
            <a:xfrm>
              <a:off x="3614475" y="1814261"/>
              <a:ext cx="4921100" cy="3632304"/>
              <a:chOff x="966266" y="1500212"/>
              <a:chExt cx="5574802" cy="4114806"/>
            </a:xfrm>
          </p:grpSpPr>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266" y="1500212"/>
                <a:ext cx="5574802" cy="4114806"/>
              </a:xfrm>
              <a:prstGeom prst="rect">
                <a:avLst/>
              </a:prstGeom>
            </p:spPr>
          </p:pic>
          <p:grpSp>
            <p:nvGrpSpPr>
              <p:cNvPr id="40" name="Group 39"/>
              <p:cNvGrpSpPr/>
              <p:nvPr/>
            </p:nvGrpSpPr>
            <p:grpSpPr>
              <a:xfrm>
                <a:off x="1350054" y="4036592"/>
                <a:ext cx="363501" cy="363501"/>
                <a:chOff x="1350054" y="4036592"/>
                <a:chExt cx="363501" cy="363501"/>
              </a:xfrm>
            </p:grpSpPr>
            <p:sp>
              <p:nvSpPr>
                <p:cNvPr id="68" name="TextBox 67"/>
                <p:cNvSpPr txBox="1"/>
                <p:nvPr/>
              </p:nvSpPr>
              <p:spPr>
                <a:xfrm>
                  <a:off x="1350054" y="403659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9" name="Rectangle 68"/>
                <p:cNvSpPr/>
                <p:nvPr/>
              </p:nvSpPr>
              <p:spPr>
                <a:xfrm>
                  <a:off x="1373817" y="4122461"/>
                  <a:ext cx="315974" cy="191763"/>
                </a:xfrm>
                <a:prstGeom prst="rect">
                  <a:avLst/>
                </a:prstGeom>
                <a:noFill/>
                <a:ln>
                  <a:noFill/>
                </a:ln>
              </p:spPr>
              <p:txBody>
                <a:bodyPr wrap="none" lIns="0" tIns="0" rIns="0" bIns="0">
                  <a:spAutoFit/>
                </a:bodyPr>
                <a:lstStyle/>
                <a:p>
                  <a:r>
                    <a:rPr lang="en-CA" sz="1100" b="1" dirty="0" smtClean="0">
                      <a:solidFill>
                        <a:srgbClr val="282828"/>
                      </a:solidFill>
                    </a:rPr>
                    <a:t>62 %</a:t>
                  </a:r>
                  <a:endParaRPr lang="en-CA" sz="1100" b="1" dirty="0">
                    <a:solidFill>
                      <a:srgbClr val="282828"/>
                    </a:solidFill>
                  </a:endParaRPr>
                </a:p>
              </p:txBody>
            </p:sp>
          </p:grpSp>
          <p:grpSp>
            <p:nvGrpSpPr>
              <p:cNvPr id="42" name="Group 41"/>
              <p:cNvGrpSpPr/>
              <p:nvPr/>
            </p:nvGrpSpPr>
            <p:grpSpPr>
              <a:xfrm>
                <a:off x="2416009" y="4266114"/>
                <a:ext cx="363501" cy="363501"/>
                <a:chOff x="1350054" y="4079752"/>
                <a:chExt cx="363501" cy="363501"/>
              </a:xfrm>
            </p:grpSpPr>
            <p:sp>
              <p:nvSpPr>
                <p:cNvPr id="64" name="TextBox 63"/>
                <p:cNvSpPr txBox="1"/>
                <p:nvPr/>
              </p:nvSpPr>
              <p:spPr>
                <a:xfrm>
                  <a:off x="1350054" y="407975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5" name="Rectangle 64"/>
                <p:cNvSpPr/>
                <p:nvPr/>
              </p:nvSpPr>
              <p:spPr>
                <a:xfrm>
                  <a:off x="1373817" y="4165621"/>
                  <a:ext cx="315974" cy="191763"/>
                </a:xfrm>
                <a:prstGeom prst="rect">
                  <a:avLst/>
                </a:prstGeom>
                <a:noFill/>
                <a:ln>
                  <a:noFill/>
                </a:ln>
              </p:spPr>
              <p:txBody>
                <a:bodyPr wrap="none" lIns="0" tIns="0" rIns="0" bIns="0">
                  <a:spAutoFit/>
                </a:bodyPr>
                <a:lstStyle/>
                <a:p>
                  <a:r>
                    <a:rPr lang="en-CA" sz="1100" b="1" dirty="0" smtClean="0">
                      <a:solidFill>
                        <a:srgbClr val="282828"/>
                      </a:solidFill>
                    </a:rPr>
                    <a:t>56 %</a:t>
                  </a:r>
                  <a:endParaRPr lang="en-CA" sz="1100" b="1" dirty="0">
                    <a:solidFill>
                      <a:srgbClr val="282828"/>
                    </a:solidFill>
                  </a:endParaRPr>
                </a:p>
              </p:txBody>
            </p:sp>
          </p:grpSp>
          <p:grpSp>
            <p:nvGrpSpPr>
              <p:cNvPr id="43" name="Group 42"/>
              <p:cNvGrpSpPr/>
              <p:nvPr/>
            </p:nvGrpSpPr>
            <p:grpSpPr>
              <a:xfrm>
                <a:off x="2869523" y="4292357"/>
                <a:ext cx="363501" cy="363501"/>
                <a:chOff x="1350054" y="4112122"/>
                <a:chExt cx="363501" cy="363501"/>
              </a:xfrm>
            </p:grpSpPr>
            <p:sp>
              <p:nvSpPr>
                <p:cNvPr id="62" name="TextBox 61"/>
                <p:cNvSpPr txBox="1"/>
                <p:nvPr/>
              </p:nvSpPr>
              <p:spPr>
                <a:xfrm>
                  <a:off x="1350054" y="411212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63" name="Rectangle 62"/>
                <p:cNvSpPr/>
                <p:nvPr/>
              </p:nvSpPr>
              <p:spPr>
                <a:xfrm>
                  <a:off x="1373817" y="4197991"/>
                  <a:ext cx="315974" cy="191763"/>
                </a:xfrm>
                <a:prstGeom prst="rect">
                  <a:avLst/>
                </a:prstGeom>
                <a:noFill/>
                <a:ln>
                  <a:noFill/>
                </a:ln>
              </p:spPr>
              <p:txBody>
                <a:bodyPr wrap="none" lIns="0" tIns="0" rIns="0" bIns="0">
                  <a:spAutoFit/>
                </a:bodyPr>
                <a:lstStyle/>
                <a:p>
                  <a:r>
                    <a:rPr lang="en-CA" sz="1100" b="1" dirty="0" smtClean="0">
                      <a:solidFill>
                        <a:srgbClr val="282828"/>
                      </a:solidFill>
                    </a:rPr>
                    <a:t>58 %</a:t>
                  </a:r>
                  <a:endParaRPr lang="en-CA" sz="1100" b="1" dirty="0">
                    <a:solidFill>
                      <a:srgbClr val="282828"/>
                    </a:solidFill>
                  </a:endParaRPr>
                </a:p>
              </p:txBody>
            </p:sp>
          </p:grpSp>
          <p:grpSp>
            <p:nvGrpSpPr>
              <p:cNvPr id="44" name="Group 43"/>
              <p:cNvGrpSpPr/>
              <p:nvPr/>
            </p:nvGrpSpPr>
            <p:grpSpPr>
              <a:xfrm>
                <a:off x="3542211" y="4489895"/>
                <a:ext cx="363501" cy="363501"/>
                <a:chOff x="1350054" y="4112122"/>
                <a:chExt cx="363501" cy="363501"/>
              </a:xfrm>
            </p:grpSpPr>
            <p:sp>
              <p:nvSpPr>
                <p:cNvPr id="60" name="TextBox 59"/>
                <p:cNvSpPr txBox="1"/>
                <p:nvPr/>
              </p:nvSpPr>
              <p:spPr>
                <a:xfrm>
                  <a:off x="1350054" y="4112122"/>
                  <a:ext cx="363501" cy="363501"/>
                </a:xfrm>
                <a:prstGeom prst="ellipse">
                  <a:avLst/>
                </a:prstGeom>
                <a:solidFill>
                  <a:srgbClr val="F48120"/>
                </a:solidFill>
                <a:ln w="12700">
                  <a:solidFill>
                    <a:srgbClr val="282828"/>
                  </a:solidFill>
                </a:ln>
              </p:spPr>
              <p:txBody>
                <a:bodyPr wrap="square" rtlCol="0">
                  <a:spAutoFit/>
                </a:bodyPr>
                <a:lstStyle/>
                <a:p>
                  <a:endParaRPr lang="en-CA" sz="1200" dirty="0"/>
                </a:p>
              </p:txBody>
            </p:sp>
            <p:sp>
              <p:nvSpPr>
                <p:cNvPr id="61" name="Rectangle 60"/>
                <p:cNvSpPr/>
                <p:nvPr/>
              </p:nvSpPr>
              <p:spPr>
                <a:xfrm>
                  <a:off x="1373817" y="4197991"/>
                  <a:ext cx="315974" cy="191763"/>
                </a:xfrm>
                <a:prstGeom prst="rect">
                  <a:avLst/>
                </a:prstGeom>
                <a:noFill/>
                <a:ln>
                  <a:noFill/>
                </a:ln>
              </p:spPr>
              <p:txBody>
                <a:bodyPr wrap="none" lIns="0" tIns="0" rIns="0" bIns="0">
                  <a:spAutoFit/>
                </a:bodyPr>
                <a:lstStyle/>
                <a:p>
                  <a:r>
                    <a:rPr lang="en-CA" sz="1100" b="1" dirty="0" smtClean="0">
                      <a:solidFill>
                        <a:srgbClr val="282828"/>
                      </a:solidFill>
                      <a:effectLst/>
                    </a:rPr>
                    <a:t>66 %</a:t>
                  </a:r>
                  <a:endParaRPr lang="en-CA" sz="1100" b="1" dirty="0">
                    <a:solidFill>
                      <a:srgbClr val="282828"/>
                    </a:solidFill>
                    <a:effectLst/>
                  </a:endParaRPr>
                </a:p>
              </p:txBody>
            </p:sp>
          </p:grpSp>
          <p:grpSp>
            <p:nvGrpSpPr>
              <p:cNvPr id="45" name="Group 44"/>
              <p:cNvGrpSpPr/>
              <p:nvPr/>
            </p:nvGrpSpPr>
            <p:grpSpPr>
              <a:xfrm>
                <a:off x="4384105" y="4315838"/>
                <a:ext cx="363501" cy="363501"/>
                <a:chOff x="1318279" y="4112122"/>
                <a:chExt cx="363501" cy="363501"/>
              </a:xfrm>
            </p:grpSpPr>
            <p:sp>
              <p:nvSpPr>
                <p:cNvPr id="58" name="TextBox 57"/>
                <p:cNvSpPr txBox="1"/>
                <p:nvPr/>
              </p:nvSpPr>
              <p:spPr>
                <a:xfrm>
                  <a:off x="1318279" y="4112122"/>
                  <a:ext cx="363501" cy="363501"/>
                </a:xfrm>
                <a:prstGeom prst="ellipse">
                  <a:avLst/>
                </a:prstGeom>
                <a:pattFill prst="pct90">
                  <a:fgClr>
                    <a:srgbClr val="00A199"/>
                  </a:fgClr>
                  <a:bgClr>
                    <a:prstClr val="white"/>
                  </a:bgClr>
                </a:pattFill>
                <a:ln w="12700">
                  <a:solidFill>
                    <a:srgbClr val="282828"/>
                  </a:solidFill>
                </a:ln>
              </p:spPr>
              <p:txBody>
                <a:bodyPr wrap="square" rtlCol="0">
                  <a:spAutoFit/>
                </a:bodyPr>
                <a:lstStyle/>
                <a:p>
                  <a:endParaRPr lang="en-CA" sz="1200" dirty="0"/>
                </a:p>
              </p:txBody>
            </p:sp>
            <p:sp>
              <p:nvSpPr>
                <p:cNvPr id="59" name="Rectangle 58"/>
                <p:cNvSpPr/>
                <p:nvPr/>
              </p:nvSpPr>
              <p:spPr>
                <a:xfrm>
                  <a:off x="1342042" y="4197991"/>
                  <a:ext cx="315974" cy="191763"/>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57 %</a:t>
                  </a:r>
                  <a:endParaRPr lang="en-CA" sz="1100" b="1" dirty="0">
                    <a:solidFill>
                      <a:srgbClr val="282828"/>
                    </a:solidFill>
                    <a:effectLst>
                      <a:glow rad="101600">
                        <a:srgbClr val="00A199"/>
                      </a:glow>
                    </a:effectLst>
                  </a:endParaRPr>
                </a:p>
              </p:txBody>
            </p:sp>
          </p:grpSp>
          <p:grpSp>
            <p:nvGrpSpPr>
              <p:cNvPr id="47" name="Group 46"/>
              <p:cNvGrpSpPr/>
              <p:nvPr/>
            </p:nvGrpSpPr>
            <p:grpSpPr>
              <a:xfrm>
                <a:off x="5865663" y="3583441"/>
                <a:ext cx="363501" cy="363501"/>
                <a:chOff x="1187717" y="3864751"/>
                <a:chExt cx="363501" cy="363501"/>
              </a:xfrm>
            </p:grpSpPr>
            <p:sp>
              <p:nvSpPr>
                <p:cNvPr id="54" name="TextBox 53"/>
                <p:cNvSpPr txBox="1"/>
                <p:nvPr/>
              </p:nvSpPr>
              <p:spPr>
                <a:xfrm>
                  <a:off x="1187717" y="3864751"/>
                  <a:ext cx="363501" cy="363501"/>
                </a:xfrm>
                <a:prstGeom prst="ellipse">
                  <a:avLst/>
                </a:prstGeom>
                <a:pattFill prst="pct90">
                  <a:fgClr>
                    <a:srgbClr val="00A199"/>
                  </a:fgClr>
                  <a:bgClr>
                    <a:schemeClr val="bg1"/>
                  </a:bgClr>
                </a:pattFill>
                <a:ln w="12700">
                  <a:solidFill>
                    <a:srgbClr val="282828"/>
                  </a:solidFill>
                </a:ln>
              </p:spPr>
              <p:txBody>
                <a:bodyPr wrap="square" rtlCol="0">
                  <a:spAutoFit/>
                </a:bodyPr>
                <a:lstStyle/>
                <a:p>
                  <a:endParaRPr lang="en-CA" sz="1200" dirty="0"/>
                </a:p>
              </p:txBody>
            </p:sp>
            <p:sp>
              <p:nvSpPr>
                <p:cNvPr id="55" name="Rectangle 54"/>
                <p:cNvSpPr/>
                <p:nvPr/>
              </p:nvSpPr>
              <p:spPr>
                <a:xfrm>
                  <a:off x="1211480" y="3950620"/>
                  <a:ext cx="315974" cy="191763"/>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53 %</a:t>
                  </a:r>
                  <a:endParaRPr lang="en-CA" sz="1100" b="1" dirty="0">
                    <a:solidFill>
                      <a:srgbClr val="282828"/>
                    </a:solidFill>
                    <a:effectLst>
                      <a:glow rad="101600">
                        <a:srgbClr val="00A199"/>
                      </a:glow>
                    </a:effectLst>
                  </a:endParaRPr>
                </a:p>
              </p:txBody>
            </p:sp>
          </p:grpSp>
          <p:grpSp>
            <p:nvGrpSpPr>
              <p:cNvPr id="48" name="Group 47"/>
              <p:cNvGrpSpPr/>
              <p:nvPr/>
            </p:nvGrpSpPr>
            <p:grpSpPr>
              <a:xfrm>
                <a:off x="6161194" y="4459855"/>
                <a:ext cx="363501" cy="363501"/>
                <a:chOff x="983965" y="4026755"/>
                <a:chExt cx="363501" cy="363501"/>
              </a:xfrm>
            </p:grpSpPr>
            <p:sp>
              <p:nvSpPr>
                <p:cNvPr id="52" name="TextBox 51"/>
                <p:cNvSpPr txBox="1"/>
                <p:nvPr/>
              </p:nvSpPr>
              <p:spPr>
                <a:xfrm>
                  <a:off x="983965" y="4026755"/>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53" name="Rectangle 52"/>
                <p:cNvSpPr/>
                <p:nvPr/>
              </p:nvSpPr>
              <p:spPr>
                <a:xfrm>
                  <a:off x="1007728" y="4112624"/>
                  <a:ext cx="315974" cy="191763"/>
                </a:xfrm>
                <a:prstGeom prst="rect">
                  <a:avLst/>
                </a:prstGeom>
                <a:noFill/>
                <a:ln>
                  <a:noFill/>
                </a:ln>
              </p:spPr>
              <p:txBody>
                <a:bodyPr wrap="none" lIns="0" tIns="0" rIns="0" bIns="0">
                  <a:spAutoFit/>
                </a:bodyPr>
                <a:lstStyle/>
                <a:p>
                  <a:r>
                    <a:rPr lang="en-CA" sz="1100" b="1" dirty="0" smtClean="0">
                      <a:solidFill>
                        <a:srgbClr val="282828"/>
                      </a:solidFill>
                    </a:rPr>
                    <a:t>59 %</a:t>
                  </a:r>
                  <a:endParaRPr lang="en-CA" sz="1100" b="1" dirty="0">
                    <a:solidFill>
                      <a:srgbClr val="282828"/>
                    </a:solidFill>
                  </a:endParaRPr>
                </a:p>
              </p:txBody>
            </p:sp>
          </p:grpSp>
          <p:grpSp>
            <p:nvGrpSpPr>
              <p:cNvPr id="49" name="Group 48"/>
              <p:cNvGrpSpPr/>
              <p:nvPr/>
            </p:nvGrpSpPr>
            <p:grpSpPr>
              <a:xfrm>
                <a:off x="5834744" y="4888268"/>
                <a:ext cx="363501" cy="363501"/>
                <a:chOff x="1109700" y="3862372"/>
                <a:chExt cx="363501" cy="363501"/>
              </a:xfrm>
            </p:grpSpPr>
            <p:sp>
              <p:nvSpPr>
                <p:cNvPr id="50" name="TextBox 49"/>
                <p:cNvSpPr txBox="1"/>
                <p:nvPr/>
              </p:nvSpPr>
              <p:spPr>
                <a:xfrm>
                  <a:off x="1109700" y="386237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51" name="Rectangle 50"/>
                <p:cNvSpPr/>
                <p:nvPr/>
              </p:nvSpPr>
              <p:spPr>
                <a:xfrm>
                  <a:off x="1133463" y="3948241"/>
                  <a:ext cx="315974" cy="191763"/>
                </a:xfrm>
                <a:prstGeom prst="rect">
                  <a:avLst/>
                </a:prstGeom>
                <a:noFill/>
                <a:ln>
                  <a:noFill/>
                </a:ln>
              </p:spPr>
              <p:txBody>
                <a:bodyPr wrap="none" lIns="0" tIns="0" rIns="0" bIns="0">
                  <a:spAutoFit/>
                </a:bodyPr>
                <a:lstStyle/>
                <a:p>
                  <a:r>
                    <a:rPr lang="en-CA" sz="1100" b="1" dirty="0" smtClean="0">
                      <a:solidFill>
                        <a:srgbClr val="282828"/>
                      </a:solidFill>
                    </a:rPr>
                    <a:t>55 %</a:t>
                  </a:r>
                  <a:endParaRPr lang="en-CA" sz="1100" b="1" dirty="0">
                    <a:solidFill>
                      <a:srgbClr val="282828"/>
                    </a:solidFill>
                  </a:endParaRPr>
                </a:p>
              </p:txBody>
            </p:sp>
          </p:grpSp>
        </p:grpSp>
        <p:sp>
          <p:nvSpPr>
            <p:cNvPr id="70" name="TextBox 69"/>
            <p:cNvSpPr txBox="1"/>
            <p:nvPr/>
          </p:nvSpPr>
          <p:spPr>
            <a:xfrm>
              <a:off x="7268149" y="3271305"/>
              <a:ext cx="320877" cy="320877"/>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71" name="Rectangle 70"/>
            <p:cNvSpPr/>
            <p:nvPr/>
          </p:nvSpPr>
          <p:spPr>
            <a:xfrm>
              <a:off x="7289126" y="3347105"/>
              <a:ext cx="278923" cy="169277"/>
            </a:xfrm>
            <a:prstGeom prst="rect">
              <a:avLst/>
            </a:prstGeom>
            <a:noFill/>
            <a:ln>
              <a:noFill/>
            </a:ln>
          </p:spPr>
          <p:txBody>
            <a:bodyPr wrap="none" lIns="0" tIns="0" rIns="0" bIns="0">
              <a:spAutoFit/>
            </a:bodyPr>
            <a:lstStyle/>
            <a:p>
              <a:r>
                <a:rPr lang="en-CA" sz="1100" b="1" dirty="0" smtClean="0">
                  <a:solidFill>
                    <a:srgbClr val="282828"/>
                  </a:solidFill>
                  <a:effectLst/>
                </a:rPr>
                <a:t>61 %</a:t>
              </a:r>
              <a:endParaRPr lang="en-CA" sz="1100" b="1" dirty="0">
                <a:solidFill>
                  <a:srgbClr val="282828"/>
                </a:solidFill>
                <a:effectLst/>
              </a:endParaRPr>
            </a:p>
          </p:txBody>
        </p:sp>
        <p:sp>
          <p:nvSpPr>
            <p:cNvPr id="72" name="TextBox 71"/>
            <p:cNvSpPr txBox="1"/>
            <p:nvPr/>
          </p:nvSpPr>
          <p:spPr>
            <a:xfrm>
              <a:off x="4451474" y="4185749"/>
              <a:ext cx="320877" cy="320877"/>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73" name="Rectangle 72"/>
            <p:cNvSpPr/>
            <p:nvPr/>
          </p:nvSpPr>
          <p:spPr>
            <a:xfrm>
              <a:off x="4472451" y="4261549"/>
              <a:ext cx="278923" cy="169277"/>
            </a:xfrm>
            <a:prstGeom prst="rect">
              <a:avLst/>
            </a:prstGeom>
            <a:noFill/>
            <a:ln>
              <a:noFill/>
            </a:ln>
          </p:spPr>
          <p:txBody>
            <a:bodyPr wrap="none" lIns="0" tIns="0" rIns="0" bIns="0">
              <a:spAutoFit/>
            </a:bodyPr>
            <a:lstStyle/>
            <a:p>
              <a:r>
                <a:rPr lang="en-CA" sz="1100" b="1" dirty="0" smtClean="0">
                  <a:solidFill>
                    <a:srgbClr val="282828"/>
                  </a:solidFill>
                  <a:effectLst/>
                </a:rPr>
                <a:t>60 %</a:t>
              </a:r>
              <a:endParaRPr lang="en-CA" sz="1100" b="1" dirty="0">
                <a:solidFill>
                  <a:srgbClr val="282828"/>
                </a:solidFill>
                <a:effectLst/>
              </a:endParaRPr>
            </a:p>
          </p:txBody>
        </p:sp>
      </p:grpSp>
      <p:grpSp>
        <p:nvGrpSpPr>
          <p:cNvPr id="37" name="Group 2"/>
          <p:cNvGrpSpPr/>
          <p:nvPr>
            <p:custDataLst>
              <p:tags r:id="rId1"/>
            </p:custDataLst>
          </p:nvPr>
        </p:nvGrpSpPr>
        <p:grpSpPr>
          <a:xfrm>
            <a:off x="248075" y="6315411"/>
            <a:ext cx="4326123" cy="427175"/>
            <a:chOff x="1559256" y="4655154"/>
            <a:chExt cx="4326123" cy="413852"/>
          </a:xfrm>
        </p:grpSpPr>
        <p:grpSp>
          <p:nvGrpSpPr>
            <p:cNvPr id="41" name="Group 3"/>
            <p:cNvGrpSpPr/>
            <p:nvPr/>
          </p:nvGrpSpPr>
          <p:grpSpPr>
            <a:xfrm>
              <a:off x="1559256" y="4655163"/>
              <a:ext cx="1599872" cy="413828"/>
              <a:chOff x="2989195" y="5765318"/>
              <a:chExt cx="1742725" cy="432178"/>
            </a:xfrm>
          </p:grpSpPr>
          <p:sp>
            <p:nvSpPr>
              <p:cNvPr id="75"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76"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46" name="Group 5"/>
            <p:cNvGrpSpPr/>
            <p:nvPr/>
          </p:nvGrpSpPr>
          <p:grpSpPr>
            <a:xfrm>
              <a:off x="2918782" y="4655178"/>
              <a:ext cx="1454430" cy="413828"/>
              <a:chOff x="4402330" y="5765321"/>
              <a:chExt cx="1742724" cy="432177"/>
            </a:xfrm>
          </p:grpSpPr>
          <p:sp>
            <p:nvSpPr>
              <p:cNvPr id="67"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74"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56" name="Group 7"/>
            <p:cNvGrpSpPr/>
            <p:nvPr/>
          </p:nvGrpSpPr>
          <p:grpSpPr>
            <a:xfrm>
              <a:off x="4430951" y="4655154"/>
              <a:ext cx="1454428" cy="413828"/>
              <a:chOff x="5966949" y="5765308"/>
              <a:chExt cx="1742722" cy="432178"/>
            </a:xfrm>
          </p:grpSpPr>
          <p:sp>
            <p:nvSpPr>
              <p:cNvPr id="57"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66"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77" name="Rectangle 76"/>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8026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457200" y="389999"/>
            <a:ext cx="8229600" cy="795089"/>
          </a:xfrm>
        </p:spPr>
        <p:txBody>
          <a:bodyPr/>
          <a:lstStyle/>
          <a:p>
            <a:r>
              <a:rPr lang="fr-FR" dirty="0"/>
              <a:t>Les temps d’attente pour consulter un spécialiste augmentent au Canada</a:t>
            </a:r>
            <a:endParaRPr lang="en-CA" dirty="0"/>
          </a:p>
        </p:txBody>
      </p:sp>
      <p:graphicFrame>
        <p:nvGraphicFramePr>
          <p:cNvPr id="4" name="Chart 3"/>
          <p:cNvGraphicFramePr/>
          <p:nvPr>
            <p:extLst>
              <p:ext uri="{D42A27DB-BD31-4B8C-83A1-F6EECF244321}">
                <p14:modId xmlns:p14="http://schemas.microsoft.com/office/powerpoint/2010/main" val="1750188582"/>
              </p:ext>
            </p:extLst>
          </p:nvPr>
        </p:nvGraphicFramePr>
        <p:xfrm>
          <a:off x="760287" y="1766648"/>
          <a:ext cx="3741079" cy="3018873"/>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4"/>
          </p:nvPr>
        </p:nvSpPr>
        <p:spPr/>
        <p:txBody>
          <a:bodyPr/>
          <a:lstStyle/>
          <a:p>
            <a:fld id="{B0F7FFD8-5CE8-4D8F-8E40-58118BB0EBB0}" type="slidenum">
              <a:rPr lang="en-CA" smtClean="0"/>
              <a:pPr/>
              <a:t>54</a:t>
            </a:fld>
            <a:endParaRPr lang="en-CA" dirty="0"/>
          </a:p>
        </p:txBody>
      </p:sp>
      <p:sp>
        <p:nvSpPr>
          <p:cNvPr id="23" name="Rectangle 22"/>
          <p:cNvSpPr/>
          <p:nvPr/>
        </p:nvSpPr>
        <p:spPr>
          <a:xfrm>
            <a:off x="495300" y="4771251"/>
            <a:ext cx="7867649" cy="369332"/>
          </a:xfrm>
          <a:prstGeom prst="rect">
            <a:avLst/>
          </a:prstGeom>
        </p:spPr>
        <p:txBody>
          <a:bodyPr wrap="square" lIns="0" tIns="91440" bIns="0">
            <a:spAutoFit/>
          </a:bodyPr>
          <a:lstStyle/>
          <a:p>
            <a:r>
              <a:rPr lang="fr-FR" sz="900" b="1" dirty="0">
                <a:latin typeface="Arial" panose="020B0604020202020204" pitchFamily="34" charset="0"/>
              </a:rPr>
              <a:t>Remarque</a:t>
            </a:r>
          </a:p>
          <a:p>
            <a:r>
              <a:rPr lang="fr-FR" sz="900" dirty="0">
                <a:latin typeface="Arial" panose="020B0604020202020204" pitchFamily="34" charset="0"/>
              </a:rPr>
              <a:t>Des résultats supérieurs à la moyenne internationale sont souhaitables; des résultats inférieurs à la moyenne indiquent souvent des points à améliorer</a:t>
            </a:r>
            <a:r>
              <a:rPr lang="fr-FR" sz="900" dirty="0" smtClean="0">
                <a:latin typeface="Arial" panose="020B0604020202020204" pitchFamily="34" charset="0"/>
              </a:rPr>
              <a:t>.</a:t>
            </a:r>
            <a:endParaRPr lang="fr-FR" sz="900" dirty="0">
              <a:latin typeface="Arial" panose="020B0604020202020204" pitchFamily="34" charset="0"/>
            </a:endParaRPr>
          </a:p>
        </p:txBody>
      </p:sp>
      <p:grpSp>
        <p:nvGrpSpPr>
          <p:cNvPr id="2" name="Group 1"/>
          <p:cNvGrpSpPr/>
          <p:nvPr/>
        </p:nvGrpSpPr>
        <p:grpSpPr>
          <a:xfrm>
            <a:off x="1677416" y="5337140"/>
            <a:ext cx="6390259" cy="914402"/>
            <a:chOff x="1677416" y="5337140"/>
            <a:chExt cx="6390259" cy="914402"/>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77416" y="5337140"/>
              <a:ext cx="1883931" cy="914402"/>
            </a:xfrm>
            <a:prstGeom prst="rect">
              <a:avLst/>
            </a:prstGeom>
          </p:spPr>
        </p:pic>
        <p:sp>
          <p:nvSpPr>
            <p:cNvPr id="28" name="Rectangle 27"/>
            <p:cNvSpPr/>
            <p:nvPr/>
          </p:nvSpPr>
          <p:spPr>
            <a:xfrm>
              <a:off x="3399775" y="5526967"/>
              <a:ext cx="4667900" cy="553998"/>
            </a:xfrm>
            <a:prstGeom prst="rect">
              <a:avLst/>
            </a:prstGeom>
          </p:spPr>
          <p:txBody>
            <a:bodyPr wrap="square">
              <a:spAutoFit/>
            </a:bodyPr>
            <a:lstStyle/>
            <a:p>
              <a:pPr marL="182563">
                <a:lnSpc>
                  <a:spcPts val="1800"/>
                </a:lnSpc>
              </a:pPr>
              <a:r>
                <a:rPr lang="fr-FR" sz="1300" b="1" dirty="0" smtClean="0">
                  <a:latin typeface="Arial" panose="020B0604020202020204" pitchFamily="34" charset="0"/>
                  <a:cs typeface="Arial" panose="020B0604020202020204" pitchFamily="34" charset="0"/>
                </a:rPr>
                <a:t>1 </a:t>
              </a:r>
              <a:r>
                <a:rPr lang="fr-FR" sz="1300" b="1" dirty="0">
                  <a:latin typeface="Arial" panose="020B0604020202020204" pitchFamily="34" charset="0"/>
                  <a:cs typeface="Arial" panose="020B0604020202020204" pitchFamily="34" charset="0"/>
                </a:rPr>
                <a:t>Canadien âgé sur 4 </a:t>
              </a:r>
              <a:r>
                <a:rPr lang="fr-FR" sz="1300" dirty="0">
                  <a:latin typeface="Arial" panose="020B0604020202020204" pitchFamily="34" charset="0"/>
                  <a:cs typeface="Arial" panose="020B0604020202020204" pitchFamily="34" charset="0"/>
                </a:rPr>
                <a:t>a </a:t>
              </a:r>
              <a:r>
                <a:rPr lang="fr-FR" sz="1300" dirty="0">
                  <a:solidFill>
                    <a:srgbClr val="282828"/>
                  </a:solidFill>
                  <a:latin typeface="Arial" panose="020B0604020202020204" pitchFamily="34" charset="0"/>
                  <a:cs typeface="Arial" panose="020B0604020202020204" pitchFamily="34" charset="0"/>
                </a:rPr>
                <a:t>attendu </a:t>
              </a:r>
              <a:r>
                <a:rPr lang="fr-FR" sz="1300" b="1" dirty="0" smtClean="0">
                  <a:solidFill>
                    <a:srgbClr val="282828"/>
                  </a:solidFill>
                  <a:latin typeface="Arial" panose="020B0604020202020204" pitchFamily="34" charset="0"/>
                  <a:cs typeface="Arial" panose="020B0604020202020204" pitchFamily="34" charset="0"/>
                </a:rPr>
                <a:t>au </a:t>
              </a:r>
              <a:r>
                <a:rPr lang="fr-FR" sz="1300" b="1" dirty="0">
                  <a:solidFill>
                    <a:srgbClr val="282828"/>
                  </a:solidFill>
                  <a:latin typeface="Arial" panose="020B0604020202020204" pitchFamily="34" charset="0"/>
                  <a:cs typeface="Arial" panose="020B0604020202020204" pitchFamily="34" charset="0"/>
                </a:rPr>
                <a:t>moins </a:t>
              </a:r>
              <a:r>
                <a:rPr lang="fr-FR" sz="1300" b="1" dirty="0" smtClean="0">
                  <a:solidFill>
                    <a:srgbClr val="282828"/>
                  </a:solidFill>
                  <a:latin typeface="Arial" panose="020B0604020202020204" pitchFamily="34" charset="0"/>
                  <a:cs typeface="Arial" panose="020B0604020202020204" pitchFamily="34" charset="0"/>
                </a:rPr>
                <a:t>2</a:t>
              </a:r>
              <a:r>
                <a:rPr lang="fr-FR" sz="1300" b="1" dirty="0">
                  <a:solidFill>
                    <a:srgbClr val="282828"/>
                  </a:solidFill>
                  <a:latin typeface="Arial" panose="020B0604020202020204" pitchFamily="34" charset="0"/>
                  <a:cs typeface="Arial" panose="020B0604020202020204" pitchFamily="34" charset="0"/>
                </a:rPr>
                <a:t> </a:t>
              </a:r>
              <a:r>
                <a:rPr lang="fr-FR" sz="1300" b="1" dirty="0" smtClean="0">
                  <a:solidFill>
                    <a:srgbClr val="282828"/>
                  </a:solidFill>
                  <a:latin typeface="Arial" panose="020B0604020202020204" pitchFamily="34" charset="0"/>
                  <a:cs typeface="Arial" panose="020B0604020202020204" pitchFamily="34" charset="0"/>
                </a:rPr>
                <a:t>mois</a:t>
              </a:r>
              <a:r>
                <a:rPr lang="fr-FR" sz="1300" dirty="0">
                  <a:solidFill>
                    <a:srgbClr val="282828"/>
                  </a:solidFill>
                  <a:latin typeface="Arial" panose="020B0604020202020204" pitchFamily="34" charset="0"/>
                  <a:cs typeface="Arial" panose="020B0604020202020204" pitchFamily="34" charset="0"/>
                </a:rPr>
                <a:t/>
              </a:r>
              <a:br>
                <a:rPr lang="fr-FR" sz="1300" dirty="0">
                  <a:solidFill>
                    <a:srgbClr val="282828"/>
                  </a:solidFill>
                  <a:latin typeface="Arial" panose="020B0604020202020204" pitchFamily="34" charset="0"/>
                  <a:cs typeface="Arial" panose="020B0604020202020204" pitchFamily="34" charset="0"/>
                </a:rPr>
              </a:br>
              <a:r>
                <a:rPr lang="fr-FR" sz="1300" dirty="0" smtClean="0">
                  <a:solidFill>
                    <a:srgbClr val="282828"/>
                  </a:solidFill>
                  <a:latin typeface="Arial" panose="020B0604020202020204" pitchFamily="34" charset="0"/>
                  <a:cs typeface="Arial" panose="020B0604020202020204" pitchFamily="34" charset="0"/>
                </a:rPr>
                <a:t>avant </a:t>
              </a:r>
              <a:r>
                <a:rPr lang="fr-FR" sz="1300" dirty="0">
                  <a:solidFill>
                    <a:srgbClr val="282828"/>
                  </a:solidFill>
                  <a:latin typeface="Arial" panose="020B0604020202020204" pitchFamily="34" charset="0"/>
                  <a:cs typeface="Arial" panose="020B0604020202020204" pitchFamily="34" charset="0"/>
                </a:rPr>
                <a:t>de voir un spécialiste en 2017</a:t>
              </a:r>
            </a:p>
          </p:txBody>
        </p:sp>
      </p:grpSp>
      <p:sp>
        <p:nvSpPr>
          <p:cNvPr id="29" name="Text Placeholder 2"/>
          <p:cNvSpPr txBox="1">
            <a:spLocks/>
          </p:cNvSpPr>
          <p:nvPr/>
        </p:nvSpPr>
        <p:spPr>
          <a:xfrm>
            <a:off x="818707" y="1365078"/>
            <a:ext cx="7778232" cy="215444"/>
          </a:xfrm>
          <a:prstGeom prst="rect">
            <a:avLst/>
          </a:prstGeom>
        </p:spPr>
        <p:txBody>
          <a:bodyPr vert="horz" wrap="square" lIns="0" tIns="0" rIns="0" bIns="0" rtlCol="0" anchor="t" anchorCtr="0">
            <a:spAutoFit/>
          </a:bodyPr>
          <a:lstStyle>
            <a:defPPr>
              <a:defRPr lang="en-US"/>
            </a:defPPr>
            <a:lvl1pPr algn="ctr" defTabSz="914378">
              <a:lnSpc>
                <a:spcPct val="100000"/>
              </a:lnSpc>
              <a:spcBef>
                <a:spcPct val="0"/>
              </a:spcBef>
              <a:buNone/>
              <a:defRPr sz="1400" baseline="0">
                <a:solidFill>
                  <a:srgbClr val="365254"/>
                </a:solidFill>
                <a:ea typeface="+mj-ea"/>
                <a:cs typeface="+mj-cs"/>
              </a:defRPr>
            </a:lvl1pPr>
          </a:lstStyle>
          <a:p>
            <a:r>
              <a:rPr lang="fr-CA" dirty="0"/>
              <a:t>Adultes âgés qui ont attendu </a:t>
            </a:r>
            <a:r>
              <a:rPr lang="fr-CA" b="1" dirty="0"/>
              <a:t>au moins 4 semaines </a:t>
            </a:r>
            <a:r>
              <a:rPr lang="fr-CA" dirty="0"/>
              <a:t>avant de voir un spécialiste dans les 2 dernières années</a:t>
            </a:r>
          </a:p>
        </p:txBody>
      </p:sp>
      <p:graphicFrame>
        <p:nvGraphicFramePr>
          <p:cNvPr id="42" name="Chart 41"/>
          <p:cNvGraphicFramePr/>
          <p:nvPr>
            <p:extLst>
              <p:ext uri="{D42A27DB-BD31-4B8C-83A1-F6EECF244321}">
                <p14:modId xmlns:p14="http://schemas.microsoft.com/office/powerpoint/2010/main" val="1537742685"/>
              </p:ext>
            </p:extLst>
          </p:nvPr>
        </p:nvGraphicFramePr>
        <p:xfrm>
          <a:off x="4501366" y="1845584"/>
          <a:ext cx="4365990" cy="3246948"/>
        </p:xfrm>
        <a:graphic>
          <a:graphicData uri="http://schemas.openxmlformats.org/drawingml/2006/chart">
            <c:chart xmlns:c="http://schemas.openxmlformats.org/drawingml/2006/chart" xmlns:r="http://schemas.openxmlformats.org/officeDocument/2006/relationships" r:id="rId6"/>
          </a:graphicData>
        </a:graphic>
      </p:graphicFrame>
      <p:grpSp>
        <p:nvGrpSpPr>
          <p:cNvPr id="11" name="Group 2"/>
          <p:cNvGrpSpPr/>
          <p:nvPr>
            <p:custDataLst>
              <p:tags r:id="rId1"/>
            </p:custDataLst>
          </p:nvPr>
        </p:nvGrpSpPr>
        <p:grpSpPr>
          <a:xfrm>
            <a:off x="248075" y="6315411"/>
            <a:ext cx="4326123" cy="427175"/>
            <a:chOff x="1559256" y="4655154"/>
            <a:chExt cx="4326123" cy="413852"/>
          </a:xfrm>
        </p:grpSpPr>
        <p:grpSp>
          <p:nvGrpSpPr>
            <p:cNvPr id="12" name="Group 3"/>
            <p:cNvGrpSpPr/>
            <p:nvPr/>
          </p:nvGrpSpPr>
          <p:grpSpPr>
            <a:xfrm>
              <a:off x="1559256" y="4655163"/>
              <a:ext cx="1599872" cy="413828"/>
              <a:chOff x="2989195" y="5765318"/>
              <a:chExt cx="1742725" cy="432178"/>
            </a:xfrm>
          </p:grpSpPr>
          <p:sp>
            <p:nvSpPr>
              <p:cNvPr id="19"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20"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3" name="Group 5"/>
            <p:cNvGrpSpPr/>
            <p:nvPr/>
          </p:nvGrpSpPr>
          <p:grpSpPr>
            <a:xfrm>
              <a:off x="2918782" y="4655178"/>
              <a:ext cx="1454430" cy="413828"/>
              <a:chOff x="4402330" y="5765321"/>
              <a:chExt cx="1742724" cy="432177"/>
            </a:xfrm>
          </p:grpSpPr>
          <p:sp>
            <p:nvSpPr>
              <p:cNvPr id="17"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8"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4" name="Group 7"/>
            <p:cNvGrpSpPr/>
            <p:nvPr/>
          </p:nvGrpSpPr>
          <p:grpSpPr>
            <a:xfrm>
              <a:off x="4430951" y="4655154"/>
              <a:ext cx="1454428" cy="413828"/>
              <a:chOff x="5966949" y="5765308"/>
              <a:chExt cx="1742722" cy="432178"/>
            </a:xfrm>
          </p:grpSpPr>
          <p:sp>
            <p:nvSpPr>
              <p:cNvPr id="15"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6"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1" name="Rectangle 20"/>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658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89999"/>
            <a:ext cx="8324850" cy="1231106"/>
          </a:xfrm>
        </p:spPr>
        <p:txBody>
          <a:bodyPr/>
          <a:lstStyle/>
          <a:p>
            <a:r>
              <a:rPr lang="fr-FR" dirty="0"/>
              <a:t>La performance du Canada en matière de communication entre les spécialistes et les médecins attitrés est désormais semblable à la moyenne du FCMW</a:t>
            </a:r>
            <a:endParaRPr lang="en-CA" dirty="0"/>
          </a:p>
        </p:txBody>
      </p:sp>
      <p:graphicFrame>
        <p:nvGraphicFramePr>
          <p:cNvPr id="26" name="Chart 25"/>
          <p:cNvGraphicFramePr/>
          <p:nvPr>
            <p:extLst>
              <p:ext uri="{D42A27DB-BD31-4B8C-83A1-F6EECF244321}">
                <p14:modId xmlns:p14="http://schemas.microsoft.com/office/powerpoint/2010/main" val="3875838113"/>
              </p:ext>
            </p:extLst>
          </p:nvPr>
        </p:nvGraphicFramePr>
        <p:xfrm>
          <a:off x="453801" y="1600200"/>
          <a:ext cx="4151161" cy="3956828"/>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4"/>
          </p:nvPr>
        </p:nvSpPr>
        <p:spPr/>
        <p:txBody>
          <a:bodyPr/>
          <a:lstStyle/>
          <a:p>
            <a:fld id="{B0F7FFD8-5CE8-4D8F-8E40-58118BB0EBB0}" type="slidenum">
              <a:rPr lang="en-CA" smtClean="0"/>
              <a:pPr/>
              <a:t>55</a:t>
            </a:fld>
            <a:endParaRPr lang="en-CA" dirty="0"/>
          </a:p>
        </p:txBody>
      </p:sp>
      <p:sp>
        <p:nvSpPr>
          <p:cNvPr id="23" name="Rectangle 22"/>
          <p:cNvSpPr/>
          <p:nvPr/>
        </p:nvSpPr>
        <p:spPr>
          <a:xfrm>
            <a:off x="524006" y="5030147"/>
            <a:ext cx="8334543" cy="369332"/>
          </a:xfrm>
          <a:prstGeom prst="rect">
            <a:avLst/>
          </a:prstGeom>
        </p:spPr>
        <p:txBody>
          <a:bodyPr wrap="square" lIns="0" tIns="91440" bIns="0">
            <a:spAutoFit/>
          </a:bodyPr>
          <a:lstStyle/>
          <a:p>
            <a:r>
              <a:rPr lang="fr-FR" sz="900" b="1" dirty="0" smtClean="0">
                <a:latin typeface="Arial" panose="020B0604020202020204" pitchFamily="34" charset="0"/>
              </a:rPr>
              <a:t>Remarque</a:t>
            </a:r>
          </a:p>
          <a:p>
            <a:r>
              <a:rPr lang="fr-FR" sz="900" dirty="0" smtClean="0">
                <a:latin typeface="Arial" panose="020B0604020202020204" pitchFamily="34" charset="0"/>
              </a:rPr>
              <a:t>Des </a:t>
            </a:r>
            <a:r>
              <a:rPr lang="fr-FR" sz="900" dirty="0">
                <a:latin typeface="Arial" panose="020B0604020202020204" pitchFamily="34" charset="0"/>
              </a:rPr>
              <a:t>résultats supérieurs à la moyenne internationale sont souhaitables; des résultats inférieurs à la moyenne indiquent souvent des points à améliorer.</a:t>
            </a:r>
          </a:p>
        </p:txBody>
      </p:sp>
      <p:graphicFrame>
        <p:nvGraphicFramePr>
          <p:cNvPr id="24" name="Chart 23"/>
          <p:cNvGraphicFramePr/>
          <p:nvPr>
            <p:extLst>
              <p:ext uri="{D42A27DB-BD31-4B8C-83A1-F6EECF244321}">
                <p14:modId xmlns:p14="http://schemas.microsoft.com/office/powerpoint/2010/main" val="1154798072"/>
              </p:ext>
            </p:extLst>
          </p:nvPr>
        </p:nvGraphicFramePr>
        <p:xfrm>
          <a:off x="4831368" y="1600200"/>
          <a:ext cx="4112607" cy="3956828"/>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2"/>
          <p:cNvGrpSpPr/>
          <p:nvPr>
            <p:custDataLst>
              <p:tags r:id="rId1"/>
            </p:custDataLst>
          </p:nvPr>
        </p:nvGrpSpPr>
        <p:grpSpPr>
          <a:xfrm>
            <a:off x="248075" y="6315411"/>
            <a:ext cx="4326123" cy="427175"/>
            <a:chOff x="1559256" y="4655154"/>
            <a:chExt cx="4326123" cy="413852"/>
          </a:xfrm>
        </p:grpSpPr>
        <p:grpSp>
          <p:nvGrpSpPr>
            <p:cNvPr id="11" name="Group 3"/>
            <p:cNvGrpSpPr/>
            <p:nvPr/>
          </p:nvGrpSpPr>
          <p:grpSpPr>
            <a:xfrm>
              <a:off x="1559256" y="4655163"/>
              <a:ext cx="1599872" cy="413828"/>
              <a:chOff x="2989195" y="5765318"/>
              <a:chExt cx="1742725" cy="432178"/>
            </a:xfrm>
          </p:grpSpPr>
          <p:sp>
            <p:nvSpPr>
              <p:cNvPr id="18"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9"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2" name="Group 5"/>
            <p:cNvGrpSpPr/>
            <p:nvPr/>
          </p:nvGrpSpPr>
          <p:grpSpPr>
            <a:xfrm>
              <a:off x="2918782" y="4655178"/>
              <a:ext cx="1454430" cy="413828"/>
              <a:chOff x="4402330" y="5765321"/>
              <a:chExt cx="1742724" cy="432177"/>
            </a:xfrm>
          </p:grpSpPr>
          <p:sp>
            <p:nvSpPr>
              <p:cNvPr id="16"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7"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3" name="Group 7"/>
            <p:cNvGrpSpPr/>
            <p:nvPr/>
          </p:nvGrpSpPr>
          <p:grpSpPr>
            <a:xfrm>
              <a:off x="4430951" y="4655154"/>
              <a:ext cx="1454428" cy="413828"/>
              <a:chOff x="5966949" y="5765308"/>
              <a:chExt cx="1742722" cy="432178"/>
            </a:xfrm>
          </p:grpSpPr>
          <p:sp>
            <p:nvSpPr>
              <p:cNvPr id="14"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5"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4" name="Group 3"/>
          <p:cNvGrpSpPr/>
          <p:nvPr/>
        </p:nvGrpSpPr>
        <p:grpSpPr>
          <a:xfrm>
            <a:off x="536256" y="5519543"/>
            <a:ext cx="8246093" cy="669414"/>
            <a:chOff x="612456" y="5538593"/>
            <a:chExt cx="8246093" cy="669414"/>
          </a:xfrm>
        </p:grpSpPr>
        <p:sp>
          <p:nvSpPr>
            <p:cNvPr id="27" name="Rectangle 26"/>
            <p:cNvSpPr/>
            <p:nvPr/>
          </p:nvSpPr>
          <p:spPr>
            <a:xfrm>
              <a:off x="1181100" y="5538593"/>
              <a:ext cx="7677449" cy="669414"/>
            </a:xfrm>
            <a:prstGeom prst="rect">
              <a:avLst/>
            </a:prstGeom>
          </p:spPr>
          <p:txBody>
            <a:bodyPr wrap="square">
              <a:spAutoFit/>
            </a:bodyPr>
            <a:lstStyle/>
            <a:p>
              <a:pPr>
                <a:lnSpc>
                  <a:spcPts val="1500"/>
                </a:lnSpc>
              </a:pPr>
              <a:r>
                <a:rPr lang="fr-FR" sz="1050" b="1" dirty="0">
                  <a:solidFill>
                    <a:sysClr val="windowText" lastClr="000000"/>
                  </a:solidFill>
                  <a:latin typeface="Arial" panose="020B0604020202020204" pitchFamily="34" charset="0"/>
                  <a:cs typeface="Arial" panose="020B0604020202020204" pitchFamily="34" charset="0"/>
                </a:rPr>
                <a:t>En 2014, 13 % des Canadiens âgés (55 ans et plus) </a:t>
              </a:r>
              <a:r>
                <a:rPr lang="fr-FR" sz="1050" dirty="0">
                  <a:solidFill>
                    <a:sysClr val="windowText" lastClr="000000"/>
                  </a:solidFill>
                  <a:latin typeface="Arial" panose="020B0604020202020204" pitchFamily="34" charset="0"/>
                  <a:cs typeface="Arial" panose="020B0604020202020204" pitchFamily="34" charset="0"/>
                </a:rPr>
                <a:t>ont déclaré que le spécialiste n’avait pas reçu de renseignements de la part du médecin attitré (taux plus élevé que la moyenne de 9 % du FCMW</a:t>
              </a:r>
              <a:r>
                <a:rPr lang="fr-FR" sz="1050" dirty="0">
                  <a:solidFill>
                    <a:srgbClr val="282828"/>
                  </a:solidFill>
                  <a:latin typeface="Arial" panose="020B0604020202020204" pitchFamily="34" charset="0"/>
                  <a:cs typeface="Arial" panose="020B0604020202020204" pitchFamily="34" charset="0"/>
                </a:rPr>
                <a:t>), et </a:t>
              </a:r>
              <a:r>
                <a:rPr lang="fr-FR" sz="1050" b="1" dirty="0">
                  <a:solidFill>
                    <a:srgbClr val="282828"/>
                  </a:solidFill>
                  <a:latin typeface="Arial" panose="020B0604020202020204" pitchFamily="34" charset="0"/>
                  <a:cs typeface="Arial" panose="020B0604020202020204" pitchFamily="34" charset="0"/>
                </a:rPr>
                <a:t>25 %</a:t>
              </a:r>
              <a:r>
                <a:rPr lang="fr-FR" sz="1050" dirty="0">
                  <a:solidFill>
                    <a:srgbClr val="282828"/>
                  </a:solidFill>
                  <a:latin typeface="Arial" panose="020B0604020202020204" pitchFamily="34" charset="0"/>
                  <a:cs typeface="Arial" panose="020B0604020202020204" pitchFamily="34" charset="0"/>
                </a:rPr>
                <a:t> </a:t>
              </a:r>
              <a:r>
                <a:rPr lang="fr-FR" sz="1050" dirty="0">
                  <a:solidFill>
                    <a:sysClr val="windowText" lastClr="000000"/>
                  </a:solidFill>
                  <a:latin typeface="Arial" panose="020B0604020202020204" pitchFamily="34" charset="0"/>
                  <a:cs typeface="Arial" panose="020B0604020202020204" pitchFamily="34" charset="0"/>
                </a:rPr>
                <a:t>ont déclaré que le médecin attitré n’avait pas reçu de renseignements de la part du spécialiste (taux plus élevé que la moyenne de 18 % du FCMW)*.</a:t>
              </a: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456" y="5607534"/>
              <a:ext cx="528009" cy="528009"/>
            </a:xfrm>
            <a:prstGeom prst="rect">
              <a:avLst/>
            </a:prstGeom>
          </p:spPr>
        </p:pic>
      </p:grpSp>
      <p:sp>
        <p:nvSpPr>
          <p:cNvPr id="21" name="Rectangle 20"/>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13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1192634"/>
          </a:xfrm>
        </p:spPr>
        <p:txBody>
          <a:bodyPr/>
          <a:lstStyle/>
          <a:p>
            <a:r>
              <a:rPr lang="fr-FR" dirty="0"/>
              <a:t>Aperçu des résultats provinciaux : accès aux </a:t>
            </a:r>
            <a:r>
              <a:rPr lang="fr-FR" dirty="0" smtClean="0"/>
              <a:t/>
            </a:r>
            <a:br>
              <a:rPr lang="fr-FR" dirty="0" smtClean="0"/>
            </a:br>
            <a:r>
              <a:rPr lang="fr-FR" dirty="0" smtClean="0"/>
              <a:t>soins </a:t>
            </a:r>
            <a:r>
              <a:rPr lang="fr-FR" dirty="0"/>
              <a:t>spécialisés et coordination avec les soins </a:t>
            </a:r>
            <a:r>
              <a:rPr lang="fr-FR" dirty="0" smtClean="0"/>
              <a:t/>
            </a:r>
            <a:br>
              <a:rPr lang="fr-FR" dirty="0" smtClean="0"/>
            </a:br>
            <a:r>
              <a:rPr lang="fr-FR" dirty="0" smtClean="0"/>
              <a:t>de santé primaires</a:t>
            </a:r>
            <a:endParaRPr lang="en-CA" dirty="0"/>
          </a:p>
        </p:txBody>
      </p:sp>
      <p:graphicFrame>
        <p:nvGraphicFramePr>
          <p:cNvPr id="5" name="Table 2"/>
          <p:cNvGraphicFramePr>
            <a:graphicFrameLocks noGrp="1"/>
          </p:cNvGraphicFramePr>
          <p:nvPr>
            <p:ph idx="4294967295"/>
            <p:extLst>
              <p:ext uri="{D42A27DB-BD31-4B8C-83A1-F6EECF244321}">
                <p14:modId xmlns:p14="http://schemas.microsoft.com/office/powerpoint/2010/main" val="4288370731"/>
              </p:ext>
            </p:extLst>
          </p:nvPr>
        </p:nvGraphicFramePr>
        <p:xfrm>
          <a:off x="495303" y="1848654"/>
          <a:ext cx="8261422" cy="3422416"/>
        </p:xfrm>
        <a:graphic>
          <a:graphicData uri="http://schemas.openxmlformats.org/drawingml/2006/table">
            <a:tbl>
              <a:tblPr/>
              <a:tblGrid>
                <a:gridCol w="2505072">
                  <a:extLst>
                    <a:ext uri="{9D8B030D-6E8A-4147-A177-3AD203B41FA5}">
                      <a16:colId xmlns:a16="http://schemas.microsoft.com/office/drawing/2014/main" val="20000"/>
                    </a:ext>
                  </a:extLst>
                </a:gridCol>
                <a:gridCol w="590550">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gridCol w="428625">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gridCol w="4191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37279">
                  <a:extLst>
                    <a:ext uri="{9D8B030D-6E8A-4147-A177-3AD203B41FA5}">
                      <a16:colId xmlns:a16="http://schemas.microsoft.com/office/drawing/2014/main" val="20008"/>
                    </a:ext>
                  </a:extLst>
                </a:gridCol>
                <a:gridCol w="460663">
                  <a:extLst>
                    <a:ext uri="{9D8B030D-6E8A-4147-A177-3AD203B41FA5}">
                      <a16:colId xmlns:a16="http://schemas.microsoft.com/office/drawing/2014/main" val="20009"/>
                    </a:ext>
                  </a:extLst>
                </a:gridCol>
                <a:gridCol w="460663">
                  <a:extLst>
                    <a:ext uri="{9D8B030D-6E8A-4147-A177-3AD203B41FA5}">
                      <a16:colId xmlns:a16="http://schemas.microsoft.com/office/drawing/2014/main" val="20010"/>
                    </a:ext>
                  </a:extLst>
                </a:gridCol>
                <a:gridCol w="460663">
                  <a:extLst>
                    <a:ext uri="{9D8B030D-6E8A-4147-A177-3AD203B41FA5}">
                      <a16:colId xmlns:a16="http://schemas.microsoft.com/office/drawing/2014/main" val="20011"/>
                    </a:ext>
                  </a:extLst>
                </a:gridCol>
                <a:gridCol w="689057">
                  <a:extLst>
                    <a:ext uri="{9D8B030D-6E8A-4147-A177-3AD203B41FA5}">
                      <a16:colId xmlns:a16="http://schemas.microsoft.com/office/drawing/2014/main" val="20012"/>
                    </a:ext>
                  </a:extLst>
                </a:gridCol>
              </a:tblGrid>
              <a:tr h="481096">
                <a:tc>
                  <a:txBody>
                    <a:bodyPr/>
                    <a:lstStyle/>
                    <a:p>
                      <a:pPr algn="l" fontAlgn="b"/>
                      <a:r>
                        <a:rPr lang="fr-CA" sz="1250" b="1" i="0" u="none" strike="noStrike" noProof="0" dirty="0" smtClean="0">
                          <a:effectLst/>
                          <a:latin typeface="+mn-lt"/>
                          <a:cs typeface="Arial" panose="020B0604020202020204" pitchFamily="34" charset="0"/>
                        </a:rPr>
                        <a:t>Pourcentage des répondants qui</a:t>
                      </a:r>
                      <a:endParaRPr lang="fr-CA" sz="1250" b="1" i="0" u="none" strike="noStrike" noProof="0" dirty="0">
                        <a:effectLst/>
                        <a:latin typeface="+mn-lt"/>
                        <a:cs typeface="Arial" panose="020B0604020202020204" pitchFamily="34" charset="0"/>
                      </a:endParaRPr>
                    </a:p>
                  </a:txBody>
                  <a:tcPr marL="45720" marR="4572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45720" marR="4572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45720" marR="45720" anchor="b">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266616">
                <a:tc>
                  <a:txBody>
                    <a:bodyPr/>
                    <a:lstStyle/>
                    <a:p>
                      <a:pPr marL="0" marR="0" lvl="0" indent="0" algn="l" defTabSz="1219170" rtl="0" eaLnBrk="1" fontAlgn="b" latinLnBrk="0" hangingPunct="1">
                        <a:lnSpc>
                          <a:spcPct val="100000"/>
                        </a:lnSpc>
                        <a:spcBef>
                          <a:spcPct val="0"/>
                        </a:spcBef>
                        <a:spcAft>
                          <a:spcPct val="0"/>
                        </a:spcAft>
                        <a:buClrTx/>
                        <a:buSzTx/>
                        <a:buFontTx/>
                        <a:buNone/>
                        <a:defRPr/>
                      </a:pPr>
                      <a:r>
                        <a:rPr lang="fr-CA" sz="1250" b="0" i="0" noProof="0" dirty="0" smtClean="0">
                          <a:solidFill>
                            <a:schemeClr val="tx1"/>
                          </a:solidFill>
                          <a:latin typeface="+mn-lt"/>
                          <a:cs typeface="Arial" panose="020B0604020202020204" pitchFamily="34" charset="0"/>
                        </a:rPr>
                        <a:t>ont attendu </a:t>
                      </a:r>
                      <a:r>
                        <a:rPr lang="fr-CA" sz="1250" b="1" i="0" noProof="0" dirty="0" smtClean="0">
                          <a:solidFill>
                            <a:schemeClr val="tx1"/>
                          </a:solidFill>
                          <a:latin typeface="+mn-lt"/>
                          <a:cs typeface="Arial" panose="020B0604020202020204" pitchFamily="34" charset="0"/>
                        </a:rPr>
                        <a:t>4 semaines ou plus </a:t>
                      </a:r>
                      <a:r>
                        <a:rPr lang="fr-CA" sz="1250" b="0" i="0" noProof="0" dirty="0" smtClean="0">
                          <a:solidFill>
                            <a:schemeClr val="tx1"/>
                          </a:solidFill>
                          <a:latin typeface="+mn-lt"/>
                          <a:cs typeface="Arial" panose="020B0604020202020204" pitchFamily="34" charset="0"/>
                        </a:rPr>
                        <a:t>avant de pouvoir consulter un </a:t>
                      </a:r>
                      <a:r>
                        <a:rPr lang="fr-CA" sz="1250" b="1" i="0" noProof="0" dirty="0" smtClean="0">
                          <a:solidFill>
                            <a:schemeClr val="tx1"/>
                          </a:solidFill>
                          <a:latin typeface="+mn-lt"/>
                          <a:cs typeface="Arial" panose="020B0604020202020204" pitchFamily="34" charset="0"/>
                        </a:rPr>
                        <a:t>spécialiste</a:t>
                      </a:r>
                      <a:r>
                        <a:rPr lang="fr-CA" sz="1250" b="0" i="0" noProof="0" dirty="0" smtClean="0">
                          <a:solidFill>
                            <a:schemeClr val="tx1"/>
                          </a:solidFill>
                          <a:latin typeface="+mn-lt"/>
                          <a:cs typeface="Arial" panose="020B0604020202020204" pitchFamily="34" charset="0"/>
                        </a:rPr>
                        <a:t>, après qu’on leur ait conseillé d’en voir un*</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41</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594103853"/>
                  </a:ext>
                </a:extLst>
              </a:tr>
              <a:tr h="64937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CA" sz="1250" b="0" i="0" u="none" strike="noStrike" kern="1200" cap="none" spc="0" normalizeH="0" baseline="0" noProof="0" dirty="0" smtClean="0">
                          <a:ln>
                            <a:noFill/>
                          </a:ln>
                          <a:solidFill>
                            <a:schemeClr val="tx1"/>
                          </a:solidFill>
                          <a:effectLst/>
                          <a:uLnTx/>
                          <a:uFillTx/>
                          <a:latin typeface="+mn-lt"/>
                          <a:ea typeface="+mn-ea"/>
                          <a:cs typeface="+mn-cs"/>
                        </a:rPr>
                        <a:t>ont déclaré que le </a:t>
                      </a:r>
                      <a:r>
                        <a:rPr kumimoji="0" lang="fr-CA" sz="1250" b="1" i="0" u="none" strike="noStrike" kern="1200" cap="none" spc="0" normalizeH="0" baseline="0" noProof="0" dirty="0" smtClean="0">
                          <a:ln>
                            <a:noFill/>
                          </a:ln>
                          <a:solidFill>
                            <a:schemeClr val="tx1"/>
                          </a:solidFill>
                          <a:effectLst/>
                          <a:uLnTx/>
                          <a:uFillTx/>
                          <a:latin typeface="+mn-lt"/>
                          <a:ea typeface="+mn-ea"/>
                          <a:cs typeface="+mn-cs"/>
                        </a:rPr>
                        <a:t>spécialiste</a:t>
                      </a:r>
                      <a:r>
                        <a:rPr kumimoji="0" lang="fr-CA" sz="1250" b="0" i="0" u="none" strike="noStrike" kern="1200" cap="none" spc="0" normalizeH="0" baseline="0" noProof="0" dirty="0" smtClean="0">
                          <a:ln>
                            <a:noFill/>
                          </a:ln>
                          <a:solidFill>
                            <a:schemeClr val="tx1"/>
                          </a:solidFill>
                          <a:effectLst/>
                          <a:uLnTx/>
                          <a:uFillTx/>
                          <a:latin typeface="+mn-lt"/>
                          <a:ea typeface="+mn-ea"/>
                          <a:cs typeface="+mn-cs"/>
                        </a:rPr>
                        <a:t> </a:t>
                      </a:r>
                      <a:r>
                        <a:rPr kumimoji="0" lang="fr-CA" sz="1250" b="1" i="0" u="none" strike="noStrike" kern="1200" cap="none" spc="0" normalizeH="0" baseline="0" noProof="0" dirty="0" smtClean="0">
                          <a:ln>
                            <a:noFill/>
                          </a:ln>
                          <a:solidFill>
                            <a:schemeClr val="tx1"/>
                          </a:solidFill>
                          <a:effectLst/>
                          <a:uLnTx/>
                          <a:uFillTx/>
                          <a:latin typeface="+mn-lt"/>
                          <a:ea typeface="+mn-ea"/>
                          <a:cs typeface="+mn-cs"/>
                        </a:rPr>
                        <a:t>n’avait pas reçu les renseignements médicaux de base </a:t>
                      </a:r>
                      <a:r>
                        <a:rPr kumimoji="0" lang="fr-CA" sz="1250" b="0" i="0" u="none" strike="noStrike" kern="1200" cap="none" spc="0" normalizeH="0" baseline="0" noProof="0" dirty="0" smtClean="0">
                          <a:ln>
                            <a:noFill/>
                          </a:ln>
                          <a:solidFill>
                            <a:schemeClr val="tx1"/>
                          </a:solidFill>
                          <a:effectLst/>
                          <a:uLnTx/>
                          <a:uFillTx/>
                          <a:latin typeface="+mn-lt"/>
                          <a:ea typeface="+mn-ea"/>
                          <a:cs typeface="+mn-cs"/>
                        </a:rPr>
                        <a:t>ou les résultats d’examens du médecin attitré au sujet des raisons de la visite</a:t>
                      </a:r>
                      <a:r>
                        <a:rPr kumimoji="0" lang="fr-CA" sz="1250" b="0" i="0" u="none" strike="noStrike" kern="1200" cap="none" spc="0" normalizeH="0" baseline="30000" noProof="0" dirty="0" smtClean="0">
                          <a:ln>
                            <a:noFill/>
                          </a:ln>
                          <a:solidFill>
                            <a:schemeClr val="tx1"/>
                          </a:solidFill>
                          <a:effectLst/>
                          <a:uLnTx/>
                          <a:uFillTx/>
                          <a:latin typeface="+mn-lt"/>
                          <a:ea typeface="+mn-ea"/>
                          <a:cs typeface="+mn-cs"/>
                        </a:rPr>
                        <a: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649372">
                <a:tc>
                  <a:txBody>
                    <a:bodyPr/>
                    <a:lstStyle/>
                    <a:p>
                      <a:pPr marL="0" marR="0" lvl="0" indent="0" algn="l" defTabSz="1219170" rtl="0" eaLnBrk="1" fontAlgn="b" latinLnBrk="0" hangingPunct="1">
                        <a:lnSpc>
                          <a:spcPct val="100000"/>
                        </a:lnSpc>
                        <a:spcBef>
                          <a:spcPct val="0"/>
                        </a:spcBef>
                        <a:spcAft>
                          <a:spcPct val="0"/>
                        </a:spcAft>
                        <a:buClrTx/>
                        <a:buSzTx/>
                        <a:buFontTx/>
                        <a:buNone/>
                        <a:defRPr/>
                      </a:pPr>
                      <a:r>
                        <a:rPr kumimoji="0" lang="fr-CA" sz="1250" b="0" i="0" u="none" strike="noStrike" kern="1200" cap="none" spc="0" normalizeH="0" baseline="0" noProof="0" dirty="0" smtClean="0">
                          <a:ln>
                            <a:noFill/>
                          </a:ln>
                          <a:solidFill>
                            <a:schemeClr val="tx1"/>
                          </a:solidFill>
                          <a:effectLst/>
                          <a:uLnTx/>
                          <a:uFillTx/>
                          <a:latin typeface="+mn-lt"/>
                          <a:ea typeface="+mn-ea"/>
                          <a:cs typeface="+mn-cs"/>
                        </a:rPr>
                        <a:t>ont déclaré qu’après la consultation </a:t>
                      </a:r>
                      <a:br>
                        <a:rPr kumimoji="0" lang="fr-CA" sz="1250" b="0" i="0" u="none" strike="noStrike" kern="1200" cap="none" spc="0" normalizeH="0" baseline="0" noProof="0" dirty="0" smtClean="0">
                          <a:ln>
                            <a:noFill/>
                          </a:ln>
                          <a:solidFill>
                            <a:schemeClr val="tx1"/>
                          </a:solidFill>
                          <a:effectLst/>
                          <a:uLnTx/>
                          <a:uFillTx/>
                          <a:latin typeface="+mn-lt"/>
                          <a:ea typeface="+mn-ea"/>
                          <a:cs typeface="+mn-cs"/>
                        </a:rPr>
                      </a:br>
                      <a:r>
                        <a:rPr kumimoji="0" lang="fr-CA" sz="1250" b="0" i="0" u="none" strike="noStrike" kern="1200" cap="none" spc="0" normalizeH="0" baseline="0" noProof="0" dirty="0" smtClean="0">
                          <a:ln>
                            <a:noFill/>
                          </a:ln>
                          <a:solidFill>
                            <a:schemeClr val="tx1"/>
                          </a:solidFill>
                          <a:effectLst/>
                          <a:uLnTx/>
                          <a:uFillTx/>
                          <a:latin typeface="+mn-lt"/>
                          <a:ea typeface="+mn-ea"/>
                          <a:cs typeface="+mn-cs"/>
                        </a:rPr>
                        <a:t>avec le spécialiste, le </a:t>
                      </a:r>
                      <a:r>
                        <a:rPr kumimoji="0" lang="fr-CA" sz="1250" b="1" i="0" u="none" strike="noStrike" kern="1200" cap="none" spc="0" normalizeH="0" baseline="0" noProof="0" dirty="0" smtClean="0">
                          <a:ln>
                            <a:noFill/>
                          </a:ln>
                          <a:solidFill>
                            <a:schemeClr val="tx1"/>
                          </a:solidFill>
                          <a:effectLst/>
                          <a:uLnTx/>
                          <a:uFillTx/>
                          <a:latin typeface="+mn-lt"/>
                          <a:ea typeface="+mn-ea"/>
                          <a:cs typeface="+mn-cs"/>
                        </a:rPr>
                        <a:t>médecin </a:t>
                      </a:r>
                      <a:br>
                        <a:rPr kumimoji="0" lang="fr-CA" sz="1250" b="1" i="0" u="none" strike="noStrike" kern="1200" cap="none" spc="0" normalizeH="0" baseline="0" noProof="0" dirty="0" smtClean="0">
                          <a:ln>
                            <a:noFill/>
                          </a:ln>
                          <a:solidFill>
                            <a:schemeClr val="tx1"/>
                          </a:solidFill>
                          <a:effectLst/>
                          <a:uLnTx/>
                          <a:uFillTx/>
                          <a:latin typeface="+mn-lt"/>
                          <a:ea typeface="+mn-ea"/>
                          <a:cs typeface="+mn-cs"/>
                        </a:rPr>
                      </a:br>
                      <a:r>
                        <a:rPr kumimoji="0" lang="fr-CA" sz="1250" b="1" i="0" u="none" strike="noStrike" kern="1200" cap="none" spc="0" normalizeH="0" baseline="0" noProof="0" dirty="0" smtClean="0">
                          <a:ln>
                            <a:noFill/>
                          </a:ln>
                          <a:solidFill>
                            <a:schemeClr val="tx1"/>
                          </a:solidFill>
                          <a:effectLst/>
                          <a:uLnTx/>
                          <a:uFillTx/>
                          <a:latin typeface="+mn-lt"/>
                          <a:ea typeface="+mn-ea"/>
                          <a:cs typeface="+mn-cs"/>
                        </a:rPr>
                        <a:t>attitré ne semblait pas informé</a:t>
                      </a:r>
                      <a:br>
                        <a:rPr kumimoji="0" lang="fr-CA" sz="1250" b="1" i="0" u="none" strike="noStrike" kern="1200" cap="none" spc="0" normalizeH="0" baseline="0" noProof="0" dirty="0" smtClean="0">
                          <a:ln>
                            <a:noFill/>
                          </a:ln>
                          <a:solidFill>
                            <a:schemeClr val="tx1"/>
                          </a:solidFill>
                          <a:effectLst/>
                          <a:uLnTx/>
                          <a:uFillTx/>
                          <a:latin typeface="+mn-lt"/>
                          <a:ea typeface="+mn-ea"/>
                          <a:cs typeface="+mn-cs"/>
                        </a:rPr>
                      </a:br>
                      <a:r>
                        <a:rPr kumimoji="0" lang="fr-CA" sz="1250" b="1" i="0" u="none" strike="noStrike" kern="1200" cap="none" spc="0" normalizeH="0" baseline="0" noProof="0" dirty="0" smtClean="0">
                          <a:ln>
                            <a:noFill/>
                          </a:ln>
                          <a:solidFill>
                            <a:schemeClr val="tx1"/>
                          </a:solidFill>
                          <a:effectLst/>
                          <a:uLnTx/>
                          <a:uFillTx/>
                          <a:latin typeface="+mn-lt"/>
                          <a:ea typeface="+mn-ea"/>
                          <a:cs typeface="+mn-cs"/>
                        </a:rPr>
                        <a:t>des soins</a:t>
                      </a:r>
                      <a:r>
                        <a:rPr kumimoji="0" lang="fr-CA" sz="1250" b="0" i="0" u="none" strike="noStrike" kern="1200" cap="none" spc="0" normalizeH="0" baseline="0" noProof="0" dirty="0" smtClean="0">
                          <a:ln>
                            <a:noFill/>
                          </a:ln>
                          <a:solidFill>
                            <a:schemeClr val="tx1"/>
                          </a:solidFill>
                          <a:effectLst/>
                          <a:uLnTx/>
                          <a:uFillTx/>
                          <a:latin typeface="+mn-lt"/>
                          <a:ea typeface="+mn-ea"/>
                          <a:cs typeface="+mn-cs"/>
                        </a:rPr>
                        <a:t> que leur avait dispensés </a:t>
                      </a:r>
                      <a:br>
                        <a:rPr kumimoji="0" lang="fr-CA" sz="1250" b="0" i="0" u="none" strike="noStrike" kern="1200" cap="none" spc="0" normalizeH="0" baseline="0" noProof="0" dirty="0" smtClean="0">
                          <a:ln>
                            <a:noFill/>
                          </a:ln>
                          <a:solidFill>
                            <a:schemeClr val="tx1"/>
                          </a:solidFill>
                          <a:effectLst/>
                          <a:uLnTx/>
                          <a:uFillTx/>
                          <a:latin typeface="+mn-lt"/>
                          <a:ea typeface="+mn-ea"/>
                          <a:cs typeface="+mn-cs"/>
                        </a:rPr>
                      </a:br>
                      <a:r>
                        <a:rPr kumimoji="0" lang="fr-CA" sz="1250" b="0" i="0" u="none" strike="noStrike" kern="1200" cap="none" spc="0" normalizeH="0" baseline="0" noProof="0" dirty="0" smtClean="0">
                          <a:ln>
                            <a:noFill/>
                          </a:ln>
                          <a:solidFill>
                            <a:schemeClr val="tx1"/>
                          </a:solidFill>
                          <a:effectLst/>
                          <a:uLnTx/>
                          <a:uFillTx/>
                          <a:latin typeface="+mn-lt"/>
                          <a:ea typeface="+mn-ea"/>
                          <a:cs typeface="+mn-cs"/>
                        </a:rPr>
                        <a:t>le </a:t>
                      </a:r>
                      <a:r>
                        <a:rPr kumimoji="0" lang="fr-CA" sz="1250" b="1" i="0" u="none" strike="noStrike" kern="1200" cap="none" spc="0" normalizeH="0" baseline="0" noProof="0" dirty="0" smtClean="0">
                          <a:ln>
                            <a:noFill/>
                          </a:ln>
                          <a:solidFill>
                            <a:schemeClr val="tx1"/>
                          </a:solidFill>
                          <a:effectLst/>
                          <a:uLnTx/>
                          <a:uFillTx/>
                          <a:latin typeface="+mn-lt"/>
                          <a:ea typeface="+mn-ea"/>
                          <a:cs typeface="+mn-cs"/>
                        </a:rPr>
                        <a:t>spécialiste</a:t>
                      </a:r>
                      <a:r>
                        <a:rPr kumimoji="0" lang="fr-CA" sz="1250" b="0" i="0" u="none" strike="noStrike" kern="1200" cap="none" spc="0" normalizeH="0" baseline="30000" noProof="0" dirty="0" smtClean="0">
                          <a:ln>
                            <a:noFill/>
                          </a:ln>
                          <a:solidFill>
                            <a:schemeClr val="tx1"/>
                          </a:solidFill>
                          <a:effectLst/>
                          <a:uLnTx/>
                          <a:uFillTx/>
                          <a:latin typeface="+mn-lt"/>
                          <a:ea typeface="+mn-ea"/>
                          <a:cs typeface="+mn-cs"/>
                        </a:rPr>
                        <a:t>†</a:t>
                      </a:r>
                    </a:p>
                  </a:txBody>
                  <a:tcPr marL="45720" marR="45720"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6</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11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prstClr val="white"/>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13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14</a:t>
                      </a:r>
                    </a:p>
                  </a:txBody>
                  <a:tcPr marL="45720" marR="4572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4"/>
          </p:nvPr>
        </p:nvSpPr>
        <p:spPr/>
        <p:txBody>
          <a:bodyPr/>
          <a:lstStyle/>
          <a:p>
            <a:fld id="{B0F7FFD8-5CE8-4D8F-8E40-58118BB0EBB0}" type="slidenum">
              <a:rPr lang="en-CA" smtClean="0"/>
              <a:pPr/>
              <a:t>56</a:t>
            </a:fld>
            <a:endParaRPr lang="en-CA" dirty="0"/>
          </a:p>
        </p:txBody>
      </p:sp>
      <p:sp>
        <p:nvSpPr>
          <p:cNvPr id="16" name="Rectangle 15"/>
          <p:cNvSpPr/>
          <p:nvPr/>
        </p:nvSpPr>
        <p:spPr>
          <a:xfrm>
            <a:off x="495300" y="5272117"/>
            <a:ext cx="7867649" cy="646331"/>
          </a:xfrm>
          <a:prstGeom prst="rect">
            <a:avLst/>
          </a:prstGeom>
        </p:spPr>
        <p:txBody>
          <a:bodyPr wrap="square" lIns="0" tIns="91440" bIns="0">
            <a:spAutoFit/>
          </a:bodyPr>
          <a:lstStyle/>
          <a:p>
            <a:r>
              <a:rPr lang="fr-FR" sz="900" b="1" dirty="0">
                <a:latin typeface="Arial" panose="020B0604020202020204" pitchFamily="34" charset="0"/>
              </a:rPr>
              <a:t>Remarques</a:t>
            </a:r>
          </a:p>
          <a:p>
            <a:r>
              <a:rPr lang="fr-FR" sz="900" dirty="0">
                <a:latin typeface="Arial" panose="020B0604020202020204" pitchFamily="34" charset="0"/>
              </a:rPr>
              <a:t>La moyenne du Fonds du Commonwealth correspond au total des résultats des 11 pays divisé par le nombre de pays. La moyenne canadienne représente l’expérience moyenne des Canadiens (plutôt que la médiane des résultats provinciaux).</a:t>
            </a:r>
          </a:p>
          <a:p>
            <a:r>
              <a:rPr lang="fr-FR" sz="900" dirty="0">
                <a:latin typeface="Arial" panose="020B0604020202020204" pitchFamily="34" charset="0"/>
              </a:rPr>
              <a:t>Des résultats supérieurs à la moyenne internationale sont souhaitables; des résultats inférieurs à la moyenne indiquent souvent des points à améliorer</a:t>
            </a:r>
            <a:r>
              <a:rPr lang="fr-FR" sz="900" dirty="0" smtClean="0">
                <a:latin typeface="Arial" panose="020B0604020202020204" pitchFamily="34" charset="0"/>
              </a:rPr>
              <a:t>.</a:t>
            </a:r>
            <a:endParaRPr lang="fr-FR" sz="900" dirty="0">
              <a:latin typeface="Arial" panose="020B0604020202020204" pitchFamily="34" charset="0"/>
            </a:endParaRPr>
          </a:p>
        </p:txBody>
      </p:sp>
      <p:grpSp>
        <p:nvGrpSpPr>
          <p:cNvPr id="6" name="Group 2"/>
          <p:cNvGrpSpPr/>
          <p:nvPr>
            <p:custDataLst>
              <p:tags r:id="rId1"/>
            </p:custDataLst>
          </p:nvPr>
        </p:nvGrpSpPr>
        <p:grpSpPr>
          <a:xfrm>
            <a:off x="248075" y="6315411"/>
            <a:ext cx="4326123" cy="427175"/>
            <a:chOff x="1559256" y="4655154"/>
            <a:chExt cx="4326123" cy="413852"/>
          </a:xfrm>
        </p:grpSpPr>
        <p:grpSp>
          <p:nvGrpSpPr>
            <p:cNvPr id="7" name="Group 3"/>
            <p:cNvGrpSpPr/>
            <p:nvPr/>
          </p:nvGrpSpPr>
          <p:grpSpPr>
            <a:xfrm>
              <a:off x="1559256" y="4655163"/>
              <a:ext cx="1599872" cy="413828"/>
              <a:chOff x="2989195" y="5765318"/>
              <a:chExt cx="1742725" cy="432178"/>
            </a:xfrm>
          </p:grpSpPr>
          <p:sp>
            <p:nvSpPr>
              <p:cNvPr id="1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4655178"/>
              <a:ext cx="1454430" cy="413828"/>
              <a:chOff x="4402330" y="5765321"/>
              <a:chExt cx="1742724" cy="432177"/>
            </a:xfrm>
          </p:grpSpPr>
          <p:sp>
            <p:nvSpPr>
              <p:cNvPr id="1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1" y="4655154"/>
              <a:ext cx="1454428" cy="413828"/>
              <a:chOff x="5966949" y="5765308"/>
              <a:chExt cx="1742722" cy="432178"/>
            </a:xfrm>
          </p:grpSpPr>
          <p:sp>
            <p:nvSpPr>
              <p:cNvPr id="1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7" name="Rectangle 16"/>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4498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7545"/>
          </a:xfrm>
        </p:spPr>
        <p:txBody>
          <a:bodyPr/>
          <a:lstStyle/>
          <a:p>
            <a:pPr>
              <a:lnSpc>
                <a:spcPts val="3100"/>
              </a:lnSpc>
            </a:pPr>
            <a:r>
              <a:rPr lang="fr-CA" sz="2800" dirty="0" smtClean="0"/>
              <a:t>Soins hospitaliers et coordination </a:t>
            </a:r>
            <a:endParaRPr lang="fr-CA" sz="2800" dirty="0"/>
          </a:p>
        </p:txBody>
      </p:sp>
      <p:sp>
        <p:nvSpPr>
          <p:cNvPr id="3" name="Slide Number Placeholder 2"/>
          <p:cNvSpPr>
            <a:spLocks noGrp="1"/>
          </p:cNvSpPr>
          <p:nvPr>
            <p:ph type="sldNum" sz="quarter" idx="4"/>
          </p:nvPr>
        </p:nvSpPr>
        <p:spPr/>
        <p:txBody>
          <a:bodyPr/>
          <a:lstStyle/>
          <a:p>
            <a:fld id="{B0F7FFD8-5CE8-4D8F-8E40-58118BB0EBB0}" type="slidenum">
              <a:rPr lang="fr-CA" smtClean="0"/>
              <a:pPr/>
              <a:t>57</a:t>
            </a:fld>
            <a:endParaRPr lang="fr-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457200" bIns="457200" rtlCol="0" anchor="t" anchorCtr="0"/>
          <a:lstStyle/>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Bien que les résultats du Canada soient très semblables à la moyenne internationale, des lacunes subsistent en ce qui a trait à la communication et à la planification des sorties touchant les adultes âgés. Ainsi, un Canadien âgé sur 5 n’a reçu aucune directive par écrit concernant les mesures à prendre après la sortie ou a quitté l’hôpital sans qu’aucune disposition ne soit prise en vue des soins de suivi. De plus, le quart des adultes âgés (27 %) ont quitté l’hôpital sans qu’on leur explique la raison pour laquelle chacun des médicaments leur a été prescrit.</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Un Canadien âgé sur 10 a rapporté que son médecin attitré ne semblait pas informé des soins qu’il avait reçus à l’hôpital.</a:t>
            </a:r>
            <a:endParaRPr lang="fr-CA" sz="1400" dirty="0">
              <a:solidFill>
                <a:schemeClr val="tx1"/>
              </a:solidFill>
              <a:cs typeface="Arial" panose="020B0604020202020204" pitchFamily="34" charset="0"/>
            </a:endParaRP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1931240"/>
            <a:ext cx="1931106" cy="461665"/>
          </a:xfrm>
          <a:prstGeom prst="rect">
            <a:avLst/>
          </a:prstGeom>
        </p:spPr>
        <p:txBody>
          <a:bodyPr wrap="none">
            <a:spAutoFit/>
          </a:bodyPr>
          <a:lstStyle/>
          <a:p>
            <a:r>
              <a:rPr lang="fr-CA" sz="2400" dirty="0">
                <a:solidFill>
                  <a:srgbClr val="00A199"/>
                </a:solidFill>
              </a:rPr>
              <a:t>Résultats clés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28" y="319688"/>
            <a:ext cx="2062284" cy="1814941"/>
          </a:xfrm>
          <a:prstGeom prst="rect">
            <a:avLst/>
          </a:prstGeom>
        </p:spPr>
      </p:pic>
      <p:sp>
        <p:nvSpPr>
          <p:cNvPr id="11" name="Rectangle 10"/>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2916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999"/>
            <a:ext cx="8229600" cy="1192634"/>
          </a:xfrm>
        </p:spPr>
        <p:txBody>
          <a:bodyPr/>
          <a:lstStyle/>
          <a:p>
            <a:r>
              <a:rPr lang="fr-FR" dirty="0"/>
              <a:t>Comparativement à la moyenne du FCMW, plus de Canadiens âgés ont utilisé l’urgence, mais moins </a:t>
            </a:r>
            <a:r>
              <a:rPr lang="fr-FR" dirty="0" smtClean="0"/>
              <a:t/>
            </a:r>
            <a:br>
              <a:rPr lang="fr-FR" dirty="0" smtClean="0"/>
            </a:br>
            <a:r>
              <a:rPr lang="fr-FR" dirty="0" smtClean="0"/>
              <a:t>d’entre </a:t>
            </a:r>
            <a:r>
              <a:rPr lang="fr-FR" dirty="0"/>
              <a:t>eux ont été hospitalisés</a:t>
            </a:r>
            <a:endParaRPr lang="en-CA" dirty="0"/>
          </a:p>
        </p:txBody>
      </p:sp>
      <p:sp>
        <p:nvSpPr>
          <p:cNvPr id="3" name="Slide Number Placeholder 2"/>
          <p:cNvSpPr>
            <a:spLocks noGrp="1"/>
          </p:cNvSpPr>
          <p:nvPr>
            <p:ph type="sldNum" sz="quarter" idx="4"/>
          </p:nvPr>
        </p:nvSpPr>
        <p:spPr/>
        <p:txBody>
          <a:bodyPr/>
          <a:lstStyle/>
          <a:p>
            <a:fld id="{B0F7FFD8-5CE8-4D8F-8E40-58118BB0EBB0}" type="slidenum">
              <a:rPr lang="en-CA" smtClean="0"/>
              <a:pPr/>
              <a:t>58</a:t>
            </a:fld>
            <a:endParaRPr lang="en-CA" dirty="0"/>
          </a:p>
        </p:txBody>
      </p:sp>
      <p:graphicFrame>
        <p:nvGraphicFramePr>
          <p:cNvPr id="17" name="Chart 16"/>
          <p:cNvGraphicFramePr/>
          <p:nvPr>
            <p:extLst>
              <p:ext uri="{D42A27DB-BD31-4B8C-83A1-F6EECF244321}">
                <p14:modId xmlns:p14="http://schemas.microsoft.com/office/powerpoint/2010/main" val="787578672"/>
              </p:ext>
            </p:extLst>
          </p:nvPr>
        </p:nvGraphicFramePr>
        <p:xfrm>
          <a:off x="321423" y="1676400"/>
          <a:ext cx="4164852" cy="39568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ext uri="{D42A27DB-BD31-4B8C-83A1-F6EECF244321}">
                <p14:modId xmlns:p14="http://schemas.microsoft.com/office/powerpoint/2010/main" val="3827271903"/>
              </p:ext>
            </p:extLst>
          </p:nvPr>
        </p:nvGraphicFramePr>
        <p:xfrm>
          <a:off x="4861248" y="1676400"/>
          <a:ext cx="3939853" cy="3956828"/>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p:cNvSpPr/>
          <p:nvPr/>
        </p:nvSpPr>
        <p:spPr>
          <a:xfrm>
            <a:off x="495301" y="5521168"/>
            <a:ext cx="7981949" cy="369332"/>
          </a:xfrm>
          <a:prstGeom prst="rect">
            <a:avLst/>
          </a:prstGeom>
        </p:spPr>
        <p:txBody>
          <a:bodyPr wrap="square" lIns="0" tIns="91440" bIns="0">
            <a:spAutoFit/>
          </a:bodyPr>
          <a:lstStyle/>
          <a:p>
            <a:r>
              <a:rPr lang="fr-FR" sz="900" b="1" dirty="0">
                <a:latin typeface="Arial" panose="020B0604020202020204" pitchFamily="34" charset="0"/>
              </a:rPr>
              <a:t>Remarque</a:t>
            </a:r>
          </a:p>
          <a:p>
            <a:r>
              <a:rPr lang="fr-FR" sz="900" dirty="0">
                <a:latin typeface="Arial" panose="020B0604020202020204" pitchFamily="34" charset="0"/>
              </a:rPr>
              <a:t>Des résultats supérieurs à la moyenne internationale sont souhaitables; des résultats inférieurs à la moyenne indiquent souvent des points à améliorer</a:t>
            </a:r>
            <a:r>
              <a:rPr lang="fr-FR" sz="900" dirty="0" smtClean="0">
                <a:latin typeface="Arial" panose="020B0604020202020204" pitchFamily="34" charset="0"/>
              </a:rPr>
              <a:t>.</a:t>
            </a:r>
            <a:endParaRPr lang="fr-FR" sz="900" dirty="0">
              <a:latin typeface="Arial" panose="020B0604020202020204" pitchFamily="34" charset="0"/>
            </a:endParaRPr>
          </a:p>
        </p:txBody>
      </p:sp>
      <p:grpSp>
        <p:nvGrpSpPr>
          <p:cNvPr id="7" name="Group 2"/>
          <p:cNvGrpSpPr/>
          <p:nvPr>
            <p:custDataLst>
              <p:tags r:id="rId1"/>
            </p:custDataLst>
          </p:nvPr>
        </p:nvGrpSpPr>
        <p:grpSpPr>
          <a:xfrm>
            <a:off x="248075" y="6315411"/>
            <a:ext cx="4326123" cy="427175"/>
            <a:chOff x="1559256" y="4655154"/>
            <a:chExt cx="4326123" cy="413852"/>
          </a:xfrm>
        </p:grpSpPr>
        <p:grpSp>
          <p:nvGrpSpPr>
            <p:cNvPr id="8" name="Group 3"/>
            <p:cNvGrpSpPr/>
            <p:nvPr/>
          </p:nvGrpSpPr>
          <p:grpSpPr>
            <a:xfrm>
              <a:off x="1559256" y="4655163"/>
              <a:ext cx="1599872" cy="413828"/>
              <a:chOff x="2989195" y="5765318"/>
              <a:chExt cx="1742725" cy="432178"/>
            </a:xfrm>
          </p:grpSpPr>
          <p:sp>
            <p:nvSpPr>
              <p:cNvPr id="15"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6"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9" name="Group 5"/>
            <p:cNvGrpSpPr/>
            <p:nvPr/>
          </p:nvGrpSpPr>
          <p:grpSpPr>
            <a:xfrm>
              <a:off x="2918782" y="4655178"/>
              <a:ext cx="1454430" cy="413828"/>
              <a:chOff x="4402330" y="5765321"/>
              <a:chExt cx="1742724" cy="432177"/>
            </a:xfrm>
          </p:grpSpPr>
          <p:sp>
            <p:nvSpPr>
              <p:cNvPr id="13"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4"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0" name="Group 7"/>
            <p:cNvGrpSpPr/>
            <p:nvPr/>
          </p:nvGrpSpPr>
          <p:grpSpPr>
            <a:xfrm>
              <a:off x="4430951" y="4655154"/>
              <a:ext cx="1454428" cy="413828"/>
              <a:chOff x="5966949" y="5765308"/>
              <a:chExt cx="1742722" cy="432178"/>
            </a:xfrm>
          </p:grpSpPr>
          <p:sp>
            <p:nvSpPr>
              <p:cNvPr id="11"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2"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9" name="Rectangle 18"/>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7332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0499"/>
            <a:ext cx="8372475" cy="795089"/>
          </a:xfrm>
        </p:spPr>
        <p:txBody>
          <a:bodyPr/>
          <a:lstStyle/>
          <a:p>
            <a:r>
              <a:rPr lang="fr-FR" dirty="0"/>
              <a:t>Aperçu des résultats provinciaux : </a:t>
            </a:r>
            <a:r>
              <a:rPr lang="fr-FR" dirty="0" smtClean="0"/>
              <a:t>utilisation </a:t>
            </a:r>
            <a:r>
              <a:rPr lang="fr-FR" dirty="0"/>
              <a:t>des hôpitaux</a:t>
            </a:r>
            <a:endParaRPr lang="en-CA" dirty="0"/>
          </a:p>
        </p:txBody>
      </p:sp>
      <p:sp>
        <p:nvSpPr>
          <p:cNvPr id="4" name="Slide Number Placeholder 3"/>
          <p:cNvSpPr>
            <a:spLocks noGrp="1"/>
          </p:cNvSpPr>
          <p:nvPr>
            <p:ph type="sldNum" sz="quarter" idx="4"/>
          </p:nvPr>
        </p:nvSpPr>
        <p:spPr/>
        <p:txBody>
          <a:bodyPr/>
          <a:lstStyle/>
          <a:p>
            <a:fld id="{B0F7FFD8-5CE8-4D8F-8E40-58118BB0EBB0}" type="slidenum">
              <a:rPr lang="en-CA" smtClean="0"/>
              <a:pPr/>
              <a:t>59</a:t>
            </a:fld>
            <a:endParaRPr lang="en-CA" dirty="0"/>
          </a:p>
        </p:txBody>
      </p:sp>
      <p:grpSp>
        <p:nvGrpSpPr>
          <p:cNvPr id="5" name="Group 4"/>
          <p:cNvGrpSpPr/>
          <p:nvPr/>
        </p:nvGrpSpPr>
        <p:grpSpPr>
          <a:xfrm>
            <a:off x="495300" y="1917302"/>
            <a:ext cx="8191496" cy="2687711"/>
            <a:chOff x="495300" y="1917302"/>
            <a:chExt cx="8191496" cy="2687711"/>
          </a:xfrm>
        </p:grpSpPr>
        <p:graphicFrame>
          <p:nvGraphicFramePr>
            <p:cNvPr id="3" name="Table 2"/>
            <p:cNvGraphicFramePr>
              <a:graphicFrameLocks/>
            </p:cNvGraphicFramePr>
            <p:nvPr>
              <p:extLst>
                <p:ext uri="{D42A27DB-BD31-4B8C-83A1-F6EECF244321}">
                  <p14:modId xmlns:p14="http://schemas.microsoft.com/office/powerpoint/2010/main" val="2394974816"/>
                </p:ext>
              </p:extLst>
            </p:nvPr>
          </p:nvGraphicFramePr>
          <p:xfrm>
            <a:off x="495303" y="1917302"/>
            <a:ext cx="8191493" cy="2041380"/>
          </p:xfrm>
          <a:graphic>
            <a:graphicData uri="http://schemas.openxmlformats.org/drawingml/2006/table">
              <a:tbl>
                <a:tblPr/>
                <a:tblGrid>
                  <a:gridCol w="1716052">
                    <a:extLst>
                      <a:ext uri="{9D8B030D-6E8A-4147-A177-3AD203B41FA5}">
                        <a16:colId xmlns:a16="http://schemas.microsoft.com/office/drawing/2014/main" val="20000"/>
                      </a:ext>
                    </a:extLst>
                  </a:gridCol>
                  <a:gridCol w="634482">
                    <a:extLst>
                      <a:ext uri="{9D8B030D-6E8A-4147-A177-3AD203B41FA5}">
                        <a16:colId xmlns:a16="http://schemas.microsoft.com/office/drawing/2014/main" val="20001"/>
                      </a:ext>
                    </a:extLst>
                  </a:gridCol>
                  <a:gridCol w="559836">
                    <a:extLst>
                      <a:ext uri="{9D8B030D-6E8A-4147-A177-3AD203B41FA5}">
                        <a16:colId xmlns:a16="http://schemas.microsoft.com/office/drawing/2014/main" val="20002"/>
                      </a:ext>
                    </a:extLst>
                  </a:gridCol>
                  <a:gridCol w="485192">
                    <a:extLst>
                      <a:ext uri="{9D8B030D-6E8A-4147-A177-3AD203B41FA5}">
                        <a16:colId xmlns:a16="http://schemas.microsoft.com/office/drawing/2014/main" val="20003"/>
                      </a:ext>
                    </a:extLst>
                  </a:gridCol>
                  <a:gridCol w="485192">
                    <a:extLst>
                      <a:ext uri="{9D8B030D-6E8A-4147-A177-3AD203B41FA5}">
                        <a16:colId xmlns:a16="http://schemas.microsoft.com/office/drawing/2014/main" val="20004"/>
                      </a:ext>
                    </a:extLst>
                  </a:gridCol>
                  <a:gridCol w="443628">
                    <a:extLst>
                      <a:ext uri="{9D8B030D-6E8A-4147-A177-3AD203B41FA5}">
                        <a16:colId xmlns:a16="http://schemas.microsoft.com/office/drawing/2014/main" val="20005"/>
                      </a:ext>
                    </a:extLst>
                  </a:gridCol>
                  <a:gridCol w="521666">
                    <a:extLst>
                      <a:ext uri="{9D8B030D-6E8A-4147-A177-3AD203B41FA5}">
                        <a16:colId xmlns:a16="http://schemas.microsoft.com/office/drawing/2014/main" val="20006"/>
                      </a:ext>
                    </a:extLst>
                  </a:gridCol>
                  <a:gridCol w="521666">
                    <a:extLst>
                      <a:ext uri="{9D8B030D-6E8A-4147-A177-3AD203B41FA5}">
                        <a16:colId xmlns:a16="http://schemas.microsoft.com/office/drawing/2014/main" val="20007"/>
                      </a:ext>
                    </a:extLst>
                  </a:gridCol>
                  <a:gridCol w="521666">
                    <a:extLst>
                      <a:ext uri="{9D8B030D-6E8A-4147-A177-3AD203B41FA5}">
                        <a16:colId xmlns:a16="http://schemas.microsoft.com/office/drawing/2014/main" val="20008"/>
                      </a:ext>
                    </a:extLst>
                  </a:gridCol>
                  <a:gridCol w="521666">
                    <a:extLst>
                      <a:ext uri="{9D8B030D-6E8A-4147-A177-3AD203B41FA5}">
                        <a16:colId xmlns:a16="http://schemas.microsoft.com/office/drawing/2014/main" val="20009"/>
                      </a:ext>
                    </a:extLst>
                  </a:gridCol>
                  <a:gridCol w="521666">
                    <a:extLst>
                      <a:ext uri="{9D8B030D-6E8A-4147-A177-3AD203B41FA5}">
                        <a16:colId xmlns:a16="http://schemas.microsoft.com/office/drawing/2014/main" val="20010"/>
                      </a:ext>
                    </a:extLst>
                  </a:gridCol>
                  <a:gridCol w="521666">
                    <a:extLst>
                      <a:ext uri="{9D8B030D-6E8A-4147-A177-3AD203B41FA5}">
                        <a16:colId xmlns:a16="http://schemas.microsoft.com/office/drawing/2014/main" val="20011"/>
                      </a:ext>
                    </a:extLst>
                  </a:gridCol>
                  <a:gridCol w="737115">
                    <a:extLst>
                      <a:ext uri="{9D8B030D-6E8A-4147-A177-3AD203B41FA5}">
                        <a16:colId xmlns:a16="http://schemas.microsoft.com/office/drawing/2014/main" val="20012"/>
                      </a:ext>
                    </a:extLst>
                  </a:gridCol>
                </a:tblGrid>
                <a:tr h="457032">
                  <a:tc>
                    <a:txBody>
                      <a:bodyPr/>
                      <a:lstStyle/>
                      <a:p>
                        <a:pPr algn="l" fontAlgn="b"/>
                        <a:r>
                          <a:rPr lang="fr-CA" sz="1250" b="1" i="0" u="none" strike="noStrike" noProof="0" dirty="0" smtClean="0">
                            <a:solidFill>
                              <a:schemeClr val="tx1"/>
                            </a:solidFill>
                            <a:effectLst/>
                            <a:latin typeface="+mn-lt"/>
                            <a:cs typeface="Arial" panose="020B0604020202020204" pitchFamily="34" charset="0"/>
                          </a:rPr>
                          <a:t>Pourcentage des répondants qui</a:t>
                        </a:r>
                      </a:p>
                    </a:txBody>
                    <a:tcPr marL="72000" marR="72000" marT="72000" marB="72000"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T.-N.-L.</a:t>
                        </a:r>
                        <a:endParaRPr lang="fr-CA" sz="1250" b="1" i="0" u="none" strike="noStrike" noProof="0"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Î.-P.-É.</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N.-É.</a:t>
                        </a:r>
                        <a:endParaRPr lang="fr-CA" sz="1250" b="1" i="0" u="none" strike="noStrike" noProof="0"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N.-B.</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Qc</a:t>
                        </a: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Ont.</a:t>
                        </a:r>
                        <a:endParaRPr lang="fr-CA" sz="1250" b="1" i="0" u="none" strike="noStrike" noProof="0"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Man.</a:t>
                        </a:r>
                        <a:endParaRPr lang="fr-CA" sz="1250" b="1" i="0" u="none" strike="noStrike" noProof="0"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Sask.</a:t>
                        </a:r>
                        <a:endParaRPr lang="fr-CA" sz="1250" b="1" i="0" u="none" strike="noStrike" noProof="0"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Alb.</a:t>
                        </a:r>
                        <a:endParaRPr lang="fr-CA" sz="1250" b="1" i="0" u="none" strike="noStrike" noProof="0"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C.-B.</a:t>
                        </a:r>
                        <a:endParaRPr lang="fr-CA" sz="1250" b="1" i="0" u="none" strike="noStrike" noProof="0"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Can.</a:t>
                        </a:r>
                        <a:endParaRPr lang="fr-CA" sz="1250" b="1" i="0" u="none" strike="noStrike" noProof="0" dirty="0">
                          <a:solidFill>
                            <a:schemeClr val="tx1"/>
                          </a:solidFill>
                          <a:effectLst/>
                          <a:latin typeface="+mn-lt"/>
                          <a:cs typeface="Arial" panose="020B0604020202020204" pitchFamily="34" charset="0"/>
                        </a:endParaRPr>
                      </a:p>
                    </a:txBody>
                    <a:tcPr marL="72000" marR="72000" marT="72000" marB="7200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chemeClr val="tx1"/>
                            </a:solidFill>
                            <a:effectLst/>
                            <a:latin typeface="+mn-lt"/>
                            <a:cs typeface="Arial" panose="020B0604020202020204" pitchFamily="34" charset="0"/>
                          </a:rPr>
                          <a:t>Moy. du FCMW</a:t>
                        </a:r>
                      </a:p>
                    </a:txBody>
                    <a:tcPr marL="72000" marR="72000" marT="72000" marB="72000" anchor="b">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0">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fr-CA" sz="1250" noProof="0" dirty="0" smtClean="0">
                            <a:solidFill>
                              <a:schemeClr val="tx1"/>
                            </a:solidFill>
                          </a:rPr>
                          <a:t>ont utilisé l’urgence </a:t>
                        </a:r>
                        <a:br>
                          <a:rPr lang="fr-CA" sz="1250" noProof="0" dirty="0" smtClean="0">
                            <a:solidFill>
                              <a:schemeClr val="tx1"/>
                            </a:solidFill>
                          </a:rPr>
                        </a:br>
                        <a:r>
                          <a:rPr lang="fr-CA" sz="1250" noProof="0" dirty="0" smtClean="0">
                            <a:solidFill>
                              <a:schemeClr val="tx1"/>
                            </a:solidFill>
                          </a:rPr>
                          <a:t>d’un hôpital pour leurs propres soins dans les 2 dernières années</a:t>
                        </a:r>
                      </a:p>
                    </a:txBody>
                    <a:tcPr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37</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38</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31</a:t>
                        </a:r>
                      </a:p>
                    </a:txBody>
                    <a:tcPr marL="45720" marR="4572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r h="221615">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fr-CA" sz="1250" noProof="0" dirty="0" smtClean="0">
                            <a:solidFill>
                              <a:schemeClr val="tx1"/>
                            </a:solidFill>
                          </a:rPr>
                          <a:t>ont passé une nuit </a:t>
                        </a:r>
                        <a:br>
                          <a:rPr lang="fr-CA" sz="1250" noProof="0" dirty="0" smtClean="0">
                            <a:solidFill>
                              <a:schemeClr val="tx1"/>
                            </a:solidFill>
                          </a:rPr>
                        </a:br>
                        <a:r>
                          <a:rPr lang="fr-CA" sz="1250" noProof="0" dirty="0" smtClean="0">
                            <a:solidFill>
                              <a:schemeClr val="tx1"/>
                            </a:solidFill>
                          </a:rPr>
                          <a:t>à l’hôpital dans les 2 dernières années</a:t>
                        </a:r>
                      </a:p>
                    </a:txBody>
                    <a:tcPr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19</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22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28</a:t>
                        </a:r>
                      </a:p>
                    </a:txBody>
                    <a:tcPr marL="45720" marR="45720"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5"/>
                    </a:ext>
                  </a:extLst>
                </a:tr>
              </a:tbl>
            </a:graphicData>
          </a:graphic>
        </p:graphicFrame>
        <p:sp>
          <p:nvSpPr>
            <p:cNvPr id="26" name="Rectangle 25"/>
            <p:cNvSpPr/>
            <p:nvPr/>
          </p:nvSpPr>
          <p:spPr>
            <a:xfrm>
              <a:off x="495300" y="3958682"/>
              <a:ext cx="8191496" cy="646331"/>
            </a:xfrm>
            <a:prstGeom prst="rect">
              <a:avLst/>
            </a:prstGeom>
          </p:spPr>
          <p:txBody>
            <a:bodyPr wrap="square" lIns="0" tIns="91440" bIns="0">
              <a:spAutoFit/>
            </a:bodyPr>
            <a:lstStyle/>
            <a:p>
              <a:r>
                <a:rPr lang="fr-FR" sz="900" b="1" dirty="0">
                  <a:latin typeface="Arial" panose="020B0604020202020204" pitchFamily="34" charset="0"/>
                </a:rPr>
                <a:t>Remarques</a:t>
              </a:r>
            </a:p>
            <a:p>
              <a:r>
                <a:rPr lang="fr-FR" sz="900" dirty="0">
                  <a:latin typeface="Arial" panose="020B0604020202020204" pitchFamily="34" charset="0"/>
                </a:rPr>
                <a:t>La moyenne du Fonds du Commonwealth correspond au total des résultats des 11 pays divisé par le nombre de pays. La moyenne canadienne représente l’expérience moyenne des Canadiens (plutôt que la médiane des résultats provinciaux).</a:t>
              </a:r>
            </a:p>
            <a:p>
              <a:r>
                <a:rPr lang="fr-FR" sz="900" dirty="0">
                  <a:latin typeface="Arial" panose="020B0604020202020204" pitchFamily="34" charset="0"/>
                </a:rPr>
                <a:t>Des résultats supérieurs à la moyenne internationale sont souhaitables; des résultats inférieurs à la moyenne indiquent souvent des points à améliorer</a:t>
              </a:r>
              <a:r>
                <a:rPr lang="fr-FR" sz="900" dirty="0" smtClean="0">
                  <a:latin typeface="Arial" panose="020B0604020202020204" pitchFamily="34" charset="0"/>
                </a:rPr>
                <a:t>.</a:t>
              </a:r>
              <a:endParaRPr lang="fr-FR" sz="900" dirty="0">
                <a:latin typeface="Arial" panose="020B0604020202020204" pitchFamily="34" charset="0"/>
              </a:endParaRPr>
            </a:p>
          </p:txBody>
        </p:sp>
      </p:grpSp>
      <p:grpSp>
        <p:nvGrpSpPr>
          <p:cNvPr id="6" name="Group 2"/>
          <p:cNvGrpSpPr/>
          <p:nvPr>
            <p:custDataLst>
              <p:tags r:id="rId1"/>
            </p:custDataLst>
          </p:nvPr>
        </p:nvGrpSpPr>
        <p:grpSpPr>
          <a:xfrm>
            <a:off x="248075" y="6315411"/>
            <a:ext cx="4326123" cy="427175"/>
            <a:chOff x="1559256" y="4655154"/>
            <a:chExt cx="4326123" cy="413852"/>
          </a:xfrm>
        </p:grpSpPr>
        <p:grpSp>
          <p:nvGrpSpPr>
            <p:cNvPr id="7" name="Group 3"/>
            <p:cNvGrpSpPr/>
            <p:nvPr/>
          </p:nvGrpSpPr>
          <p:grpSpPr>
            <a:xfrm>
              <a:off x="1559256" y="4655163"/>
              <a:ext cx="1599872" cy="413828"/>
              <a:chOff x="2989195" y="5765318"/>
              <a:chExt cx="1742725" cy="432178"/>
            </a:xfrm>
          </p:grpSpPr>
          <p:sp>
            <p:nvSpPr>
              <p:cNvPr id="1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4655178"/>
              <a:ext cx="1454430" cy="413828"/>
              <a:chOff x="4402330" y="5765321"/>
              <a:chExt cx="1742724" cy="432177"/>
            </a:xfrm>
          </p:grpSpPr>
          <p:sp>
            <p:nvSpPr>
              <p:cNvPr id="1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1" y="4655154"/>
              <a:ext cx="1454428" cy="413828"/>
              <a:chOff x="5966949" y="5765308"/>
              <a:chExt cx="1742722" cy="432178"/>
            </a:xfrm>
          </p:grpSpPr>
          <p:sp>
            <p:nvSpPr>
              <p:cNvPr id="1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7" name="Rectangle 16"/>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003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86782"/>
            <a:ext cx="8229600" cy="397545"/>
          </a:xfrm>
        </p:spPr>
        <p:txBody>
          <a:bodyPr/>
          <a:lstStyle/>
          <a:p>
            <a:pPr>
              <a:lnSpc>
                <a:spcPts val="3100"/>
              </a:lnSpc>
            </a:pPr>
            <a:r>
              <a:rPr lang="fr-CA" sz="2800" dirty="0" smtClean="0"/>
              <a:t>Sommaire (suite)</a:t>
            </a:r>
            <a:endParaRPr lang="fr-CA" sz="2800" dirty="0"/>
          </a:p>
        </p:txBody>
      </p:sp>
      <p:sp>
        <p:nvSpPr>
          <p:cNvPr id="2" name="Content Placeholder 1"/>
          <p:cNvSpPr>
            <a:spLocks noGrp="1"/>
          </p:cNvSpPr>
          <p:nvPr>
            <p:ph idx="1"/>
          </p:nvPr>
        </p:nvSpPr>
        <p:spPr>
          <a:xfrm>
            <a:off x="457200" y="1383966"/>
            <a:ext cx="8054554" cy="4525963"/>
          </a:xfrm>
        </p:spPr>
        <p:txBody>
          <a:bodyPr>
            <a:noAutofit/>
          </a:bodyPr>
          <a:lstStyle/>
          <a:p>
            <a:pPr marL="0" indent="0">
              <a:lnSpc>
                <a:spcPts val="1800"/>
              </a:lnSpc>
              <a:spcBef>
                <a:spcPts val="0"/>
              </a:spcBef>
              <a:spcAft>
                <a:spcPts val="900"/>
              </a:spcAft>
              <a:buNone/>
            </a:pPr>
            <a:r>
              <a:rPr lang="fr-CA" sz="2400" b="0" dirty="0" smtClean="0">
                <a:solidFill>
                  <a:srgbClr val="00A199"/>
                </a:solidFill>
              </a:rPr>
              <a:t>Coordination</a:t>
            </a:r>
          </a:p>
          <a:p>
            <a:pPr lvl="0">
              <a:lnSpc>
                <a:spcPts val="1600"/>
              </a:lnSpc>
              <a:spcBef>
                <a:spcPts val="0"/>
              </a:spcBef>
              <a:spcAft>
                <a:spcPts val="450"/>
              </a:spcAft>
            </a:pPr>
            <a:r>
              <a:rPr lang="fr-CA" sz="1100" b="0" dirty="0" smtClean="0">
                <a:solidFill>
                  <a:schemeClr val="tx1"/>
                </a:solidFill>
                <a:latin typeface="Arial" panose="020B0604020202020204" pitchFamily="34" charset="0"/>
              </a:rPr>
              <a:t>Il est particulièrement important de bien coordonner les soins des adultes âgés. En effet, un adulte âgé sur 7 a consulté au moins 4 médecins dans les 12 derniers mois. </a:t>
            </a:r>
            <a:r>
              <a:rPr lang="fr-CA" sz="1100" b="0" dirty="0">
                <a:solidFill>
                  <a:schemeClr val="tx1"/>
                </a:solidFill>
                <a:latin typeface="Arial" panose="020B0604020202020204" pitchFamily="34" charset="0"/>
              </a:rPr>
              <a:t>Les dispensateurs de soins de santé primaires </a:t>
            </a:r>
            <a:r>
              <a:rPr lang="fr-CA" sz="1100" b="0" dirty="0" smtClean="0">
                <a:solidFill>
                  <a:schemeClr val="tx1"/>
                </a:solidFill>
                <a:latin typeface="Arial" panose="020B0604020202020204" pitchFamily="34" charset="0"/>
              </a:rPr>
              <a:t>jouent un rôle essentiel dans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la prestation et la coordination des soins. 82 % des Canadiens âgés ont dit que leur médecin attitré aidait à coordonner les soins qu’ils reçoivent d’autres professionnels, soit un taux supérieur à la moyenne internationale.</a:t>
            </a:r>
          </a:p>
          <a:p>
            <a:pPr lvl="0">
              <a:lnSpc>
                <a:spcPts val="1600"/>
              </a:lnSpc>
              <a:spcBef>
                <a:spcPts val="0"/>
              </a:spcBef>
              <a:spcAft>
                <a:spcPts val="2000"/>
              </a:spcAft>
            </a:pPr>
            <a:r>
              <a:rPr lang="fr-CA" sz="1100" b="0" dirty="0" smtClean="0">
                <a:solidFill>
                  <a:schemeClr val="tx1"/>
                </a:solidFill>
                <a:latin typeface="Arial" panose="020B0604020202020204" pitchFamily="34" charset="0"/>
              </a:rPr>
              <a:t>Certains Canadiens âgés se heurtent à des problèmes de coordination. Ainsi, 12 % ont fait état de résultats d’examens médicaux non disponibles au moment du rendez-vous, 11 % ont reçu des renseignements contradictoires de la part de différents professionnels de la santé et 8 % étaient d’avis qu’une erreur médicale s’était produite dans leur traitement ou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leurs soins. Dans l’ensemble, ces résultats sont semblables à la moyenne internationale. </a:t>
            </a:r>
          </a:p>
          <a:p>
            <a:pPr marL="0" indent="0">
              <a:lnSpc>
                <a:spcPts val="1800"/>
              </a:lnSpc>
              <a:spcBef>
                <a:spcPts val="0"/>
              </a:spcBef>
              <a:spcAft>
                <a:spcPts val="900"/>
              </a:spcAft>
              <a:buNone/>
            </a:pPr>
            <a:r>
              <a:rPr lang="fr-CA" sz="2400" b="0" dirty="0" smtClean="0">
                <a:solidFill>
                  <a:srgbClr val="00A199"/>
                </a:solidFill>
              </a:rPr>
              <a:t>Soins spécialisés</a:t>
            </a:r>
          </a:p>
          <a:p>
            <a:pPr lvl="0">
              <a:lnSpc>
                <a:spcPts val="1600"/>
              </a:lnSpc>
              <a:spcBef>
                <a:spcPts val="0"/>
              </a:spcBef>
              <a:spcAft>
                <a:spcPts val="450"/>
              </a:spcAft>
            </a:pPr>
            <a:r>
              <a:rPr lang="fr-CA" sz="1100" b="0" dirty="0" smtClean="0">
                <a:solidFill>
                  <a:schemeClr val="tx1"/>
                </a:solidFill>
                <a:latin typeface="Arial" panose="020B0604020202020204" pitchFamily="34" charset="0"/>
              </a:rPr>
              <a:t>Les résultats révèlent que l’accès aux soins spécialisés et leur coordination pourraient être améliorés. Le Canada affichait les temps d’attente les plus longs pour les soins spécialisés : 3 adultes âgés sur 5 ont attendu au moins 4 semaines avant de voir un spécialiste.</a:t>
            </a:r>
          </a:p>
          <a:p>
            <a:pPr lvl="0">
              <a:lnSpc>
                <a:spcPts val="1600"/>
              </a:lnSpc>
              <a:spcBef>
                <a:spcPts val="0"/>
              </a:spcBef>
              <a:spcAft>
                <a:spcPts val="2000"/>
              </a:spcAft>
            </a:pPr>
            <a:r>
              <a:rPr lang="fr-CA" sz="1100" b="0" dirty="0" smtClean="0">
                <a:solidFill>
                  <a:schemeClr val="tx1"/>
                </a:solidFill>
                <a:latin typeface="Arial" panose="020B0604020202020204" pitchFamily="34" charset="0"/>
              </a:rPr>
              <a:t>En outre, 5 % des adultes âgés ont déclaré que le spécialiste n’avait pas reçu les renseignements médicaux de base de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leur médecin attitré, tandis que 13 % ont rapporté que leur médecin attitré ne </a:t>
            </a:r>
            <a:r>
              <a:rPr lang="fr-CA" sz="1100" b="0" dirty="0">
                <a:solidFill>
                  <a:schemeClr val="tx1"/>
                </a:solidFill>
                <a:latin typeface="Arial" panose="020B0604020202020204" pitchFamily="34" charset="0"/>
              </a:rPr>
              <a:t>semblait pas </a:t>
            </a:r>
            <a:r>
              <a:rPr lang="fr-CA" sz="1100" b="0" dirty="0" smtClean="0">
                <a:solidFill>
                  <a:schemeClr val="tx1"/>
                </a:solidFill>
                <a:latin typeface="Arial" panose="020B0604020202020204" pitchFamily="34" charset="0"/>
              </a:rPr>
              <a:t>informé des </a:t>
            </a:r>
            <a:r>
              <a:rPr lang="fr-CA" sz="1100" b="0" dirty="0">
                <a:solidFill>
                  <a:schemeClr val="tx1"/>
                </a:solidFill>
                <a:latin typeface="Arial" panose="020B0604020202020204" pitchFamily="34" charset="0"/>
              </a:rPr>
              <a:t>soins que </a:t>
            </a:r>
            <a:r>
              <a:rPr lang="fr-CA" sz="1100" b="0" dirty="0" smtClean="0">
                <a:solidFill>
                  <a:schemeClr val="tx1"/>
                </a:solidFill>
                <a:latin typeface="Arial" panose="020B0604020202020204" pitchFamily="34" charset="0"/>
              </a:rPr>
              <a:t>leur avait dispensés le spécialiste. Ces deux taux sont près de la moyenne internationale.</a:t>
            </a:r>
            <a:endParaRPr lang="fr-CA" sz="2000" b="0" dirty="0" smtClean="0">
              <a:solidFill>
                <a:schemeClr val="tx1"/>
              </a:solidFill>
              <a:latin typeface="Arial" panose="020B0604020202020204" pitchFamily="34" charset="0"/>
            </a:endParaRPr>
          </a:p>
          <a:p>
            <a:pPr marL="0" indent="0">
              <a:buNone/>
            </a:pPr>
            <a:endParaRPr lang="fr-CA" dirty="0"/>
          </a:p>
        </p:txBody>
      </p:sp>
      <p:sp>
        <p:nvSpPr>
          <p:cNvPr id="4" name="Slide Number Placeholder 3"/>
          <p:cNvSpPr>
            <a:spLocks noGrp="1"/>
          </p:cNvSpPr>
          <p:nvPr>
            <p:ph type="sldNum" sz="quarter" idx="4"/>
          </p:nvPr>
        </p:nvSpPr>
        <p:spPr/>
        <p:txBody>
          <a:bodyPr/>
          <a:lstStyle/>
          <a:p>
            <a:fld id="{B0F7FFD8-5CE8-4D8F-8E40-58118BB0EBB0}" type="slidenum">
              <a:rPr lang="fr-CA" smtClean="0"/>
              <a:pPr/>
              <a:t>6</a:t>
            </a:fld>
            <a:endParaRPr lang="fr-CA" dirty="0"/>
          </a:p>
        </p:txBody>
      </p:sp>
      <p:sp>
        <p:nvSpPr>
          <p:cNvPr id="5" name="Rectangle 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0493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9999"/>
            <a:ext cx="7867650" cy="1590179"/>
          </a:xfrm>
        </p:spPr>
        <p:txBody>
          <a:bodyPr/>
          <a:lstStyle/>
          <a:p>
            <a:r>
              <a:rPr lang="fr-FR" dirty="0"/>
              <a:t>89 % des </a:t>
            </a:r>
            <a:r>
              <a:rPr lang="fr-FR" dirty="0" smtClean="0"/>
              <a:t>Canadiens </a:t>
            </a:r>
            <a:r>
              <a:rPr lang="fr-FR" dirty="0"/>
              <a:t>âgés hospitalisés estimaient avoir obtenu le soutien et les services qu’il leur fallait pour prendre en charge leur état de santé une fois de retour à la maison</a:t>
            </a:r>
            <a:endParaRPr lang="en-CA" dirty="0"/>
          </a:p>
        </p:txBody>
      </p:sp>
      <p:grpSp>
        <p:nvGrpSpPr>
          <p:cNvPr id="6" name="Group 5"/>
          <p:cNvGrpSpPr/>
          <p:nvPr/>
        </p:nvGrpSpPr>
        <p:grpSpPr>
          <a:xfrm>
            <a:off x="5204455" y="2139963"/>
            <a:ext cx="2969165" cy="3896582"/>
            <a:chOff x="5148469" y="1935651"/>
            <a:chExt cx="2969165" cy="3896582"/>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1158" y="1935651"/>
              <a:ext cx="941834" cy="786386"/>
            </a:xfrm>
            <a:prstGeom prst="rect">
              <a:avLst/>
            </a:prstGeom>
          </p:spPr>
        </p:pic>
        <p:grpSp>
          <p:nvGrpSpPr>
            <p:cNvPr id="2" name="Group 1"/>
            <p:cNvGrpSpPr/>
            <p:nvPr/>
          </p:nvGrpSpPr>
          <p:grpSpPr>
            <a:xfrm>
              <a:off x="5148469" y="2656720"/>
              <a:ext cx="2969165" cy="3175513"/>
              <a:chOff x="5148469" y="2656720"/>
              <a:chExt cx="2969165" cy="3175513"/>
            </a:xfrm>
          </p:grpSpPr>
          <p:sp>
            <p:nvSpPr>
              <p:cNvPr id="20" name="Rectangle 19"/>
              <p:cNvSpPr/>
              <p:nvPr/>
            </p:nvSpPr>
            <p:spPr>
              <a:xfrm>
                <a:off x="5148470" y="2656720"/>
                <a:ext cx="2969164" cy="3175513"/>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1900"/>
                  </a:lnSpc>
                  <a:spcAft>
                    <a:spcPts val="600"/>
                  </a:spcAft>
                </a:pPr>
                <a:r>
                  <a:rPr lang="fr-FR" sz="1400" b="1" dirty="0" smtClean="0">
                    <a:solidFill>
                      <a:srgbClr val="282828"/>
                    </a:solidFill>
                  </a:rPr>
                  <a:t>Ces </a:t>
                </a:r>
                <a:r>
                  <a:rPr lang="fr-FR" sz="1400" b="1" dirty="0">
                    <a:solidFill>
                      <a:srgbClr val="282828"/>
                    </a:solidFill>
                  </a:rPr>
                  <a:t>patients ont tendance à se sentir bien épaulés</a:t>
                </a:r>
              </a:p>
              <a:p>
                <a:pPr marL="228600" indent="-228600">
                  <a:lnSpc>
                    <a:spcPts val="1900"/>
                  </a:lnSpc>
                  <a:spcAft>
                    <a:spcPts val="450"/>
                  </a:spcAft>
                  <a:buFont typeface="Arial" panose="020B0604020202020204" pitchFamily="34" charset="0"/>
                  <a:buChar char="•"/>
                </a:pPr>
                <a:r>
                  <a:rPr lang="fr-FR" sz="1400" dirty="0">
                    <a:solidFill>
                      <a:srgbClr val="282828"/>
                    </a:solidFill>
                  </a:rPr>
                  <a:t>si des dispositions sont prises pour des soins de suivi avec </a:t>
                </a:r>
                <a:r>
                  <a:rPr lang="fr-FR" sz="1400" dirty="0" smtClean="0">
                    <a:solidFill>
                      <a:srgbClr val="282828"/>
                    </a:solidFill>
                  </a:rPr>
                  <a:t/>
                </a:r>
                <a:br>
                  <a:rPr lang="fr-FR" sz="1400" dirty="0" smtClean="0">
                    <a:solidFill>
                      <a:srgbClr val="282828"/>
                    </a:solidFill>
                  </a:rPr>
                </a:br>
                <a:r>
                  <a:rPr lang="fr-FR" sz="1400" dirty="0" smtClean="0">
                    <a:solidFill>
                      <a:srgbClr val="282828"/>
                    </a:solidFill>
                  </a:rPr>
                  <a:t>un </a:t>
                </a:r>
                <a:r>
                  <a:rPr lang="fr-FR" sz="1400" dirty="0">
                    <a:solidFill>
                      <a:srgbClr val="282828"/>
                    </a:solidFill>
                  </a:rPr>
                  <a:t>professionnel de la santé</a:t>
                </a:r>
              </a:p>
              <a:p>
                <a:pPr marL="228600" indent="-228600">
                  <a:lnSpc>
                    <a:spcPts val="1900"/>
                  </a:lnSpc>
                  <a:spcAft>
                    <a:spcPts val="450"/>
                  </a:spcAft>
                  <a:buFont typeface="Arial" panose="020B0604020202020204" pitchFamily="34" charset="0"/>
                  <a:buChar char="•"/>
                </a:pPr>
                <a:r>
                  <a:rPr lang="fr-FR" sz="1400" dirty="0">
                    <a:solidFill>
                      <a:srgbClr val="282828"/>
                    </a:solidFill>
                  </a:rPr>
                  <a:t>si quelqu’un leur explique la raison pour laquelle chacun des médicaments a été prescrit</a:t>
                </a:r>
              </a:p>
              <a:p>
                <a:pPr marL="228600" indent="-228600">
                  <a:lnSpc>
                    <a:spcPts val="1900"/>
                  </a:lnSpc>
                  <a:spcAft>
                    <a:spcPts val="450"/>
                  </a:spcAft>
                  <a:buFont typeface="Arial" panose="020B0604020202020204" pitchFamily="34" charset="0"/>
                  <a:buChar char="•"/>
                </a:pPr>
                <a:r>
                  <a:rPr lang="fr-FR" sz="1400" dirty="0">
                    <a:solidFill>
                      <a:srgbClr val="282828"/>
                    </a:solidFill>
                  </a:rPr>
                  <a:t>s’ils savent à qui s’adresser pour poser des questions sur leur état de santé</a:t>
                </a:r>
              </a:p>
            </p:txBody>
          </p:sp>
          <p:cxnSp>
            <p:nvCxnSpPr>
              <p:cNvPr id="24" name="Straight Connector 23"/>
              <p:cNvCxnSpPr/>
              <p:nvPr/>
            </p:nvCxnSpPr>
            <p:spPr>
              <a:xfrm>
                <a:off x="5148469" y="2656720"/>
                <a:ext cx="2969165"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p:cNvSpPr>
            <a:spLocks noGrp="1"/>
          </p:cNvSpPr>
          <p:nvPr>
            <p:ph type="sldNum" sz="quarter" idx="4"/>
          </p:nvPr>
        </p:nvSpPr>
        <p:spPr/>
        <p:txBody>
          <a:bodyPr/>
          <a:lstStyle/>
          <a:p>
            <a:fld id="{B0F7FFD8-5CE8-4D8F-8E40-58118BB0EBB0}" type="slidenum">
              <a:rPr lang="en-CA" smtClean="0"/>
              <a:pPr/>
              <a:t>60</a:t>
            </a:fld>
            <a:endParaRPr lang="en-CA" dirty="0"/>
          </a:p>
        </p:txBody>
      </p:sp>
      <p:graphicFrame>
        <p:nvGraphicFramePr>
          <p:cNvPr id="19" name="Chart 18"/>
          <p:cNvGraphicFramePr/>
          <p:nvPr>
            <p:extLst>
              <p:ext uri="{D42A27DB-BD31-4B8C-83A1-F6EECF244321}">
                <p14:modId xmlns:p14="http://schemas.microsoft.com/office/powerpoint/2010/main" val="3711218028"/>
              </p:ext>
            </p:extLst>
          </p:nvPr>
        </p:nvGraphicFramePr>
        <p:xfrm>
          <a:off x="609028" y="2061056"/>
          <a:ext cx="4168246" cy="3956828"/>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2"/>
          <p:cNvGrpSpPr/>
          <p:nvPr>
            <p:custDataLst>
              <p:tags r:id="rId1"/>
            </p:custDataLst>
          </p:nvPr>
        </p:nvGrpSpPr>
        <p:grpSpPr>
          <a:xfrm>
            <a:off x="248075" y="6315411"/>
            <a:ext cx="4326123" cy="427175"/>
            <a:chOff x="1559256" y="4655154"/>
            <a:chExt cx="4326123" cy="413852"/>
          </a:xfrm>
        </p:grpSpPr>
        <p:grpSp>
          <p:nvGrpSpPr>
            <p:cNvPr id="11" name="Group 3"/>
            <p:cNvGrpSpPr/>
            <p:nvPr/>
          </p:nvGrpSpPr>
          <p:grpSpPr>
            <a:xfrm>
              <a:off x="1559256" y="4655163"/>
              <a:ext cx="1599872" cy="413828"/>
              <a:chOff x="2989195" y="5765318"/>
              <a:chExt cx="1742725" cy="432178"/>
            </a:xfrm>
          </p:grpSpPr>
          <p:sp>
            <p:nvSpPr>
              <p:cNvPr id="18"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21"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2" name="Group 5"/>
            <p:cNvGrpSpPr/>
            <p:nvPr/>
          </p:nvGrpSpPr>
          <p:grpSpPr>
            <a:xfrm>
              <a:off x="2918782" y="4655178"/>
              <a:ext cx="1454430" cy="413828"/>
              <a:chOff x="4402330" y="5765321"/>
              <a:chExt cx="1742724" cy="432177"/>
            </a:xfrm>
          </p:grpSpPr>
          <p:sp>
            <p:nvSpPr>
              <p:cNvPr id="16"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7"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3" name="Group 7"/>
            <p:cNvGrpSpPr/>
            <p:nvPr/>
          </p:nvGrpSpPr>
          <p:grpSpPr>
            <a:xfrm>
              <a:off x="4430951" y="4655154"/>
              <a:ext cx="1454428" cy="413828"/>
              <a:chOff x="5966949" y="5765308"/>
              <a:chExt cx="1742722" cy="432178"/>
            </a:xfrm>
          </p:grpSpPr>
          <p:sp>
            <p:nvSpPr>
              <p:cNvPr id="14"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5"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22" name="Rectangle 21"/>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9719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3629025" y="1957825"/>
            <a:ext cx="4843874" cy="3575304"/>
            <a:chOff x="3511959" y="2272520"/>
            <a:chExt cx="4843874" cy="3575304"/>
          </a:xfrm>
        </p:grpSpPr>
        <p:pic>
          <p:nvPicPr>
            <p:cNvPr id="114" name="Picture 1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959" y="2272520"/>
              <a:ext cx="4843874" cy="3575304"/>
            </a:xfrm>
            <a:prstGeom prst="flowChartAlternateProcess">
              <a:avLst/>
            </a:prstGeom>
          </p:spPr>
        </p:pic>
        <p:grpSp>
          <p:nvGrpSpPr>
            <p:cNvPr id="115" name="Group 114"/>
            <p:cNvGrpSpPr/>
            <p:nvPr/>
          </p:nvGrpSpPr>
          <p:grpSpPr>
            <a:xfrm>
              <a:off x="3873282" y="3707796"/>
              <a:ext cx="4471381" cy="1841086"/>
              <a:chOff x="4043590" y="3287815"/>
              <a:chExt cx="4471381" cy="1841086"/>
            </a:xfrm>
          </p:grpSpPr>
          <p:grpSp>
            <p:nvGrpSpPr>
              <p:cNvPr id="116" name="Group 115"/>
              <p:cNvGrpSpPr/>
              <p:nvPr/>
            </p:nvGrpSpPr>
            <p:grpSpPr>
              <a:xfrm>
                <a:off x="4043590" y="3640784"/>
                <a:ext cx="4471381" cy="1488117"/>
                <a:chOff x="1452378" y="3569363"/>
                <a:chExt cx="5065339" cy="1685792"/>
              </a:xfrm>
            </p:grpSpPr>
            <p:grpSp>
              <p:nvGrpSpPr>
                <p:cNvPr id="121" name="Group 120"/>
                <p:cNvGrpSpPr/>
                <p:nvPr/>
              </p:nvGrpSpPr>
              <p:grpSpPr>
                <a:xfrm>
                  <a:off x="1452378" y="4054122"/>
                  <a:ext cx="363501" cy="363501"/>
                  <a:chOff x="1452378" y="4054122"/>
                  <a:chExt cx="363501" cy="363501"/>
                </a:xfrm>
              </p:grpSpPr>
              <p:sp>
                <p:nvSpPr>
                  <p:cNvPr id="143" name="TextBox 142"/>
                  <p:cNvSpPr txBox="1"/>
                  <p:nvPr/>
                </p:nvSpPr>
                <p:spPr>
                  <a:xfrm>
                    <a:off x="1452378" y="4054122"/>
                    <a:ext cx="363501" cy="363501"/>
                  </a:xfrm>
                  <a:prstGeom prst="ellipse">
                    <a:avLst/>
                  </a:prstGeom>
                  <a:pattFill prst="pct90">
                    <a:fgClr>
                      <a:srgbClr val="00A199"/>
                    </a:fgClr>
                    <a:bgClr>
                      <a:schemeClr val="bg1"/>
                    </a:bgClr>
                  </a:pattFill>
                  <a:ln w="12700">
                    <a:solidFill>
                      <a:srgbClr val="282828"/>
                    </a:solidFill>
                  </a:ln>
                </p:spPr>
                <p:txBody>
                  <a:bodyPr wrap="square" rtlCol="0">
                    <a:spAutoFit/>
                  </a:bodyPr>
                  <a:lstStyle/>
                  <a:p>
                    <a:endParaRPr lang="en-CA" sz="1200" dirty="0"/>
                  </a:p>
                </p:txBody>
              </p:sp>
              <p:sp>
                <p:nvSpPr>
                  <p:cNvPr id="144" name="Rectangle 143"/>
                  <p:cNvSpPr/>
                  <p:nvPr/>
                </p:nvSpPr>
                <p:spPr>
                  <a:xfrm>
                    <a:off x="1516999" y="4139988"/>
                    <a:ext cx="234257" cy="191763"/>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3 %</a:t>
                    </a:r>
                    <a:endParaRPr lang="en-CA" sz="1100" b="1" dirty="0">
                      <a:solidFill>
                        <a:srgbClr val="282828"/>
                      </a:solidFill>
                      <a:effectLst>
                        <a:glow rad="101600">
                          <a:srgbClr val="00A199"/>
                        </a:glow>
                      </a:effectLst>
                    </a:endParaRPr>
                  </a:p>
                </p:txBody>
              </p:sp>
            </p:grpSp>
            <p:grpSp>
              <p:nvGrpSpPr>
                <p:cNvPr id="122" name="Group 121"/>
                <p:cNvGrpSpPr/>
                <p:nvPr/>
              </p:nvGrpSpPr>
              <p:grpSpPr>
                <a:xfrm>
                  <a:off x="2464015" y="4252104"/>
                  <a:ext cx="363501" cy="363501"/>
                  <a:chOff x="1398060" y="4065742"/>
                  <a:chExt cx="363501" cy="363501"/>
                </a:xfrm>
              </p:grpSpPr>
              <p:sp>
                <p:nvSpPr>
                  <p:cNvPr id="141" name="TextBox 140"/>
                  <p:cNvSpPr txBox="1"/>
                  <p:nvPr/>
                </p:nvSpPr>
                <p:spPr>
                  <a:xfrm>
                    <a:off x="1398060" y="406574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142" name="Rectangle 141"/>
                  <p:cNvSpPr/>
                  <p:nvPr/>
                </p:nvSpPr>
                <p:spPr>
                  <a:xfrm>
                    <a:off x="1421824" y="4151608"/>
                    <a:ext cx="315974" cy="191763"/>
                  </a:xfrm>
                  <a:prstGeom prst="rect">
                    <a:avLst/>
                  </a:prstGeom>
                  <a:noFill/>
                  <a:ln>
                    <a:noFill/>
                  </a:ln>
                </p:spPr>
                <p:txBody>
                  <a:bodyPr wrap="none" lIns="0" tIns="0" rIns="0" bIns="0">
                    <a:spAutoFit/>
                  </a:bodyPr>
                  <a:lstStyle/>
                  <a:p>
                    <a:r>
                      <a:rPr lang="en-CA" sz="1100" b="1" dirty="0" smtClean="0">
                        <a:solidFill>
                          <a:srgbClr val="282828"/>
                        </a:solidFill>
                      </a:rPr>
                      <a:t>19 %</a:t>
                    </a:r>
                    <a:endParaRPr lang="en-CA" sz="1100" b="1" dirty="0">
                      <a:solidFill>
                        <a:srgbClr val="282828"/>
                      </a:solidFill>
                    </a:endParaRPr>
                  </a:p>
                </p:txBody>
              </p:sp>
            </p:grpSp>
            <p:grpSp>
              <p:nvGrpSpPr>
                <p:cNvPr id="123" name="Group 122"/>
                <p:cNvGrpSpPr/>
                <p:nvPr/>
              </p:nvGrpSpPr>
              <p:grpSpPr>
                <a:xfrm>
                  <a:off x="2922754" y="4274117"/>
                  <a:ext cx="363501" cy="363501"/>
                  <a:chOff x="1403285" y="4093882"/>
                  <a:chExt cx="363501" cy="363501"/>
                </a:xfrm>
              </p:grpSpPr>
              <p:sp>
                <p:nvSpPr>
                  <p:cNvPr id="139" name="TextBox 138"/>
                  <p:cNvSpPr txBox="1"/>
                  <p:nvPr/>
                </p:nvSpPr>
                <p:spPr>
                  <a:xfrm>
                    <a:off x="1403285" y="409388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140" name="Rectangle 139"/>
                  <p:cNvSpPr/>
                  <p:nvPr/>
                </p:nvSpPr>
                <p:spPr>
                  <a:xfrm>
                    <a:off x="1427044" y="4179749"/>
                    <a:ext cx="315974" cy="191763"/>
                  </a:xfrm>
                  <a:prstGeom prst="rect">
                    <a:avLst/>
                  </a:prstGeom>
                  <a:noFill/>
                  <a:ln>
                    <a:noFill/>
                  </a:ln>
                </p:spPr>
                <p:txBody>
                  <a:bodyPr wrap="none" lIns="0" tIns="0" rIns="0" bIns="0">
                    <a:spAutoFit/>
                  </a:bodyPr>
                  <a:lstStyle/>
                  <a:p>
                    <a:r>
                      <a:rPr lang="en-CA" sz="1100" b="1" dirty="0" smtClean="0">
                        <a:solidFill>
                          <a:srgbClr val="282828"/>
                        </a:solidFill>
                      </a:rPr>
                      <a:t>23 %</a:t>
                    </a:r>
                    <a:endParaRPr lang="en-CA" sz="1100" b="1" dirty="0">
                      <a:solidFill>
                        <a:srgbClr val="282828"/>
                      </a:solidFill>
                    </a:endParaRPr>
                  </a:p>
                </p:txBody>
              </p:sp>
            </p:grpSp>
            <p:grpSp>
              <p:nvGrpSpPr>
                <p:cNvPr id="124" name="Group 123"/>
                <p:cNvGrpSpPr/>
                <p:nvPr/>
              </p:nvGrpSpPr>
              <p:grpSpPr>
                <a:xfrm>
                  <a:off x="3567251" y="4480555"/>
                  <a:ext cx="363501" cy="363501"/>
                  <a:chOff x="1375094" y="4102782"/>
                  <a:chExt cx="363501" cy="363501"/>
                </a:xfrm>
              </p:grpSpPr>
              <p:sp>
                <p:nvSpPr>
                  <p:cNvPr id="137" name="TextBox 136"/>
                  <p:cNvSpPr txBox="1"/>
                  <p:nvPr/>
                </p:nvSpPr>
                <p:spPr>
                  <a:xfrm>
                    <a:off x="1375094" y="4102782"/>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138" name="Rectangle 137"/>
                  <p:cNvSpPr/>
                  <p:nvPr/>
                </p:nvSpPr>
                <p:spPr>
                  <a:xfrm>
                    <a:off x="1398853" y="4188648"/>
                    <a:ext cx="315974" cy="191763"/>
                  </a:xfrm>
                  <a:prstGeom prst="rect">
                    <a:avLst/>
                  </a:prstGeom>
                  <a:noFill/>
                  <a:ln>
                    <a:noFill/>
                  </a:ln>
                </p:spPr>
                <p:txBody>
                  <a:bodyPr wrap="none" lIns="0" tIns="0" rIns="0" bIns="0">
                    <a:spAutoFit/>
                  </a:bodyPr>
                  <a:lstStyle/>
                  <a:p>
                    <a:r>
                      <a:rPr lang="en-CA" sz="1100" b="1" dirty="0" smtClean="0">
                        <a:solidFill>
                          <a:srgbClr val="282828"/>
                        </a:solidFill>
                        <a:effectLst/>
                      </a:rPr>
                      <a:t>12 %</a:t>
                    </a:r>
                    <a:endParaRPr lang="en-CA" sz="1100" b="1" dirty="0">
                      <a:solidFill>
                        <a:srgbClr val="282828"/>
                      </a:solidFill>
                      <a:effectLst/>
                    </a:endParaRPr>
                  </a:p>
                </p:txBody>
              </p:sp>
            </p:grpSp>
            <p:grpSp>
              <p:nvGrpSpPr>
                <p:cNvPr id="125" name="Group 124"/>
                <p:cNvGrpSpPr/>
                <p:nvPr/>
              </p:nvGrpSpPr>
              <p:grpSpPr>
                <a:xfrm>
                  <a:off x="4390026" y="4283754"/>
                  <a:ext cx="363501" cy="363501"/>
                  <a:chOff x="1324200" y="4080038"/>
                  <a:chExt cx="363501" cy="363501"/>
                </a:xfrm>
              </p:grpSpPr>
              <p:sp>
                <p:nvSpPr>
                  <p:cNvPr id="135" name="TextBox 134"/>
                  <p:cNvSpPr txBox="1"/>
                  <p:nvPr/>
                </p:nvSpPr>
                <p:spPr>
                  <a:xfrm>
                    <a:off x="1324200" y="4080038"/>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136" name="Rectangle 135"/>
                  <p:cNvSpPr/>
                  <p:nvPr/>
                </p:nvSpPr>
                <p:spPr>
                  <a:xfrm>
                    <a:off x="1347963" y="4165906"/>
                    <a:ext cx="315974" cy="191763"/>
                  </a:xfrm>
                  <a:prstGeom prst="rect">
                    <a:avLst/>
                  </a:prstGeom>
                  <a:noFill/>
                  <a:ln>
                    <a:noFill/>
                  </a:ln>
                </p:spPr>
                <p:txBody>
                  <a:bodyPr wrap="none" lIns="0" tIns="0" rIns="0" bIns="0">
                    <a:spAutoFit/>
                  </a:bodyPr>
                  <a:lstStyle/>
                  <a:p>
                    <a:r>
                      <a:rPr lang="en-CA" sz="1100" b="1" dirty="0" smtClean="0">
                        <a:solidFill>
                          <a:srgbClr val="282828"/>
                        </a:solidFill>
                        <a:effectLst/>
                      </a:rPr>
                      <a:t>16 %</a:t>
                    </a:r>
                    <a:endParaRPr lang="en-CA" sz="1100" b="1" dirty="0">
                      <a:solidFill>
                        <a:srgbClr val="282828"/>
                      </a:solidFill>
                      <a:effectLst/>
                    </a:endParaRPr>
                  </a:p>
                </p:txBody>
              </p:sp>
            </p:grpSp>
            <p:grpSp>
              <p:nvGrpSpPr>
                <p:cNvPr id="126" name="Group 125"/>
                <p:cNvGrpSpPr/>
                <p:nvPr/>
              </p:nvGrpSpPr>
              <p:grpSpPr>
                <a:xfrm>
                  <a:off x="5864398" y="3569363"/>
                  <a:ext cx="363501" cy="363501"/>
                  <a:chOff x="1186452" y="3850673"/>
                  <a:chExt cx="363501" cy="363501"/>
                </a:xfrm>
              </p:grpSpPr>
              <p:sp>
                <p:nvSpPr>
                  <p:cNvPr id="133" name="TextBox 132"/>
                  <p:cNvSpPr txBox="1"/>
                  <p:nvPr/>
                </p:nvSpPr>
                <p:spPr>
                  <a:xfrm>
                    <a:off x="1186452" y="3850673"/>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134" name="Rectangle 133"/>
                  <p:cNvSpPr/>
                  <p:nvPr/>
                </p:nvSpPr>
                <p:spPr>
                  <a:xfrm>
                    <a:off x="1251073" y="3936540"/>
                    <a:ext cx="234257" cy="191763"/>
                  </a:xfrm>
                  <a:prstGeom prst="rect">
                    <a:avLst/>
                  </a:prstGeom>
                  <a:noFill/>
                  <a:ln>
                    <a:noFill/>
                  </a:ln>
                </p:spPr>
                <p:txBody>
                  <a:bodyPr wrap="none" lIns="0" tIns="0" rIns="0" bIns="0">
                    <a:spAutoFit/>
                  </a:bodyPr>
                  <a:lstStyle/>
                  <a:p>
                    <a:r>
                      <a:rPr lang="en-CA" sz="1100" b="1" dirty="0" smtClean="0">
                        <a:solidFill>
                          <a:srgbClr val="282828"/>
                        </a:solidFill>
                        <a:effectLst/>
                      </a:rPr>
                      <a:t>5 %</a:t>
                    </a:r>
                    <a:endParaRPr lang="en-CA" sz="1100" b="1" dirty="0">
                      <a:solidFill>
                        <a:srgbClr val="282828"/>
                      </a:solidFill>
                      <a:effectLst/>
                    </a:endParaRPr>
                  </a:p>
                </p:txBody>
              </p:sp>
            </p:grpSp>
            <p:grpSp>
              <p:nvGrpSpPr>
                <p:cNvPr id="127" name="Group 126"/>
                <p:cNvGrpSpPr/>
                <p:nvPr/>
              </p:nvGrpSpPr>
              <p:grpSpPr>
                <a:xfrm>
                  <a:off x="6154216" y="4452067"/>
                  <a:ext cx="363501" cy="363501"/>
                  <a:chOff x="976987" y="4018967"/>
                  <a:chExt cx="363501" cy="363501"/>
                </a:xfrm>
              </p:grpSpPr>
              <p:sp>
                <p:nvSpPr>
                  <p:cNvPr id="131" name="TextBox 130"/>
                  <p:cNvSpPr txBox="1"/>
                  <p:nvPr/>
                </p:nvSpPr>
                <p:spPr>
                  <a:xfrm>
                    <a:off x="976987" y="4018967"/>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132" name="Rectangle 131"/>
                  <p:cNvSpPr/>
                  <p:nvPr/>
                </p:nvSpPr>
                <p:spPr>
                  <a:xfrm>
                    <a:off x="1041608" y="4104836"/>
                    <a:ext cx="234257" cy="191763"/>
                  </a:xfrm>
                  <a:prstGeom prst="rect">
                    <a:avLst/>
                  </a:prstGeom>
                  <a:noFill/>
                  <a:ln>
                    <a:noFill/>
                  </a:ln>
                </p:spPr>
                <p:txBody>
                  <a:bodyPr wrap="none" lIns="0" tIns="0" rIns="0" bIns="0">
                    <a:spAutoFit/>
                  </a:bodyPr>
                  <a:lstStyle/>
                  <a:p>
                    <a:r>
                      <a:rPr lang="en-CA" sz="1100" b="1" dirty="0" smtClean="0">
                        <a:solidFill>
                          <a:srgbClr val="282828"/>
                        </a:solidFill>
                      </a:rPr>
                      <a:t>8 %</a:t>
                    </a:r>
                    <a:endParaRPr lang="en-CA" sz="1100" b="1" dirty="0">
                      <a:solidFill>
                        <a:srgbClr val="282828"/>
                      </a:solidFill>
                    </a:endParaRPr>
                  </a:p>
                </p:txBody>
              </p:sp>
            </p:grpSp>
            <p:grpSp>
              <p:nvGrpSpPr>
                <p:cNvPr id="128" name="Group 127"/>
                <p:cNvGrpSpPr/>
                <p:nvPr/>
              </p:nvGrpSpPr>
              <p:grpSpPr>
                <a:xfrm>
                  <a:off x="5844640" y="4891654"/>
                  <a:ext cx="363501" cy="363501"/>
                  <a:chOff x="1119596" y="3865758"/>
                  <a:chExt cx="363501" cy="363501"/>
                </a:xfrm>
              </p:grpSpPr>
              <p:sp>
                <p:nvSpPr>
                  <p:cNvPr id="129" name="TextBox 128"/>
                  <p:cNvSpPr txBox="1"/>
                  <p:nvPr/>
                </p:nvSpPr>
                <p:spPr>
                  <a:xfrm>
                    <a:off x="1119596" y="3865758"/>
                    <a:ext cx="363501" cy="363501"/>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130" name="Rectangle 129"/>
                  <p:cNvSpPr/>
                  <p:nvPr/>
                </p:nvSpPr>
                <p:spPr>
                  <a:xfrm>
                    <a:off x="1184217" y="3951627"/>
                    <a:ext cx="234257" cy="191763"/>
                  </a:xfrm>
                  <a:prstGeom prst="rect">
                    <a:avLst/>
                  </a:prstGeom>
                  <a:noFill/>
                  <a:ln>
                    <a:noFill/>
                  </a:ln>
                </p:spPr>
                <p:txBody>
                  <a:bodyPr wrap="none" lIns="0" tIns="0" rIns="0" bIns="0">
                    <a:spAutoFit/>
                  </a:bodyPr>
                  <a:lstStyle/>
                  <a:p>
                    <a:r>
                      <a:rPr lang="en-CA" sz="1100" b="1" dirty="0" smtClean="0">
                        <a:solidFill>
                          <a:srgbClr val="282828"/>
                        </a:solidFill>
                      </a:rPr>
                      <a:t>7 %</a:t>
                    </a:r>
                    <a:endParaRPr lang="en-CA" sz="1100" b="1" dirty="0">
                      <a:solidFill>
                        <a:srgbClr val="282828"/>
                      </a:solidFill>
                    </a:endParaRPr>
                  </a:p>
                </p:txBody>
              </p:sp>
            </p:grpSp>
          </p:grpSp>
          <p:sp>
            <p:nvSpPr>
              <p:cNvPr id="117" name="TextBox 116"/>
              <p:cNvSpPr txBox="1"/>
              <p:nvPr/>
            </p:nvSpPr>
            <p:spPr>
              <a:xfrm>
                <a:off x="7264128" y="3287815"/>
                <a:ext cx="320877" cy="320877"/>
              </a:xfrm>
              <a:prstGeom prst="ellipse">
                <a:avLst/>
              </a:prstGeom>
              <a:solidFill>
                <a:srgbClr val="CFE8E3"/>
              </a:solidFill>
              <a:ln w="12700">
                <a:solidFill>
                  <a:srgbClr val="282828"/>
                </a:solidFill>
              </a:ln>
            </p:spPr>
            <p:txBody>
              <a:bodyPr wrap="square" rtlCol="0">
                <a:spAutoFit/>
              </a:bodyPr>
              <a:lstStyle/>
              <a:p>
                <a:endParaRPr lang="en-CA" sz="1200" dirty="0"/>
              </a:p>
            </p:txBody>
          </p:sp>
          <p:sp>
            <p:nvSpPr>
              <p:cNvPr id="118" name="Rectangle 117"/>
              <p:cNvSpPr/>
              <p:nvPr/>
            </p:nvSpPr>
            <p:spPr>
              <a:xfrm>
                <a:off x="7321172" y="3363615"/>
                <a:ext cx="206788" cy="169277"/>
              </a:xfrm>
              <a:prstGeom prst="rect">
                <a:avLst/>
              </a:prstGeom>
              <a:noFill/>
              <a:ln>
                <a:noFill/>
              </a:ln>
            </p:spPr>
            <p:txBody>
              <a:bodyPr wrap="none" lIns="0" tIns="0" rIns="0" bIns="0">
                <a:spAutoFit/>
              </a:bodyPr>
              <a:lstStyle/>
              <a:p>
                <a:r>
                  <a:rPr lang="en-CA" sz="1100" b="1" dirty="0" smtClean="0">
                    <a:solidFill>
                      <a:srgbClr val="282828"/>
                    </a:solidFill>
                    <a:effectLst/>
                  </a:rPr>
                  <a:t>7 %</a:t>
                </a:r>
                <a:endParaRPr lang="en-CA" sz="1100" b="1" dirty="0">
                  <a:solidFill>
                    <a:srgbClr val="282828"/>
                  </a:solidFill>
                  <a:effectLst/>
                </a:endParaRPr>
              </a:p>
            </p:txBody>
          </p:sp>
          <p:sp>
            <p:nvSpPr>
              <p:cNvPr id="119" name="TextBox 118"/>
              <p:cNvSpPr txBox="1"/>
              <p:nvPr/>
            </p:nvSpPr>
            <p:spPr>
              <a:xfrm>
                <a:off x="4523220" y="4187028"/>
                <a:ext cx="320877" cy="320877"/>
              </a:xfrm>
              <a:prstGeom prst="ellipse">
                <a:avLst/>
              </a:prstGeom>
              <a:pattFill prst="pct90">
                <a:fgClr>
                  <a:srgbClr val="00A199"/>
                </a:fgClr>
                <a:bgClr>
                  <a:schemeClr val="bg1"/>
                </a:bgClr>
              </a:pattFill>
              <a:ln w="12700">
                <a:solidFill>
                  <a:srgbClr val="282828"/>
                </a:solidFill>
              </a:ln>
            </p:spPr>
            <p:txBody>
              <a:bodyPr wrap="square" rtlCol="0">
                <a:spAutoFit/>
              </a:bodyPr>
              <a:lstStyle/>
              <a:p>
                <a:endParaRPr lang="en-CA" sz="1200" dirty="0"/>
              </a:p>
            </p:txBody>
          </p:sp>
          <p:sp>
            <p:nvSpPr>
              <p:cNvPr id="120" name="Rectangle 119"/>
              <p:cNvSpPr/>
              <p:nvPr/>
            </p:nvSpPr>
            <p:spPr>
              <a:xfrm>
                <a:off x="4580264" y="4262828"/>
                <a:ext cx="206788" cy="169277"/>
              </a:xfrm>
              <a:prstGeom prst="rect">
                <a:avLst/>
              </a:prstGeom>
              <a:noFill/>
              <a:ln>
                <a:noFill/>
              </a:ln>
            </p:spPr>
            <p:txBody>
              <a:bodyPr wrap="none" lIns="0" tIns="0" rIns="0" bIns="0">
                <a:spAutoFit/>
              </a:bodyPr>
              <a:lstStyle/>
              <a:p>
                <a:r>
                  <a:rPr lang="en-CA" sz="1100" b="1" dirty="0" smtClean="0">
                    <a:solidFill>
                      <a:srgbClr val="282828"/>
                    </a:solidFill>
                    <a:effectLst>
                      <a:glow rad="101600">
                        <a:srgbClr val="00A199"/>
                      </a:glow>
                    </a:effectLst>
                  </a:rPr>
                  <a:t>5 %</a:t>
                </a:r>
                <a:endParaRPr lang="en-CA" sz="1100" b="1" dirty="0">
                  <a:solidFill>
                    <a:srgbClr val="282828"/>
                  </a:solidFill>
                  <a:effectLst>
                    <a:glow rad="101600">
                      <a:srgbClr val="00A199"/>
                    </a:glow>
                  </a:effectLst>
                </a:endParaRPr>
              </a:p>
            </p:txBody>
          </p:sp>
        </p:grpSp>
      </p:grpSp>
      <p:sp>
        <p:nvSpPr>
          <p:cNvPr id="3" name="Title 1"/>
          <p:cNvSpPr>
            <a:spLocks noGrp="1"/>
          </p:cNvSpPr>
          <p:nvPr>
            <p:ph type="title"/>
          </p:nvPr>
        </p:nvSpPr>
        <p:spPr>
          <a:xfrm>
            <a:off x="457199" y="389999"/>
            <a:ext cx="8181976" cy="1192634"/>
          </a:xfrm>
        </p:spPr>
        <p:txBody>
          <a:bodyPr/>
          <a:lstStyle/>
          <a:p>
            <a:r>
              <a:rPr lang="fr-CA" dirty="0" smtClean="0"/>
              <a:t>1 Canadien âgé sur 10 a déclaré que son médecin attitré ou son équipe médicale habituelle ne semblait pas informé des soins lui ayant été dispensés à l’hôpital</a:t>
            </a:r>
            <a:endParaRPr lang="fr-CA" dirty="0"/>
          </a:p>
        </p:txBody>
      </p:sp>
      <p:sp>
        <p:nvSpPr>
          <p:cNvPr id="2" name="Slide Number Placeholder 1"/>
          <p:cNvSpPr>
            <a:spLocks noGrp="1"/>
          </p:cNvSpPr>
          <p:nvPr>
            <p:ph type="sldNum" sz="quarter" idx="4"/>
          </p:nvPr>
        </p:nvSpPr>
        <p:spPr/>
        <p:txBody>
          <a:bodyPr/>
          <a:lstStyle/>
          <a:p>
            <a:fld id="{B0F7FFD8-5CE8-4D8F-8E40-58118BB0EBB0}" type="slidenum">
              <a:rPr lang="fr-CA" smtClean="0"/>
              <a:pPr/>
              <a:t>61</a:t>
            </a:fld>
            <a:endParaRPr lang="fr-CA" dirty="0"/>
          </a:p>
        </p:txBody>
      </p:sp>
      <p:graphicFrame>
        <p:nvGraphicFramePr>
          <p:cNvPr id="171" name="Chart 170"/>
          <p:cNvGraphicFramePr/>
          <p:nvPr>
            <p:extLst>
              <p:ext uri="{D42A27DB-BD31-4B8C-83A1-F6EECF244321}">
                <p14:modId xmlns:p14="http://schemas.microsoft.com/office/powerpoint/2010/main" val="1965746995"/>
              </p:ext>
            </p:extLst>
          </p:nvPr>
        </p:nvGraphicFramePr>
        <p:xfrm>
          <a:off x="133251" y="1456281"/>
          <a:ext cx="3681046" cy="4305448"/>
        </p:xfrm>
        <a:graphic>
          <a:graphicData uri="http://schemas.openxmlformats.org/drawingml/2006/chart">
            <c:chart xmlns:c="http://schemas.openxmlformats.org/drawingml/2006/chart" xmlns:r="http://schemas.openxmlformats.org/officeDocument/2006/relationships" r:id="rId5"/>
          </a:graphicData>
        </a:graphic>
      </p:graphicFrame>
      <p:sp>
        <p:nvSpPr>
          <p:cNvPr id="172" name="Rectangle 171"/>
          <p:cNvSpPr/>
          <p:nvPr/>
        </p:nvSpPr>
        <p:spPr>
          <a:xfrm>
            <a:off x="507333" y="5382248"/>
            <a:ext cx="8073683" cy="646331"/>
          </a:xfrm>
          <a:prstGeom prst="rect">
            <a:avLst/>
          </a:prstGeom>
        </p:spPr>
        <p:txBody>
          <a:bodyPr wrap="square" lIns="0" tIns="91440" bIns="0">
            <a:spAutoFit/>
          </a:bodyPr>
          <a:lstStyle/>
          <a:p>
            <a:r>
              <a:rPr lang="fr-CA" sz="900" b="1" dirty="0" smtClean="0">
                <a:latin typeface="Arial" panose="020B0604020202020204" pitchFamily="34" charset="0"/>
              </a:rPr>
              <a:t>Remarques</a:t>
            </a:r>
            <a:br>
              <a:rPr lang="fr-CA" sz="900" b="1" dirty="0" smtClean="0">
                <a:latin typeface="Arial" panose="020B0604020202020204" pitchFamily="34" charset="0"/>
              </a:rPr>
            </a:br>
            <a:r>
              <a:rPr lang="fr-CA" sz="900" dirty="0" smtClean="0">
                <a:latin typeface="Arial" panose="020B0604020202020204" pitchFamily="34" charset="0"/>
              </a:rPr>
              <a:t>La moyenne du Fonds du Commonwealth correspond au total des résultats des 11 pays divisé par le nombre de pays. La moyenne canadienne représente l’expérience moyenne des Canadiens (plutôt que la médiane des résultats provinciaux).</a:t>
            </a:r>
          </a:p>
          <a:p>
            <a:r>
              <a:rPr lang="fr-CA" sz="900" dirty="0" smtClean="0">
                <a:latin typeface="Arial" panose="020B0604020202020204" pitchFamily="34" charset="0"/>
              </a:rPr>
              <a:t>Des résultats supérieurs à la moyenne internationale sont souhaitables; des résultats inférieurs à la moyenne indiquent souvent des points à améliorer.</a:t>
            </a:r>
            <a:endParaRPr lang="fr-CA" sz="900" dirty="0">
              <a:latin typeface="Arial" panose="020B0604020202020204" pitchFamily="34" charset="0"/>
            </a:endParaRPr>
          </a:p>
        </p:txBody>
      </p:sp>
      <p:grpSp>
        <p:nvGrpSpPr>
          <p:cNvPr id="42" name="Group 2"/>
          <p:cNvGrpSpPr/>
          <p:nvPr>
            <p:custDataLst>
              <p:tags r:id="rId1"/>
            </p:custDataLst>
          </p:nvPr>
        </p:nvGrpSpPr>
        <p:grpSpPr>
          <a:xfrm>
            <a:off x="248075" y="6315411"/>
            <a:ext cx="4326123" cy="427175"/>
            <a:chOff x="1559256" y="4655154"/>
            <a:chExt cx="4326123" cy="413852"/>
          </a:xfrm>
        </p:grpSpPr>
        <p:grpSp>
          <p:nvGrpSpPr>
            <p:cNvPr id="43" name="Group 3"/>
            <p:cNvGrpSpPr/>
            <p:nvPr/>
          </p:nvGrpSpPr>
          <p:grpSpPr>
            <a:xfrm>
              <a:off x="1559256" y="4655163"/>
              <a:ext cx="1599872" cy="413828"/>
              <a:chOff x="2989195" y="5765318"/>
              <a:chExt cx="1742725" cy="432178"/>
            </a:xfrm>
          </p:grpSpPr>
          <p:sp>
            <p:nvSpPr>
              <p:cNvPr id="77"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78"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50" name="Group 5"/>
            <p:cNvGrpSpPr/>
            <p:nvPr/>
          </p:nvGrpSpPr>
          <p:grpSpPr>
            <a:xfrm>
              <a:off x="2918782" y="4655178"/>
              <a:ext cx="1454430" cy="413828"/>
              <a:chOff x="4402330" y="5765321"/>
              <a:chExt cx="1742724" cy="432177"/>
            </a:xfrm>
          </p:grpSpPr>
          <p:sp>
            <p:nvSpPr>
              <p:cNvPr id="75"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76"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72" name="Group 7"/>
            <p:cNvGrpSpPr/>
            <p:nvPr/>
          </p:nvGrpSpPr>
          <p:grpSpPr>
            <a:xfrm>
              <a:off x="4430951" y="4655154"/>
              <a:ext cx="1454428" cy="413828"/>
              <a:chOff x="5966949" y="5765308"/>
              <a:chExt cx="1742722" cy="432178"/>
            </a:xfrm>
          </p:grpSpPr>
          <p:sp>
            <p:nvSpPr>
              <p:cNvPr id="73"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74"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48" name="Rectangle 47"/>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12385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89999"/>
            <a:ext cx="7991475" cy="795089"/>
          </a:xfrm>
        </p:spPr>
        <p:txBody>
          <a:bodyPr/>
          <a:lstStyle/>
          <a:p>
            <a:r>
              <a:rPr lang="fr-CA" dirty="0" smtClean="0"/>
              <a:t>La planification des sorties de l’hôpital n’est pas toujours efficace</a:t>
            </a:r>
            <a:endParaRPr lang="fr-CA" dirty="0"/>
          </a:p>
        </p:txBody>
      </p:sp>
      <p:sp>
        <p:nvSpPr>
          <p:cNvPr id="4" name="Slide Number Placeholder 3"/>
          <p:cNvSpPr>
            <a:spLocks noGrp="1"/>
          </p:cNvSpPr>
          <p:nvPr>
            <p:ph type="sldNum" sz="quarter" idx="4"/>
          </p:nvPr>
        </p:nvSpPr>
        <p:spPr/>
        <p:txBody>
          <a:bodyPr/>
          <a:lstStyle/>
          <a:p>
            <a:fld id="{B0F7FFD8-5CE8-4D8F-8E40-58118BB0EBB0}" type="slidenum">
              <a:rPr lang="fr-CA" smtClean="0"/>
              <a:pPr/>
              <a:t>62</a:t>
            </a:fld>
            <a:endParaRPr lang="fr-CA" dirty="0"/>
          </a:p>
        </p:txBody>
      </p:sp>
      <p:grpSp>
        <p:nvGrpSpPr>
          <p:cNvPr id="9" name="Group 2"/>
          <p:cNvGrpSpPr/>
          <p:nvPr>
            <p:custDataLst>
              <p:tags r:id="rId1"/>
            </p:custDataLst>
          </p:nvPr>
        </p:nvGrpSpPr>
        <p:grpSpPr>
          <a:xfrm>
            <a:off x="248075" y="6315411"/>
            <a:ext cx="4326123" cy="427175"/>
            <a:chOff x="1559256" y="4655154"/>
            <a:chExt cx="4326123" cy="413852"/>
          </a:xfrm>
        </p:grpSpPr>
        <p:grpSp>
          <p:nvGrpSpPr>
            <p:cNvPr id="10" name="Group 3"/>
            <p:cNvGrpSpPr/>
            <p:nvPr/>
          </p:nvGrpSpPr>
          <p:grpSpPr>
            <a:xfrm>
              <a:off x="1559256" y="4655163"/>
              <a:ext cx="1599872" cy="413828"/>
              <a:chOff x="2989195" y="5765318"/>
              <a:chExt cx="1742725" cy="432178"/>
            </a:xfrm>
          </p:grpSpPr>
          <p:sp>
            <p:nvSpPr>
              <p:cNvPr id="17"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8"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1" name="Group 5"/>
            <p:cNvGrpSpPr/>
            <p:nvPr/>
          </p:nvGrpSpPr>
          <p:grpSpPr>
            <a:xfrm>
              <a:off x="2918782" y="4655178"/>
              <a:ext cx="1454430" cy="413828"/>
              <a:chOff x="4402330" y="5765321"/>
              <a:chExt cx="1742724" cy="432177"/>
            </a:xfrm>
          </p:grpSpPr>
          <p:sp>
            <p:nvSpPr>
              <p:cNvPr id="15"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6"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2" name="Group 7"/>
            <p:cNvGrpSpPr/>
            <p:nvPr/>
          </p:nvGrpSpPr>
          <p:grpSpPr>
            <a:xfrm>
              <a:off x="4430951" y="4655154"/>
              <a:ext cx="1454428" cy="413828"/>
              <a:chOff x="5966949" y="5765308"/>
              <a:chExt cx="1742722" cy="432178"/>
            </a:xfrm>
          </p:grpSpPr>
          <p:sp>
            <p:nvSpPr>
              <p:cNvPr id="13"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4"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2" name="Group 1"/>
          <p:cNvGrpSpPr/>
          <p:nvPr/>
        </p:nvGrpSpPr>
        <p:grpSpPr>
          <a:xfrm>
            <a:off x="457200" y="1472409"/>
            <a:ext cx="8208531" cy="4422116"/>
            <a:chOff x="457200" y="1472409"/>
            <a:chExt cx="8208531" cy="4422116"/>
          </a:xfrm>
        </p:grpSpPr>
        <p:sp>
          <p:nvSpPr>
            <p:cNvPr id="27" name="TextBox 26"/>
            <p:cNvSpPr txBox="1"/>
            <p:nvPr/>
          </p:nvSpPr>
          <p:spPr>
            <a:xfrm>
              <a:off x="628650" y="2114362"/>
              <a:ext cx="3486369" cy="646331"/>
            </a:xfrm>
            <a:prstGeom prst="rect">
              <a:avLst/>
            </a:prstGeom>
            <a:noFill/>
          </p:spPr>
          <p:txBody>
            <a:bodyPr wrap="square" rtlCol="0">
              <a:spAutoFit/>
            </a:bodyPr>
            <a:lstStyle/>
            <a:p>
              <a:pPr algn="r"/>
              <a:r>
                <a:rPr lang="fr-CA" sz="1200" b="1" dirty="0" smtClean="0">
                  <a:solidFill>
                    <a:srgbClr val="000000"/>
                  </a:solidFill>
                  <a:latin typeface="Arial Narrow" panose="020B0606020202030204" pitchFamily="34" charset="0"/>
                </a:rPr>
                <a:t>n’ont pas reçu d’instructions par écrit </a:t>
              </a:r>
              <a:r>
                <a:rPr lang="fr-CA" sz="1200" dirty="0" smtClean="0">
                  <a:solidFill>
                    <a:srgbClr val="000000"/>
                  </a:solidFill>
                  <a:latin typeface="Arial Narrow" panose="020B0606020202030204" pitchFamily="34" charset="0"/>
                </a:rPr>
                <a:t>sur ce qu’ils devaient faire une fois de retour chez eux et sur les symptômes à surveiller </a:t>
              </a:r>
              <a:endParaRPr lang="fr-CA" sz="1200" dirty="0">
                <a:solidFill>
                  <a:srgbClr val="000000"/>
                </a:solidFill>
                <a:latin typeface="Arial Narrow" panose="020B0606020202030204" pitchFamily="34" charset="0"/>
              </a:endParaRPr>
            </a:p>
          </p:txBody>
        </p:sp>
        <p:sp>
          <p:nvSpPr>
            <p:cNvPr id="28" name="TextBox 27"/>
            <p:cNvSpPr txBox="1"/>
            <p:nvPr/>
          </p:nvSpPr>
          <p:spPr>
            <a:xfrm>
              <a:off x="628650" y="2895180"/>
              <a:ext cx="3486369" cy="646331"/>
            </a:xfrm>
            <a:prstGeom prst="rect">
              <a:avLst/>
            </a:prstGeom>
            <a:noFill/>
          </p:spPr>
          <p:txBody>
            <a:bodyPr wrap="square" rtlCol="0">
              <a:spAutoFit/>
            </a:bodyPr>
            <a:lstStyle>
              <a:defPPr>
                <a:defRPr lang="en-US"/>
              </a:defPPr>
              <a:lvl1pPr>
                <a:defRPr sz="1200">
                  <a:solidFill>
                    <a:srgbClr val="000000"/>
                  </a:solidFill>
                  <a:latin typeface="Arial Narrow" panose="020B0606020202030204" pitchFamily="34" charset="0"/>
                </a:defRPr>
              </a:lvl1pPr>
            </a:lstStyle>
            <a:p>
              <a:pPr algn="r"/>
              <a:r>
                <a:rPr lang="fr-CA" dirty="0" smtClean="0"/>
                <a:t>ont déclaré que l’hôpital </a:t>
              </a:r>
              <a:r>
                <a:rPr lang="fr-CA" b="1" dirty="0" smtClean="0"/>
                <a:t>n’avait pas pris de dispositions</a:t>
              </a:r>
              <a:r>
                <a:rPr lang="fr-CA" dirty="0" smtClean="0"/>
                <a:t> ou fait de vérification relativement à un suivi avec un médecin ou un autre professionnel de la santé*</a:t>
              </a:r>
              <a:endParaRPr lang="fr-CA" dirty="0"/>
            </a:p>
          </p:txBody>
        </p:sp>
        <p:sp>
          <p:nvSpPr>
            <p:cNvPr id="45" name="Rectangle 44"/>
            <p:cNvSpPr/>
            <p:nvPr/>
          </p:nvSpPr>
          <p:spPr>
            <a:xfrm>
              <a:off x="533400" y="3769308"/>
              <a:ext cx="3581620" cy="461665"/>
            </a:xfrm>
            <a:prstGeom prst="rect">
              <a:avLst/>
            </a:prstGeom>
            <a:noFill/>
          </p:spPr>
          <p:txBody>
            <a:bodyPr wrap="square" rtlCol="0">
              <a:spAutoFit/>
            </a:bodyPr>
            <a:lstStyle/>
            <a:p>
              <a:pPr algn="r"/>
              <a:r>
                <a:rPr lang="fr-CA" sz="1200" b="1" dirty="0" smtClean="0">
                  <a:solidFill>
                    <a:srgbClr val="000000"/>
                  </a:solidFill>
                  <a:latin typeface="Arial Narrow" panose="020B0606020202030204" pitchFamily="34" charset="0"/>
                </a:rPr>
                <a:t>ont quitté l’hôpital sans qu’on leur explique</a:t>
              </a:r>
              <a:r>
                <a:rPr lang="fr-CA" sz="1200" dirty="0" smtClean="0">
                  <a:solidFill>
                    <a:srgbClr val="000000"/>
                  </a:solidFill>
                  <a:latin typeface="Arial Narrow" panose="020B0606020202030204" pitchFamily="34" charset="0"/>
                </a:rPr>
                <a:t> la raison pour laquelle chacun des médicaments leur avait été prescrit</a:t>
              </a:r>
              <a:r>
                <a:rPr lang="fr-CA" sz="1200" baseline="30000" dirty="0" smtClean="0">
                  <a:solidFill>
                    <a:srgbClr val="000000"/>
                  </a:solidFill>
                  <a:latin typeface="Arial Narrow" panose="020B0606020202030204" pitchFamily="34" charset="0"/>
                </a:rPr>
                <a:t>†</a:t>
              </a:r>
              <a:r>
                <a:rPr lang="fr-CA" sz="1200" dirty="0" smtClean="0">
                  <a:solidFill>
                    <a:srgbClr val="000000"/>
                  </a:solidFill>
                  <a:latin typeface="Arial Narrow" panose="020B0606020202030204" pitchFamily="34" charset="0"/>
                </a:rPr>
                <a:t> </a:t>
              </a:r>
              <a:endParaRPr lang="fr-CA" sz="1200" dirty="0">
                <a:solidFill>
                  <a:srgbClr val="000000"/>
                </a:solidFill>
                <a:latin typeface="Arial Narrow" panose="020B0606020202030204" pitchFamily="34" charset="0"/>
              </a:endParaRPr>
            </a:p>
          </p:txBody>
        </p:sp>
        <p:sp>
          <p:nvSpPr>
            <p:cNvPr id="46" name="Rectangle 45"/>
            <p:cNvSpPr/>
            <p:nvPr/>
          </p:nvSpPr>
          <p:spPr>
            <a:xfrm>
              <a:off x="533400" y="4546333"/>
              <a:ext cx="3581619" cy="461665"/>
            </a:xfrm>
            <a:prstGeom prst="rect">
              <a:avLst/>
            </a:prstGeom>
            <a:noFill/>
          </p:spPr>
          <p:txBody>
            <a:bodyPr wrap="square" rtlCol="0">
              <a:spAutoFit/>
            </a:bodyPr>
            <a:lstStyle/>
            <a:p>
              <a:pPr algn="r"/>
              <a:r>
                <a:rPr lang="fr-CA" sz="1200" b="1" dirty="0" smtClean="0">
                  <a:solidFill>
                    <a:srgbClr val="000000"/>
                  </a:solidFill>
                  <a:latin typeface="Arial Narrow" panose="020B0606020202030204" pitchFamily="34" charset="0"/>
                </a:rPr>
                <a:t>ne savaient pas à qui s’adresser</a:t>
              </a:r>
              <a:r>
                <a:rPr lang="fr-CA" sz="1200" dirty="0" smtClean="0">
                  <a:solidFill>
                    <a:srgbClr val="000000"/>
                  </a:solidFill>
                  <a:latin typeface="Arial Narrow" panose="020B0606020202030204" pitchFamily="34" charset="0"/>
                </a:rPr>
                <a:t> s’ils avaient une question au sujet de leur état de santé ou de leur traitement </a:t>
              </a:r>
              <a:endParaRPr lang="fr-CA" sz="1200" dirty="0">
                <a:solidFill>
                  <a:srgbClr val="000000"/>
                </a:solidFill>
                <a:latin typeface="Arial Narrow" panose="020B0606020202030204" pitchFamily="34" charset="0"/>
              </a:endParaRPr>
            </a:p>
          </p:txBody>
        </p:sp>
        <p:graphicFrame>
          <p:nvGraphicFramePr>
            <p:cNvPr id="19" name="Content Placeholder 4"/>
            <p:cNvGraphicFramePr>
              <a:graphicFrameLocks/>
            </p:cNvGraphicFramePr>
            <p:nvPr>
              <p:extLst>
                <p:ext uri="{D42A27DB-BD31-4B8C-83A1-F6EECF244321}">
                  <p14:modId xmlns:p14="http://schemas.microsoft.com/office/powerpoint/2010/main" val="802864328"/>
                </p:ext>
              </p:extLst>
            </p:nvPr>
          </p:nvGraphicFramePr>
          <p:xfrm>
            <a:off x="457200" y="1472409"/>
            <a:ext cx="8208531" cy="4422116"/>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oup 20"/>
            <p:cNvGrpSpPr/>
            <p:nvPr/>
          </p:nvGrpSpPr>
          <p:grpSpPr>
            <a:xfrm>
              <a:off x="5998391" y="5509866"/>
              <a:ext cx="1144772" cy="276999"/>
              <a:chOff x="5888663" y="5884770"/>
              <a:chExt cx="1144772" cy="276999"/>
            </a:xfrm>
          </p:grpSpPr>
          <p:grpSp>
            <p:nvGrpSpPr>
              <p:cNvPr id="22" name="Group 21"/>
              <p:cNvGrpSpPr/>
              <p:nvPr/>
            </p:nvGrpSpPr>
            <p:grpSpPr bwMode="gray">
              <a:xfrm>
                <a:off x="5888663" y="5884770"/>
                <a:ext cx="1144772" cy="276999"/>
                <a:chOff x="5734493" y="5893634"/>
                <a:chExt cx="1144772" cy="276999"/>
              </a:xfrm>
            </p:grpSpPr>
            <p:sp>
              <p:nvSpPr>
                <p:cNvPr id="31" name="Rectangle 30"/>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31"/>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23" name="Group 22"/>
              <p:cNvGrpSpPr/>
              <p:nvPr/>
            </p:nvGrpSpPr>
            <p:grpSpPr>
              <a:xfrm>
                <a:off x="5934795" y="5967971"/>
                <a:ext cx="482692" cy="128016"/>
                <a:chOff x="5974370" y="5966784"/>
                <a:chExt cx="482692" cy="128016"/>
              </a:xfrm>
            </p:grpSpPr>
            <p:grpSp>
              <p:nvGrpSpPr>
                <p:cNvPr id="24" name="Group 23"/>
                <p:cNvGrpSpPr/>
                <p:nvPr/>
              </p:nvGrpSpPr>
              <p:grpSpPr bwMode="gray">
                <a:xfrm>
                  <a:off x="5974370" y="5966784"/>
                  <a:ext cx="305354" cy="128016"/>
                  <a:chOff x="5245240" y="5632102"/>
                  <a:chExt cx="305354" cy="128016"/>
                </a:xfrm>
              </p:grpSpPr>
              <p:sp>
                <p:nvSpPr>
                  <p:cNvPr id="29" name="Diamond 28"/>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Diamond 29"/>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5" name="Diamond 24"/>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sp>
        <p:nvSpPr>
          <p:cNvPr id="33" name="Rectangle 32"/>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6201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580499"/>
            <a:ext cx="8426919" cy="397545"/>
          </a:xfrm>
        </p:spPr>
        <p:txBody>
          <a:bodyPr/>
          <a:lstStyle/>
          <a:p>
            <a:r>
              <a:rPr lang="fr-FR" dirty="0"/>
              <a:t>Aperçu des résultats provinciaux : planification des sorties</a:t>
            </a:r>
            <a:endParaRPr lang="en-CA" dirty="0"/>
          </a:p>
        </p:txBody>
      </p:sp>
      <p:sp>
        <p:nvSpPr>
          <p:cNvPr id="45" name="Rectangle 44"/>
          <p:cNvSpPr/>
          <p:nvPr/>
        </p:nvSpPr>
        <p:spPr>
          <a:xfrm>
            <a:off x="556668" y="1295441"/>
            <a:ext cx="7936122" cy="784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p:txBody>
      </p:sp>
      <p:graphicFrame>
        <p:nvGraphicFramePr>
          <p:cNvPr id="51" name="Table 2"/>
          <p:cNvGraphicFramePr>
            <a:graphicFrameLocks noGrp="1"/>
          </p:cNvGraphicFramePr>
          <p:nvPr>
            <p:extLst>
              <p:ext uri="{D42A27DB-BD31-4B8C-83A1-F6EECF244321}">
                <p14:modId xmlns:p14="http://schemas.microsoft.com/office/powerpoint/2010/main" val="118854942"/>
              </p:ext>
            </p:extLst>
          </p:nvPr>
        </p:nvGraphicFramePr>
        <p:xfrm>
          <a:off x="495300" y="1295441"/>
          <a:ext cx="8388823" cy="4342384"/>
        </p:xfrm>
        <a:graphic>
          <a:graphicData uri="http://schemas.openxmlformats.org/drawingml/2006/table">
            <a:tbl>
              <a:tblPr/>
              <a:tblGrid>
                <a:gridCol w="280035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19100">
                  <a:extLst>
                    <a:ext uri="{9D8B030D-6E8A-4147-A177-3AD203B41FA5}">
                      <a16:colId xmlns:a16="http://schemas.microsoft.com/office/drawing/2014/main" val="20003"/>
                    </a:ext>
                  </a:extLst>
                </a:gridCol>
                <a:gridCol w="409575">
                  <a:extLst>
                    <a:ext uri="{9D8B030D-6E8A-4147-A177-3AD203B41FA5}">
                      <a16:colId xmlns:a16="http://schemas.microsoft.com/office/drawing/2014/main" val="20004"/>
                    </a:ext>
                  </a:extLst>
                </a:gridCol>
                <a:gridCol w="382735">
                  <a:extLst>
                    <a:ext uri="{9D8B030D-6E8A-4147-A177-3AD203B41FA5}">
                      <a16:colId xmlns:a16="http://schemas.microsoft.com/office/drawing/2014/main" val="20005"/>
                    </a:ext>
                  </a:extLst>
                </a:gridCol>
                <a:gridCol w="444212">
                  <a:extLst>
                    <a:ext uri="{9D8B030D-6E8A-4147-A177-3AD203B41FA5}">
                      <a16:colId xmlns:a16="http://schemas.microsoft.com/office/drawing/2014/main" val="20006"/>
                    </a:ext>
                  </a:extLst>
                </a:gridCol>
                <a:gridCol w="444212">
                  <a:extLst>
                    <a:ext uri="{9D8B030D-6E8A-4147-A177-3AD203B41FA5}">
                      <a16:colId xmlns:a16="http://schemas.microsoft.com/office/drawing/2014/main" val="20007"/>
                    </a:ext>
                  </a:extLst>
                </a:gridCol>
                <a:gridCol w="444212">
                  <a:extLst>
                    <a:ext uri="{9D8B030D-6E8A-4147-A177-3AD203B41FA5}">
                      <a16:colId xmlns:a16="http://schemas.microsoft.com/office/drawing/2014/main" val="20008"/>
                    </a:ext>
                  </a:extLst>
                </a:gridCol>
                <a:gridCol w="444212">
                  <a:extLst>
                    <a:ext uri="{9D8B030D-6E8A-4147-A177-3AD203B41FA5}">
                      <a16:colId xmlns:a16="http://schemas.microsoft.com/office/drawing/2014/main" val="20009"/>
                    </a:ext>
                  </a:extLst>
                </a:gridCol>
                <a:gridCol w="444212">
                  <a:extLst>
                    <a:ext uri="{9D8B030D-6E8A-4147-A177-3AD203B41FA5}">
                      <a16:colId xmlns:a16="http://schemas.microsoft.com/office/drawing/2014/main" val="20010"/>
                    </a:ext>
                  </a:extLst>
                </a:gridCol>
                <a:gridCol w="444212">
                  <a:extLst>
                    <a:ext uri="{9D8B030D-6E8A-4147-A177-3AD203B41FA5}">
                      <a16:colId xmlns:a16="http://schemas.microsoft.com/office/drawing/2014/main" val="20011"/>
                    </a:ext>
                  </a:extLst>
                </a:gridCol>
                <a:gridCol w="702141">
                  <a:extLst>
                    <a:ext uri="{9D8B030D-6E8A-4147-A177-3AD203B41FA5}">
                      <a16:colId xmlns:a16="http://schemas.microsoft.com/office/drawing/2014/main" val="20012"/>
                    </a:ext>
                  </a:extLst>
                </a:gridCol>
              </a:tblGrid>
              <a:tr h="0">
                <a:tc>
                  <a:txBody>
                    <a:bodyPr/>
                    <a:lstStyle/>
                    <a:p>
                      <a:pPr marL="0" marR="0" lvl="0" indent="0" algn="l" defTabSz="914400" rtl="0" eaLnBrk="1" fontAlgn="b" latinLnBrk="0" hangingPunct="1">
                        <a:lnSpc>
                          <a:spcPct val="100000"/>
                        </a:lnSpc>
                        <a:spcBef>
                          <a:spcPct val="0"/>
                        </a:spcBef>
                        <a:spcAft>
                          <a:spcPct val="0"/>
                        </a:spcAft>
                        <a:buClrTx/>
                        <a:buSzTx/>
                        <a:buFontTx/>
                        <a:buNone/>
                        <a:defRPr/>
                      </a:pPr>
                      <a:r>
                        <a:rPr lang="fr-CA" sz="1200" b="1" noProof="0" dirty="0" smtClean="0">
                          <a:solidFill>
                            <a:schemeClr val="tx1"/>
                          </a:solidFill>
                        </a:rPr>
                        <a:t>Pourcentage des répondants qui</a:t>
                      </a:r>
                    </a:p>
                  </a:txBody>
                  <a:tcPr marL="27432" marR="27432" marT="27432" marB="27432"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T.-N.-L.</a:t>
                      </a:r>
                      <a:endParaRPr lang="fr-CA" sz="1200" b="1" i="0" u="none" strike="noStrike" noProof="0"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Î.-P.-É.</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N.-É.</a:t>
                      </a:r>
                      <a:endParaRPr lang="fr-CA" sz="1200" b="1" i="0" u="none" strike="noStrike" noProof="0"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N.-B.</a:t>
                      </a:r>
                      <a:endParaRPr lang="fr-CA" sz="1200" b="1" i="0" u="none" strike="noStrike" noProof="0"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Qc</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Ont.</a:t>
                      </a:r>
                      <a:endParaRPr lang="fr-CA" sz="1200" b="1" i="0" u="none" strike="noStrike" noProof="0"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Man.</a:t>
                      </a:r>
                      <a:endParaRPr lang="fr-CA" sz="1200" b="1" i="0" u="none" strike="noStrike" noProof="0"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Sask.</a:t>
                      </a:r>
                      <a:endParaRPr lang="fr-CA" sz="1200" b="1" i="0" u="none" strike="noStrike" noProof="0"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Alb.</a:t>
                      </a: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C.-B.</a:t>
                      </a:r>
                      <a:endParaRPr lang="fr-CA" sz="1200" b="1" i="0" u="none" strike="noStrike" noProof="0"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Can.</a:t>
                      </a:r>
                      <a:endParaRPr lang="fr-CA" sz="1200" b="1" i="0" u="none" strike="noStrike" noProof="0" dirty="0">
                        <a:solidFill>
                          <a:srgbClr val="000000"/>
                        </a:solidFill>
                        <a:effectLst/>
                        <a:latin typeface="+mn-lt"/>
                        <a:cs typeface="Arial" panose="020B0604020202020204" pitchFamily="34" charset="0"/>
                      </a:endParaRPr>
                    </a:p>
                  </a:txBody>
                  <a:tcPr marL="27432" marR="27432" marT="27432" marB="27432"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00" b="1" i="0" u="none" strike="noStrike" noProof="0" dirty="0" smtClean="0">
                          <a:solidFill>
                            <a:srgbClr val="000000"/>
                          </a:solidFill>
                          <a:effectLst/>
                          <a:latin typeface="+mn-lt"/>
                          <a:cs typeface="Arial" panose="020B0604020202020204" pitchFamily="34" charset="0"/>
                        </a:rPr>
                        <a:t>Moy. du FCMW</a:t>
                      </a:r>
                    </a:p>
                  </a:txBody>
                  <a:tcPr marL="27432" marR="27432" marT="27432" marB="27432"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580074">
                <a:tc>
                  <a:txBody>
                    <a:bodyPr/>
                    <a:lstStyle/>
                    <a:p>
                      <a:pPr marL="0" marR="0" lvl="2" indent="0" algn="l" defTabSz="914400" rtl="0" eaLnBrk="1" fontAlgn="auto" latinLnBrk="0" hangingPunct="1">
                        <a:lnSpc>
                          <a:spcPts val="1400"/>
                        </a:lnSpc>
                        <a:spcBef>
                          <a:spcPct val="0"/>
                        </a:spcBef>
                        <a:spcAft>
                          <a:spcPct val="0"/>
                        </a:spcAft>
                        <a:buClrTx/>
                        <a:buSzTx/>
                        <a:buFontTx/>
                        <a:buNone/>
                        <a:defRPr/>
                      </a:pPr>
                      <a:r>
                        <a:rPr lang="fr-CA" sz="1200" b="0" i="0" kern="1200" noProof="0" dirty="0" smtClean="0">
                          <a:solidFill>
                            <a:schemeClr val="tx1"/>
                          </a:solidFill>
                          <a:latin typeface="+mn-lt"/>
                          <a:ea typeface="+mn-ea"/>
                          <a:cs typeface="Arial" panose="020B0604020202020204" pitchFamily="34" charset="0"/>
                        </a:rPr>
                        <a:t>estimaient avoir obtenu le soutien et les services qu’il leur fallait pour prendre en charge leur état de santé une fois de retour à la maison* </a:t>
                      </a:r>
                    </a:p>
                  </a:txBody>
                  <a:tcPr marL="27432" marR="27432" marT="36576" marB="36576"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96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96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97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90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89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88</a:t>
                      </a:r>
                    </a:p>
                  </a:txBody>
                  <a:tcPr marL="27432" marR="27432" marT="27432" marB="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4025611030"/>
                  </a:ext>
                </a:extLst>
              </a:tr>
              <a:tr h="0">
                <a:tc>
                  <a:txBody>
                    <a:bodyPr/>
                    <a:lstStyle/>
                    <a:p>
                      <a:pPr marL="0" marR="0" lvl="2" indent="0" algn="l" defTabSz="914400" rtl="0" eaLnBrk="1" fontAlgn="auto" latinLnBrk="0" hangingPunct="1">
                        <a:lnSpc>
                          <a:spcPts val="1400"/>
                        </a:lnSpc>
                        <a:spcBef>
                          <a:spcPct val="0"/>
                        </a:spcBef>
                        <a:spcAft>
                          <a:spcPct val="0"/>
                        </a:spcAft>
                        <a:buClrTx/>
                        <a:buSzTx/>
                        <a:buFontTx/>
                        <a:buNone/>
                        <a:defRPr/>
                      </a:pPr>
                      <a:r>
                        <a:rPr lang="fr-CA" sz="1200" b="0" i="0" kern="1200" noProof="0" dirty="0" smtClean="0">
                          <a:solidFill>
                            <a:schemeClr val="tx1"/>
                          </a:solidFill>
                          <a:latin typeface="+mn-lt"/>
                          <a:ea typeface="+mn-ea"/>
                          <a:cs typeface="Arial" panose="020B0604020202020204" pitchFamily="34" charset="0"/>
                        </a:rPr>
                        <a:t>ont reçu des instructions par écrit sur ce qu’ils devaient faire une fois de retour à la maison et sur les symptômes à surveiller après leur sortie de l’hôpital</a:t>
                      </a:r>
                    </a:p>
                  </a:txBody>
                  <a:tcPr marL="27432" marR="27432" marT="36576" marB="36576"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86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79</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76</a:t>
                      </a:r>
                    </a:p>
                  </a:txBody>
                  <a:tcPr marL="27432" marR="27432" marT="27432" marB="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265649">
                <a:tc>
                  <a:txBody>
                    <a:bodyPr/>
                    <a:lstStyle/>
                    <a:p>
                      <a:pPr marL="0" marR="0" lvl="0" indent="0" algn="l" defTabSz="914400" rtl="0" eaLnBrk="1" fontAlgn="b" latinLnBrk="0" hangingPunct="1">
                        <a:lnSpc>
                          <a:spcPts val="1400"/>
                        </a:lnSpc>
                        <a:spcBef>
                          <a:spcPct val="0"/>
                        </a:spcBef>
                        <a:spcAft>
                          <a:spcPct val="0"/>
                        </a:spcAft>
                        <a:buClrTx/>
                        <a:buSzTx/>
                        <a:buFontTx/>
                        <a:buNone/>
                        <a:defRPr/>
                      </a:pPr>
                      <a:r>
                        <a:rPr lang="fr-CA" sz="1200" b="0" i="0" noProof="0" dirty="0" smtClean="0">
                          <a:latin typeface="+mn-lt"/>
                          <a:cs typeface="Arial" panose="020B0604020202020204" pitchFamily="34" charset="0"/>
                        </a:rPr>
                        <a:t>ont déclaré que l’hôpital avait pris des dispositions ou fait une vérification relativement à un</a:t>
                      </a:r>
                      <a:r>
                        <a:rPr lang="fr-CA" sz="1200" b="0" i="0" baseline="0" noProof="0" dirty="0" smtClean="0">
                          <a:latin typeface="+mn-lt"/>
                          <a:cs typeface="Arial" panose="020B0604020202020204" pitchFamily="34" charset="0"/>
                        </a:rPr>
                        <a:t> suivi avec </a:t>
                      </a:r>
                      <a:r>
                        <a:rPr lang="fr-CA" sz="1200" b="0" i="0" noProof="0" dirty="0" smtClean="0">
                          <a:latin typeface="+mn-lt"/>
                          <a:cs typeface="Arial" panose="020B0604020202020204" pitchFamily="34" charset="0"/>
                        </a:rPr>
                        <a:t>un médecin </a:t>
                      </a:r>
                      <a:br>
                        <a:rPr lang="fr-CA" sz="1200" b="0" i="0" noProof="0" dirty="0" smtClean="0">
                          <a:latin typeface="+mn-lt"/>
                          <a:cs typeface="Arial" panose="020B0604020202020204" pitchFamily="34" charset="0"/>
                        </a:rPr>
                      </a:br>
                      <a:r>
                        <a:rPr lang="fr-CA" sz="1200" b="0" i="0" noProof="0" dirty="0" smtClean="0">
                          <a:latin typeface="+mn-lt"/>
                          <a:cs typeface="Arial" panose="020B0604020202020204" pitchFamily="34" charset="0"/>
                        </a:rPr>
                        <a:t>ou un autre professionnel de la santé </a:t>
                      </a:r>
                      <a:br>
                        <a:rPr lang="fr-CA" sz="1200" b="0" i="0" noProof="0" dirty="0" smtClean="0">
                          <a:latin typeface="+mn-lt"/>
                          <a:cs typeface="Arial" panose="020B0604020202020204" pitchFamily="34" charset="0"/>
                        </a:rPr>
                      </a:br>
                      <a:r>
                        <a:rPr lang="fr-CA" sz="1200" b="0" i="0" noProof="0" dirty="0" smtClean="0">
                          <a:latin typeface="+mn-lt"/>
                          <a:cs typeface="Arial" panose="020B0604020202020204" pitchFamily="34" charset="0"/>
                        </a:rPr>
                        <a:t>après leur sortie</a:t>
                      </a:r>
                      <a:r>
                        <a:rPr lang="fr-CA" sz="1200" b="0" i="0" baseline="30000" noProof="0" dirty="0" smtClean="0">
                          <a:latin typeface="+mn-lt"/>
                          <a:cs typeface="Arial" panose="020B0604020202020204" pitchFamily="34" charset="0"/>
                        </a:rPr>
                        <a:t>†</a:t>
                      </a:r>
                    </a:p>
                  </a:txBody>
                  <a:tcPr marL="27432" marR="27432" marT="36576" marB="36576"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8120"/>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95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79</a:t>
                      </a:r>
                    </a:p>
                  </a:txBody>
                  <a:tcPr marL="27432" marR="27432" marT="27432" marB="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0">
                <a:tc>
                  <a:txBody>
                    <a:bodyPr/>
                    <a:lstStyle/>
                    <a:p>
                      <a:pPr marL="0" marR="0" lvl="0" indent="0" algn="l" defTabSz="914400" rtl="0" eaLnBrk="1" fontAlgn="b" latinLnBrk="0" hangingPunct="1">
                        <a:lnSpc>
                          <a:spcPts val="1400"/>
                        </a:lnSpc>
                        <a:spcBef>
                          <a:spcPct val="0"/>
                        </a:spcBef>
                        <a:spcAft>
                          <a:spcPct val="0"/>
                        </a:spcAft>
                        <a:buClrTx/>
                        <a:buSzTx/>
                        <a:buFontTx/>
                        <a:buNone/>
                        <a:defRPr/>
                      </a:pPr>
                      <a:r>
                        <a:rPr lang="fr-CA" sz="1200" b="0" i="0" noProof="0" dirty="0" smtClean="0">
                          <a:latin typeface="+mn-lt"/>
                          <a:cs typeface="Arial" panose="020B0604020202020204" pitchFamily="34" charset="0"/>
                        </a:rPr>
                        <a:t>se</a:t>
                      </a:r>
                      <a:r>
                        <a:rPr lang="fr-CA" sz="1200" b="0" i="0" baseline="0" noProof="0" dirty="0" smtClean="0">
                          <a:latin typeface="+mn-lt"/>
                          <a:cs typeface="Arial" panose="020B0604020202020204" pitchFamily="34" charset="0"/>
                        </a:rPr>
                        <a:t> sont fait </a:t>
                      </a:r>
                      <a:r>
                        <a:rPr lang="fr-CA" sz="1200" b="0" i="0" noProof="0" dirty="0" smtClean="0">
                          <a:latin typeface="+mn-lt"/>
                          <a:cs typeface="Arial" panose="020B0604020202020204" pitchFamily="34" charset="0"/>
                        </a:rPr>
                        <a:t>expliquer la raison pour laquelle chacun des médicaments leur avait été prescrit au</a:t>
                      </a:r>
                      <a:r>
                        <a:rPr lang="fr-CA" sz="1200" b="0" i="0" baseline="0" noProof="0" dirty="0" smtClean="0">
                          <a:latin typeface="+mn-lt"/>
                          <a:cs typeface="Arial" panose="020B0604020202020204" pitchFamily="34" charset="0"/>
                        </a:rPr>
                        <a:t> moment</a:t>
                      </a:r>
                      <a:r>
                        <a:rPr lang="fr-CA" sz="1200" b="0" i="0" noProof="0" dirty="0" smtClean="0">
                          <a:latin typeface="+mn-lt"/>
                          <a:cs typeface="Arial" panose="020B0604020202020204" pitchFamily="34" charset="0"/>
                        </a:rPr>
                        <a:t> de quitter l’hôpital</a:t>
                      </a:r>
                      <a:r>
                        <a:rPr lang="fr-CA" sz="1200" b="0" i="0" baseline="30000" noProof="0" dirty="0" smtClean="0">
                          <a:latin typeface="+mn-lt"/>
                          <a:cs typeface="Arial" panose="020B0604020202020204" pitchFamily="34" charset="0"/>
                        </a:rPr>
                        <a:t>‡</a:t>
                      </a:r>
                    </a:p>
                  </a:txBody>
                  <a:tcPr marL="27432" marR="27432" marT="36576" marB="36576"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74</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67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73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71</a:t>
                      </a:r>
                    </a:p>
                  </a:txBody>
                  <a:tcPr marL="27432" marR="27432" marT="27432" marB="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r h="704872">
                <a:tc>
                  <a:txBody>
                    <a:bodyPr/>
                    <a:lstStyle/>
                    <a:p>
                      <a:pPr marL="0" marR="0" indent="0" algn="l" defTabSz="914400" rtl="0" eaLnBrk="1" fontAlgn="b" latinLnBrk="0" hangingPunct="1">
                        <a:lnSpc>
                          <a:spcPts val="1400"/>
                        </a:lnSpc>
                        <a:spcBef>
                          <a:spcPct val="0"/>
                        </a:spcBef>
                        <a:spcAft>
                          <a:spcPct val="0"/>
                        </a:spcAft>
                        <a:buClrTx/>
                        <a:buSzTx/>
                        <a:buFontTx/>
                        <a:buNone/>
                        <a:defRPr/>
                      </a:pPr>
                      <a:r>
                        <a:rPr lang="fr-CA" sz="1200" b="0" i="0" noProof="0" dirty="0" smtClean="0">
                          <a:latin typeface="+mn-lt"/>
                          <a:cs typeface="Arial" panose="020B0604020202020204" pitchFamily="34" charset="0"/>
                        </a:rPr>
                        <a:t>savaient à qui s’adresser s’ils avaient une question au sujet de leur état de santé </a:t>
                      </a:r>
                      <a:br>
                        <a:rPr lang="fr-CA" sz="1200" b="0" i="0" noProof="0" dirty="0" smtClean="0">
                          <a:latin typeface="+mn-lt"/>
                          <a:cs typeface="Arial" panose="020B0604020202020204" pitchFamily="34" charset="0"/>
                        </a:rPr>
                      </a:br>
                      <a:r>
                        <a:rPr lang="fr-CA" sz="1200" b="0" i="0" noProof="0" dirty="0" smtClean="0">
                          <a:latin typeface="+mn-lt"/>
                          <a:cs typeface="Arial" panose="020B0604020202020204" pitchFamily="34" charset="0"/>
                        </a:rPr>
                        <a:t>ou de leur traitement après leur sortie </a:t>
                      </a:r>
                      <a:br>
                        <a:rPr lang="fr-CA" sz="1200" b="0" i="0" noProof="0" dirty="0" smtClean="0">
                          <a:latin typeface="+mn-lt"/>
                          <a:cs typeface="Arial" panose="020B0604020202020204" pitchFamily="34" charset="0"/>
                        </a:rPr>
                      </a:br>
                      <a:r>
                        <a:rPr lang="fr-CA" sz="1200" b="0" i="0" noProof="0" dirty="0" smtClean="0">
                          <a:latin typeface="+mn-lt"/>
                          <a:cs typeface="Arial" panose="020B0604020202020204" pitchFamily="34" charset="0"/>
                        </a:rPr>
                        <a:t>de l’hôpital</a:t>
                      </a:r>
                    </a:p>
                  </a:txBody>
                  <a:tcPr marL="27432" marR="27432" marT="36576" marB="36576"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91</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96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86</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93</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82</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95</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98</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glow rad="381000">
                              <a:srgbClr val="00A199"/>
                            </a:glow>
                          </a:effectLst>
                          <a:latin typeface="Arial" panose="020B0604020202020204" pitchFamily="34" charset="0"/>
                          <a:cs typeface="Arial" panose="020B0604020202020204" pitchFamily="34" charset="0"/>
                        </a:rPr>
                        <a:t>97</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90</a:t>
                      </a:r>
                    </a:p>
                  </a:txBody>
                  <a:tcPr marL="27432" marR="27432" marT="27432" marB="2743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88</a:t>
                      </a:r>
                    </a:p>
                  </a:txBody>
                  <a:tcPr marL="27432" marR="27432" marT="27432" marB="27432"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4"/>
          </p:nvPr>
        </p:nvSpPr>
        <p:spPr/>
        <p:txBody>
          <a:bodyPr/>
          <a:lstStyle/>
          <a:p>
            <a:fld id="{B0F7FFD8-5CE8-4D8F-8E40-58118BB0EBB0}" type="slidenum">
              <a:rPr lang="en-CA" smtClean="0"/>
              <a:pPr/>
              <a:t>63</a:t>
            </a:fld>
            <a:endParaRPr lang="en-CA" dirty="0"/>
          </a:p>
        </p:txBody>
      </p:sp>
      <p:sp>
        <p:nvSpPr>
          <p:cNvPr id="7" name="Rectangle 6"/>
          <p:cNvSpPr/>
          <p:nvPr/>
        </p:nvSpPr>
        <p:spPr>
          <a:xfrm>
            <a:off x="457200" y="5643178"/>
            <a:ext cx="8313256" cy="507831"/>
          </a:xfrm>
          <a:prstGeom prst="rect">
            <a:avLst/>
          </a:prstGeom>
        </p:spPr>
        <p:txBody>
          <a:bodyPr wrap="square" lIns="0" tIns="91440" bIns="0">
            <a:spAutoFit/>
          </a:bodyPr>
          <a:lstStyle/>
          <a:p>
            <a:r>
              <a:rPr lang="fr-FR" sz="900" b="1" dirty="0" smtClean="0">
                <a:latin typeface="Arial" panose="020B0604020202020204" pitchFamily="34" charset="0"/>
              </a:rPr>
              <a:t>Remarque</a:t>
            </a:r>
          </a:p>
          <a:p>
            <a:r>
              <a:rPr lang="fr-FR" sz="900" dirty="0" smtClean="0">
                <a:latin typeface="Arial" panose="020B0604020202020204" pitchFamily="34" charset="0"/>
              </a:rPr>
              <a:t>La </a:t>
            </a:r>
            <a:r>
              <a:rPr lang="fr-FR" sz="900" dirty="0">
                <a:latin typeface="Arial" panose="020B0604020202020204" pitchFamily="34" charset="0"/>
              </a:rPr>
              <a:t>moyenne du Fonds du Commonwealth correspond au total des résultats des 11 pays divisé par le nombre de pays. La moyenne canadienne représente l’expérience moyenne des Canadiens (plutôt que la médiane des résultats provinciaux).</a:t>
            </a:r>
          </a:p>
        </p:txBody>
      </p:sp>
      <p:grpSp>
        <p:nvGrpSpPr>
          <p:cNvPr id="8" name="Group 2"/>
          <p:cNvGrpSpPr/>
          <p:nvPr>
            <p:custDataLst>
              <p:tags r:id="rId1"/>
            </p:custDataLst>
          </p:nvPr>
        </p:nvGrpSpPr>
        <p:grpSpPr>
          <a:xfrm>
            <a:off x="248075" y="6315411"/>
            <a:ext cx="4326123" cy="427175"/>
            <a:chOff x="1559256" y="4655154"/>
            <a:chExt cx="4326123" cy="413852"/>
          </a:xfrm>
        </p:grpSpPr>
        <p:grpSp>
          <p:nvGrpSpPr>
            <p:cNvPr id="9" name="Group 3"/>
            <p:cNvGrpSpPr/>
            <p:nvPr/>
          </p:nvGrpSpPr>
          <p:grpSpPr>
            <a:xfrm>
              <a:off x="1559256" y="4655163"/>
              <a:ext cx="1599872" cy="413828"/>
              <a:chOff x="2989195" y="5765318"/>
              <a:chExt cx="1742725" cy="432178"/>
            </a:xfrm>
          </p:grpSpPr>
          <p:sp>
            <p:nvSpPr>
              <p:cNvPr id="16"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7"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0" name="Group 5"/>
            <p:cNvGrpSpPr/>
            <p:nvPr/>
          </p:nvGrpSpPr>
          <p:grpSpPr>
            <a:xfrm>
              <a:off x="2918782" y="4655178"/>
              <a:ext cx="1454430" cy="413828"/>
              <a:chOff x="4402330" y="5765321"/>
              <a:chExt cx="1742724" cy="432177"/>
            </a:xfrm>
          </p:grpSpPr>
          <p:sp>
            <p:nvSpPr>
              <p:cNvPr id="14"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5"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1" name="Group 7"/>
            <p:cNvGrpSpPr/>
            <p:nvPr/>
          </p:nvGrpSpPr>
          <p:grpSpPr>
            <a:xfrm>
              <a:off x="4430951" y="4655154"/>
              <a:ext cx="1454428" cy="413828"/>
              <a:chOff x="5966949" y="5765308"/>
              <a:chExt cx="1742722" cy="432178"/>
            </a:xfrm>
          </p:grpSpPr>
          <p:sp>
            <p:nvSpPr>
              <p:cNvPr id="12"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3"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8" name="Rectangle 17"/>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403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CA" sz="2800" dirty="0" smtClean="0"/>
              <a:t>Services à domicile</a:t>
            </a:r>
            <a:endParaRPr lang="fr-CA" sz="2800" dirty="0"/>
          </a:p>
        </p:txBody>
      </p:sp>
      <p:sp>
        <p:nvSpPr>
          <p:cNvPr id="3" name="Slide Number Placeholder 2"/>
          <p:cNvSpPr>
            <a:spLocks noGrp="1"/>
          </p:cNvSpPr>
          <p:nvPr>
            <p:ph type="sldNum" sz="quarter" idx="4"/>
          </p:nvPr>
        </p:nvSpPr>
        <p:spPr/>
        <p:txBody>
          <a:bodyPr/>
          <a:lstStyle/>
          <a:p>
            <a:fld id="{B0F7FFD8-5CE8-4D8F-8E40-58118BB0EBB0}" type="slidenum">
              <a:rPr lang="fr-CA" smtClean="0"/>
              <a:pPr/>
              <a:t>64</a:t>
            </a:fld>
            <a:endParaRPr lang="fr-CA" dirty="0"/>
          </a:p>
        </p:txBody>
      </p:sp>
      <p:sp>
        <p:nvSpPr>
          <p:cNvPr id="6" name="Rectangle 5"/>
          <p:cNvSpPr/>
          <p:nvPr/>
        </p:nvSpPr>
        <p:spPr>
          <a:xfrm>
            <a:off x="457200" y="2453422"/>
            <a:ext cx="8123274" cy="377234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457200" bIns="457200" rtlCol="0" anchor="t" anchorCtr="0"/>
          <a:lstStyle/>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11 % ont reçu de l’aide pour exécuter certaines activités de la vie quotidienne; dans la plupart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des cas (4 personnes sur 5), cette aide a été fournie par un membre de la famille ou un ami.</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1 % des Canadiens âgés ont déclaré avoir besoin d’aide pour les activités de la vie quotidienne, mais ne pas l’avoir reçue.</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6 % des Canadiens âgés ont bénéficié de services à domicile financés par le secteur public;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la majorité d’entre eux se sont dit satisfaits des services reçus et de la coordination des soins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entre le dispensateur de services à domicile et le professionnel de la santé attitré. Ils estimaient également que ces services favorisaient leur maintien à domicile.</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3 % des Canadiens âgés ont déclaré avoir besoin de services à domicile financés par le secteur public, mais ne pas les avoir reçus.</a:t>
            </a:r>
            <a:endParaRPr lang="fr-CA" sz="1400" dirty="0">
              <a:solidFill>
                <a:schemeClr val="tx1"/>
              </a:solidFill>
              <a:cs typeface="Arial" panose="020B0604020202020204" pitchFamily="34" charset="0"/>
            </a:endParaRP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1931240"/>
            <a:ext cx="1931106" cy="461665"/>
          </a:xfrm>
          <a:prstGeom prst="rect">
            <a:avLst/>
          </a:prstGeom>
        </p:spPr>
        <p:txBody>
          <a:bodyPr wrap="none">
            <a:spAutoFit/>
          </a:bodyPr>
          <a:lstStyle/>
          <a:p>
            <a:r>
              <a:rPr lang="fr-CA" sz="2400" dirty="0">
                <a:solidFill>
                  <a:srgbClr val="00A199"/>
                </a:solidFill>
              </a:rPr>
              <a:t>Résultats clés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5579" y="319688"/>
            <a:ext cx="2062284" cy="1814941"/>
          </a:xfrm>
          <a:prstGeom prst="rect">
            <a:avLst/>
          </a:prstGeom>
        </p:spPr>
      </p:pic>
      <p:sp>
        <p:nvSpPr>
          <p:cNvPr id="11" name="Rectangle 10"/>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420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0F7FFD8-5CE8-4D8F-8E40-58118BB0EBB0}" type="slidenum">
              <a:rPr lang="en-CA" smtClean="0"/>
              <a:pPr/>
              <a:t>65</a:t>
            </a:fld>
            <a:endParaRPr lang="en-CA" dirty="0"/>
          </a:p>
        </p:txBody>
      </p:sp>
      <p:sp>
        <p:nvSpPr>
          <p:cNvPr id="18" name="Title 1"/>
          <p:cNvSpPr>
            <a:spLocks noGrp="1"/>
          </p:cNvSpPr>
          <p:nvPr>
            <p:ph type="title"/>
          </p:nvPr>
        </p:nvSpPr>
        <p:spPr>
          <a:xfrm>
            <a:off x="457200" y="389999"/>
            <a:ext cx="8229600" cy="797270"/>
          </a:xfrm>
        </p:spPr>
        <p:txBody>
          <a:bodyPr/>
          <a:lstStyle/>
          <a:p>
            <a:pPr>
              <a:lnSpc>
                <a:spcPts val="3100"/>
              </a:lnSpc>
            </a:pPr>
            <a:r>
              <a:rPr lang="fr-FR" sz="2800" dirty="0"/>
              <a:t>11 % des Canadiens âgés ont reçu de l’aide pour exécuter certaines activités de la vie quotidienne </a:t>
            </a:r>
            <a:endParaRPr lang="en-CA" sz="2800" dirty="0"/>
          </a:p>
        </p:txBody>
      </p:sp>
      <p:grpSp>
        <p:nvGrpSpPr>
          <p:cNvPr id="19" name="Group 18"/>
          <p:cNvGrpSpPr/>
          <p:nvPr/>
        </p:nvGrpSpPr>
        <p:grpSpPr>
          <a:xfrm>
            <a:off x="884218" y="1638300"/>
            <a:ext cx="7802590" cy="3963705"/>
            <a:chOff x="3777611" y="1973812"/>
            <a:chExt cx="3627042" cy="2772406"/>
          </a:xfrm>
        </p:grpSpPr>
        <p:graphicFrame>
          <p:nvGraphicFramePr>
            <p:cNvPr id="24" name="Content Placeholder 5"/>
            <p:cNvGraphicFramePr>
              <a:graphicFrameLocks/>
            </p:cNvGraphicFramePr>
            <p:nvPr>
              <p:extLst>
                <p:ext uri="{D42A27DB-BD31-4B8C-83A1-F6EECF244321}">
                  <p14:modId xmlns:p14="http://schemas.microsoft.com/office/powerpoint/2010/main" val="2877704042"/>
                </p:ext>
              </p:extLst>
            </p:nvPr>
          </p:nvGraphicFramePr>
          <p:xfrm>
            <a:off x="3895631" y="2468078"/>
            <a:ext cx="3509022" cy="227814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3856090" y="1973812"/>
              <a:ext cx="3055298" cy="301383"/>
            </a:xfrm>
            <a:prstGeom prst="rect">
              <a:avLst/>
            </a:prstGeom>
          </p:spPr>
          <p:txBody>
            <a:bodyPr vert="horz" wrap="square" lIns="0" tIns="0" rIns="0" bIns="0" rtlCol="0" anchor="t" anchorCtr="0">
              <a:spAutoFit/>
            </a:bodyPr>
            <a:lstStyle>
              <a:defPPr>
                <a:defRPr lang="en-US"/>
              </a:defPPr>
              <a:lvl1pPr algn="ctr" defTabSz="914378">
                <a:lnSpc>
                  <a:spcPct val="100000"/>
                </a:lnSpc>
                <a:spcBef>
                  <a:spcPct val="0"/>
                </a:spcBef>
                <a:buNone/>
                <a:defRPr sz="1400" baseline="0">
                  <a:solidFill>
                    <a:srgbClr val="365254"/>
                  </a:solidFill>
                  <a:ea typeface="+mj-ea"/>
                  <a:cs typeface="+mj-cs"/>
                </a:defRPr>
              </a:lvl1pPr>
            </a:lstStyle>
            <a:p>
              <a:pPr algn="l"/>
              <a:r>
                <a:rPr lang="fr-FR" dirty="0" smtClean="0"/>
                <a:t>L’aide à certaines activités de la vie quotidienne (</a:t>
              </a:r>
              <a:r>
                <a:rPr lang="fr-CA" dirty="0"/>
                <a:t>t</a:t>
              </a:r>
              <a:r>
                <a:rPr lang="fr-CA" dirty="0" smtClean="0"/>
                <a:t>ravaux </a:t>
              </a:r>
              <a:r>
                <a:rPr lang="fr-CA" dirty="0"/>
                <a:t>ménagers, préparation des repas, gestion quotidienne des médicaments ou </a:t>
              </a:r>
              <a:r>
                <a:rPr lang="fr-CA" dirty="0" smtClean="0"/>
                <a:t>emplettes</a:t>
              </a:r>
              <a:r>
                <a:rPr lang="fr-FR" dirty="0" smtClean="0"/>
                <a:t>), le cas échéant, a été fournie par</a:t>
              </a:r>
              <a:endParaRPr lang="fr-FR" dirty="0"/>
            </a:p>
          </p:txBody>
        </p:sp>
        <p:sp>
          <p:nvSpPr>
            <p:cNvPr id="26" name="TextBox 25"/>
            <p:cNvSpPr txBox="1"/>
            <p:nvPr/>
          </p:nvSpPr>
          <p:spPr>
            <a:xfrm>
              <a:off x="3856090" y="3113233"/>
              <a:ext cx="1237059" cy="391681"/>
            </a:xfrm>
            <a:prstGeom prst="rect">
              <a:avLst/>
            </a:prstGeom>
            <a:noFill/>
          </p:spPr>
          <p:txBody>
            <a:bodyPr wrap="square" rtlCol="0">
              <a:spAutoFit/>
            </a:bodyPr>
            <a:lstStyle/>
            <a:p>
              <a:pPr algn="r"/>
              <a:r>
                <a:rPr lang="fr-FR" sz="1200" dirty="0">
                  <a:latin typeface="Arial Narrow" panose="020B0606020202030204" pitchFamily="34" charset="0"/>
                </a:rPr>
                <a:t>un membre de la famille ou un ami ainsi qu’un professionnel de la santé</a:t>
              </a:r>
            </a:p>
          </p:txBody>
        </p:sp>
        <p:sp>
          <p:nvSpPr>
            <p:cNvPr id="27" name="TextBox 26"/>
            <p:cNvSpPr txBox="1"/>
            <p:nvPr/>
          </p:nvSpPr>
          <p:spPr>
            <a:xfrm>
              <a:off x="3945814" y="2620891"/>
              <a:ext cx="1147335" cy="235009"/>
            </a:xfrm>
            <a:prstGeom prst="rect">
              <a:avLst/>
            </a:prstGeom>
            <a:noFill/>
          </p:spPr>
          <p:txBody>
            <a:bodyPr wrap="square" rtlCol="0">
              <a:spAutoFit/>
            </a:bodyPr>
            <a:lstStyle/>
            <a:p>
              <a:pPr algn="r"/>
              <a:r>
                <a:rPr lang="fr-FR" sz="1200" dirty="0">
                  <a:latin typeface="Arial Narrow" panose="020B0606020202030204" pitchFamily="34" charset="0"/>
                </a:rPr>
                <a:t>un membre de la famille ou un ami</a:t>
              </a:r>
            </a:p>
          </p:txBody>
        </p:sp>
        <p:sp>
          <p:nvSpPr>
            <p:cNvPr id="28" name="TextBox 27"/>
            <p:cNvSpPr txBox="1"/>
            <p:nvPr/>
          </p:nvSpPr>
          <p:spPr>
            <a:xfrm>
              <a:off x="3777611" y="3691104"/>
              <a:ext cx="1315538" cy="391681"/>
            </a:xfrm>
            <a:prstGeom prst="rect">
              <a:avLst/>
            </a:prstGeom>
            <a:noFill/>
          </p:spPr>
          <p:txBody>
            <a:bodyPr wrap="square" rtlCol="0">
              <a:spAutoFit/>
            </a:bodyPr>
            <a:lstStyle/>
            <a:p>
              <a:pPr algn="r"/>
              <a:r>
                <a:rPr lang="fr-FR" sz="1200" dirty="0">
                  <a:latin typeface="Arial Narrow" panose="020B0606020202030204" pitchFamily="34" charset="0"/>
                </a:rPr>
                <a:t>un aide-soignant, un membre du personnel infirmier ou un autre professionnel de la santé</a:t>
              </a:r>
            </a:p>
          </p:txBody>
        </p:sp>
        <p:sp>
          <p:nvSpPr>
            <p:cNvPr id="29" name="TextBox 28"/>
            <p:cNvSpPr txBox="1"/>
            <p:nvPr/>
          </p:nvSpPr>
          <p:spPr>
            <a:xfrm>
              <a:off x="3833443" y="4336091"/>
              <a:ext cx="1259706" cy="235009"/>
            </a:xfrm>
            <a:prstGeom prst="rect">
              <a:avLst/>
            </a:prstGeom>
            <a:noFill/>
          </p:spPr>
          <p:txBody>
            <a:bodyPr wrap="square" rtlCol="0">
              <a:spAutoFit/>
            </a:bodyPr>
            <a:lstStyle/>
            <a:p>
              <a:pPr algn="r"/>
              <a:r>
                <a:rPr lang="fr-FR" sz="1200" dirty="0">
                  <a:latin typeface="Arial Narrow" panose="020B0606020202030204" pitchFamily="34" charset="0"/>
                </a:rPr>
                <a:t>un organisme religieux ou de bienfaisance</a:t>
              </a:r>
            </a:p>
          </p:txBody>
        </p:sp>
      </p:gr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33" name="Rectangle 32"/>
          <p:cNvSpPr/>
          <p:nvPr/>
        </p:nvSpPr>
        <p:spPr>
          <a:xfrm>
            <a:off x="507333" y="5551203"/>
            <a:ext cx="8313256" cy="369332"/>
          </a:xfrm>
          <a:prstGeom prst="rect">
            <a:avLst/>
          </a:prstGeom>
        </p:spPr>
        <p:txBody>
          <a:bodyPr wrap="square" lIns="0" tIns="91440" bIns="0">
            <a:spAutoFit/>
          </a:bodyPr>
          <a:lstStyle/>
          <a:p>
            <a:r>
              <a:rPr lang="fr-FR" sz="900" b="1" dirty="0" smtClean="0">
                <a:latin typeface="Arial" panose="020B0604020202020204" pitchFamily="34" charset="0"/>
              </a:rPr>
              <a:t>Remarque</a:t>
            </a:r>
            <a:br>
              <a:rPr lang="fr-FR" sz="900" b="1" dirty="0" smtClean="0">
                <a:latin typeface="Arial" panose="020B0604020202020204" pitchFamily="34" charset="0"/>
              </a:rPr>
            </a:br>
            <a:r>
              <a:rPr lang="fr-FR" sz="900" dirty="0" smtClean="0">
                <a:latin typeface="Arial" panose="020B0604020202020204" pitchFamily="34" charset="0"/>
              </a:rPr>
              <a:t>Les proportions de réponses ne totalisent pas 100 % puisqu’il était permis de donner plusieurs réponses.</a:t>
            </a:r>
            <a:endParaRPr lang="fr-FR" sz="900" dirty="0">
              <a:latin typeface="Arial" panose="020B0604020202020204" pitchFamily="34" charset="0"/>
            </a:endParaRPr>
          </a:p>
        </p:txBody>
      </p:sp>
      <p:sp>
        <p:nvSpPr>
          <p:cNvPr id="13" name="Rectangle 12"/>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0822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FR" sz="2800" dirty="0"/>
              <a:t>Les Canadiens âgés ont reçu divers types d’aide</a:t>
            </a:r>
            <a:endParaRPr lang="en-CA" sz="2800" dirty="0"/>
          </a:p>
        </p:txBody>
      </p:sp>
      <p:sp>
        <p:nvSpPr>
          <p:cNvPr id="7" name="Slide Number Placeholder 6"/>
          <p:cNvSpPr>
            <a:spLocks noGrp="1"/>
          </p:cNvSpPr>
          <p:nvPr>
            <p:ph type="sldNum" sz="quarter" idx="4"/>
          </p:nvPr>
        </p:nvSpPr>
        <p:spPr/>
        <p:txBody>
          <a:bodyPr/>
          <a:lstStyle/>
          <a:p>
            <a:fld id="{B0F7FFD8-5CE8-4D8F-8E40-58118BB0EBB0}" type="slidenum">
              <a:rPr lang="en-CA" smtClean="0"/>
              <a:pPr/>
              <a:t>66</a:t>
            </a:fld>
            <a:endParaRPr lang="en-CA" dirty="0"/>
          </a:p>
        </p:txBody>
      </p:sp>
      <p:sp>
        <p:nvSpPr>
          <p:cNvPr id="23" name="Rectangle 22"/>
          <p:cNvSpPr/>
          <p:nvPr/>
        </p:nvSpPr>
        <p:spPr>
          <a:xfrm>
            <a:off x="507333" y="5785119"/>
            <a:ext cx="8313256" cy="507831"/>
          </a:xfrm>
          <a:prstGeom prst="rect">
            <a:avLst/>
          </a:prstGeom>
        </p:spPr>
        <p:txBody>
          <a:bodyPr wrap="square" lIns="0" tIns="91440" bIns="0">
            <a:spAutoFit/>
          </a:bodyPr>
          <a:lstStyle/>
          <a:p>
            <a:r>
              <a:rPr lang="fr-FR" sz="900" b="1" dirty="0">
                <a:latin typeface="Arial" panose="020B0604020202020204" pitchFamily="34" charset="0"/>
              </a:rPr>
              <a:t>Remarque</a:t>
            </a:r>
          </a:p>
          <a:p>
            <a:r>
              <a:rPr lang="fr-FR" sz="900" dirty="0">
                <a:latin typeface="Arial" panose="020B0604020202020204" pitchFamily="34" charset="0"/>
              </a:rPr>
              <a:t>Outre les 6 % de répondants qui ont dit recevoir des services à domicile financés par le secteur public leur étant destinés, 4 % ont déclaré qu’un autre membre </a:t>
            </a:r>
            <a:r>
              <a:rPr lang="fr-FR" sz="900" dirty="0" smtClean="0">
                <a:latin typeface="Arial" panose="020B0604020202020204" pitchFamily="34" charset="0"/>
              </a:rPr>
              <a:t/>
            </a:r>
            <a:br>
              <a:rPr lang="fr-FR" sz="900" dirty="0" smtClean="0">
                <a:latin typeface="Arial" panose="020B0604020202020204" pitchFamily="34" charset="0"/>
              </a:rPr>
            </a:br>
            <a:r>
              <a:rPr lang="fr-FR" sz="900" dirty="0" smtClean="0">
                <a:latin typeface="Arial" panose="020B0604020202020204" pitchFamily="34" charset="0"/>
              </a:rPr>
              <a:t>de </a:t>
            </a:r>
            <a:r>
              <a:rPr lang="fr-FR" sz="900" dirty="0">
                <a:latin typeface="Arial" panose="020B0604020202020204" pitchFamily="34" charset="0"/>
              </a:rPr>
              <a:t>leur ménage (tous âges confondus) bénéficiait de ce type de services.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667" y="1142995"/>
            <a:ext cx="8232665" cy="4572009"/>
          </a:xfrm>
          <a:prstGeom prst="rect">
            <a:avLst/>
          </a:prstGeom>
        </p:spPr>
      </p:pic>
      <p:sp>
        <p:nvSpPr>
          <p:cNvPr id="9" name="Rectangle 8"/>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28208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en-CA" smtClean="0"/>
              <a:pPr/>
              <a:t>67</a:t>
            </a:fld>
            <a:endParaRPr lang="en-CA" dirty="0"/>
          </a:p>
        </p:txBody>
      </p:sp>
      <p:sp>
        <p:nvSpPr>
          <p:cNvPr id="14" name="Title 1"/>
          <p:cNvSpPr>
            <a:spLocks noGrp="1"/>
          </p:cNvSpPr>
          <p:nvPr>
            <p:ph type="title"/>
          </p:nvPr>
        </p:nvSpPr>
        <p:spPr>
          <a:xfrm>
            <a:off x="457200" y="389999"/>
            <a:ext cx="7848600" cy="797270"/>
          </a:xfrm>
        </p:spPr>
        <p:txBody>
          <a:bodyPr/>
          <a:lstStyle/>
          <a:p>
            <a:pPr>
              <a:lnSpc>
                <a:spcPts val="3100"/>
              </a:lnSpc>
            </a:pPr>
            <a:r>
              <a:rPr lang="fr-FR" sz="2800" dirty="0"/>
              <a:t>6 % des Canadiens âgés sondés ont bénéficié de services à domicile financés par le secteur public</a:t>
            </a:r>
            <a:endParaRPr lang="en-CA" sz="2800" dirty="0"/>
          </a:p>
        </p:txBody>
      </p:sp>
      <p:graphicFrame>
        <p:nvGraphicFramePr>
          <p:cNvPr id="15" name="Chart 14"/>
          <p:cNvGraphicFramePr/>
          <p:nvPr>
            <p:extLst>
              <p:ext uri="{D42A27DB-BD31-4B8C-83A1-F6EECF244321}">
                <p14:modId xmlns:p14="http://schemas.microsoft.com/office/powerpoint/2010/main" val="2185011729"/>
              </p:ext>
            </p:extLst>
          </p:nvPr>
        </p:nvGraphicFramePr>
        <p:xfrm>
          <a:off x="512971" y="2200697"/>
          <a:ext cx="5411579" cy="349791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512970" y="1600591"/>
            <a:ext cx="5411579" cy="430887"/>
          </a:xfrm>
          <a:prstGeom prst="rect">
            <a:avLst/>
          </a:prstGeom>
        </p:spPr>
        <p:txBody>
          <a:bodyPr vert="horz" wrap="square" lIns="0" tIns="0" rIns="0" bIns="0" rtlCol="0" anchor="t" anchorCtr="0">
            <a:spAutoFit/>
          </a:bodyPr>
          <a:lstStyle>
            <a:defPPr>
              <a:defRPr lang="en-US"/>
            </a:defPPr>
            <a:lvl1pPr algn="ctr" defTabSz="914378">
              <a:lnSpc>
                <a:spcPct val="100000"/>
              </a:lnSpc>
              <a:spcBef>
                <a:spcPct val="0"/>
              </a:spcBef>
              <a:buNone/>
              <a:defRPr sz="1400" baseline="0">
                <a:solidFill>
                  <a:srgbClr val="365254"/>
                </a:solidFill>
                <a:ea typeface="+mj-ea"/>
                <a:cs typeface="+mj-cs"/>
              </a:defRPr>
            </a:lvl1pPr>
          </a:lstStyle>
          <a:p>
            <a:pPr algn="l"/>
            <a:r>
              <a:rPr lang="fr-FR" dirty="0"/>
              <a:t>Ceux qui reçoivent des services à domicile financés par le secteur public ont de plus grands besoins*</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21" name="Rectangle 20"/>
          <p:cNvSpPr/>
          <p:nvPr/>
        </p:nvSpPr>
        <p:spPr>
          <a:xfrm>
            <a:off x="507333" y="5790628"/>
            <a:ext cx="7366132" cy="646331"/>
          </a:xfrm>
          <a:prstGeom prst="rect">
            <a:avLst/>
          </a:prstGeom>
        </p:spPr>
        <p:txBody>
          <a:bodyPr wrap="square" lIns="0" tIns="91440" bIns="0">
            <a:spAutoFit/>
          </a:bodyPr>
          <a:lstStyle/>
          <a:p>
            <a:r>
              <a:rPr lang="fr-FR" sz="900" b="1" dirty="0">
                <a:latin typeface="Arial" panose="020B0604020202020204" pitchFamily="34" charset="0"/>
              </a:rPr>
              <a:t>Remarques</a:t>
            </a:r>
          </a:p>
          <a:p>
            <a:r>
              <a:rPr lang="fr-FR" sz="900" dirty="0">
                <a:latin typeface="Arial" panose="020B0604020202020204" pitchFamily="34" charset="0"/>
              </a:rPr>
              <a:t>Outre les 6 % de répondants qui ont dit recevoir des services à domicile financés par le secteur public leur étant destinés, 4 % ont déclaré qu’un autre membre de leur ménage (tous âges confondus) bénéficiait de ce type de services.</a:t>
            </a:r>
          </a:p>
          <a:p>
            <a:r>
              <a:rPr lang="fr-FR" sz="900" dirty="0">
                <a:latin typeface="Arial" panose="020B0604020202020204" pitchFamily="34" charset="0"/>
              </a:rPr>
              <a:t>Aucune analyse n’a été réalisée à l’échelle provinciale en raison de la petite taille des échantillons.</a:t>
            </a:r>
          </a:p>
        </p:txBody>
      </p:sp>
      <p:grpSp>
        <p:nvGrpSpPr>
          <p:cNvPr id="9" name="Group 8"/>
          <p:cNvGrpSpPr/>
          <p:nvPr/>
        </p:nvGrpSpPr>
        <p:grpSpPr>
          <a:xfrm>
            <a:off x="6154938" y="2739331"/>
            <a:ext cx="2465188" cy="2280344"/>
            <a:chOff x="5148469" y="1935651"/>
            <a:chExt cx="2465188" cy="2280344"/>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1158" y="1935651"/>
              <a:ext cx="941834" cy="786386"/>
            </a:xfrm>
            <a:prstGeom prst="rect">
              <a:avLst/>
            </a:prstGeom>
          </p:spPr>
        </p:pic>
        <p:grpSp>
          <p:nvGrpSpPr>
            <p:cNvPr id="11" name="Group 10"/>
            <p:cNvGrpSpPr/>
            <p:nvPr/>
          </p:nvGrpSpPr>
          <p:grpSpPr>
            <a:xfrm>
              <a:off x="5148469" y="2656720"/>
              <a:ext cx="2465188" cy="1559275"/>
              <a:chOff x="5148469" y="2656720"/>
              <a:chExt cx="2465188" cy="1559275"/>
            </a:xfrm>
          </p:grpSpPr>
          <p:sp>
            <p:nvSpPr>
              <p:cNvPr id="12" name="Rectangle 11"/>
              <p:cNvSpPr/>
              <p:nvPr/>
            </p:nvSpPr>
            <p:spPr>
              <a:xfrm>
                <a:off x="5148471" y="2656721"/>
                <a:ext cx="2465186" cy="155927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fr-FR" sz="1500" b="1" dirty="0">
                    <a:solidFill>
                      <a:srgbClr val="282828"/>
                    </a:solidFill>
                  </a:rPr>
                  <a:t>54 % </a:t>
                </a:r>
                <a:r>
                  <a:rPr lang="fr-FR" sz="1500" dirty="0">
                    <a:solidFill>
                      <a:srgbClr val="282828"/>
                    </a:solidFill>
                  </a:rPr>
                  <a:t>des bénéficiaires </a:t>
                </a:r>
                <a:r>
                  <a:rPr lang="fr-FR" sz="1500" dirty="0" smtClean="0">
                    <a:solidFill>
                      <a:srgbClr val="282828"/>
                    </a:solidFill>
                  </a:rPr>
                  <a:t/>
                </a:r>
                <a:br>
                  <a:rPr lang="fr-FR" sz="1500" dirty="0" smtClean="0">
                    <a:solidFill>
                      <a:srgbClr val="282828"/>
                    </a:solidFill>
                  </a:rPr>
                </a:br>
                <a:r>
                  <a:rPr lang="fr-FR" sz="1500" dirty="0" smtClean="0">
                    <a:solidFill>
                      <a:srgbClr val="282828"/>
                    </a:solidFill>
                  </a:rPr>
                  <a:t>de </a:t>
                </a:r>
                <a:r>
                  <a:rPr lang="fr-FR" sz="1500" dirty="0">
                    <a:solidFill>
                      <a:srgbClr val="282828"/>
                    </a:solidFill>
                  </a:rPr>
                  <a:t>services à domicile </a:t>
                </a:r>
                <a:r>
                  <a:rPr lang="fr-FR" sz="1500" dirty="0" smtClean="0">
                    <a:solidFill>
                      <a:srgbClr val="282828"/>
                    </a:solidFill>
                  </a:rPr>
                  <a:t/>
                </a:r>
                <a:br>
                  <a:rPr lang="fr-FR" sz="1500" dirty="0" smtClean="0">
                    <a:solidFill>
                      <a:srgbClr val="282828"/>
                    </a:solidFill>
                  </a:rPr>
                </a:br>
                <a:r>
                  <a:rPr lang="fr-FR" sz="1500" dirty="0" smtClean="0">
                    <a:solidFill>
                      <a:srgbClr val="282828"/>
                    </a:solidFill>
                  </a:rPr>
                  <a:t>ont </a:t>
                </a:r>
                <a:r>
                  <a:rPr lang="fr-FR" sz="1500" dirty="0">
                    <a:solidFill>
                      <a:srgbClr val="282828"/>
                    </a:solidFill>
                  </a:rPr>
                  <a:t>commencé à recevoir de tels services à la suite d’une visite à l’hôpital</a:t>
                </a:r>
                <a:endParaRPr lang="en-US" sz="1500" dirty="0">
                  <a:solidFill>
                    <a:srgbClr val="282828"/>
                  </a:solidFill>
                </a:endParaRPr>
              </a:p>
            </p:txBody>
          </p:sp>
          <p:cxnSp>
            <p:nvCxnSpPr>
              <p:cNvPr id="13" name="Straight Connector 12"/>
              <p:cNvCxnSpPr/>
              <p:nvPr/>
            </p:nvCxnSpPr>
            <p:spPr>
              <a:xfrm>
                <a:off x="5148469" y="2656720"/>
                <a:ext cx="2465188"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sp>
        <p:nvSpPr>
          <p:cNvPr id="16" name="Rectangle 1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6210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0F7FFD8-5CE8-4D8F-8E40-58118BB0EBB0}" type="slidenum">
              <a:rPr lang="en-CA" smtClean="0"/>
              <a:pPr/>
              <a:t>68</a:t>
            </a:fld>
            <a:endParaRPr lang="en-CA" dirty="0"/>
          </a:p>
        </p:txBody>
      </p:sp>
      <p:sp>
        <p:nvSpPr>
          <p:cNvPr id="18" name="Title 1"/>
          <p:cNvSpPr>
            <a:spLocks noGrp="1"/>
          </p:cNvSpPr>
          <p:nvPr>
            <p:ph type="title"/>
          </p:nvPr>
        </p:nvSpPr>
        <p:spPr>
          <a:xfrm>
            <a:off x="457200" y="389999"/>
            <a:ext cx="8229600" cy="797270"/>
          </a:xfrm>
        </p:spPr>
        <p:txBody>
          <a:bodyPr/>
          <a:lstStyle/>
          <a:p>
            <a:pPr>
              <a:lnSpc>
                <a:spcPts val="3100"/>
              </a:lnSpc>
            </a:pPr>
            <a:r>
              <a:rPr lang="fr-FR" sz="2800" dirty="0"/>
              <a:t>Les Canadiens âgés ont reçu divers types de services </a:t>
            </a:r>
            <a:r>
              <a:rPr lang="fr-FR" sz="2800" dirty="0" smtClean="0"/>
              <a:t/>
            </a:r>
            <a:br>
              <a:rPr lang="fr-FR" sz="2800" dirty="0" smtClean="0"/>
            </a:br>
            <a:r>
              <a:rPr lang="fr-FR" sz="2800" dirty="0" smtClean="0"/>
              <a:t>à </a:t>
            </a:r>
            <a:r>
              <a:rPr lang="fr-FR" sz="2800" dirty="0"/>
              <a:t>domicile financés par le secteur public </a:t>
            </a:r>
            <a:endParaRPr lang="en-CA" sz="2800" dirty="0"/>
          </a:p>
        </p:txBody>
      </p:sp>
      <p:grpSp>
        <p:nvGrpSpPr>
          <p:cNvPr id="30" name="Group 29"/>
          <p:cNvGrpSpPr/>
          <p:nvPr/>
        </p:nvGrpSpPr>
        <p:grpSpPr>
          <a:xfrm>
            <a:off x="573056" y="1940863"/>
            <a:ext cx="7755391" cy="3941371"/>
            <a:chOff x="515306" y="1680988"/>
            <a:chExt cx="7755391" cy="3941371"/>
          </a:xfrm>
        </p:grpSpPr>
        <p:graphicFrame>
          <p:nvGraphicFramePr>
            <p:cNvPr id="19" name="Content Placeholder 5"/>
            <p:cNvGraphicFramePr>
              <a:graphicFrameLocks/>
            </p:cNvGraphicFramePr>
            <p:nvPr>
              <p:extLst>
                <p:ext uri="{D42A27DB-BD31-4B8C-83A1-F6EECF244321}">
                  <p14:modId xmlns:p14="http://schemas.microsoft.com/office/powerpoint/2010/main" val="2378869309"/>
                </p:ext>
              </p:extLst>
            </p:nvPr>
          </p:nvGraphicFramePr>
          <p:xfrm>
            <a:off x="515306" y="1680988"/>
            <a:ext cx="7755391" cy="3941371"/>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864707" y="5006503"/>
              <a:ext cx="3574948" cy="276999"/>
            </a:xfrm>
            <a:prstGeom prst="rect">
              <a:avLst/>
            </a:prstGeom>
            <a:noFill/>
          </p:spPr>
          <p:txBody>
            <a:bodyPr wrap="square" rtlCol="0">
              <a:spAutoFit/>
            </a:bodyPr>
            <a:lstStyle/>
            <a:p>
              <a:pPr algn="r"/>
              <a:r>
                <a:rPr lang="fr-FR" sz="1200" dirty="0">
                  <a:solidFill>
                    <a:srgbClr val="000000"/>
                  </a:solidFill>
                  <a:latin typeface="Arial Narrow" panose="020B0606020202030204" pitchFamily="34" charset="0"/>
                </a:rPr>
                <a:t>Soins palliatifs ou soins de fin de vie</a:t>
              </a:r>
            </a:p>
          </p:txBody>
        </p:sp>
        <p:sp>
          <p:nvSpPr>
            <p:cNvPr id="21" name="Rectangle 20"/>
            <p:cNvSpPr/>
            <p:nvPr/>
          </p:nvSpPr>
          <p:spPr>
            <a:xfrm>
              <a:off x="2411536" y="4390647"/>
              <a:ext cx="2028119" cy="276999"/>
            </a:xfrm>
            <a:prstGeom prst="rect">
              <a:avLst/>
            </a:prstGeom>
            <a:noFill/>
          </p:spPr>
          <p:txBody>
            <a:bodyPr wrap="square" rtlCol="0">
              <a:spAutoFit/>
            </a:bodyPr>
            <a:lstStyle/>
            <a:p>
              <a:pPr algn="r"/>
              <a:r>
                <a:rPr lang="fr-CA" sz="1200" dirty="0" smtClean="0">
                  <a:solidFill>
                    <a:srgbClr val="000000"/>
                  </a:solidFill>
                  <a:latin typeface="Arial Narrow" panose="020B0606020202030204" pitchFamily="34" charset="0"/>
                </a:rPr>
                <a:t>Autres services </a:t>
              </a:r>
              <a:endParaRPr lang="fr-CA" sz="1200" dirty="0">
                <a:solidFill>
                  <a:srgbClr val="000000"/>
                </a:solidFill>
                <a:latin typeface="Arial Narrow" panose="020B0606020202030204" pitchFamily="34" charset="0"/>
              </a:endParaRPr>
            </a:p>
          </p:txBody>
        </p:sp>
        <p:sp>
          <p:nvSpPr>
            <p:cNvPr id="22" name="Rectangle 21"/>
            <p:cNvSpPr/>
            <p:nvPr/>
          </p:nvSpPr>
          <p:spPr>
            <a:xfrm>
              <a:off x="703950" y="3693449"/>
              <a:ext cx="3735705" cy="461665"/>
            </a:xfrm>
            <a:prstGeom prst="rect">
              <a:avLst/>
            </a:prstGeom>
            <a:noFill/>
          </p:spPr>
          <p:txBody>
            <a:bodyPr wrap="square" rtlCol="0">
              <a:spAutoFit/>
            </a:bodyPr>
            <a:lstStyle/>
            <a:p>
              <a:pPr algn="r"/>
              <a:r>
                <a:rPr lang="fr-FR" sz="1200" dirty="0">
                  <a:solidFill>
                    <a:srgbClr val="000000"/>
                  </a:solidFill>
                  <a:latin typeface="Arial Narrow" panose="020B0606020202030204" pitchFamily="34" charset="0"/>
                </a:rPr>
                <a:t>Autres services de soins de santé (p. ex. physiothérapie, ergothérapie, orthophonie, conseils en nutrition) </a:t>
              </a:r>
            </a:p>
          </p:txBody>
        </p:sp>
        <p:sp>
          <p:nvSpPr>
            <p:cNvPr id="23" name="Rectangle 22"/>
            <p:cNvSpPr/>
            <p:nvPr/>
          </p:nvSpPr>
          <p:spPr>
            <a:xfrm>
              <a:off x="1104300" y="3114017"/>
              <a:ext cx="3335355" cy="461665"/>
            </a:xfrm>
            <a:prstGeom prst="rect">
              <a:avLst/>
            </a:prstGeom>
            <a:noFill/>
          </p:spPr>
          <p:txBody>
            <a:bodyPr wrap="square" rtlCol="0">
              <a:spAutoFit/>
            </a:bodyPr>
            <a:lstStyle/>
            <a:p>
              <a:pPr algn="r"/>
              <a:r>
                <a:rPr lang="fr-FR" sz="1200" dirty="0">
                  <a:solidFill>
                    <a:srgbClr val="000000"/>
                  </a:solidFill>
                  <a:latin typeface="Arial Narrow" panose="020B0606020202030204" pitchFamily="34" charset="0"/>
                </a:rPr>
                <a:t>Soutien à la personne ou à domicile (p. ex. aide au bain, aux travaux ménagers, à la préparation de repas) </a:t>
              </a:r>
            </a:p>
          </p:txBody>
        </p:sp>
        <p:sp>
          <p:nvSpPr>
            <p:cNvPr id="24" name="Rectangle 23"/>
            <p:cNvSpPr/>
            <p:nvPr/>
          </p:nvSpPr>
          <p:spPr>
            <a:xfrm>
              <a:off x="703950" y="2409182"/>
              <a:ext cx="3735705" cy="646331"/>
            </a:xfrm>
            <a:prstGeom prst="rect">
              <a:avLst/>
            </a:prstGeom>
            <a:noFill/>
          </p:spPr>
          <p:txBody>
            <a:bodyPr wrap="square" rtlCol="0">
              <a:spAutoFit/>
            </a:bodyPr>
            <a:lstStyle/>
            <a:p>
              <a:pPr algn="r"/>
              <a:r>
                <a:rPr lang="fr-FR" sz="1200" dirty="0">
                  <a:solidFill>
                    <a:srgbClr val="000000"/>
                  </a:solidFill>
                  <a:latin typeface="Arial Narrow" panose="020B0606020202030204" pitchFamily="34" charset="0"/>
                </a:rPr>
                <a:t>Équipement médical ou fournitures médicales (p. ex. fauteuil roulant, serviettes d’incontinence, aide pour l’utilisation de l’équipement de ventilation ou d’oxygénothérapie) </a:t>
              </a:r>
            </a:p>
          </p:txBody>
        </p:sp>
        <p:sp>
          <p:nvSpPr>
            <p:cNvPr id="25" name="Rectangle 24"/>
            <p:cNvSpPr/>
            <p:nvPr/>
          </p:nvSpPr>
          <p:spPr>
            <a:xfrm>
              <a:off x="1029903" y="1881286"/>
              <a:ext cx="3409752" cy="461665"/>
            </a:xfrm>
            <a:prstGeom prst="rect">
              <a:avLst/>
            </a:prstGeom>
            <a:noFill/>
          </p:spPr>
          <p:txBody>
            <a:bodyPr wrap="square" rtlCol="0">
              <a:spAutoFit/>
            </a:bodyPr>
            <a:lstStyle/>
            <a:p>
              <a:pPr algn="r"/>
              <a:r>
                <a:rPr lang="fr-FR" sz="1200" dirty="0">
                  <a:solidFill>
                    <a:srgbClr val="000000"/>
                  </a:solidFill>
                  <a:latin typeface="Arial Narrow" panose="020B0606020202030204" pitchFamily="34" charset="0"/>
                </a:rPr>
                <a:t>Soins infirmiers (p. ex. changement de pansements, préparation des médicaments, visite d’une infirmière) </a:t>
              </a:r>
            </a:p>
          </p:txBody>
        </p:sp>
      </p:grpSp>
      <p:sp>
        <p:nvSpPr>
          <p:cNvPr id="27" name="TextBox 26"/>
          <p:cNvSpPr txBox="1"/>
          <p:nvPr/>
        </p:nvSpPr>
        <p:spPr>
          <a:xfrm>
            <a:off x="1044251" y="1550551"/>
            <a:ext cx="6220322" cy="215444"/>
          </a:xfrm>
          <a:prstGeom prst="rect">
            <a:avLst/>
          </a:prstGeom>
        </p:spPr>
        <p:txBody>
          <a:bodyPr vert="horz" wrap="square" lIns="0" tIns="0" rIns="0" bIns="0" rtlCol="0" anchor="t" anchorCtr="0">
            <a:spAutoFit/>
          </a:bodyPr>
          <a:lstStyle>
            <a:defPPr>
              <a:defRPr lang="en-US"/>
            </a:defPPr>
            <a:lvl1pPr algn="ctr" defTabSz="914378">
              <a:lnSpc>
                <a:spcPct val="100000"/>
              </a:lnSpc>
              <a:spcBef>
                <a:spcPct val="0"/>
              </a:spcBef>
              <a:buNone/>
              <a:defRPr sz="1400" baseline="0">
                <a:solidFill>
                  <a:srgbClr val="365254"/>
                </a:solidFill>
                <a:ea typeface="+mj-ea"/>
                <a:cs typeface="+mj-cs"/>
              </a:defRPr>
            </a:lvl1pPr>
          </a:lstStyle>
          <a:p>
            <a:pPr algn="l"/>
            <a:r>
              <a:rPr lang="fr-FR" dirty="0" smtClean="0"/>
              <a:t>Parmi les services </a:t>
            </a:r>
            <a:r>
              <a:rPr lang="fr-FR" dirty="0"/>
              <a:t>à domicile financés par le secteur public </a:t>
            </a:r>
            <a:r>
              <a:rPr lang="fr-FR" dirty="0" smtClean="0"/>
              <a:t>:</a:t>
            </a:r>
            <a:endParaRPr lang="fr-FR" dirty="0"/>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29" name="Rectangle 28"/>
          <p:cNvSpPr/>
          <p:nvPr/>
        </p:nvSpPr>
        <p:spPr>
          <a:xfrm>
            <a:off x="507333" y="5743703"/>
            <a:ext cx="7979442" cy="507831"/>
          </a:xfrm>
          <a:prstGeom prst="rect">
            <a:avLst/>
          </a:prstGeom>
        </p:spPr>
        <p:txBody>
          <a:bodyPr wrap="square" lIns="0" tIns="91440" bIns="0">
            <a:spAutoFit/>
          </a:bodyPr>
          <a:lstStyle/>
          <a:p>
            <a:r>
              <a:rPr lang="fr-FR" sz="900" b="1" dirty="0">
                <a:latin typeface="Arial" panose="020B0604020202020204" pitchFamily="34" charset="0"/>
              </a:rPr>
              <a:t>Remarques</a:t>
            </a:r>
          </a:p>
          <a:p>
            <a:r>
              <a:rPr lang="fr-FR" sz="900" dirty="0">
                <a:latin typeface="Arial" panose="020B0604020202020204" pitchFamily="34" charset="0"/>
              </a:rPr>
              <a:t>Les proportions de réponses ne totalisent pas 100 % puisqu’il était permis de donner plusieurs réponses.</a:t>
            </a:r>
          </a:p>
          <a:p>
            <a:r>
              <a:rPr lang="fr-FR" sz="900" dirty="0">
                <a:latin typeface="Arial" panose="020B0604020202020204" pitchFamily="34" charset="0"/>
              </a:rPr>
              <a:t>Aucune analyse sur les services à domicile financés par le secteur public n’a été réalisée à l’échelle provinciale en raison de la petite taille des échantillons.</a:t>
            </a:r>
          </a:p>
        </p:txBody>
      </p:sp>
      <p:sp>
        <p:nvSpPr>
          <p:cNvPr id="15" name="Rectangle 1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53420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en-CA" smtClean="0"/>
              <a:pPr/>
              <a:t>69</a:t>
            </a:fld>
            <a:endParaRPr lang="en-CA" dirty="0"/>
          </a:p>
        </p:txBody>
      </p:sp>
      <p:sp>
        <p:nvSpPr>
          <p:cNvPr id="13" name="Title 1"/>
          <p:cNvSpPr>
            <a:spLocks noGrp="1"/>
          </p:cNvSpPr>
          <p:nvPr>
            <p:ph type="title"/>
          </p:nvPr>
        </p:nvSpPr>
        <p:spPr>
          <a:xfrm>
            <a:off x="457200" y="389999"/>
            <a:ext cx="8229600" cy="1192634"/>
          </a:xfrm>
        </p:spPr>
        <p:txBody>
          <a:bodyPr/>
          <a:lstStyle/>
          <a:p>
            <a:pPr>
              <a:lnSpc>
                <a:spcPts val="3100"/>
              </a:lnSpc>
            </a:pPr>
            <a:r>
              <a:rPr lang="fr-FR" sz="2800" dirty="0"/>
              <a:t>La plupart des bénéficiaires de services à domicile financés par le secteur public étaient satisfaits des services reçus </a:t>
            </a:r>
            <a:endParaRPr lang="en-CA" sz="2800" dirty="0"/>
          </a:p>
        </p:txBody>
      </p:sp>
      <p:graphicFrame>
        <p:nvGraphicFramePr>
          <p:cNvPr id="14" name="Content Placeholder 5"/>
          <p:cNvGraphicFramePr>
            <a:graphicFrameLocks/>
          </p:cNvGraphicFramePr>
          <p:nvPr>
            <p:extLst>
              <p:ext uri="{D42A27DB-BD31-4B8C-83A1-F6EECF244321}">
                <p14:modId xmlns:p14="http://schemas.microsoft.com/office/powerpoint/2010/main" val="653953062"/>
              </p:ext>
            </p:extLst>
          </p:nvPr>
        </p:nvGraphicFramePr>
        <p:xfrm>
          <a:off x="507333" y="1686330"/>
          <a:ext cx="4085359" cy="3814025"/>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5259454" y="2524701"/>
            <a:ext cx="3236845" cy="2991723"/>
            <a:chOff x="5418081" y="2357907"/>
            <a:chExt cx="3236845" cy="2991723"/>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0688" y="2357907"/>
              <a:ext cx="941834" cy="786386"/>
            </a:xfrm>
            <a:prstGeom prst="rect">
              <a:avLst/>
            </a:prstGeom>
          </p:spPr>
        </p:pic>
        <p:grpSp>
          <p:nvGrpSpPr>
            <p:cNvPr id="3" name="Group 2"/>
            <p:cNvGrpSpPr/>
            <p:nvPr/>
          </p:nvGrpSpPr>
          <p:grpSpPr>
            <a:xfrm>
              <a:off x="5418081" y="3078975"/>
              <a:ext cx="3236845" cy="2270655"/>
              <a:chOff x="5162897" y="3078975"/>
              <a:chExt cx="3236845" cy="2270655"/>
            </a:xfrm>
          </p:grpSpPr>
          <p:sp>
            <p:nvSpPr>
              <p:cNvPr id="17" name="Rectangle 16"/>
              <p:cNvSpPr/>
              <p:nvPr/>
            </p:nvSpPr>
            <p:spPr>
              <a:xfrm>
                <a:off x="5162897" y="3078975"/>
                <a:ext cx="3236845" cy="2270655"/>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200"/>
                  </a:lnSpc>
                  <a:spcAft>
                    <a:spcPts val="600"/>
                  </a:spcAft>
                </a:pPr>
                <a:r>
                  <a:rPr lang="fr-FR" b="1" dirty="0">
                    <a:solidFill>
                      <a:srgbClr val="282828"/>
                    </a:solidFill>
                  </a:rPr>
                  <a:t>86 % des répondants qui ont reçu des services à domicile</a:t>
                </a:r>
                <a:r>
                  <a:rPr lang="fr-FR" dirty="0">
                    <a:solidFill>
                      <a:srgbClr val="282828"/>
                    </a:solidFill>
                  </a:rPr>
                  <a:t> (destinés à eux-mêmes ou à un autre membre de leur ménage) ont dit que </a:t>
                </a:r>
                <a:r>
                  <a:rPr lang="fr-FR" b="1" dirty="0">
                    <a:solidFill>
                      <a:srgbClr val="282828"/>
                    </a:solidFill>
                  </a:rPr>
                  <a:t>les services reçus ont favorisé leur maintien à domicile </a:t>
                </a:r>
              </a:p>
            </p:txBody>
          </p:sp>
          <p:cxnSp>
            <p:nvCxnSpPr>
              <p:cNvPr id="18" name="Straight Connector 17"/>
              <p:cNvCxnSpPr/>
              <p:nvPr/>
            </p:nvCxnSpPr>
            <p:spPr>
              <a:xfrm>
                <a:off x="5162898" y="3078976"/>
                <a:ext cx="3236844"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20" name="Rectangle 19"/>
          <p:cNvSpPr/>
          <p:nvPr/>
        </p:nvSpPr>
        <p:spPr>
          <a:xfrm>
            <a:off x="507332" y="5545000"/>
            <a:ext cx="4085359" cy="507831"/>
          </a:xfrm>
          <a:prstGeom prst="rect">
            <a:avLst/>
          </a:prstGeom>
        </p:spPr>
        <p:txBody>
          <a:bodyPr wrap="square" lIns="0" tIns="91440" bIns="0">
            <a:spAutoFit/>
          </a:bodyPr>
          <a:lstStyle/>
          <a:p>
            <a:r>
              <a:rPr lang="fr-FR" sz="900" b="1" dirty="0" smtClean="0">
                <a:latin typeface="Arial" panose="020B0604020202020204" pitchFamily="34" charset="0"/>
              </a:rPr>
              <a:t>Remarque</a:t>
            </a:r>
          </a:p>
          <a:p>
            <a:r>
              <a:rPr lang="fr-FR" sz="900" dirty="0" smtClean="0">
                <a:latin typeface="Arial" panose="020B0604020202020204" pitchFamily="34" charset="0"/>
              </a:rPr>
              <a:t>Aucune </a:t>
            </a:r>
            <a:r>
              <a:rPr lang="fr-FR" sz="900" dirty="0">
                <a:latin typeface="Arial" panose="020B0604020202020204" pitchFamily="34" charset="0"/>
              </a:rPr>
              <a:t>analyse sur les services à domicile financés par le secteur public n’a été réalisée à l’échelle provinciale en raison de la petite taille des échantillons.</a:t>
            </a:r>
          </a:p>
        </p:txBody>
      </p:sp>
      <p:sp>
        <p:nvSpPr>
          <p:cNvPr id="12" name="Rectangle 11"/>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77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86782"/>
            <a:ext cx="8229600" cy="397545"/>
          </a:xfrm>
        </p:spPr>
        <p:txBody>
          <a:bodyPr/>
          <a:lstStyle/>
          <a:p>
            <a:pPr>
              <a:lnSpc>
                <a:spcPts val="3100"/>
              </a:lnSpc>
            </a:pPr>
            <a:r>
              <a:rPr lang="fr-CA" sz="2800" dirty="0" smtClean="0"/>
              <a:t>Sommaire (suite)</a:t>
            </a:r>
            <a:endParaRPr lang="fr-CA" sz="2800" dirty="0"/>
          </a:p>
        </p:txBody>
      </p:sp>
      <p:sp>
        <p:nvSpPr>
          <p:cNvPr id="2" name="Content Placeholder 1"/>
          <p:cNvSpPr>
            <a:spLocks noGrp="1"/>
          </p:cNvSpPr>
          <p:nvPr>
            <p:ph idx="1"/>
          </p:nvPr>
        </p:nvSpPr>
        <p:spPr>
          <a:xfrm>
            <a:off x="473625" y="1351309"/>
            <a:ext cx="8136975" cy="4525963"/>
          </a:xfrm>
        </p:spPr>
        <p:txBody>
          <a:bodyPr>
            <a:noAutofit/>
          </a:bodyPr>
          <a:lstStyle/>
          <a:p>
            <a:pPr marL="0" indent="0">
              <a:lnSpc>
                <a:spcPts val="1800"/>
              </a:lnSpc>
              <a:spcBef>
                <a:spcPts val="0"/>
              </a:spcBef>
              <a:spcAft>
                <a:spcPts val="900"/>
              </a:spcAft>
              <a:buNone/>
            </a:pPr>
            <a:r>
              <a:rPr lang="fr-CA" sz="2400" b="0" dirty="0" smtClean="0">
                <a:solidFill>
                  <a:srgbClr val="00A199"/>
                </a:solidFill>
              </a:rPr>
              <a:t>Soins hospitaliers</a:t>
            </a:r>
          </a:p>
          <a:p>
            <a:pPr>
              <a:lnSpc>
                <a:spcPts val="1600"/>
              </a:lnSpc>
              <a:spcBef>
                <a:spcPts val="0"/>
              </a:spcBef>
              <a:spcAft>
                <a:spcPts val="450"/>
              </a:spcAft>
            </a:pPr>
            <a:r>
              <a:rPr lang="fr-CA" sz="1100" b="0" dirty="0" smtClean="0">
                <a:solidFill>
                  <a:schemeClr val="tx1"/>
                </a:solidFill>
                <a:latin typeface="Arial" panose="020B0604020202020204" pitchFamily="34" charset="0"/>
              </a:rPr>
              <a:t>Bien que les résultats du Canada soient très semblables à la moyenne internationale, des lacunes subsistent en ce qui a trait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à la communication et à la planification des sorties touchant les adultes âgés. Ainsi, un Canadien âgé sur 5 n’a reçu aucune directive par écrit concernant les mesures à prendre après la sortie ou a quitté l’hôpital sans qu’aucune disposition ne soit prise en vue des soins de suivi. De plus, le quart des adultes âgés (27 %) ont quitté l’hôpital sans qu’on leur explique la raison pour laquelle chacun des médicaments leur a été prescrit.</a:t>
            </a:r>
          </a:p>
          <a:p>
            <a:pPr>
              <a:lnSpc>
                <a:spcPts val="1600"/>
              </a:lnSpc>
              <a:spcBef>
                <a:spcPts val="0"/>
              </a:spcBef>
              <a:spcAft>
                <a:spcPts val="2000"/>
              </a:spcAft>
            </a:pPr>
            <a:r>
              <a:rPr lang="fr-CA" sz="1100" b="0" dirty="0" smtClean="0">
                <a:solidFill>
                  <a:schemeClr val="tx1"/>
                </a:solidFill>
                <a:latin typeface="Arial" panose="020B0604020202020204" pitchFamily="34" charset="0"/>
              </a:rPr>
              <a:t>Un Canadien âgé sur 10 a rapporté que son médecin attitré ne semblait pas informé des soins qu’il avait reçus à l’hôpital.</a:t>
            </a:r>
          </a:p>
          <a:p>
            <a:pPr marL="0" indent="0">
              <a:lnSpc>
                <a:spcPts val="1800"/>
              </a:lnSpc>
              <a:spcBef>
                <a:spcPts val="0"/>
              </a:spcBef>
              <a:spcAft>
                <a:spcPts val="900"/>
              </a:spcAft>
              <a:buNone/>
            </a:pPr>
            <a:r>
              <a:rPr lang="fr-CA" sz="2400" b="0" dirty="0" smtClean="0">
                <a:solidFill>
                  <a:srgbClr val="00A199"/>
                </a:solidFill>
              </a:rPr>
              <a:t>Services à domicile (au Canada seulement)</a:t>
            </a:r>
          </a:p>
          <a:p>
            <a:pPr>
              <a:lnSpc>
                <a:spcPts val="1600"/>
              </a:lnSpc>
              <a:spcBef>
                <a:spcPts val="0"/>
              </a:spcBef>
              <a:spcAft>
                <a:spcPts val="450"/>
              </a:spcAft>
            </a:pPr>
            <a:r>
              <a:rPr lang="fr-CA" sz="1100" b="0" dirty="0" smtClean="0">
                <a:solidFill>
                  <a:schemeClr val="tx1"/>
                </a:solidFill>
                <a:latin typeface="Arial" panose="020B0604020202020204" pitchFamily="34" charset="0"/>
              </a:rPr>
              <a:t>11 % ont reçu de l’aide pour exécuter certaines activités de la vie quotidienne; dans la plupart des cas (4 personnes sur 5),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cette aide a été fournie par un membre de la famille ou un ami.</a:t>
            </a:r>
          </a:p>
          <a:p>
            <a:pPr>
              <a:lnSpc>
                <a:spcPts val="1600"/>
              </a:lnSpc>
              <a:spcBef>
                <a:spcPts val="0"/>
              </a:spcBef>
              <a:spcAft>
                <a:spcPts val="450"/>
              </a:spcAft>
            </a:pPr>
            <a:r>
              <a:rPr lang="fr-CA" sz="1100" b="0" dirty="0" smtClean="0">
                <a:solidFill>
                  <a:schemeClr val="tx1"/>
                </a:solidFill>
                <a:latin typeface="Arial" panose="020B0604020202020204" pitchFamily="34" charset="0"/>
              </a:rPr>
              <a:t>1 % des Canadiens âgés ont déclaré avoir besoin d’aide pour les activités de la vie quotidienne, mais ne pas l’avoir reçue.</a:t>
            </a:r>
          </a:p>
          <a:p>
            <a:pPr>
              <a:lnSpc>
                <a:spcPts val="1600"/>
              </a:lnSpc>
              <a:spcBef>
                <a:spcPts val="0"/>
              </a:spcBef>
              <a:spcAft>
                <a:spcPts val="450"/>
              </a:spcAft>
            </a:pPr>
            <a:r>
              <a:rPr lang="fr-CA" sz="1100" b="0" dirty="0" smtClean="0">
                <a:solidFill>
                  <a:schemeClr val="tx1"/>
                </a:solidFill>
                <a:latin typeface="Arial" panose="020B0604020202020204" pitchFamily="34" charset="0"/>
              </a:rPr>
              <a:t>6 % des Canadiens âgés ont bénéficié de services à domicile financés par le secteur public; la majorité d’entre eux se sont dit satisfaits des services reçus et de la coordination des soins entre le dispensateur de services à domicile et le professionnel de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la santé attitré. Ils estimaient également que ces services favorisaient leur maintien à domicile.</a:t>
            </a:r>
          </a:p>
          <a:p>
            <a:pPr>
              <a:lnSpc>
                <a:spcPts val="1600"/>
              </a:lnSpc>
              <a:spcBef>
                <a:spcPts val="0"/>
              </a:spcBef>
              <a:spcAft>
                <a:spcPts val="450"/>
              </a:spcAft>
            </a:pPr>
            <a:r>
              <a:rPr lang="fr-CA" sz="1100" b="0" dirty="0" smtClean="0">
                <a:solidFill>
                  <a:schemeClr val="tx1"/>
                </a:solidFill>
                <a:latin typeface="Arial" panose="020B0604020202020204" pitchFamily="34" charset="0"/>
              </a:rPr>
              <a:t>3 % des Canadiens âgés ont déclaré avoir besoin de services à domicile financés par le secteur public, mais ne pas les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avoir reçus.</a:t>
            </a:r>
            <a:endParaRPr lang="fr-CA" sz="1100" b="0" dirty="0">
              <a:solidFill>
                <a:schemeClr val="tx1"/>
              </a:solidFill>
              <a:latin typeface="Arial" panose="020B0604020202020204" pitchFamily="34" charset="0"/>
            </a:endParaRPr>
          </a:p>
        </p:txBody>
      </p:sp>
      <p:sp>
        <p:nvSpPr>
          <p:cNvPr id="4" name="Slide Number Placeholder 3"/>
          <p:cNvSpPr>
            <a:spLocks noGrp="1"/>
          </p:cNvSpPr>
          <p:nvPr>
            <p:ph type="sldNum" sz="quarter" idx="4"/>
          </p:nvPr>
        </p:nvSpPr>
        <p:spPr/>
        <p:txBody>
          <a:bodyPr/>
          <a:lstStyle/>
          <a:p>
            <a:fld id="{B0F7FFD8-5CE8-4D8F-8E40-58118BB0EBB0}" type="slidenum">
              <a:rPr lang="fr-CA" smtClean="0"/>
              <a:pPr/>
              <a:t>7</a:t>
            </a:fld>
            <a:endParaRPr lang="fr-CA" dirty="0"/>
          </a:p>
        </p:txBody>
      </p:sp>
      <p:sp>
        <p:nvSpPr>
          <p:cNvPr id="5" name="Rectangle 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5138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0F7FFD8-5CE8-4D8F-8E40-58118BB0EBB0}" type="slidenum">
              <a:rPr lang="en-CA" smtClean="0"/>
              <a:pPr/>
              <a:t>70</a:t>
            </a:fld>
            <a:endParaRPr lang="en-CA" dirty="0"/>
          </a:p>
        </p:txBody>
      </p:sp>
      <p:sp>
        <p:nvSpPr>
          <p:cNvPr id="16" name="Title 2"/>
          <p:cNvSpPr>
            <a:spLocks noGrp="1"/>
          </p:cNvSpPr>
          <p:nvPr>
            <p:ph type="title"/>
          </p:nvPr>
        </p:nvSpPr>
        <p:spPr>
          <a:xfrm>
            <a:off x="457200" y="389999"/>
            <a:ext cx="8229600" cy="1590179"/>
          </a:xfrm>
        </p:spPr>
        <p:txBody>
          <a:bodyPr/>
          <a:lstStyle/>
          <a:p>
            <a:pPr>
              <a:lnSpc>
                <a:spcPts val="3100"/>
              </a:lnSpc>
            </a:pPr>
            <a:r>
              <a:rPr lang="fr-FR" sz="2800" dirty="0"/>
              <a:t>La plupart des bénéficiaires de services à domicile étaient satisfaits de la </a:t>
            </a:r>
            <a:r>
              <a:rPr lang="fr-FR" sz="2800" i="1" dirty="0"/>
              <a:t>coordination</a:t>
            </a:r>
            <a:r>
              <a:rPr lang="fr-FR" sz="2800" dirty="0"/>
              <a:t> des soins entre le dispensateur de services à domicile et le professionnel de la santé attitré</a:t>
            </a:r>
            <a:endParaRPr lang="en-CA" sz="2800" dirty="0"/>
          </a:p>
        </p:txBody>
      </p:sp>
      <p:grpSp>
        <p:nvGrpSpPr>
          <p:cNvPr id="4" name="Group 3"/>
          <p:cNvGrpSpPr/>
          <p:nvPr/>
        </p:nvGrpSpPr>
        <p:grpSpPr>
          <a:xfrm>
            <a:off x="5196094" y="2002816"/>
            <a:ext cx="3414506" cy="3645508"/>
            <a:chOff x="5196094" y="2002816"/>
            <a:chExt cx="3414506" cy="3645508"/>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369" y="2002816"/>
              <a:ext cx="941834" cy="786386"/>
            </a:xfrm>
            <a:prstGeom prst="rect">
              <a:avLst/>
            </a:prstGeom>
          </p:spPr>
        </p:pic>
        <p:grpSp>
          <p:nvGrpSpPr>
            <p:cNvPr id="3" name="Group 2"/>
            <p:cNvGrpSpPr/>
            <p:nvPr/>
          </p:nvGrpSpPr>
          <p:grpSpPr>
            <a:xfrm>
              <a:off x="5196094" y="2685295"/>
              <a:ext cx="3414506" cy="2963029"/>
              <a:chOff x="5196094" y="2685295"/>
              <a:chExt cx="3414506" cy="2963029"/>
            </a:xfrm>
          </p:grpSpPr>
          <p:sp>
            <p:nvSpPr>
              <p:cNvPr id="17" name="Rectangle 16"/>
              <p:cNvSpPr/>
              <p:nvPr/>
            </p:nvSpPr>
            <p:spPr>
              <a:xfrm>
                <a:off x="5196094" y="2685295"/>
                <a:ext cx="3414506" cy="2963029"/>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28600" tIns="180000" rIns="228600" bIns="180000" rtlCol="0" anchor="t" anchorCtr="0"/>
              <a:lstStyle/>
              <a:p>
                <a:pPr>
                  <a:lnSpc>
                    <a:spcPts val="2000"/>
                  </a:lnSpc>
                  <a:spcAft>
                    <a:spcPts val="600"/>
                  </a:spcAft>
                </a:pPr>
                <a:r>
                  <a:rPr lang="fr-FR" sz="1500" b="1" i="1" dirty="0">
                    <a:solidFill>
                      <a:srgbClr val="282828"/>
                    </a:solidFill>
                  </a:rPr>
                  <a:t>Un plan national pour de meilleurs soins à domicile au Canada</a:t>
                </a:r>
              </a:p>
              <a:p>
                <a:pPr>
                  <a:lnSpc>
                    <a:spcPts val="2000"/>
                  </a:lnSpc>
                  <a:spcAft>
                    <a:spcPts val="600"/>
                  </a:spcAft>
                </a:pPr>
                <a:r>
                  <a:rPr lang="fr-FR" sz="1500" dirty="0">
                    <a:solidFill>
                      <a:srgbClr val="282828"/>
                    </a:solidFill>
                  </a:rPr>
                  <a:t>Ce plan vise notamment à accélérer l’adoption de la technologie dans le secteur des soins à domicile afin que toutes les personnes qui participent aux soins puissent facilement accéder aux données médicales personnelles et au plan de soins pertinents, et les partager entre elles*</a:t>
                </a:r>
              </a:p>
            </p:txBody>
          </p:sp>
          <p:cxnSp>
            <p:nvCxnSpPr>
              <p:cNvPr id="18" name="Straight Connector 17"/>
              <p:cNvCxnSpPr/>
              <p:nvPr/>
            </p:nvCxnSpPr>
            <p:spPr>
              <a:xfrm>
                <a:off x="5196094" y="2704346"/>
                <a:ext cx="3414506"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grpSp>
      </p:grpSp>
      <p:graphicFrame>
        <p:nvGraphicFramePr>
          <p:cNvPr id="20" name="Content Placeholder 5"/>
          <p:cNvGraphicFramePr>
            <a:graphicFrameLocks/>
          </p:cNvGraphicFramePr>
          <p:nvPr>
            <p:extLst>
              <p:ext uri="{D42A27DB-BD31-4B8C-83A1-F6EECF244321}">
                <p14:modId xmlns:p14="http://schemas.microsoft.com/office/powerpoint/2010/main" val="1358220291"/>
              </p:ext>
            </p:extLst>
          </p:nvPr>
        </p:nvGraphicFramePr>
        <p:xfrm>
          <a:off x="507333" y="1714751"/>
          <a:ext cx="4085359" cy="3814025"/>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507332" y="5546772"/>
            <a:ext cx="4085359" cy="507831"/>
          </a:xfrm>
          <a:prstGeom prst="rect">
            <a:avLst/>
          </a:prstGeom>
        </p:spPr>
        <p:txBody>
          <a:bodyPr wrap="square" lIns="0" tIns="91440" bIns="0">
            <a:spAutoFit/>
          </a:bodyPr>
          <a:lstStyle/>
          <a:p>
            <a:r>
              <a:rPr lang="fr-FR" sz="900" b="1" dirty="0" smtClean="0">
                <a:latin typeface="Arial" panose="020B0604020202020204" pitchFamily="34" charset="0"/>
              </a:rPr>
              <a:t>Remarque</a:t>
            </a:r>
          </a:p>
          <a:p>
            <a:r>
              <a:rPr lang="fr-FR" sz="900" dirty="0" smtClean="0">
                <a:latin typeface="Arial" panose="020B0604020202020204" pitchFamily="34" charset="0"/>
              </a:rPr>
              <a:t>Aucune </a:t>
            </a:r>
            <a:r>
              <a:rPr lang="fr-FR" sz="900" dirty="0">
                <a:latin typeface="Arial" panose="020B0604020202020204" pitchFamily="34" charset="0"/>
              </a:rPr>
              <a:t>analyse sur les services à domicile financés par le secteur public n’a été réalisée à l’échelle provinciale en raison de la petite taille des échantillons.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13" name="Rectangle 12"/>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9747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305300" y="1661116"/>
            <a:ext cx="4611422" cy="3829209"/>
            <a:chOff x="4305300" y="1661116"/>
            <a:chExt cx="4611422" cy="3829209"/>
          </a:xfrm>
        </p:grpSpPr>
        <p:graphicFrame>
          <p:nvGraphicFramePr>
            <p:cNvPr id="17" name="Chart 16"/>
            <p:cNvGraphicFramePr/>
            <p:nvPr>
              <p:extLst>
                <p:ext uri="{D42A27DB-BD31-4B8C-83A1-F6EECF244321}">
                  <p14:modId xmlns:p14="http://schemas.microsoft.com/office/powerpoint/2010/main" val="1500563196"/>
                </p:ext>
              </p:extLst>
            </p:nvPr>
          </p:nvGraphicFramePr>
          <p:xfrm>
            <a:off x="4373297" y="1661116"/>
            <a:ext cx="4543425" cy="382920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bwMode="gray">
            <a:xfrm>
              <a:off x="4305300" y="2604090"/>
              <a:ext cx="2235549" cy="2661754"/>
            </a:xfrm>
            <a:prstGeom prst="rect">
              <a:avLst/>
            </a:prstGeom>
            <a:solidFill>
              <a:schemeClr val="bg1"/>
            </a:solidFill>
          </p:spPr>
          <p:txBody>
            <a:bodyPr wrap="square" tIns="118872" rtlCol="0">
              <a:spAutoFit/>
            </a:bodyPr>
            <a:lstStyle/>
            <a:p>
              <a:pPr algn="r">
                <a:spcAft>
                  <a:spcPts val="800"/>
                </a:spcAft>
              </a:pPr>
              <a:r>
                <a:rPr lang="fr-FR" sz="1200" dirty="0">
                  <a:latin typeface="Arial Narrow" panose="020B0606020202030204" pitchFamily="34" charset="0"/>
                </a:rPr>
                <a:t>Soutien à la personne ou à </a:t>
              </a:r>
              <a:r>
                <a:rPr lang="fr-FR" sz="1200" dirty="0" smtClean="0">
                  <a:latin typeface="Arial Narrow" panose="020B0606020202030204" pitchFamily="34" charset="0"/>
                </a:rPr>
                <a:t>domicile</a:t>
              </a:r>
            </a:p>
            <a:p>
              <a:pPr algn="r">
                <a:spcAft>
                  <a:spcPts val="800"/>
                </a:spcAft>
              </a:pPr>
              <a:r>
                <a:rPr lang="fr-FR" sz="1200" dirty="0" smtClean="0">
                  <a:latin typeface="Arial Narrow" panose="020B0606020202030204" pitchFamily="34" charset="0"/>
                </a:rPr>
                <a:t>Autres </a:t>
              </a:r>
              <a:r>
                <a:rPr lang="fr-FR" sz="1200" dirty="0">
                  <a:latin typeface="Arial Narrow" panose="020B0606020202030204" pitchFamily="34" charset="0"/>
                </a:rPr>
                <a:t>services de soins de santé </a:t>
              </a:r>
              <a:r>
                <a:rPr lang="fr-FR" sz="1200" dirty="0" smtClean="0">
                  <a:latin typeface="Arial Narrow" panose="020B0606020202030204" pitchFamily="34" charset="0"/>
                </a:rPr>
                <a:t/>
              </a:r>
              <a:br>
                <a:rPr lang="fr-FR" sz="1200" dirty="0" smtClean="0">
                  <a:latin typeface="Arial Narrow" panose="020B0606020202030204" pitchFamily="34" charset="0"/>
                </a:rPr>
              </a:br>
              <a:r>
                <a:rPr lang="fr-FR" sz="1200" dirty="0" smtClean="0">
                  <a:latin typeface="Arial Narrow" panose="020B0606020202030204" pitchFamily="34" charset="0"/>
                </a:rPr>
                <a:t>(</a:t>
              </a:r>
              <a:r>
                <a:rPr lang="fr-FR" sz="1200" dirty="0">
                  <a:latin typeface="Arial Narrow" panose="020B0606020202030204" pitchFamily="34" charset="0"/>
                </a:rPr>
                <a:t>p. ex. physiothérapie, ergothérapie, orthophonie, conseils en nutrition</a:t>
              </a:r>
              <a:r>
                <a:rPr lang="fr-FR" sz="1200" dirty="0" smtClean="0">
                  <a:latin typeface="Arial Narrow" panose="020B0606020202030204" pitchFamily="34" charset="0"/>
                </a:rPr>
                <a:t>)</a:t>
              </a:r>
            </a:p>
            <a:p>
              <a:pPr algn="r">
                <a:spcAft>
                  <a:spcPts val="1500"/>
                </a:spcAft>
              </a:pPr>
              <a:r>
                <a:rPr lang="en-US" sz="1200" dirty="0" smtClean="0">
                  <a:latin typeface="Arial Narrow" panose="020B0606020202030204" pitchFamily="34" charset="0"/>
                </a:rPr>
                <a:t>Soins infirmiers</a:t>
              </a:r>
            </a:p>
            <a:p>
              <a:pPr algn="r">
                <a:spcAft>
                  <a:spcPts val="1000"/>
                </a:spcAft>
              </a:pPr>
              <a:r>
                <a:rPr lang="fr-FR" sz="1200" dirty="0" smtClean="0">
                  <a:latin typeface="Arial Narrow" panose="020B0606020202030204" pitchFamily="34" charset="0"/>
                </a:rPr>
                <a:t>Équipement </a:t>
              </a:r>
              <a:r>
                <a:rPr lang="fr-FR" sz="1200" dirty="0">
                  <a:latin typeface="Arial Narrow" panose="020B0606020202030204" pitchFamily="34" charset="0"/>
                </a:rPr>
                <a:t>médical ou </a:t>
              </a:r>
              <a:r>
                <a:rPr lang="fr-FR" sz="1200" dirty="0" smtClean="0">
                  <a:latin typeface="Arial Narrow" panose="020B0606020202030204" pitchFamily="34" charset="0"/>
                </a:rPr>
                <a:t/>
              </a:r>
              <a:br>
                <a:rPr lang="fr-FR" sz="1200" dirty="0" smtClean="0">
                  <a:latin typeface="Arial Narrow" panose="020B0606020202030204" pitchFamily="34" charset="0"/>
                </a:rPr>
              </a:br>
              <a:r>
                <a:rPr lang="fr-FR" sz="1200" dirty="0" smtClean="0">
                  <a:latin typeface="Arial Narrow" panose="020B0606020202030204" pitchFamily="34" charset="0"/>
                </a:rPr>
                <a:t>fournitures médicales</a:t>
              </a:r>
            </a:p>
            <a:p>
              <a:pPr algn="r">
                <a:spcAft>
                  <a:spcPts val="2400"/>
                </a:spcAft>
              </a:pPr>
              <a:r>
                <a:rPr lang="en-US" sz="1200" dirty="0" smtClean="0">
                  <a:latin typeface="Arial Narrow" panose="020B0606020202030204" pitchFamily="34" charset="0"/>
                </a:rPr>
                <a:t>Autres </a:t>
              </a:r>
              <a:r>
                <a:rPr lang="en-US" sz="1200" dirty="0">
                  <a:latin typeface="Arial Narrow" panose="020B0606020202030204" pitchFamily="34" charset="0"/>
                </a:rPr>
                <a:t>services </a:t>
              </a:r>
              <a:endParaRPr lang="en-US" sz="1200" dirty="0" smtClean="0">
                <a:latin typeface="Arial Narrow" panose="020B0606020202030204" pitchFamily="34" charset="0"/>
              </a:endParaRPr>
            </a:p>
            <a:p>
              <a:pPr algn="r">
                <a:spcAft>
                  <a:spcPts val="2200"/>
                </a:spcAft>
              </a:pPr>
              <a:r>
                <a:rPr lang="en-US" sz="1200" dirty="0" smtClean="0">
                  <a:latin typeface="Arial Narrow" panose="020B0606020202030204" pitchFamily="34" charset="0"/>
                </a:rPr>
                <a:t>Soins </a:t>
              </a:r>
              <a:r>
                <a:rPr lang="en-US" sz="1200" dirty="0">
                  <a:latin typeface="Arial Narrow" panose="020B0606020202030204" pitchFamily="34" charset="0"/>
                </a:rPr>
                <a:t>palliatifs</a:t>
              </a:r>
            </a:p>
          </p:txBody>
        </p:sp>
      </p:grpSp>
      <p:sp>
        <p:nvSpPr>
          <p:cNvPr id="6" name="Slide Number Placeholder 5"/>
          <p:cNvSpPr>
            <a:spLocks noGrp="1"/>
          </p:cNvSpPr>
          <p:nvPr>
            <p:ph type="sldNum" sz="quarter" idx="4"/>
          </p:nvPr>
        </p:nvSpPr>
        <p:spPr/>
        <p:txBody>
          <a:bodyPr/>
          <a:lstStyle/>
          <a:p>
            <a:fld id="{B0F7FFD8-5CE8-4D8F-8E40-58118BB0EBB0}" type="slidenum">
              <a:rPr lang="en-CA" smtClean="0"/>
              <a:pPr/>
              <a:t>71</a:t>
            </a:fld>
            <a:endParaRPr lang="en-CA" dirty="0"/>
          </a:p>
        </p:txBody>
      </p:sp>
      <p:sp>
        <p:nvSpPr>
          <p:cNvPr id="15" name="Title 1"/>
          <p:cNvSpPr>
            <a:spLocks noGrp="1"/>
          </p:cNvSpPr>
          <p:nvPr>
            <p:ph type="title"/>
          </p:nvPr>
        </p:nvSpPr>
        <p:spPr>
          <a:xfrm>
            <a:off x="457200" y="389999"/>
            <a:ext cx="8229600" cy="1192634"/>
          </a:xfrm>
        </p:spPr>
        <p:txBody>
          <a:bodyPr/>
          <a:lstStyle/>
          <a:p>
            <a:pPr>
              <a:lnSpc>
                <a:spcPts val="3100"/>
              </a:lnSpc>
            </a:pPr>
            <a:r>
              <a:rPr lang="fr-FR" sz="2800" dirty="0"/>
              <a:t>3 % des Canadiens âgés estimaient avoir besoin de services à domicile financés par le secteur public, </a:t>
            </a:r>
            <a:r>
              <a:rPr lang="fr-FR" sz="2800" dirty="0" smtClean="0"/>
              <a:t/>
            </a:r>
            <a:br>
              <a:rPr lang="fr-FR" sz="2800" dirty="0" smtClean="0"/>
            </a:br>
            <a:r>
              <a:rPr lang="fr-FR" sz="2800" dirty="0" smtClean="0"/>
              <a:t>mais </a:t>
            </a:r>
            <a:r>
              <a:rPr lang="fr-FR" sz="2800" dirty="0"/>
              <a:t>ne les ont pas reçus</a:t>
            </a:r>
            <a:endParaRPr lang="en-CA" sz="2800" dirty="0"/>
          </a:p>
        </p:txBody>
      </p:sp>
      <p:grpSp>
        <p:nvGrpSpPr>
          <p:cNvPr id="3" name="Group 2"/>
          <p:cNvGrpSpPr/>
          <p:nvPr/>
        </p:nvGrpSpPr>
        <p:grpSpPr>
          <a:xfrm>
            <a:off x="0" y="1673604"/>
            <a:ext cx="4336426" cy="3829209"/>
            <a:chOff x="35549" y="1661116"/>
            <a:chExt cx="4336426" cy="3829209"/>
          </a:xfrm>
        </p:grpSpPr>
        <p:graphicFrame>
          <p:nvGraphicFramePr>
            <p:cNvPr id="16" name="Chart 15"/>
            <p:cNvGraphicFramePr/>
            <p:nvPr>
              <p:extLst>
                <p:ext uri="{D42A27DB-BD31-4B8C-83A1-F6EECF244321}">
                  <p14:modId xmlns:p14="http://schemas.microsoft.com/office/powerpoint/2010/main" val="367766273"/>
                </p:ext>
              </p:extLst>
            </p:nvPr>
          </p:nvGraphicFramePr>
          <p:xfrm>
            <a:off x="36871" y="1661116"/>
            <a:ext cx="4335104" cy="3829209"/>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bwMode="gray">
            <a:xfrm>
              <a:off x="35549" y="2563342"/>
              <a:ext cx="2038979" cy="2749471"/>
            </a:xfrm>
            <a:prstGeom prst="rect">
              <a:avLst/>
            </a:prstGeom>
            <a:solidFill>
              <a:schemeClr val="bg1"/>
            </a:solidFill>
          </p:spPr>
          <p:txBody>
            <a:bodyPr wrap="square" tIns="91440" rtlCol="0">
              <a:spAutoFit/>
            </a:bodyPr>
            <a:lstStyle/>
            <a:p>
              <a:pPr algn="r">
                <a:spcAft>
                  <a:spcPts val="1000"/>
                </a:spcAft>
              </a:pPr>
              <a:r>
                <a:rPr lang="fr-FR" sz="1200" dirty="0">
                  <a:latin typeface="Arial Narrow" panose="020B0606020202030204" pitchFamily="34" charset="0"/>
                </a:rPr>
                <a:t>Raison inconnue</a:t>
              </a:r>
            </a:p>
            <a:p>
              <a:pPr algn="r">
                <a:spcAft>
                  <a:spcPts val="1000"/>
                </a:spcAft>
              </a:pPr>
              <a:r>
                <a:rPr lang="fr-FR" sz="1200" dirty="0">
                  <a:latin typeface="Arial Narrow" panose="020B0606020202030204" pitchFamily="34" charset="0"/>
                </a:rPr>
                <a:t>Non admissible à des </a:t>
              </a:r>
              <a:r>
                <a:rPr lang="fr-FR" sz="1200" dirty="0" smtClean="0">
                  <a:latin typeface="Arial Narrow" panose="020B0606020202030204" pitchFamily="34" charset="0"/>
                </a:rPr>
                <a:t/>
              </a:r>
              <a:br>
                <a:rPr lang="fr-FR" sz="1200" dirty="0" smtClean="0">
                  <a:latin typeface="Arial Narrow" panose="020B0606020202030204" pitchFamily="34" charset="0"/>
                </a:rPr>
              </a:br>
              <a:r>
                <a:rPr lang="fr-FR" sz="1200" dirty="0" smtClean="0">
                  <a:latin typeface="Arial Narrow" panose="020B0606020202030204" pitchFamily="34" charset="0"/>
                </a:rPr>
                <a:t>services </a:t>
              </a:r>
              <a:r>
                <a:rPr lang="fr-FR" sz="1200" dirty="0">
                  <a:latin typeface="Arial Narrow" panose="020B0606020202030204" pitchFamily="34" charset="0"/>
                </a:rPr>
                <a:t>à domicile</a:t>
              </a:r>
            </a:p>
            <a:p>
              <a:pPr algn="r">
                <a:spcAft>
                  <a:spcPts val="1000"/>
                </a:spcAft>
              </a:pPr>
              <a:r>
                <a:rPr lang="fr-FR" sz="1200" dirty="0">
                  <a:latin typeface="Arial Narrow" panose="020B0606020202030204" pitchFamily="34" charset="0"/>
                </a:rPr>
                <a:t>Coûts trop élevés</a:t>
              </a:r>
            </a:p>
            <a:p>
              <a:pPr algn="r">
                <a:spcAft>
                  <a:spcPts val="1000"/>
                </a:spcAft>
              </a:pPr>
              <a:r>
                <a:rPr lang="fr-FR" sz="1200" dirty="0">
                  <a:latin typeface="Arial Narrow" panose="020B0606020202030204" pitchFamily="34" charset="0"/>
                </a:rPr>
                <a:t>Services non offerts </a:t>
              </a:r>
              <a:r>
                <a:rPr lang="fr-FR" sz="1200" dirty="0" smtClean="0">
                  <a:latin typeface="Arial Narrow" panose="020B0606020202030204" pitchFamily="34" charset="0"/>
                </a:rPr>
                <a:t/>
              </a:r>
              <a:br>
                <a:rPr lang="fr-FR" sz="1200" dirty="0" smtClean="0">
                  <a:latin typeface="Arial Narrow" panose="020B0606020202030204" pitchFamily="34" charset="0"/>
                </a:rPr>
              </a:br>
              <a:r>
                <a:rPr lang="fr-FR" sz="1200" dirty="0" smtClean="0">
                  <a:latin typeface="Arial Narrow" panose="020B0606020202030204" pitchFamily="34" charset="0"/>
                </a:rPr>
                <a:t>dans </a:t>
              </a:r>
              <a:r>
                <a:rPr lang="fr-FR" sz="1200" dirty="0">
                  <a:latin typeface="Arial Narrow" panose="020B0606020202030204" pitchFamily="34" charset="0"/>
                </a:rPr>
                <a:t>la région</a:t>
              </a:r>
            </a:p>
            <a:p>
              <a:pPr algn="r">
                <a:spcAft>
                  <a:spcPts val="1700"/>
                </a:spcAft>
              </a:pPr>
              <a:r>
                <a:rPr lang="fr-FR" sz="1200" dirty="0">
                  <a:latin typeface="Arial Narrow" panose="020B0606020202030204" pitchFamily="34" charset="0"/>
                </a:rPr>
                <a:t>Ne savait pas où s’adresser</a:t>
              </a:r>
            </a:p>
            <a:p>
              <a:pPr algn="r">
                <a:spcAft>
                  <a:spcPts val="1700"/>
                </a:spcAft>
              </a:pPr>
              <a:r>
                <a:rPr lang="fr-FR" sz="1200" dirty="0">
                  <a:latin typeface="Arial Narrow" panose="020B0606020202030204" pitchFamily="34" charset="0"/>
                </a:rPr>
                <a:t>Temps d’attente trop long</a:t>
              </a:r>
            </a:p>
            <a:p>
              <a:pPr algn="r">
                <a:spcAft>
                  <a:spcPts val="1700"/>
                </a:spcAft>
              </a:pPr>
              <a:r>
                <a:rPr lang="fr-FR" sz="1200" dirty="0">
                  <a:latin typeface="Arial Narrow" panose="020B0606020202030204" pitchFamily="34" charset="0"/>
                </a:rPr>
                <a:t>Heures non convenables</a:t>
              </a:r>
              <a:endParaRPr lang="en-US" sz="1200" dirty="0">
                <a:latin typeface="Arial Narrow" panose="020B0606020202030204" pitchFamily="34" charset="0"/>
              </a:endParaRP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235" y="431179"/>
            <a:ext cx="313565" cy="340831"/>
          </a:xfrm>
          <a:prstGeom prst="rect">
            <a:avLst/>
          </a:prstGeom>
        </p:spPr>
      </p:pic>
      <p:sp>
        <p:nvSpPr>
          <p:cNvPr id="19" name="Rectangle 18"/>
          <p:cNvSpPr/>
          <p:nvPr/>
        </p:nvSpPr>
        <p:spPr>
          <a:xfrm>
            <a:off x="507333" y="5502813"/>
            <a:ext cx="7312692" cy="507831"/>
          </a:xfrm>
          <a:prstGeom prst="rect">
            <a:avLst/>
          </a:prstGeom>
        </p:spPr>
        <p:txBody>
          <a:bodyPr wrap="square" lIns="0" tIns="91440" bIns="0">
            <a:spAutoFit/>
          </a:bodyPr>
          <a:lstStyle/>
          <a:p>
            <a:r>
              <a:rPr lang="fr-FR" sz="900" b="1" dirty="0" smtClean="0">
                <a:latin typeface="Arial" panose="020B0604020202020204" pitchFamily="34" charset="0"/>
              </a:rPr>
              <a:t>Remarques</a:t>
            </a:r>
          </a:p>
          <a:p>
            <a:r>
              <a:rPr lang="fr-FR" sz="900" dirty="0" smtClean="0">
                <a:latin typeface="Arial" panose="020B0604020202020204" pitchFamily="34" charset="0"/>
              </a:rPr>
              <a:t>3</a:t>
            </a:r>
            <a:r>
              <a:rPr lang="fr-FR" sz="900" dirty="0">
                <a:latin typeface="Arial" panose="020B0604020202020204" pitchFamily="34" charset="0"/>
              </a:rPr>
              <a:t> % représentent 135 personnes; les résultats doivent être interprétés avec prudence compte tenu de la petite taille de l’échantillon</a:t>
            </a:r>
            <a:r>
              <a:rPr lang="fr-FR" sz="900" dirty="0" smtClean="0">
                <a:latin typeface="Arial" panose="020B0604020202020204" pitchFamily="34" charset="0"/>
              </a:rPr>
              <a:t>.</a:t>
            </a:r>
          </a:p>
          <a:p>
            <a:r>
              <a:rPr lang="fr-CA" sz="900" dirty="0">
                <a:latin typeface="Arial" panose="020B0604020202020204" pitchFamily="34" charset="0"/>
              </a:rPr>
              <a:t>Les proportions de réponses ne totalisent pas 100 % puisqu’il était permis de donner plusieurs réponses</a:t>
            </a:r>
            <a:r>
              <a:rPr lang="fr-CA" sz="900" dirty="0" smtClean="0">
                <a:latin typeface="Arial" panose="020B0604020202020204" pitchFamily="34" charset="0"/>
              </a:rPr>
              <a:t>.</a:t>
            </a:r>
          </a:p>
        </p:txBody>
      </p:sp>
      <p:sp>
        <p:nvSpPr>
          <p:cNvPr id="12" name="Rectangle 11"/>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4202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795089"/>
          </a:xfrm>
        </p:spPr>
        <p:txBody>
          <a:bodyPr/>
          <a:lstStyle/>
          <a:p>
            <a:pPr>
              <a:lnSpc>
                <a:spcPts val="3100"/>
              </a:lnSpc>
            </a:pPr>
            <a:r>
              <a:rPr lang="fr-CA" sz="2800" dirty="0" smtClean="0"/>
              <a:t>Planification de la fin de vie et aide </a:t>
            </a:r>
            <a:br>
              <a:rPr lang="fr-CA" sz="2800" dirty="0" smtClean="0"/>
            </a:br>
            <a:r>
              <a:rPr lang="fr-CA" sz="2800" dirty="0" smtClean="0"/>
              <a:t>médicale à mourir </a:t>
            </a:r>
            <a:endParaRPr lang="fr-CA" sz="2800" dirty="0"/>
          </a:p>
        </p:txBody>
      </p:sp>
      <p:sp>
        <p:nvSpPr>
          <p:cNvPr id="3" name="Slide Number Placeholder 2"/>
          <p:cNvSpPr>
            <a:spLocks noGrp="1"/>
          </p:cNvSpPr>
          <p:nvPr>
            <p:ph type="sldNum" sz="quarter" idx="4"/>
          </p:nvPr>
        </p:nvSpPr>
        <p:spPr/>
        <p:txBody>
          <a:bodyPr/>
          <a:lstStyle/>
          <a:p>
            <a:fld id="{B0F7FFD8-5CE8-4D8F-8E40-58118BB0EBB0}" type="slidenum">
              <a:rPr lang="fr-CA" smtClean="0"/>
              <a:pPr/>
              <a:t>72</a:t>
            </a:fld>
            <a:endParaRPr lang="fr-CA" dirty="0"/>
          </a:p>
        </p:txBody>
      </p:sp>
      <p:sp>
        <p:nvSpPr>
          <p:cNvPr id="6" name="Rectangle 5"/>
          <p:cNvSpPr/>
          <p:nvPr/>
        </p:nvSpPr>
        <p:spPr>
          <a:xfrm>
            <a:off x="457200" y="2453422"/>
            <a:ext cx="8123274" cy="3681564"/>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457200" bIns="457200" rtlCol="0" anchor="t" anchorCtr="0"/>
          <a:lstStyle/>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Les Canadiens âgés participaient davantage à la planification des soins de fin de vie que les adultes âgés des autres pays. Environ les deux tiers ont discuté de leurs volontés de fin de vie avec quelqu’un (66 %) et ont désigné un mandataire par écrit (63 %). En revanche, moins de la moitié (44 %) ont rédigé un plan ou un document faisant état de leurs volontés en matière de soins de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fin de vie. </a:t>
            </a:r>
          </a:p>
          <a:p>
            <a:pPr marL="228600" indent="-228600">
              <a:lnSpc>
                <a:spcPts val="2000"/>
              </a:lnSpc>
              <a:spcAft>
                <a:spcPts val="450"/>
              </a:spcAft>
              <a:buFont typeface="Arial" panose="020B0604020202020204" pitchFamily="34" charset="0"/>
              <a:buChar char="•"/>
            </a:pPr>
            <a:r>
              <a:rPr lang="fr-CA" sz="1400" dirty="0" smtClean="0">
                <a:solidFill>
                  <a:schemeClr val="tx1"/>
                </a:solidFill>
                <a:cs typeface="Arial" panose="020B0604020202020204" pitchFamily="34" charset="0"/>
              </a:rPr>
              <a:t>Pour la première fois, les répondants ont été sondés au sujet de l’aide médicale à mourir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(AMAM). 12 % des Canadiens âgés (ou un membre de leur famille) ont déjà discuté de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l’accès à l’AMAM avec un dispensateur de soins. Par ailleurs, 64 % croient ou sont certains </a:t>
            </a:r>
            <a:br>
              <a:rPr lang="fr-CA" sz="1400" dirty="0" smtClean="0">
                <a:solidFill>
                  <a:schemeClr val="tx1"/>
                </a:solidFill>
                <a:cs typeface="Arial" panose="020B0604020202020204" pitchFamily="34" charset="0"/>
              </a:rPr>
            </a:br>
            <a:r>
              <a:rPr lang="fr-CA" sz="1400" dirty="0" smtClean="0">
                <a:solidFill>
                  <a:schemeClr val="tx1"/>
                </a:solidFill>
                <a:cs typeface="Arial" panose="020B0604020202020204" pitchFamily="34" charset="0"/>
              </a:rPr>
              <a:t>qu’ils pourraient obtenir de l’AMAM dans leur collectivité s’ils y étaient admissibles et qu’ils souhaitaient la recevoir. </a:t>
            </a:r>
            <a:endParaRPr lang="fr-CA" sz="1400" dirty="0">
              <a:solidFill>
                <a:schemeClr val="tx1"/>
              </a:solidFill>
              <a:cs typeface="Arial" panose="020B0604020202020204" pitchFamily="34" charset="0"/>
            </a:endParaRPr>
          </a:p>
        </p:txBody>
      </p:sp>
      <p:cxnSp>
        <p:nvCxnSpPr>
          <p:cNvPr id="8" name="Straight Connector 7"/>
          <p:cNvCxnSpPr/>
          <p:nvPr/>
        </p:nvCxnSpPr>
        <p:spPr>
          <a:xfrm flipV="1">
            <a:off x="457200" y="2453424"/>
            <a:ext cx="8123274" cy="1"/>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1931240"/>
            <a:ext cx="1931106" cy="461665"/>
          </a:xfrm>
          <a:prstGeom prst="rect">
            <a:avLst/>
          </a:prstGeom>
        </p:spPr>
        <p:txBody>
          <a:bodyPr wrap="none">
            <a:spAutoFit/>
          </a:bodyPr>
          <a:lstStyle/>
          <a:p>
            <a:r>
              <a:rPr lang="fr-CA" sz="2400" dirty="0">
                <a:solidFill>
                  <a:srgbClr val="00A199"/>
                </a:solidFill>
              </a:rPr>
              <a:t>Résultats clés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4238" y="4400022"/>
            <a:ext cx="313565" cy="33928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5579" y="319688"/>
            <a:ext cx="2062284" cy="1814941"/>
          </a:xfrm>
          <a:prstGeom prst="rect">
            <a:avLst/>
          </a:prstGeom>
        </p:spPr>
      </p:pic>
      <p:sp>
        <p:nvSpPr>
          <p:cNvPr id="11" name="Rectangle 10"/>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81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89999"/>
            <a:ext cx="7829551" cy="1192634"/>
          </a:xfrm>
        </p:spPr>
        <p:txBody>
          <a:bodyPr/>
          <a:lstStyle/>
          <a:p>
            <a:r>
              <a:rPr lang="fr-CA" dirty="0"/>
              <a:t>Les Canadiens âgés participent davantage à la planification des soins de fin de vie que les adultes âgés des autres pays</a:t>
            </a:r>
            <a:endParaRPr lang="en-CA" dirty="0"/>
          </a:p>
        </p:txBody>
      </p:sp>
      <p:sp>
        <p:nvSpPr>
          <p:cNvPr id="2" name="Slide Number Placeholder 1"/>
          <p:cNvSpPr>
            <a:spLocks noGrp="1"/>
          </p:cNvSpPr>
          <p:nvPr>
            <p:ph type="sldNum" sz="quarter" idx="4"/>
          </p:nvPr>
        </p:nvSpPr>
        <p:spPr/>
        <p:txBody>
          <a:bodyPr/>
          <a:lstStyle/>
          <a:p>
            <a:fld id="{B0F7FFD8-5CE8-4D8F-8E40-58118BB0EBB0}" type="slidenum">
              <a:rPr lang="en-CA" smtClean="0"/>
              <a:pPr/>
              <a:t>73</a:t>
            </a:fld>
            <a:endParaRPr lang="en-CA" dirty="0"/>
          </a:p>
        </p:txBody>
      </p:sp>
      <p:grpSp>
        <p:nvGrpSpPr>
          <p:cNvPr id="9" name="Group 2"/>
          <p:cNvGrpSpPr/>
          <p:nvPr>
            <p:custDataLst>
              <p:tags r:id="rId1"/>
            </p:custDataLst>
          </p:nvPr>
        </p:nvGrpSpPr>
        <p:grpSpPr>
          <a:xfrm>
            <a:off x="248075" y="6315411"/>
            <a:ext cx="4326123" cy="427175"/>
            <a:chOff x="1559256" y="4655154"/>
            <a:chExt cx="4326123" cy="413852"/>
          </a:xfrm>
        </p:grpSpPr>
        <p:grpSp>
          <p:nvGrpSpPr>
            <p:cNvPr id="10" name="Group 3"/>
            <p:cNvGrpSpPr/>
            <p:nvPr/>
          </p:nvGrpSpPr>
          <p:grpSpPr>
            <a:xfrm>
              <a:off x="1559256" y="4655163"/>
              <a:ext cx="1599872" cy="413828"/>
              <a:chOff x="2989195" y="5765318"/>
              <a:chExt cx="1742725" cy="432178"/>
            </a:xfrm>
          </p:grpSpPr>
          <p:sp>
            <p:nvSpPr>
              <p:cNvPr id="17"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8"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11" name="Group 5"/>
            <p:cNvGrpSpPr/>
            <p:nvPr/>
          </p:nvGrpSpPr>
          <p:grpSpPr>
            <a:xfrm>
              <a:off x="2918782" y="4655178"/>
              <a:ext cx="1454430" cy="413828"/>
              <a:chOff x="4402330" y="5765321"/>
              <a:chExt cx="1742724" cy="432177"/>
            </a:xfrm>
          </p:grpSpPr>
          <p:sp>
            <p:nvSpPr>
              <p:cNvPr id="15"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6"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12" name="Group 7"/>
            <p:cNvGrpSpPr/>
            <p:nvPr/>
          </p:nvGrpSpPr>
          <p:grpSpPr>
            <a:xfrm>
              <a:off x="4430951" y="4655154"/>
              <a:ext cx="1454428" cy="413828"/>
              <a:chOff x="5966949" y="5765308"/>
              <a:chExt cx="1742722" cy="432178"/>
            </a:xfrm>
          </p:grpSpPr>
          <p:sp>
            <p:nvSpPr>
              <p:cNvPr id="13"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4"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grpSp>
        <p:nvGrpSpPr>
          <p:cNvPr id="3" name="Group 2"/>
          <p:cNvGrpSpPr/>
          <p:nvPr/>
        </p:nvGrpSpPr>
        <p:grpSpPr>
          <a:xfrm>
            <a:off x="478269" y="1775637"/>
            <a:ext cx="8208531" cy="4407641"/>
            <a:chOff x="478269" y="1775637"/>
            <a:chExt cx="8208531" cy="4407641"/>
          </a:xfrm>
        </p:grpSpPr>
        <p:graphicFrame>
          <p:nvGraphicFramePr>
            <p:cNvPr id="23" name="Content Placeholder 4"/>
            <p:cNvGraphicFramePr>
              <a:graphicFrameLocks/>
            </p:cNvGraphicFramePr>
            <p:nvPr>
              <p:extLst>
                <p:ext uri="{D42A27DB-BD31-4B8C-83A1-F6EECF244321}">
                  <p14:modId xmlns:p14="http://schemas.microsoft.com/office/powerpoint/2010/main" val="1977585181"/>
                </p:ext>
              </p:extLst>
            </p:nvPr>
          </p:nvGraphicFramePr>
          <p:xfrm>
            <a:off x="478269" y="1775637"/>
            <a:ext cx="8208531" cy="4407641"/>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1033872" y="2432558"/>
              <a:ext cx="3683138" cy="461665"/>
            </a:xfrm>
            <a:prstGeom prst="rect">
              <a:avLst/>
            </a:prstGeom>
            <a:noFill/>
          </p:spPr>
          <p:txBody>
            <a:bodyPr wrap="square" rtlCol="0">
              <a:spAutoFit/>
            </a:bodyPr>
            <a:lstStyle/>
            <a:p>
              <a:pPr algn="r"/>
              <a:r>
                <a:rPr lang="fr-FR" sz="1200" dirty="0">
                  <a:solidFill>
                    <a:srgbClr val="000000"/>
                  </a:solidFill>
                  <a:latin typeface="Arial Narrow" panose="020B0606020202030204" pitchFamily="34" charset="0"/>
                </a:rPr>
                <a:t>ont discuté de leurs volontés de fin de vie avec des membres de la famille, des amis ou des professionnels de la santé</a:t>
              </a:r>
            </a:p>
          </p:txBody>
        </p:sp>
        <p:sp>
          <p:nvSpPr>
            <p:cNvPr id="21" name="Rectangle 20"/>
            <p:cNvSpPr/>
            <p:nvPr/>
          </p:nvSpPr>
          <p:spPr>
            <a:xfrm>
              <a:off x="1608636" y="3479003"/>
              <a:ext cx="3108374" cy="461665"/>
            </a:xfrm>
            <a:prstGeom prst="rect">
              <a:avLst/>
            </a:prstGeom>
            <a:noFill/>
          </p:spPr>
          <p:txBody>
            <a:bodyPr wrap="square" rtlCol="0">
              <a:spAutoFit/>
            </a:bodyPr>
            <a:lstStyle/>
            <a:p>
              <a:pPr algn="r"/>
              <a:r>
                <a:rPr lang="fr-FR" sz="1200" dirty="0">
                  <a:solidFill>
                    <a:srgbClr val="000000"/>
                  </a:solidFill>
                  <a:latin typeface="Arial Narrow" panose="020B0606020202030204" pitchFamily="34" charset="0"/>
                </a:rPr>
                <a:t>ont rédigé un plan ou un document faisant état de leurs volontés de fin de vie</a:t>
              </a:r>
            </a:p>
          </p:txBody>
        </p:sp>
        <p:sp>
          <p:nvSpPr>
            <p:cNvPr id="22" name="Rectangle 21"/>
            <p:cNvSpPr/>
            <p:nvPr/>
          </p:nvSpPr>
          <p:spPr>
            <a:xfrm>
              <a:off x="528038" y="4451017"/>
              <a:ext cx="4188972" cy="461665"/>
            </a:xfrm>
            <a:prstGeom prst="rect">
              <a:avLst/>
            </a:prstGeom>
            <a:noFill/>
          </p:spPr>
          <p:txBody>
            <a:bodyPr wrap="square" rtlCol="0">
              <a:spAutoFit/>
            </a:bodyPr>
            <a:lstStyle/>
            <a:p>
              <a:pPr algn="r"/>
              <a:r>
                <a:rPr lang="fr-FR" sz="1200" dirty="0">
                  <a:solidFill>
                    <a:srgbClr val="000000"/>
                  </a:solidFill>
                  <a:latin typeface="Arial Narrow" panose="020B0606020202030204" pitchFamily="34" charset="0"/>
                </a:rPr>
                <a:t>ont désigné quelqu’un par écrit pour prendre des décisions en matière de traitement à leur place s’ils ne peuvent le faire eux-mêmes</a:t>
              </a:r>
            </a:p>
          </p:txBody>
        </p:sp>
        <p:grpSp>
          <p:nvGrpSpPr>
            <p:cNvPr id="24" name="Group 23"/>
            <p:cNvGrpSpPr/>
            <p:nvPr/>
          </p:nvGrpSpPr>
          <p:grpSpPr>
            <a:xfrm>
              <a:off x="6068114" y="5793330"/>
              <a:ext cx="1144772" cy="276999"/>
              <a:chOff x="5888663" y="5884770"/>
              <a:chExt cx="1144772" cy="276999"/>
            </a:xfrm>
          </p:grpSpPr>
          <p:grpSp>
            <p:nvGrpSpPr>
              <p:cNvPr id="25" name="Group 24"/>
              <p:cNvGrpSpPr/>
              <p:nvPr/>
            </p:nvGrpSpPr>
            <p:grpSpPr bwMode="gray">
              <a:xfrm>
                <a:off x="5888663" y="5884770"/>
                <a:ext cx="1144772" cy="276999"/>
                <a:chOff x="5734493" y="5893634"/>
                <a:chExt cx="1144772" cy="276999"/>
              </a:xfrm>
            </p:grpSpPr>
            <p:sp>
              <p:nvSpPr>
                <p:cNvPr id="31" name="Rectangle 30"/>
                <p:cNvSpPr/>
                <p:nvPr/>
              </p:nvSpPr>
              <p:spPr bwMode="gray">
                <a:xfrm>
                  <a:off x="5734493" y="5927652"/>
                  <a:ext cx="1144772" cy="196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31"/>
                <p:cNvSpPr/>
                <p:nvPr/>
              </p:nvSpPr>
              <p:spPr bwMode="gray">
                <a:xfrm>
                  <a:off x="6241047" y="5893634"/>
                  <a:ext cx="631271" cy="276999"/>
                </a:xfrm>
                <a:prstGeom prst="rect">
                  <a:avLst/>
                </a:prstGeom>
              </p:spPr>
              <p:txBody>
                <a:bodyPr wrap="square">
                  <a:spAutoFit/>
                </a:bodyPr>
                <a:lstStyle/>
                <a:p>
                  <a:pPr algn="r"/>
                  <a:r>
                    <a:rPr lang="en-US" sz="1200" dirty="0" smtClean="0">
                      <a:solidFill>
                        <a:srgbClr val="000000"/>
                      </a:solidFill>
                      <a:latin typeface="Arial Narrow" panose="020B0606020202030204" pitchFamily="34" charset="0"/>
                      <a:cs typeface="Arial" panose="020B0604020202020204" pitchFamily="34" charset="0"/>
                    </a:rPr>
                    <a:t>Canada</a:t>
                  </a:r>
                  <a:endParaRPr lang="en-CA" sz="1200" dirty="0">
                    <a:latin typeface="Arial Narrow" panose="020B0606020202030204" pitchFamily="34" charset="0"/>
                    <a:cs typeface="Arial" panose="020B0604020202020204" pitchFamily="34" charset="0"/>
                  </a:endParaRPr>
                </a:p>
              </p:txBody>
            </p:sp>
          </p:grpSp>
          <p:grpSp>
            <p:nvGrpSpPr>
              <p:cNvPr id="26" name="Group 25"/>
              <p:cNvGrpSpPr/>
              <p:nvPr/>
            </p:nvGrpSpPr>
            <p:grpSpPr>
              <a:xfrm>
                <a:off x="5934795" y="5967971"/>
                <a:ext cx="482692" cy="128016"/>
                <a:chOff x="5974370" y="5966784"/>
                <a:chExt cx="482692" cy="128016"/>
              </a:xfrm>
            </p:grpSpPr>
            <p:grpSp>
              <p:nvGrpSpPr>
                <p:cNvPr id="27" name="Group 26"/>
                <p:cNvGrpSpPr/>
                <p:nvPr/>
              </p:nvGrpSpPr>
              <p:grpSpPr bwMode="gray">
                <a:xfrm>
                  <a:off x="5974370" y="5966784"/>
                  <a:ext cx="305354" cy="128016"/>
                  <a:chOff x="5245240" y="5632102"/>
                  <a:chExt cx="305354" cy="128016"/>
                </a:xfrm>
              </p:grpSpPr>
              <p:sp>
                <p:nvSpPr>
                  <p:cNvPr id="29" name="Diamond 28"/>
                  <p:cNvSpPr/>
                  <p:nvPr/>
                </p:nvSpPr>
                <p:spPr bwMode="gray">
                  <a:xfrm>
                    <a:off x="5245240" y="5632102"/>
                    <a:ext cx="128016" cy="128016"/>
                  </a:xfrm>
                  <a:prstGeom prst="diamond">
                    <a:avLst/>
                  </a:prstGeom>
                  <a:pattFill prst="pct90">
                    <a:fgClr>
                      <a:srgbClr val="00A199"/>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Diamond 29"/>
                  <p:cNvSpPr/>
                  <p:nvPr/>
                </p:nvSpPr>
                <p:spPr bwMode="gray">
                  <a:xfrm>
                    <a:off x="5422578" y="5632102"/>
                    <a:ext cx="128016" cy="128016"/>
                  </a:xfrm>
                  <a:prstGeom prst="diamond">
                    <a:avLst/>
                  </a:prstGeom>
                  <a:solidFill>
                    <a:srgbClr val="CFE8E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8" name="Diamond 27"/>
                <p:cNvSpPr/>
                <p:nvPr/>
              </p:nvSpPr>
              <p:spPr bwMode="gray">
                <a:xfrm>
                  <a:off x="6329046" y="5966784"/>
                  <a:ext cx="128016" cy="128016"/>
                </a:xfrm>
                <a:prstGeom prst="diamond">
                  <a:avLst/>
                </a:prstGeom>
                <a:solidFill>
                  <a:srgbClr val="F48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sp>
        <p:nvSpPr>
          <p:cNvPr id="33" name="Rectangle 32"/>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4204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499"/>
            <a:ext cx="8033657" cy="795089"/>
          </a:xfrm>
        </p:spPr>
        <p:txBody>
          <a:bodyPr/>
          <a:lstStyle/>
          <a:p>
            <a:r>
              <a:rPr lang="fr-FR" dirty="0"/>
              <a:t>Aperçu des résultats provinciaux : </a:t>
            </a:r>
            <a:r>
              <a:rPr lang="fr-FR" dirty="0" smtClean="0"/>
              <a:t>planification </a:t>
            </a:r>
            <a:r>
              <a:rPr lang="fr-FR" dirty="0"/>
              <a:t>de la </a:t>
            </a:r>
            <a:r>
              <a:rPr lang="fr-FR" dirty="0" smtClean="0"/>
              <a:t/>
            </a:r>
            <a:br>
              <a:rPr lang="fr-FR" dirty="0" smtClean="0"/>
            </a:br>
            <a:r>
              <a:rPr lang="fr-FR" dirty="0" smtClean="0"/>
              <a:t>fin </a:t>
            </a:r>
            <a:r>
              <a:rPr lang="fr-FR" dirty="0"/>
              <a:t>de </a:t>
            </a:r>
            <a:r>
              <a:rPr lang="fr-FR" dirty="0" smtClean="0"/>
              <a:t>vie</a:t>
            </a:r>
            <a:endParaRPr lang="en-CA" dirty="0"/>
          </a:p>
        </p:txBody>
      </p:sp>
      <p:graphicFrame>
        <p:nvGraphicFramePr>
          <p:cNvPr id="5" name="Table 2"/>
          <p:cNvGraphicFramePr>
            <a:graphicFrameLocks noGrp="1"/>
          </p:cNvGraphicFramePr>
          <p:nvPr>
            <p:ph idx="4294967295"/>
            <p:extLst>
              <p:ext uri="{D42A27DB-BD31-4B8C-83A1-F6EECF244321}">
                <p14:modId xmlns:p14="http://schemas.microsoft.com/office/powerpoint/2010/main" val="166386683"/>
              </p:ext>
            </p:extLst>
          </p:nvPr>
        </p:nvGraphicFramePr>
        <p:xfrm>
          <a:off x="495294" y="1551394"/>
          <a:ext cx="8212763" cy="4077200"/>
        </p:xfrm>
        <a:graphic>
          <a:graphicData uri="http://schemas.openxmlformats.org/drawingml/2006/table">
            <a:tbl>
              <a:tblPr/>
              <a:tblGrid>
                <a:gridCol w="2361117">
                  <a:extLst>
                    <a:ext uri="{9D8B030D-6E8A-4147-A177-3AD203B41FA5}">
                      <a16:colId xmlns:a16="http://schemas.microsoft.com/office/drawing/2014/main" val="20000"/>
                    </a:ext>
                  </a:extLst>
                </a:gridCol>
                <a:gridCol w="583475">
                  <a:extLst>
                    <a:ext uri="{9D8B030D-6E8A-4147-A177-3AD203B41FA5}">
                      <a16:colId xmlns:a16="http://schemas.microsoft.com/office/drawing/2014/main" val="20001"/>
                    </a:ext>
                  </a:extLst>
                </a:gridCol>
                <a:gridCol w="539931">
                  <a:extLst>
                    <a:ext uri="{9D8B030D-6E8A-4147-A177-3AD203B41FA5}">
                      <a16:colId xmlns:a16="http://schemas.microsoft.com/office/drawing/2014/main" val="20002"/>
                    </a:ext>
                  </a:extLst>
                </a:gridCol>
                <a:gridCol w="418012">
                  <a:extLst>
                    <a:ext uri="{9D8B030D-6E8A-4147-A177-3AD203B41FA5}">
                      <a16:colId xmlns:a16="http://schemas.microsoft.com/office/drawing/2014/main" val="20003"/>
                    </a:ext>
                  </a:extLst>
                </a:gridCol>
                <a:gridCol w="409302">
                  <a:extLst>
                    <a:ext uri="{9D8B030D-6E8A-4147-A177-3AD203B41FA5}">
                      <a16:colId xmlns:a16="http://schemas.microsoft.com/office/drawing/2014/main" val="20004"/>
                    </a:ext>
                  </a:extLst>
                </a:gridCol>
                <a:gridCol w="384760">
                  <a:extLst>
                    <a:ext uri="{9D8B030D-6E8A-4147-A177-3AD203B41FA5}">
                      <a16:colId xmlns:a16="http://schemas.microsoft.com/office/drawing/2014/main" val="20005"/>
                    </a:ext>
                  </a:extLst>
                </a:gridCol>
                <a:gridCol w="467096">
                  <a:extLst>
                    <a:ext uri="{9D8B030D-6E8A-4147-A177-3AD203B41FA5}">
                      <a16:colId xmlns:a16="http://schemas.microsoft.com/office/drawing/2014/main" val="20006"/>
                    </a:ext>
                  </a:extLst>
                </a:gridCol>
                <a:gridCol w="467096">
                  <a:extLst>
                    <a:ext uri="{9D8B030D-6E8A-4147-A177-3AD203B41FA5}">
                      <a16:colId xmlns:a16="http://schemas.microsoft.com/office/drawing/2014/main" val="20007"/>
                    </a:ext>
                  </a:extLst>
                </a:gridCol>
                <a:gridCol w="467096">
                  <a:extLst>
                    <a:ext uri="{9D8B030D-6E8A-4147-A177-3AD203B41FA5}">
                      <a16:colId xmlns:a16="http://schemas.microsoft.com/office/drawing/2014/main" val="20008"/>
                    </a:ext>
                  </a:extLst>
                </a:gridCol>
                <a:gridCol w="467096">
                  <a:extLst>
                    <a:ext uri="{9D8B030D-6E8A-4147-A177-3AD203B41FA5}">
                      <a16:colId xmlns:a16="http://schemas.microsoft.com/office/drawing/2014/main" val="20009"/>
                    </a:ext>
                  </a:extLst>
                </a:gridCol>
                <a:gridCol w="467096">
                  <a:extLst>
                    <a:ext uri="{9D8B030D-6E8A-4147-A177-3AD203B41FA5}">
                      <a16:colId xmlns:a16="http://schemas.microsoft.com/office/drawing/2014/main" val="20010"/>
                    </a:ext>
                  </a:extLst>
                </a:gridCol>
                <a:gridCol w="467096">
                  <a:extLst>
                    <a:ext uri="{9D8B030D-6E8A-4147-A177-3AD203B41FA5}">
                      <a16:colId xmlns:a16="http://schemas.microsoft.com/office/drawing/2014/main" val="20011"/>
                    </a:ext>
                  </a:extLst>
                </a:gridCol>
                <a:gridCol w="713590">
                  <a:extLst>
                    <a:ext uri="{9D8B030D-6E8A-4147-A177-3AD203B41FA5}">
                      <a16:colId xmlns:a16="http://schemas.microsoft.com/office/drawing/2014/main" val="20012"/>
                    </a:ext>
                  </a:extLst>
                </a:gridCol>
              </a:tblGrid>
              <a:tr h="509516">
                <a:tc>
                  <a:txBody>
                    <a:bodyPr/>
                    <a:lstStyle/>
                    <a:p>
                      <a:pPr algn="l" fontAlgn="b"/>
                      <a:r>
                        <a:rPr lang="fr-CA" sz="1250" b="1" i="0" u="none" strike="noStrike" noProof="0" dirty="0" smtClean="0">
                          <a:effectLst/>
                          <a:latin typeface="+mn-lt"/>
                          <a:cs typeface="Arial" panose="020B0604020202020204" pitchFamily="34" charset="0"/>
                        </a:rPr>
                        <a:t>Pourcentage des répondants qui</a:t>
                      </a:r>
                      <a:endParaRPr lang="fr-CA" sz="1250" b="1" i="0" u="none" strike="noStrike" noProof="0" dirty="0">
                        <a:effectLst/>
                        <a:latin typeface="+mn-lt"/>
                        <a:cs typeface="Arial" panose="020B0604020202020204" pitchFamily="34" charset="0"/>
                      </a:endParaRPr>
                    </a:p>
                  </a:txBody>
                  <a:tcPr marL="54864" marR="54864" marT="54864" marB="54864" anchor="b">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T.-N.-L.</a:t>
                      </a:r>
                      <a:endParaRPr lang="fr-CA" sz="1250" b="1" i="0" u="none" strike="noStrike" noProof="0" dirty="0">
                        <a:solidFill>
                          <a:srgbClr val="000000"/>
                        </a:solidFill>
                        <a:effectLst/>
                        <a:latin typeface="+mn-lt"/>
                        <a:cs typeface="Arial" panose="020B0604020202020204" pitchFamily="34" charset="0"/>
                      </a:endParaRPr>
                    </a:p>
                  </a:txBody>
                  <a:tcPr marL="27432" marR="27432" marT="54864" marB="54864"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Î.-P.-É.</a:t>
                      </a:r>
                    </a:p>
                  </a:txBody>
                  <a:tcPr marL="27432" marR="27432" marT="54864" marB="54864"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N.-É.</a:t>
                      </a:r>
                      <a:endParaRPr lang="fr-CA" sz="1250" b="1" i="0" u="none" strike="noStrike" noProof="0" dirty="0">
                        <a:solidFill>
                          <a:srgbClr val="000000"/>
                        </a:solidFill>
                        <a:effectLst/>
                        <a:latin typeface="+mn-lt"/>
                        <a:cs typeface="Arial" panose="020B0604020202020204" pitchFamily="34" charset="0"/>
                      </a:endParaRPr>
                    </a:p>
                  </a:txBody>
                  <a:tcPr marL="27432" marR="27432" marT="54864" marB="54864"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N.-B.</a:t>
                      </a:r>
                      <a:endParaRPr lang="fr-CA" sz="1250" b="1" i="0" u="none" strike="noStrike" noProof="0" dirty="0">
                        <a:solidFill>
                          <a:srgbClr val="000000"/>
                        </a:solidFill>
                        <a:effectLst/>
                        <a:latin typeface="+mn-lt"/>
                        <a:cs typeface="Arial" panose="020B0604020202020204" pitchFamily="34" charset="0"/>
                      </a:endParaRPr>
                    </a:p>
                  </a:txBody>
                  <a:tcPr marL="27432" marR="27432" marT="54864" marB="54864"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Qc</a:t>
                      </a:r>
                    </a:p>
                  </a:txBody>
                  <a:tcPr marL="27432" marR="27432" marT="54864" marB="54864"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Ont.</a:t>
                      </a:r>
                      <a:endParaRPr lang="fr-CA" sz="1250" b="1" i="0" u="none" strike="noStrike" noProof="0" dirty="0">
                        <a:solidFill>
                          <a:srgbClr val="000000"/>
                        </a:solidFill>
                        <a:effectLst/>
                        <a:latin typeface="+mn-lt"/>
                        <a:cs typeface="Arial" panose="020B0604020202020204" pitchFamily="34" charset="0"/>
                      </a:endParaRPr>
                    </a:p>
                  </a:txBody>
                  <a:tcPr marL="27432" marR="27432" marT="54864" marB="54864"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Man.</a:t>
                      </a:r>
                      <a:endParaRPr lang="fr-CA" sz="1250" b="1" i="0" u="none" strike="noStrike" noProof="0" dirty="0">
                        <a:solidFill>
                          <a:srgbClr val="000000"/>
                        </a:solidFill>
                        <a:effectLst/>
                        <a:latin typeface="+mn-lt"/>
                        <a:cs typeface="Arial" panose="020B0604020202020204" pitchFamily="34" charset="0"/>
                      </a:endParaRPr>
                    </a:p>
                  </a:txBody>
                  <a:tcPr marL="27432" marR="27432" marT="54864" marB="54864"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Sask.</a:t>
                      </a:r>
                      <a:endParaRPr lang="fr-CA" sz="1250" b="1" i="0" u="none" strike="noStrike" noProof="0" dirty="0">
                        <a:solidFill>
                          <a:srgbClr val="000000"/>
                        </a:solidFill>
                        <a:effectLst/>
                        <a:latin typeface="+mn-lt"/>
                        <a:cs typeface="Arial" panose="020B0604020202020204" pitchFamily="34" charset="0"/>
                      </a:endParaRPr>
                    </a:p>
                  </a:txBody>
                  <a:tcPr marL="27432" marR="27432" marT="54864" marB="54864"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Alb.</a:t>
                      </a:r>
                      <a:endParaRPr lang="fr-CA" sz="1250" b="1" i="0" u="none" strike="noStrike" noProof="0" dirty="0">
                        <a:solidFill>
                          <a:srgbClr val="000000"/>
                        </a:solidFill>
                        <a:effectLst/>
                        <a:latin typeface="+mn-lt"/>
                        <a:cs typeface="Arial" panose="020B0604020202020204" pitchFamily="34" charset="0"/>
                      </a:endParaRPr>
                    </a:p>
                  </a:txBody>
                  <a:tcPr marL="27432" marR="27432" marT="54864" marB="54864"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C.-B.</a:t>
                      </a:r>
                      <a:endParaRPr lang="fr-CA" sz="1250" b="1" i="0" u="none" strike="noStrike" noProof="0" dirty="0">
                        <a:solidFill>
                          <a:srgbClr val="000000"/>
                        </a:solidFill>
                        <a:effectLst/>
                        <a:latin typeface="+mn-lt"/>
                        <a:cs typeface="Arial" panose="020B0604020202020204" pitchFamily="34" charset="0"/>
                      </a:endParaRPr>
                    </a:p>
                  </a:txBody>
                  <a:tcPr marL="27432" marR="27432" marT="54864" marB="54864"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Can.</a:t>
                      </a:r>
                      <a:endParaRPr lang="fr-CA" sz="1250" b="1" i="0" u="none" strike="noStrike" noProof="0" dirty="0">
                        <a:solidFill>
                          <a:srgbClr val="000000"/>
                        </a:solidFill>
                        <a:effectLst/>
                        <a:latin typeface="+mn-lt"/>
                        <a:cs typeface="Arial" panose="020B0604020202020204" pitchFamily="34" charset="0"/>
                      </a:endParaRPr>
                    </a:p>
                  </a:txBody>
                  <a:tcPr marL="27432" marR="27432" marT="54864" marB="54864"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rtl="0" fontAlgn="b"/>
                      <a:r>
                        <a:rPr lang="fr-CA" sz="1250" b="1" i="0" u="none" strike="noStrike" noProof="0" dirty="0" smtClean="0">
                          <a:solidFill>
                            <a:srgbClr val="000000"/>
                          </a:solidFill>
                          <a:effectLst/>
                          <a:latin typeface="+mn-lt"/>
                          <a:cs typeface="Arial" panose="020B0604020202020204" pitchFamily="34" charset="0"/>
                        </a:rPr>
                        <a:t>Moy. du FCMW</a:t>
                      </a:r>
                    </a:p>
                  </a:txBody>
                  <a:tcPr marL="54864" marR="54864" marT="54864" marB="54864" anchor="b">
                    <a:lnL w="635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1003206">
                <a:tc>
                  <a:txBody>
                    <a:bodyPr/>
                    <a:lstStyle/>
                    <a:p>
                      <a:pPr marL="0" marR="0" lvl="2" indent="0" algn="l" defTabSz="914400" rtl="0" eaLnBrk="1" fontAlgn="auto" latinLnBrk="0" hangingPunct="1">
                        <a:lnSpc>
                          <a:spcPct val="100000"/>
                        </a:lnSpc>
                        <a:spcBef>
                          <a:spcPct val="0"/>
                        </a:spcBef>
                        <a:spcAft>
                          <a:spcPct val="0"/>
                        </a:spcAft>
                        <a:buClrTx/>
                        <a:buSzTx/>
                        <a:buFontTx/>
                        <a:buNone/>
                        <a:defRPr/>
                      </a:pPr>
                      <a:r>
                        <a:rPr lang="fr-CA" sz="1250" i="0" kern="1200" noProof="0" dirty="0" smtClean="0">
                          <a:solidFill>
                            <a:schemeClr val="tx1"/>
                          </a:solidFill>
                          <a:latin typeface="+mn-lt"/>
                          <a:ea typeface="+mn-ea"/>
                          <a:cs typeface="Arial" panose="020B0604020202020204" pitchFamily="34" charset="0"/>
                        </a:rPr>
                        <a:t>ont discuté avec un membre de </a:t>
                      </a:r>
                      <a:br>
                        <a:rPr lang="fr-CA" sz="1250" i="0" kern="1200" noProof="0" dirty="0" smtClean="0">
                          <a:solidFill>
                            <a:schemeClr val="tx1"/>
                          </a:solidFill>
                          <a:latin typeface="+mn-lt"/>
                          <a:ea typeface="+mn-ea"/>
                          <a:cs typeface="Arial" panose="020B0604020202020204" pitchFamily="34" charset="0"/>
                        </a:rPr>
                      </a:br>
                      <a:r>
                        <a:rPr lang="fr-CA" sz="1250" i="0" kern="1200" noProof="0" dirty="0" smtClean="0">
                          <a:solidFill>
                            <a:schemeClr val="tx1"/>
                          </a:solidFill>
                          <a:latin typeface="+mn-lt"/>
                          <a:ea typeface="+mn-ea"/>
                          <a:cs typeface="Arial" panose="020B0604020202020204" pitchFamily="34" charset="0"/>
                        </a:rPr>
                        <a:t>la famille, un ami proche ou un professionnel de la santé à propos des traitements qu’ils voudraient ou ne voudraient pas recevoir </a:t>
                      </a:r>
                      <a:br>
                        <a:rPr lang="fr-CA" sz="1250" i="0" kern="1200" noProof="0" dirty="0" smtClean="0">
                          <a:solidFill>
                            <a:schemeClr val="tx1"/>
                          </a:solidFill>
                          <a:latin typeface="+mn-lt"/>
                          <a:ea typeface="+mn-ea"/>
                          <a:cs typeface="Arial" panose="020B0604020202020204" pitchFamily="34" charset="0"/>
                        </a:rPr>
                      </a:br>
                      <a:r>
                        <a:rPr lang="fr-CA" sz="1250" i="0" kern="1200" noProof="0" dirty="0" smtClean="0">
                          <a:solidFill>
                            <a:schemeClr val="tx1"/>
                          </a:solidFill>
                          <a:latin typeface="+mn-lt"/>
                          <a:ea typeface="+mn-ea"/>
                          <a:cs typeface="Arial" panose="020B0604020202020204" pitchFamily="34" charset="0"/>
                        </a:rPr>
                        <a:t>s’ils ne pouvaient plus prendre </a:t>
                      </a:r>
                      <a:br>
                        <a:rPr lang="fr-CA" sz="1250" i="0" kern="1200" noProof="0" dirty="0" smtClean="0">
                          <a:solidFill>
                            <a:schemeClr val="tx1"/>
                          </a:solidFill>
                          <a:latin typeface="+mn-lt"/>
                          <a:ea typeface="+mn-ea"/>
                          <a:cs typeface="Arial" panose="020B0604020202020204" pitchFamily="34" charset="0"/>
                        </a:rPr>
                      </a:br>
                      <a:r>
                        <a:rPr lang="fr-CA" sz="1250" i="0" kern="1200" noProof="0" dirty="0" smtClean="0">
                          <a:solidFill>
                            <a:schemeClr val="tx1"/>
                          </a:solidFill>
                          <a:latin typeface="+mn-lt"/>
                          <a:ea typeface="+mn-ea"/>
                          <a:cs typeface="Arial" panose="020B0604020202020204" pitchFamily="34" charset="0"/>
                        </a:rPr>
                        <a:t>de décisions par eux-mêmes</a:t>
                      </a:r>
                    </a:p>
                  </a:txBody>
                  <a:tcPr marL="54864" marR="54864" marT="54864" marB="54864"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chemeClr val="tx1"/>
                          </a:solidFill>
                          <a:effectLst/>
                          <a:latin typeface="Arial" panose="020B0604020202020204" pitchFamily="34" charset="0"/>
                          <a:cs typeface="Arial" panose="020B0604020202020204" pitchFamily="34" charset="0"/>
                        </a:rPr>
                        <a:t>50</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59</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69</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61</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64</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70</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71</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67</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68</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59</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66</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49</a:t>
                      </a:r>
                    </a:p>
                  </a:txBody>
                  <a:tcPr marL="54864" marR="54864" marT="54864" marB="54864"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1"/>
                  </a:ext>
                </a:extLst>
              </a:tr>
              <a:tr h="22128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i="0" noProof="0" dirty="0" smtClean="0">
                          <a:latin typeface="+mn-lt"/>
                          <a:cs typeface="Arial" panose="020B0604020202020204" pitchFamily="34" charset="0"/>
                        </a:rPr>
                        <a:t>ont rédigé un plan ou un document faisant état des traitements qu’ils veulent ou ne veulent pas recevoir dans les derniers moments de leur vie</a:t>
                      </a:r>
                    </a:p>
                  </a:txBody>
                  <a:tcPr marL="54864" marR="54864" marT="54864" marB="54864"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23</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32</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33</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36</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43</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48</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44</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39</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51</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38</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44</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28</a:t>
                      </a:r>
                    </a:p>
                  </a:txBody>
                  <a:tcPr marL="54864" marR="54864" marT="54864" marB="54864"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82828"/>
                    </a:solidFill>
                  </a:tcPr>
                </a:tc>
                <a:extLst>
                  <a:ext uri="{0D108BD9-81ED-4DB2-BD59-A6C34878D82A}">
                    <a16:rowId xmlns:a16="http://schemas.microsoft.com/office/drawing/2014/main" val="10002"/>
                  </a:ext>
                </a:extLst>
              </a:tr>
              <a:tr h="0">
                <a:tc>
                  <a:txBody>
                    <a:bodyPr/>
                    <a:lstStyle/>
                    <a:p>
                      <a:pPr marL="0" marR="0" indent="0" algn="l" defTabSz="914400" rtl="0" eaLnBrk="1" fontAlgn="b" latinLnBrk="0" hangingPunct="1">
                        <a:lnSpc>
                          <a:spcPct val="100000"/>
                        </a:lnSpc>
                        <a:spcBef>
                          <a:spcPct val="0"/>
                        </a:spcBef>
                        <a:spcAft>
                          <a:spcPct val="0"/>
                        </a:spcAft>
                        <a:buClrTx/>
                        <a:buSzTx/>
                        <a:buFontTx/>
                        <a:buNone/>
                        <a:defRPr/>
                      </a:pPr>
                      <a:r>
                        <a:rPr lang="fr-CA" sz="1250" b="0" i="0" noProof="0" dirty="0" smtClean="0">
                          <a:latin typeface="+mn-lt"/>
                          <a:cs typeface="Arial" panose="020B0604020202020204" pitchFamily="34" charset="0"/>
                        </a:rPr>
                        <a:t>ont désigné quelqu’un par écrit pour prendre des décisions en matière de traitement à leur </a:t>
                      </a:r>
                      <a:br>
                        <a:rPr lang="fr-CA" sz="1250" b="0" i="0" noProof="0" dirty="0" smtClean="0">
                          <a:latin typeface="+mn-lt"/>
                          <a:cs typeface="Arial" panose="020B0604020202020204" pitchFamily="34" charset="0"/>
                        </a:rPr>
                      </a:br>
                      <a:r>
                        <a:rPr lang="fr-CA" sz="1250" b="0" i="0" noProof="0" dirty="0" smtClean="0">
                          <a:latin typeface="+mn-lt"/>
                          <a:cs typeface="Arial" panose="020B0604020202020204" pitchFamily="34" charset="0"/>
                        </a:rPr>
                        <a:t>place s’ils ne peuvent le faire </a:t>
                      </a:r>
                      <a:br>
                        <a:rPr lang="fr-CA" sz="1250" b="0" i="0" noProof="0" dirty="0" smtClean="0">
                          <a:latin typeface="+mn-lt"/>
                          <a:cs typeface="Arial" panose="020B0604020202020204" pitchFamily="34" charset="0"/>
                        </a:rPr>
                      </a:br>
                      <a:r>
                        <a:rPr lang="fr-CA" sz="1250" b="0" i="0" noProof="0" dirty="0" smtClean="0">
                          <a:latin typeface="+mn-lt"/>
                          <a:cs typeface="Arial" panose="020B0604020202020204" pitchFamily="34" charset="0"/>
                        </a:rPr>
                        <a:t>eux-mêmes</a:t>
                      </a:r>
                    </a:p>
                  </a:txBody>
                  <a:tcPr marL="54864" marR="54864" marT="54864" marB="54864" anchor="ctr">
                    <a:lnL w="12700" cap="flat" cmpd="sng" algn="ctr">
                      <a:solidFill>
                        <a:srgbClr val="FFFFFF"/>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CA" sz="1200" b="0" i="0" u="none" strike="noStrike" dirty="0">
                          <a:solidFill>
                            <a:srgbClr val="000000"/>
                          </a:solidFill>
                          <a:effectLst/>
                          <a:latin typeface="Arial" panose="020B0604020202020204" pitchFamily="34" charset="0"/>
                          <a:cs typeface="Arial" panose="020B0604020202020204" pitchFamily="34" charset="0"/>
                        </a:rPr>
                        <a:t>43</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8E3"/>
                    </a:solid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52</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51</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53</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64</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71</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62</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52</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61</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54</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tx1"/>
                          </a:solidFill>
                          <a:effectLst>
                            <a:glow rad="381000">
                              <a:srgbClr val="00A199"/>
                            </a:glow>
                          </a:effectLst>
                          <a:latin typeface="Arial" panose="020B0604020202020204" pitchFamily="34" charset="0"/>
                          <a:cs typeface="Arial" panose="020B0604020202020204" pitchFamily="34" charset="0"/>
                        </a:rPr>
                        <a:t>63</a:t>
                      </a:r>
                    </a:p>
                  </a:txBody>
                  <a:tcPr marL="54864" marR="54864" marT="54864" marB="548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90">
                      <a:fgClr>
                        <a:srgbClr val="00A199"/>
                      </a:fgClr>
                      <a:bgClr>
                        <a:schemeClr val="bg1"/>
                      </a:bgClr>
                    </a:pattFill>
                  </a:tcPr>
                </a:tc>
                <a:tc>
                  <a:txBody>
                    <a:bodyPr/>
                    <a:lstStyle/>
                    <a:p>
                      <a:pPr algn="ctr" fontAlgn="b"/>
                      <a:r>
                        <a:rPr lang="en-CA" sz="1200" b="0" i="0" u="none" strike="noStrike" dirty="0">
                          <a:solidFill>
                            <a:schemeClr val="bg1"/>
                          </a:solidFill>
                          <a:effectLst/>
                          <a:latin typeface="Arial" panose="020B0604020202020204" pitchFamily="34" charset="0"/>
                          <a:cs typeface="Arial" panose="020B0604020202020204" pitchFamily="34" charset="0"/>
                        </a:rPr>
                        <a:t>36</a:t>
                      </a:r>
                    </a:p>
                  </a:txBody>
                  <a:tcPr marL="54864" marR="54864" marT="54864" marB="54864"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828"/>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4"/>
          </p:nvPr>
        </p:nvSpPr>
        <p:spPr/>
        <p:txBody>
          <a:bodyPr/>
          <a:lstStyle/>
          <a:p>
            <a:fld id="{B0F7FFD8-5CE8-4D8F-8E40-58118BB0EBB0}" type="slidenum">
              <a:rPr lang="en-CA" smtClean="0"/>
              <a:pPr/>
              <a:t>74</a:t>
            </a:fld>
            <a:endParaRPr lang="en-CA" dirty="0"/>
          </a:p>
        </p:txBody>
      </p:sp>
      <p:sp>
        <p:nvSpPr>
          <p:cNvPr id="16" name="Rectangle 15"/>
          <p:cNvSpPr/>
          <p:nvPr/>
        </p:nvSpPr>
        <p:spPr>
          <a:xfrm>
            <a:off x="495300" y="5628594"/>
            <a:ext cx="8191500" cy="507831"/>
          </a:xfrm>
          <a:prstGeom prst="rect">
            <a:avLst/>
          </a:prstGeom>
        </p:spPr>
        <p:txBody>
          <a:bodyPr wrap="square" lIns="0" tIns="91440" bIns="0">
            <a:spAutoFit/>
          </a:bodyPr>
          <a:lstStyle/>
          <a:p>
            <a:r>
              <a:rPr lang="fr-FR" sz="900" b="1" dirty="0" smtClean="0">
                <a:latin typeface="Arial" panose="020B0604020202020204" pitchFamily="34" charset="0"/>
              </a:rPr>
              <a:t>Remarque</a:t>
            </a:r>
          </a:p>
          <a:p>
            <a:r>
              <a:rPr lang="fr-FR" sz="900" dirty="0" smtClean="0">
                <a:latin typeface="Arial" panose="020B0604020202020204" pitchFamily="34" charset="0"/>
              </a:rPr>
              <a:t>La </a:t>
            </a:r>
            <a:r>
              <a:rPr lang="fr-FR" sz="900" dirty="0">
                <a:latin typeface="Arial" panose="020B0604020202020204" pitchFamily="34" charset="0"/>
              </a:rPr>
              <a:t>moyenne du Fonds du Commonwealth correspond au total des résultats des 11 pays divisé par le nombre de pays. La moyenne canadienne représente l’expérience moyenne des Canadiens (plutôt que la médiane des résultats provinciaux).</a:t>
            </a:r>
          </a:p>
        </p:txBody>
      </p:sp>
      <p:grpSp>
        <p:nvGrpSpPr>
          <p:cNvPr id="6" name="Group 2"/>
          <p:cNvGrpSpPr/>
          <p:nvPr>
            <p:custDataLst>
              <p:tags r:id="rId1"/>
            </p:custDataLst>
          </p:nvPr>
        </p:nvGrpSpPr>
        <p:grpSpPr>
          <a:xfrm>
            <a:off x="248075" y="6315411"/>
            <a:ext cx="4326123" cy="427175"/>
            <a:chOff x="1559256" y="4655154"/>
            <a:chExt cx="4326123" cy="413852"/>
          </a:xfrm>
        </p:grpSpPr>
        <p:grpSp>
          <p:nvGrpSpPr>
            <p:cNvPr id="7" name="Group 3"/>
            <p:cNvGrpSpPr/>
            <p:nvPr/>
          </p:nvGrpSpPr>
          <p:grpSpPr>
            <a:xfrm>
              <a:off x="1559256" y="4655163"/>
              <a:ext cx="1599872" cy="413828"/>
              <a:chOff x="2989195" y="5765318"/>
              <a:chExt cx="1742725" cy="432178"/>
            </a:xfrm>
          </p:grpSpPr>
          <p:sp>
            <p:nvSpPr>
              <p:cNvPr id="14" name="TextBox 12"/>
              <p:cNvSpPr txBox="1"/>
              <p:nvPr/>
            </p:nvSpPr>
            <p:spPr>
              <a:xfrm>
                <a:off x="3133211" y="5765318"/>
                <a:ext cx="1598709"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Supérieur à la moyenne</a:t>
                </a:r>
              </a:p>
            </p:txBody>
          </p:sp>
          <p:sp>
            <p:nvSpPr>
              <p:cNvPr id="15" name="Oval 13"/>
              <p:cNvSpPr/>
              <p:nvPr/>
            </p:nvSpPr>
            <p:spPr>
              <a:xfrm>
                <a:off x="2989195" y="5888541"/>
                <a:ext cx="179288" cy="162340"/>
              </a:xfrm>
              <a:prstGeom prst="ellipse">
                <a:avLst/>
              </a:prstGeom>
              <a:pattFill prst="pct90">
                <a:fgClr>
                  <a:srgbClr val="00A199"/>
                </a:fgClr>
                <a:bgClr>
                  <a:schemeClr val="bg1"/>
                </a:bgClr>
              </a:patt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48120"/>
                  </a:solidFill>
                  <a:latin typeface="Arial" panose="020B0604020202020204" pitchFamily="34" charset="0"/>
                  <a:cs typeface="Arial" panose="020B0604020202020204" pitchFamily="34" charset="0"/>
                </a:endParaRPr>
              </a:p>
            </p:txBody>
          </p:sp>
        </p:grpSp>
        <p:grpSp>
          <p:nvGrpSpPr>
            <p:cNvPr id="8" name="Group 5"/>
            <p:cNvGrpSpPr/>
            <p:nvPr/>
          </p:nvGrpSpPr>
          <p:grpSpPr>
            <a:xfrm>
              <a:off x="2918782" y="4655178"/>
              <a:ext cx="1454430" cy="413828"/>
              <a:chOff x="4402330" y="5765321"/>
              <a:chExt cx="1742724" cy="432177"/>
            </a:xfrm>
          </p:grpSpPr>
          <p:sp>
            <p:nvSpPr>
              <p:cNvPr id="12" name="TextBox 10"/>
              <p:cNvSpPr txBox="1"/>
              <p:nvPr/>
            </p:nvSpPr>
            <p:spPr>
              <a:xfrm>
                <a:off x="4546345" y="5765321"/>
                <a:ext cx="1598709" cy="432177"/>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Identique à la moyenne</a:t>
                </a:r>
              </a:p>
            </p:txBody>
          </p:sp>
          <p:sp>
            <p:nvSpPr>
              <p:cNvPr id="13" name="Oval 11"/>
              <p:cNvSpPr/>
              <p:nvPr/>
            </p:nvSpPr>
            <p:spPr>
              <a:xfrm>
                <a:off x="4402330" y="5888544"/>
                <a:ext cx="197217" cy="162340"/>
              </a:xfrm>
              <a:prstGeom prst="ellipse">
                <a:avLst/>
              </a:prstGeom>
              <a:solidFill>
                <a:srgbClr val="CFE8E3"/>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nvGrpSpPr>
            <p:cNvPr id="9" name="Group 7"/>
            <p:cNvGrpSpPr/>
            <p:nvPr/>
          </p:nvGrpSpPr>
          <p:grpSpPr>
            <a:xfrm>
              <a:off x="4430951" y="4655154"/>
              <a:ext cx="1454428" cy="413828"/>
              <a:chOff x="5966949" y="5765308"/>
              <a:chExt cx="1742722" cy="432178"/>
            </a:xfrm>
          </p:grpSpPr>
          <p:sp>
            <p:nvSpPr>
              <p:cNvPr id="10" name="TextBox 8"/>
              <p:cNvSpPr txBox="1"/>
              <p:nvPr/>
            </p:nvSpPr>
            <p:spPr>
              <a:xfrm>
                <a:off x="6110963" y="5765308"/>
                <a:ext cx="1598708" cy="432178"/>
              </a:xfrm>
              <a:prstGeom prst="rect">
                <a:avLst/>
              </a:prstGeom>
              <a:noFill/>
            </p:spPr>
            <p:txBody>
              <a:bodyPr wrap="square" rtlCol="0">
                <a:spAutoFit/>
              </a:bodyPr>
              <a:lstStyle/>
              <a:p>
                <a:r>
                  <a:rPr lang="fr-CA" sz="1100" dirty="0" smtClean="0">
                    <a:solidFill>
                      <a:srgbClr val="000000"/>
                    </a:solidFill>
                    <a:latin typeface="Arial" panose="020B0604020202020204" pitchFamily="34" charset="0"/>
                    <a:cs typeface="Arial" panose="020B0604020202020204" pitchFamily="34" charset="0"/>
                  </a:rPr>
                  <a:t>Inférieur à la moyenne</a:t>
                </a:r>
              </a:p>
            </p:txBody>
          </p:sp>
          <p:sp>
            <p:nvSpPr>
              <p:cNvPr id="11" name="Oval 9"/>
              <p:cNvSpPr/>
              <p:nvPr/>
            </p:nvSpPr>
            <p:spPr>
              <a:xfrm>
                <a:off x="5966949" y="5888546"/>
                <a:ext cx="197217" cy="162340"/>
              </a:xfrm>
              <a:prstGeom prst="ellipse">
                <a:avLst/>
              </a:prstGeom>
              <a:solidFill>
                <a:srgbClr val="F48120"/>
              </a:solidFill>
              <a:ln w="12700" cap="flat" algn="ctr">
                <a:solidFill>
                  <a:schemeClr val="tx1"/>
                </a:solidFill>
                <a:prstDash val="soli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sz="1100" dirty="0">
                  <a:solidFill>
                    <a:srgbClr val="FFFFFF"/>
                  </a:solidFill>
                  <a:latin typeface="Arial" panose="020B0604020202020204" pitchFamily="34" charset="0"/>
                  <a:cs typeface="Arial" panose="020B0604020202020204" pitchFamily="34" charset="0"/>
                </a:endParaRPr>
              </a:p>
            </p:txBody>
          </p:sp>
        </p:grpSp>
      </p:grpSp>
      <p:sp>
        <p:nvSpPr>
          <p:cNvPr id="17" name="Rectangle 16"/>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02153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p:cNvSpPr>
            <a:spLocks noGrp="1"/>
          </p:cNvSpPr>
          <p:nvPr>
            <p:ph type="title"/>
          </p:nvPr>
        </p:nvSpPr>
        <p:spPr>
          <a:xfrm>
            <a:off x="457200" y="580499"/>
            <a:ext cx="8229600" cy="399725"/>
          </a:xfrm>
        </p:spPr>
        <p:txBody>
          <a:bodyPr/>
          <a:lstStyle/>
          <a:p>
            <a:pPr>
              <a:lnSpc>
                <a:spcPts val="3100"/>
              </a:lnSpc>
            </a:pPr>
            <a:r>
              <a:rPr lang="fr-CA" sz="2800" dirty="0" smtClean="0"/>
              <a:t>Aide médicale à mourir</a:t>
            </a:r>
            <a:endParaRPr lang="fr-CA" sz="2800" dirty="0"/>
          </a:p>
        </p:txBody>
      </p:sp>
      <p:pic>
        <p:nvPicPr>
          <p:cNvPr id="110" name="Picture 1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235" y="569408"/>
            <a:ext cx="313565" cy="340831"/>
          </a:xfrm>
          <a:prstGeom prst="rect">
            <a:avLst/>
          </a:prstGeom>
        </p:spPr>
      </p:pic>
      <p:sp>
        <p:nvSpPr>
          <p:cNvPr id="150" name="Rectangle 149"/>
          <p:cNvSpPr/>
          <p:nvPr/>
        </p:nvSpPr>
        <p:spPr>
          <a:xfrm>
            <a:off x="507333" y="6066337"/>
            <a:ext cx="7312692" cy="369332"/>
          </a:xfrm>
          <a:prstGeom prst="rect">
            <a:avLst/>
          </a:prstGeom>
        </p:spPr>
        <p:txBody>
          <a:bodyPr wrap="square" lIns="0" tIns="91440" bIns="0">
            <a:spAutoFit/>
          </a:bodyPr>
          <a:lstStyle/>
          <a:p>
            <a:r>
              <a:rPr lang="fr-CA" sz="900" b="1" dirty="0" smtClean="0">
                <a:latin typeface="Arial" panose="020B0604020202020204" pitchFamily="34" charset="0"/>
              </a:rPr>
              <a:t>Remarque</a:t>
            </a:r>
          </a:p>
          <a:p>
            <a:r>
              <a:rPr lang="fr-CA" sz="900" dirty="0" smtClean="0">
                <a:latin typeface="Arial" panose="020B0604020202020204" pitchFamily="34" charset="0"/>
              </a:rPr>
              <a:t>La moyenne canadienne représente l’expérience moyenne des Canadiens (plutôt que la médiane des résultats provinciaux).</a:t>
            </a:r>
            <a:endParaRPr lang="fr-CA" sz="900" dirty="0">
              <a:latin typeface="Arial" panose="020B0604020202020204" pitchFamily="34" charset="0"/>
            </a:endParaRPr>
          </a:p>
        </p:txBody>
      </p:sp>
      <p:grpSp>
        <p:nvGrpSpPr>
          <p:cNvPr id="6" name="Group 5"/>
          <p:cNvGrpSpPr/>
          <p:nvPr/>
        </p:nvGrpSpPr>
        <p:grpSpPr>
          <a:xfrm>
            <a:off x="315608" y="1680085"/>
            <a:ext cx="6646053" cy="4462072"/>
            <a:chOff x="315608" y="1680085"/>
            <a:chExt cx="6646053" cy="446207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08" y="1680085"/>
              <a:ext cx="6607171" cy="4462072"/>
            </a:xfrm>
            <a:prstGeom prst="rect">
              <a:avLst/>
            </a:prstGeom>
          </p:spPr>
        </p:pic>
        <p:grpSp>
          <p:nvGrpSpPr>
            <p:cNvPr id="2" name="Group 1"/>
            <p:cNvGrpSpPr/>
            <p:nvPr/>
          </p:nvGrpSpPr>
          <p:grpSpPr>
            <a:xfrm>
              <a:off x="715778" y="3280305"/>
              <a:ext cx="6245883" cy="2799239"/>
              <a:chOff x="885906" y="3169943"/>
              <a:chExt cx="6245883" cy="2799239"/>
            </a:xfrm>
          </p:grpSpPr>
          <p:sp>
            <p:nvSpPr>
              <p:cNvPr id="23" name="Rounded Rectangle 22"/>
              <p:cNvSpPr/>
              <p:nvPr/>
            </p:nvSpPr>
            <p:spPr>
              <a:xfrm>
                <a:off x="885906" y="4719043"/>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A" sz="1300" b="1" dirty="0" smtClean="0">
                    <a:solidFill>
                      <a:schemeClr val="bg1"/>
                    </a:solidFill>
                  </a:rPr>
                  <a:t>66 %</a:t>
                </a:r>
                <a:endParaRPr lang="fr-CA" sz="1300" b="1" dirty="0">
                  <a:solidFill>
                    <a:schemeClr val="bg1"/>
                  </a:solidFill>
                </a:endParaRPr>
              </a:p>
            </p:txBody>
          </p:sp>
          <p:sp>
            <p:nvSpPr>
              <p:cNvPr id="24" name="Rounded Rectangular Callout 23"/>
              <p:cNvSpPr/>
              <p:nvPr/>
            </p:nvSpPr>
            <p:spPr>
              <a:xfrm>
                <a:off x="885906" y="4300236"/>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300" b="1" dirty="0" smtClean="0">
                    <a:solidFill>
                      <a:srgbClr val="282828"/>
                    </a:solidFill>
                  </a:rPr>
                  <a:t>8 %</a:t>
                </a:r>
                <a:endParaRPr lang="fr-CA" sz="1300" b="1" dirty="0">
                  <a:solidFill>
                    <a:srgbClr val="282828"/>
                  </a:solidFill>
                </a:endParaRPr>
              </a:p>
            </p:txBody>
          </p:sp>
          <p:sp>
            <p:nvSpPr>
              <p:cNvPr id="175" name="Rounded Rectangle 174"/>
              <p:cNvSpPr/>
              <p:nvPr/>
            </p:nvSpPr>
            <p:spPr>
              <a:xfrm>
                <a:off x="1474243" y="4880503"/>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A" sz="1300" b="1" dirty="0" smtClean="0">
                    <a:solidFill>
                      <a:schemeClr val="bg1"/>
                    </a:solidFill>
                  </a:rPr>
                  <a:t>71 %</a:t>
                </a:r>
                <a:endParaRPr lang="fr-CA" sz="1300" b="1" dirty="0">
                  <a:solidFill>
                    <a:schemeClr val="bg1"/>
                  </a:solidFill>
                </a:endParaRPr>
              </a:p>
            </p:txBody>
          </p:sp>
          <p:sp>
            <p:nvSpPr>
              <p:cNvPr id="176" name="Rounded Rectangular Callout 175"/>
              <p:cNvSpPr/>
              <p:nvPr/>
            </p:nvSpPr>
            <p:spPr>
              <a:xfrm>
                <a:off x="1474243" y="4461696"/>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300" b="1" dirty="0" smtClean="0">
                    <a:solidFill>
                      <a:srgbClr val="282828"/>
                    </a:solidFill>
                  </a:rPr>
                  <a:t>10 %</a:t>
                </a:r>
                <a:endParaRPr lang="fr-CA" sz="1300" b="1" dirty="0">
                  <a:solidFill>
                    <a:srgbClr val="282828"/>
                  </a:solidFill>
                </a:endParaRPr>
              </a:p>
            </p:txBody>
          </p:sp>
          <p:sp>
            <p:nvSpPr>
              <p:cNvPr id="177" name="Rounded Rectangle 176"/>
              <p:cNvSpPr/>
              <p:nvPr/>
            </p:nvSpPr>
            <p:spPr>
              <a:xfrm>
                <a:off x="2030681" y="4948856"/>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A" sz="1300" b="1" dirty="0" smtClean="0">
                    <a:solidFill>
                      <a:schemeClr val="bg1"/>
                    </a:solidFill>
                  </a:rPr>
                  <a:t>68 %</a:t>
                </a:r>
                <a:endParaRPr lang="fr-CA" sz="1300" b="1" dirty="0">
                  <a:solidFill>
                    <a:schemeClr val="bg1"/>
                  </a:solidFill>
                </a:endParaRPr>
              </a:p>
            </p:txBody>
          </p:sp>
          <p:sp>
            <p:nvSpPr>
              <p:cNvPr id="178" name="Rounded Rectangular Callout 177"/>
              <p:cNvSpPr/>
              <p:nvPr/>
            </p:nvSpPr>
            <p:spPr>
              <a:xfrm>
                <a:off x="2030681" y="4530049"/>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300" b="1" dirty="0" smtClean="0">
                    <a:solidFill>
                      <a:srgbClr val="282828"/>
                    </a:solidFill>
                  </a:rPr>
                  <a:t>8 %</a:t>
                </a:r>
                <a:endParaRPr lang="fr-CA" sz="1300" b="1" dirty="0">
                  <a:solidFill>
                    <a:srgbClr val="282828"/>
                  </a:solidFill>
                </a:endParaRPr>
              </a:p>
            </p:txBody>
          </p:sp>
          <p:sp>
            <p:nvSpPr>
              <p:cNvPr id="181" name="Rounded Rectangle 180"/>
              <p:cNvSpPr/>
              <p:nvPr/>
            </p:nvSpPr>
            <p:spPr>
              <a:xfrm>
                <a:off x="2547992" y="4970057"/>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A" sz="1300" b="1" dirty="0" smtClean="0">
                    <a:solidFill>
                      <a:schemeClr val="bg1"/>
                    </a:solidFill>
                  </a:rPr>
                  <a:t>63 %</a:t>
                </a:r>
                <a:endParaRPr lang="fr-CA" sz="1300" b="1" dirty="0">
                  <a:solidFill>
                    <a:schemeClr val="bg1"/>
                  </a:solidFill>
                </a:endParaRPr>
              </a:p>
            </p:txBody>
          </p:sp>
          <p:sp>
            <p:nvSpPr>
              <p:cNvPr id="182" name="Rounded Rectangular Callout 181"/>
              <p:cNvSpPr/>
              <p:nvPr/>
            </p:nvSpPr>
            <p:spPr>
              <a:xfrm>
                <a:off x="2547992" y="4551250"/>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300" b="1" dirty="0" smtClean="0">
                    <a:solidFill>
                      <a:srgbClr val="282828"/>
                    </a:solidFill>
                  </a:rPr>
                  <a:t>12 %</a:t>
                </a:r>
                <a:endParaRPr lang="fr-CA" sz="1300" b="1" dirty="0">
                  <a:solidFill>
                    <a:srgbClr val="282828"/>
                  </a:solidFill>
                </a:endParaRPr>
              </a:p>
            </p:txBody>
          </p:sp>
          <p:sp>
            <p:nvSpPr>
              <p:cNvPr id="183" name="Rounded Rectangle 182"/>
              <p:cNvSpPr/>
              <p:nvPr/>
            </p:nvSpPr>
            <p:spPr>
              <a:xfrm>
                <a:off x="3259322" y="5219650"/>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A" sz="1300" b="1" dirty="0" smtClean="0">
                    <a:solidFill>
                      <a:schemeClr val="bg1"/>
                    </a:solidFill>
                  </a:rPr>
                  <a:t>67 %</a:t>
                </a:r>
                <a:endParaRPr lang="fr-CA" sz="1300" b="1" dirty="0">
                  <a:solidFill>
                    <a:schemeClr val="bg1"/>
                  </a:solidFill>
                </a:endParaRPr>
              </a:p>
            </p:txBody>
          </p:sp>
          <p:sp>
            <p:nvSpPr>
              <p:cNvPr id="184" name="Rounded Rectangular Callout 183"/>
              <p:cNvSpPr/>
              <p:nvPr/>
            </p:nvSpPr>
            <p:spPr>
              <a:xfrm>
                <a:off x="3259322" y="4800843"/>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300" b="1" dirty="0" smtClean="0">
                    <a:solidFill>
                      <a:srgbClr val="282828"/>
                    </a:solidFill>
                  </a:rPr>
                  <a:t>10 %</a:t>
                </a:r>
                <a:endParaRPr lang="fr-CA" sz="1300" b="1" dirty="0">
                  <a:solidFill>
                    <a:srgbClr val="282828"/>
                  </a:solidFill>
                </a:endParaRPr>
              </a:p>
            </p:txBody>
          </p:sp>
          <p:sp>
            <p:nvSpPr>
              <p:cNvPr id="186" name="Rounded Rectangle 185"/>
              <p:cNvSpPr/>
              <p:nvPr/>
            </p:nvSpPr>
            <p:spPr>
              <a:xfrm>
                <a:off x="4185625" y="5031379"/>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A" sz="1300" b="1" dirty="0" smtClean="0">
                    <a:solidFill>
                      <a:schemeClr val="bg1"/>
                    </a:solidFill>
                  </a:rPr>
                  <a:t>55 %</a:t>
                </a:r>
                <a:endParaRPr lang="fr-CA" sz="1300" b="1" dirty="0">
                  <a:solidFill>
                    <a:schemeClr val="bg1"/>
                  </a:solidFill>
                </a:endParaRPr>
              </a:p>
            </p:txBody>
          </p:sp>
          <p:sp>
            <p:nvSpPr>
              <p:cNvPr id="190" name="Rounded Rectangular Callout 189"/>
              <p:cNvSpPr/>
              <p:nvPr/>
            </p:nvSpPr>
            <p:spPr>
              <a:xfrm>
                <a:off x="4185625" y="4612572"/>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300" b="1" dirty="0" smtClean="0">
                    <a:solidFill>
                      <a:srgbClr val="282828"/>
                    </a:solidFill>
                  </a:rPr>
                  <a:t>18 %</a:t>
                </a:r>
                <a:endParaRPr lang="fr-CA" sz="1300" b="1" dirty="0">
                  <a:solidFill>
                    <a:srgbClr val="282828"/>
                  </a:solidFill>
                </a:endParaRPr>
              </a:p>
            </p:txBody>
          </p:sp>
          <p:sp>
            <p:nvSpPr>
              <p:cNvPr id="191" name="Rounded Rectangle 190"/>
              <p:cNvSpPr/>
              <p:nvPr/>
            </p:nvSpPr>
            <p:spPr>
              <a:xfrm>
                <a:off x="4919190" y="3588750"/>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A" sz="1300" b="1" dirty="0" smtClean="0">
                    <a:solidFill>
                      <a:schemeClr val="bg1"/>
                    </a:solidFill>
                  </a:rPr>
                  <a:t>71 %</a:t>
                </a:r>
                <a:endParaRPr lang="fr-CA" sz="1300" b="1" dirty="0">
                  <a:solidFill>
                    <a:schemeClr val="bg1"/>
                  </a:solidFill>
                </a:endParaRPr>
              </a:p>
            </p:txBody>
          </p:sp>
          <p:sp>
            <p:nvSpPr>
              <p:cNvPr id="193" name="Rounded Rectangular Callout 192"/>
              <p:cNvSpPr/>
              <p:nvPr/>
            </p:nvSpPr>
            <p:spPr>
              <a:xfrm>
                <a:off x="4919190" y="3169943"/>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300" b="1" dirty="0" smtClean="0">
                    <a:solidFill>
                      <a:srgbClr val="282828"/>
                    </a:solidFill>
                  </a:rPr>
                  <a:t>10 %</a:t>
                </a:r>
                <a:endParaRPr lang="fr-CA" sz="1300" b="1" dirty="0">
                  <a:solidFill>
                    <a:srgbClr val="282828"/>
                  </a:solidFill>
                </a:endParaRPr>
              </a:p>
            </p:txBody>
          </p:sp>
          <p:sp>
            <p:nvSpPr>
              <p:cNvPr id="194" name="Rounded Rectangle 193"/>
              <p:cNvSpPr/>
              <p:nvPr/>
            </p:nvSpPr>
            <p:spPr>
              <a:xfrm>
                <a:off x="6118151" y="4164471"/>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A" sz="1300" b="1" dirty="0" smtClean="0">
                    <a:solidFill>
                      <a:schemeClr val="bg1"/>
                    </a:solidFill>
                  </a:rPr>
                  <a:t>66 %</a:t>
                </a:r>
                <a:endParaRPr lang="fr-CA" sz="1300" b="1" dirty="0">
                  <a:solidFill>
                    <a:schemeClr val="bg1"/>
                  </a:solidFill>
                </a:endParaRPr>
              </a:p>
            </p:txBody>
          </p:sp>
          <p:sp>
            <p:nvSpPr>
              <p:cNvPr id="195" name="Rounded Rectangular Callout 194"/>
              <p:cNvSpPr/>
              <p:nvPr/>
            </p:nvSpPr>
            <p:spPr>
              <a:xfrm>
                <a:off x="6118151" y="3745664"/>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300" b="1" dirty="0" smtClean="0">
                    <a:solidFill>
                      <a:srgbClr val="282828"/>
                    </a:solidFill>
                  </a:rPr>
                  <a:t>9 %</a:t>
                </a:r>
                <a:endParaRPr lang="fr-CA" sz="1300" b="1" dirty="0">
                  <a:solidFill>
                    <a:srgbClr val="282828"/>
                  </a:solidFill>
                </a:endParaRPr>
              </a:p>
            </p:txBody>
          </p:sp>
          <p:sp>
            <p:nvSpPr>
              <p:cNvPr id="196" name="Rounded Rectangle 195"/>
              <p:cNvSpPr/>
              <p:nvPr/>
            </p:nvSpPr>
            <p:spPr>
              <a:xfrm>
                <a:off x="6674589" y="4975282"/>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A" sz="1300" b="1" dirty="0" smtClean="0">
                    <a:solidFill>
                      <a:schemeClr val="bg1"/>
                    </a:solidFill>
                  </a:rPr>
                  <a:t>56 %</a:t>
                </a:r>
                <a:endParaRPr lang="fr-CA" sz="1300" b="1" dirty="0">
                  <a:solidFill>
                    <a:schemeClr val="bg1"/>
                  </a:solidFill>
                </a:endParaRPr>
              </a:p>
            </p:txBody>
          </p:sp>
          <p:sp>
            <p:nvSpPr>
              <p:cNvPr id="197" name="Rounded Rectangular Callout 196"/>
              <p:cNvSpPr/>
              <p:nvPr/>
            </p:nvSpPr>
            <p:spPr>
              <a:xfrm>
                <a:off x="6674589" y="4556475"/>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300" b="1" dirty="0" smtClean="0">
                    <a:solidFill>
                      <a:srgbClr val="282828"/>
                    </a:solidFill>
                  </a:rPr>
                  <a:t>10 %</a:t>
                </a:r>
                <a:endParaRPr lang="fr-CA" sz="1300" b="1" dirty="0">
                  <a:solidFill>
                    <a:srgbClr val="282828"/>
                  </a:solidFill>
                </a:endParaRPr>
              </a:p>
            </p:txBody>
          </p:sp>
          <p:sp>
            <p:nvSpPr>
              <p:cNvPr id="198" name="Rounded Rectangle 197"/>
              <p:cNvSpPr/>
              <p:nvPr/>
            </p:nvSpPr>
            <p:spPr>
              <a:xfrm>
                <a:off x="6121916" y="5667032"/>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A" sz="1300" b="1" dirty="0" smtClean="0">
                    <a:solidFill>
                      <a:schemeClr val="bg1"/>
                    </a:solidFill>
                  </a:rPr>
                  <a:t>65 %</a:t>
                </a:r>
                <a:endParaRPr lang="fr-CA" sz="1300" b="1" dirty="0">
                  <a:solidFill>
                    <a:schemeClr val="bg1"/>
                  </a:solidFill>
                </a:endParaRPr>
              </a:p>
            </p:txBody>
          </p:sp>
          <p:sp>
            <p:nvSpPr>
              <p:cNvPr id="199" name="Rounded Rectangular Callout 198"/>
              <p:cNvSpPr/>
              <p:nvPr/>
            </p:nvSpPr>
            <p:spPr>
              <a:xfrm>
                <a:off x="6121916" y="5248225"/>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300" b="1" dirty="0" smtClean="0">
                    <a:solidFill>
                      <a:srgbClr val="282828"/>
                    </a:solidFill>
                  </a:rPr>
                  <a:t>12 %</a:t>
                </a:r>
                <a:endParaRPr lang="fr-CA" sz="1300" b="1" dirty="0">
                  <a:solidFill>
                    <a:srgbClr val="282828"/>
                  </a:solidFill>
                </a:endParaRPr>
              </a:p>
            </p:txBody>
          </p:sp>
        </p:grpSp>
      </p:grpSp>
      <p:grpSp>
        <p:nvGrpSpPr>
          <p:cNvPr id="3" name="Group 2"/>
          <p:cNvGrpSpPr/>
          <p:nvPr/>
        </p:nvGrpSpPr>
        <p:grpSpPr>
          <a:xfrm>
            <a:off x="5643181" y="924967"/>
            <a:ext cx="3011719" cy="2525895"/>
            <a:chOff x="5643181" y="813653"/>
            <a:chExt cx="3011719" cy="2525895"/>
          </a:xfrm>
        </p:grpSpPr>
        <p:sp>
          <p:nvSpPr>
            <p:cNvPr id="146" name="Rectangle 145"/>
            <p:cNvSpPr/>
            <p:nvPr/>
          </p:nvSpPr>
          <p:spPr>
            <a:xfrm>
              <a:off x="5643181" y="1120655"/>
              <a:ext cx="3011719" cy="2218893"/>
            </a:xfrm>
            <a:prstGeom prst="rect">
              <a:avLst/>
            </a:prstGeom>
            <a:solidFill>
              <a:srgbClr val="F2F1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274320" rtlCol="0" anchor="t" anchorCtr="0"/>
            <a:lstStyle/>
            <a:p>
              <a:pPr marL="548640">
                <a:lnSpc>
                  <a:spcPts val="1500"/>
                </a:lnSpc>
                <a:spcAft>
                  <a:spcPts val="1200"/>
                </a:spcAft>
              </a:pPr>
              <a:r>
                <a:rPr lang="fr-CA" sz="1100" dirty="0" smtClean="0">
                  <a:solidFill>
                    <a:srgbClr val="282828"/>
                  </a:solidFill>
                  <a:cs typeface="Arial" panose="020B0604020202020204" pitchFamily="34" charset="0"/>
                </a:rPr>
                <a:t>des Canadiens âgés (ou un membre de leur famille) </a:t>
              </a:r>
              <a:r>
                <a:rPr lang="fr-CA" sz="1100" b="1" dirty="0" smtClean="0">
                  <a:solidFill>
                    <a:srgbClr val="282828"/>
                  </a:solidFill>
                  <a:cs typeface="Arial" panose="020B0604020202020204" pitchFamily="34" charset="0"/>
                </a:rPr>
                <a:t>ont déjà discuté de l’accès à l’aide médicale à mourir avec un dispensateur de soins*</a:t>
              </a:r>
            </a:p>
            <a:p>
              <a:pPr marL="548640">
                <a:lnSpc>
                  <a:spcPts val="1500"/>
                </a:lnSpc>
                <a:spcAft>
                  <a:spcPts val="450"/>
                </a:spcAft>
              </a:pPr>
              <a:r>
                <a:rPr lang="fr-CA" sz="1100" b="1" dirty="0" smtClean="0">
                  <a:solidFill>
                    <a:srgbClr val="282828"/>
                  </a:solidFill>
                  <a:cs typeface="Arial" panose="020B0604020202020204" pitchFamily="34" charset="0"/>
                </a:rPr>
                <a:t>croient ou sont certains qu’ils pourraient obtenir de l’aide médicale à mourir </a:t>
              </a:r>
              <a:r>
                <a:rPr lang="fr-CA" sz="1100" dirty="0" smtClean="0">
                  <a:solidFill>
                    <a:srgbClr val="282828"/>
                  </a:solidFill>
                  <a:cs typeface="Arial" panose="020B0604020202020204" pitchFamily="34" charset="0"/>
                </a:rPr>
                <a:t>dans leur collectivité s’ils y étaient admissibles et qu’ils souhaitaient la recevoir</a:t>
              </a:r>
              <a:r>
                <a:rPr lang="fr-CA" sz="1100" baseline="30000" dirty="0" smtClean="0">
                  <a:solidFill>
                    <a:srgbClr val="282828"/>
                  </a:solidFill>
                  <a:cs typeface="Arial" panose="020B0604020202020204" pitchFamily="34" charset="0"/>
                </a:rPr>
                <a:t>†</a:t>
              </a:r>
              <a:endParaRPr lang="fr-CA" sz="1100" baseline="30000" dirty="0">
                <a:solidFill>
                  <a:srgbClr val="282828"/>
                </a:solidFill>
                <a:cs typeface="Arial" panose="020B0604020202020204" pitchFamily="34" charset="0"/>
              </a:endParaRPr>
            </a:p>
          </p:txBody>
        </p:sp>
        <p:sp>
          <p:nvSpPr>
            <p:cNvPr id="172" name="Rounded Rectangular Callout 171"/>
            <p:cNvSpPr/>
            <p:nvPr/>
          </p:nvSpPr>
          <p:spPr>
            <a:xfrm>
              <a:off x="5770778" y="1377285"/>
              <a:ext cx="457200" cy="301752"/>
            </a:xfrm>
            <a:prstGeom prst="wedgeRoundRectCallout">
              <a:avLst>
                <a:gd name="adj1" fmla="val -20833"/>
                <a:gd name="adj2" fmla="val 67770"/>
                <a:gd name="adj3" fmla="val 16667"/>
              </a:avLst>
            </a:prstGeom>
            <a:solidFill>
              <a:srgbClr val="82BAB5"/>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A" sz="1300" b="1" dirty="0" smtClean="0">
                  <a:solidFill>
                    <a:srgbClr val="282828"/>
                  </a:solidFill>
                </a:rPr>
                <a:t>12 %</a:t>
              </a:r>
              <a:endParaRPr lang="fr-CA" sz="1300" b="1" dirty="0">
                <a:solidFill>
                  <a:srgbClr val="282828"/>
                </a:solidFill>
              </a:endParaRPr>
            </a:p>
          </p:txBody>
        </p:sp>
        <p:sp>
          <p:nvSpPr>
            <p:cNvPr id="174" name="Rounded Rectangle 173"/>
            <p:cNvSpPr/>
            <p:nvPr/>
          </p:nvSpPr>
          <p:spPr>
            <a:xfrm>
              <a:off x="5770778" y="2290138"/>
              <a:ext cx="457200" cy="302150"/>
            </a:xfrm>
            <a:prstGeom prst="roundRect">
              <a:avLst/>
            </a:prstGeom>
            <a:solidFill>
              <a:srgbClr val="36525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fr-CA" sz="1300" b="1" dirty="0" smtClean="0">
                  <a:solidFill>
                    <a:schemeClr val="bg1"/>
                  </a:solidFill>
                </a:rPr>
                <a:t>64 %</a:t>
              </a:r>
              <a:endParaRPr lang="fr-CA" sz="1300" b="1" dirty="0">
                <a:solidFill>
                  <a:schemeClr val="bg1"/>
                </a:solidFill>
              </a:endParaRPr>
            </a:p>
          </p:txBody>
        </p:sp>
        <p:cxnSp>
          <p:nvCxnSpPr>
            <p:cNvPr id="34" name="Straight Connector 33"/>
            <p:cNvCxnSpPr/>
            <p:nvPr/>
          </p:nvCxnSpPr>
          <p:spPr>
            <a:xfrm>
              <a:off x="5643181" y="1120655"/>
              <a:ext cx="3011719" cy="0"/>
            </a:xfrm>
            <a:prstGeom prst="line">
              <a:avLst/>
            </a:prstGeom>
            <a:ln w="57150">
              <a:solidFill>
                <a:srgbClr val="365254"/>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91306" y="813653"/>
              <a:ext cx="776175" cy="323165"/>
            </a:xfrm>
            <a:prstGeom prst="rect">
              <a:avLst/>
            </a:prstGeom>
            <a:noFill/>
          </p:spPr>
          <p:txBody>
            <a:bodyPr wrap="none" rtlCol="0">
              <a:spAutoFit/>
            </a:bodyPr>
            <a:lstStyle/>
            <a:p>
              <a:r>
                <a:rPr lang="fr-CA" sz="1500" b="1" dirty="0" smtClean="0"/>
                <a:t>Canada</a:t>
              </a:r>
              <a:endParaRPr lang="fr-CA" sz="1500" b="1" dirty="0"/>
            </a:p>
          </p:txBody>
        </p:sp>
      </p:grpSp>
      <p:sp>
        <p:nvSpPr>
          <p:cNvPr id="4" name="Slide Number Placeholder 3"/>
          <p:cNvSpPr>
            <a:spLocks noGrp="1"/>
          </p:cNvSpPr>
          <p:nvPr>
            <p:ph type="sldNum" sz="quarter" idx="4"/>
          </p:nvPr>
        </p:nvSpPr>
        <p:spPr/>
        <p:txBody>
          <a:bodyPr/>
          <a:lstStyle/>
          <a:p>
            <a:fld id="{B0F7FFD8-5CE8-4D8F-8E40-58118BB0EBB0}" type="slidenum">
              <a:rPr lang="fr-CA" smtClean="0"/>
              <a:pPr/>
              <a:t>75</a:t>
            </a:fld>
            <a:endParaRPr lang="fr-CA" dirty="0"/>
          </a:p>
        </p:txBody>
      </p:sp>
      <p:sp>
        <p:nvSpPr>
          <p:cNvPr id="35" name="Rectangle 3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0199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CA" sz="2800" dirty="0" smtClean="0"/>
              <a:t>Notes méthodologiques</a:t>
            </a:r>
            <a:endParaRPr lang="fr-CA" sz="2800" dirty="0"/>
          </a:p>
        </p:txBody>
      </p:sp>
      <p:sp>
        <p:nvSpPr>
          <p:cNvPr id="3" name="Slide Number Placeholder 2"/>
          <p:cNvSpPr>
            <a:spLocks noGrp="1"/>
          </p:cNvSpPr>
          <p:nvPr>
            <p:ph type="sldNum" sz="quarter" idx="4"/>
          </p:nvPr>
        </p:nvSpPr>
        <p:spPr/>
        <p:txBody>
          <a:bodyPr/>
          <a:lstStyle/>
          <a:p>
            <a:fld id="{B0F7FFD8-5CE8-4D8F-8E40-58118BB0EBB0}" type="slidenum">
              <a:rPr lang="fr-CA" smtClean="0"/>
              <a:pPr/>
              <a:t>76</a:t>
            </a:fld>
            <a:endParaRPr lang="fr-CA" dirty="0"/>
          </a:p>
        </p:txBody>
      </p:sp>
      <p:sp>
        <p:nvSpPr>
          <p:cNvPr id="7" name="Content Placeholder 4"/>
          <p:cNvSpPr txBox="1">
            <a:spLocks/>
          </p:cNvSpPr>
          <p:nvPr/>
        </p:nvSpPr>
        <p:spPr>
          <a:xfrm>
            <a:off x="473625" y="1351309"/>
            <a:ext cx="8068795" cy="4525963"/>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600"/>
              </a:lnSpc>
              <a:spcBef>
                <a:spcPts val="0"/>
              </a:spcBef>
              <a:spcAft>
                <a:spcPts val="1200"/>
              </a:spcAft>
              <a:buNone/>
            </a:pPr>
            <a:r>
              <a:rPr lang="fr-CA" sz="1100" b="0" dirty="0" smtClean="0">
                <a:solidFill>
                  <a:srgbClr val="000000"/>
                </a:solidFill>
                <a:latin typeface="Arial" panose="020B0604020202020204" pitchFamily="34" charset="0"/>
              </a:rPr>
              <a:t>L’Enquête internationale de 2017 du Fonds du Commonwealth sur les politiques de santé a été menée auprès d’adultes âgés dans 11 pays : l’Allemagne, l’Australie, le Canada, les États-Unis, la France, la Norvège, la Nouvelle-Zélande, les Pays-Bas, </a:t>
            </a:r>
            <a:br>
              <a:rPr lang="fr-CA" sz="1100" b="0" dirty="0" smtClean="0">
                <a:solidFill>
                  <a:srgbClr val="000000"/>
                </a:solidFill>
                <a:latin typeface="Arial" panose="020B0604020202020204" pitchFamily="34" charset="0"/>
              </a:rPr>
            </a:br>
            <a:r>
              <a:rPr lang="fr-CA" sz="1100" b="0" dirty="0" smtClean="0">
                <a:solidFill>
                  <a:srgbClr val="000000"/>
                </a:solidFill>
                <a:latin typeface="Arial" panose="020B0604020202020204" pitchFamily="34" charset="0"/>
              </a:rPr>
              <a:t>le Royaume-Uni, la Suède et la Suisse. </a:t>
            </a:r>
          </a:p>
          <a:p>
            <a:pPr marL="0" indent="0">
              <a:lnSpc>
                <a:spcPts val="1600"/>
              </a:lnSpc>
              <a:spcBef>
                <a:spcPts val="0"/>
              </a:spcBef>
              <a:spcAft>
                <a:spcPts val="1200"/>
              </a:spcAft>
              <a:buNone/>
            </a:pPr>
            <a:r>
              <a:rPr lang="fr-CA" sz="1100" b="0" dirty="0" smtClean="0">
                <a:solidFill>
                  <a:srgbClr val="000000"/>
                </a:solidFill>
                <a:latin typeface="Arial" panose="020B0604020202020204" pitchFamily="34" charset="0"/>
              </a:rPr>
              <a:t>Des notes méthodologiques détaillées, y compris une liste complète des taux de réponse dans tous les pays sondés, sont disponibles en ligne. </a:t>
            </a:r>
          </a:p>
          <a:p>
            <a:pPr marL="0" indent="0">
              <a:lnSpc>
                <a:spcPts val="1600"/>
              </a:lnSpc>
              <a:spcBef>
                <a:spcPts val="0"/>
              </a:spcBef>
              <a:spcAft>
                <a:spcPts val="2000"/>
              </a:spcAft>
              <a:buNone/>
            </a:pPr>
            <a:r>
              <a:rPr lang="fr-CA" sz="1100" b="0" dirty="0" smtClean="0">
                <a:solidFill>
                  <a:srgbClr val="000000"/>
                </a:solidFill>
                <a:latin typeface="Arial" panose="020B0604020202020204" pitchFamily="34" charset="0"/>
              </a:rPr>
              <a:t>Au Canada, la firme Social Science Research Solutions (SSRS) a mené l’enquête par téléphone (lignes terrestres) auprès </a:t>
            </a:r>
            <a:br>
              <a:rPr lang="fr-CA" sz="1100" b="0" dirty="0" smtClean="0">
                <a:solidFill>
                  <a:srgbClr val="000000"/>
                </a:solidFill>
                <a:latin typeface="Arial" panose="020B0604020202020204" pitchFamily="34" charset="0"/>
              </a:rPr>
            </a:br>
            <a:r>
              <a:rPr lang="fr-CA" sz="1100" b="0" dirty="0" smtClean="0">
                <a:solidFill>
                  <a:srgbClr val="000000"/>
                </a:solidFill>
                <a:latin typeface="Arial" panose="020B0604020202020204" pitchFamily="34" charset="0"/>
              </a:rPr>
              <a:t>de 4 549 répondants entre mars et mai 2017. Les 3 territoires canadiens n’ont pas été inclus dans les résultats provinciaux </a:t>
            </a:r>
            <a:br>
              <a:rPr lang="fr-CA" sz="1100" b="0" dirty="0" smtClean="0">
                <a:solidFill>
                  <a:srgbClr val="000000"/>
                </a:solidFill>
                <a:latin typeface="Arial" panose="020B0604020202020204" pitchFamily="34" charset="0"/>
              </a:rPr>
            </a:br>
            <a:r>
              <a:rPr lang="fr-CA" sz="1100" b="0" dirty="0" smtClean="0">
                <a:solidFill>
                  <a:srgbClr val="000000"/>
                </a:solidFill>
                <a:latin typeface="Arial" panose="020B0604020202020204" pitchFamily="34" charset="0"/>
              </a:rPr>
              <a:t>en raison de la petite taille des échantillons. Au Québec et en Ontario, la taille des échantillons était plus grande en raison </a:t>
            </a:r>
            <a:br>
              <a:rPr lang="fr-CA" sz="1100" b="0" dirty="0" smtClean="0">
                <a:solidFill>
                  <a:srgbClr val="000000"/>
                </a:solidFill>
                <a:latin typeface="Arial" panose="020B0604020202020204" pitchFamily="34" charset="0"/>
              </a:rPr>
            </a:br>
            <a:r>
              <a:rPr lang="fr-CA" sz="1100" b="0" dirty="0" smtClean="0">
                <a:solidFill>
                  <a:srgbClr val="000000"/>
                </a:solidFill>
                <a:latin typeface="Arial" panose="020B0604020202020204" pitchFamily="34" charset="0"/>
              </a:rPr>
              <a:t>du financement accordé par des organismes provinciaux. Le taux de réponse global au Canada se chiffre à 23,2 %.</a:t>
            </a:r>
          </a:p>
          <a:p>
            <a:pPr marL="0" indent="0">
              <a:lnSpc>
                <a:spcPts val="1800"/>
              </a:lnSpc>
              <a:spcBef>
                <a:spcPts val="0"/>
              </a:spcBef>
              <a:spcAft>
                <a:spcPts val="900"/>
              </a:spcAft>
              <a:buNone/>
            </a:pPr>
            <a:r>
              <a:rPr lang="fr-CA" sz="2400" b="0" dirty="0" smtClean="0">
                <a:solidFill>
                  <a:srgbClr val="00A199"/>
                </a:solidFill>
              </a:rPr>
              <a:t>Pondération des résultats</a:t>
            </a:r>
          </a:p>
          <a:p>
            <a:pPr marL="0" lvl="0" indent="0">
              <a:lnSpc>
                <a:spcPts val="1600"/>
              </a:lnSpc>
              <a:spcBef>
                <a:spcPts val="0"/>
              </a:spcBef>
              <a:spcAft>
                <a:spcPts val="2000"/>
              </a:spcAft>
              <a:buNone/>
            </a:pPr>
            <a:r>
              <a:rPr lang="fr-CA" sz="1100" b="0" dirty="0" smtClean="0">
                <a:solidFill>
                  <a:srgbClr val="000000"/>
                </a:solidFill>
                <a:latin typeface="Arial" panose="020B0604020202020204" pitchFamily="34" charset="0"/>
              </a:rPr>
              <a:t>Les données d’enquête du Canada ont été pondérées pour chaque province selon l’âge, le sexe et le niveau de scolarité. </a:t>
            </a:r>
            <a:br>
              <a:rPr lang="fr-CA" sz="1100" b="0" dirty="0" smtClean="0">
                <a:solidFill>
                  <a:srgbClr val="000000"/>
                </a:solidFill>
                <a:latin typeface="Arial" panose="020B0604020202020204" pitchFamily="34" charset="0"/>
              </a:rPr>
            </a:br>
            <a:r>
              <a:rPr lang="fr-CA" sz="1100" b="0" dirty="0" smtClean="0">
                <a:solidFill>
                  <a:srgbClr val="000000"/>
                </a:solidFill>
                <a:latin typeface="Arial" panose="020B0604020202020204" pitchFamily="34" charset="0"/>
              </a:rPr>
              <a:t>Les données du Québec et de l’ensemble du Canada ont été pondérées en fonction de la connaissance des langues officielles. Les données ont été pondérées à nouveau en fonction de la répartition géographique des résidents du Canada, selon les provinces et territoires. </a:t>
            </a:r>
          </a:p>
          <a:p>
            <a:pPr marL="0" indent="0">
              <a:lnSpc>
                <a:spcPts val="1800"/>
              </a:lnSpc>
              <a:spcBef>
                <a:spcPts val="0"/>
              </a:spcBef>
              <a:spcAft>
                <a:spcPts val="900"/>
              </a:spcAft>
              <a:buNone/>
            </a:pPr>
            <a:r>
              <a:rPr lang="fr-CA" sz="2400" b="0" dirty="0" smtClean="0">
                <a:solidFill>
                  <a:srgbClr val="00A199"/>
                </a:solidFill>
              </a:rPr>
              <a:t>Taille de l’échantillon par province</a:t>
            </a:r>
          </a:p>
          <a:p>
            <a:pPr marL="0" indent="0">
              <a:lnSpc>
                <a:spcPts val="1600"/>
              </a:lnSpc>
              <a:spcBef>
                <a:spcPts val="0"/>
              </a:spcBef>
              <a:spcAft>
                <a:spcPts val="2000"/>
              </a:spcAft>
              <a:buNone/>
            </a:pPr>
            <a:r>
              <a:rPr lang="fr-CA" sz="1100" b="0" dirty="0" smtClean="0">
                <a:solidFill>
                  <a:schemeClr val="tx1"/>
                </a:solidFill>
                <a:latin typeface="Arial" panose="020B0604020202020204" pitchFamily="34" charset="0"/>
              </a:rPr>
              <a:t>Les résultats provinciaux ne sont pas indiqués quand le dénominateur associé à une question est inférieur à 30. Les résultats provinciaux doivent être interprétés avec prudence en raison de la petite taille des échantillons. Pour obtenir des précisions sur la taille des échantillons propres à chaque question, consultez les tableaux de données d’accompagnement sur le site Web de l’ICIS.</a:t>
            </a:r>
            <a:endParaRPr lang="fr-CA" sz="1100" b="0" dirty="0">
              <a:solidFill>
                <a:schemeClr val="tx1"/>
              </a:solidFill>
              <a:latin typeface="Arial" panose="020B0604020202020204" pitchFamily="34" charset="0"/>
            </a:endParaRPr>
          </a:p>
        </p:txBody>
      </p:sp>
      <p:sp>
        <p:nvSpPr>
          <p:cNvPr id="5" name="Rectangle 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67476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CA" sz="2800" dirty="0" smtClean="0"/>
              <a:t>Notes méthodologiques (suite)</a:t>
            </a:r>
            <a:endParaRPr lang="fr-CA" sz="2800" dirty="0"/>
          </a:p>
        </p:txBody>
      </p:sp>
      <p:sp>
        <p:nvSpPr>
          <p:cNvPr id="4" name="Slide Number Placeholder 3"/>
          <p:cNvSpPr>
            <a:spLocks noGrp="1"/>
          </p:cNvSpPr>
          <p:nvPr>
            <p:ph type="sldNum" sz="quarter" idx="4"/>
          </p:nvPr>
        </p:nvSpPr>
        <p:spPr/>
        <p:txBody>
          <a:bodyPr/>
          <a:lstStyle/>
          <a:p>
            <a:fld id="{B0F7FFD8-5CE8-4D8F-8E40-58118BB0EBB0}" type="slidenum">
              <a:rPr lang="fr-CA" smtClean="0"/>
              <a:pPr/>
              <a:t>77</a:t>
            </a:fld>
            <a:endParaRPr lang="fr-CA" dirty="0"/>
          </a:p>
        </p:txBody>
      </p:sp>
      <p:sp>
        <p:nvSpPr>
          <p:cNvPr id="5" name="Content Placeholder 4"/>
          <p:cNvSpPr txBox="1">
            <a:spLocks/>
          </p:cNvSpPr>
          <p:nvPr/>
        </p:nvSpPr>
        <p:spPr>
          <a:xfrm>
            <a:off x="473626" y="1351309"/>
            <a:ext cx="7490159" cy="4525963"/>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900"/>
              </a:spcAft>
              <a:buNone/>
            </a:pPr>
            <a:r>
              <a:rPr lang="fr-CA" sz="2400" b="0" dirty="0" smtClean="0">
                <a:solidFill>
                  <a:srgbClr val="00A199"/>
                </a:solidFill>
              </a:rPr>
              <a:t>Moyennes et tendances</a:t>
            </a:r>
          </a:p>
          <a:p>
            <a:pPr marL="0" lvl="0" indent="0">
              <a:lnSpc>
                <a:spcPts val="1600"/>
              </a:lnSpc>
              <a:spcBef>
                <a:spcPts val="0"/>
              </a:spcBef>
              <a:spcAft>
                <a:spcPts val="2000"/>
              </a:spcAft>
              <a:buNone/>
            </a:pPr>
            <a:r>
              <a:rPr lang="fr-CA" sz="1100" b="0" dirty="0" smtClean="0">
                <a:solidFill>
                  <a:srgbClr val="000000"/>
                </a:solidFill>
                <a:latin typeface="Arial" panose="020B0604020202020204" pitchFamily="34" charset="0"/>
              </a:rPr>
              <a:t>Pour le présent recueil de graphiques, la moyenne du Fonds du Commonwealth correspond au total des résultats </a:t>
            </a:r>
            <a:br>
              <a:rPr lang="fr-CA" sz="1100" b="0" dirty="0" smtClean="0">
                <a:solidFill>
                  <a:srgbClr val="000000"/>
                </a:solidFill>
                <a:latin typeface="Arial" panose="020B0604020202020204" pitchFamily="34" charset="0"/>
              </a:rPr>
            </a:br>
            <a:r>
              <a:rPr lang="fr-CA" sz="1100" b="0" dirty="0" smtClean="0">
                <a:solidFill>
                  <a:srgbClr val="000000"/>
                </a:solidFill>
                <a:latin typeface="Arial" panose="020B0604020202020204" pitchFamily="34" charset="0"/>
              </a:rPr>
              <a:t>des 11 pays divisé par le nombre de pays. La moyenne canadienne représente l’expérience moyenne des Canadiens (plutôt que la médiane des résultats provinciaux). Sauf indication contraire, les résultats ont été comparés au fil du temps à l’aide des données des enquêtes précédentes du Fonds du Commonwealth.</a:t>
            </a:r>
          </a:p>
          <a:p>
            <a:pPr marL="0" lvl="0" indent="0">
              <a:lnSpc>
                <a:spcPts val="1600"/>
              </a:lnSpc>
              <a:spcBef>
                <a:spcPts val="0"/>
              </a:spcBef>
              <a:spcAft>
                <a:spcPts val="2000"/>
              </a:spcAft>
              <a:buNone/>
            </a:pPr>
            <a:r>
              <a:rPr lang="fr-CA" sz="1100" b="0" dirty="0" smtClean="0">
                <a:solidFill>
                  <a:srgbClr val="000000"/>
                </a:solidFill>
                <a:latin typeface="Arial" panose="020B0604020202020204" pitchFamily="34" charset="0"/>
              </a:rPr>
              <a:t>Les tendances ne sont fournies qu’à titre informatif et doivent être interprétées avec prudence. La sous-population </a:t>
            </a:r>
            <a:br>
              <a:rPr lang="fr-CA" sz="1100" b="0" dirty="0" smtClean="0">
                <a:solidFill>
                  <a:srgbClr val="000000"/>
                </a:solidFill>
                <a:latin typeface="Arial" panose="020B0604020202020204" pitchFamily="34" charset="0"/>
              </a:rPr>
            </a:br>
            <a:r>
              <a:rPr lang="fr-CA" sz="1100" b="0" dirty="0" smtClean="0">
                <a:solidFill>
                  <a:srgbClr val="000000"/>
                </a:solidFill>
                <a:latin typeface="Arial" panose="020B0604020202020204" pitchFamily="34" charset="0"/>
              </a:rPr>
              <a:t>de 65 ans et plus utilisée pour l’enquête de 2014 ne se prête pas à une comparaison directe avec celle de l’enquête </a:t>
            </a:r>
            <a:br>
              <a:rPr lang="fr-CA" sz="1100" b="0" dirty="0" smtClean="0">
                <a:solidFill>
                  <a:srgbClr val="000000"/>
                </a:solidFill>
                <a:latin typeface="Arial" panose="020B0604020202020204" pitchFamily="34" charset="0"/>
              </a:rPr>
            </a:br>
            <a:r>
              <a:rPr lang="fr-CA" sz="1100" b="0" dirty="0" smtClean="0">
                <a:solidFill>
                  <a:srgbClr val="000000"/>
                </a:solidFill>
                <a:latin typeface="Arial" panose="020B0604020202020204" pitchFamily="34" charset="0"/>
              </a:rPr>
              <a:t>de 2017. Plus précisément, les données de 2014 représentent un échantillon autopondéré de personnes âgées de </a:t>
            </a:r>
            <a:br>
              <a:rPr lang="fr-CA" sz="1100" b="0" dirty="0" smtClean="0">
                <a:solidFill>
                  <a:srgbClr val="000000"/>
                </a:solidFill>
                <a:latin typeface="Arial" panose="020B0604020202020204" pitchFamily="34" charset="0"/>
              </a:rPr>
            </a:br>
            <a:r>
              <a:rPr lang="fr-CA" sz="1100" b="0" dirty="0" smtClean="0">
                <a:solidFill>
                  <a:srgbClr val="000000"/>
                </a:solidFill>
                <a:latin typeface="Arial" panose="020B0604020202020204" pitchFamily="34" charset="0"/>
              </a:rPr>
              <a:t>65 et plus; ces données ont été pondérées selon les règles de pondération applicables aux personnes de 55 ans et plus, sans représenter précisément la sous-population de 65 ans et plus. En 2017, toutes les entrevues ont été réalisées auprès de répondants de 65 ans et plus, et les résultats ont été pondérés en fonction de populations cibles au sein de ce groupe d’âge. Par ailleurs, les changements apportés au questionnaire (p. ex. questions reformulées, choix de réponses supplémentaires, réorganisation de l’ordre des questions, révision de la traduction) peuvent également avoir influé sur les tendances.</a:t>
            </a:r>
            <a:endParaRPr lang="fr-CA" sz="1100" b="0" dirty="0">
              <a:solidFill>
                <a:srgbClr val="000000"/>
              </a:solidFill>
              <a:latin typeface="Arial" panose="020B0604020202020204" pitchFamily="34" charset="0"/>
            </a:endParaRPr>
          </a:p>
        </p:txBody>
      </p:sp>
      <p:sp>
        <p:nvSpPr>
          <p:cNvPr id="6" name="Rectangle 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133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CA" sz="2800" dirty="0" smtClean="0"/>
              <a:t>Notes méthodologiques (suite)</a:t>
            </a:r>
            <a:endParaRPr lang="fr-CA" sz="2800" dirty="0"/>
          </a:p>
        </p:txBody>
      </p:sp>
      <p:sp>
        <p:nvSpPr>
          <p:cNvPr id="4" name="Slide Number Placeholder 3"/>
          <p:cNvSpPr>
            <a:spLocks noGrp="1"/>
          </p:cNvSpPr>
          <p:nvPr>
            <p:ph type="sldNum" sz="quarter" idx="4"/>
          </p:nvPr>
        </p:nvSpPr>
        <p:spPr/>
        <p:txBody>
          <a:bodyPr/>
          <a:lstStyle/>
          <a:p>
            <a:fld id="{B0F7FFD8-5CE8-4D8F-8E40-58118BB0EBB0}" type="slidenum">
              <a:rPr lang="fr-CA" smtClean="0"/>
              <a:pPr/>
              <a:t>78</a:t>
            </a:fld>
            <a:endParaRPr lang="fr-CA" dirty="0"/>
          </a:p>
        </p:txBody>
      </p:sp>
      <p:sp>
        <p:nvSpPr>
          <p:cNvPr id="5" name="Content Placeholder 4"/>
          <p:cNvSpPr txBox="1">
            <a:spLocks/>
          </p:cNvSpPr>
          <p:nvPr/>
        </p:nvSpPr>
        <p:spPr>
          <a:xfrm>
            <a:off x="473626" y="1351309"/>
            <a:ext cx="7708266" cy="4525963"/>
          </a:xfrm>
          <a:prstGeom prst="rect">
            <a:avLst/>
          </a:prstGeom>
        </p:spPr>
        <p:txBody>
          <a:bodyPr vert="horz" lIns="0" tIns="0" rIns="0" bIns="0" rtlCol="0">
            <a:noAutofit/>
          </a:bodyPr>
          <a:lst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1800"/>
              </a:lnSpc>
              <a:spcBef>
                <a:spcPts val="0"/>
              </a:spcBef>
              <a:spcAft>
                <a:spcPts val="900"/>
              </a:spcAft>
              <a:buNone/>
            </a:pPr>
            <a:r>
              <a:rPr lang="fr-CA" sz="2400" b="0" dirty="0" smtClean="0">
                <a:solidFill>
                  <a:srgbClr val="00A199"/>
                </a:solidFill>
              </a:rPr>
              <a:t>Analyse statistique</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rPr>
              <a:t>Comme pour d’autres rapports sur les données du Fonds du Commonwealth*, les catégories de non-réponse comme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 pas certain », « préfère ne pas répondre » et « sans objet » ont été exclues des analyses statistiques et du rapport. </a:t>
            </a:r>
          </a:p>
          <a:p>
            <a:pPr marL="0" indent="0">
              <a:lnSpc>
                <a:spcPts val="1600"/>
              </a:lnSpc>
              <a:spcBef>
                <a:spcPts val="0"/>
              </a:spcBef>
              <a:buNone/>
            </a:pPr>
            <a:r>
              <a:rPr lang="fr-CA" sz="1100" b="0" dirty="0" smtClean="0">
                <a:solidFill>
                  <a:schemeClr val="tx1"/>
                </a:solidFill>
                <a:latin typeface="Arial" panose="020B0604020202020204" pitchFamily="34" charset="0"/>
              </a:rPr>
              <a:t>L’ICIS a mis au point des méthodes statistiques pour déterminer </a:t>
            </a:r>
          </a:p>
          <a:p>
            <a:pPr lvl="0">
              <a:lnSpc>
                <a:spcPts val="1600"/>
              </a:lnSpc>
              <a:spcBef>
                <a:spcPts val="0"/>
              </a:spcBef>
              <a:spcAft>
                <a:spcPts val="450"/>
              </a:spcAft>
            </a:pPr>
            <a:r>
              <a:rPr lang="fr-CA" sz="1100" b="0" dirty="0" smtClean="0">
                <a:solidFill>
                  <a:schemeClr val="tx1"/>
                </a:solidFill>
                <a:latin typeface="Arial" panose="020B0604020202020204" pitchFamily="34" charset="0"/>
              </a:rPr>
              <a:t>si les résultats canadiens différaient significativement de la moyenne des 11 pays; </a:t>
            </a:r>
          </a:p>
          <a:p>
            <a:pPr lvl="0">
              <a:lnSpc>
                <a:spcPts val="1600"/>
              </a:lnSpc>
              <a:spcBef>
                <a:spcPts val="0"/>
              </a:spcBef>
              <a:spcAft>
                <a:spcPts val="1200"/>
              </a:spcAft>
            </a:pPr>
            <a:r>
              <a:rPr lang="fr-CA" sz="1100" b="0" dirty="0" smtClean="0">
                <a:solidFill>
                  <a:schemeClr val="tx1"/>
                </a:solidFill>
                <a:latin typeface="Arial" panose="020B0604020202020204" pitchFamily="34" charset="0"/>
              </a:rPr>
              <a:t>si les résultats provinciaux différaient significativement de la moyenne internationale. </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rPr>
              <a:t>Dans le calcul des variances et des intervalles de confiance, des méthodes standards ont été utilisées pour les variances des sommes et les différences dans les estimations calculées à partir d’échantillons aléatoires simples indépendants; les effets du plan de sondage fournis par la firme SSRS ont servi à ajuster correctement les variances en fonction des effets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du plan et des ajustements de la pondération après l’enquête.</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rPr>
              <a:t>Les relations entre les différentes variables ont été analysées à l’aide d’un modèle de régression logistique. Une catégorie de réponse principale a été définie pour chaque question, puis les réponses ont été dichotomisées de façon à ce que le code 1 soit attribué à la valeur d’intérêt et le code 0, à toutes les autres valeurs à l’exception des catégories de non-réponse. Une régression logistique a ensuite permis de modéliser la relation entre cette variable binaire et les variables explicatives en fonction d’un ajustement approprié des poids de l’enquête et des variables de stratification à l’aide de la procédure SURVEYLOGISTIC de SAS. </a:t>
            </a:r>
            <a:endParaRPr lang="fr-CA" sz="1100" b="0" dirty="0">
              <a:solidFill>
                <a:schemeClr val="tx1"/>
              </a:solidFill>
              <a:latin typeface="Arial" panose="020B0604020202020204" pitchFamily="34" charset="0"/>
            </a:endParaRPr>
          </a:p>
        </p:txBody>
      </p:sp>
      <p:sp>
        <p:nvSpPr>
          <p:cNvPr id="6" name="Rectangle 5"/>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6209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CA" sz="2800" dirty="0" smtClean="0"/>
              <a:t>Caractéristiques démographiques des répondants</a:t>
            </a:r>
            <a:endParaRPr lang="fr-CA" sz="2800" dirty="0"/>
          </a:p>
        </p:txBody>
      </p:sp>
      <p:sp>
        <p:nvSpPr>
          <p:cNvPr id="3" name="Slide Number Placeholder 2"/>
          <p:cNvSpPr>
            <a:spLocks noGrp="1"/>
          </p:cNvSpPr>
          <p:nvPr>
            <p:ph type="sldNum" sz="quarter" idx="4"/>
          </p:nvPr>
        </p:nvSpPr>
        <p:spPr/>
        <p:txBody>
          <a:bodyPr/>
          <a:lstStyle/>
          <a:p>
            <a:fld id="{B0F7FFD8-5CE8-4D8F-8E40-58118BB0EBB0}" type="slidenum">
              <a:rPr lang="fr-CA" smtClean="0"/>
              <a:pPr/>
              <a:t>79</a:t>
            </a:fld>
            <a:endParaRPr lang="fr-CA" dirty="0"/>
          </a:p>
        </p:txBody>
      </p:sp>
      <p:graphicFrame>
        <p:nvGraphicFramePr>
          <p:cNvPr id="7" name="Table 2"/>
          <p:cNvGraphicFramePr>
            <a:graphicFrameLocks noGrp="1"/>
          </p:cNvGraphicFramePr>
          <p:nvPr>
            <p:extLst>
              <p:ext uri="{D42A27DB-BD31-4B8C-83A1-F6EECF244321}">
                <p14:modId xmlns:p14="http://schemas.microsoft.com/office/powerpoint/2010/main" val="1513517787"/>
              </p:ext>
            </p:extLst>
          </p:nvPr>
        </p:nvGraphicFramePr>
        <p:xfrm>
          <a:off x="475488" y="1374578"/>
          <a:ext cx="7998430" cy="3843250"/>
        </p:xfrm>
        <a:graphic>
          <a:graphicData uri="http://schemas.openxmlformats.org/drawingml/2006/table">
            <a:tbl>
              <a:tblPr/>
              <a:tblGrid>
                <a:gridCol w="1603569">
                  <a:extLst>
                    <a:ext uri="{9D8B030D-6E8A-4147-A177-3AD203B41FA5}">
                      <a16:colId xmlns:a16="http://schemas.microsoft.com/office/drawing/2014/main" val="20000"/>
                    </a:ext>
                  </a:extLst>
                </a:gridCol>
                <a:gridCol w="581351">
                  <a:extLst>
                    <a:ext uri="{9D8B030D-6E8A-4147-A177-3AD203B41FA5}">
                      <a16:colId xmlns:a16="http://schemas.microsoft.com/office/drawing/2014/main" val="4287361793"/>
                    </a:ext>
                  </a:extLst>
                </a:gridCol>
                <a:gridCol w="581351">
                  <a:extLst>
                    <a:ext uri="{9D8B030D-6E8A-4147-A177-3AD203B41FA5}">
                      <a16:colId xmlns:a16="http://schemas.microsoft.com/office/drawing/2014/main" val="20002"/>
                    </a:ext>
                  </a:extLst>
                </a:gridCol>
                <a:gridCol w="581351">
                  <a:extLst>
                    <a:ext uri="{9D8B030D-6E8A-4147-A177-3AD203B41FA5}">
                      <a16:colId xmlns:a16="http://schemas.microsoft.com/office/drawing/2014/main" val="20003"/>
                    </a:ext>
                  </a:extLst>
                </a:gridCol>
                <a:gridCol w="581351">
                  <a:extLst>
                    <a:ext uri="{9D8B030D-6E8A-4147-A177-3AD203B41FA5}">
                      <a16:colId xmlns:a16="http://schemas.microsoft.com/office/drawing/2014/main" val="20004"/>
                    </a:ext>
                  </a:extLst>
                </a:gridCol>
                <a:gridCol w="581351">
                  <a:extLst>
                    <a:ext uri="{9D8B030D-6E8A-4147-A177-3AD203B41FA5}">
                      <a16:colId xmlns:a16="http://schemas.microsoft.com/office/drawing/2014/main" val="20005"/>
                    </a:ext>
                  </a:extLst>
                </a:gridCol>
                <a:gridCol w="581351">
                  <a:extLst>
                    <a:ext uri="{9D8B030D-6E8A-4147-A177-3AD203B41FA5}">
                      <a16:colId xmlns:a16="http://schemas.microsoft.com/office/drawing/2014/main" val="20006"/>
                    </a:ext>
                  </a:extLst>
                </a:gridCol>
                <a:gridCol w="581351">
                  <a:extLst>
                    <a:ext uri="{9D8B030D-6E8A-4147-A177-3AD203B41FA5}">
                      <a16:colId xmlns:a16="http://schemas.microsoft.com/office/drawing/2014/main" val="20007"/>
                    </a:ext>
                  </a:extLst>
                </a:gridCol>
                <a:gridCol w="581351">
                  <a:extLst>
                    <a:ext uri="{9D8B030D-6E8A-4147-A177-3AD203B41FA5}">
                      <a16:colId xmlns:a16="http://schemas.microsoft.com/office/drawing/2014/main" val="20008"/>
                    </a:ext>
                  </a:extLst>
                </a:gridCol>
                <a:gridCol w="581351">
                  <a:extLst>
                    <a:ext uri="{9D8B030D-6E8A-4147-A177-3AD203B41FA5}">
                      <a16:colId xmlns:a16="http://schemas.microsoft.com/office/drawing/2014/main" val="20009"/>
                    </a:ext>
                  </a:extLst>
                </a:gridCol>
                <a:gridCol w="581351">
                  <a:extLst>
                    <a:ext uri="{9D8B030D-6E8A-4147-A177-3AD203B41FA5}">
                      <a16:colId xmlns:a16="http://schemas.microsoft.com/office/drawing/2014/main" val="20010"/>
                    </a:ext>
                  </a:extLst>
                </a:gridCol>
                <a:gridCol w="581351">
                  <a:extLst>
                    <a:ext uri="{9D8B030D-6E8A-4147-A177-3AD203B41FA5}">
                      <a16:colId xmlns:a16="http://schemas.microsoft.com/office/drawing/2014/main" val="20011"/>
                    </a:ext>
                  </a:extLst>
                </a:gridCol>
              </a:tblGrid>
              <a:tr h="320070">
                <a:tc>
                  <a:txBody>
                    <a:bodyPr/>
                    <a:lstStyle/>
                    <a:p>
                      <a:pPr algn="ctr" rtl="0" fontAlgn="b"/>
                      <a:r>
                        <a:rPr lang="fr-CA" sz="1300" b="0" i="0" u="none" strike="noStrike" dirty="0" smtClean="0">
                          <a:solidFill>
                            <a:schemeClr val="bg1"/>
                          </a:solidFill>
                          <a:effectLst/>
                          <a:latin typeface="+mn-lt"/>
                          <a:cs typeface="Arial" panose="020B0604020202020204" pitchFamily="34" charset="0"/>
                        </a:rPr>
                        <a:t> </a:t>
                      </a:r>
                      <a:endParaRPr lang="fr-CA" sz="1300" b="0" i="0" u="none" strike="noStrike" dirty="0">
                        <a:solidFill>
                          <a:schemeClr val="bg1"/>
                        </a:solidFill>
                        <a:effectLst/>
                        <a:latin typeface="+mn-lt"/>
                        <a:cs typeface="Arial" panose="020B0604020202020204" pitchFamily="34" charset="0"/>
                      </a:endParaRPr>
                    </a:p>
                  </a:txBody>
                  <a:tcPr marL="45720" marR="45720" anchor="ctr">
                    <a:lnL>
                      <a:noFill/>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300" b="1" i="0" u="none" strike="noStrike" dirty="0" smtClean="0">
                          <a:solidFill>
                            <a:srgbClr val="365254"/>
                          </a:solidFill>
                          <a:effectLst/>
                          <a:latin typeface="+mn-lt"/>
                          <a:cs typeface="Arial" panose="020B0604020202020204" pitchFamily="34" charset="0"/>
                        </a:rPr>
                        <a:t>T.-N.-L.</a:t>
                      </a:r>
                      <a:endParaRPr lang="fr-CA" sz="1300" b="1" i="0" u="none" strike="noStrike" dirty="0">
                        <a:solidFill>
                          <a:srgbClr val="365254"/>
                        </a:solidFill>
                        <a:effectLst/>
                        <a:latin typeface="+mn-lt"/>
                        <a:cs typeface="Arial" panose="020B0604020202020204" pitchFamily="34" charset="0"/>
                      </a:endParaRPr>
                    </a:p>
                  </a:txBody>
                  <a:tcPr marL="35326" marR="35326" marT="35326" marB="3532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300" b="1" i="0" u="none" strike="noStrike" dirty="0" smtClean="0">
                          <a:solidFill>
                            <a:srgbClr val="365254"/>
                          </a:solidFill>
                          <a:effectLst/>
                          <a:latin typeface="+mn-lt"/>
                          <a:cs typeface="Arial" panose="020B0604020202020204" pitchFamily="34" charset="0"/>
                        </a:rPr>
                        <a:t>Î.-P.-É.</a:t>
                      </a:r>
                      <a:endParaRPr lang="fr-CA" sz="1300" b="1" i="0" u="none" strike="noStrike" dirty="0">
                        <a:solidFill>
                          <a:srgbClr val="365254"/>
                        </a:solidFill>
                        <a:effectLst/>
                        <a:latin typeface="+mn-lt"/>
                        <a:cs typeface="Arial" panose="020B0604020202020204" pitchFamily="34" charset="0"/>
                      </a:endParaRPr>
                    </a:p>
                  </a:txBody>
                  <a:tcPr marL="35326" marR="35326" marT="35326" marB="3532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300" b="1" i="0" u="none" strike="noStrike" dirty="0" smtClean="0">
                          <a:solidFill>
                            <a:srgbClr val="365254"/>
                          </a:solidFill>
                          <a:effectLst/>
                          <a:latin typeface="+mn-lt"/>
                          <a:cs typeface="Arial" panose="020B0604020202020204" pitchFamily="34" charset="0"/>
                        </a:rPr>
                        <a:t>N.-É.</a:t>
                      </a:r>
                      <a:endParaRPr lang="fr-CA" sz="1300" b="1" i="0" u="none" strike="noStrike" dirty="0">
                        <a:solidFill>
                          <a:srgbClr val="365254"/>
                        </a:solidFill>
                        <a:effectLst/>
                        <a:latin typeface="+mn-lt"/>
                        <a:cs typeface="Arial" panose="020B0604020202020204" pitchFamily="34" charset="0"/>
                      </a:endParaRPr>
                    </a:p>
                  </a:txBody>
                  <a:tcPr marL="35326" marR="35326" marT="35326" marB="3532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300" b="1" i="0" u="none" strike="noStrike" dirty="0" smtClean="0">
                          <a:solidFill>
                            <a:srgbClr val="365254"/>
                          </a:solidFill>
                          <a:effectLst/>
                          <a:latin typeface="+mn-lt"/>
                          <a:cs typeface="Arial" panose="020B0604020202020204" pitchFamily="34" charset="0"/>
                        </a:rPr>
                        <a:t>N.-B.</a:t>
                      </a:r>
                      <a:endParaRPr lang="fr-CA" sz="1300" b="1" i="0" u="none" strike="noStrike" dirty="0">
                        <a:solidFill>
                          <a:srgbClr val="365254"/>
                        </a:solidFill>
                        <a:effectLst/>
                        <a:latin typeface="+mn-lt"/>
                        <a:cs typeface="Arial" panose="020B0604020202020204" pitchFamily="34" charset="0"/>
                      </a:endParaRPr>
                    </a:p>
                  </a:txBody>
                  <a:tcPr marL="35326" marR="35326" marT="35326" marB="3532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300" b="1" i="0" u="none" strike="noStrike" dirty="0" smtClean="0">
                          <a:solidFill>
                            <a:srgbClr val="365254"/>
                          </a:solidFill>
                          <a:effectLst/>
                          <a:latin typeface="+mn-lt"/>
                          <a:cs typeface="Arial" panose="020B0604020202020204" pitchFamily="34" charset="0"/>
                        </a:rPr>
                        <a:t>Qc</a:t>
                      </a:r>
                      <a:endParaRPr lang="fr-CA" sz="1300" b="1" i="0" u="none" strike="noStrike" dirty="0">
                        <a:solidFill>
                          <a:srgbClr val="365254"/>
                        </a:solidFill>
                        <a:effectLst/>
                        <a:latin typeface="+mn-lt"/>
                        <a:cs typeface="Arial" panose="020B0604020202020204" pitchFamily="34" charset="0"/>
                      </a:endParaRPr>
                    </a:p>
                  </a:txBody>
                  <a:tcPr marL="35326" marR="35326" marT="35326" marB="3532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300" b="1" i="0" u="none" strike="noStrike" dirty="0" smtClean="0">
                          <a:solidFill>
                            <a:srgbClr val="365254"/>
                          </a:solidFill>
                          <a:effectLst/>
                          <a:latin typeface="+mn-lt"/>
                          <a:cs typeface="Arial" panose="020B0604020202020204" pitchFamily="34" charset="0"/>
                        </a:rPr>
                        <a:t>Ont.</a:t>
                      </a:r>
                      <a:endParaRPr lang="fr-CA" sz="1300" b="1" i="0" u="none" strike="noStrike" dirty="0">
                        <a:solidFill>
                          <a:srgbClr val="365254"/>
                        </a:solidFill>
                        <a:effectLst/>
                        <a:latin typeface="+mn-lt"/>
                        <a:cs typeface="Arial" panose="020B0604020202020204" pitchFamily="34" charset="0"/>
                      </a:endParaRPr>
                    </a:p>
                  </a:txBody>
                  <a:tcPr marL="35326" marR="35326" marT="35326" marB="3532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300" b="1" i="0" u="none" strike="noStrike" dirty="0" smtClean="0">
                          <a:solidFill>
                            <a:srgbClr val="365254"/>
                          </a:solidFill>
                          <a:effectLst/>
                          <a:latin typeface="+mn-lt"/>
                          <a:cs typeface="Arial" panose="020B0604020202020204" pitchFamily="34" charset="0"/>
                        </a:rPr>
                        <a:t>Man.</a:t>
                      </a:r>
                      <a:endParaRPr lang="fr-CA" sz="1300" b="1" i="0" u="none" strike="noStrike" dirty="0">
                        <a:solidFill>
                          <a:srgbClr val="365254"/>
                        </a:solidFill>
                        <a:effectLst/>
                        <a:latin typeface="+mn-lt"/>
                        <a:cs typeface="Arial" panose="020B0604020202020204" pitchFamily="34" charset="0"/>
                      </a:endParaRPr>
                    </a:p>
                  </a:txBody>
                  <a:tcPr marL="35326" marR="35326" marT="35326" marB="3532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300" b="1" i="0" u="none" strike="noStrike" dirty="0" smtClean="0">
                          <a:solidFill>
                            <a:srgbClr val="365254"/>
                          </a:solidFill>
                          <a:effectLst/>
                          <a:latin typeface="+mn-lt"/>
                          <a:cs typeface="Arial" panose="020B0604020202020204" pitchFamily="34" charset="0"/>
                        </a:rPr>
                        <a:t>Sask.</a:t>
                      </a:r>
                      <a:endParaRPr lang="fr-CA" sz="1300" b="1" i="0" u="none" strike="noStrike" dirty="0">
                        <a:solidFill>
                          <a:srgbClr val="365254"/>
                        </a:solidFill>
                        <a:effectLst/>
                        <a:latin typeface="+mn-lt"/>
                        <a:cs typeface="Arial" panose="020B0604020202020204" pitchFamily="34" charset="0"/>
                      </a:endParaRPr>
                    </a:p>
                  </a:txBody>
                  <a:tcPr marL="35326" marR="35326" marT="35326" marB="3532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300" b="1" i="0" u="none" strike="noStrike" dirty="0" smtClean="0">
                          <a:solidFill>
                            <a:srgbClr val="365254"/>
                          </a:solidFill>
                          <a:effectLst/>
                          <a:latin typeface="+mn-lt"/>
                          <a:cs typeface="Arial" panose="020B0604020202020204" pitchFamily="34" charset="0"/>
                        </a:rPr>
                        <a:t>Alb.</a:t>
                      </a:r>
                    </a:p>
                  </a:txBody>
                  <a:tcPr marL="35326" marR="35326" marT="35326" marB="3532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300" b="1" i="0" u="none" strike="noStrike" dirty="0" smtClean="0">
                          <a:solidFill>
                            <a:srgbClr val="365254"/>
                          </a:solidFill>
                          <a:effectLst/>
                          <a:latin typeface="+mn-lt"/>
                          <a:cs typeface="Arial" panose="020B0604020202020204" pitchFamily="34" charset="0"/>
                        </a:rPr>
                        <a:t>C.-B.</a:t>
                      </a:r>
                    </a:p>
                  </a:txBody>
                  <a:tcPr marL="35326" marR="35326" marT="35326" marB="3532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tc>
                  <a:txBody>
                    <a:bodyPr/>
                    <a:lstStyle/>
                    <a:p>
                      <a:pPr algn="ctr" rtl="0" fontAlgn="b"/>
                      <a:r>
                        <a:rPr lang="fr-CA" sz="1300" b="1" i="0" u="none" strike="noStrike" dirty="0" smtClean="0">
                          <a:solidFill>
                            <a:srgbClr val="365254"/>
                          </a:solidFill>
                          <a:effectLst/>
                          <a:latin typeface="+mn-lt"/>
                          <a:cs typeface="Arial" panose="020B0604020202020204" pitchFamily="34" charset="0"/>
                        </a:rPr>
                        <a:t>Can.</a:t>
                      </a:r>
                      <a:endParaRPr lang="fr-CA" sz="1300" b="1" i="0" u="none" strike="noStrike" dirty="0">
                        <a:solidFill>
                          <a:srgbClr val="365254"/>
                        </a:solidFill>
                        <a:effectLst/>
                        <a:latin typeface="+mn-lt"/>
                        <a:cs typeface="Arial" panose="020B0604020202020204" pitchFamily="34" charset="0"/>
                      </a:endParaRPr>
                    </a:p>
                  </a:txBody>
                  <a:tcPr marL="35326" marR="35326" marT="35326" marB="35326" anchor="ctr">
                    <a:lnL w="635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F5F3"/>
                    </a:solidFill>
                  </a:tcPr>
                </a:tc>
                <a:extLst>
                  <a:ext uri="{0D108BD9-81ED-4DB2-BD59-A6C34878D82A}">
                    <a16:rowId xmlns:a16="http://schemas.microsoft.com/office/drawing/2014/main" val="10000"/>
                  </a:ext>
                </a:extLst>
              </a:tr>
              <a:tr h="288332">
                <a:tc>
                  <a:txBody>
                    <a:bodyPr/>
                    <a:lstStyle/>
                    <a:p>
                      <a:pPr algn="l" rtl="0" fontAlgn="b"/>
                      <a:r>
                        <a:rPr lang="fr-CA" sz="1300" b="1" i="0" u="none" strike="noStrike" dirty="0" smtClean="0">
                          <a:solidFill>
                            <a:srgbClr val="365254"/>
                          </a:solidFill>
                          <a:effectLst/>
                          <a:latin typeface="+mn-lt"/>
                          <a:cs typeface="Arial" panose="020B0604020202020204" pitchFamily="34" charset="0"/>
                        </a:rPr>
                        <a:t>Total</a:t>
                      </a:r>
                      <a:endParaRPr lang="fr-CA" sz="1300" b="1" i="0" u="none" strike="noStrike" dirty="0">
                        <a:solidFill>
                          <a:srgbClr val="365254"/>
                        </a:solidFill>
                        <a:effectLst/>
                        <a:latin typeface="+mn-lt"/>
                        <a:cs typeface="Arial" panose="020B0604020202020204" pitchFamily="34" charset="0"/>
                      </a:endParaRPr>
                    </a:p>
                  </a:txBody>
                  <a:tcPr marL="35326" marR="35326" marT="35326" marB="35326"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fr-CA" sz="1100" b="0" i="0" u="none" strike="noStrike" dirty="0" smtClean="0">
                          <a:solidFill>
                            <a:schemeClr val="tx1"/>
                          </a:solidFill>
                          <a:effectLst/>
                          <a:latin typeface="Arial" panose="020B0604020202020204" pitchFamily="34" charset="0"/>
                          <a:cs typeface="Arial" panose="020B0604020202020204" pitchFamily="34" charset="0"/>
                        </a:rPr>
                        <a:t>254</a:t>
                      </a:r>
                      <a:endParaRPr lang="fr-CA"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fr-CA" sz="1100" b="0" i="0" u="none" strike="noStrike" dirty="0" smtClean="0">
                          <a:solidFill>
                            <a:schemeClr val="tx1"/>
                          </a:solidFill>
                          <a:effectLst/>
                          <a:latin typeface="Arial" panose="020B0604020202020204" pitchFamily="34" charset="0"/>
                          <a:cs typeface="Arial" panose="020B0604020202020204" pitchFamily="34" charset="0"/>
                        </a:rPr>
                        <a:t>253</a:t>
                      </a:r>
                      <a:endParaRPr lang="fr-CA"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fr-CA" sz="1100" b="0" i="0" u="none" strike="noStrike" dirty="0" smtClean="0">
                          <a:solidFill>
                            <a:schemeClr val="tx1"/>
                          </a:solidFill>
                          <a:effectLst/>
                          <a:latin typeface="Arial" panose="020B0604020202020204" pitchFamily="34" charset="0"/>
                          <a:cs typeface="Arial" panose="020B0604020202020204" pitchFamily="34" charset="0"/>
                        </a:rPr>
                        <a:t>259</a:t>
                      </a:r>
                      <a:endParaRPr lang="fr-CA"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fr-CA" sz="1100" b="0" i="0" u="none" strike="noStrike" dirty="0" smtClean="0">
                          <a:solidFill>
                            <a:schemeClr val="tx1"/>
                          </a:solidFill>
                          <a:effectLst/>
                          <a:latin typeface="Arial" panose="020B0604020202020204" pitchFamily="34" charset="0"/>
                          <a:cs typeface="Arial" panose="020B0604020202020204" pitchFamily="34" charset="0"/>
                        </a:rPr>
                        <a:t>273</a:t>
                      </a:r>
                      <a:endParaRPr lang="fr-CA"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fr-CA" sz="1100" b="0" i="0" u="none" strike="noStrike" dirty="0" smtClean="0">
                          <a:solidFill>
                            <a:schemeClr val="tx1"/>
                          </a:solidFill>
                          <a:effectLst/>
                          <a:latin typeface="Arial" panose="020B0604020202020204" pitchFamily="34" charset="0"/>
                          <a:cs typeface="Arial" panose="020B0604020202020204" pitchFamily="34" charset="0"/>
                        </a:rPr>
                        <a:t>1 002</a:t>
                      </a:r>
                      <a:endParaRPr lang="fr-CA"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fr-CA" sz="1100" b="0" i="0" u="none" strike="noStrike" dirty="0" smtClean="0">
                          <a:solidFill>
                            <a:schemeClr val="tx1"/>
                          </a:solidFill>
                          <a:effectLst/>
                          <a:latin typeface="Arial" panose="020B0604020202020204" pitchFamily="34" charset="0"/>
                          <a:cs typeface="Arial" panose="020B0604020202020204" pitchFamily="34" charset="0"/>
                        </a:rPr>
                        <a:t>1 504</a:t>
                      </a:r>
                      <a:endParaRPr lang="fr-CA"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fr-CA" sz="1100" b="0" i="0" u="none" strike="noStrike" dirty="0" smtClean="0">
                          <a:solidFill>
                            <a:schemeClr val="tx1"/>
                          </a:solidFill>
                          <a:effectLst/>
                          <a:latin typeface="Arial" panose="020B0604020202020204" pitchFamily="34" charset="0"/>
                          <a:cs typeface="Arial" panose="020B0604020202020204" pitchFamily="34" charset="0"/>
                        </a:rPr>
                        <a:t>250</a:t>
                      </a:r>
                      <a:endParaRPr lang="fr-CA"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fr-CA" sz="1100" b="0" i="0" u="none" strike="noStrike" dirty="0" smtClean="0">
                          <a:solidFill>
                            <a:schemeClr val="tx1"/>
                          </a:solidFill>
                          <a:effectLst/>
                          <a:latin typeface="Arial" panose="020B0604020202020204" pitchFamily="34" charset="0"/>
                          <a:cs typeface="Arial" panose="020B0604020202020204" pitchFamily="34" charset="0"/>
                        </a:rPr>
                        <a:t>251</a:t>
                      </a:r>
                      <a:endParaRPr lang="fr-CA"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fr-CA" sz="1100" b="0" i="0" u="none" strike="noStrike" dirty="0" smtClean="0">
                          <a:solidFill>
                            <a:schemeClr val="tx1"/>
                          </a:solidFill>
                          <a:effectLst/>
                          <a:latin typeface="Arial" panose="020B0604020202020204" pitchFamily="34" charset="0"/>
                          <a:cs typeface="Arial" panose="020B0604020202020204" pitchFamily="34" charset="0"/>
                        </a:rPr>
                        <a:t>250</a:t>
                      </a:r>
                      <a:endParaRPr lang="fr-CA"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fr-CA" sz="1100" b="0" i="0" u="none" strike="noStrike" dirty="0" smtClean="0">
                          <a:solidFill>
                            <a:schemeClr val="tx1"/>
                          </a:solidFill>
                          <a:effectLst/>
                          <a:latin typeface="Arial" panose="020B0604020202020204" pitchFamily="34" charset="0"/>
                          <a:cs typeface="Arial" panose="020B0604020202020204" pitchFamily="34" charset="0"/>
                        </a:rPr>
                        <a:t>250</a:t>
                      </a:r>
                      <a:endParaRPr lang="fr-CA"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b"/>
                      <a:r>
                        <a:rPr lang="fr-CA" sz="1100" b="1" i="0" u="none" strike="noStrike" dirty="0" smtClean="0">
                          <a:solidFill>
                            <a:schemeClr val="tx1"/>
                          </a:solidFill>
                          <a:effectLst/>
                          <a:latin typeface="Arial" panose="020B0604020202020204" pitchFamily="34" charset="0"/>
                          <a:cs typeface="Arial" panose="020B0604020202020204" pitchFamily="34" charset="0"/>
                        </a:rPr>
                        <a:t>4 549</a:t>
                      </a:r>
                      <a:endParaRPr lang="fr-CA" sz="1100" b="1"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5052">
                <a:tc>
                  <a:txBody>
                    <a:bodyPr/>
                    <a:lstStyle/>
                    <a:p>
                      <a:pPr algn="l" rtl="0" fontAlgn="b"/>
                      <a:r>
                        <a:rPr lang="fr-CA" sz="1300" b="1" i="0" u="none" strike="noStrike" dirty="0" smtClean="0">
                          <a:solidFill>
                            <a:srgbClr val="14838E"/>
                          </a:solidFill>
                          <a:effectLst/>
                          <a:latin typeface="+mn-lt"/>
                          <a:cs typeface="Arial" panose="020B0604020202020204" pitchFamily="34" charset="0"/>
                        </a:rPr>
                        <a:t>Sexe (%)</a:t>
                      </a:r>
                    </a:p>
                  </a:txBody>
                  <a:tcPr marL="35326" marR="35326" marT="35326" marB="35326" anchor="ctr">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11">
                  <a:txBody>
                    <a:bodyPr/>
                    <a:lstStyle/>
                    <a:p>
                      <a:endParaRPr lang="fr-CA" dirty="0"/>
                    </a:p>
                  </a:txBody>
                  <a:tcPr>
                    <a:lnL w="12700" cmpd="sng">
                      <a:noFill/>
                      <a:prstDash val="soli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54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10002"/>
                  </a:ext>
                </a:extLst>
              </a:tr>
              <a:tr h="288332">
                <a:tc>
                  <a:txBody>
                    <a:bodyPr/>
                    <a:lstStyle/>
                    <a:p>
                      <a:pPr algn="l" rtl="0" fontAlgn="b"/>
                      <a:r>
                        <a:rPr lang="fr-CA" sz="1300" b="1" i="0" u="none" strike="noStrike" dirty="0" smtClean="0">
                          <a:solidFill>
                            <a:srgbClr val="365254"/>
                          </a:solidFill>
                          <a:effectLst/>
                          <a:latin typeface="+mn-lt"/>
                          <a:cs typeface="Arial" panose="020B0604020202020204" pitchFamily="34" charset="0"/>
                        </a:rPr>
                        <a:t>Hommes</a:t>
                      </a:r>
                    </a:p>
                  </a:txBody>
                  <a:tcPr marL="35326" marR="35326" marT="35326" marB="35326"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34</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37</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37</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43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35</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37</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36</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48</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38</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1" i="0" u="none" strike="noStrike" kern="1200" dirty="0" smtClean="0">
                          <a:solidFill>
                            <a:schemeClr val="tx1"/>
                          </a:solidFill>
                          <a:effectLst/>
                          <a:latin typeface="Arial" panose="020B0604020202020204" pitchFamily="34" charset="0"/>
                          <a:ea typeface="+mn-ea"/>
                          <a:cs typeface="Arial" panose="020B0604020202020204" pitchFamily="34" charset="0"/>
                        </a:rPr>
                        <a:t>37</a:t>
                      </a:r>
                      <a:endParaRPr lang="fr-C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8332">
                <a:tc>
                  <a:txBody>
                    <a:bodyPr/>
                    <a:lstStyle/>
                    <a:p>
                      <a:pPr algn="l" rtl="0" fontAlgn="b"/>
                      <a:r>
                        <a:rPr lang="fr-CA" sz="1300" b="1" i="0" u="none" strike="noStrike" dirty="0" smtClean="0">
                          <a:solidFill>
                            <a:srgbClr val="365254"/>
                          </a:solidFill>
                          <a:effectLst/>
                          <a:latin typeface="+mn-lt"/>
                          <a:cs typeface="Arial" panose="020B0604020202020204" pitchFamily="34" charset="0"/>
                        </a:rPr>
                        <a:t>Femmes</a:t>
                      </a:r>
                    </a:p>
                  </a:txBody>
                  <a:tcPr marL="35326" marR="35326" marT="35326" marB="35326"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66</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63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63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57</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65</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63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64</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67</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52</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62</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1" i="0" u="none" strike="noStrike" kern="1200" dirty="0" smtClean="0">
                          <a:solidFill>
                            <a:schemeClr val="tx1"/>
                          </a:solidFill>
                          <a:effectLst/>
                          <a:latin typeface="Arial" panose="020B0604020202020204" pitchFamily="34" charset="0"/>
                          <a:ea typeface="+mn-ea"/>
                          <a:cs typeface="Arial" panose="020B0604020202020204" pitchFamily="34" charset="0"/>
                        </a:rPr>
                        <a:t>63</a:t>
                      </a:r>
                      <a:endParaRPr lang="fr-C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3122">
                <a:tc>
                  <a:txBody>
                    <a:bodyPr/>
                    <a:lstStyle/>
                    <a:p>
                      <a:pPr algn="l" rtl="0" fontAlgn="b"/>
                      <a:r>
                        <a:rPr lang="fr-CA" sz="1300" b="1" i="0" u="none" strike="noStrike" dirty="0" smtClean="0">
                          <a:solidFill>
                            <a:srgbClr val="14838E"/>
                          </a:solidFill>
                          <a:effectLst/>
                          <a:latin typeface="+mn-lt"/>
                          <a:cs typeface="Arial" panose="020B0604020202020204" pitchFamily="34" charset="0"/>
                        </a:rPr>
                        <a:t>Âge (%)</a:t>
                      </a:r>
                    </a:p>
                  </a:txBody>
                  <a:tcPr marL="35326" marR="35326" marT="35326" marB="35326" anchor="ctr">
                    <a:lnL>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11">
                  <a:txBody>
                    <a:bodyPr/>
                    <a:lstStyle/>
                    <a:p>
                      <a:endParaRPr lang="fr-CA" dirty="0"/>
                    </a:p>
                  </a:txBody>
                  <a:tcPr>
                    <a:lnL w="12700" cmpd="sng">
                      <a:noFill/>
                      <a:prstDash val="soli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54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fontAlgn="ctr"/>
                      <a:endParaRPr lang="en-CA" sz="1600" b="0" i="0" u="none" strike="noStrike" dirty="0">
                        <a:solidFill>
                          <a:schemeClr val="tx1"/>
                        </a:solidFill>
                        <a:effectLst/>
                        <a:latin typeface="Arial" panose="020B0604020202020204" pitchFamily="34" charset="0"/>
                        <a:cs typeface="Arial" panose="020B0604020202020204" pitchFamily="34" charset="0"/>
                      </a:endParaRPr>
                    </a:p>
                  </a:txBody>
                  <a:tcPr marL="54000" marR="81000" marT="54000" marB="54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10005"/>
                  </a:ext>
                </a:extLst>
              </a:tr>
              <a:tr h="313443">
                <a:tc>
                  <a:txBody>
                    <a:bodyPr/>
                    <a:lstStyle/>
                    <a:p>
                      <a:pPr algn="l" rtl="0" fontAlgn="b"/>
                      <a:r>
                        <a:rPr lang="fr-CA" sz="1300" b="1" i="0" u="none" strike="noStrike" dirty="0" smtClean="0">
                          <a:solidFill>
                            <a:srgbClr val="365254"/>
                          </a:solidFill>
                          <a:effectLst/>
                          <a:latin typeface="+mn-lt"/>
                          <a:cs typeface="Arial" panose="020B0604020202020204" pitchFamily="34" charset="0"/>
                        </a:rPr>
                        <a:t>65-74 ans</a:t>
                      </a:r>
                    </a:p>
                  </a:txBody>
                  <a:tcPr marL="35326" marR="35326" marT="35326" marB="35326"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62</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57</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58</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60</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61</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52</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52</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50</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46</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51</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1" i="0" u="none" strike="noStrike" kern="1200" dirty="0" smtClean="0">
                          <a:solidFill>
                            <a:schemeClr val="tx1"/>
                          </a:solidFill>
                          <a:effectLst/>
                          <a:latin typeface="Arial" panose="020B0604020202020204" pitchFamily="34" charset="0"/>
                          <a:ea typeface="+mn-ea"/>
                          <a:cs typeface="Arial" panose="020B0604020202020204" pitchFamily="34" charset="0"/>
                        </a:rPr>
                        <a:t>55</a:t>
                      </a:r>
                      <a:endParaRPr lang="fr-C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88332">
                <a:tc>
                  <a:txBody>
                    <a:bodyPr/>
                    <a:lstStyle/>
                    <a:p>
                      <a:pPr algn="l" rtl="0" fontAlgn="b"/>
                      <a:r>
                        <a:rPr lang="fr-CA" sz="1300" b="1" i="0" u="none" strike="noStrike" dirty="0" smtClean="0">
                          <a:solidFill>
                            <a:srgbClr val="365254"/>
                          </a:solidFill>
                          <a:effectLst/>
                          <a:latin typeface="+mn-lt"/>
                          <a:cs typeface="Arial" panose="020B0604020202020204" pitchFamily="34" charset="0"/>
                        </a:rPr>
                        <a:t>75 ans et plus</a:t>
                      </a:r>
                    </a:p>
                  </a:txBody>
                  <a:tcPr marL="35326" marR="35326" marT="35326" marB="35326"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37</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42</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41</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39</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38</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46</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47</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50</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54</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47</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1" i="0" u="none" strike="noStrike" kern="1200" dirty="0" smtClean="0">
                          <a:solidFill>
                            <a:schemeClr val="tx1"/>
                          </a:solidFill>
                          <a:effectLst/>
                          <a:latin typeface="Arial" panose="020B0604020202020204" pitchFamily="34" charset="0"/>
                          <a:ea typeface="+mn-ea"/>
                          <a:cs typeface="Arial" panose="020B0604020202020204" pitchFamily="34" charset="0"/>
                        </a:rPr>
                        <a:t>44</a:t>
                      </a:r>
                      <a:endParaRPr lang="fr-C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75475">
                <a:tc>
                  <a:txBody>
                    <a:bodyPr/>
                    <a:lstStyle/>
                    <a:p>
                      <a:pPr algn="l" rtl="0" fontAlgn="b"/>
                      <a:r>
                        <a:rPr lang="fr-CA" sz="1300" b="1" i="0" u="none" strike="noStrike" dirty="0" smtClean="0">
                          <a:solidFill>
                            <a:srgbClr val="365254"/>
                          </a:solidFill>
                          <a:effectLst/>
                          <a:latin typeface="+mn-lt"/>
                          <a:cs typeface="Arial" panose="020B0604020202020204" pitchFamily="34" charset="0"/>
                        </a:rPr>
                        <a:t>65 ans et plus, âge exact non fourni</a:t>
                      </a:r>
                    </a:p>
                  </a:txBody>
                  <a:tcPr marL="35326" marR="35326" marT="35326" marB="35326">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1</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1</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2</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1</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0</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1</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1</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0</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0</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2</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1" i="0" u="none" strike="noStrike" kern="1200" dirty="0" smtClean="0">
                          <a:solidFill>
                            <a:schemeClr val="tx1"/>
                          </a:solidFill>
                          <a:effectLst/>
                          <a:latin typeface="Arial" panose="020B0604020202020204" pitchFamily="34" charset="0"/>
                          <a:ea typeface="+mn-ea"/>
                          <a:cs typeface="Arial" panose="020B0604020202020204" pitchFamily="34" charset="0"/>
                        </a:rPr>
                        <a:t>1</a:t>
                      </a:r>
                      <a:endParaRPr lang="fr-C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311870">
                <a:tc gridSpan="12">
                  <a:txBody>
                    <a:bodyPr/>
                    <a:lstStyle/>
                    <a:p>
                      <a:pPr marL="0" algn="l" defTabSz="914378" rtl="0" eaLnBrk="1" fontAlgn="b" latinLnBrk="0" hangingPunct="1"/>
                      <a:r>
                        <a:rPr lang="fr-CA" sz="1300" b="1" i="0" u="none" strike="noStrike" kern="1200" noProof="0" dirty="0" smtClean="0">
                          <a:solidFill>
                            <a:srgbClr val="14838E"/>
                          </a:solidFill>
                          <a:effectLst/>
                          <a:latin typeface="+mn-lt"/>
                          <a:ea typeface="+mn-ea"/>
                          <a:cs typeface="Arial" panose="020B0604020202020204" pitchFamily="34" charset="0"/>
                        </a:rPr>
                        <a:t>Autres caractéristiques démographiques</a:t>
                      </a:r>
                      <a:r>
                        <a:rPr lang="fr-CA" sz="1300" b="1" i="0" u="none" strike="noStrike" kern="1200" dirty="0" smtClean="0">
                          <a:solidFill>
                            <a:srgbClr val="14838E"/>
                          </a:solidFill>
                          <a:effectLst/>
                          <a:latin typeface="+mn-lt"/>
                          <a:ea typeface="+mn-ea"/>
                          <a:cs typeface="Arial" panose="020B0604020202020204" pitchFamily="34" charset="0"/>
                        </a:rPr>
                        <a:t> (%)</a:t>
                      </a:r>
                    </a:p>
                  </a:txBody>
                  <a:tcPr marL="35326" marR="35326" marT="35326" marB="35326" anchor="ctr">
                    <a:lnL>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dirty="0"/>
                    </a:p>
                  </a:txBody>
                  <a:tcPr>
                    <a:lnL w="6350" cap="flat" cmpd="sng" algn="ctr">
                      <a:solidFill>
                        <a:srgbClr val="FFFFFF"/>
                      </a:solidFill>
                      <a:prstDash val="solid"/>
                      <a:round/>
                      <a:headEnd type="none" w="med" len="med"/>
                      <a:tailEnd type="none" w="med" len="med"/>
                    </a:ln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pPr algn="r" fontAlgn="t"/>
                      <a:endParaRPr lang="en-CA" sz="1100" b="0" i="0" u="none" strike="noStrike" dirty="0">
                        <a:solidFill>
                          <a:srgbClr val="000000"/>
                        </a:solidFill>
                        <a:effectLst/>
                        <a:latin typeface="Calibri" panose="020F0502020204030204" pitchFamily="34"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tc hMerge="1">
                  <a:txBody>
                    <a:bodyPr/>
                    <a:lstStyle/>
                    <a:p>
                      <a:pPr algn="r" fontAlgn="t"/>
                      <a:endParaRPr lang="en-CA" sz="1100" b="0" i="0" u="none" strike="noStrike" dirty="0">
                        <a:solidFill>
                          <a:srgbClr val="000000"/>
                        </a:solidFill>
                        <a:effectLst/>
                        <a:latin typeface="Calibri" panose="020F0502020204030204" pitchFamily="34"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t"/>
                      <a:endParaRPr lang="en-CA" sz="1100" b="0" i="0" u="none" strike="noStrike" dirty="0">
                        <a:solidFill>
                          <a:srgbClr val="000000"/>
                        </a:solidFill>
                        <a:effectLst/>
                        <a:latin typeface="Calibri" panose="020F0502020204030204" pitchFamily="34"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r" fontAlgn="t"/>
                      <a:endParaRPr lang="en-CA" sz="1100" b="0" i="0" u="none" strike="noStrike" dirty="0">
                        <a:solidFill>
                          <a:srgbClr val="000000"/>
                        </a:solidFill>
                        <a:effectLst/>
                        <a:latin typeface="Calibri" panose="020F0502020204030204" pitchFamily="34" charset="0"/>
                      </a:endParaRPr>
                    </a:p>
                  </a:txBody>
                  <a:tcPr marL="68580" marR="68580" marT="34290" marB="3429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1957402418"/>
                  </a:ext>
                </a:extLst>
              </a:tr>
              <a:tr h="0">
                <a:tc>
                  <a:txBody>
                    <a:bodyPr/>
                    <a:lstStyle/>
                    <a:p>
                      <a:pPr algn="l" rtl="0" fontAlgn="b"/>
                      <a:r>
                        <a:rPr lang="fr-CA" sz="1300" b="1" i="0" u="none" strike="noStrike" dirty="0" smtClean="0">
                          <a:solidFill>
                            <a:srgbClr val="365254"/>
                          </a:solidFill>
                          <a:effectLst/>
                          <a:latin typeface="+mn-lt"/>
                          <a:cs typeface="Arial" panose="020B0604020202020204" pitchFamily="34" charset="0"/>
                        </a:rPr>
                        <a:t>Né au Canada</a:t>
                      </a:r>
                    </a:p>
                  </a:txBody>
                  <a:tcPr marL="35326" marR="35326" marT="35326" marB="35326"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92</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91</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93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92</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91</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73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87</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93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81</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74</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1" i="0" u="none" strike="noStrike" kern="1200" dirty="0" smtClean="0">
                          <a:solidFill>
                            <a:schemeClr val="tx1"/>
                          </a:solidFill>
                          <a:effectLst/>
                          <a:latin typeface="Arial" panose="020B0604020202020204" pitchFamily="34" charset="0"/>
                          <a:ea typeface="+mn-ea"/>
                          <a:cs typeface="Arial" panose="020B0604020202020204" pitchFamily="34" charset="0"/>
                        </a:rPr>
                        <a:t>84</a:t>
                      </a:r>
                      <a:endParaRPr lang="fr-C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6126258"/>
                  </a:ext>
                </a:extLst>
              </a:tr>
              <a:tr h="0">
                <a:tc>
                  <a:txBody>
                    <a:bodyPr/>
                    <a:lstStyle/>
                    <a:p>
                      <a:pPr algn="l" rtl="0" fontAlgn="b"/>
                      <a:r>
                        <a:rPr lang="fr-CA" sz="1300" b="1" i="0" u="none" strike="noStrike" dirty="0" smtClean="0">
                          <a:solidFill>
                            <a:srgbClr val="365254"/>
                          </a:solidFill>
                          <a:effectLst/>
                          <a:latin typeface="+mn-lt"/>
                          <a:cs typeface="Arial" panose="020B0604020202020204" pitchFamily="34" charset="0"/>
                        </a:rPr>
                        <a:t>Autochtone*</a:t>
                      </a:r>
                    </a:p>
                  </a:txBody>
                  <a:tcPr marL="35326" marR="35326" marT="35326" marB="35326" anchor="ctr">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4</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0</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2</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4</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4</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0" i="0" u="none" strike="noStrike" kern="1200" dirty="0" smtClean="0">
                          <a:solidFill>
                            <a:schemeClr val="tx1"/>
                          </a:solidFill>
                          <a:effectLst/>
                          <a:latin typeface="Arial" panose="020B0604020202020204" pitchFamily="34" charset="0"/>
                          <a:ea typeface="+mn-ea"/>
                          <a:cs typeface="Arial" panose="020B0604020202020204" pitchFamily="34" charset="0"/>
                        </a:rPr>
                        <a:t>3</a:t>
                      </a:r>
                      <a:endParaRPr lang="fr-CA" sz="11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1219170" rtl="0" eaLnBrk="1" fontAlgn="b" latinLnBrk="0" hangingPunct="1"/>
                      <a:r>
                        <a:rPr lang="fr-CA" sz="1100" b="1" i="0" u="none" strike="noStrike" kern="1200" dirty="0" smtClean="0">
                          <a:solidFill>
                            <a:schemeClr val="tx1"/>
                          </a:solidFill>
                          <a:effectLst/>
                          <a:latin typeface="Arial" panose="020B0604020202020204" pitchFamily="34" charset="0"/>
                          <a:ea typeface="+mn-ea"/>
                          <a:cs typeface="Arial" panose="020B0604020202020204" pitchFamily="34" charset="0"/>
                        </a:rPr>
                        <a:t>3</a:t>
                      </a:r>
                      <a:endParaRPr lang="fr-CA" sz="11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0220524"/>
                  </a:ext>
                </a:extLst>
              </a:tr>
            </a:tbl>
          </a:graphicData>
        </a:graphic>
      </p:graphicFrame>
      <p:sp>
        <p:nvSpPr>
          <p:cNvPr id="5" name="Rectangle 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190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86782"/>
            <a:ext cx="8229600" cy="397545"/>
          </a:xfrm>
        </p:spPr>
        <p:txBody>
          <a:bodyPr/>
          <a:lstStyle/>
          <a:p>
            <a:pPr>
              <a:lnSpc>
                <a:spcPts val="3100"/>
              </a:lnSpc>
            </a:pPr>
            <a:r>
              <a:rPr lang="fr-CA" sz="2800" dirty="0"/>
              <a:t>Sommaire (suite)</a:t>
            </a:r>
            <a:endParaRPr lang="en-CA" sz="2800" dirty="0"/>
          </a:p>
        </p:txBody>
      </p:sp>
      <p:sp>
        <p:nvSpPr>
          <p:cNvPr id="2" name="Content Placeholder 1"/>
          <p:cNvSpPr>
            <a:spLocks noGrp="1"/>
          </p:cNvSpPr>
          <p:nvPr>
            <p:ph idx="1"/>
          </p:nvPr>
        </p:nvSpPr>
        <p:spPr>
          <a:xfrm>
            <a:off x="473625" y="1351309"/>
            <a:ext cx="7821289" cy="4525963"/>
          </a:xfrm>
        </p:spPr>
        <p:txBody>
          <a:bodyPr>
            <a:noAutofit/>
          </a:bodyPr>
          <a:lstStyle/>
          <a:p>
            <a:pPr marL="0" indent="0">
              <a:lnSpc>
                <a:spcPts val="2800"/>
              </a:lnSpc>
              <a:spcBef>
                <a:spcPts val="0"/>
              </a:spcBef>
              <a:spcAft>
                <a:spcPts val="900"/>
              </a:spcAft>
              <a:buNone/>
            </a:pPr>
            <a:r>
              <a:rPr lang="fr-FR" sz="2400" b="0" dirty="0" smtClean="0">
                <a:solidFill>
                  <a:srgbClr val="00A199"/>
                </a:solidFill>
              </a:rPr>
              <a:t>Planification </a:t>
            </a:r>
            <a:r>
              <a:rPr lang="fr-FR" sz="2400" b="0" dirty="0">
                <a:solidFill>
                  <a:srgbClr val="00A199"/>
                </a:solidFill>
              </a:rPr>
              <a:t>de la fin de vie et aide médicale à </a:t>
            </a:r>
            <a:r>
              <a:rPr lang="fr-FR" sz="2400" b="0" dirty="0" smtClean="0">
                <a:solidFill>
                  <a:srgbClr val="00A199"/>
                </a:solidFill>
              </a:rPr>
              <a:t>mourir</a:t>
            </a:r>
            <a:endParaRPr lang="fr-FR" sz="2400" b="0" dirty="0">
              <a:solidFill>
                <a:srgbClr val="00A199"/>
              </a:solidFill>
            </a:endParaRPr>
          </a:p>
          <a:p>
            <a:pPr lvl="0">
              <a:lnSpc>
                <a:spcPts val="1600"/>
              </a:lnSpc>
              <a:spcBef>
                <a:spcPts val="0"/>
              </a:spcBef>
              <a:spcAft>
                <a:spcPts val="450"/>
              </a:spcAft>
            </a:pPr>
            <a:r>
              <a:rPr lang="fr-FR" sz="1100" b="0" dirty="0">
                <a:solidFill>
                  <a:schemeClr val="tx1"/>
                </a:solidFill>
                <a:latin typeface="Arial" panose="020B0604020202020204" pitchFamily="34" charset="0"/>
              </a:rPr>
              <a:t>Les Canadiens âgés participaient davantage à la planification des soins de fin de </a:t>
            </a:r>
            <a:r>
              <a:rPr lang="fr-FR" sz="1100" b="0" dirty="0" smtClean="0">
                <a:solidFill>
                  <a:schemeClr val="tx1"/>
                </a:solidFill>
                <a:latin typeface="Arial" panose="020B0604020202020204" pitchFamily="34" charset="0"/>
              </a:rPr>
              <a:t>vie que </a:t>
            </a:r>
            <a:r>
              <a:rPr lang="fr-FR" sz="1100" b="0" dirty="0">
                <a:solidFill>
                  <a:schemeClr val="tx1"/>
                </a:solidFill>
                <a:latin typeface="Arial" panose="020B0604020202020204" pitchFamily="34" charset="0"/>
              </a:rPr>
              <a:t>les adultes âgés des autres pays. Environ les deux tiers ont discuté de leurs volontés de fin de vie avec quelqu’un (66 %) et ont désigné un mandataire par écrit (63 %). En revanche, moins de la moitié (44 %) ont rédigé un plan ou un document faisant état de leurs volontés en matière de soins de fin de vie. </a:t>
            </a:r>
          </a:p>
          <a:p>
            <a:pPr lvl="0">
              <a:lnSpc>
                <a:spcPts val="1600"/>
              </a:lnSpc>
              <a:spcBef>
                <a:spcPts val="0"/>
              </a:spcBef>
              <a:spcAft>
                <a:spcPts val="450"/>
              </a:spcAft>
            </a:pPr>
            <a:r>
              <a:rPr lang="fr-FR" sz="1100" b="0" dirty="0">
                <a:solidFill>
                  <a:schemeClr val="tx1"/>
                </a:solidFill>
                <a:latin typeface="Arial" panose="020B0604020202020204" pitchFamily="34" charset="0"/>
              </a:rPr>
              <a:t>Pour la première fois, les répondants ont été sondés au sujet de l’aide médicale à mourir (AMAM). 12 % des Canadiens âgés (ou un membre de leur famille) ont déjà discuté de l’accès à l’AMAM avec un dispensateur de soins. Par ailleurs, 64 % croient ou sont certains qu’ils pourraient obtenir de l’AMAM dans leur collectivité s’ils y étaient admissibles et qu’ils souhaitaient la recevoir. </a:t>
            </a:r>
            <a:r>
              <a:rPr lang="fr-FR" sz="1100" b="0" dirty="0" smtClean="0">
                <a:solidFill>
                  <a:schemeClr val="tx1"/>
                </a:solidFill>
                <a:latin typeface="Arial" panose="020B0604020202020204" pitchFamily="34" charset="0"/>
              </a:rPr>
              <a:t>(Au Canada seulement)</a:t>
            </a:r>
            <a:endParaRPr lang="fr-FR" sz="1100" b="0" dirty="0">
              <a:solidFill>
                <a:schemeClr val="tx1"/>
              </a:solidFill>
              <a:latin typeface="Arial" panose="020B0604020202020204" pitchFamily="34" charset="0"/>
            </a:endParaRPr>
          </a:p>
        </p:txBody>
      </p:sp>
      <p:sp>
        <p:nvSpPr>
          <p:cNvPr id="4" name="Slide Number Placeholder 3"/>
          <p:cNvSpPr>
            <a:spLocks noGrp="1"/>
          </p:cNvSpPr>
          <p:nvPr>
            <p:ph type="sldNum" sz="quarter" idx="4"/>
          </p:nvPr>
        </p:nvSpPr>
        <p:spPr/>
        <p:txBody>
          <a:bodyPr/>
          <a:lstStyle/>
          <a:p>
            <a:fld id="{B0F7FFD8-5CE8-4D8F-8E40-58118BB0EBB0}" type="slidenum">
              <a:rPr lang="en-CA" smtClean="0"/>
              <a:pPr/>
              <a:t>8</a:t>
            </a:fld>
            <a:endParaRPr lang="en-CA" dirty="0"/>
          </a:p>
        </p:txBody>
      </p:sp>
      <p:sp>
        <p:nvSpPr>
          <p:cNvPr id="5" name="Rectangle 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08344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CA" sz="2800" dirty="0"/>
              <a:t>Bibliographie</a:t>
            </a:r>
            <a:endParaRPr lang="en-CA" sz="2800" dirty="0"/>
          </a:p>
        </p:txBody>
      </p:sp>
      <p:sp>
        <p:nvSpPr>
          <p:cNvPr id="14" name="Content Placeholder 13"/>
          <p:cNvSpPr>
            <a:spLocks noGrp="1"/>
          </p:cNvSpPr>
          <p:nvPr>
            <p:ph idx="1"/>
          </p:nvPr>
        </p:nvSpPr>
        <p:spPr>
          <a:xfrm>
            <a:off x="475488" y="1353312"/>
            <a:ext cx="8349916" cy="4001095"/>
          </a:xfrm>
        </p:spPr>
        <p:txBody>
          <a:bodyPr/>
          <a:lstStyle/>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Association canadienne de soins et services à domicile, Association des infirmières et infirmiers du Canada, Collège des médecins </a:t>
            </a:r>
            <a:r>
              <a:rPr lang="fr-CA" sz="1100" b="0" dirty="0" smtClean="0">
                <a:solidFill>
                  <a:schemeClr val="tx1"/>
                </a:solidFill>
                <a:latin typeface="Arial" panose="020B0604020202020204" pitchFamily="34" charset="0"/>
                <a:cs typeface="Arial" panose="020B0604020202020204" pitchFamily="34" charset="0"/>
              </a:rPr>
              <a:t/>
            </a:r>
            <a:br>
              <a:rPr lang="fr-CA" sz="1100" b="0" dirty="0" smtClean="0">
                <a:solidFill>
                  <a:schemeClr val="tx1"/>
                </a:solidFill>
                <a:latin typeface="Arial" panose="020B0604020202020204" pitchFamily="34" charset="0"/>
                <a:cs typeface="Arial" panose="020B0604020202020204" pitchFamily="34" charset="0"/>
              </a:rPr>
            </a:br>
            <a:r>
              <a:rPr lang="fr-CA" sz="1100" b="0" dirty="0" smtClean="0">
                <a:solidFill>
                  <a:schemeClr val="tx1"/>
                </a:solidFill>
                <a:latin typeface="Arial" panose="020B0604020202020204" pitchFamily="34" charset="0"/>
                <a:cs typeface="Arial" panose="020B0604020202020204" pitchFamily="34" charset="0"/>
              </a:rPr>
              <a:t>de </a:t>
            </a:r>
            <a:r>
              <a:rPr lang="fr-CA" sz="1100" b="0" dirty="0">
                <a:solidFill>
                  <a:schemeClr val="tx1"/>
                </a:solidFill>
                <a:latin typeface="Arial" panose="020B0604020202020204" pitchFamily="34" charset="0"/>
                <a:cs typeface="Arial" panose="020B0604020202020204" pitchFamily="34" charset="0"/>
              </a:rPr>
              <a:t>famille du Canada. </a:t>
            </a:r>
            <a:r>
              <a:rPr lang="fr-CA" sz="1100" b="0" i="1" dirty="0">
                <a:solidFill>
                  <a:schemeClr val="tx1"/>
                </a:solidFill>
                <a:latin typeface="Arial" panose="020B0604020202020204" pitchFamily="34" charset="0"/>
                <a:cs typeface="Arial" panose="020B0604020202020204" pitchFamily="34" charset="0"/>
              </a:rPr>
              <a:t>Un plan national pour de meilleurs soins à domicile au Canada</a:t>
            </a:r>
            <a:r>
              <a:rPr lang="fr-CA" sz="1100" b="0" dirty="0">
                <a:solidFill>
                  <a:schemeClr val="tx1"/>
                </a:solidFill>
                <a:latin typeface="Arial" panose="020B0604020202020204" pitchFamily="34" charset="0"/>
                <a:cs typeface="Arial" panose="020B0604020202020204" pitchFamily="34" charset="0"/>
              </a:rPr>
              <a:t>. 2016. </a:t>
            </a:r>
            <a:r>
              <a:rPr lang="fr-CA" sz="1100" b="0" dirty="0">
                <a:solidFill>
                  <a:schemeClr val="tx1"/>
                </a:solidFill>
                <a:latin typeface="Arial" panose="020B0604020202020204" pitchFamily="34" charset="0"/>
                <a:cs typeface="Arial" panose="020B0604020202020204" pitchFamily="34" charset="0"/>
                <a:hlinkClick r:id="rId3"/>
              </a:rPr>
              <a:t>http://www.thehomecareplan.ca</a:t>
            </a:r>
            <a:r>
              <a:rPr lang="fr-CA" sz="1100" b="0" dirty="0" smtClean="0">
                <a:solidFill>
                  <a:schemeClr val="tx1"/>
                </a:solidFill>
                <a:latin typeface="Arial" panose="020B0604020202020204" pitchFamily="34" charset="0"/>
                <a:cs typeface="Arial" panose="020B0604020202020204" pitchFamily="34" charset="0"/>
                <a:hlinkClick r:id="rId3"/>
              </a:rPr>
              <a:t>/</a:t>
            </a:r>
            <a:br>
              <a:rPr lang="fr-CA" sz="1100" b="0" dirty="0" smtClean="0">
                <a:solidFill>
                  <a:schemeClr val="tx1"/>
                </a:solidFill>
                <a:latin typeface="Arial" panose="020B0604020202020204" pitchFamily="34" charset="0"/>
                <a:cs typeface="Arial" panose="020B0604020202020204" pitchFamily="34" charset="0"/>
                <a:hlinkClick r:id="rId3"/>
              </a:rPr>
            </a:br>
            <a:r>
              <a:rPr lang="fr-CA" sz="1100" b="0" dirty="0" smtClean="0">
                <a:solidFill>
                  <a:schemeClr val="tx1"/>
                </a:solidFill>
                <a:latin typeface="Arial" panose="020B0604020202020204" pitchFamily="34" charset="0"/>
                <a:cs typeface="Arial" panose="020B0604020202020204" pitchFamily="34" charset="0"/>
                <a:hlinkClick r:id="rId3"/>
              </a:rPr>
              <a:t>wp-content/uploads/2016/10/Better-Home-Care-Report-Oct-French-v3-1.pdf</a:t>
            </a:r>
            <a:r>
              <a:rPr lang="fr-CA" sz="1100" b="0" dirty="0">
                <a:solidFill>
                  <a:schemeClr val="tx1"/>
                </a:solidFill>
                <a:latin typeface="Arial" panose="020B0604020202020204" pitchFamily="34" charset="0"/>
                <a:cs typeface="Arial" panose="020B0604020202020204" pitchFamily="34" charset="0"/>
              </a:rPr>
              <a:t>.</a:t>
            </a:r>
          </a:p>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Institut canadien d’information sur la santé. </a:t>
            </a:r>
            <a:r>
              <a:rPr lang="fr-CA" sz="1100" b="0" i="1" dirty="0">
                <a:solidFill>
                  <a:schemeClr val="tx1"/>
                </a:solidFill>
                <a:latin typeface="Arial" panose="020B0604020202020204" pitchFamily="34" charset="0"/>
                <a:cs typeface="Arial" panose="020B0604020202020204" pitchFamily="34" charset="0"/>
              </a:rPr>
              <a:t>Résultats du Canada : Enquête internationale de 2014 auprès des adultes âgés sur les politiques de santé du Fonds du Commonwealth</a:t>
            </a:r>
            <a:r>
              <a:rPr lang="fr-CA" sz="1100" b="0" dirty="0">
                <a:solidFill>
                  <a:schemeClr val="tx1"/>
                </a:solidFill>
                <a:latin typeface="Arial" panose="020B0604020202020204" pitchFamily="34" charset="0"/>
                <a:cs typeface="Arial" panose="020B0604020202020204" pitchFamily="34" charset="0"/>
              </a:rPr>
              <a:t>. 2015. </a:t>
            </a:r>
            <a:r>
              <a:rPr lang="fr-CA" sz="1100" b="0" dirty="0">
                <a:solidFill>
                  <a:schemeClr val="tx1"/>
                </a:solidFill>
                <a:latin typeface="Arial" panose="020B0604020202020204" pitchFamily="34" charset="0"/>
                <a:cs typeface="Arial" panose="020B0604020202020204" pitchFamily="34" charset="0"/>
                <a:hlinkClick r:id="rId4"/>
              </a:rPr>
              <a:t>https://www.cihi.ca/fr/enquete-de-2014-du-fonds-du-commonwealth</a:t>
            </a:r>
            <a:r>
              <a:rPr lang="fr-CA" sz="1100" b="0" dirty="0">
                <a:solidFill>
                  <a:schemeClr val="tx1"/>
                </a:solidFill>
                <a:latin typeface="Arial" panose="020B0604020202020204" pitchFamily="34" charset="0"/>
                <a:cs typeface="Arial" panose="020B0604020202020204" pitchFamily="34" charset="0"/>
              </a:rPr>
              <a:t>.</a:t>
            </a:r>
          </a:p>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Institut canadien d’information sur la santé. </a:t>
            </a:r>
            <a:r>
              <a:rPr lang="fr-CA" sz="1100" b="0" i="1" dirty="0">
                <a:solidFill>
                  <a:schemeClr val="tx1"/>
                </a:solidFill>
                <a:latin typeface="Arial" panose="020B0604020202020204" pitchFamily="34" charset="0"/>
                <a:cs typeface="Arial" panose="020B0604020202020204" pitchFamily="34" charset="0"/>
              </a:rPr>
              <a:t>Résultats du Canada : Enquête internationale de 2016 du Fonds du Commonwealth sur </a:t>
            </a:r>
            <a:r>
              <a:rPr lang="fr-CA" sz="1100" b="0" i="1" dirty="0" smtClean="0">
                <a:solidFill>
                  <a:schemeClr val="tx1"/>
                </a:solidFill>
                <a:latin typeface="Arial" panose="020B0604020202020204" pitchFamily="34" charset="0"/>
                <a:cs typeface="Arial" panose="020B0604020202020204" pitchFamily="34" charset="0"/>
              </a:rPr>
              <a:t/>
            </a:r>
            <a:br>
              <a:rPr lang="fr-CA" sz="1100" b="0" i="1" dirty="0" smtClean="0">
                <a:solidFill>
                  <a:schemeClr val="tx1"/>
                </a:solidFill>
                <a:latin typeface="Arial" panose="020B0604020202020204" pitchFamily="34" charset="0"/>
                <a:cs typeface="Arial" panose="020B0604020202020204" pitchFamily="34" charset="0"/>
              </a:rPr>
            </a:br>
            <a:r>
              <a:rPr lang="fr-CA" sz="1100" b="0" i="1" dirty="0" smtClean="0">
                <a:solidFill>
                  <a:schemeClr val="tx1"/>
                </a:solidFill>
                <a:latin typeface="Arial" panose="020B0604020202020204" pitchFamily="34" charset="0"/>
                <a:cs typeface="Arial" panose="020B0604020202020204" pitchFamily="34" charset="0"/>
              </a:rPr>
              <a:t>les </a:t>
            </a:r>
            <a:r>
              <a:rPr lang="fr-CA" sz="1100" b="0" i="1" dirty="0">
                <a:solidFill>
                  <a:schemeClr val="tx1"/>
                </a:solidFill>
                <a:latin typeface="Arial" panose="020B0604020202020204" pitchFamily="34" charset="0"/>
                <a:cs typeface="Arial" panose="020B0604020202020204" pitchFamily="34" charset="0"/>
              </a:rPr>
              <a:t>politiques de </a:t>
            </a:r>
            <a:r>
              <a:rPr lang="fr-CA" sz="1100" b="0" i="1" dirty="0" smtClean="0">
                <a:solidFill>
                  <a:schemeClr val="tx1"/>
                </a:solidFill>
                <a:latin typeface="Arial" panose="020B0604020202020204" pitchFamily="34" charset="0"/>
                <a:cs typeface="Arial" panose="020B0604020202020204" pitchFamily="34" charset="0"/>
              </a:rPr>
              <a:t>santé réalisée </a:t>
            </a:r>
            <a:r>
              <a:rPr lang="fr-CA" sz="1100" b="0" i="1" dirty="0">
                <a:solidFill>
                  <a:schemeClr val="tx1"/>
                </a:solidFill>
                <a:latin typeface="Arial" panose="020B0604020202020204" pitchFamily="34" charset="0"/>
                <a:cs typeface="Arial" panose="020B0604020202020204" pitchFamily="34" charset="0"/>
              </a:rPr>
              <a:t>auprès d’adultes de 11 pays</a:t>
            </a:r>
            <a:r>
              <a:rPr lang="fr-CA" sz="1100" b="0" dirty="0">
                <a:solidFill>
                  <a:schemeClr val="tx1"/>
                </a:solidFill>
                <a:latin typeface="Arial" panose="020B0604020202020204" pitchFamily="34" charset="0"/>
                <a:cs typeface="Arial" panose="020B0604020202020204" pitchFamily="34" charset="0"/>
              </a:rPr>
              <a:t>. 2017. </a:t>
            </a:r>
            <a:r>
              <a:rPr lang="fr-CA" sz="1100" b="0" dirty="0">
                <a:solidFill>
                  <a:schemeClr val="tx1"/>
                </a:solidFill>
                <a:latin typeface="Arial" panose="020B0604020202020204" pitchFamily="34" charset="0"/>
                <a:cs typeface="Arial" panose="020B0604020202020204" pitchFamily="34" charset="0"/>
                <a:hlinkClick r:id="rId5"/>
              </a:rPr>
              <a:t>https://www.cihi.ca/fr/lenquete-2016-du-fonds-du-commonwealth</a:t>
            </a:r>
            <a:r>
              <a:rPr lang="fr-CA" sz="1100" b="0" dirty="0">
                <a:solidFill>
                  <a:schemeClr val="tx1"/>
                </a:solidFill>
                <a:latin typeface="Arial" panose="020B0604020202020204" pitchFamily="34" charset="0"/>
                <a:cs typeface="Arial" panose="020B0604020202020204" pitchFamily="34" charset="0"/>
              </a:rPr>
              <a:t>.</a:t>
            </a:r>
          </a:p>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Institut canadien d’information sur la santé. </a:t>
            </a:r>
            <a:r>
              <a:rPr lang="fr-CA" sz="1100" b="0" i="1" dirty="0">
                <a:solidFill>
                  <a:schemeClr val="tx1"/>
                </a:solidFill>
                <a:latin typeface="Arial" panose="020B0604020202020204" pitchFamily="34" charset="0"/>
                <a:cs typeface="Arial" panose="020B0604020202020204" pitchFamily="34" charset="0"/>
              </a:rPr>
              <a:t>Sources des visites potentiellement évitables aux services d’urgence</a:t>
            </a:r>
            <a:r>
              <a:rPr lang="fr-CA" sz="1100" b="0" dirty="0">
                <a:solidFill>
                  <a:schemeClr val="tx1"/>
                </a:solidFill>
                <a:latin typeface="Arial" panose="020B0604020202020204" pitchFamily="34" charset="0"/>
                <a:cs typeface="Arial" panose="020B0604020202020204" pitchFamily="34" charset="0"/>
              </a:rPr>
              <a:t>. 2014. </a:t>
            </a:r>
            <a:r>
              <a:rPr lang="fr-CA" sz="1100" b="0" dirty="0" smtClean="0">
                <a:solidFill>
                  <a:schemeClr val="tx1"/>
                </a:solidFill>
                <a:latin typeface="Arial" panose="020B0604020202020204" pitchFamily="34" charset="0"/>
                <a:cs typeface="Arial" panose="020B0604020202020204" pitchFamily="34" charset="0"/>
                <a:hlinkClick r:id="rId6"/>
              </a:rPr>
              <a:t>https</a:t>
            </a:r>
            <a:r>
              <a:rPr lang="fr-CA" sz="1100" b="0" dirty="0">
                <a:solidFill>
                  <a:schemeClr val="tx1"/>
                </a:solidFill>
                <a:latin typeface="Arial" panose="020B0604020202020204" pitchFamily="34" charset="0"/>
                <a:cs typeface="Arial" panose="020B0604020202020204" pitchFamily="34" charset="0"/>
                <a:hlinkClick r:id="rId6"/>
              </a:rPr>
              <a:t>://</a:t>
            </a:r>
            <a:r>
              <a:rPr lang="fr-CA" sz="1100" b="0" dirty="0" smtClean="0">
                <a:solidFill>
                  <a:schemeClr val="tx1"/>
                </a:solidFill>
                <a:latin typeface="Arial" panose="020B0604020202020204" pitchFamily="34" charset="0"/>
                <a:cs typeface="Arial" panose="020B0604020202020204" pitchFamily="34" charset="0"/>
                <a:hlinkClick r:id="rId6"/>
              </a:rPr>
              <a:t>secure.cihi.ca/estore/productFamily.htm?locale=fr&amp;pf=PFC2708</a:t>
            </a:r>
            <a:r>
              <a:rPr lang="fr-CA" sz="1100" b="0" dirty="0" smtClean="0">
                <a:solidFill>
                  <a:schemeClr val="tx1"/>
                </a:solidFill>
                <a:latin typeface="Arial" panose="020B0604020202020204" pitchFamily="34" charset="0"/>
                <a:cs typeface="Arial" panose="020B0604020202020204" pitchFamily="34" charset="0"/>
              </a:rPr>
              <a:t>. </a:t>
            </a:r>
            <a:endParaRPr lang="fr-CA" sz="1100" b="0" dirty="0">
              <a:solidFill>
                <a:schemeClr val="tx1"/>
              </a:solidFill>
              <a:latin typeface="Arial" panose="020B0604020202020204" pitchFamily="34" charset="0"/>
              <a:cs typeface="Arial" panose="020B0604020202020204" pitchFamily="34" charset="0"/>
            </a:endParaRPr>
          </a:p>
          <a:p>
            <a:pPr marL="0" indent="0" defTabSz="931774">
              <a:lnSpc>
                <a:spcPts val="1600"/>
              </a:lnSpc>
              <a:spcBef>
                <a:spcPct val="0"/>
              </a:spcBef>
              <a:spcAft>
                <a:spcPts val="1200"/>
              </a:spcAft>
              <a:buNone/>
              <a:defRPr/>
            </a:pPr>
            <a:r>
              <a:rPr lang="fr-CA" sz="1100" b="0" dirty="0">
                <a:solidFill>
                  <a:schemeClr val="tx1"/>
                </a:solidFill>
                <a:latin typeface="Arial" panose="020B0604020202020204" pitchFamily="34" charset="0"/>
                <a:cs typeface="Arial" panose="020B0604020202020204" pitchFamily="34" charset="0"/>
              </a:rPr>
              <a:t>European Forum for Primary Care. Primary care in Sweden. Consulté le 6 novembre 2017. </a:t>
            </a:r>
            <a:r>
              <a:rPr lang="fr-CA" sz="1100" b="0" dirty="0">
                <a:solidFill>
                  <a:schemeClr val="tx1"/>
                </a:solidFill>
                <a:latin typeface="Arial" panose="020B0604020202020204" pitchFamily="34" charset="0"/>
                <a:cs typeface="Arial" panose="020B0604020202020204" pitchFamily="34" charset="0"/>
                <a:hlinkClick r:id="rId7"/>
              </a:rPr>
              <a:t>http://www.euprimarycare.org/column/primary-care-sweden</a:t>
            </a:r>
            <a:r>
              <a:rPr lang="fr-CA" sz="1100" b="0" dirty="0">
                <a:solidFill>
                  <a:schemeClr val="tx1"/>
                </a:solidFill>
                <a:latin typeface="Arial" panose="020B0604020202020204" pitchFamily="34" charset="0"/>
                <a:cs typeface="Arial" panose="020B0604020202020204" pitchFamily="34" charset="0"/>
              </a:rPr>
              <a:t>.</a:t>
            </a:r>
          </a:p>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EvidenceNetwork.ca. Backgrounder: The Dutch health care system. Consulté le 1</a:t>
            </a:r>
            <a:r>
              <a:rPr lang="fr-CA" sz="1100" b="0" baseline="30000" dirty="0">
                <a:solidFill>
                  <a:schemeClr val="tx1"/>
                </a:solidFill>
                <a:latin typeface="Arial" panose="020B0604020202020204" pitchFamily="34" charset="0"/>
                <a:cs typeface="Arial" panose="020B0604020202020204" pitchFamily="34" charset="0"/>
              </a:rPr>
              <a:t>er</a:t>
            </a:r>
            <a:r>
              <a:rPr lang="fr-CA" sz="1100" b="0" dirty="0">
                <a:solidFill>
                  <a:schemeClr val="tx1"/>
                </a:solidFill>
                <a:latin typeface="Arial" panose="020B0604020202020204" pitchFamily="34" charset="0"/>
                <a:cs typeface="Arial" panose="020B0604020202020204" pitchFamily="34" charset="0"/>
              </a:rPr>
              <a:t> octobre </a:t>
            </a:r>
            <a:r>
              <a:rPr lang="fr-CA" sz="1100" b="0" dirty="0" smtClean="0">
                <a:solidFill>
                  <a:schemeClr val="tx1"/>
                </a:solidFill>
                <a:latin typeface="Arial" panose="020B0604020202020204" pitchFamily="34" charset="0"/>
                <a:cs typeface="Arial" panose="020B0604020202020204" pitchFamily="34" charset="0"/>
              </a:rPr>
              <a:t>2017. </a:t>
            </a:r>
            <a:r>
              <a:rPr lang="fr-CA" sz="1100" b="0" dirty="0" smtClean="0">
                <a:solidFill>
                  <a:schemeClr val="tx1"/>
                </a:solidFill>
                <a:latin typeface="Arial" panose="020B0604020202020204" pitchFamily="34" charset="0"/>
                <a:cs typeface="Arial" panose="020B0604020202020204" pitchFamily="34" charset="0"/>
                <a:hlinkClick r:id="rId8"/>
              </a:rPr>
              <a:t>http</a:t>
            </a:r>
            <a:r>
              <a:rPr lang="fr-CA" sz="1100" b="0" dirty="0">
                <a:solidFill>
                  <a:schemeClr val="tx1"/>
                </a:solidFill>
                <a:latin typeface="Arial" panose="020B0604020202020204" pitchFamily="34" charset="0"/>
                <a:cs typeface="Arial" panose="020B0604020202020204" pitchFamily="34" charset="0"/>
                <a:hlinkClick r:id="rId8"/>
              </a:rPr>
              <a:t>://evidencenetwork.ca/archives/20621</a:t>
            </a:r>
            <a:r>
              <a:rPr lang="fr-CA" sz="1100" b="0" dirty="0">
                <a:solidFill>
                  <a:schemeClr val="tx1"/>
                </a:solidFill>
                <a:latin typeface="Arial" panose="020B0604020202020204" pitchFamily="34" charset="0"/>
                <a:cs typeface="Arial" panose="020B0604020202020204" pitchFamily="34" charset="0"/>
              </a:rPr>
              <a:t>.</a:t>
            </a:r>
          </a:p>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Gouvernement du Canada. Rapport sur l’isolement social des aînés. Consulté le 6 novembre 2017. </a:t>
            </a:r>
            <a:r>
              <a:rPr lang="fr-CA" sz="1100" b="0" dirty="0">
                <a:solidFill>
                  <a:schemeClr val="tx1"/>
                </a:solidFill>
                <a:latin typeface="Arial" panose="020B0604020202020204" pitchFamily="34" charset="0"/>
                <a:cs typeface="Arial" panose="020B0604020202020204" pitchFamily="34" charset="0"/>
                <a:hlinkClick r:id="rId9"/>
              </a:rPr>
              <a:t>https://www.canada.ca/fr</a:t>
            </a:r>
            <a:r>
              <a:rPr lang="fr-CA" sz="1100" b="0" dirty="0" smtClean="0">
                <a:solidFill>
                  <a:schemeClr val="tx1"/>
                </a:solidFill>
                <a:latin typeface="Arial" panose="020B0604020202020204" pitchFamily="34" charset="0"/>
                <a:cs typeface="Arial" panose="020B0604020202020204" pitchFamily="34" charset="0"/>
                <a:hlinkClick r:id="rId9"/>
              </a:rPr>
              <a:t>/</a:t>
            </a:r>
            <a:br>
              <a:rPr lang="fr-CA" sz="1100" b="0" dirty="0" smtClean="0">
                <a:solidFill>
                  <a:schemeClr val="tx1"/>
                </a:solidFill>
                <a:latin typeface="Arial" panose="020B0604020202020204" pitchFamily="34" charset="0"/>
                <a:cs typeface="Arial" panose="020B0604020202020204" pitchFamily="34" charset="0"/>
                <a:hlinkClick r:id="rId9"/>
              </a:rPr>
            </a:br>
            <a:r>
              <a:rPr lang="fr-CA" sz="1100" b="0" dirty="0" smtClean="0">
                <a:solidFill>
                  <a:schemeClr val="tx1"/>
                </a:solidFill>
                <a:latin typeface="Arial" panose="020B0604020202020204" pitchFamily="34" charset="0"/>
                <a:cs typeface="Arial" panose="020B0604020202020204" pitchFamily="34" charset="0"/>
                <a:hlinkClick r:id="rId9"/>
              </a:rPr>
              <a:t>conseil-national-aines/programmes/publications-rapports/2014/isolement-social-aines/page05.html</a:t>
            </a:r>
            <a:r>
              <a:rPr lang="fr-CA" sz="1100" b="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4"/>
          </p:nvPr>
        </p:nvSpPr>
        <p:spPr/>
        <p:txBody>
          <a:bodyPr/>
          <a:lstStyle/>
          <a:p>
            <a:fld id="{B0F7FFD8-5CE8-4D8F-8E40-58118BB0EBB0}" type="slidenum">
              <a:rPr lang="en-CA" smtClean="0"/>
              <a:pPr/>
              <a:t>80</a:t>
            </a:fld>
            <a:endParaRPr lang="en-CA" dirty="0"/>
          </a:p>
        </p:txBody>
      </p:sp>
      <p:sp>
        <p:nvSpPr>
          <p:cNvPr id="5" name="Rectangle 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4888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82"/>
            <a:ext cx="8229600" cy="399725"/>
          </a:xfrm>
        </p:spPr>
        <p:txBody>
          <a:bodyPr/>
          <a:lstStyle/>
          <a:p>
            <a:pPr>
              <a:lnSpc>
                <a:spcPts val="3100"/>
              </a:lnSpc>
            </a:pPr>
            <a:r>
              <a:rPr lang="fr-CA" sz="2800" dirty="0" smtClean="0"/>
              <a:t>Bibliographie (suite)</a:t>
            </a:r>
            <a:endParaRPr lang="en-CA" sz="2800" dirty="0"/>
          </a:p>
        </p:txBody>
      </p:sp>
      <p:sp>
        <p:nvSpPr>
          <p:cNvPr id="14" name="Content Placeholder 13"/>
          <p:cNvSpPr>
            <a:spLocks noGrp="1"/>
          </p:cNvSpPr>
          <p:nvPr>
            <p:ph idx="1"/>
          </p:nvPr>
        </p:nvSpPr>
        <p:spPr>
          <a:xfrm>
            <a:off x="475488" y="1353312"/>
            <a:ext cx="8349916" cy="3212482"/>
          </a:xfrm>
        </p:spPr>
        <p:txBody>
          <a:bodyPr/>
          <a:lstStyle/>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International Health Care System Profiles. The New Zealand health care system. Consulté le 1</a:t>
            </a:r>
            <a:r>
              <a:rPr lang="fr-CA" sz="1100" b="0" baseline="30000" dirty="0">
                <a:solidFill>
                  <a:schemeClr val="tx1"/>
                </a:solidFill>
                <a:latin typeface="Arial" panose="020B0604020202020204" pitchFamily="34" charset="0"/>
                <a:cs typeface="Arial" panose="020B0604020202020204" pitchFamily="34" charset="0"/>
              </a:rPr>
              <a:t>er</a:t>
            </a:r>
            <a:r>
              <a:rPr lang="fr-CA" sz="1100" b="0" dirty="0">
                <a:solidFill>
                  <a:schemeClr val="tx1"/>
                </a:solidFill>
                <a:latin typeface="Arial" panose="020B0604020202020204" pitchFamily="34" charset="0"/>
                <a:cs typeface="Arial" panose="020B0604020202020204" pitchFamily="34" charset="0"/>
              </a:rPr>
              <a:t> octobre 2017. </a:t>
            </a:r>
            <a:r>
              <a:rPr lang="fr-CA" sz="1100" b="0" dirty="0">
                <a:solidFill>
                  <a:schemeClr val="tx1"/>
                </a:solidFill>
                <a:latin typeface="Arial" panose="020B0604020202020204" pitchFamily="34" charset="0"/>
                <a:cs typeface="Arial" panose="020B0604020202020204" pitchFamily="34" charset="0"/>
                <a:hlinkClick r:id="rId3"/>
              </a:rPr>
              <a:t>http://international.commonwealthfund.org/countries/new_zealand/</a:t>
            </a:r>
            <a:r>
              <a:rPr lang="fr-CA" sz="1100" b="0" dirty="0">
                <a:solidFill>
                  <a:schemeClr val="tx1"/>
                </a:solidFill>
                <a:latin typeface="Arial" panose="020B0604020202020204" pitchFamily="34" charset="0"/>
                <a:cs typeface="Arial" panose="020B0604020202020204" pitchFamily="34" charset="0"/>
              </a:rPr>
              <a:t>.</a:t>
            </a:r>
          </a:p>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Osborn </a:t>
            </a:r>
            <a:r>
              <a:rPr lang="fr-CA" sz="1100" b="0" dirty="0" smtClean="0">
                <a:solidFill>
                  <a:schemeClr val="tx1"/>
                </a:solidFill>
                <a:latin typeface="Arial" panose="020B0604020202020204" pitchFamily="34" charset="0"/>
                <a:cs typeface="Arial" panose="020B0604020202020204" pitchFamily="34" charset="0"/>
              </a:rPr>
              <a:t>R, </a:t>
            </a:r>
            <a:r>
              <a:rPr lang="fr-CA" sz="1100" b="0" dirty="0">
                <a:solidFill>
                  <a:schemeClr val="tx1"/>
                </a:solidFill>
                <a:latin typeface="Arial" panose="020B0604020202020204" pitchFamily="34" charset="0"/>
                <a:cs typeface="Arial" panose="020B0604020202020204" pitchFamily="34" charset="0"/>
              </a:rPr>
              <a:t>Moulds </a:t>
            </a:r>
            <a:r>
              <a:rPr lang="fr-CA" sz="1100" b="0" dirty="0" smtClean="0">
                <a:solidFill>
                  <a:schemeClr val="tx1"/>
                </a:solidFill>
                <a:latin typeface="Arial" panose="020B0604020202020204" pitchFamily="34" charset="0"/>
                <a:cs typeface="Arial" panose="020B0604020202020204" pitchFamily="34" charset="0"/>
              </a:rPr>
              <a:t>D, </a:t>
            </a:r>
            <a:r>
              <a:rPr lang="fr-CA" sz="1100" b="0" dirty="0">
                <a:solidFill>
                  <a:schemeClr val="tx1"/>
                </a:solidFill>
                <a:latin typeface="Arial" panose="020B0604020202020204" pitchFamily="34" charset="0"/>
                <a:cs typeface="Arial" panose="020B0604020202020204" pitchFamily="34" charset="0"/>
              </a:rPr>
              <a:t>Squires </a:t>
            </a:r>
            <a:r>
              <a:rPr lang="fr-CA" sz="1100" b="0" dirty="0" smtClean="0">
                <a:solidFill>
                  <a:schemeClr val="tx1"/>
                </a:solidFill>
                <a:latin typeface="Arial" panose="020B0604020202020204" pitchFamily="34" charset="0"/>
                <a:cs typeface="Arial" panose="020B0604020202020204" pitchFamily="34" charset="0"/>
              </a:rPr>
              <a:t>M, </a:t>
            </a:r>
            <a:r>
              <a:rPr lang="fr-CA" sz="1100" b="0" dirty="0">
                <a:solidFill>
                  <a:schemeClr val="tx1"/>
                </a:solidFill>
                <a:latin typeface="Arial" panose="020B0604020202020204" pitchFamily="34" charset="0"/>
                <a:cs typeface="Arial" panose="020B0604020202020204" pitchFamily="34" charset="0"/>
              </a:rPr>
              <a:t>Doty </a:t>
            </a:r>
            <a:r>
              <a:rPr lang="fr-CA" sz="1100" b="0" dirty="0" smtClean="0">
                <a:solidFill>
                  <a:schemeClr val="tx1"/>
                </a:solidFill>
                <a:latin typeface="Arial" panose="020B0604020202020204" pitchFamily="34" charset="0"/>
                <a:cs typeface="Arial" panose="020B0604020202020204" pitchFamily="34" charset="0"/>
              </a:rPr>
              <a:t>M, </a:t>
            </a:r>
            <a:r>
              <a:rPr lang="fr-CA" sz="1100" b="0" dirty="0">
                <a:solidFill>
                  <a:schemeClr val="tx1"/>
                </a:solidFill>
                <a:latin typeface="Arial" panose="020B0604020202020204" pitchFamily="34" charset="0"/>
                <a:cs typeface="Arial" panose="020B0604020202020204" pitchFamily="34" charset="0"/>
              </a:rPr>
              <a:t>Anderson C. International survey of older adults finds shortcomings in access, </a:t>
            </a:r>
            <a:r>
              <a:rPr lang="fr-CA" sz="1100" b="0" dirty="0" smtClean="0">
                <a:solidFill>
                  <a:schemeClr val="tx1"/>
                </a:solidFill>
                <a:latin typeface="Arial" panose="020B0604020202020204" pitchFamily="34" charset="0"/>
                <a:cs typeface="Arial" panose="020B0604020202020204" pitchFamily="34" charset="0"/>
              </a:rPr>
              <a:t/>
            </a:r>
            <a:br>
              <a:rPr lang="fr-CA" sz="1100" b="0" dirty="0" smtClean="0">
                <a:solidFill>
                  <a:schemeClr val="tx1"/>
                </a:solidFill>
                <a:latin typeface="Arial" panose="020B0604020202020204" pitchFamily="34" charset="0"/>
                <a:cs typeface="Arial" panose="020B0604020202020204" pitchFamily="34" charset="0"/>
              </a:rPr>
            </a:br>
            <a:r>
              <a:rPr lang="fr-CA" sz="1100" b="0" dirty="0" smtClean="0">
                <a:solidFill>
                  <a:schemeClr val="tx1"/>
                </a:solidFill>
                <a:latin typeface="Arial" panose="020B0604020202020204" pitchFamily="34" charset="0"/>
                <a:cs typeface="Arial" panose="020B0604020202020204" pitchFamily="34" charset="0"/>
              </a:rPr>
              <a:t>coordination</a:t>
            </a:r>
            <a:r>
              <a:rPr lang="fr-CA" sz="1100" b="0" dirty="0">
                <a:solidFill>
                  <a:schemeClr val="tx1"/>
                </a:solidFill>
                <a:latin typeface="Arial" panose="020B0604020202020204" pitchFamily="34" charset="0"/>
                <a:cs typeface="Arial" panose="020B0604020202020204" pitchFamily="34" charset="0"/>
              </a:rPr>
              <a:t>, and patient-centered care. </a:t>
            </a:r>
            <a:r>
              <a:rPr lang="fr-CA" sz="1100" b="0" i="1" dirty="0">
                <a:solidFill>
                  <a:schemeClr val="tx1"/>
                </a:solidFill>
                <a:latin typeface="Arial" panose="020B0604020202020204" pitchFamily="34" charset="0"/>
                <a:cs typeface="Arial" panose="020B0604020202020204" pitchFamily="34" charset="0"/>
              </a:rPr>
              <a:t>Health Affairs</a:t>
            </a:r>
            <a:r>
              <a:rPr lang="fr-CA" sz="1100" b="0" dirty="0">
                <a:solidFill>
                  <a:schemeClr val="tx1"/>
                </a:solidFill>
                <a:latin typeface="Arial" panose="020B0604020202020204" pitchFamily="34" charset="0"/>
                <a:cs typeface="Arial" panose="020B0604020202020204" pitchFamily="34" charset="0"/>
              </a:rPr>
              <a:t>. 2014. </a:t>
            </a:r>
            <a:r>
              <a:rPr lang="fr-CA" sz="1100" b="0" dirty="0">
                <a:solidFill>
                  <a:schemeClr val="tx1"/>
                </a:solidFill>
                <a:latin typeface="Arial" panose="020B0604020202020204" pitchFamily="34" charset="0"/>
                <a:cs typeface="Arial" panose="020B0604020202020204" pitchFamily="34" charset="0"/>
                <a:hlinkClick r:id="rId4"/>
              </a:rPr>
              <a:t>https://www.ncbi.nlm.nih.gov/pubmed/25410260</a:t>
            </a:r>
            <a:r>
              <a:rPr lang="fr-CA" sz="1100" b="0" dirty="0">
                <a:solidFill>
                  <a:schemeClr val="tx1"/>
                </a:solidFill>
                <a:latin typeface="Arial" panose="020B0604020202020204" pitchFamily="34" charset="0"/>
                <a:cs typeface="Arial" panose="020B0604020202020204" pitchFamily="34" charset="0"/>
              </a:rPr>
              <a:t>.</a:t>
            </a:r>
          </a:p>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Paré G., et al. </a:t>
            </a:r>
            <a:r>
              <a:rPr lang="fr-CA" sz="1100" b="0" i="1" dirty="0">
                <a:solidFill>
                  <a:schemeClr val="tx1"/>
                </a:solidFill>
                <a:latin typeface="Arial" panose="020B0604020202020204" pitchFamily="34" charset="0"/>
                <a:cs typeface="Arial" panose="020B0604020202020204" pitchFamily="34" charset="0"/>
              </a:rPr>
              <a:t>Diffusion de la santé connectée au Canada</a:t>
            </a:r>
            <a:r>
              <a:rPr lang="fr-CA" sz="1100" b="0" dirty="0">
                <a:solidFill>
                  <a:schemeClr val="tx1"/>
                </a:solidFill>
                <a:latin typeface="Arial" panose="020B0604020202020204" pitchFamily="34" charset="0"/>
                <a:cs typeface="Arial" panose="020B0604020202020204" pitchFamily="34" charset="0"/>
              </a:rPr>
              <a:t>. 2017. </a:t>
            </a:r>
            <a:r>
              <a:rPr lang="fr-CA" sz="1100" b="0" dirty="0">
                <a:solidFill>
                  <a:schemeClr val="tx1"/>
                </a:solidFill>
                <a:latin typeface="Arial" panose="020B0604020202020204" pitchFamily="34" charset="0"/>
                <a:cs typeface="Arial" panose="020B0604020202020204" pitchFamily="34" charset="0"/>
                <a:hlinkClick r:id="rId5"/>
              </a:rPr>
              <a:t>https://www.infoway-inforoute.ca/fr/component/edocman</a:t>
            </a:r>
            <a:r>
              <a:rPr lang="fr-CA" sz="1100" b="0" dirty="0" smtClean="0">
                <a:solidFill>
                  <a:schemeClr val="tx1"/>
                </a:solidFill>
                <a:latin typeface="Arial" panose="020B0604020202020204" pitchFamily="34" charset="0"/>
                <a:cs typeface="Arial" panose="020B0604020202020204" pitchFamily="34" charset="0"/>
                <a:hlinkClick r:id="rId5"/>
              </a:rPr>
              <a:t>/</a:t>
            </a:r>
            <a:br>
              <a:rPr lang="fr-CA" sz="1100" b="0" dirty="0" smtClean="0">
                <a:solidFill>
                  <a:schemeClr val="tx1"/>
                </a:solidFill>
                <a:latin typeface="Arial" panose="020B0604020202020204" pitchFamily="34" charset="0"/>
                <a:cs typeface="Arial" panose="020B0604020202020204" pitchFamily="34" charset="0"/>
                <a:hlinkClick r:id="rId5"/>
              </a:rPr>
            </a:br>
            <a:r>
              <a:rPr lang="fr-CA" sz="1100" b="0" dirty="0" smtClean="0">
                <a:solidFill>
                  <a:schemeClr val="tx1"/>
                </a:solidFill>
                <a:latin typeface="Arial" panose="020B0604020202020204" pitchFamily="34" charset="0"/>
                <a:cs typeface="Arial" panose="020B0604020202020204" pitchFamily="34" charset="0"/>
                <a:hlinkClick r:id="rId5"/>
              </a:rPr>
              <a:t>3367-diffusion-de-la-sante-connectee-au-canada-rapport-d-etude/view-document?Itemid=101</a:t>
            </a:r>
            <a:r>
              <a:rPr lang="fr-CA" sz="1100" b="0" dirty="0">
                <a:solidFill>
                  <a:schemeClr val="tx1"/>
                </a:solidFill>
                <a:latin typeface="Arial" panose="020B0604020202020204" pitchFamily="34" charset="0"/>
                <a:cs typeface="Arial" panose="020B0604020202020204" pitchFamily="34" charset="0"/>
              </a:rPr>
              <a:t>.</a:t>
            </a:r>
          </a:p>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Rotermann M., et al</a:t>
            </a:r>
            <a:r>
              <a:rPr lang="fr-CA" sz="1100" b="0" dirty="0" smtClean="0">
                <a:solidFill>
                  <a:schemeClr val="tx1"/>
                </a:solidFill>
                <a:latin typeface="Arial" panose="020B0604020202020204" pitchFamily="34" charset="0"/>
                <a:cs typeface="Arial" panose="020B0604020202020204" pitchFamily="34" charset="0"/>
              </a:rPr>
              <a:t>.; </a:t>
            </a:r>
            <a:r>
              <a:rPr lang="fr-CA" sz="1100" b="0" dirty="0">
                <a:solidFill>
                  <a:schemeClr val="tx1"/>
                </a:solidFill>
                <a:latin typeface="Arial" panose="020B0604020202020204" pitchFamily="34" charset="0"/>
                <a:cs typeface="Arial" panose="020B0604020202020204" pitchFamily="34" charset="0"/>
              </a:rPr>
              <a:t>Statistique Canada. Consommation de médicaments sur ordonnance chez les Canadiens de 6 à 79 ans. Consulté le 6 novembre 2017. </a:t>
            </a:r>
            <a:r>
              <a:rPr lang="fr-CA" sz="1100" b="0" dirty="0">
                <a:solidFill>
                  <a:schemeClr val="tx1"/>
                </a:solidFill>
                <a:latin typeface="Arial" panose="020B0604020202020204" pitchFamily="34" charset="0"/>
                <a:cs typeface="Arial" panose="020B0604020202020204" pitchFamily="34" charset="0"/>
                <a:hlinkClick r:id="rId6"/>
              </a:rPr>
              <a:t>http://www.statcan.gc.ca/pub/82-003-x/2014006/article/14032-fra.htm</a:t>
            </a:r>
            <a:r>
              <a:rPr lang="fr-CA" sz="1100" b="0" dirty="0">
                <a:solidFill>
                  <a:schemeClr val="tx1"/>
                </a:solidFill>
                <a:latin typeface="Arial" panose="020B0604020202020204" pitchFamily="34" charset="0"/>
                <a:cs typeface="Arial" panose="020B0604020202020204" pitchFamily="34" charset="0"/>
              </a:rPr>
              <a:t>.</a:t>
            </a:r>
          </a:p>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Statistique Canada. Figure 3 : Proportion de la population vivant en régions rurales, provinces et territoires, 2006 et 2011. </a:t>
            </a:r>
            <a:r>
              <a:rPr lang="fr-CA" sz="1100" b="0" dirty="0" smtClean="0">
                <a:solidFill>
                  <a:schemeClr val="tx1"/>
                </a:solidFill>
                <a:latin typeface="Arial" panose="020B0604020202020204" pitchFamily="34" charset="0"/>
                <a:cs typeface="Arial" panose="020B0604020202020204" pitchFamily="34" charset="0"/>
              </a:rPr>
              <a:t/>
            </a:r>
            <a:br>
              <a:rPr lang="fr-CA" sz="1100" b="0" dirty="0" smtClean="0">
                <a:solidFill>
                  <a:schemeClr val="tx1"/>
                </a:solidFill>
                <a:latin typeface="Arial" panose="020B0604020202020204" pitchFamily="34" charset="0"/>
                <a:cs typeface="Arial" panose="020B0604020202020204" pitchFamily="34" charset="0"/>
              </a:rPr>
            </a:br>
            <a:r>
              <a:rPr lang="fr-CA" sz="1100" b="0" dirty="0" smtClean="0">
                <a:solidFill>
                  <a:schemeClr val="tx1"/>
                </a:solidFill>
                <a:latin typeface="Arial" panose="020B0604020202020204" pitchFamily="34" charset="0"/>
                <a:cs typeface="Arial" panose="020B0604020202020204" pitchFamily="34" charset="0"/>
              </a:rPr>
              <a:t>Consulté </a:t>
            </a:r>
            <a:r>
              <a:rPr lang="fr-CA" sz="1100" b="0" dirty="0">
                <a:solidFill>
                  <a:schemeClr val="tx1"/>
                </a:solidFill>
                <a:latin typeface="Arial" panose="020B0604020202020204" pitchFamily="34" charset="0"/>
                <a:cs typeface="Arial" panose="020B0604020202020204" pitchFamily="34" charset="0"/>
              </a:rPr>
              <a:t>le 6 novembre 2017. </a:t>
            </a:r>
            <a:r>
              <a:rPr lang="fr-CA" sz="1100" b="0" dirty="0">
                <a:solidFill>
                  <a:schemeClr val="tx1"/>
                </a:solidFill>
                <a:latin typeface="Arial" panose="020B0604020202020204" pitchFamily="34" charset="0"/>
                <a:cs typeface="Arial" panose="020B0604020202020204" pitchFamily="34" charset="0"/>
                <a:hlinkClick r:id="rId7"/>
              </a:rPr>
              <a:t>http://www12.statcan.gc.ca/census-recensement/2011/as-sa/98-310-x/2011003/fig/fig3_2-3-fra.cfm</a:t>
            </a:r>
            <a:r>
              <a:rPr lang="fr-CA" sz="1100" b="0" dirty="0">
                <a:solidFill>
                  <a:schemeClr val="tx1"/>
                </a:solidFill>
                <a:latin typeface="Arial" panose="020B0604020202020204" pitchFamily="34" charset="0"/>
                <a:cs typeface="Arial" panose="020B0604020202020204" pitchFamily="34" charset="0"/>
              </a:rPr>
              <a:t>. </a:t>
            </a:r>
          </a:p>
          <a:p>
            <a:pPr marL="0" indent="0">
              <a:lnSpc>
                <a:spcPts val="1600"/>
              </a:lnSpc>
              <a:spcBef>
                <a:spcPct val="0"/>
              </a:spcBef>
              <a:spcAft>
                <a:spcPts val="1200"/>
              </a:spcAft>
              <a:buNone/>
            </a:pPr>
            <a:r>
              <a:rPr lang="fr-CA" sz="1100" b="0" dirty="0">
                <a:solidFill>
                  <a:schemeClr val="tx1"/>
                </a:solidFill>
                <a:latin typeface="Arial" panose="020B0604020202020204" pitchFamily="34" charset="0"/>
                <a:cs typeface="Arial" panose="020B0604020202020204" pitchFamily="34" charset="0"/>
              </a:rPr>
              <a:t>Statistique Canada. Enquête sur les dépenses des ménages, 2015. Consulté le 6 novembre 2017. </a:t>
            </a:r>
            <a:r>
              <a:rPr lang="fr-CA" sz="1100" b="0" dirty="0">
                <a:solidFill>
                  <a:schemeClr val="tx1"/>
                </a:solidFill>
                <a:latin typeface="Arial" panose="020B0604020202020204" pitchFamily="34" charset="0"/>
                <a:cs typeface="Arial" panose="020B0604020202020204" pitchFamily="34" charset="0"/>
                <a:hlinkClick r:id="rId8"/>
              </a:rPr>
              <a:t>http://www.statcan.gc.ca</a:t>
            </a:r>
            <a:r>
              <a:rPr lang="fr-CA" sz="1100" b="0" dirty="0" smtClean="0">
                <a:solidFill>
                  <a:schemeClr val="tx1"/>
                </a:solidFill>
                <a:latin typeface="Arial" panose="020B0604020202020204" pitchFamily="34" charset="0"/>
                <a:cs typeface="Arial" panose="020B0604020202020204" pitchFamily="34" charset="0"/>
                <a:hlinkClick r:id="rId8"/>
              </a:rPr>
              <a:t>/</a:t>
            </a:r>
            <a:br>
              <a:rPr lang="fr-CA" sz="1100" b="0" dirty="0" smtClean="0">
                <a:solidFill>
                  <a:schemeClr val="tx1"/>
                </a:solidFill>
                <a:latin typeface="Arial" panose="020B0604020202020204" pitchFamily="34" charset="0"/>
                <a:cs typeface="Arial" panose="020B0604020202020204" pitchFamily="34" charset="0"/>
                <a:hlinkClick r:id="rId8"/>
              </a:rPr>
            </a:br>
            <a:r>
              <a:rPr lang="fr-CA" sz="1100" b="0" dirty="0" smtClean="0">
                <a:solidFill>
                  <a:schemeClr val="tx1"/>
                </a:solidFill>
                <a:latin typeface="Arial" panose="020B0604020202020204" pitchFamily="34" charset="0"/>
                <a:cs typeface="Arial" panose="020B0604020202020204" pitchFamily="34" charset="0"/>
                <a:hlinkClick r:id="rId8"/>
              </a:rPr>
              <a:t>daily-quotidien/170127/dq170127a-fra.htm</a:t>
            </a:r>
            <a:r>
              <a:rPr lang="fr-CA" sz="1100" b="0" dirty="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4"/>
          </p:nvPr>
        </p:nvSpPr>
        <p:spPr/>
        <p:txBody>
          <a:bodyPr/>
          <a:lstStyle/>
          <a:p>
            <a:fld id="{B0F7FFD8-5CE8-4D8F-8E40-58118BB0EBB0}" type="slidenum">
              <a:rPr lang="en-CA" smtClean="0"/>
              <a:pPr/>
              <a:t>81</a:t>
            </a:fld>
            <a:endParaRPr lang="en-CA" dirty="0"/>
          </a:p>
        </p:txBody>
      </p:sp>
      <p:sp>
        <p:nvSpPr>
          <p:cNvPr id="5" name="Rectangle 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935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626" y="1268760"/>
            <a:ext cx="7606888" cy="4525963"/>
          </a:xfrm>
        </p:spPr>
        <p:txBody>
          <a:bodyPr>
            <a:noAutofit/>
          </a:bodyPr>
          <a:lstStyle/>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rPr>
              <a:t>Le financement de base de l’Enquête internationale de 2017 du Fonds du Commonwealth sur les politiques de santé auprès des adultes âgés a été fourni par le Fonds du Commonwealth (FCMW). Les organismes suivants de l’extérieur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du Canada ont également participé au financement :</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rPr>
              <a:t>Bureau d’information sur la santé de la Nouvelle-Galles du Sud (Australie); ministère de la Santé et des Services sociaux de l’État de Victoria (Australie); Haute autorité de santé (France); Caisse nationale de l’assurance maladie des travailleurs salariés (France); Institut pour l’assurance de la qualité et la transparence des soins de santé (IQTIG) (Allemagne); Institut scientifique pour la qualité des soins de santé de l’Université Radboud (Pays-Bas); ministère néerlandais de la Santé, du Bien-être et des Sports (Pays-Bas); Centre norvégien d’information de l’Institut norvégien de santé publique; ministère suédois de la Santé et des Affaires sociales; Agence suédoise d’analyse des soins et des services de santé (Vårdanalys); Office fédéral de la santé publique de la Suisse; et organismes d’autres pays partenaires.</a:t>
            </a:r>
          </a:p>
          <a:p>
            <a:pPr marL="0" indent="0">
              <a:lnSpc>
                <a:spcPts val="1600"/>
              </a:lnSpc>
              <a:spcBef>
                <a:spcPts val="0"/>
              </a:spcBef>
              <a:spcAft>
                <a:spcPts val="1200"/>
              </a:spcAft>
              <a:buNone/>
            </a:pPr>
            <a:r>
              <a:rPr lang="fr-CA" sz="1100" b="0" dirty="0" smtClean="0">
                <a:solidFill>
                  <a:schemeClr val="tx1"/>
                </a:solidFill>
                <a:latin typeface="Arial" panose="020B0604020202020204" pitchFamily="34" charset="0"/>
              </a:rPr>
              <a:t>Au Canada, les organismes suivants ont participé au financement pour que l’échantillon canadien soit élargi : Institut canadien d’information sur la santé (ICIS), Commissaire à la santé et au bien-être du Québec, et Qualité des services </a:t>
            </a:r>
            <a:br>
              <a:rPr lang="fr-CA" sz="1100" b="0" dirty="0" smtClean="0">
                <a:solidFill>
                  <a:schemeClr val="tx1"/>
                </a:solidFill>
                <a:latin typeface="Arial" panose="020B0604020202020204" pitchFamily="34" charset="0"/>
              </a:rPr>
            </a:br>
            <a:r>
              <a:rPr lang="fr-CA" sz="1100" b="0" dirty="0" smtClean="0">
                <a:solidFill>
                  <a:schemeClr val="tx1"/>
                </a:solidFill>
                <a:latin typeface="Arial" panose="020B0604020202020204" pitchFamily="34" charset="0"/>
              </a:rPr>
              <a:t>de santé Ontario. </a:t>
            </a:r>
            <a:endParaRPr lang="fr-CA" sz="1100" b="0" dirty="0">
              <a:solidFill>
                <a:schemeClr val="tx1"/>
              </a:solidFill>
              <a:latin typeface="Arial" panose="020B0604020202020204" pitchFamily="34" charset="0"/>
            </a:endParaRPr>
          </a:p>
        </p:txBody>
      </p:sp>
      <p:sp>
        <p:nvSpPr>
          <p:cNvPr id="4" name="Slide Number Placeholder 3"/>
          <p:cNvSpPr>
            <a:spLocks noGrp="1"/>
          </p:cNvSpPr>
          <p:nvPr>
            <p:ph type="sldNum" sz="quarter" idx="4"/>
          </p:nvPr>
        </p:nvSpPr>
        <p:spPr/>
        <p:txBody>
          <a:bodyPr/>
          <a:lstStyle/>
          <a:p>
            <a:fld id="{B0F7FFD8-5CE8-4D8F-8E40-58118BB0EBB0}" type="slidenum">
              <a:rPr lang="fr-CA" smtClean="0"/>
              <a:pPr/>
              <a:t>9</a:t>
            </a:fld>
            <a:endParaRPr lang="fr-CA" dirty="0"/>
          </a:p>
        </p:txBody>
      </p:sp>
      <p:sp>
        <p:nvSpPr>
          <p:cNvPr id="6" name="Title 2"/>
          <p:cNvSpPr>
            <a:spLocks noGrp="1"/>
          </p:cNvSpPr>
          <p:nvPr>
            <p:ph type="title"/>
          </p:nvPr>
        </p:nvSpPr>
        <p:spPr>
          <a:xfrm>
            <a:off x="457200" y="586782"/>
            <a:ext cx="8229600" cy="397545"/>
          </a:xfrm>
        </p:spPr>
        <p:txBody>
          <a:bodyPr/>
          <a:lstStyle/>
          <a:p>
            <a:pPr>
              <a:lnSpc>
                <a:spcPts val="3100"/>
              </a:lnSpc>
            </a:pPr>
            <a:r>
              <a:rPr lang="fr-CA" sz="2800" dirty="0" smtClean="0"/>
              <a:t>Remerciements</a:t>
            </a:r>
            <a:endParaRPr lang="fr-CA" sz="2800" dirty="0"/>
          </a:p>
        </p:txBody>
      </p:sp>
      <p:sp>
        <p:nvSpPr>
          <p:cNvPr id="5" name="Rectangle 4"/>
          <p:cNvSpPr/>
          <p:nvPr/>
        </p:nvSpPr>
        <p:spPr>
          <a:xfrm>
            <a:off x="6445190" y="6539014"/>
            <a:ext cx="2627789" cy="215444"/>
          </a:xfrm>
          <a:prstGeom prst="rect">
            <a:avLst/>
          </a:prstGeom>
        </p:spPr>
        <p:txBody>
          <a:bodyPr wrap="square">
            <a:spAutoFit/>
          </a:bodyPr>
          <a:lstStyle/>
          <a:p>
            <a:pPr algn="r"/>
            <a:r>
              <a:rPr lang="fr-FR" sz="800" dirty="0" smtClean="0">
                <a:latin typeface="Arial" panose="020B0604020202020204" pitchFamily="34" charset="0"/>
                <a:cs typeface="Arial" panose="020B0604020202020204" pitchFamily="34" charset="0"/>
              </a:rPr>
              <a:t>© 2018 Institut canadien d’information sur la santé</a:t>
            </a:r>
            <a:endParaRPr lang="en-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3274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PPT_EN">
  <a:themeElements>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HI">
    <a:dk1>
      <a:srgbClr val="000000"/>
    </a:dk1>
    <a:lt1>
      <a:srgbClr val="FFFFFF"/>
    </a:lt1>
    <a:dk2>
      <a:srgbClr val="94B8BB"/>
    </a:dk2>
    <a:lt2>
      <a:srgbClr val="FFFFFF"/>
    </a:lt2>
    <a:accent1>
      <a:srgbClr val="8FB3B9"/>
    </a:accent1>
    <a:accent2>
      <a:srgbClr val="037872"/>
    </a:accent2>
    <a:accent3>
      <a:srgbClr val="414141"/>
    </a:accent3>
    <a:accent4>
      <a:srgbClr val="DA7637"/>
    </a:accent4>
    <a:accent5>
      <a:srgbClr val="FFFFFF"/>
    </a:accent5>
    <a:accent6>
      <a:srgbClr val="4C898E"/>
    </a:accent6>
    <a:hlink>
      <a:srgbClr val="03787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PPT_EN</Template>
  <TotalTime>28</TotalTime>
  <Words>8046</Words>
  <Application>Microsoft Office PowerPoint</Application>
  <PresentationFormat>On-screen Show (4:3)</PresentationFormat>
  <Paragraphs>2067</Paragraphs>
  <Slides>81</Slides>
  <Notes>69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Arial Narrow</vt:lpstr>
      <vt:lpstr>Calibri</vt:lpstr>
      <vt:lpstr>Courier New</vt:lpstr>
      <vt:lpstr>PPT_EN</vt:lpstr>
      <vt:lpstr>Résultats du Canada</vt:lpstr>
      <vt:lpstr>PowerPoint Presentation</vt:lpstr>
      <vt:lpstr>Table des matières</vt:lpstr>
      <vt:lpstr>Sommaire</vt:lpstr>
      <vt:lpstr>Sommaire (suite)</vt:lpstr>
      <vt:lpstr>Sommaire (suite)</vt:lpstr>
      <vt:lpstr>Sommaire (suite)</vt:lpstr>
      <vt:lpstr>Sommaire (suite)</vt:lpstr>
      <vt:lpstr>Remerciements</vt:lpstr>
      <vt:lpstr>Remerciements (suite)</vt:lpstr>
      <vt:lpstr>À propos du présent recueil de graphiques </vt:lpstr>
      <vt:lpstr>À propos du présent recueil de graphiques (suite)</vt:lpstr>
      <vt:lpstr>Mise en contexte : interactions des patients avec  leur système de santé</vt:lpstr>
      <vt:lpstr>Expériences des patients dans leur système de santé</vt:lpstr>
      <vt:lpstr>Santé des Canadiens âgés</vt:lpstr>
      <vt:lpstr>Les Canadiens âgés autoévaluent leur état de santé plus favorablement que les adultes âgés de la plupart des autres pays</vt:lpstr>
      <vt:lpstr>Aperçu des résultats provinciaux : état de santé autoévalué comme étant bon, très bon ou excellent</vt:lpstr>
      <vt:lpstr>Les Canadiens âgés ont plus d’affections chroniques  que les adultes âgés de la plupart des autres pays</vt:lpstr>
      <vt:lpstr>Les Canadiens âgés sont plus nombreux à prendre régulièrement 5 médicaments ou plus que les adultes âgés de la plupart des autres pays</vt:lpstr>
      <vt:lpstr>Aperçu des résultats provinciaux : affections chroniques</vt:lpstr>
      <vt:lpstr>Plus de Canadiens âgés sont atteints de dépression, d’anxiété ou d’autres troubles de santé mentale  que les adultes âgés de nombreux pays</vt:lpstr>
      <vt:lpstr>Bien-être émotionnel des Canadiens âgés </vt:lpstr>
      <vt:lpstr>Aperçu des résultats provinciaux : santé émotionnelle chez les adultes âgés</vt:lpstr>
      <vt:lpstr>1 Canadien âgé sur 5 a fourni des soins au moins une fois par semaine à une personne ayant des problèmes liés à l’âge ou à la santé </vt:lpstr>
      <vt:lpstr>PowerPoint Presentation</vt:lpstr>
      <vt:lpstr>Aperçu des résultats provinciaux : difficultés matérielles</vt:lpstr>
      <vt:lpstr>Les Canadiens âgés à faible revenu se heurtent  à plus d’obstacles financiers</vt:lpstr>
      <vt:lpstr>Aperçu des résultats provinciaux : obstacles financiers  à l’accès aux soins dans les 12 derniers mois</vt:lpstr>
      <vt:lpstr>Très peu de Canadiens âgés se servent d’appareils portables ou de technologies numériques pour surveiller leur état de santé</vt:lpstr>
      <vt:lpstr>Qualité perçue des soins de santé </vt:lpstr>
      <vt:lpstr>Moins de Canadiens âgés étaient satisfaits de la qualité des soins de santé reçus que les adultes âgés des autres pays</vt:lpstr>
      <vt:lpstr>Aperçu des résultats provinciaux : adultes âgés très ou entièrement satisfaits de la qualité des soins de santé reçus dans les 12 derniers mois</vt:lpstr>
      <vt:lpstr>Accès aux soins de santé primaires </vt:lpstr>
      <vt:lpstr>La performance du Canada en matière d’accès aux  soins de santé primaires demeure inférieure à la moyenne du FCMW </vt:lpstr>
      <vt:lpstr>Aperçu des résultats provinciaux : accès aux soins  de santé primaires</vt:lpstr>
      <vt:lpstr>Les résultats du Canada se rapprochent de la moyenne internationale en ce qui concerne les adultes âgés ayant eu recours à l’urgence pour des problèmes de santé qui auraient pu être traités par leur médecin attitré</vt:lpstr>
      <vt:lpstr>Aperçu des résultats provinciaux : adultes âgés ayant  eu recours à l’urgence pour des problèmes de santé  qui auraient pu être traités par leur médecin attitré</vt:lpstr>
      <vt:lpstr>Soins de santé primaires </vt:lpstr>
      <vt:lpstr>Presque tous les Canadiens âgés ont un médecin attitré ou un établissement régulier de soins, et déclarent de meilleures expériences auprès de leur médecin attitré que la moyenne du FCMW</vt:lpstr>
      <vt:lpstr>Aperçu des résultats provinciaux : expérience des patients auprès de leur médecin attitré</vt:lpstr>
      <vt:lpstr>Les Canadiens âgés sont plus portés à discuter de saines habitudes de vie, mais il y a place à l’amélioration</vt:lpstr>
      <vt:lpstr>Aperçu des résultats provinciaux : discussions au sujet  de saines habitudes de vie avec le médecin de famille dans le cadre des soins courants</vt:lpstr>
      <vt:lpstr>4 Canadiens âgés sur 5 qui prennent 2 médicaments  ou plus ont eu droit à un examen de leurs médicaments</vt:lpstr>
      <vt:lpstr>Seuls 4 Canadiens âgés atteints d’affections chroniques sur 10 sont convaincus de pouvoir gérer leurs problèmes de santé </vt:lpstr>
      <vt:lpstr>Aperçu des résultats provinciaux : prise en charge des affections chroniques</vt:lpstr>
      <vt:lpstr>Coordination </vt:lpstr>
      <vt:lpstr>15 % des Canadiens âgés ont consulté au moins 4 médecins dans les 12 derniers mois (sans compter les hospitalisations)</vt:lpstr>
      <vt:lpstr>La plupart des Canadiens âgés bénéficiaient souvent  ou toujours de l’aide du cabinet de leur médecin attitré pour la coordination des soins</vt:lpstr>
      <vt:lpstr>Aperçu des résultats provinciaux : coordination des soins par le médecin attitré</vt:lpstr>
      <vt:lpstr>La performance du Canada en matière de coordination des soins est semblable à la moyenne du FCMW</vt:lpstr>
      <vt:lpstr>Aperçu des résultats provinciaux : coordination des soins</vt:lpstr>
      <vt:lpstr>Accès aux soins spécialisés et  coordination avec les soins de  santé primaires </vt:lpstr>
      <vt:lpstr>3 Canadiens âgés sur 5 ont consulté ou ont eu besoin  de consulter un spécialiste dans les 2 dernières années</vt:lpstr>
      <vt:lpstr>Les temps d’attente pour consulter un spécialiste augmentent au Canada</vt:lpstr>
      <vt:lpstr>La performance du Canada en matière de communication entre les spécialistes et les médecins attitrés est désormais semblable à la moyenne du FCMW</vt:lpstr>
      <vt:lpstr>Aperçu des résultats provinciaux : accès aux  soins spécialisés et coordination avec les soins  de santé primaires</vt:lpstr>
      <vt:lpstr>Soins hospitaliers et coordination </vt:lpstr>
      <vt:lpstr>Comparativement à la moyenne du FCMW, plus de Canadiens âgés ont utilisé l’urgence, mais moins  d’entre eux ont été hospitalisés</vt:lpstr>
      <vt:lpstr>Aperçu des résultats provinciaux : utilisation des hôpitaux</vt:lpstr>
      <vt:lpstr>89 % des Canadiens âgés hospitalisés estimaient avoir obtenu le soutien et les services qu’il leur fallait pour prendre en charge leur état de santé une fois de retour à la maison</vt:lpstr>
      <vt:lpstr>1 Canadien âgé sur 10 a déclaré que son médecin attitré ou son équipe médicale habituelle ne semblait pas informé des soins lui ayant été dispensés à l’hôpital</vt:lpstr>
      <vt:lpstr>La planification des sorties de l’hôpital n’est pas toujours efficace</vt:lpstr>
      <vt:lpstr>Aperçu des résultats provinciaux : planification des sorties</vt:lpstr>
      <vt:lpstr>Services à domicile</vt:lpstr>
      <vt:lpstr>11 % des Canadiens âgés ont reçu de l’aide pour exécuter certaines activités de la vie quotidienne </vt:lpstr>
      <vt:lpstr>Les Canadiens âgés ont reçu divers types d’aide</vt:lpstr>
      <vt:lpstr>6 % des Canadiens âgés sondés ont bénéficié de services à domicile financés par le secteur public</vt:lpstr>
      <vt:lpstr>Les Canadiens âgés ont reçu divers types de services  à domicile financés par le secteur public </vt:lpstr>
      <vt:lpstr>La plupart des bénéficiaires de services à domicile financés par le secteur public étaient satisfaits des services reçus </vt:lpstr>
      <vt:lpstr>La plupart des bénéficiaires de services à domicile étaient satisfaits de la coordination des soins entre le dispensateur de services à domicile et le professionnel de la santé attitré</vt:lpstr>
      <vt:lpstr>3 % des Canadiens âgés estimaient avoir besoin de services à domicile financés par le secteur public,  mais ne les ont pas reçus</vt:lpstr>
      <vt:lpstr>Planification de la fin de vie et aide  médicale à mourir </vt:lpstr>
      <vt:lpstr>Les Canadiens âgés participent davantage à la planification des soins de fin de vie que les adultes âgés des autres pays</vt:lpstr>
      <vt:lpstr>Aperçu des résultats provinciaux : planification de la  fin de vie</vt:lpstr>
      <vt:lpstr>Aide médicale à mourir</vt:lpstr>
      <vt:lpstr>Notes méthodologiques</vt:lpstr>
      <vt:lpstr>Notes méthodologiques (suite)</vt:lpstr>
      <vt:lpstr>Notes méthodologiques (suite)</vt:lpstr>
      <vt:lpstr>Caractéristiques démographiques des répondants</vt:lpstr>
      <vt:lpstr>Bibliographie</vt:lpstr>
      <vt:lpstr>Bibliographie (suite)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du Canada : Enquête internationale de 2017 du Fonds du Commonwealth sur les politiques de santé auprès des adultes âgés</dc:title>
  <dc:creator/>
  <cp:lastModifiedBy>Kerry Holm</cp:lastModifiedBy>
  <cp:revision>19</cp:revision>
  <dcterms:created xsi:type="dcterms:W3CDTF">2018-01-18T18:48:43Z</dcterms:created>
  <dcterms:modified xsi:type="dcterms:W3CDTF">2018-02-14T15:18:31Z</dcterms:modified>
</cp:coreProperties>
</file>