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6.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7.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0.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7.xml" ContentType="application/vnd.openxmlformats-officedocument.drawingml.chart+xml"/>
  <Override PartName="/ppt/drawings/drawing12.xml" ContentType="application/vnd.openxmlformats-officedocument.drawingml.chartshapes+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9.xml" ContentType="application/vnd.openxmlformats-officedocument.drawingml.chart+xml"/>
  <Override PartName="/ppt/notesSlides/notesSlide46.xml" ContentType="application/vnd.openxmlformats-officedocument.presentationml.notesSlide+xml"/>
  <Override PartName="/ppt/charts/chart20.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2.xml" ContentType="application/vnd.openxmlformats-officedocument.drawingml.chart+xml"/>
  <Override PartName="/ppt/notesSlides/notesSlide5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53.xml" ContentType="application/vnd.openxmlformats-officedocument.presentationml.notesSlide+xml"/>
  <Override PartName="/ppt/charts/chart25.xml" ContentType="application/vnd.openxmlformats-officedocument.drawingml.chart+xml"/>
  <Override PartName="/ppt/drawings/drawing14.xml" ContentType="application/vnd.openxmlformats-officedocument.drawingml.chartshapes+xml"/>
  <Override PartName="/ppt/charts/chart26.xml" ContentType="application/vnd.openxmlformats-officedocument.drawingml.chart+xml"/>
  <Override PartName="/ppt/drawings/drawing15.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7.xml" ContentType="application/vnd.openxmlformats-officedocument.drawingml.chart+xml"/>
  <Override PartName="/ppt/drawings/drawing16.xml" ContentType="application/vnd.openxmlformats-officedocument.drawingml.chartshapes+xml"/>
  <Override PartName="/ppt/charts/chart28.xml" ContentType="application/vnd.openxmlformats-officedocument.drawingml.chart+xml"/>
  <Override PartName="/ppt/drawings/drawing17.xml" ContentType="application/vnd.openxmlformats-officedocument.drawingml.chartshapes+xml"/>
  <Override PartName="/ppt/notesSlides/notesSlide57.xml" ContentType="application/vnd.openxmlformats-officedocument.presentationml.notesSlide+xml"/>
  <Override PartName="/ppt/charts/chart29.xml" ContentType="application/vnd.openxmlformats-officedocument.drawingml.chart+xml"/>
  <Override PartName="/ppt/drawings/drawing18.xml" ContentType="application/vnd.openxmlformats-officedocument.drawingml.chartshapes+xml"/>
  <Override PartName="/ppt/notesSlides/notesSlide58.xml" ContentType="application/vnd.openxmlformats-officedocument.presentationml.notesSlide+xml"/>
  <Override PartName="/ppt/charts/chart30.xml" ContentType="application/vnd.openxmlformats-officedocument.drawingml.chart+xml"/>
  <Override PartName="/ppt/notesSlides/notesSlide59.xml" ContentType="application/vnd.openxmlformats-officedocument.presentationml.notesSlide+xml"/>
  <Override PartName="/ppt/charts/chart31.xml" ContentType="application/vnd.openxmlformats-officedocument.drawingml.chart+xml"/>
  <Override PartName="/ppt/drawings/drawing19.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2.xml" ContentType="application/vnd.openxmlformats-officedocument.drawingml.chart+xml"/>
  <Override PartName="/ppt/notesSlides/notesSlide63.xml" ContentType="application/vnd.openxmlformats-officedocument.presentationml.notesSlide+xml"/>
  <Override PartName="/ppt/charts/chart3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0.xml" ContentType="application/vnd.openxmlformats-officedocument.drawingml.chartshapes+xml"/>
  <Override PartName="/ppt/notesSlides/notesSlide64.xml" ContentType="application/vnd.openxmlformats-officedocument.presentationml.notesSlide+xml"/>
  <Override PartName="/ppt/charts/chart34.xml" ContentType="application/vnd.openxmlformats-officedocument.drawingml.chart+xml"/>
  <Override PartName="/ppt/notesSlides/notesSlide65.xml" ContentType="application/vnd.openxmlformats-officedocument.presentationml.notesSlide+xml"/>
  <Override PartName="/ppt/charts/chart35.xml" ContentType="application/vnd.openxmlformats-officedocument.drawingml.chart+xml"/>
  <Override PartName="/ppt/notesSlides/notesSlide66.xml" ContentType="application/vnd.openxmlformats-officedocument.presentationml.notesSlide+xml"/>
  <Override PartName="/ppt/charts/chart36.xml" ContentType="application/vnd.openxmlformats-officedocument.drawingml.chart+xml"/>
  <Override PartName="/ppt/notesSlides/notesSlide67.xml" ContentType="application/vnd.openxmlformats-officedocument.presentationml.notesSlide+xml"/>
  <Override PartName="/ppt/charts/chart37.xml" ContentType="application/vnd.openxmlformats-officedocument.drawingml.chart+xml"/>
  <Override PartName="/ppt/drawings/drawing21.xml" ContentType="application/vnd.openxmlformats-officedocument.drawingml.chartshapes+xml"/>
  <Override PartName="/ppt/charts/chart38.xml" ContentType="application/vnd.openxmlformats-officedocument.drawingml.chart+xml"/>
  <Override PartName="/ppt/drawings/drawing22.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39.xml" ContentType="application/vnd.openxmlformats-officedocument.drawingml.chart+xml"/>
  <Override PartName="/ppt/drawings/drawing23.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2"/>
  </p:notesMasterIdLst>
  <p:sldIdLst>
    <p:sldId id="664" r:id="rId2"/>
    <p:sldId id="665" r:id="rId3"/>
    <p:sldId id="666" r:id="rId4"/>
    <p:sldId id="667" r:id="rId5"/>
    <p:sldId id="668" r:id="rId6"/>
    <p:sldId id="669" r:id="rId7"/>
    <p:sldId id="670" r:id="rId8"/>
    <p:sldId id="671" r:id="rId9"/>
    <p:sldId id="672" r:id="rId10"/>
    <p:sldId id="673" r:id="rId11"/>
    <p:sldId id="674" r:id="rId12"/>
    <p:sldId id="675" r:id="rId13"/>
    <p:sldId id="676" r:id="rId14"/>
    <p:sldId id="698" r:id="rId15"/>
    <p:sldId id="283" r:id="rId16"/>
    <p:sldId id="643" r:id="rId17"/>
    <p:sldId id="344" r:id="rId18"/>
    <p:sldId id="345" r:id="rId19"/>
    <p:sldId id="590" r:id="rId20"/>
    <p:sldId id="615" r:id="rId21"/>
    <p:sldId id="547" r:id="rId22"/>
    <p:sldId id="589" r:id="rId23"/>
    <p:sldId id="654" r:id="rId24"/>
    <p:sldId id="570" r:id="rId25"/>
    <p:sldId id="632" r:id="rId26"/>
    <p:sldId id="628" r:id="rId27"/>
    <p:sldId id="627" r:id="rId28"/>
    <p:sldId id="626" r:id="rId29"/>
    <p:sldId id="699" r:id="rId30"/>
    <p:sldId id="661" r:id="rId31"/>
    <p:sldId id="662" r:id="rId32"/>
    <p:sldId id="700" r:id="rId33"/>
    <p:sldId id="491" r:id="rId34"/>
    <p:sldId id="644" r:id="rId35"/>
    <p:sldId id="617" r:id="rId36"/>
    <p:sldId id="645" r:id="rId37"/>
    <p:sldId id="701" r:id="rId38"/>
    <p:sldId id="598" r:id="rId39"/>
    <p:sldId id="586" r:id="rId40"/>
    <p:sldId id="597" r:id="rId41"/>
    <p:sldId id="585" r:id="rId42"/>
    <p:sldId id="518" r:id="rId43"/>
    <p:sldId id="519" r:id="rId44"/>
    <p:sldId id="584" r:id="rId45"/>
    <p:sldId id="702" r:id="rId46"/>
    <p:sldId id="520" r:id="rId47"/>
    <p:sldId id="521" r:id="rId48"/>
    <p:sldId id="583" r:id="rId49"/>
    <p:sldId id="572" r:id="rId50"/>
    <p:sldId id="573" r:id="rId51"/>
    <p:sldId id="703" r:id="rId52"/>
    <p:sldId id="629" r:id="rId53"/>
    <p:sldId id="620" r:id="rId54"/>
    <p:sldId id="525" r:id="rId55"/>
    <p:sldId id="582" r:id="rId56"/>
    <p:sldId id="704" r:id="rId57"/>
    <p:sldId id="630" r:id="rId58"/>
    <p:sldId id="631" r:id="rId59"/>
    <p:sldId id="544" r:id="rId60"/>
    <p:sldId id="622" r:id="rId61"/>
    <p:sldId id="591" r:id="rId62"/>
    <p:sldId id="580" r:id="rId63"/>
    <p:sldId id="705" r:id="rId64"/>
    <p:sldId id="646" r:id="rId65"/>
    <p:sldId id="655" r:id="rId66"/>
    <p:sldId id="594" r:id="rId67"/>
    <p:sldId id="541" r:id="rId68"/>
    <p:sldId id="531" r:id="rId69"/>
    <p:sldId id="536" r:id="rId70"/>
    <p:sldId id="657" r:id="rId71"/>
    <p:sldId id="706" r:id="rId72"/>
    <p:sldId id="593" r:id="rId73"/>
    <p:sldId id="576" r:id="rId74"/>
    <p:sldId id="595" r:id="rId75"/>
    <p:sldId id="605" r:id="rId76"/>
    <p:sldId id="606" r:id="rId77"/>
    <p:sldId id="659" r:id="rId78"/>
    <p:sldId id="613" r:id="rId79"/>
    <p:sldId id="652" r:id="rId80"/>
    <p:sldId id="678"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643B7DB-1DF8-46E0-A5EB-05511EEF7584}">
          <p14:sldIdLst>
            <p14:sldId id="664"/>
            <p14:sldId id="665"/>
            <p14:sldId id="666"/>
            <p14:sldId id="667"/>
            <p14:sldId id="668"/>
            <p14:sldId id="669"/>
            <p14:sldId id="670"/>
            <p14:sldId id="671"/>
            <p14:sldId id="672"/>
            <p14:sldId id="673"/>
            <p14:sldId id="674"/>
            <p14:sldId id="675"/>
            <p14:sldId id="676"/>
          </p14:sldIdLst>
        </p14:section>
        <p14:section name="Profile of survey respondents" id="{928B8370-3C78-4D51-AD48-14076DE8108F}">
          <p14:sldIdLst>
            <p14:sldId id="698"/>
            <p14:sldId id="283"/>
            <p14:sldId id="643"/>
            <p14:sldId id="344"/>
            <p14:sldId id="345"/>
            <p14:sldId id="590"/>
            <p14:sldId id="615"/>
            <p14:sldId id="547"/>
            <p14:sldId id="589"/>
            <p14:sldId id="654"/>
            <p14:sldId id="570"/>
            <p14:sldId id="632"/>
            <p14:sldId id="628"/>
            <p14:sldId id="627"/>
            <p14:sldId id="626"/>
          </p14:sldIdLst>
        </p14:section>
        <p14:section name="Perceived quality of health care" id="{EBAC7060-62D1-4E38-B97F-E9115F5658D6}">
          <p14:sldIdLst>
            <p14:sldId id="699"/>
            <p14:sldId id="661"/>
            <p14:sldId id="662"/>
          </p14:sldIdLst>
        </p14:section>
        <p14:section name="Access to primary health care" id="{B722579B-0580-4302-A5D9-20D888924BA2}">
          <p14:sldIdLst>
            <p14:sldId id="700"/>
            <p14:sldId id="491"/>
            <p14:sldId id="644"/>
            <p14:sldId id="617"/>
            <p14:sldId id="645"/>
          </p14:sldIdLst>
        </p14:section>
        <p14:section name="Primary health care" id="{16911BB3-A465-49E0-A5A2-CABC5C2CA2A7}">
          <p14:sldIdLst>
            <p14:sldId id="701"/>
            <p14:sldId id="598"/>
            <p14:sldId id="586"/>
            <p14:sldId id="597"/>
            <p14:sldId id="585"/>
            <p14:sldId id="518"/>
            <p14:sldId id="519"/>
            <p14:sldId id="584"/>
          </p14:sldIdLst>
        </p14:section>
        <p14:section name="Coordination" id="{15F8AEB4-19E9-4BB6-8F63-F58918510F3D}">
          <p14:sldIdLst>
            <p14:sldId id="702"/>
            <p14:sldId id="520"/>
            <p14:sldId id="521"/>
            <p14:sldId id="583"/>
            <p14:sldId id="572"/>
            <p14:sldId id="573"/>
          </p14:sldIdLst>
        </p14:section>
        <p14:section name="Specialist care" id="{36A91C2F-604A-4371-BA3D-0FD812D0EB25}">
          <p14:sldIdLst>
            <p14:sldId id="703"/>
            <p14:sldId id="629"/>
            <p14:sldId id="620"/>
            <p14:sldId id="525"/>
            <p14:sldId id="582"/>
          </p14:sldIdLst>
        </p14:section>
        <p14:section name="Hospital care" id="{B01E2A19-6DAE-4B2E-BDB3-423D8F2C7187}">
          <p14:sldIdLst>
            <p14:sldId id="704"/>
            <p14:sldId id="630"/>
            <p14:sldId id="631"/>
            <p14:sldId id="544"/>
            <p14:sldId id="622"/>
            <p14:sldId id="591"/>
            <p14:sldId id="580"/>
          </p14:sldIdLst>
        </p14:section>
        <p14:section name="Home care" id="{B9A026D7-0786-4D7E-A6AE-6872B4A572D1}">
          <p14:sldIdLst>
            <p14:sldId id="705"/>
            <p14:sldId id="646"/>
            <p14:sldId id="655"/>
            <p14:sldId id="594"/>
            <p14:sldId id="541"/>
            <p14:sldId id="531"/>
            <p14:sldId id="536"/>
            <p14:sldId id="657"/>
          </p14:sldIdLst>
        </p14:section>
        <p14:section name="End-of-life planning" id="{C060B5F2-6FF8-476A-BB08-71BA966F7937}">
          <p14:sldIdLst>
            <p14:sldId id="706"/>
            <p14:sldId id="593"/>
            <p14:sldId id="576"/>
            <p14:sldId id="595"/>
          </p14:sldIdLst>
        </p14:section>
        <p14:section name="Methodology" id="{365DB3DC-F906-4499-BD88-1E48F1317985}">
          <p14:sldIdLst>
            <p14:sldId id="605"/>
            <p14:sldId id="606"/>
            <p14:sldId id="659"/>
          </p14:sldIdLst>
        </p14:section>
        <p14:section name="Demographics of survey respondents" id="{79CC9A84-E6DB-485E-AF1F-88FCD9A9D544}">
          <p14:sldIdLst>
            <p14:sldId id="613"/>
          </p14:sldIdLst>
        </p14:section>
        <p14:section name="Bibliography" id="{CF9DA35E-0F8D-4579-B0F8-51FCC083D810}">
          <p14:sldIdLst>
            <p14:sldId id="652"/>
            <p14:sldId id="678"/>
          </p14:sldIdLst>
        </p14:section>
      </p14:sectionLst>
    </p:ext>
    <p:ext uri="{EFAFB233-063F-42B5-8137-9DF3F51BA10A}">
      <p15:sldGuideLst xmlns:p15="http://schemas.microsoft.com/office/powerpoint/2012/main">
        <p15:guide id="1" orient="horz" pos="24" userDrawn="1">
          <p15:clr>
            <a:srgbClr val="A4A3A4"/>
          </p15:clr>
        </p15:guide>
        <p15:guide id="2" pos="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gitte Delisle" initials="BD" lastIdx="484" clrIdx="6">
    <p:extLst>
      <p:ext uri="{19B8F6BF-5375-455C-9EA6-DF929625EA0E}">
        <p15:presenceInfo xmlns:p15="http://schemas.microsoft.com/office/powerpoint/2012/main" userId="Brigitte Delisle" providerId="None"/>
      </p:ext>
    </p:extLst>
  </p:cmAuthor>
  <p:cmAuthor id="1" name="Grace Cheung" initials="GC" lastIdx="74" clrIdx="0">
    <p:extLst/>
  </p:cmAuthor>
  <p:cmAuthor id="8" name="Mary Jean Clairmont" initials="MJC [2]" lastIdx="46" clrIdx="7">
    <p:extLst>
      <p:ext uri="{19B8F6BF-5375-455C-9EA6-DF929625EA0E}">
        <p15:presenceInfo xmlns:p15="http://schemas.microsoft.com/office/powerpoint/2012/main" userId="S-1-5-21-69083081-1352353885-1600587428-22691" providerId="AD"/>
      </p:ext>
    </p:extLst>
  </p:cmAuthor>
  <p:cmAuthor id="2" name="Ben Reason" initials="BR" lastIdx="10" clrIdx="1"/>
  <p:cmAuthor id="3" name="Patricia Sidhom" initials="PS" lastIdx="119" clrIdx="2">
    <p:extLst>
      <p:ext uri="{19B8F6BF-5375-455C-9EA6-DF929625EA0E}">
        <p15:presenceInfo xmlns:p15="http://schemas.microsoft.com/office/powerpoint/2012/main" userId="S-1-5-21-69083081-1352353885-1600587428-23607" providerId="AD"/>
      </p:ext>
    </p:extLst>
  </p:cmAuthor>
  <p:cmAuthor id="4" name="Cynthia Cheponis Fleet" initials="CCF" lastIdx="51" clrIdx="3">
    <p:extLst>
      <p:ext uri="{19B8F6BF-5375-455C-9EA6-DF929625EA0E}">
        <p15:presenceInfo xmlns:p15="http://schemas.microsoft.com/office/powerpoint/2012/main" userId="Cynthia Cheponis Fleet" providerId="None"/>
      </p:ext>
    </p:extLst>
  </p:cmAuthor>
  <p:cmAuthor id="5" name="Mary Jean Clairmont" initials="MJC" lastIdx="44" clrIdx="4">
    <p:extLst>
      <p:ext uri="{19B8F6BF-5375-455C-9EA6-DF929625EA0E}">
        <p15:presenceInfo xmlns:p15="http://schemas.microsoft.com/office/powerpoint/2012/main" userId="Mary Jean Clairmont" providerId="None"/>
      </p:ext>
    </p:extLst>
  </p:cmAuthor>
  <p:cmAuthor id="6" name="Kerry Holm" initials="KH" lastIdx="85" clrIdx="5">
    <p:extLst>
      <p:ext uri="{19B8F6BF-5375-455C-9EA6-DF929625EA0E}">
        <p15:presenceInfo xmlns:p15="http://schemas.microsoft.com/office/powerpoint/2012/main" userId="S-1-5-21-69083081-1352353885-1600587428-31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5254"/>
    <a:srgbClr val="282828"/>
    <a:srgbClr val="F48120"/>
    <a:srgbClr val="CFE8E3"/>
    <a:srgbClr val="00A199"/>
    <a:srgbClr val="FFFFFF"/>
    <a:srgbClr val="852062"/>
    <a:srgbClr val="14838E"/>
    <a:srgbClr val="EBF5F3"/>
    <a:srgbClr val="F2F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8" autoAdjust="0"/>
    <p:restoredTop sz="96323" autoAdjust="0"/>
  </p:normalViewPr>
  <p:slideViewPr>
    <p:cSldViewPr snapToGrid="0">
      <p:cViewPr>
        <p:scale>
          <a:sx n="100" d="100"/>
          <a:sy n="100" d="100"/>
        </p:scale>
        <p:origin x="288" y="156"/>
      </p:cViewPr>
      <p:guideLst>
        <p:guide orient="horz" pos="24"/>
        <p:guide pos="96"/>
      </p:guideLst>
    </p:cSldViewPr>
  </p:slideViewPr>
  <p:outlineViewPr>
    <p:cViewPr>
      <p:scale>
        <a:sx n="33" d="100"/>
        <a:sy n="33" d="100"/>
      </p:scale>
      <p:origin x="0" y="-25764"/>
    </p:cViewPr>
  </p:outlineViewPr>
  <p:notesTextViewPr>
    <p:cViewPr>
      <p:scale>
        <a:sx n="1" d="1"/>
        <a:sy n="1" d="1"/>
      </p:scale>
      <p:origin x="0" y="0"/>
    </p:cViewPr>
  </p:notesTextViewPr>
  <p:sorterViewPr>
    <p:cViewPr>
      <p:scale>
        <a:sx n="170" d="100"/>
        <a:sy n="170" d="100"/>
      </p:scale>
      <p:origin x="0" y="-23832"/>
    </p:cViewPr>
  </p:sorterViewPr>
  <p:notesViewPr>
    <p:cSldViewPr snapToGrid="0">
      <p:cViewPr>
        <p:scale>
          <a:sx n="200" d="100"/>
          <a:sy n="200" d="100"/>
        </p:scale>
        <p:origin x="492" y="-34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0.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69056633175976"/>
          <c:y val="0.15489357536601631"/>
          <c:w val="0.57426973430535599"/>
          <c:h val="0.80917937705339282"/>
        </c:manualLayout>
      </c:layout>
      <c:barChart>
        <c:barDir val="bar"/>
        <c:grouping val="clustered"/>
        <c:varyColors val="0"/>
        <c:ser>
          <c:idx val="0"/>
          <c:order val="0"/>
          <c:tx>
            <c:strRef>
              <c:f>Sheet1!$B$1</c:f>
              <c:strCache>
                <c:ptCount val="1"/>
                <c:pt idx="0">
                  <c:v>Column2</c:v>
                </c:pt>
              </c:strCache>
            </c:strRef>
          </c:tx>
          <c:spPr>
            <a:solidFill>
              <a:sysClr val="window" lastClr="FFFFFF">
                <a:lumMod val="75000"/>
              </a:sysClr>
            </a:solidFill>
            <a:ln w="6350">
              <a:solidFill>
                <a:schemeClr val="tx1"/>
              </a:solidFill>
            </a:ln>
          </c:spPr>
          <c:invertIfNegative val="0"/>
          <c:dPt>
            <c:idx val="0"/>
            <c:invertIfNegative val="0"/>
            <c:bubble3D val="0"/>
            <c:extLst>
              <c:ext xmlns:c16="http://schemas.microsoft.com/office/drawing/2014/chart" uri="{C3380CC4-5D6E-409C-BE32-E72D297353CC}">
                <c16:uniqueId val="{00000000-7403-4BF4-BFF2-02BDFB74D1A4}"/>
              </c:ext>
            </c:extLst>
          </c:dPt>
          <c:dPt>
            <c:idx val="1"/>
            <c:invertIfNegative val="0"/>
            <c:bubble3D val="0"/>
            <c:extLst>
              <c:ext xmlns:c16="http://schemas.microsoft.com/office/drawing/2014/chart" uri="{C3380CC4-5D6E-409C-BE32-E72D297353CC}">
                <c16:uniqueId val="{00000001-7403-4BF4-BFF2-02BDFB74D1A4}"/>
              </c:ext>
            </c:extLst>
          </c:dPt>
          <c:dPt>
            <c:idx val="2"/>
            <c:invertIfNegative val="0"/>
            <c:bubble3D val="0"/>
            <c:extLst>
              <c:ext xmlns:c16="http://schemas.microsoft.com/office/drawing/2014/chart" uri="{C3380CC4-5D6E-409C-BE32-E72D297353CC}">
                <c16:uniqueId val="{00000002-7403-4BF4-BFF2-02BDFB74D1A4}"/>
              </c:ext>
            </c:extLst>
          </c:dPt>
          <c:dPt>
            <c:idx val="3"/>
            <c:invertIfNegative val="0"/>
            <c:bubble3D val="0"/>
            <c:extLst>
              <c:ext xmlns:c16="http://schemas.microsoft.com/office/drawing/2014/chart" uri="{C3380CC4-5D6E-409C-BE32-E72D297353CC}">
                <c16:uniqueId val="{00000003-7403-4BF4-BFF2-02BDFB74D1A4}"/>
              </c:ext>
            </c:extLst>
          </c:dPt>
          <c:dPt>
            <c:idx val="4"/>
            <c:invertIfNegative val="0"/>
            <c:bubble3D val="0"/>
            <c:extLst>
              <c:ext xmlns:c16="http://schemas.microsoft.com/office/drawing/2014/chart" uri="{C3380CC4-5D6E-409C-BE32-E72D297353CC}">
                <c16:uniqueId val="{00000004-7403-4BF4-BFF2-02BDFB74D1A4}"/>
              </c:ext>
            </c:extLst>
          </c:dPt>
          <c:dPt>
            <c:idx val="5"/>
            <c:invertIfNegative val="0"/>
            <c:bubble3D val="0"/>
            <c:extLst>
              <c:ext xmlns:c16="http://schemas.microsoft.com/office/drawing/2014/chart" uri="{C3380CC4-5D6E-409C-BE32-E72D297353CC}">
                <c16:uniqueId val="{00000005-7403-4BF4-BFF2-02BDFB74D1A4}"/>
              </c:ext>
            </c:extLst>
          </c:dPt>
          <c:dPt>
            <c:idx val="6"/>
            <c:invertIfNegative val="0"/>
            <c:bubble3D val="0"/>
            <c:spPr>
              <a:solidFill>
                <a:srgbClr val="000000"/>
              </a:solidFill>
              <a:ln w="6350">
                <a:solidFill>
                  <a:schemeClr val="tx1"/>
                </a:solidFill>
              </a:ln>
            </c:spPr>
            <c:extLst>
              <c:ext xmlns:c16="http://schemas.microsoft.com/office/drawing/2014/chart" uri="{C3380CC4-5D6E-409C-BE32-E72D297353CC}">
                <c16:uniqueId val="{00000006-7403-4BF4-BFF2-02BDFB74D1A4}"/>
              </c:ext>
            </c:extLst>
          </c:dPt>
          <c:dPt>
            <c:idx val="7"/>
            <c:invertIfNegative val="0"/>
            <c:bubble3D val="0"/>
            <c:extLst>
              <c:ext xmlns:c16="http://schemas.microsoft.com/office/drawing/2014/chart" uri="{C3380CC4-5D6E-409C-BE32-E72D297353CC}">
                <c16:uniqueId val="{00000007-7403-4BF4-BFF2-02BDFB74D1A4}"/>
              </c:ext>
            </c:extLst>
          </c:dPt>
          <c:dPt>
            <c:idx val="8"/>
            <c:invertIfNegative val="0"/>
            <c:bubble3D val="0"/>
            <c:extLst>
              <c:ext xmlns:c16="http://schemas.microsoft.com/office/drawing/2014/chart" uri="{C3380CC4-5D6E-409C-BE32-E72D297353CC}">
                <c16:uniqueId val="{00000008-7403-4BF4-BFF2-02BDFB74D1A4}"/>
              </c:ext>
            </c:extLst>
          </c:dPt>
          <c:dPt>
            <c:idx val="9"/>
            <c:invertIfNegative val="0"/>
            <c:bubble3D val="0"/>
            <c:extLst>
              <c:ext xmlns:c16="http://schemas.microsoft.com/office/drawing/2014/chart" uri="{C3380CC4-5D6E-409C-BE32-E72D297353CC}">
                <c16:uniqueId val="{00000009-7403-4BF4-BFF2-02BDFB74D1A4}"/>
              </c:ext>
            </c:extLst>
          </c:dPt>
          <c:dPt>
            <c:idx val="10"/>
            <c:invertIfNegative val="0"/>
            <c:bubble3D val="0"/>
            <c:spPr>
              <a:pattFill prst="pct5">
                <a:fgClr>
                  <a:sysClr val="window" lastClr="FFFFFF"/>
                </a:fgClr>
                <a:bgClr>
                  <a:srgbClr val="00A199"/>
                </a:bgClr>
              </a:pattFill>
              <a:ln w="6350">
                <a:solidFill>
                  <a:schemeClr val="tx1"/>
                </a:solidFill>
              </a:ln>
            </c:spPr>
            <c:extLst>
              <c:ext xmlns:c16="http://schemas.microsoft.com/office/drawing/2014/chart" uri="{C3380CC4-5D6E-409C-BE32-E72D297353CC}">
                <c16:uniqueId val="{0000000A-7403-4BF4-BFF2-02BDFB74D1A4}"/>
              </c:ext>
            </c:extLst>
          </c:dPt>
          <c:dPt>
            <c:idx val="11"/>
            <c:invertIfNegative val="0"/>
            <c:bubble3D val="0"/>
            <c:spPr>
              <a:solidFill>
                <a:srgbClr val="BFBFBF"/>
              </a:solidFill>
              <a:ln w="6350">
                <a:solidFill>
                  <a:schemeClr val="tx1"/>
                </a:solidFill>
              </a:ln>
            </c:spPr>
            <c:extLst>
              <c:ext xmlns:c16="http://schemas.microsoft.com/office/drawing/2014/chart" uri="{C3380CC4-5D6E-409C-BE32-E72D297353CC}">
                <c16:uniqueId val="{0000000B-7403-4BF4-BFF2-02BDFB74D1A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Germany</c:v>
                </c:pt>
                <c:pt idx="1">
                  <c:v>Netherlands</c:v>
                </c:pt>
                <c:pt idx="2">
                  <c:v>France</c:v>
                </c:pt>
                <c:pt idx="3">
                  <c:v>Norway</c:v>
                </c:pt>
                <c:pt idx="4">
                  <c:v>Sweden</c:v>
                </c:pt>
                <c:pt idx="5">
                  <c:v>United States</c:v>
                </c:pt>
                <c:pt idx="6">
                  <c:v>CMWF average</c:v>
                </c:pt>
                <c:pt idx="7">
                  <c:v>United Kingdom</c:v>
                </c:pt>
                <c:pt idx="8">
                  <c:v>Switzerland</c:v>
                </c:pt>
                <c:pt idx="9">
                  <c:v>Australia</c:v>
                </c:pt>
                <c:pt idx="10">
                  <c:v>Canada</c:v>
                </c:pt>
                <c:pt idx="11">
                  <c:v>New Zealand</c:v>
                </c:pt>
              </c:strCache>
            </c:strRef>
          </c:cat>
          <c:val>
            <c:numRef>
              <c:f>Sheet1!$B$2:$B$13</c:f>
              <c:numCache>
                <c:formatCode>0%</c:formatCode>
                <c:ptCount val="12"/>
                <c:pt idx="0">
                  <c:v>0.62360252149959294</c:v>
                </c:pt>
                <c:pt idx="1">
                  <c:v>0.66854219142693871</c:v>
                </c:pt>
                <c:pt idx="2">
                  <c:v>0.69585720264510431</c:v>
                </c:pt>
                <c:pt idx="3">
                  <c:v>0.71415203908483937</c:v>
                </c:pt>
                <c:pt idx="4">
                  <c:v>0.72555757510237362</c:v>
                </c:pt>
                <c:pt idx="5">
                  <c:v>0.73399564183278576</c:v>
                </c:pt>
                <c:pt idx="6">
                  <c:v>0.74656658589441494</c:v>
                </c:pt>
                <c:pt idx="7">
                  <c:v>0.75615315187784482</c:v>
                </c:pt>
                <c:pt idx="8">
                  <c:v>0.79299949294745609</c:v>
                </c:pt>
                <c:pt idx="9">
                  <c:v>0.80831163373887371</c:v>
                </c:pt>
                <c:pt idx="10">
                  <c:v>0.8112572183220006</c:v>
                </c:pt>
                <c:pt idx="11">
                  <c:v>0.88180377636075502</c:v>
                </c:pt>
              </c:numCache>
            </c:numRef>
          </c:val>
          <c:extLst>
            <c:ext xmlns:c16="http://schemas.microsoft.com/office/drawing/2014/chart" uri="{C3380CC4-5D6E-409C-BE32-E72D297353CC}">
              <c16:uniqueId val="{0000000C-7403-4BF4-BFF2-02BDFB74D1A4}"/>
            </c:ext>
          </c:extLst>
        </c:ser>
        <c:dLbls>
          <c:dLblPos val="outEnd"/>
          <c:showLegendKey val="0"/>
          <c:showVal val="1"/>
          <c:showCatName val="0"/>
          <c:showSerName val="0"/>
          <c:showPercent val="0"/>
          <c:showBubbleSize val="0"/>
        </c:dLbls>
        <c:gapWidth val="45"/>
        <c:axId val="55578624"/>
        <c:axId val="55590912"/>
      </c:barChart>
      <c:catAx>
        <c:axId val="55578624"/>
        <c:scaling>
          <c:orientation val="minMax"/>
        </c:scaling>
        <c:delete val="0"/>
        <c:axPos val="l"/>
        <c:numFmt formatCode="General" sourceLinked="1"/>
        <c:majorTickMark val="out"/>
        <c:minorTickMark val="none"/>
        <c:tickLblPos val="nextTo"/>
        <c:spPr>
          <a:ln w="6350">
            <a:solidFill>
              <a:schemeClr val="tx1"/>
            </a:solidFill>
          </a:ln>
        </c:spPr>
        <c:crossAx val="55590912"/>
        <c:crosses val="autoZero"/>
        <c:auto val="1"/>
        <c:lblAlgn val="ctr"/>
        <c:lblOffset val="100"/>
        <c:noMultiLvlLbl val="0"/>
      </c:catAx>
      <c:valAx>
        <c:axId val="55590912"/>
        <c:scaling>
          <c:orientation val="minMax"/>
        </c:scaling>
        <c:delete val="0"/>
        <c:axPos val="b"/>
        <c:majorGridlines>
          <c:spPr>
            <a:ln>
              <a:noFill/>
            </a:ln>
          </c:spPr>
        </c:majorGridlines>
        <c:numFmt formatCode="0%" sourceLinked="1"/>
        <c:majorTickMark val="out"/>
        <c:minorTickMark val="none"/>
        <c:tickLblPos val="none"/>
        <c:spPr>
          <a:ln>
            <a:noFill/>
          </a:ln>
        </c:spPr>
        <c:crossAx val="555786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50497292260171"/>
          <c:y val="0.18444521191089436"/>
          <c:w val="0.65481363843006513"/>
          <c:h val="0.80157090211057902"/>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7B3F-4662-A30B-2E8DB0BC576D}"/>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7B3F-4662-A30B-2E8DB0BC576D}"/>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7B3F-4662-A30B-2E8DB0BC576D}"/>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1-7B3F-4662-A30B-2E8DB0BC576D}"/>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7B3F-4662-A30B-2E8DB0BC576D}"/>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5-7B3F-4662-A30B-2E8DB0BC576D}"/>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7B3F-4662-A30B-2E8DB0BC576D}"/>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7B3F-4662-A30B-2E8DB0BC576D}"/>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7B3F-4662-A30B-2E8DB0BC576D}"/>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7B3F-4662-A30B-2E8DB0BC576D}"/>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E-7B3F-4662-A30B-2E8DB0BC576D}"/>
              </c:ext>
            </c:extLst>
          </c:dPt>
          <c:dPt>
            <c:idx val="11"/>
            <c:invertIfNegative val="0"/>
            <c:bubble3D val="0"/>
            <c:spPr>
              <a:solidFill>
                <a:srgbClr val="F78221"/>
              </a:solidFill>
              <a:ln w="6350">
                <a:solidFill>
                  <a:schemeClr val="tx1"/>
                </a:solidFill>
              </a:ln>
              <a:effectLst/>
            </c:spPr>
            <c:extLst>
              <c:ext xmlns:c16="http://schemas.microsoft.com/office/drawing/2014/chart" uri="{C3380CC4-5D6E-409C-BE32-E72D297353CC}">
                <c16:uniqueId val="{00000006-7B3F-4662-A30B-2E8DB0BC576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Switzerland</c:v>
                </c:pt>
                <c:pt idx="1">
                  <c:v>Norway</c:v>
                </c:pt>
                <c:pt idx="2">
                  <c:v>New Zealand</c:v>
                </c:pt>
                <c:pt idx="3">
                  <c:v>Sweden</c:v>
                </c:pt>
                <c:pt idx="4">
                  <c:v>United Kingdom</c:v>
                </c:pt>
                <c:pt idx="5">
                  <c:v>CMWF average</c:v>
                </c:pt>
                <c:pt idx="6">
                  <c:v>Netherlands</c:v>
                </c:pt>
                <c:pt idx="7">
                  <c:v>Germany</c:v>
                </c:pt>
                <c:pt idx="8">
                  <c:v>United States</c:v>
                </c:pt>
                <c:pt idx="9">
                  <c:v>Australia</c:v>
                </c:pt>
                <c:pt idx="10">
                  <c:v>France</c:v>
                </c:pt>
                <c:pt idx="11">
                  <c:v>Canada</c:v>
                </c:pt>
              </c:strCache>
            </c:strRef>
          </c:cat>
          <c:val>
            <c:numRef>
              <c:f>Sheet1!$B$2:$B$13</c:f>
              <c:numCache>
                <c:formatCode>0%</c:formatCode>
                <c:ptCount val="12"/>
                <c:pt idx="0">
                  <c:v>0.84</c:v>
                </c:pt>
                <c:pt idx="1">
                  <c:v>0.83</c:v>
                </c:pt>
                <c:pt idx="2">
                  <c:v>0.82</c:v>
                </c:pt>
                <c:pt idx="3">
                  <c:v>0.8</c:v>
                </c:pt>
                <c:pt idx="4">
                  <c:v>0.76</c:v>
                </c:pt>
                <c:pt idx="5">
                  <c:v>0.76</c:v>
                </c:pt>
                <c:pt idx="6">
                  <c:v>0.76</c:v>
                </c:pt>
                <c:pt idx="7">
                  <c:v>0.75</c:v>
                </c:pt>
                <c:pt idx="8">
                  <c:v>0.75</c:v>
                </c:pt>
                <c:pt idx="9">
                  <c:v>0.72</c:v>
                </c:pt>
                <c:pt idx="10">
                  <c:v>0.68</c:v>
                </c:pt>
                <c:pt idx="11">
                  <c:v>0.67</c:v>
                </c:pt>
              </c:numCache>
            </c:numRef>
          </c:val>
          <c:extLst>
            <c:ext xmlns:c16="http://schemas.microsoft.com/office/drawing/2014/chart" uri="{C3380CC4-5D6E-409C-BE32-E72D297353CC}">
              <c16:uniqueId val="{00000004-7B3F-4662-A30B-2E8DB0BC576D}"/>
            </c:ext>
          </c:extLst>
        </c:ser>
        <c:dLbls>
          <c:showLegendKey val="0"/>
          <c:showVal val="0"/>
          <c:showCatName val="0"/>
          <c:showSerName val="0"/>
          <c:showPercent val="0"/>
          <c:showBubbleSize val="0"/>
        </c:dLbls>
        <c:gapWidth val="25"/>
        <c:axId val="126658432"/>
        <c:axId val="126659968"/>
      </c:barChart>
      <c:catAx>
        <c:axId val="126658432"/>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59968"/>
        <c:crosses val="autoZero"/>
        <c:auto val="1"/>
        <c:lblAlgn val="ctr"/>
        <c:lblOffset val="100"/>
        <c:noMultiLvlLbl val="0"/>
      </c:catAx>
      <c:valAx>
        <c:axId val="126659968"/>
        <c:scaling>
          <c:orientation val="minMax"/>
        </c:scaling>
        <c:delete val="1"/>
        <c:axPos val="t"/>
        <c:numFmt formatCode="0%" sourceLinked="1"/>
        <c:majorTickMark val="none"/>
        <c:minorTickMark val="none"/>
        <c:tickLblPos val="nextTo"/>
        <c:crossAx val="126658432"/>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Narrow" panose="020B0606020202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83864624384541E-2"/>
          <c:y val="0.18224579507617314"/>
          <c:w val="0.91553006082994592"/>
          <c:h val="0.45777205879737037"/>
        </c:manualLayout>
      </c:layout>
      <c:barChart>
        <c:barDir val="col"/>
        <c:grouping val="clustered"/>
        <c:varyColors val="0"/>
        <c:ser>
          <c:idx val="0"/>
          <c:order val="0"/>
          <c:spPr>
            <a:solidFill>
              <a:schemeClr val="accent1"/>
            </a:solidFill>
            <a:ln w="6350">
              <a:solidFill>
                <a:schemeClr val="tx1"/>
              </a:solidFill>
            </a:ln>
            <a:effectLst/>
          </c:spPr>
          <c:invertIfNegative val="0"/>
          <c:dPt>
            <c:idx val="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1-15C9-447D-84F6-4F47386A173B}"/>
              </c:ext>
            </c:extLst>
          </c:dPt>
          <c:dPt>
            <c:idx val="1"/>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8-06BF-4448-B876-07318528F1B5}"/>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5-15C9-447D-84F6-4F47386A173B}"/>
              </c:ext>
            </c:extLst>
          </c:dPt>
          <c:dPt>
            <c:idx val="3"/>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9-06BF-4448-B876-07318528F1B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Canada</c:v>
                  </c:pt>
                  <c:pt idx="1">
                    <c:v>CMWF average</c:v>
                  </c:pt>
                  <c:pt idx="2">
                    <c:v>Canada</c:v>
                  </c:pt>
                  <c:pt idx="3">
                    <c:v>CMWF average</c:v>
                  </c:pt>
                </c:lvl>
                <c:lvl>
                  <c:pt idx="0">
                    <c:v>Rated excellent or very good 
for the medical care that they received in the past 12 months 
from their regular doctor's 
practice or clinic </c:v>
                  </c:pt>
                  <c:pt idx="2">
                    <c:v>Rated excellent or 
very good for the overall
quality of medical care
in their country </c:v>
                  </c:pt>
                </c:lvl>
              </c:multiLvlStrCache>
            </c:multiLvlStrRef>
          </c:cat>
          <c:val>
            <c:numRef>
              <c:f>Sheet1!$C$2:$C$5</c:f>
              <c:numCache>
                <c:formatCode>0%</c:formatCode>
                <c:ptCount val="4"/>
                <c:pt idx="0">
                  <c:v>0.74</c:v>
                </c:pt>
                <c:pt idx="1">
                  <c:v>0.65</c:v>
                </c:pt>
                <c:pt idx="2">
                  <c:v>0.45141321985633032</c:v>
                </c:pt>
                <c:pt idx="3">
                  <c:v>0.50777489838313816</c:v>
                </c:pt>
              </c:numCache>
            </c:numRef>
          </c:val>
          <c:extLst>
            <c:ext xmlns:c16="http://schemas.microsoft.com/office/drawing/2014/chart" uri="{C3380CC4-5D6E-409C-BE32-E72D297353CC}">
              <c16:uniqueId val="{00000007-06BF-4448-B876-07318528F1B5}"/>
            </c:ext>
          </c:extLst>
        </c:ser>
        <c:dLbls>
          <c:showLegendKey val="0"/>
          <c:showVal val="0"/>
          <c:showCatName val="0"/>
          <c:showSerName val="0"/>
          <c:showPercent val="0"/>
          <c:showBubbleSize val="0"/>
        </c:dLbls>
        <c:gapWidth val="50"/>
        <c:axId val="178803072"/>
        <c:axId val="178804608"/>
      </c:barChart>
      <c:catAx>
        <c:axId val="178803072"/>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8804608"/>
        <c:crosses val="autoZero"/>
        <c:auto val="1"/>
        <c:lblAlgn val="ctr"/>
        <c:lblOffset val="100"/>
        <c:noMultiLvlLbl val="0"/>
      </c:catAx>
      <c:valAx>
        <c:axId val="178804608"/>
        <c:scaling>
          <c:orientation val="minMax"/>
        </c:scaling>
        <c:delete val="1"/>
        <c:axPos val="r"/>
        <c:numFmt formatCode="0%" sourceLinked="1"/>
        <c:majorTickMark val="out"/>
        <c:minorTickMark val="none"/>
        <c:tickLblPos val="nextTo"/>
        <c:crossAx val="178803072"/>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43474831362877"/>
          <c:y val="0.10179053095303138"/>
          <c:w val="0.47161558442735912"/>
          <c:h val="0.67497006508247681"/>
        </c:manualLayout>
      </c:layout>
      <c:barChart>
        <c:barDir val="bar"/>
        <c:grouping val="stacked"/>
        <c:varyColors val="0"/>
        <c:ser>
          <c:idx val="0"/>
          <c:order val="0"/>
          <c:tx>
            <c:strRef>
              <c:f>Sheet1!$B$1</c:f>
              <c:strCache>
                <c:ptCount val="1"/>
                <c:pt idx="0">
                  <c:v>CMWF lowest</c:v>
                </c:pt>
              </c:strCache>
            </c:strRef>
          </c:tx>
          <c:spPr>
            <a:noFill/>
            <a:ln>
              <a:noFill/>
            </a:ln>
            <a:effectLst/>
          </c:spPr>
          <c:invertIfNegative val="0"/>
          <c:cat>
            <c:strRef>
              <c:f>Sheet1!$A$2:$A$4</c:f>
              <c:strCache>
                <c:ptCount val="3"/>
                <c:pt idx="0">
                  <c:v>Percentage who always or often received a same-day response for a medical concern from their regular doctor‡
</c:v>
                </c:pt>
                <c:pt idx="1">
                  <c:v>Percentage who thought it was very or somewhat easy to get medical care after hours without going to the emergency department†
</c:v>
                </c:pt>
                <c:pt idx="2">
                  <c:v>Percentage who were able to get a same- or next-day appointment*</c:v>
                </c:pt>
              </c:strCache>
            </c:strRef>
          </c:cat>
          <c:val>
            <c:numRef>
              <c:f>Sheet1!$B$2:$B$4</c:f>
              <c:numCache>
                <c:formatCode>0%</c:formatCode>
                <c:ptCount val="3"/>
                <c:pt idx="0">
                  <c:v>0.73175996946193944</c:v>
                </c:pt>
                <c:pt idx="1">
                  <c:v>0.28916500000000001</c:v>
                </c:pt>
                <c:pt idx="2">
                  <c:v>0.41460055031358678</c:v>
                </c:pt>
              </c:numCache>
            </c:numRef>
          </c:val>
          <c:extLst>
            <c:ext xmlns:c16="http://schemas.microsoft.com/office/drawing/2014/chart" uri="{C3380CC4-5D6E-409C-BE32-E72D297353CC}">
              <c16:uniqueId val="{00000000-0E6D-414C-9389-837906378224}"/>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Sheet1!$A$2:$A$4</c:f>
              <c:strCache>
                <c:ptCount val="3"/>
                <c:pt idx="0">
                  <c:v>Percentage who always or often received a same-day response for a medical concern from their regular doctor‡
</c:v>
                </c:pt>
                <c:pt idx="1">
                  <c:v>Percentage who thought it was very or somewhat easy to get medical care after hours without going to the emergency department†
</c:v>
                </c:pt>
                <c:pt idx="2">
                  <c:v>Percentage who were able to get a same- or next-day appointment*</c:v>
                </c:pt>
              </c:strCache>
            </c:strRef>
          </c:cat>
          <c:val>
            <c:numRef>
              <c:f>Sheet1!$C$2:$C$4</c:f>
              <c:numCache>
                <c:formatCode>0%</c:formatCode>
                <c:ptCount val="3"/>
                <c:pt idx="0">
                  <c:v>0.1882400305380606</c:v>
                </c:pt>
                <c:pt idx="1">
                  <c:v>0.470835</c:v>
                </c:pt>
                <c:pt idx="2">
                  <c:v>0.33440370119212515</c:v>
                </c:pt>
              </c:numCache>
            </c:numRef>
          </c:val>
          <c:extLst>
            <c:ext xmlns:c16="http://schemas.microsoft.com/office/drawing/2014/chart" uri="{C3380CC4-5D6E-409C-BE32-E72D297353CC}">
              <c16:uniqueId val="{00000001-0E6D-414C-9389-837906378224}"/>
            </c:ext>
          </c:extLst>
        </c:ser>
        <c:dLbls>
          <c:showLegendKey val="0"/>
          <c:showVal val="0"/>
          <c:showCatName val="0"/>
          <c:showSerName val="0"/>
          <c:showPercent val="0"/>
          <c:showBubbleSize val="0"/>
        </c:dLbls>
        <c:gapWidth val="250"/>
        <c:overlap val="100"/>
        <c:axId val="126691968"/>
        <c:axId val="126697856"/>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rgbClr val="F78221"/>
              </a:solidFill>
              <a:ln w="12700">
                <a:solidFill>
                  <a:schemeClr val="tx1"/>
                </a:solidFill>
              </a:ln>
              <a:effectLst/>
            </c:spPr>
          </c:marker>
          <c:dPt>
            <c:idx val="0"/>
            <c:bubble3D val="0"/>
            <c:extLst>
              <c:ext xmlns:c16="http://schemas.microsoft.com/office/drawing/2014/chart" uri="{C3380CC4-5D6E-409C-BE32-E72D297353CC}">
                <c16:uniqueId val="{00000002-0E6D-414C-9389-837906378224}"/>
              </c:ext>
            </c:extLst>
          </c:dPt>
          <c:dPt>
            <c:idx val="1"/>
            <c:bubble3D val="0"/>
            <c:extLst>
              <c:ext xmlns:c16="http://schemas.microsoft.com/office/drawing/2014/chart" uri="{C3380CC4-5D6E-409C-BE32-E72D297353CC}">
                <c16:uniqueId val="{00000003-0E6D-414C-9389-837906378224}"/>
              </c:ext>
            </c:extLst>
          </c:dPt>
          <c:dPt>
            <c:idx val="2"/>
            <c:bubble3D val="0"/>
            <c:extLst>
              <c:ext xmlns:c16="http://schemas.microsoft.com/office/drawing/2014/chart" uri="{C3380CC4-5D6E-409C-BE32-E72D297353CC}">
                <c16:uniqueId val="{00000004-0E6D-414C-9389-837906378224}"/>
              </c:ext>
            </c:extLst>
          </c:dPt>
          <c:dLbls>
            <c:dLbl>
              <c:idx val="0"/>
              <c:layout>
                <c:manualLayout>
                  <c:x val="-6.4919432218038503E-2"/>
                  <c:y val="-7.3288812982584755E-17"/>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E6D-414C-9389-837906378224}"/>
                </c:ext>
              </c:extLst>
            </c:dLbl>
            <c:dLbl>
              <c:idx val="1"/>
              <c:layout>
                <c:manualLayout>
                  <c:x val="-9.8367383243725903E-2"/>
                  <c:y val="-7.3288812982584755E-17"/>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0E6D-414C-9389-837906378224}"/>
                </c:ext>
              </c:extLst>
            </c:dLbl>
            <c:dLbl>
              <c:idx val="2"/>
              <c:layout>
                <c:manualLayout>
                  <c:x val="-6.7960155038555528E-2"/>
                  <c:y val="-3.6644406491292377E-17"/>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0E6D-414C-9389-83790637822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eparator>, </c:separator>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Sheet1!$F$2:$F$4</c:f>
              <c:numCache>
                <c:formatCode>0%</c:formatCode>
                <c:ptCount val="3"/>
                <c:pt idx="0">
                  <c:v>0.73175996946193944</c:v>
                </c:pt>
                <c:pt idx="1">
                  <c:v>0.38185000000000002</c:v>
                </c:pt>
                <c:pt idx="2">
                  <c:v>0.41460055031358678</c:v>
                </c:pt>
              </c:numCache>
            </c:numRef>
          </c:xVal>
          <c:yVal>
            <c:numRef>
              <c:f>Sheet1!$D$2:$D$4</c:f>
              <c:numCache>
                <c:formatCode>General</c:formatCode>
                <c:ptCount val="3"/>
                <c:pt idx="0">
                  <c:v>0.5</c:v>
                </c:pt>
                <c:pt idx="1">
                  <c:v>1.5</c:v>
                </c:pt>
                <c:pt idx="2">
                  <c:v>2.5</c:v>
                </c:pt>
              </c:numCache>
            </c:numRef>
          </c:yVal>
          <c:smooth val="0"/>
          <c:extLst>
            <c:ext xmlns:c16="http://schemas.microsoft.com/office/drawing/2014/chart" uri="{C3380CC4-5D6E-409C-BE32-E72D297353CC}">
              <c16:uniqueId val="{00000005-0E6D-414C-9389-837906378224}"/>
            </c:ext>
          </c:extLst>
        </c:ser>
        <c:ser>
          <c:idx val="3"/>
          <c:order val="3"/>
          <c:tx>
            <c:strRef>
              <c:f>Sheet1!$E$1</c:f>
              <c:strCache>
                <c:ptCount val="1"/>
                <c:pt idx="0">
                  <c:v>CMWF average</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2.2805421153877695E-2"/>
                  <c:y val="-7.3288812982584755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4B0-49C9-B247-9AB5073F21CF}"/>
                </c:ext>
              </c:extLst>
            </c:dLbl>
            <c:dLbl>
              <c:idx val="1"/>
              <c:layout>
                <c:manualLayout>
                  <c:x val="3.0407228205170259E-3"/>
                  <c:y val="-7.3288812982584755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4B0-49C9-B247-9AB5073F21CF}"/>
                </c:ext>
              </c:extLst>
            </c:dLbl>
            <c:dLbl>
              <c:idx val="2"/>
              <c:layout>
                <c:manualLayout>
                  <c:x val="-1.1149188212188804E-16"/>
                  <c:y val="-3.6644406491292377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4B0-49C9-B247-9AB5073F21CF}"/>
                </c:ext>
              </c:extLst>
            </c:dLbl>
            <c:spPr>
              <a:noFill/>
              <a:ln>
                <a:noFill/>
              </a:ln>
              <a:effectLst/>
            </c:spPr>
            <c:dLblPos val="r"/>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Sheet1!$E$2:$E$4</c:f>
              <c:numCache>
                <c:formatCode>0%</c:formatCode>
                <c:ptCount val="3"/>
                <c:pt idx="0">
                  <c:v>0.83861673090524713</c:v>
                </c:pt>
                <c:pt idx="1">
                  <c:v>0.51065205424276161</c:v>
                </c:pt>
                <c:pt idx="2">
                  <c:v>0.55619638568066265</c:v>
                </c:pt>
              </c:numCache>
            </c:numRef>
          </c:xVal>
          <c:yVal>
            <c:numRef>
              <c:f>Sheet1!$D$2:$D$4</c:f>
              <c:numCache>
                <c:formatCode>General</c:formatCode>
                <c:ptCount val="3"/>
                <c:pt idx="0">
                  <c:v>0.5</c:v>
                </c:pt>
                <c:pt idx="1">
                  <c:v>1.5</c:v>
                </c:pt>
                <c:pt idx="2">
                  <c:v>2.5</c:v>
                </c:pt>
              </c:numCache>
            </c:numRef>
          </c:yVal>
          <c:smooth val="0"/>
          <c:extLst>
            <c:ext xmlns:c16="http://schemas.microsoft.com/office/drawing/2014/chart" uri="{C3380CC4-5D6E-409C-BE32-E72D297353CC}">
              <c16:uniqueId val="{00000003-C26F-4EF8-BF30-717CCECBB71D}"/>
            </c:ext>
          </c:extLst>
        </c:ser>
        <c:dLbls>
          <c:showLegendKey val="0"/>
          <c:showVal val="0"/>
          <c:showCatName val="0"/>
          <c:showSerName val="0"/>
          <c:showPercent val="0"/>
          <c:showBubbleSize val="0"/>
        </c:dLbls>
        <c:axId val="126700928"/>
        <c:axId val="126699392"/>
      </c:scatterChart>
      <c:catAx>
        <c:axId val="126691968"/>
        <c:scaling>
          <c:orientation val="minMax"/>
        </c:scaling>
        <c:delete val="0"/>
        <c:axPos val="l"/>
        <c:majorGridlines>
          <c:spPr>
            <a:ln w="6350" cap="flat" cmpd="sng" algn="ctr">
              <a:noFill/>
              <a:round/>
            </a:ln>
            <a:effectLst/>
          </c:spPr>
        </c:majorGridlines>
        <c:numFmt formatCode="General" sourceLinked="1"/>
        <c:majorTickMark val="out"/>
        <c:minorTickMark val="none"/>
        <c:tickLblPos val="low"/>
        <c:spPr>
          <a:noFill/>
          <a:ln w="6350" cap="flat" cmpd="sng" algn="ctr">
            <a:solidFill>
              <a:schemeClr val="tx1"/>
            </a:solidFill>
            <a:round/>
          </a:ln>
          <a:effectLst/>
        </c:spPr>
        <c:txPr>
          <a:bodyPr rot="0" spcFirstLastPara="1" vertOverflow="ellipsis" vert="horz" wrap="square" anchor="ctr" anchorCtr="0"/>
          <a:lstStyle/>
          <a:p>
            <a:pPr algn="just">
              <a:defRPr sz="1200" b="0" i="0" u="none" strike="noStrike" kern="1200" baseline="0">
                <a:solidFill>
                  <a:schemeClr val="bg1"/>
                </a:solidFill>
                <a:latin typeface="Arial Narrow" panose="020B0606020202030204" pitchFamily="34" charset="0"/>
                <a:ea typeface="+mn-ea"/>
                <a:cs typeface="+mn-cs"/>
              </a:defRPr>
            </a:pPr>
            <a:endParaRPr lang="en-US"/>
          </a:p>
        </c:txPr>
        <c:crossAx val="126697856"/>
        <c:crosses val="autoZero"/>
        <c:auto val="0"/>
        <c:lblAlgn val="r"/>
        <c:lblOffset val="100"/>
        <c:noMultiLvlLbl val="0"/>
      </c:catAx>
      <c:valAx>
        <c:axId val="126697856"/>
        <c:scaling>
          <c:orientation val="minMax"/>
          <c:max val="1"/>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91968"/>
        <c:crosses val="autoZero"/>
        <c:crossBetween val="between"/>
        <c:majorUnit val="0.2"/>
      </c:valAx>
      <c:valAx>
        <c:axId val="126699392"/>
        <c:scaling>
          <c:orientation val="minMax"/>
        </c:scaling>
        <c:delete val="1"/>
        <c:axPos val="r"/>
        <c:numFmt formatCode="General" sourceLinked="1"/>
        <c:majorTickMark val="out"/>
        <c:minorTickMark val="none"/>
        <c:tickLblPos val="nextTo"/>
        <c:crossAx val="126700928"/>
        <c:crosses val="max"/>
        <c:crossBetween val="midCat"/>
      </c:valAx>
      <c:valAx>
        <c:axId val="126700928"/>
        <c:scaling>
          <c:orientation val="minMax"/>
        </c:scaling>
        <c:delete val="1"/>
        <c:axPos val="b"/>
        <c:numFmt formatCode="0%" sourceLinked="1"/>
        <c:majorTickMark val="out"/>
        <c:minorTickMark val="none"/>
        <c:tickLblPos val="nextTo"/>
        <c:crossAx val="126699392"/>
        <c:crosses val="autoZero"/>
        <c:crossBetween val="midCat"/>
      </c:valAx>
      <c:spPr>
        <a:noFill/>
        <a:ln>
          <a:noFill/>
        </a:ln>
        <a:effectLst/>
      </c:spPr>
    </c:plotArea>
    <c:legend>
      <c:legendPos val="b"/>
      <c:legendEntry>
        <c:idx val="0"/>
        <c:delete val="1"/>
      </c:legendEntry>
      <c:layout>
        <c:manualLayout>
          <c:xMode val="edge"/>
          <c:yMode val="edge"/>
          <c:x val="0.4479574902161152"/>
          <c:y val="0.92076449651097103"/>
          <c:w val="0.53657600484217149"/>
          <c:h val="7.9235529967602428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5765624883883"/>
          <c:y val="3.7653484443208193E-2"/>
          <c:w val="0.63127507334926058"/>
          <c:h val="0.91360650356918804"/>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2727-4594-9D48-E62D0E8EC659}"/>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2727-4594-9D48-E62D0E8EC659}"/>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2727-4594-9D48-E62D0E8EC659}"/>
              </c:ext>
            </c:extLst>
          </c:dPt>
          <c:dPt>
            <c:idx val="3"/>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1-8041-42CA-B70E-F7542CCF7E3B}"/>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3-8041-42CA-B70E-F7542CCF7E3B}"/>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2727-4594-9D48-E62D0E8EC659}"/>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4-8041-42CA-B70E-F7542CCF7E3B}"/>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2727-4594-9D48-E62D0E8EC659}"/>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8041-42CA-B70E-F7542CCF7E3B}"/>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2727-4594-9D48-E62D0E8EC659}"/>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2727-4594-9D48-E62D0E8EC659}"/>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2727-4594-9D48-E62D0E8EC659}"/>
              </c:ext>
            </c:extLst>
          </c:dPt>
          <c:dLbls>
            <c:spPr>
              <a:noFill/>
              <a:ln>
                <a:noFill/>
              </a:ln>
              <a:effectLst/>
            </c:spPr>
            <c:txPr>
              <a:bodyPr rot="0" vert="horz"/>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United States</c:v>
                </c:pt>
                <c:pt idx="2">
                  <c:v>Switzerland</c:v>
                </c:pt>
                <c:pt idx="3">
                  <c:v>Canada</c:v>
                </c:pt>
                <c:pt idx="4">
                  <c:v>CMWF average</c:v>
                </c:pt>
                <c:pt idx="5">
                  <c:v>United Kingdom</c:v>
                </c:pt>
                <c:pt idx="6">
                  <c:v>Germany</c:v>
                </c:pt>
                <c:pt idx="7">
                  <c:v>Norway</c:v>
                </c:pt>
                <c:pt idx="8">
                  <c:v>Netherlands</c:v>
                </c:pt>
                <c:pt idx="9">
                  <c:v>Sweden</c:v>
                </c:pt>
                <c:pt idx="10">
                  <c:v>New Zealand</c:v>
                </c:pt>
                <c:pt idx="11">
                  <c:v>Australia</c:v>
                </c:pt>
              </c:strCache>
            </c:strRef>
          </c:cat>
          <c:val>
            <c:numRef>
              <c:f>Sheet1!$B$2:$B$13</c:f>
              <c:numCache>
                <c:formatCode>0%</c:formatCode>
                <c:ptCount val="12"/>
                <c:pt idx="0">
                  <c:v>0.43186285434871208</c:v>
                </c:pt>
                <c:pt idx="1">
                  <c:v>0.40655599999999997</c:v>
                </c:pt>
                <c:pt idx="2">
                  <c:v>0.31501499999999999</c:v>
                </c:pt>
                <c:pt idx="3">
                  <c:v>0.31342799999999998</c:v>
                </c:pt>
                <c:pt idx="4">
                  <c:v>0.28196500000000002</c:v>
                </c:pt>
                <c:pt idx="5">
                  <c:v>0.26427699999999998</c:v>
                </c:pt>
                <c:pt idx="6">
                  <c:v>0.25525300000000001</c:v>
                </c:pt>
                <c:pt idx="7">
                  <c:v>0.24772</c:v>
                </c:pt>
                <c:pt idx="8">
                  <c:v>0.23435</c:v>
                </c:pt>
                <c:pt idx="9">
                  <c:v>0.221021</c:v>
                </c:pt>
                <c:pt idx="10">
                  <c:v>0.21393999999999999</c:v>
                </c:pt>
                <c:pt idx="11">
                  <c:v>0.20502999999999999</c:v>
                </c:pt>
              </c:numCache>
            </c:numRef>
          </c:val>
          <c:extLst>
            <c:ext xmlns:c16="http://schemas.microsoft.com/office/drawing/2014/chart" uri="{C3380CC4-5D6E-409C-BE32-E72D297353CC}">
              <c16:uniqueId val="{00000006-8041-42CA-B70E-F7542CCF7E3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06319528904098"/>
          <c:y val="4.4973387710790708E-2"/>
          <c:w val="0.77693947993467694"/>
          <c:h val="0.66746467506827201"/>
        </c:manualLayout>
      </c:layout>
      <c:lineChart>
        <c:grouping val="standard"/>
        <c:varyColors val="0"/>
        <c:ser>
          <c:idx val="0"/>
          <c:order val="0"/>
          <c:tx>
            <c:strRef>
              <c:f>Sheet1!$B$1</c:f>
              <c:strCache>
                <c:ptCount val="1"/>
                <c:pt idx="0">
                  <c:v>Canada</c:v>
                </c:pt>
              </c:strCache>
            </c:strRef>
          </c:tx>
          <c:spPr>
            <a:ln w="19050" cap="rnd">
              <a:solidFill>
                <a:schemeClr val="tx1"/>
              </a:solidFill>
              <a:prstDash val="dash"/>
              <a:round/>
            </a:ln>
            <a:effectLst/>
          </c:spPr>
          <c:marker>
            <c:symbol val="diamond"/>
            <c:size val="13"/>
            <c:spPr>
              <a:solidFill>
                <a:srgbClr val="CFE8E3"/>
              </a:solidFill>
              <a:ln w="9525">
                <a:solidFill>
                  <a:schemeClr val="tx1"/>
                </a:solidFill>
              </a:ln>
              <a:effectLst/>
            </c:spPr>
          </c:marker>
          <c:dPt>
            <c:idx val="0"/>
            <c:marker>
              <c:spPr>
                <a:solidFill>
                  <a:srgbClr val="282828"/>
                </a:solidFill>
                <a:ln w="12700">
                  <a:solidFill>
                    <a:srgbClr val="282828"/>
                  </a:solidFill>
                </a:ln>
                <a:effectLst/>
              </c:spPr>
            </c:marker>
            <c:bubble3D val="0"/>
            <c:spPr>
              <a:ln w="19050" cap="rnd">
                <a:solidFill>
                  <a:srgbClr val="282828"/>
                </a:solidFill>
                <a:prstDash val="dash"/>
                <a:round/>
              </a:ln>
              <a:effectLst/>
            </c:spPr>
            <c:extLst>
              <c:ext xmlns:c16="http://schemas.microsoft.com/office/drawing/2014/chart" uri="{C3380CC4-5D6E-409C-BE32-E72D297353CC}">
                <c16:uniqueId val="{00000001-04FC-43DB-BD2A-FA6B547A0ABC}"/>
              </c:ext>
            </c:extLst>
          </c:dPt>
          <c:dPt>
            <c:idx val="1"/>
            <c:marker>
              <c:spPr>
                <a:solidFill>
                  <a:srgbClr val="CFE8E3"/>
                </a:solidFill>
                <a:ln w="12700">
                  <a:solidFill>
                    <a:srgbClr val="282828"/>
                  </a:solidFill>
                </a:ln>
                <a:effectLst/>
              </c:spPr>
            </c:marker>
            <c:bubble3D val="0"/>
            <c:extLst>
              <c:ext xmlns:c16="http://schemas.microsoft.com/office/drawing/2014/chart" uri="{C3380CC4-5D6E-409C-BE32-E72D297353CC}">
                <c16:uniqueId val="{00000002-04FC-43DB-BD2A-FA6B547A0ABC}"/>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(65+ subpopulation)</c:v>
                </c:pt>
                <c:pt idx="1">
                  <c:v>2017</c:v>
                </c:pt>
              </c:strCache>
            </c:strRef>
          </c:cat>
          <c:val>
            <c:numRef>
              <c:f>Sheet1!$B$2:$B$3</c:f>
              <c:numCache>
                <c:formatCode>0%</c:formatCode>
                <c:ptCount val="2"/>
                <c:pt idx="0">
                  <c:v>0.38715967535497292</c:v>
                </c:pt>
                <c:pt idx="1">
                  <c:v>0.31342791625491706</c:v>
                </c:pt>
              </c:numCache>
            </c:numRef>
          </c:val>
          <c:smooth val="0"/>
          <c:extLst>
            <c:ext xmlns:c16="http://schemas.microsoft.com/office/drawing/2014/chart" uri="{C3380CC4-5D6E-409C-BE32-E72D297353CC}">
              <c16:uniqueId val="{00000003-04FC-43DB-BD2A-FA6B547A0ABC}"/>
            </c:ext>
          </c:extLst>
        </c:ser>
        <c:ser>
          <c:idx val="1"/>
          <c:order val="1"/>
          <c:tx>
            <c:strRef>
              <c:f>Sheet1!$C$1</c:f>
              <c:strCache>
                <c:ptCount val="1"/>
                <c:pt idx="0">
                  <c:v>CMWF average</c:v>
                </c:pt>
              </c:strCache>
            </c:strRef>
          </c:tx>
          <c:spPr>
            <a:ln w="19050" cap="rnd">
              <a:solidFill>
                <a:srgbClr val="282828"/>
              </a:solidFill>
              <a:round/>
            </a:ln>
            <a:effectLst/>
          </c:spPr>
          <c:marker>
            <c:symbol val="triangle"/>
            <c:size val="12"/>
            <c:spPr>
              <a:solidFill>
                <a:srgbClr val="282828"/>
              </a:solidFill>
              <a:ln w="12700">
                <a:solidFill>
                  <a:srgbClr val="282828"/>
                </a:solidFill>
                <a:tailEnd w="med" len="med"/>
              </a:ln>
              <a:effectLst/>
            </c:spPr>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(65+ subpopulation)</c:v>
                </c:pt>
                <c:pt idx="1">
                  <c:v>2017</c:v>
                </c:pt>
              </c:strCache>
            </c:strRef>
          </c:cat>
          <c:val>
            <c:numRef>
              <c:f>Sheet1!$C$2:$C$3</c:f>
              <c:numCache>
                <c:formatCode>0%</c:formatCode>
                <c:ptCount val="2"/>
                <c:pt idx="0">
                  <c:v>0.26722552032634028</c:v>
                </c:pt>
                <c:pt idx="1">
                  <c:v>0.282458172999563</c:v>
                </c:pt>
              </c:numCache>
            </c:numRef>
          </c:val>
          <c:smooth val="0"/>
          <c:extLst>
            <c:ext xmlns:c16="http://schemas.microsoft.com/office/drawing/2014/chart" uri="{C3380CC4-5D6E-409C-BE32-E72D297353CC}">
              <c16:uniqueId val="{00000004-04FC-43DB-BD2A-FA6B547A0ABC}"/>
            </c:ext>
          </c:extLst>
        </c:ser>
        <c:dLbls>
          <c:showLegendKey val="0"/>
          <c:showVal val="0"/>
          <c:showCatName val="0"/>
          <c:showSerName val="0"/>
          <c:showPercent val="0"/>
          <c:showBubbleSize val="0"/>
        </c:dLbls>
        <c:marker val="1"/>
        <c:smooth val="0"/>
        <c:axId val="151292544"/>
        <c:axId val="151302528"/>
      </c:lineChart>
      <c:catAx>
        <c:axId val="151292544"/>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51302528"/>
        <c:crosses val="autoZero"/>
        <c:auto val="1"/>
        <c:lblAlgn val="ctr"/>
        <c:lblOffset val="100"/>
        <c:noMultiLvlLbl val="0"/>
      </c:catAx>
      <c:valAx>
        <c:axId val="151302528"/>
        <c:scaling>
          <c:orientation val="minMax"/>
          <c:min val="0"/>
        </c:scaling>
        <c:delete val="0"/>
        <c:axPos val="l"/>
        <c:numFmt formatCode="0%" sourceLinked="1"/>
        <c:majorTickMark val="out"/>
        <c:minorTickMark val="none"/>
        <c:tickLblPos val="nextTo"/>
        <c:spPr>
          <a:noFill/>
          <a:ln w="6350">
            <a:solidFill>
              <a:schemeClr val="tx1"/>
            </a:solidFill>
          </a:ln>
          <a:effectLst/>
        </c:spPr>
        <c:txPr>
          <a:bodyPr rot="-60000000" vert="horz"/>
          <a:lstStyle/>
          <a:p>
            <a:pPr>
              <a:defRPr/>
            </a:pPr>
            <a:endParaRPr lang="en-US"/>
          </a:p>
        </c:txPr>
        <c:crossAx val="151292544"/>
        <c:crosses val="autoZero"/>
        <c:crossBetween val="between"/>
      </c:valAx>
      <c:spPr>
        <a:noFill/>
        <a:ln>
          <a:noFill/>
        </a:ln>
        <a:effectLst/>
      </c:spPr>
    </c:plotArea>
    <c:legend>
      <c:legendPos val="b"/>
      <c:layout>
        <c:manualLayout>
          <c:xMode val="edge"/>
          <c:yMode val="edge"/>
          <c:x val="0.30271599339439625"/>
          <c:y val="0.89656287630736431"/>
          <c:w val="0.58073426645503079"/>
          <c:h val="9.9826407653194796E-2"/>
        </c:manualLayout>
      </c:layout>
      <c:overlay val="0"/>
      <c:spPr>
        <a:noFill/>
        <a:ln>
          <a:noFill/>
        </a:ln>
        <a:effectLst/>
      </c:spPr>
      <c:txPr>
        <a:bodyPr rot="0" vert="horz"/>
        <a:lstStyle/>
        <a:p>
          <a:pPr>
            <a:defRPr sz="1800" baseline="10000"/>
          </a:pPr>
          <a:endParaRPr lang="en-US"/>
        </a:p>
      </c:txPr>
    </c:legend>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02241340232595"/>
          <c:y val="0.1128928631639865"/>
          <c:w val="0.59622260724050735"/>
          <c:h val="0.59554096897189546"/>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Sheet1!$A$2:$A$6</c:f>
              <c:strCache>
                <c:ptCount val="5"/>
                <c:pt idx="0">
                  <c:v>% whose doctor always know important information about their medical history</c:v>
                </c:pt>
                <c:pt idx="1">
                  <c:v>% whose doctor always spend enough time with them</c:v>
                </c:pt>
                <c:pt idx="2">
                  <c:v>% whose doctor always encourage them to ask questions</c:v>
                </c:pt>
                <c:pt idx="3">
                  <c:v>% whose doctor always explain things in a way that is easy to understand</c:v>
                </c:pt>
                <c:pt idx="4">
                  <c:v>% whose doctor always involve them as much as they want in decisions about their treatment or care</c:v>
                </c:pt>
              </c:strCache>
            </c:strRef>
          </c:cat>
          <c:val>
            <c:numRef>
              <c:f>Sheet1!$B$2:$B$6</c:f>
              <c:numCache>
                <c:formatCode>0%</c:formatCode>
                <c:ptCount val="5"/>
                <c:pt idx="0">
                  <c:v>0.52747414258514347</c:v>
                </c:pt>
                <c:pt idx="1">
                  <c:v>0.41249505035811845</c:v>
                </c:pt>
                <c:pt idx="2">
                  <c:v>0.18383883592230982</c:v>
                </c:pt>
                <c:pt idx="3">
                  <c:v>0.52888048428655599</c:v>
                </c:pt>
                <c:pt idx="4">
                  <c:v>0.260608600135385</c:v>
                </c:pt>
              </c:numCache>
            </c:numRef>
          </c:val>
          <c:extLst>
            <c:ext xmlns:c16="http://schemas.microsoft.com/office/drawing/2014/chart" uri="{C3380CC4-5D6E-409C-BE32-E72D297353CC}">
              <c16:uniqueId val="{00000000-F109-4126-A1C8-89C5C3A9877E}"/>
            </c:ext>
          </c:extLst>
        </c:ser>
        <c:ser>
          <c:idx val="1"/>
          <c:order val="1"/>
          <c:tx>
            <c:strRef>
              <c:f>Sheet1!$C$1</c:f>
              <c:strCache>
                <c:ptCount val="1"/>
                <c:pt idx="0">
                  <c:v>Range of country values</c:v>
                </c:pt>
              </c:strCache>
            </c:strRef>
          </c:tx>
          <c:spPr>
            <a:solidFill>
              <a:srgbClr val="BFBFBF"/>
            </a:solidFill>
            <a:ln w="6350">
              <a:solidFill>
                <a:schemeClr val="tx2"/>
              </a:solidFill>
            </a:ln>
            <a:effectLst/>
          </c:spPr>
          <c:invertIfNegative val="0"/>
          <c:cat>
            <c:strRef>
              <c:f>Sheet1!$A$2:$A$6</c:f>
              <c:strCache>
                <c:ptCount val="5"/>
                <c:pt idx="0">
                  <c:v>% whose doctor always know important information about their medical history</c:v>
                </c:pt>
                <c:pt idx="1">
                  <c:v>% whose doctor always spend enough time with them</c:v>
                </c:pt>
                <c:pt idx="2">
                  <c:v>% whose doctor always encourage them to ask questions</c:v>
                </c:pt>
                <c:pt idx="3">
                  <c:v>% whose doctor always explain things in a way that is easy to understand</c:v>
                </c:pt>
                <c:pt idx="4">
                  <c:v>% whose doctor always involve them as much as they want in decisions about their treatment or care</c:v>
                </c:pt>
              </c:strCache>
            </c:strRef>
          </c:cat>
          <c:val>
            <c:numRef>
              <c:f>Sheet1!$C$2:$C$6</c:f>
              <c:numCache>
                <c:formatCode>0%</c:formatCode>
                <c:ptCount val="5"/>
                <c:pt idx="0">
                  <c:v>0.24594744804833668</c:v>
                </c:pt>
                <c:pt idx="1">
                  <c:v>0.36841592126418526</c:v>
                </c:pt>
                <c:pt idx="2">
                  <c:v>0.49194118082838117</c:v>
                </c:pt>
                <c:pt idx="3">
                  <c:v>0.2704884060312398</c:v>
                </c:pt>
                <c:pt idx="4">
                  <c:v>0.47902108318344372</c:v>
                </c:pt>
              </c:numCache>
            </c:numRef>
          </c:val>
          <c:extLst>
            <c:ext xmlns:c16="http://schemas.microsoft.com/office/drawing/2014/chart" uri="{C3380CC4-5D6E-409C-BE32-E72D297353CC}">
              <c16:uniqueId val="{00000001-F109-4126-A1C8-89C5C3A9877E}"/>
            </c:ext>
          </c:extLst>
        </c:ser>
        <c:dLbls>
          <c:showLegendKey val="0"/>
          <c:showVal val="0"/>
          <c:showCatName val="0"/>
          <c:showSerName val="0"/>
          <c:showPercent val="0"/>
          <c:showBubbleSize val="0"/>
        </c:dLbls>
        <c:gapWidth val="150"/>
        <c:overlap val="100"/>
        <c:axId val="143505280"/>
        <c:axId val="143506816"/>
      </c:barChart>
      <c:scatterChart>
        <c:scatterStyle val="lineMarker"/>
        <c:varyColors val="0"/>
        <c:ser>
          <c:idx val="2"/>
          <c:order val="2"/>
          <c:tx>
            <c:strRef>
              <c:f>Sheet1!$F$1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3-A4FF-4386-8CA3-D38202254302}"/>
              </c:ext>
            </c:extLst>
          </c:dPt>
          <c:dPt>
            <c:idx val="1"/>
            <c:bubble3D val="0"/>
            <c:extLst>
              <c:ext xmlns:c16="http://schemas.microsoft.com/office/drawing/2014/chart" uri="{C3380CC4-5D6E-409C-BE32-E72D297353CC}">
                <c16:uniqueId val="{00000002-F109-4126-A1C8-89C5C3A9877E}"/>
              </c:ext>
            </c:extLst>
          </c:dPt>
          <c:dPt>
            <c:idx val="2"/>
            <c:bubble3D val="0"/>
            <c:extLst>
              <c:ext xmlns:c16="http://schemas.microsoft.com/office/drawing/2014/chart" uri="{C3380CC4-5D6E-409C-BE32-E72D297353CC}">
                <c16:uniqueId val="{00000004-A4FF-4386-8CA3-D38202254302}"/>
              </c:ext>
            </c:extLst>
          </c:dPt>
          <c:dPt>
            <c:idx val="3"/>
            <c:bubble3D val="0"/>
            <c:extLst>
              <c:ext xmlns:c16="http://schemas.microsoft.com/office/drawing/2014/chart" uri="{C3380CC4-5D6E-409C-BE32-E72D297353CC}">
                <c16:uniqueId val="{00000005-A4FF-4386-8CA3-D38202254302}"/>
              </c:ext>
            </c:extLst>
          </c:dPt>
          <c:dPt>
            <c:idx val="4"/>
            <c:bubble3D val="0"/>
            <c:extLst>
              <c:ext xmlns:c16="http://schemas.microsoft.com/office/drawing/2014/chart" uri="{C3380CC4-5D6E-409C-BE32-E72D297353CC}">
                <c16:uniqueId val="{00000003-F109-4126-A1C8-89C5C3A9877E}"/>
              </c:ext>
            </c:extLst>
          </c:dPt>
          <c:dPt>
            <c:idx val="5"/>
            <c:bubble3D val="0"/>
            <c:extLst>
              <c:ext xmlns:c16="http://schemas.microsoft.com/office/drawing/2014/chart" uri="{C3380CC4-5D6E-409C-BE32-E72D297353CC}">
                <c16:uniqueId val="{00000004-F109-4126-A1C8-89C5C3A9877E}"/>
              </c:ext>
            </c:extLst>
          </c:dPt>
          <c:dLbls>
            <c:dLbl>
              <c:idx val="0"/>
              <c:layout>
                <c:manualLayout>
                  <c:x val="2.41169367597423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FF-4386-8CA3-D38202254302}"/>
                </c:ext>
              </c:extLst>
            </c:dLbl>
            <c:dLbl>
              <c:idx val="1"/>
              <c:layout>
                <c:manualLayout>
                  <c:x val="4.5219256424516956E-3"/>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109-4126-A1C8-89C5C3A9877E}"/>
                </c:ext>
              </c:extLst>
            </c:dLbl>
            <c:dLbl>
              <c:idx val="2"/>
              <c:layout>
                <c:manualLayout>
                  <c:x val="3.0146170949676863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4FF-4386-8CA3-D38202254302}"/>
                </c:ext>
              </c:extLst>
            </c:dLbl>
            <c:dLbl>
              <c:idx val="3"/>
              <c:layout>
                <c:manualLayout>
                  <c:x val="2.2609628212258367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4FF-4386-8CA3-D38202254302}"/>
                </c:ext>
              </c:extLst>
            </c:dLbl>
            <c:dLbl>
              <c:idx val="4"/>
              <c:layout>
                <c:manualLayout>
                  <c:x val="2.863886240219407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109-4126-A1C8-89C5C3A987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Sheet1!$F$2:$F$6</c:f>
              <c:numCache>
                <c:formatCode>0%</c:formatCode>
                <c:ptCount val="5"/>
                <c:pt idx="0">
                  <c:v>0.71741434949953586</c:v>
                </c:pt>
                <c:pt idx="1">
                  <c:v>0.65138332231964446</c:v>
                </c:pt>
                <c:pt idx="2">
                  <c:v>0.54076247705263569</c:v>
                </c:pt>
                <c:pt idx="3">
                  <c:v>0.7383613285507119</c:v>
                </c:pt>
                <c:pt idx="4">
                  <c:v>0.67197356894414362</c:v>
                </c:pt>
              </c:numCache>
            </c:numRef>
          </c:xVal>
          <c:yVal>
            <c:numRef>
              <c:f>Sheet1!$D$2:$D$6</c:f>
              <c:numCache>
                <c:formatCode>General</c:formatCode>
                <c:ptCount val="5"/>
                <c:pt idx="0">
                  <c:v>4.5</c:v>
                </c:pt>
                <c:pt idx="1">
                  <c:v>3.5</c:v>
                </c:pt>
                <c:pt idx="2">
                  <c:v>2.5</c:v>
                </c:pt>
                <c:pt idx="3">
                  <c:v>1.5</c:v>
                </c:pt>
                <c:pt idx="4">
                  <c:v>0.5</c:v>
                </c:pt>
              </c:numCache>
            </c:numRef>
          </c:yVal>
          <c:smooth val="0"/>
          <c:extLst>
            <c:ext xmlns:c16="http://schemas.microsoft.com/office/drawing/2014/chart" uri="{C3380CC4-5D6E-409C-BE32-E72D297353CC}">
              <c16:uniqueId val="{00000005-F109-4126-A1C8-89C5C3A9877E}"/>
            </c:ext>
          </c:extLst>
        </c:ser>
        <c:ser>
          <c:idx val="3"/>
          <c:order val="3"/>
          <c:tx>
            <c:strRef>
              <c:f>Sheet1!$E$1</c:f>
              <c:strCache>
                <c:ptCount val="1"/>
                <c:pt idx="0">
                  <c:v>CMWF average</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189861771498196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FE6-419F-8CA6-1307E7D0EA32}"/>
                </c:ext>
              </c:extLst>
            </c:dLbl>
            <c:dLbl>
              <c:idx val="1"/>
              <c:layout>
                <c:manualLayout>
                  <c:x val="-7.3405926262465962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FE6-419F-8CA6-1307E7D0EA32}"/>
                </c:ext>
              </c:extLst>
            </c:dLbl>
            <c:dLbl>
              <c:idx val="2"/>
              <c:layout>
                <c:manualLayout>
                  <c:x val="-7.642054335743366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FE6-419F-8CA6-1307E7D0EA32}"/>
                </c:ext>
              </c:extLst>
            </c:dLbl>
            <c:dLbl>
              <c:idx val="3"/>
              <c:layout>
                <c:manualLayout>
                  <c:x val="-7.1898617714981961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CB6-4900-B7D4-58200B4B2495}"/>
                </c:ext>
              </c:extLst>
            </c:dLbl>
            <c:dLbl>
              <c:idx val="4"/>
              <c:layout>
                <c:manualLayout>
                  <c:x val="-7.340592626246585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E8D-44FE-A7A6-39ADF6BC28C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Sheet1!$E$2:$E$6</c:f>
              <c:numCache>
                <c:formatCode>0%</c:formatCode>
                <c:ptCount val="5"/>
                <c:pt idx="0">
                  <c:v>0.66371369362687715</c:v>
                </c:pt>
                <c:pt idx="1">
                  <c:v>0.61160695490512862</c:v>
                </c:pt>
                <c:pt idx="2">
                  <c:v>0.46328092300650553</c:v>
                </c:pt>
                <c:pt idx="3">
                  <c:v>0.68825142896813463</c:v>
                </c:pt>
                <c:pt idx="4">
                  <c:v>0.60883096956449356</c:v>
                </c:pt>
              </c:numCache>
            </c:numRef>
          </c:xVal>
          <c:yVal>
            <c:numRef>
              <c:f>Sheet1!$D$2:$D$6</c:f>
              <c:numCache>
                <c:formatCode>General</c:formatCode>
                <c:ptCount val="5"/>
                <c:pt idx="0">
                  <c:v>4.5</c:v>
                </c:pt>
                <c:pt idx="1">
                  <c:v>3.5</c:v>
                </c:pt>
                <c:pt idx="2">
                  <c:v>2.5</c:v>
                </c:pt>
                <c:pt idx="3">
                  <c:v>1.5</c:v>
                </c:pt>
                <c:pt idx="4">
                  <c:v>0.5</c:v>
                </c:pt>
              </c:numCache>
            </c:numRef>
          </c:yVal>
          <c:smooth val="0"/>
          <c:extLst>
            <c:ext xmlns:c16="http://schemas.microsoft.com/office/drawing/2014/chart" uri="{C3380CC4-5D6E-409C-BE32-E72D297353CC}">
              <c16:uniqueId val="{00000003-C3EA-4F00-891D-6FB05AF74626}"/>
            </c:ext>
          </c:extLst>
        </c:ser>
        <c:dLbls>
          <c:showLegendKey val="0"/>
          <c:showVal val="0"/>
          <c:showCatName val="0"/>
          <c:showSerName val="0"/>
          <c:showPercent val="0"/>
          <c:showBubbleSize val="0"/>
        </c:dLbls>
        <c:axId val="143522432"/>
        <c:axId val="143520896"/>
      </c:scatterChart>
      <c:catAx>
        <c:axId val="143505280"/>
        <c:scaling>
          <c:orientation val="maxMin"/>
        </c:scaling>
        <c:delete val="0"/>
        <c:axPos val="l"/>
        <c:majorGridlines>
          <c:spPr>
            <a:ln w="9525" cap="flat" cmpd="sng" algn="ctr">
              <a:noFill/>
              <a:round/>
            </a:ln>
            <a:effectLst/>
          </c:spPr>
        </c:majorGridlines>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506816"/>
        <c:crosses val="autoZero"/>
        <c:auto val="1"/>
        <c:lblAlgn val="ctr"/>
        <c:lblOffset val="100"/>
        <c:noMultiLvlLbl val="0"/>
      </c:catAx>
      <c:valAx>
        <c:axId val="143506816"/>
        <c:scaling>
          <c:orientation val="minMax"/>
          <c:max val="1"/>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43505280"/>
        <c:crosses val="max"/>
        <c:crossBetween val="between"/>
      </c:valAx>
      <c:valAx>
        <c:axId val="14352089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522432"/>
        <c:crosses val="max"/>
        <c:crossBetween val="midCat"/>
      </c:valAx>
      <c:valAx>
        <c:axId val="143522432"/>
        <c:scaling>
          <c:orientation val="minMax"/>
        </c:scaling>
        <c:delete val="1"/>
        <c:axPos val="b"/>
        <c:numFmt formatCode="0%" sourceLinked="1"/>
        <c:majorTickMark val="out"/>
        <c:minorTickMark val="none"/>
        <c:tickLblPos val="nextTo"/>
        <c:crossAx val="143520896"/>
        <c:crosses val="autoZero"/>
        <c:crossBetween val="midCat"/>
      </c:valAx>
      <c:spPr>
        <a:noFill/>
        <a:ln>
          <a:noFill/>
        </a:ln>
        <a:effectLst/>
      </c:spPr>
    </c:plotArea>
    <c:legend>
      <c:legendPos val="b"/>
      <c:legendEntry>
        <c:idx val="0"/>
        <c:delete val="1"/>
      </c:legendEntry>
      <c:layout>
        <c:manualLayout>
          <c:xMode val="edge"/>
          <c:yMode val="edge"/>
          <c:x val="0.37652128379011901"/>
          <c:y val="0.79279220092256819"/>
          <c:w val="0.57488285126757532"/>
          <c:h val="6.6103003352684819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71748038717281"/>
          <c:y val="0.15889415060682455"/>
          <c:w val="0.62621947824769142"/>
          <c:h val="0.67221873882700311"/>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4"/>
                <c:pt idx="0">
                  <c:v>% who talked about a healthy diet and healthy eating</c:v>
                </c:pt>
                <c:pt idx="1">
                  <c:v>% who talked about exercise or physical activity</c:v>
                </c:pt>
                <c:pt idx="2">
                  <c:v>% who talked about things in their life that worry them or cause stress</c:v>
                </c:pt>
                <c:pt idx="3">
                  <c:v>% who talked about alcohol use</c:v>
                </c:pt>
              </c:strCache>
            </c:strRef>
          </c:cat>
          <c:val>
            <c:numRef>
              <c:f>Sheet1!$B$2:$B$5</c:f>
              <c:numCache>
                <c:formatCode>0%</c:formatCode>
                <c:ptCount val="4"/>
                <c:pt idx="0">
                  <c:v>0.24024100000000001</c:v>
                </c:pt>
                <c:pt idx="1">
                  <c:v>0.36852400000000002</c:v>
                </c:pt>
                <c:pt idx="2">
                  <c:v>0.10901</c:v>
                </c:pt>
                <c:pt idx="3">
                  <c:v>9.4478999999999994E-2</c:v>
                </c:pt>
              </c:numCache>
            </c:numRef>
          </c:val>
          <c:extLst>
            <c:ext xmlns:c16="http://schemas.microsoft.com/office/drawing/2014/chart" uri="{C3380CC4-5D6E-409C-BE32-E72D297353CC}">
              <c16:uniqueId val="{00000000-CB79-4D8D-A6F2-1C5AF3429686}"/>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Sheet1!$A$2:$A$5</c:f>
              <c:strCache>
                <c:ptCount val="4"/>
                <c:pt idx="0">
                  <c:v>% who talked about a healthy diet and healthy eating</c:v>
                </c:pt>
                <c:pt idx="1">
                  <c:v>% who talked about exercise or physical activity</c:v>
                </c:pt>
                <c:pt idx="2">
                  <c:v>% who talked about things in their life that worry them or cause stress</c:v>
                </c:pt>
                <c:pt idx="3">
                  <c:v>% who talked about alcohol use</c:v>
                </c:pt>
              </c:strCache>
            </c:strRef>
          </c:cat>
          <c:val>
            <c:numRef>
              <c:f>Sheet1!$C$2:$C$5</c:f>
              <c:numCache>
                <c:formatCode>0%</c:formatCode>
                <c:ptCount val="4"/>
                <c:pt idx="0">
                  <c:v>0.40831899999999999</c:v>
                </c:pt>
                <c:pt idx="1">
                  <c:v>0.33064900000000003</c:v>
                </c:pt>
                <c:pt idx="2">
                  <c:v>0.17192499999999999</c:v>
                </c:pt>
                <c:pt idx="3">
                  <c:v>0.22737499999999999</c:v>
                </c:pt>
              </c:numCache>
            </c:numRef>
          </c:val>
          <c:extLst>
            <c:ext xmlns:c16="http://schemas.microsoft.com/office/drawing/2014/chart" uri="{C3380CC4-5D6E-409C-BE32-E72D297353CC}">
              <c16:uniqueId val="{00000001-CB79-4D8D-A6F2-1C5AF3429686}"/>
            </c:ext>
          </c:extLst>
        </c:ser>
        <c:dLbls>
          <c:showLegendKey val="0"/>
          <c:showVal val="0"/>
          <c:showCatName val="0"/>
          <c:showSerName val="0"/>
          <c:showPercent val="0"/>
          <c:showBubbleSize val="0"/>
        </c:dLbls>
        <c:gapWidth val="250"/>
        <c:overlap val="100"/>
        <c:axId val="162192768"/>
        <c:axId val="16221094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CB79-4D8D-A6F2-1C5AF3429686}"/>
              </c:ext>
            </c:extLst>
          </c:dPt>
          <c:dPt>
            <c:idx val="1"/>
            <c:bubble3D val="0"/>
            <c:extLst>
              <c:ext xmlns:c16="http://schemas.microsoft.com/office/drawing/2014/chart" uri="{C3380CC4-5D6E-409C-BE32-E72D297353CC}">
                <c16:uniqueId val="{00000003-CB79-4D8D-A6F2-1C5AF3429686}"/>
              </c:ext>
            </c:extLst>
          </c:dPt>
          <c:dPt>
            <c:idx val="2"/>
            <c:marker>
              <c:symbol val="diamond"/>
              <c:size val="17"/>
              <c:spPr>
                <a:solidFill>
                  <a:srgbClr val="CFE8E3"/>
                </a:solidFill>
                <a:ln w="12700">
                  <a:solidFill>
                    <a:schemeClr val="tx1"/>
                  </a:solidFill>
                </a:ln>
                <a:effectLst/>
              </c:spPr>
            </c:marker>
            <c:bubble3D val="0"/>
            <c:extLst>
              <c:ext xmlns:c16="http://schemas.microsoft.com/office/drawing/2014/chart" uri="{C3380CC4-5D6E-409C-BE32-E72D297353CC}">
                <c16:uniqueId val="{00000004-CB79-4D8D-A6F2-1C5AF3429686}"/>
              </c:ext>
            </c:extLst>
          </c:dPt>
          <c:dPt>
            <c:idx val="3"/>
            <c:marker>
              <c:symbol val="diamond"/>
              <c:size val="17"/>
              <c:spPr>
                <a:solidFill>
                  <a:srgbClr val="CFE8E3"/>
                </a:solidFill>
                <a:ln w="12700">
                  <a:solidFill>
                    <a:schemeClr val="tx1"/>
                  </a:solidFill>
                </a:ln>
                <a:effectLst/>
              </c:spPr>
            </c:marker>
            <c:bubble3D val="0"/>
            <c:extLst>
              <c:ext xmlns:c16="http://schemas.microsoft.com/office/drawing/2014/chart" uri="{C3380CC4-5D6E-409C-BE32-E72D297353CC}">
                <c16:uniqueId val="{00000005-CB79-4D8D-A6F2-1C5AF3429686}"/>
              </c:ext>
            </c:extLst>
          </c:dPt>
          <c:dLbls>
            <c:dLbl>
              <c:idx val="0"/>
              <c:layout>
                <c:manualLayout>
                  <c:x val="1.5471708640680127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B79-4D8D-A6F2-1C5AF3429686}"/>
                </c:ext>
              </c:extLst>
            </c:dLbl>
            <c:dLbl>
              <c:idx val="1"/>
              <c:layout>
                <c:manualLayout>
                  <c:x val="0"/>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B79-4D8D-A6F2-1C5AF3429686}"/>
                </c:ext>
              </c:extLst>
            </c:dLbl>
            <c:dLbl>
              <c:idx val="2"/>
              <c:layout>
                <c:manualLayout>
                  <c:x val="-0.1036604478925644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B79-4D8D-A6F2-1C5AF3429686}"/>
                </c:ext>
              </c:extLst>
            </c:dLbl>
            <c:dLbl>
              <c:idx val="3"/>
              <c:layout>
                <c:manualLayout>
                  <c:x val="3.8678662479315726E-3"/>
                  <c:y val="0"/>
                </c:manualLayout>
              </c:layout>
              <c:dLblPos val="r"/>
              <c:showLegendKey val="0"/>
              <c:showVal val="0"/>
              <c:showCatName val="1"/>
              <c:showSerName val="0"/>
              <c:showPercent val="0"/>
              <c:showBubbleSize val="0"/>
              <c:extLst>
                <c:ext xmlns:c15="http://schemas.microsoft.com/office/drawing/2012/chart" uri="{CE6537A1-D6FC-4f65-9D91-7224C49458BB}">
                  <c15:layout>
                    <c:manualLayout>
                      <c:w val="4.285663293468709E-2"/>
                      <c:h val="6.0410333798017718E-2"/>
                    </c:manualLayout>
                  </c15:layout>
                </c:ext>
                <c:ext xmlns:c16="http://schemas.microsoft.com/office/drawing/2014/chart" uri="{C3380CC4-5D6E-409C-BE32-E72D297353CC}">
                  <c16:uniqueId val="{00000005-CB79-4D8D-A6F2-1C5AF342968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Sheet1!$F$2:$F$5</c:f>
              <c:numCache>
                <c:formatCode>0%</c:formatCode>
                <c:ptCount val="4"/>
                <c:pt idx="0">
                  <c:v>0.45087300000000002</c:v>
                </c:pt>
                <c:pt idx="1">
                  <c:v>0.52374600000000004</c:v>
                </c:pt>
                <c:pt idx="2">
                  <c:v>0.169769</c:v>
                </c:pt>
                <c:pt idx="3">
                  <c:v>0.206065</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6-CB79-4D8D-A6F2-1C5AF3429686}"/>
            </c:ext>
          </c:extLst>
        </c:ser>
        <c:ser>
          <c:idx val="3"/>
          <c:order val="3"/>
          <c:tx>
            <c:strRef>
              <c:f>Sheet1!$E$1</c:f>
              <c:strCache>
                <c:ptCount val="1"/>
                <c:pt idx="0">
                  <c:v>CMWF average</c:v>
                </c:pt>
              </c:strCache>
            </c:strRef>
          </c:tx>
          <c:spPr>
            <a:ln w="25400" cap="rnd">
              <a:noFill/>
              <a:round/>
            </a:ln>
            <a:effectLst/>
          </c:spPr>
          <c:marker>
            <c:symbol val="triangle"/>
            <c:size val="15"/>
            <c:spPr>
              <a:solidFill>
                <a:srgbClr val="282828"/>
              </a:solidFill>
              <a:ln w="12700">
                <a:solidFill>
                  <a:srgbClr val="282828"/>
                </a:solidFill>
              </a:ln>
              <a:effectLst/>
            </c:spPr>
          </c:marker>
          <c:dLbls>
            <c:dLbl>
              <c:idx val="0"/>
              <c:layout>
                <c:manualLayout>
                  <c:x val="-7.380005021604961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BCE-411C-8C4C-FB87CC1133E6}"/>
                </c:ext>
              </c:extLst>
            </c:dLbl>
            <c:dLbl>
              <c:idx val="1"/>
              <c:layout>
                <c:manualLayout>
                  <c:x val="-7.225287935198160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BCE-411C-8C4C-FB87CC1133E6}"/>
                </c:ext>
              </c:extLst>
            </c:dLbl>
            <c:dLbl>
              <c:idx val="2"/>
              <c:layout>
                <c:manualLayout>
                  <c:x val="4.641512592203811E-4"/>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BCE-411C-8C4C-FB87CC1133E6}"/>
                </c:ext>
              </c:extLst>
            </c:dLbl>
            <c:dLbl>
              <c:idx val="3"/>
              <c:layout>
                <c:manualLayout>
                  <c:x val="-7.689439194418593E-2"/>
                  <c:y val="-1.1535911115245767E-16"/>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3.9762291206550844E-2"/>
                      <c:h val="4.5132050085823043E-2"/>
                    </c:manualLayout>
                  </c15:layout>
                </c:ext>
                <c:ext xmlns:c16="http://schemas.microsoft.com/office/drawing/2014/chart" uri="{C3380CC4-5D6E-409C-BE32-E72D297353CC}">
                  <c16:uniqueId val="{00000004-EBCE-411C-8C4C-FB87CC1133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Sheet1!$E$2:$E$5</c:f>
              <c:numCache>
                <c:formatCode>0%</c:formatCode>
                <c:ptCount val="4"/>
                <c:pt idx="0">
                  <c:v>0.42372199999999999</c:v>
                </c:pt>
                <c:pt idx="1">
                  <c:v>0.49954999999999999</c:v>
                </c:pt>
                <c:pt idx="2">
                  <c:v>0.17991199999999999</c:v>
                </c:pt>
                <c:pt idx="3">
                  <c:v>0.201511</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7-CB79-4D8D-A6F2-1C5AF3429686}"/>
            </c:ext>
          </c:extLst>
        </c:ser>
        <c:dLbls>
          <c:showLegendKey val="0"/>
          <c:showVal val="0"/>
          <c:showCatName val="0"/>
          <c:showSerName val="0"/>
          <c:showPercent val="0"/>
          <c:showBubbleSize val="0"/>
        </c:dLbls>
        <c:axId val="162230656"/>
        <c:axId val="162212480"/>
      </c:scatterChart>
      <c:catAx>
        <c:axId val="1621927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2210944"/>
        <c:crosses val="autoZero"/>
        <c:auto val="1"/>
        <c:lblAlgn val="ctr"/>
        <c:lblOffset val="100"/>
        <c:noMultiLvlLbl val="0"/>
      </c:catAx>
      <c:valAx>
        <c:axId val="162210944"/>
        <c:scaling>
          <c:orientation val="minMax"/>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2192768"/>
        <c:crosses val="max"/>
        <c:crossBetween val="between"/>
      </c:valAx>
      <c:valAx>
        <c:axId val="162212480"/>
        <c:scaling>
          <c:orientation val="minMax"/>
          <c:max val="4"/>
        </c:scaling>
        <c:delete val="1"/>
        <c:axPos val="r"/>
        <c:numFmt formatCode="General" sourceLinked="1"/>
        <c:majorTickMark val="out"/>
        <c:minorTickMark val="none"/>
        <c:tickLblPos val="nextTo"/>
        <c:crossAx val="162230656"/>
        <c:crosses val="max"/>
        <c:crossBetween val="midCat"/>
      </c:valAx>
      <c:valAx>
        <c:axId val="162230656"/>
        <c:scaling>
          <c:orientation val="minMax"/>
        </c:scaling>
        <c:delete val="1"/>
        <c:axPos val="b"/>
        <c:numFmt formatCode="0%" sourceLinked="1"/>
        <c:majorTickMark val="out"/>
        <c:minorTickMark val="none"/>
        <c:tickLblPos val="nextTo"/>
        <c:crossAx val="162212480"/>
        <c:crosses val="autoZero"/>
        <c:crossBetween val="midCat"/>
      </c:valAx>
      <c:spPr>
        <a:noFill/>
        <a:ln>
          <a:noFill/>
        </a:ln>
        <a:effectLst/>
      </c:spPr>
    </c:plotArea>
    <c:legend>
      <c:legendPos val="b"/>
      <c:legendEntry>
        <c:idx val="0"/>
        <c:delete val="1"/>
      </c:legendEntry>
      <c:layout>
        <c:manualLayout>
          <c:xMode val="edge"/>
          <c:yMode val="edge"/>
          <c:x val="0.34416486945106256"/>
          <c:y val="0.94055496500912128"/>
          <c:w val="0.6272929955432951"/>
          <c:h val="5.9445034990878741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5765624883883"/>
          <c:y val="0.18637881112673063"/>
          <c:w val="0.57030574036857862"/>
          <c:h val="0.68889916958565023"/>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48D3-4988-9430-162C7F999DD4}"/>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48D3-4988-9430-162C7F999DD4}"/>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48D3-4988-9430-162C7F999DD4}"/>
              </c:ext>
            </c:extLst>
          </c:dPt>
          <c:dPt>
            <c:idx val="3"/>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1-C7D2-466E-BA5F-80A52E5C805D}"/>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48D3-4988-9430-162C7F999DD4}"/>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2-E85C-423F-8E1E-0A8B72D0728E}"/>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C7D2-466E-BA5F-80A52E5C805D}"/>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E85C-423F-8E1E-0A8B72D0728E}"/>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C7D2-466E-BA5F-80A52E5C805D}"/>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E85C-423F-8E1E-0A8B72D0728E}"/>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48D3-4988-9430-162C7F999DD4}"/>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48D3-4988-9430-162C7F999DD4}"/>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New Zealand</c:v>
                </c:pt>
                <c:pt idx="1">
                  <c:v>United States</c:v>
                </c:pt>
                <c:pt idx="2">
                  <c:v>Australia</c:v>
                </c:pt>
                <c:pt idx="3">
                  <c:v>Canada</c:v>
                </c:pt>
                <c:pt idx="4">
                  <c:v>United Kingdom</c:v>
                </c:pt>
                <c:pt idx="5">
                  <c:v>Switzerland</c:v>
                </c:pt>
                <c:pt idx="6">
                  <c:v>CMWF average</c:v>
                </c:pt>
                <c:pt idx="7">
                  <c:v>Netherlands</c:v>
                </c:pt>
                <c:pt idx="8">
                  <c:v>Norway</c:v>
                </c:pt>
                <c:pt idx="9">
                  <c:v>Germany</c:v>
                </c:pt>
                <c:pt idx="10">
                  <c:v>France</c:v>
                </c:pt>
                <c:pt idx="11">
                  <c:v>Sweden</c:v>
                </c:pt>
              </c:strCache>
            </c:strRef>
          </c:cat>
          <c:val>
            <c:numRef>
              <c:f>Sheet1!$B$2:$B$13</c:f>
              <c:numCache>
                <c:formatCode>0%</c:formatCode>
                <c:ptCount val="12"/>
                <c:pt idx="0">
                  <c:v>0.89581299999999997</c:v>
                </c:pt>
                <c:pt idx="1">
                  <c:v>0.88365400000000005</c:v>
                </c:pt>
                <c:pt idx="2">
                  <c:v>0.88099700000000003</c:v>
                </c:pt>
                <c:pt idx="3">
                  <c:v>0.81637499999999996</c:v>
                </c:pt>
                <c:pt idx="4">
                  <c:v>0.74028000000000005</c:v>
                </c:pt>
                <c:pt idx="5">
                  <c:v>0.73193900000000001</c:v>
                </c:pt>
                <c:pt idx="6">
                  <c:v>0.71987699999999999</c:v>
                </c:pt>
                <c:pt idx="7">
                  <c:v>0.66154100000000005</c:v>
                </c:pt>
                <c:pt idx="8">
                  <c:v>0.62622500000000003</c:v>
                </c:pt>
                <c:pt idx="9">
                  <c:v>0.57985399999999998</c:v>
                </c:pt>
                <c:pt idx="10">
                  <c:v>0.56675399999999998</c:v>
                </c:pt>
                <c:pt idx="11">
                  <c:v>0.53521600000000003</c:v>
                </c:pt>
              </c:numCache>
            </c:numRef>
          </c:val>
          <c:extLst>
            <c:ext xmlns:c16="http://schemas.microsoft.com/office/drawing/2014/chart" uri="{C3380CC4-5D6E-409C-BE32-E72D297353CC}">
              <c16:uniqueId val="{00000006-C7D2-466E-BA5F-80A52E5C805D}"/>
            </c:ext>
          </c:extLst>
        </c:ser>
        <c:dLbls>
          <c:showLegendKey val="0"/>
          <c:showVal val="0"/>
          <c:showCatName val="0"/>
          <c:showSerName val="0"/>
          <c:showPercent val="0"/>
          <c:showBubbleSize val="0"/>
        </c:dLbls>
        <c:gapWidth val="25"/>
        <c:axId val="163341440"/>
        <c:axId val="163342976"/>
      </c:barChart>
      <c:catAx>
        <c:axId val="16334144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163342976"/>
        <c:crosses val="autoZero"/>
        <c:auto val="1"/>
        <c:lblAlgn val="ctr"/>
        <c:lblOffset val="100"/>
        <c:noMultiLvlLbl val="0"/>
      </c:catAx>
      <c:valAx>
        <c:axId val="163342976"/>
        <c:scaling>
          <c:orientation val="minMax"/>
        </c:scaling>
        <c:delete val="1"/>
        <c:axPos val="t"/>
        <c:numFmt formatCode="0%" sourceLinked="1"/>
        <c:majorTickMark val="none"/>
        <c:minorTickMark val="none"/>
        <c:tickLblPos val="nextTo"/>
        <c:crossAx val="163341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90709178049026"/>
          <c:y val="9.1920789438533129E-2"/>
          <c:w val="0.52232646742760669"/>
          <c:h val="0.72824715977728349"/>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Sheet1!$A$2:$A$7</c:f>
              <c:strCache>
                <c:ptCount val="6"/>
                <c:pt idx="0">
                  <c:v>% very confident in their ability to control and manage their health problems</c:v>
                </c:pt>
                <c:pt idx="1">
                  <c:v>% who received clear instructions about symptoms to watch for and when to seek further care or treatment</c:v>
                </c:pt>
                <c:pt idx="2">
                  <c:v>% who discussed their goals and care priorities</c:v>
                </c:pt>
                <c:pt idx="3">
                  <c:v>% who had a treatment plan to carry out in daily lives</c:v>
                </c:pt>
                <c:pt idx="4">
                  <c:v>% who had a health care professional contacting them between doctor visits</c:v>
                </c:pt>
                <c:pt idx="5">
                  <c:v>% who had a health care professional that they can easily contact to ask a question between doctor visits</c:v>
                </c:pt>
              </c:strCache>
            </c:strRef>
          </c:cat>
          <c:val>
            <c:numRef>
              <c:f>Sheet1!$B$2:$B$7</c:f>
              <c:numCache>
                <c:formatCode>0%</c:formatCode>
                <c:ptCount val="6"/>
                <c:pt idx="0">
                  <c:v>0.17185819859625792</c:v>
                </c:pt>
                <c:pt idx="1">
                  <c:v>0.32429179334837138</c:v>
                </c:pt>
                <c:pt idx="2">
                  <c:v>0.41555347651589081</c:v>
                </c:pt>
                <c:pt idx="3">
                  <c:v>0.39939278318333116</c:v>
                </c:pt>
                <c:pt idx="4">
                  <c:v>0.10101341635112086</c:v>
                </c:pt>
                <c:pt idx="5">
                  <c:v>0.53382760247310435</c:v>
                </c:pt>
              </c:numCache>
            </c:numRef>
          </c:val>
          <c:extLst>
            <c:ext xmlns:c16="http://schemas.microsoft.com/office/drawing/2014/chart" uri="{C3380CC4-5D6E-409C-BE32-E72D297353CC}">
              <c16:uniqueId val="{00000000-F109-4126-A1C8-89C5C3A9877E}"/>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Sheet1!$A$2:$A$7</c:f>
              <c:strCache>
                <c:ptCount val="6"/>
                <c:pt idx="0">
                  <c:v>% very confident in their ability to control and manage their health problems</c:v>
                </c:pt>
                <c:pt idx="1">
                  <c:v>% who received clear instructions about symptoms to watch for and when to seek further care or treatment</c:v>
                </c:pt>
                <c:pt idx="2">
                  <c:v>% who discussed their goals and care priorities</c:v>
                </c:pt>
                <c:pt idx="3">
                  <c:v>% who had a treatment plan to carry out in daily lives</c:v>
                </c:pt>
                <c:pt idx="4">
                  <c:v>% who had a health care professional contacting them between doctor visits</c:v>
                </c:pt>
                <c:pt idx="5">
                  <c:v>% who had a health care professional that they can easily contact to ask a question between doctor visits</c:v>
                </c:pt>
              </c:strCache>
            </c:strRef>
          </c:cat>
          <c:val>
            <c:numRef>
              <c:f>Sheet1!$C$2:$C$7</c:f>
              <c:numCache>
                <c:formatCode>0%</c:formatCode>
                <c:ptCount val="6"/>
                <c:pt idx="0">
                  <c:v>0.33186978016185176</c:v>
                </c:pt>
                <c:pt idx="1">
                  <c:v>0.42208986324833359</c:v>
                </c:pt>
                <c:pt idx="2">
                  <c:v>0.38011342639453805</c:v>
                </c:pt>
                <c:pt idx="3">
                  <c:v>0.47566828127938143</c:v>
                </c:pt>
                <c:pt idx="4">
                  <c:v>0.20804455102758662</c:v>
                </c:pt>
                <c:pt idx="5">
                  <c:v>0.26921064741333434</c:v>
                </c:pt>
              </c:numCache>
            </c:numRef>
          </c:val>
          <c:extLst>
            <c:ext xmlns:c16="http://schemas.microsoft.com/office/drawing/2014/chart" uri="{C3380CC4-5D6E-409C-BE32-E72D297353CC}">
              <c16:uniqueId val="{00000001-F109-4126-A1C8-89C5C3A9877E}"/>
            </c:ext>
          </c:extLst>
        </c:ser>
        <c:dLbls>
          <c:showLegendKey val="0"/>
          <c:showVal val="0"/>
          <c:showCatName val="0"/>
          <c:showSerName val="0"/>
          <c:showPercent val="0"/>
          <c:showBubbleSize val="0"/>
        </c:dLbls>
        <c:gapWidth val="150"/>
        <c:overlap val="100"/>
        <c:axId val="162626560"/>
        <c:axId val="162632448"/>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3-AED6-4263-BFBB-0A28B2C1B983}"/>
              </c:ext>
            </c:extLst>
          </c:dPt>
          <c:dPt>
            <c:idx val="1"/>
            <c:bubble3D val="0"/>
            <c:extLst>
              <c:ext xmlns:c16="http://schemas.microsoft.com/office/drawing/2014/chart" uri="{C3380CC4-5D6E-409C-BE32-E72D297353CC}">
                <c16:uniqueId val="{00000002-F109-4126-A1C8-89C5C3A9877E}"/>
              </c:ext>
            </c:extLst>
          </c:dPt>
          <c:dPt>
            <c:idx val="2"/>
            <c:marker>
              <c:symbol val="diamond"/>
              <c:size val="18"/>
              <c:spPr>
                <a:pattFill prst="pct90">
                  <a:fgClr>
                    <a:srgbClr val="CFE8E3"/>
                  </a:fgClr>
                  <a:bgClr>
                    <a:schemeClr val="bg1"/>
                  </a:bgClr>
                </a:pattFill>
                <a:ln w="12700">
                  <a:solidFill>
                    <a:schemeClr val="tx1"/>
                  </a:solidFill>
                </a:ln>
                <a:effectLst/>
              </c:spPr>
            </c:marker>
            <c:bubble3D val="0"/>
            <c:extLst>
              <c:ext xmlns:c16="http://schemas.microsoft.com/office/drawing/2014/chart" uri="{C3380CC4-5D6E-409C-BE32-E72D297353CC}">
                <c16:uniqueId val="{00000004-AED6-4263-BFBB-0A28B2C1B983}"/>
              </c:ext>
            </c:extLst>
          </c:dPt>
          <c:dPt>
            <c:idx val="3"/>
            <c:bubble3D val="0"/>
            <c:extLst>
              <c:ext xmlns:c16="http://schemas.microsoft.com/office/drawing/2014/chart" uri="{C3380CC4-5D6E-409C-BE32-E72D297353CC}">
                <c16:uniqueId val="{00000005-AED6-4263-BFBB-0A28B2C1B983}"/>
              </c:ext>
            </c:extLst>
          </c:dPt>
          <c:dPt>
            <c:idx val="4"/>
            <c:marker>
              <c:spPr>
                <a:solidFill>
                  <a:srgbClr val="F48120"/>
                </a:solidFill>
                <a:ln w="12700">
                  <a:solidFill>
                    <a:schemeClr val="tx1"/>
                  </a:solidFill>
                </a:ln>
                <a:effectLst/>
              </c:spPr>
            </c:marker>
            <c:bubble3D val="0"/>
            <c:extLst>
              <c:ext xmlns:c16="http://schemas.microsoft.com/office/drawing/2014/chart" uri="{C3380CC4-5D6E-409C-BE32-E72D297353CC}">
                <c16:uniqueId val="{00000003-F109-4126-A1C8-89C5C3A9877E}"/>
              </c:ext>
            </c:extLst>
          </c:dPt>
          <c:dPt>
            <c:idx val="5"/>
            <c:marker>
              <c:spPr>
                <a:solidFill>
                  <a:srgbClr val="F48120"/>
                </a:solidFill>
                <a:ln w="12700">
                  <a:solidFill>
                    <a:schemeClr val="tx1"/>
                  </a:solidFill>
                </a:ln>
                <a:effectLst/>
              </c:spPr>
            </c:marker>
            <c:bubble3D val="0"/>
            <c:extLst>
              <c:ext xmlns:c16="http://schemas.microsoft.com/office/drawing/2014/chart" uri="{C3380CC4-5D6E-409C-BE32-E72D297353CC}">
                <c16:uniqueId val="{00000004-F109-4126-A1C8-89C5C3A9877E}"/>
              </c:ext>
            </c:extLst>
          </c:dPt>
          <c:dLbls>
            <c:dLbl>
              <c:idx val="0"/>
              <c:layout>
                <c:manualLayout>
                  <c:x val="3.403775900949877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ED6-4263-BFBB-0A28B2C1B983}"/>
                </c:ext>
              </c:extLst>
            </c:dLbl>
            <c:dLbl>
              <c:idx val="1"/>
              <c:layout>
                <c:manualLayout>
                  <c:x val="4.4368961998194317E-2"/>
                  <c:y val="3.3553532697814267E-4"/>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109-4126-A1C8-89C5C3A9877E}"/>
                </c:ext>
              </c:extLst>
            </c:dLbl>
            <c:dLbl>
              <c:idx val="2"/>
              <c:layout>
                <c:manualLayout>
                  <c:x val="4.6415125922043788E-3"/>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3.9762291206550844E-2"/>
                      <c:h val="3.4329558618320183E-2"/>
                    </c:manualLayout>
                  </c15:layout>
                </c:ext>
                <c:ext xmlns:c16="http://schemas.microsoft.com/office/drawing/2014/chart" uri="{C3380CC4-5D6E-409C-BE32-E72D297353CC}">
                  <c16:uniqueId val="{00000004-AED6-4263-BFBB-0A28B2C1B983}"/>
                </c:ext>
              </c:extLst>
            </c:dLbl>
            <c:dLbl>
              <c:idx val="3"/>
              <c:layout>
                <c:manualLayout>
                  <c:x val="3.0309929998436992E-2"/>
                  <c:y val="1.7938853107640478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3.9762291206550844E-2"/>
                      <c:h val="5.1829758423751031E-2"/>
                    </c:manualLayout>
                  </c15:layout>
                </c:ext>
                <c:ext xmlns:c16="http://schemas.microsoft.com/office/drawing/2014/chart" uri="{C3380CC4-5D6E-409C-BE32-E72D297353CC}">
                  <c16:uniqueId val="{00000005-AED6-4263-BFBB-0A28B2C1B983}"/>
                </c:ext>
              </c:extLst>
            </c:dLbl>
            <c:dLbl>
              <c:idx val="4"/>
              <c:layout>
                <c:manualLayout>
                  <c:x val="-7.844156280825399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109-4126-A1C8-89C5C3A9877E}"/>
                </c:ext>
              </c:extLst>
            </c:dLbl>
            <c:dLbl>
              <c:idx val="5"/>
              <c:layout>
                <c:manualLayout>
                  <c:x val="-7.3216023670983385E-2"/>
                  <c:y val="3.3553532697803572E-4"/>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109-4126-A1C8-89C5C3A987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Sheet1!$F$2:$F$7</c:f>
              <c:numCache>
                <c:formatCode>0%</c:formatCode>
                <c:ptCount val="6"/>
                <c:pt idx="0">
                  <c:v>0.40545900000000001</c:v>
                </c:pt>
                <c:pt idx="1">
                  <c:v>0.63138185103375233</c:v>
                </c:pt>
                <c:pt idx="2">
                  <c:v>0.59402331528933006</c:v>
                </c:pt>
                <c:pt idx="3">
                  <c:v>0.79761430821187862</c:v>
                </c:pt>
                <c:pt idx="4">
                  <c:v>0.14007641493356085</c:v>
                </c:pt>
                <c:pt idx="5">
                  <c:v>0.64651362988018279</c:v>
                </c:pt>
              </c:numCache>
            </c:numRef>
          </c:xVal>
          <c:yVal>
            <c:numRef>
              <c:f>Sheet1!$D$2:$D$7</c:f>
              <c:numCache>
                <c:formatCode>General</c:formatCode>
                <c:ptCount val="6"/>
                <c:pt idx="0">
                  <c:v>5.5</c:v>
                </c:pt>
                <c:pt idx="1">
                  <c:v>4.5</c:v>
                </c:pt>
                <c:pt idx="2">
                  <c:v>3.5</c:v>
                </c:pt>
                <c:pt idx="3">
                  <c:v>2.5</c:v>
                </c:pt>
                <c:pt idx="4">
                  <c:v>1.5</c:v>
                </c:pt>
                <c:pt idx="5">
                  <c:v>0.5</c:v>
                </c:pt>
              </c:numCache>
            </c:numRef>
          </c:yVal>
          <c:smooth val="0"/>
          <c:extLst>
            <c:ext xmlns:c16="http://schemas.microsoft.com/office/drawing/2014/chart" uri="{C3380CC4-5D6E-409C-BE32-E72D297353CC}">
              <c16:uniqueId val="{00000005-F109-4126-A1C8-89C5C3A9877E}"/>
            </c:ext>
          </c:extLst>
        </c:ser>
        <c:ser>
          <c:idx val="3"/>
          <c:order val="3"/>
          <c:tx>
            <c:strRef>
              <c:f>Sheet1!$E$1</c:f>
              <c:strCache>
                <c:ptCount val="1"/>
                <c:pt idx="0">
                  <c:v>CMWF average</c:v>
                </c:pt>
              </c:strCache>
            </c:strRef>
          </c:tx>
          <c:spPr>
            <a:ln w="25400" cap="rnd">
              <a:noFill/>
              <a:round/>
            </a:ln>
            <a:effectLst/>
          </c:spPr>
          <c:marker>
            <c:symbol val="triangle"/>
            <c:size val="13"/>
            <c:spPr>
              <a:solidFill>
                <a:srgbClr val="282828"/>
              </a:solidFill>
              <a:ln w="12700">
                <a:solidFill>
                  <a:srgbClr val="282828"/>
                </a:solidFill>
              </a:ln>
              <a:effectLst/>
            </c:spPr>
          </c:marker>
          <c:dLbls>
            <c:dLbl>
              <c:idx val="0"/>
              <c:layout>
                <c:manualLayout>
                  <c:x val="-7.225287935198160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5A-41A4-8A70-EBE0B1CF6078}"/>
                </c:ext>
              </c:extLst>
            </c:dLbl>
            <c:dLbl>
              <c:idx val="1"/>
              <c:layout>
                <c:manualLayout>
                  <c:x val="-7.534722108011786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25A-41A4-8A70-EBE0B1CF6078}"/>
                </c:ext>
              </c:extLst>
            </c:dLbl>
            <c:dLbl>
              <c:idx val="2"/>
              <c:layout>
                <c:manualLayout>
                  <c:x val="-7.5347221080117752E-2"/>
                  <c:y val="1.1483070738471686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3.9762291206550844E-2"/>
                      <c:h val="4.3079658521035603E-2"/>
                    </c:manualLayout>
                  </c15:layout>
                </c:ext>
                <c:ext xmlns:c16="http://schemas.microsoft.com/office/drawing/2014/chart" uri="{C3380CC4-5D6E-409C-BE32-E72D297353CC}">
                  <c16:uniqueId val="{00000007-525A-41A4-8A70-EBE0B1CF6078}"/>
                </c:ext>
              </c:extLst>
            </c:dLbl>
            <c:dLbl>
              <c:idx val="3"/>
              <c:layout>
                <c:manualLayout>
                  <c:x val="-7.68943919441858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25A-41A4-8A70-EBE0B1CF6078}"/>
                </c:ext>
              </c:extLst>
            </c:dLbl>
            <c:dLbl>
              <c:idx val="4"/>
              <c:layout>
                <c:manualLayout>
                  <c:x val="2.011322123288564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25A-41A4-8A70-EBE0B1CF6078}"/>
                </c:ext>
              </c:extLst>
            </c:dLbl>
            <c:dLbl>
              <c:idx val="5"/>
              <c:layout>
                <c:manualLayout>
                  <c:x val="2.011322123288564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3EA-4F00-891D-6FB05AF746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chemeClr val="tx1"/>
                      </a:solidFill>
                    </a:ln>
                  </c:spPr>
                </c15:leaderLines>
              </c:ext>
            </c:extLst>
          </c:dLbls>
          <c:xVal>
            <c:numRef>
              <c:f>Sheet1!$E$2:$E$7</c:f>
              <c:numCache>
                <c:formatCode>0%</c:formatCode>
                <c:ptCount val="6"/>
                <c:pt idx="0">
                  <c:v>0.34861199999999998</c:v>
                </c:pt>
                <c:pt idx="1">
                  <c:v>0.5990943748700982</c:v>
                </c:pt>
                <c:pt idx="2">
                  <c:v>0.58824181064632985</c:v>
                </c:pt>
                <c:pt idx="3">
                  <c:v>0.67029024005217608</c:v>
                </c:pt>
                <c:pt idx="4">
                  <c:v>0.18587158957379166</c:v>
                </c:pt>
                <c:pt idx="5">
                  <c:v>0.67392313275121019</c:v>
                </c:pt>
              </c:numCache>
            </c:numRef>
          </c:xVal>
          <c:yVal>
            <c:numRef>
              <c:f>Sheet1!$D$2:$D$7</c:f>
              <c:numCache>
                <c:formatCode>General</c:formatCode>
                <c:ptCount val="6"/>
                <c:pt idx="0">
                  <c:v>5.5</c:v>
                </c:pt>
                <c:pt idx="1">
                  <c:v>4.5</c:v>
                </c:pt>
                <c:pt idx="2">
                  <c:v>3.5</c:v>
                </c:pt>
                <c:pt idx="3">
                  <c:v>2.5</c:v>
                </c:pt>
                <c:pt idx="4">
                  <c:v>1.5</c:v>
                </c:pt>
                <c:pt idx="5">
                  <c:v>0.5</c:v>
                </c:pt>
              </c:numCache>
            </c:numRef>
          </c:yVal>
          <c:smooth val="0"/>
          <c:extLst>
            <c:ext xmlns:c16="http://schemas.microsoft.com/office/drawing/2014/chart" uri="{C3380CC4-5D6E-409C-BE32-E72D297353CC}">
              <c16:uniqueId val="{00000003-C3EA-4F00-891D-6FB05AF74626}"/>
            </c:ext>
          </c:extLst>
        </c:ser>
        <c:dLbls>
          <c:showLegendKey val="0"/>
          <c:showVal val="0"/>
          <c:showCatName val="0"/>
          <c:showSerName val="0"/>
          <c:showPercent val="0"/>
          <c:showBubbleSize val="0"/>
        </c:dLbls>
        <c:axId val="162652160"/>
        <c:axId val="162633984"/>
      </c:scatterChart>
      <c:catAx>
        <c:axId val="162626560"/>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32448"/>
        <c:crosses val="autoZero"/>
        <c:auto val="1"/>
        <c:lblAlgn val="ctr"/>
        <c:lblOffset val="100"/>
        <c:noMultiLvlLbl val="0"/>
      </c:catAx>
      <c:valAx>
        <c:axId val="162632448"/>
        <c:scaling>
          <c:orientation val="minMax"/>
          <c:max val="1"/>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2626560"/>
        <c:crosses val="max"/>
        <c:crossBetween val="between"/>
      </c:valAx>
      <c:valAx>
        <c:axId val="16263398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52160"/>
        <c:crosses val="max"/>
        <c:crossBetween val="midCat"/>
      </c:valAx>
      <c:valAx>
        <c:axId val="162652160"/>
        <c:scaling>
          <c:orientation val="minMax"/>
        </c:scaling>
        <c:delete val="1"/>
        <c:axPos val="b"/>
        <c:numFmt formatCode="0%" sourceLinked="1"/>
        <c:majorTickMark val="out"/>
        <c:minorTickMark val="none"/>
        <c:tickLblPos val="nextTo"/>
        <c:crossAx val="162633984"/>
        <c:crosses val="autoZero"/>
        <c:crossBetween val="midCat"/>
      </c:valAx>
      <c:spPr>
        <a:noFill/>
        <a:ln>
          <a:noFill/>
        </a:ln>
        <a:effectLst/>
      </c:spPr>
    </c:plotArea>
    <c:legend>
      <c:legendPos val="b"/>
      <c:legendEntry>
        <c:idx val="0"/>
        <c:delete val="1"/>
      </c:legendEntry>
      <c:layout>
        <c:manualLayout>
          <c:xMode val="edge"/>
          <c:yMode val="edge"/>
          <c:x val="0.39521042193785955"/>
          <c:y val="0.90322045015474584"/>
          <c:w val="0.60256055559758515"/>
          <c:h val="7.636265007225148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76648828883315"/>
          <c:y val="0.13706376633126077"/>
          <c:w val="0.66524493127892925"/>
          <c:h val="0.7761421166663881"/>
        </c:manualLayout>
      </c:layout>
      <c:barChart>
        <c:barDir val="bar"/>
        <c:grouping val="percentStacked"/>
        <c:varyColors val="0"/>
        <c:ser>
          <c:idx val="0"/>
          <c:order val="0"/>
          <c:tx>
            <c:strRef>
              <c:f>Sheet1!$B$1</c:f>
              <c:strCache>
                <c:ptCount val="1"/>
                <c:pt idx="0">
                  <c:v>4+</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241A-4BAC-9282-FDCA66C538CC}"/>
              </c:ext>
            </c:extLst>
          </c:dPt>
          <c:dPt>
            <c:idx val="3"/>
            <c:invertIfNegative val="0"/>
            <c:bubble3D val="0"/>
            <c:spPr>
              <a:solidFill>
                <a:srgbClr val="82BAB5"/>
              </a:solidFill>
              <a:ln w="31750">
                <a:solidFill>
                  <a:schemeClr val="tx1"/>
                </a:solidFill>
              </a:ln>
            </c:spPr>
            <c:extLst>
              <c:ext xmlns:c16="http://schemas.microsoft.com/office/drawing/2014/chart" uri="{C3380CC4-5D6E-409C-BE32-E72D297353CC}">
                <c16:uniqueId val="{00000002-241A-4BAC-9282-FDCA66C538CC}"/>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4-241A-4BAC-9282-FDCA66C538CC}"/>
              </c:ext>
            </c:extLst>
          </c:dPt>
          <c:dPt>
            <c:idx val="9"/>
            <c:invertIfNegative val="0"/>
            <c:bubble3D val="0"/>
            <c:extLst>
              <c:ext xmlns:c16="http://schemas.microsoft.com/office/drawing/2014/chart" uri="{C3380CC4-5D6E-409C-BE32-E72D297353CC}">
                <c16:uniqueId val="{00000005-241A-4BAC-9282-FDCA66C538CC}"/>
              </c:ext>
            </c:extLst>
          </c:dPt>
          <c:dLbls>
            <c:spPr>
              <a:no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United States</c:v>
                </c:pt>
                <c:pt idx="2">
                  <c:v>United Kingdom</c:v>
                </c:pt>
                <c:pt idx="3">
                  <c:v>CMWF average</c:v>
                </c:pt>
                <c:pt idx="4">
                  <c:v>Sweden</c:v>
                </c:pt>
                <c:pt idx="5">
                  <c:v>Canada</c:v>
                </c:pt>
                <c:pt idx="6">
                  <c:v>Switzerland</c:v>
                </c:pt>
                <c:pt idx="7">
                  <c:v>New Zealand</c:v>
                </c:pt>
                <c:pt idx="8">
                  <c:v>Netherlands</c:v>
                </c:pt>
                <c:pt idx="9">
                  <c:v>Australia</c:v>
                </c:pt>
                <c:pt idx="10">
                  <c:v>France</c:v>
                </c:pt>
                <c:pt idx="11">
                  <c:v>Norway</c:v>
                </c:pt>
              </c:strCache>
            </c:strRef>
          </c:cat>
          <c:val>
            <c:numRef>
              <c:f>Sheet1!$B$2:$B$13</c:f>
              <c:numCache>
                <c:formatCode>0%</c:formatCode>
                <c:ptCount val="12"/>
                <c:pt idx="0">
                  <c:v>0.27</c:v>
                </c:pt>
                <c:pt idx="1">
                  <c:v>0.25</c:v>
                </c:pt>
                <c:pt idx="2">
                  <c:v>0.18</c:v>
                </c:pt>
                <c:pt idx="3">
                  <c:v>0.15</c:v>
                </c:pt>
                <c:pt idx="4">
                  <c:v>0.15</c:v>
                </c:pt>
                <c:pt idx="5">
                  <c:v>0.15</c:v>
                </c:pt>
                <c:pt idx="6">
                  <c:v>0.15</c:v>
                </c:pt>
                <c:pt idx="7">
                  <c:v>0.13</c:v>
                </c:pt>
                <c:pt idx="8">
                  <c:v>0.13</c:v>
                </c:pt>
                <c:pt idx="9">
                  <c:v>0.11</c:v>
                </c:pt>
                <c:pt idx="10">
                  <c:v>0.09</c:v>
                </c:pt>
                <c:pt idx="11">
                  <c:v>7.0000000000000007E-2</c:v>
                </c:pt>
              </c:numCache>
            </c:numRef>
          </c:val>
          <c:extLst>
            <c:ext xmlns:c16="http://schemas.microsoft.com/office/drawing/2014/chart" uri="{C3380CC4-5D6E-409C-BE32-E72D297353CC}">
              <c16:uniqueId val="{00000006-241A-4BAC-9282-FDCA66C538CC}"/>
            </c:ext>
          </c:extLst>
        </c:ser>
        <c:ser>
          <c:idx val="1"/>
          <c:order val="1"/>
          <c:tx>
            <c:strRef>
              <c:f>Sheet1!$C$1</c:f>
              <c:strCache>
                <c:ptCount val="1"/>
                <c:pt idx="0">
                  <c:v>2–3</c:v>
                </c:pt>
              </c:strCache>
            </c:strRef>
          </c:tx>
          <c:spPr>
            <a:pattFill prst="pct5">
              <a:fgClr>
                <a:schemeClr val="bg1"/>
              </a:fgClr>
              <a:bgClr>
                <a:srgbClr val="365254"/>
              </a:bgClr>
            </a:pattFill>
            <a:ln w="6350">
              <a:solidFill>
                <a:schemeClr val="tx1"/>
              </a:solidFill>
            </a:ln>
          </c:spPr>
          <c:invertIfNegative val="0"/>
          <c:dPt>
            <c:idx val="1"/>
            <c:invertIfNegative val="0"/>
            <c:bubble3D val="0"/>
            <c:extLst>
              <c:ext xmlns:c16="http://schemas.microsoft.com/office/drawing/2014/chart" uri="{C3380CC4-5D6E-409C-BE32-E72D297353CC}">
                <c16:uniqueId val="{00000007-241A-4BAC-9282-FDCA66C538CC}"/>
              </c:ext>
            </c:extLst>
          </c:dPt>
          <c:dPt>
            <c:idx val="3"/>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9-241A-4BAC-9282-FDCA66C538CC}"/>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B-241A-4BAC-9282-FDCA66C538CC}"/>
              </c:ext>
            </c:extLst>
          </c:dPt>
          <c:dPt>
            <c:idx val="9"/>
            <c:invertIfNegative val="0"/>
            <c:bubble3D val="0"/>
            <c:extLst>
              <c:ext xmlns:c16="http://schemas.microsoft.com/office/drawing/2014/chart" uri="{C3380CC4-5D6E-409C-BE32-E72D297353CC}">
                <c16:uniqueId val="{0000000C-241A-4BAC-9282-FDCA66C538CC}"/>
              </c:ext>
            </c:extLst>
          </c:dPt>
          <c:dLbls>
            <c:spPr>
              <a:solidFill>
                <a:srgbClr val="365254"/>
              </a:solid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United States</c:v>
                </c:pt>
                <c:pt idx="2">
                  <c:v>United Kingdom</c:v>
                </c:pt>
                <c:pt idx="3">
                  <c:v>CMWF average</c:v>
                </c:pt>
                <c:pt idx="4">
                  <c:v>Sweden</c:v>
                </c:pt>
                <c:pt idx="5">
                  <c:v>Canada</c:v>
                </c:pt>
                <c:pt idx="6">
                  <c:v>Switzerland</c:v>
                </c:pt>
                <c:pt idx="7">
                  <c:v>New Zealand</c:v>
                </c:pt>
                <c:pt idx="8">
                  <c:v>Netherlands</c:v>
                </c:pt>
                <c:pt idx="9">
                  <c:v>Australia</c:v>
                </c:pt>
                <c:pt idx="10">
                  <c:v>France</c:v>
                </c:pt>
                <c:pt idx="11">
                  <c:v>Norway</c:v>
                </c:pt>
              </c:strCache>
            </c:strRef>
          </c:cat>
          <c:val>
            <c:numRef>
              <c:f>Sheet1!$C$2:$C$13</c:f>
              <c:numCache>
                <c:formatCode>0%</c:formatCode>
                <c:ptCount val="12"/>
                <c:pt idx="0">
                  <c:v>0.48</c:v>
                </c:pt>
                <c:pt idx="1">
                  <c:v>0.44</c:v>
                </c:pt>
                <c:pt idx="2">
                  <c:v>0.42</c:v>
                </c:pt>
                <c:pt idx="3">
                  <c:v>0.43</c:v>
                </c:pt>
                <c:pt idx="4">
                  <c:v>0.33</c:v>
                </c:pt>
                <c:pt idx="5">
                  <c:v>0.42</c:v>
                </c:pt>
                <c:pt idx="6">
                  <c:v>0.46</c:v>
                </c:pt>
                <c:pt idx="7">
                  <c:v>0.45</c:v>
                </c:pt>
                <c:pt idx="8">
                  <c:v>0.36</c:v>
                </c:pt>
                <c:pt idx="9">
                  <c:v>0.57999999999999996</c:v>
                </c:pt>
                <c:pt idx="10">
                  <c:v>0.47</c:v>
                </c:pt>
                <c:pt idx="11">
                  <c:v>0.33</c:v>
                </c:pt>
              </c:numCache>
            </c:numRef>
          </c:val>
          <c:extLst>
            <c:ext xmlns:c16="http://schemas.microsoft.com/office/drawing/2014/chart" uri="{C3380CC4-5D6E-409C-BE32-E72D297353CC}">
              <c16:uniqueId val="{0000000D-241A-4BAC-9282-FDCA66C538CC}"/>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0E-241A-4BAC-9282-FDCA66C538CC}"/>
              </c:ext>
            </c:extLst>
          </c:dPt>
          <c:dPt>
            <c:idx val="3"/>
            <c:invertIfNegative val="0"/>
            <c:bubble3D val="0"/>
            <c:spPr>
              <a:solidFill>
                <a:srgbClr val="852062"/>
              </a:solidFill>
              <a:ln w="31750">
                <a:solidFill>
                  <a:schemeClr val="tx1"/>
                </a:solidFill>
              </a:ln>
            </c:spPr>
            <c:extLst>
              <c:ext xmlns:c16="http://schemas.microsoft.com/office/drawing/2014/chart" uri="{C3380CC4-5D6E-409C-BE32-E72D297353CC}">
                <c16:uniqueId val="{00000010-241A-4BAC-9282-FDCA66C538CC}"/>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12-241A-4BAC-9282-FDCA66C538CC}"/>
              </c:ext>
            </c:extLst>
          </c:dPt>
          <c:dPt>
            <c:idx val="9"/>
            <c:invertIfNegative val="0"/>
            <c:bubble3D val="0"/>
            <c:extLst>
              <c:ext xmlns:c16="http://schemas.microsoft.com/office/drawing/2014/chart" uri="{C3380CC4-5D6E-409C-BE32-E72D297353CC}">
                <c16:uniqueId val="{00000013-241A-4BAC-9282-FDCA66C538CC}"/>
              </c:ext>
            </c:extLst>
          </c:dPt>
          <c:dLbls>
            <c:spPr>
              <a:no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United States</c:v>
                </c:pt>
                <c:pt idx="2">
                  <c:v>United Kingdom</c:v>
                </c:pt>
                <c:pt idx="3">
                  <c:v>CMWF average</c:v>
                </c:pt>
                <c:pt idx="4">
                  <c:v>Sweden</c:v>
                </c:pt>
                <c:pt idx="5">
                  <c:v>Canada</c:v>
                </c:pt>
                <c:pt idx="6">
                  <c:v>Switzerland</c:v>
                </c:pt>
                <c:pt idx="7">
                  <c:v>New Zealand</c:v>
                </c:pt>
                <c:pt idx="8">
                  <c:v>Netherlands</c:v>
                </c:pt>
                <c:pt idx="9">
                  <c:v>Australia</c:v>
                </c:pt>
                <c:pt idx="10">
                  <c:v>France</c:v>
                </c:pt>
                <c:pt idx="11">
                  <c:v>Norway</c:v>
                </c:pt>
              </c:strCache>
            </c:strRef>
          </c:cat>
          <c:val>
            <c:numRef>
              <c:f>Sheet1!$D$2:$D$13</c:f>
              <c:numCache>
                <c:formatCode>0%</c:formatCode>
                <c:ptCount val="12"/>
                <c:pt idx="0">
                  <c:v>0.19</c:v>
                </c:pt>
                <c:pt idx="1">
                  <c:v>0.23</c:v>
                </c:pt>
                <c:pt idx="2">
                  <c:v>0.27</c:v>
                </c:pt>
                <c:pt idx="3">
                  <c:v>0.32</c:v>
                </c:pt>
                <c:pt idx="4">
                  <c:v>0.33</c:v>
                </c:pt>
                <c:pt idx="5">
                  <c:v>0.34</c:v>
                </c:pt>
                <c:pt idx="6">
                  <c:v>0.33</c:v>
                </c:pt>
                <c:pt idx="7">
                  <c:v>0.37</c:v>
                </c:pt>
                <c:pt idx="8">
                  <c:v>0.32</c:v>
                </c:pt>
                <c:pt idx="9">
                  <c:v>0.26</c:v>
                </c:pt>
                <c:pt idx="10">
                  <c:v>0.32</c:v>
                </c:pt>
                <c:pt idx="11">
                  <c:v>0.51</c:v>
                </c:pt>
              </c:numCache>
            </c:numRef>
          </c:val>
          <c:extLst>
            <c:ext xmlns:c16="http://schemas.microsoft.com/office/drawing/2014/chart" uri="{C3380CC4-5D6E-409C-BE32-E72D297353CC}">
              <c16:uniqueId val="{00000014-241A-4BAC-9282-FDCA66C538CC}"/>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extLst>
              <c:ext xmlns:c16="http://schemas.microsoft.com/office/drawing/2014/chart" uri="{C3380CC4-5D6E-409C-BE32-E72D297353CC}">
                <c16:uniqueId val="{00000015-241A-4BAC-9282-FDCA66C538CC}"/>
              </c:ext>
            </c:extLst>
          </c:dPt>
          <c:dPt>
            <c:idx val="3"/>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7-241A-4BAC-9282-FDCA66C538CC}"/>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9-241A-4BAC-9282-FDCA66C538CC}"/>
              </c:ext>
            </c:extLst>
          </c:dPt>
          <c:dPt>
            <c:idx val="9"/>
            <c:invertIfNegative val="0"/>
            <c:bubble3D val="0"/>
            <c:extLst>
              <c:ext xmlns:c16="http://schemas.microsoft.com/office/drawing/2014/chart" uri="{C3380CC4-5D6E-409C-BE32-E72D297353CC}">
                <c16:uniqueId val="{0000001A-241A-4BAC-9282-FDCA66C538CC}"/>
              </c:ext>
            </c:extLst>
          </c:dPt>
          <c:dLbls>
            <c:dLbl>
              <c:idx val="0"/>
              <c:layout>
                <c:manualLayout>
                  <c:x val="4.837176301011299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41A-4BAC-9282-FDCA66C538CC}"/>
                </c:ext>
              </c:extLst>
            </c:dLbl>
            <c:dLbl>
              <c:idx val="1"/>
              <c:layout>
                <c:manualLayout>
                  <c:x val="5.650130871648945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41A-4BAC-9282-FDCA66C538CC}"/>
                </c:ext>
              </c:extLst>
            </c:dLbl>
            <c:dLbl>
              <c:idx val="2"/>
              <c:layout>
                <c:manualLayout>
                  <c:x val="7.4940197569167366E-2"/>
                  <c:y val="-1.0106262112901763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241A-4BAC-9282-FDCA66C538CC}"/>
                </c:ext>
              </c:extLst>
            </c:dLbl>
            <c:dLbl>
              <c:idx val="3"/>
              <c:layout>
                <c:manualLayout>
                  <c:x val="7.27236201211783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41A-4BAC-9282-FDCA66C538CC}"/>
                </c:ext>
              </c:extLst>
            </c:dLbl>
            <c:dLbl>
              <c:idx val="4"/>
              <c:layout>
                <c:manualLayout>
                  <c:x val="0.1019148417109501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241A-4BAC-9282-FDCA66C538CC}"/>
                </c:ext>
              </c:extLst>
            </c:dLbl>
            <c:dLbl>
              <c:idx val="5"/>
              <c:layout>
                <c:manualLayout>
                  <c:x val="5.8566343219861469E-2"/>
                  <c:y val="-1.0106262112901763E-16"/>
                </c:manualLayout>
              </c:layout>
              <c:spPr>
                <a:noFill/>
                <a:ln>
                  <a:noFill/>
                </a:ln>
                <a:effectLst/>
              </c:spPr>
              <c:txPr>
                <a:bodyPr rot="0" vertOverflow="overflow" horzOverflow="overflow" vert="horz" lIns="45720" tIns="0" rIns="0" bIns="0">
                  <a:noAutofit/>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9-241A-4BAC-9282-FDCA66C538CC}"/>
                </c:ext>
              </c:extLst>
            </c:dLbl>
            <c:dLbl>
              <c:idx val="6"/>
              <c:layout>
                <c:manualLayout>
                  <c:x val="5.08106500005121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241A-4BAC-9282-FDCA66C538CC}"/>
                </c:ext>
              </c:extLst>
            </c:dLbl>
            <c:dLbl>
              <c:idx val="7"/>
              <c:layout>
                <c:manualLayout>
                  <c:x val="5.028944469636928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41A-4BAC-9282-FDCA66C538CC}"/>
                </c:ext>
              </c:extLst>
            </c:dLbl>
            <c:dLbl>
              <c:idx val="8"/>
              <c:layout>
                <c:manualLayout>
                  <c:x val="0.10226383466497718"/>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241A-4BAC-9282-FDCA66C538CC}"/>
                </c:ext>
              </c:extLst>
            </c:dLbl>
            <c:dLbl>
              <c:idx val="9"/>
              <c:layout>
                <c:manualLayout>
                  <c:x val="4.7233546214267015E-2"/>
                  <c:y val="-5.053131056450881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41A-4BAC-9282-FDCA66C538CC}"/>
                </c:ext>
              </c:extLst>
            </c:dLbl>
            <c:dLbl>
              <c:idx val="10"/>
              <c:layout>
                <c:manualLayout>
                  <c:x val="7.123379700973878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241A-4BAC-9282-FDCA66C538CC}"/>
                </c:ext>
              </c:extLst>
            </c:dLbl>
            <c:dLbl>
              <c:idx val="11"/>
              <c:layout>
                <c:manualLayout>
                  <c:x val="5.856634321986146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241A-4BAC-9282-FDCA66C538CC}"/>
                </c:ext>
              </c:extLst>
            </c:dLbl>
            <c:spPr>
              <a:noFill/>
              <a:ln>
                <a:noFill/>
              </a:ln>
              <a:effectLst/>
            </c:spPr>
            <c:txPr>
              <a:bodyPr rot="0" vert="horz" lIns="45720" tIns="0" rIns="0" bIns="0"/>
              <a:lstStyle/>
              <a:p>
                <a:pPr>
                  <a:defRPr>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Sheet1!$A$2:$A$13</c:f>
              <c:strCache>
                <c:ptCount val="12"/>
                <c:pt idx="0">
                  <c:v>Germany</c:v>
                </c:pt>
                <c:pt idx="1">
                  <c:v>United States</c:v>
                </c:pt>
                <c:pt idx="2">
                  <c:v>United Kingdom</c:v>
                </c:pt>
                <c:pt idx="3">
                  <c:v>CMWF average</c:v>
                </c:pt>
                <c:pt idx="4">
                  <c:v>Sweden</c:v>
                </c:pt>
                <c:pt idx="5">
                  <c:v>Canada</c:v>
                </c:pt>
                <c:pt idx="6">
                  <c:v>Switzerland</c:v>
                </c:pt>
                <c:pt idx="7">
                  <c:v>New Zealand</c:v>
                </c:pt>
                <c:pt idx="8">
                  <c:v>Netherlands</c:v>
                </c:pt>
                <c:pt idx="9">
                  <c:v>Australia</c:v>
                </c:pt>
                <c:pt idx="10">
                  <c:v>France</c:v>
                </c:pt>
                <c:pt idx="11">
                  <c:v>Norway</c:v>
                </c:pt>
              </c:strCache>
            </c:strRef>
          </c:cat>
          <c:val>
            <c:numRef>
              <c:f>Sheet1!$E$2:$E$13</c:f>
              <c:numCache>
                <c:formatCode>0%</c:formatCode>
                <c:ptCount val="12"/>
                <c:pt idx="0">
                  <c:v>0.06</c:v>
                </c:pt>
                <c:pt idx="1">
                  <c:v>0.08</c:v>
                </c:pt>
                <c:pt idx="2">
                  <c:v>0.12</c:v>
                </c:pt>
                <c:pt idx="3">
                  <c:v>0.1</c:v>
                </c:pt>
                <c:pt idx="4">
                  <c:v>0.19</c:v>
                </c:pt>
                <c:pt idx="5">
                  <c:v>0.09</c:v>
                </c:pt>
                <c:pt idx="6">
                  <c:v>7.0000000000000007E-2</c:v>
                </c:pt>
                <c:pt idx="7">
                  <c:v>0.04</c:v>
                </c:pt>
                <c:pt idx="8">
                  <c:v>0.19</c:v>
                </c:pt>
                <c:pt idx="9">
                  <c:v>0.05</c:v>
                </c:pt>
                <c:pt idx="10">
                  <c:v>0.11</c:v>
                </c:pt>
                <c:pt idx="11">
                  <c:v>0.09</c:v>
                </c:pt>
              </c:numCache>
            </c:numRef>
          </c:val>
          <c:extLst>
            <c:ext xmlns:c16="http://schemas.microsoft.com/office/drawing/2014/chart" uri="{C3380CC4-5D6E-409C-BE32-E72D297353CC}">
              <c16:uniqueId val="{00000023-241A-4BAC-9282-FDCA66C538CC}"/>
            </c:ext>
          </c:extLst>
        </c:ser>
        <c:dLbls>
          <c:showLegendKey val="0"/>
          <c:showVal val="0"/>
          <c:showCatName val="0"/>
          <c:showSerName val="0"/>
          <c:showPercent val="0"/>
          <c:showBubbleSize val="0"/>
        </c:dLbls>
        <c:gapWidth val="5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3541055574431094"/>
          <c:y val="0.94267339258116556"/>
          <c:w val="0.39728717178498502"/>
          <c:h val="5.7326607418834455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76648828883315"/>
          <c:y val="9.0129937461521023E-2"/>
          <c:w val="0.70176071237400972"/>
          <c:h val="0.8230757266452805"/>
        </c:manualLayout>
      </c:layout>
      <c:barChart>
        <c:barDir val="bar"/>
        <c:grouping val="percentStacked"/>
        <c:varyColors val="0"/>
        <c:ser>
          <c:idx val="0"/>
          <c:order val="0"/>
          <c:tx>
            <c:strRef>
              <c:f>Sheet1!$B$1</c:f>
              <c:strCache>
                <c:ptCount val="1"/>
                <c:pt idx="0">
                  <c:v>3+</c:v>
                </c:pt>
              </c:strCache>
            </c:strRef>
          </c:tx>
          <c:spPr>
            <a:solidFill>
              <a:srgbClr val="82BAB5"/>
            </a:solidFill>
            <a:ln w="6350">
              <a:solidFill>
                <a:schemeClr val="tx1"/>
              </a:solidFill>
            </a:ln>
          </c:spPr>
          <c:invertIfNegative val="0"/>
          <c:dPt>
            <c:idx val="1"/>
            <c:invertIfNegative val="0"/>
            <c:bubble3D val="0"/>
            <c:spPr>
              <a:solidFill>
                <a:srgbClr val="82BAB5"/>
              </a:solidFill>
              <a:ln w="31750">
                <a:solidFill>
                  <a:schemeClr val="tx1"/>
                </a:solidFill>
              </a:ln>
            </c:spPr>
            <c:extLst>
              <c:ext xmlns:c16="http://schemas.microsoft.com/office/drawing/2014/chart" uri="{C3380CC4-5D6E-409C-BE32-E72D297353CC}">
                <c16:uniqueId val="{00000001-F1CA-4772-8222-41CFFF1DD36D}"/>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3-F1CA-4772-8222-41CFFF1DD36D}"/>
              </c:ext>
            </c:extLst>
          </c:dPt>
          <c:dLbls>
            <c:spPr>
              <a:no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Canada</c:v>
                </c:pt>
                <c:pt idx="2">
                  <c:v>United Kingdom</c:v>
                </c:pt>
                <c:pt idx="3">
                  <c:v>Sweden</c:v>
                </c:pt>
                <c:pt idx="4">
                  <c:v>Germany</c:v>
                </c:pt>
                <c:pt idx="5">
                  <c:v>CMWF average</c:v>
                </c:pt>
                <c:pt idx="6">
                  <c:v>Australia</c:v>
                </c:pt>
                <c:pt idx="7">
                  <c:v>France</c:v>
                </c:pt>
                <c:pt idx="8">
                  <c:v>Switzerland</c:v>
                </c:pt>
                <c:pt idx="9">
                  <c:v>Norway</c:v>
                </c:pt>
                <c:pt idx="10">
                  <c:v>Netherlands</c:v>
                </c:pt>
                <c:pt idx="11">
                  <c:v>New Zealand</c:v>
                </c:pt>
              </c:strCache>
            </c:strRef>
          </c:cat>
          <c:val>
            <c:numRef>
              <c:f>Sheet1!$B$2:$B$13</c:f>
              <c:numCache>
                <c:formatCode>0%</c:formatCode>
                <c:ptCount val="12"/>
                <c:pt idx="0">
                  <c:v>0.43694326150720608</c:v>
                </c:pt>
                <c:pt idx="1">
                  <c:v>0.33279117916256301</c:v>
                </c:pt>
                <c:pt idx="2">
                  <c:v>0.30369428739395488</c:v>
                </c:pt>
                <c:pt idx="3">
                  <c:v>0.29930340726129118</c:v>
                </c:pt>
                <c:pt idx="4">
                  <c:v>0.28758543446329271</c:v>
                </c:pt>
                <c:pt idx="5">
                  <c:v>0.27262002904435928</c:v>
                </c:pt>
                <c:pt idx="6">
                  <c:v>0.27107213814533682</c:v>
                </c:pt>
                <c:pt idx="7">
                  <c:v>0.24127331471640479</c:v>
                </c:pt>
                <c:pt idx="8">
                  <c:v>0.23862726891716957</c:v>
                </c:pt>
                <c:pt idx="9">
                  <c:v>0.20267794059666838</c:v>
                </c:pt>
                <c:pt idx="10">
                  <c:v>0.19933562613516762</c:v>
                </c:pt>
                <c:pt idx="11">
                  <c:v>0.18551646118889747</c:v>
                </c:pt>
              </c:numCache>
            </c:numRef>
          </c:val>
          <c:extLst>
            <c:ext xmlns:c16="http://schemas.microsoft.com/office/drawing/2014/chart" uri="{C3380CC4-5D6E-409C-BE32-E72D297353CC}">
              <c16:uniqueId val="{00000004-F1CA-4772-8222-41CFFF1DD36D}"/>
            </c:ext>
          </c:extLst>
        </c:ser>
        <c:ser>
          <c:idx val="1"/>
          <c:order val="1"/>
          <c:tx>
            <c:strRef>
              <c:f>Sheet1!$C$1</c:f>
              <c:strCache>
                <c:ptCount val="1"/>
                <c:pt idx="0">
                  <c:v>2</c:v>
                </c:pt>
              </c:strCache>
            </c:strRef>
          </c:tx>
          <c:spPr>
            <a:pattFill prst="pct5">
              <a:fgClr>
                <a:schemeClr val="bg1"/>
              </a:fgClr>
              <a:bgClr>
                <a:srgbClr val="365254"/>
              </a:bgClr>
            </a:pattFill>
            <a:ln w="6350">
              <a:solidFill>
                <a:schemeClr val="tx1"/>
              </a:solidFill>
            </a:ln>
          </c:spPr>
          <c:invertIfNegative val="0"/>
          <c:dPt>
            <c:idx val="1"/>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6-F1CA-4772-8222-41CFFF1DD36D}"/>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8-F1CA-4772-8222-41CFFF1DD36D}"/>
              </c:ext>
            </c:extLst>
          </c:dPt>
          <c:dLbls>
            <c:spPr>
              <a:solidFill>
                <a:srgbClr val="365254"/>
              </a:solid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Canada</c:v>
                </c:pt>
                <c:pt idx="2">
                  <c:v>United Kingdom</c:v>
                </c:pt>
                <c:pt idx="3">
                  <c:v>Sweden</c:v>
                </c:pt>
                <c:pt idx="4">
                  <c:v>Germany</c:v>
                </c:pt>
                <c:pt idx="5">
                  <c:v>CMWF average</c:v>
                </c:pt>
                <c:pt idx="6">
                  <c:v>Australia</c:v>
                </c:pt>
                <c:pt idx="7">
                  <c:v>France</c:v>
                </c:pt>
                <c:pt idx="8">
                  <c:v>Switzerland</c:v>
                </c:pt>
                <c:pt idx="9">
                  <c:v>Norway</c:v>
                </c:pt>
                <c:pt idx="10">
                  <c:v>Netherlands</c:v>
                </c:pt>
                <c:pt idx="11">
                  <c:v>New Zealand</c:v>
                </c:pt>
              </c:strCache>
            </c:strRef>
          </c:cat>
          <c:val>
            <c:numRef>
              <c:f>Sheet1!$C$2:$C$13</c:f>
              <c:numCache>
                <c:formatCode>0%</c:formatCode>
                <c:ptCount val="12"/>
                <c:pt idx="0">
                  <c:v>0.25673588401931091</c:v>
                </c:pt>
                <c:pt idx="1">
                  <c:v>0.26251087797267508</c:v>
                </c:pt>
                <c:pt idx="2">
                  <c:v>0.25106169409307183</c:v>
                </c:pt>
                <c:pt idx="3">
                  <c:v>0.2759995355132347</c:v>
                </c:pt>
                <c:pt idx="4">
                  <c:v>0.2688720625574274</c:v>
                </c:pt>
                <c:pt idx="5">
                  <c:v>0.2555761024821645</c:v>
                </c:pt>
                <c:pt idx="6">
                  <c:v>0.25905168199418532</c:v>
                </c:pt>
                <c:pt idx="7">
                  <c:v>0.2655337664720353</c:v>
                </c:pt>
                <c:pt idx="8">
                  <c:v>0.24548379801586842</c:v>
                </c:pt>
                <c:pt idx="9">
                  <c:v>0.2751356430258764</c:v>
                </c:pt>
                <c:pt idx="10">
                  <c:v>0.22146617717294179</c:v>
                </c:pt>
                <c:pt idx="11">
                  <c:v>0.22948600646718184</c:v>
                </c:pt>
              </c:numCache>
            </c:numRef>
          </c:val>
          <c:extLst>
            <c:ext xmlns:c16="http://schemas.microsoft.com/office/drawing/2014/chart" uri="{C3380CC4-5D6E-409C-BE32-E72D297353CC}">
              <c16:uniqueId val="{00000009-F1CA-4772-8222-41CFFF1DD36D}"/>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spPr>
              <a:solidFill>
                <a:srgbClr val="852062"/>
              </a:solidFill>
              <a:ln w="31750">
                <a:solidFill>
                  <a:schemeClr val="tx1"/>
                </a:solidFill>
              </a:ln>
            </c:spPr>
            <c:extLst>
              <c:ext xmlns:c16="http://schemas.microsoft.com/office/drawing/2014/chart" uri="{C3380CC4-5D6E-409C-BE32-E72D297353CC}">
                <c16:uniqueId val="{0000000B-F1CA-4772-8222-41CFFF1DD36D}"/>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0D-F1CA-4772-8222-41CFFF1DD36D}"/>
              </c:ext>
            </c:extLst>
          </c:dPt>
          <c:dLbls>
            <c:spPr>
              <a:noFill/>
              <a:ln>
                <a:noFill/>
              </a:ln>
              <a:effectLst/>
            </c:spPr>
            <c:txPr>
              <a:bodyPr rot="0" vert="horz" lIns="0" tIns="0" rIns="0" bIns="0"/>
              <a:lstStyle/>
              <a:p>
                <a:pPr>
                  <a:defRPr baseline="0">
                    <a:ln>
                      <a:noFill/>
                    </a:ln>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Canada</c:v>
                </c:pt>
                <c:pt idx="2">
                  <c:v>United Kingdom</c:v>
                </c:pt>
                <c:pt idx="3">
                  <c:v>Sweden</c:v>
                </c:pt>
                <c:pt idx="4">
                  <c:v>Germany</c:v>
                </c:pt>
                <c:pt idx="5">
                  <c:v>CMWF average</c:v>
                </c:pt>
                <c:pt idx="6">
                  <c:v>Australia</c:v>
                </c:pt>
                <c:pt idx="7">
                  <c:v>France</c:v>
                </c:pt>
                <c:pt idx="8">
                  <c:v>Switzerland</c:v>
                </c:pt>
                <c:pt idx="9">
                  <c:v>Norway</c:v>
                </c:pt>
                <c:pt idx="10">
                  <c:v>Netherlands</c:v>
                </c:pt>
                <c:pt idx="11">
                  <c:v>New Zealand</c:v>
                </c:pt>
              </c:strCache>
            </c:strRef>
          </c:cat>
          <c:val>
            <c:numRef>
              <c:f>Sheet1!$D$2:$D$13</c:f>
              <c:numCache>
                <c:formatCode>0%</c:formatCode>
                <c:ptCount val="12"/>
                <c:pt idx="0">
                  <c:v>0.19771391978562533</c:v>
                </c:pt>
                <c:pt idx="1">
                  <c:v>0.26393697645221265</c:v>
                </c:pt>
                <c:pt idx="2">
                  <c:v>0.2934303030109699</c:v>
                </c:pt>
                <c:pt idx="3">
                  <c:v>0.26732280290513499</c:v>
                </c:pt>
                <c:pt idx="4">
                  <c:v>0.26638417687652033</c:v>
                </c:pt>
                <c:pt idx="5">
                  <c:v>0.28084985377754396</c:v>
                </c:pt>
                <c:pt idx="6">
                  <c:v>0.25777850546476955</c:v>
                </c:pt>
                <c:pt idx="7">
                  <c:v>0.28498434129992828</c:v>
                </c:pt>
                <c:pt idx="8">
                  <c:v>0.31198554785697941</c:v>
                </c:pt>
                <c:pt idx="9">
                  <c:v>0.31031302995713272</c:v>
                </c:pt>
                <c:pt idx="10">
                  <c:v>0.33137519843349217</c:v>
                </c:pt>
                <c:pt idx="11">
                  <c:v>0.30412358951021851</c:v>
                </c:pt>
              </c:numCache>
            </c:numRef>
          </c:val>
          <c:extLst>
            <c:ext xmlns:c16="http://schemas.microsoft.com/office/drawing/2014/chart" uri="{C3380CC4-5D6E-409C-BE32-E72D297353CC}">
              <c16:uniqueId val="{0000000E-F1CA-4772-8222-41CFFF1DD36D}"/>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0-F1CA-4772-8222-41CFFF1DD36D}"/>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2-F1CA-4772-8222-41CFFF1DD36D}"/>
              </c:ext>
            </c:extLst>
          </c:dPt>
          <c:dLbls>
            <c:dLbl>
              <c:idx val="5"/>
              <c:spPr>
                <a:solidFill>
                  <a:srgbClr val="C8DA3F"/>
                </a:solidFill>
                <a:ln>
                  <a:noFill/>
                </a:ln>
                <a:effectLst/>
              </c:spPr>
              <c:txPr>
                <a:bodyPr rot="0" vertOverflow="overflow" horzOverflow="overflow" vert="horz" lIns="0" tIns="0" rIns="0" bIns="0">
                  <a:no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CA-4772-8222-41CFFF1DD36D}"/>
                </c:ext>
              </c:extLst>
            </c:dLbl>
            <c:spPr>
              <a:solidFill>
                <a:srgbClr val="C8DA3F"/>
              </a:solid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Canada</c:v>
                </c:pt>
                <c:pt idx="2">
                  <c:v>United Kingdom</c:v>
                </c:pt>
                <c:pt idx="3">
                  <c:v>Sweden</c:v>
                </c:pt>
                <c:pt idx="4">
                  <c:v>Germany</c:v>
                </c:pt>
                <c:pt idx="5">
                  <c:v>CMWF average</c:v>
                </c:pt>
                <c:pt idx="6">
                  <c:v>Australia</c:v>
                </c:pt>
                <c:pt idx="7">
                  <c:v>France</c:v>
                </c:pt>
                <c:pt idx="8">
                  <c:v>Switzerland</c:v>
                </c:pt>
                <c:pt idx="9">
                  <c:v>Norway</c:v>
                </c:pt>
                <c:pt idx="10">
                  <c:v>Netherlands</c:v>
                </c:pt>
                <c:pt idx="11">
                  <c:v>New Zealand</c:v>
                </c:pt>
              </c:strCache>
            </c:strRef>
          </c:cat>
          <c:val>
            <c:numRef>
              <c:f>Sheet1!$E$2:$E$13</c:f>
              <c:numCache>
                <c:formatCode>0%</c:formatCode>
                <c:ptCount val="12"/>
                <c:pt idx="0">
                  <c:v>0.10860693468785991</c:v>
                </c:pt>
                <c:pt idx="1">
                  <c:v>0.14076096641255001</c:v>
                </c:pt>
                <c:pt idx="2">
                  <c:v>0.15181371550200318</c:v>
                </c:pt>
                <c:pt idx="3">
                  <c:v>0.15737425432037064</c:v>
                </c:pt>
                <c:pt idx="4">
                  <c:v>0.17715832610276025</c:v>
                </c:pt>
                <c:pt idx="5">
                  <c:v>0.19095401469593598</c:v>
                </c:pt>
                <c:pt idx="6">
                  <c:v>0.21209767439570851</c:v>
                </c:pt>
                <c:pt idx="7">
                  <c:v>0.20820857751163219</c:v>
                </c:pt>
                <c:pt idx="8">
                  <c:v>0.20390338520998533</c:v>
                </c:pt>
                <c:pt idx="9">
                  <c:v>0.21187338642032466</c:v>
                </c:pt>
                <c:pt idx="10">
                  <c:v>0.24782299825839851</c:v>
                </c:pt>
                <c:pt idx="11">
                  <c:v>0.28087394283370243</c:v>
                </c:pt>
              </c:numCache>
            </c:numRef>
          </c:val>
          <c:extLst>
            <c:ext xmlns:c16="http://schemas.microsoft.com/office/drawing/2014/chart" uri="{C3380CC4-5D6E-409C-BE32-E72D297353CC}">
              <c16:uniqueId val="{00000013-F1CA-4772-8222-41CFFF1DD36D}"/>
            </c:ext>
          </c:extLst>
        </c:ser>
        <c:dLbls>
          <c:showLegendKey val="0"/>
          <c:showVal val="0"/>
          <c:showCatName val="0"/>
          <c:showSerName val="0"/>
          <c:showPercent val="0"/>
          <c:showBubbleSize val="0"/>
        </c:dLbls>
        <c:gapWidth val="5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b="0"/>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35106257568518606"/>
          <c:y val="0.94267336951124547"/>
          <c:w val="0.36894189054945709"/>
          <c:h val="5.7326723048507826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82211604330254"/>
          <c:y val="3.3472807357404523E-2"/>
          <c:w val="0.67248234147439234"/>
          <c:h val="0.8109784134811111"/>
        </c:manualLayout>
      </c:layout>
      <c:barChart>
        <c:barDir val="bar"/>
        <c:grouping val="stacked"/>
        <c:varyColors val="0"/>
        <c:ser>
          <c:idx val="0"/>
          <c:order val="0"/>
          <c:tx>
            <c:strRef>
              <c:f>Sheet1!$B$1</c:f>
              <c:strCache>
                <c:ptCount val="1"/>
                <c:pt idx="0">
                  <c:v>Always or often</c:v>
                </c:pt>
              </c:strCache>
            </c:strRef>
          </c:tx>
          <c:spPr>
            <a:solidFill>
              <a:schemeClr val="bg1">
                <a:lumMod val="85000"/>
              </a:schemeClr>
            </a:solidFill>
            <a:ln w="6350">
              <a:solidFill>
                <a:schemeClr val="tx1"/>
              </a:solidFill>
            </a:ln>
          </c:spPr>
          <c:invertIfNegative val="0"/>
          <c:dPt>
            <c:idx val="0"/>
            <c:invertIfNegative val="0"/>
            <c:bubble3D val="0"/>
            <c:spPr>
              <a:solidFill>
                <a:srgbClr val="BFBFBF"/>
              </a:solidFill>
              <a:ln w="6350">
                <a:solidFill>
                  <a:schemeClr val="tx1"/>
                </a:solidFill>
              </a:ln>
            </c:spPr>
            <c:extLst>
              <c:ext xmlns:c16="http://schemas.microsoft.com/office/drawing/2014/chart" uri="{C3380CC4-5D6E-409C-BE32-E72D297353CC}">
                <c16:uniqueId val="{0000000A-C504-4203-BE20-63A01C0243E9}"/>
              </c:ext>
            </c:extLst>
          </c:dPt>
          <c:dPt>
            <c:idx val="1"/>
            <c:invertIfNegative val="0"/>
            <c:bubble3D val="0"/>
            <c:spPr>
              <a:solidFill>
                <a:srgbClr val="BFBFBF"/>
              </a:solidFill>
              <a:ln w="6350">
                <a:solidFill>
                  <a:schemeClr val="tx1"/>
                </a:solidFill>
              </a:ln>
            </c:spPr>
            <c:extLst>
              <c:ext xmlns:c16="http://schemas.microsoft.com/office/drawing/2014/chart" uri="{C3380CC4-5D6E-409C-BE32-E72D297353CC}">
                <c16:uniqueId val="{0000000B-C504-4203-BE20-63A01C0243E9}"/>
              </c:ext>
            </c:extLst>
          </c:dPt>
          <c:dPt>
            <c:idx val="2"/>
            <c:invertIfNegative val="0"/>
            <c:bubble3D val="0"/>
            <c:spPr>
              <a:solidFill>
                <a:srgbClr val="BFBFBF"/>
              </a:solidFill>
              <a:ln w="6350">
                <a:solidFill>
                  <a:schemeClr val="tx1"/>
                </a:solidFill>
              </a:ln>
            </c:spPr>
            <c:extLst>
              <c:ext xmlns:c16="http://schemas.microsoft.com/office/drawing/2014/chart" uri="{C3380CC4-5D6E-409C-BE32-E72D297353CC}">
                <c16:uniqueId val="{0000000C-C504-4203-BE20-63A01C0243E9}"/>
              </c:ext>
            </c:extLst>
          </c:dPt>
          <c:dPt>
            <c:idx val="3"/>
            <c:invertIfNegative val="0"/>
            <c:bubble3D val="0"/>
            <c:spPr>
              <a:pattFill prst="pct90">
                <a:fgClr>
                  <a:srgbClr val="00A199"/>
                </a:fgClr>
                <a:bgClr>
                  <a:schemeClr val="bg1"/>
                </a:bgClr>
              </a:pattFill>
              <a:ln w="6350">
                <a:solidFill>
                  <a:schemeClr val="tx1"/>
                </a:solidFill>
              </a:ln>
            </c:spPr>
            <c:extLst>
              <c:ext xmlns:c16="http://schemas.microsoft.com/office/drawing/2014/chart" uri="{C3380CC4-5D6E-409C-BE32-E72D297353CC}">
                <c16:uniqueId val="{00000001-7871-4080-A205-F95B82B1C20F}"/>
              </c:ext>
            </c:extLst>
          </c:dPt>
          <c:dPt>
            <c:idx val="4"/>
            <c:invertIfNegative val="0"/>
            <c:bubble3D val="0"/>
            <c:spPr>
              <a:solidFill>
                <a:srgbClr val="BFBFBF"/>
              </a:solidFill>
              <a:ln w="6350">
                <a:solidFill>
                  <a:schemeClr val="tx1"/>
                </a:solidFill>
              </a:ln>
            </c:spPr>
            <c:extLst>
              <c:ext xmlns:c16="http://schemas.microsoft.com/office/drawing/2014/chart" uri="{C3380CC4-5D6E-409C-BE32-E72D297353CC}">
                <c16:uniqueId val="{00000003-7871-4080-A205-F95B82B1C20F}"/>
              </c:ext>
            </c:extLst>
          </c:dPt>
          <c:dPt>
            <c:idx val="5"/>
            <c:invertIfNegative val="0"/>
            <c:bubble3D val="0"/>
            <c:spPr>
              <a:solidFill>
                <a:srgbClr val="BFBFBF"/>
              </a:solidFill>
              <a:ln w="6350">
                <a:solidFill>
                  <a:schemeClr val="tx1"/>
                </a:solidFill>
              </a:ln>
            </c:spPr>
            <c:extLst>
              <c:ext xmlns:c16="http://schemas.microsoft.com/office/drawing/2014/chart" uri="{C3380CC4-5D6E-409C-BE32-E72D297353CC}">
                <c16:uniqueId val="{00000005-7871-4080-A205-F95B82B1C20F}"/>
              </c:ext>
            </c:extLst>
          </c:dPt>
          <c:dPt>
            <c:idx val="6"/>
            <c:invertIfNegative val="0"/>
            <c:bubble3D val="0"/>
            <c:spPr>
              <a:solidFill>
                <a:srgbClr val="282828"/>
              </a:solidFill>
              <a:ln w="6350">
                <a:solidFill>
                  <a:schemeClr val="tx1"/>
                </a:solidFill>
              </a:ln>
            </c:spPr>
            <c:extLst>
              <c:ext xmlns:c16="http://schemas.microsoft.com/office/drawing/2014/chart" uri="{C3380CC4-5D6E-409C-BE32-E72D297353CC}">
                <c16:uniqueId val="{00000024-7871-4080-A205-F95B82B1C20F}"/>
              </c:ext>
            </c:extLst>
          </c:dPt>
          <c:dPt>
            <c:idx val="7"/>
            <c:invertIfNegative val="0"/>
            <c:bubble3D val="0"/>
            <c:spPr>
              <a:solidFill>
                <a:srgbClr val="BFBFBF"/>
              </a:solidFill>
              <a:ln w="6350">
                <a:solidFill>
                  <a:schemeClr val="tx1"/>
                </a:solidFill>
              </a:ln>
            </c:spPr>
            <c:extLst>
              <c:ext xmlns:c16="http://schemas.microsoft.com/office/drawing/2014/chart" uri="{C3380CC4-5D6E-409C-BE32-E72D297353CC}">
                <c16:uniqueId val="{0000000D-C504-4203-BE20-63A01C0243E9}"/>
              </c:ext>
            </c:extLst>
          </c:dPt>
          <c:dPt>
            <c:idx val="8"/>
            <c:invertIfNegative val="0"/>
            <c:bubble3D val="0"/>
            <c:spPr>
              <a:solidFill>
                <a:srgbClr val="BFBFBF"/>
              </a:solidFill>
              <a:ln w="6350">
                <a:solidFill>
                  <a:schemeClr val="tx1"/>
                </a:solidFill>
              </a:ln>
            </c:spPr>
            <c:extLst>
              <c:ext xmlns:c16="http://schemas.microsoft.com/office/drawing/2014/chart" uri="{C3380CC4-5D6E-409C-BE32-E72D297353CC}">
                <c16:uniqueId val="{0000000E-C504-4203-BE20-63A01C0243E9}"/>
              </c:ext>
            </c:extLst>
          </c:dPt>
          <c:dPt>
            <c:idx val="9"/>
            <c:invertIfNegative val="0"/>
            <c:bubble3D val="0"/>
            <c:spPr>
              <a:solidFill>
                <a:srgbClr val="BFBFBF"/>
              </a:solidFill>
              <a:ln w="6350">
                <a:solidFill>
                  <a:schemeClr val="tx1"/>
                </a:solidFill>
              </a:ln>
            </c:spPr>
            <c:extLst>
              <c:ext xmlns:c16="http://schemas.microsoft.com/office/drawing/2014/chart" uri="{C3380CC4-5D6E-409C-BE32-E72D297353CC}">
                <c16:uniqueId val="{0000000F-C504-4203-BE20-63A01C0243E9}"/>
              </c:ext>
            </c:extLst>
          </c:dPt>
          <c:dPt>
            <c:idx val="10"/>
            <c:invertIfNegative val="0"/>
            <c:bubble3D val="0"/>
            <c:spPr>
              <a:solidFill>
                <a:srgbClr val="BFBFBF"/>
              </a:solidFill>
              <a:ln w="6350">
                <a:solidFill>
                  <a:schemeClr val="tx1"/>
                </a:solidFill>
              </a:ln>
            </c:spPr>
            <c:extLst>
              <c:ext xmlns:c16="http://schemas.microsoft.com/office/drawing/2014/chart" uri="{C3380CC4-5D6E-409C-BE32-E72D297353CC}">
                <c16:uniqueId val="{00000010-C504-4203-BE20-63A01C0243E9}"/>
              </c:ext>
            </c:extLst>
          </c:dPt>
          <c:dPt>
            <c:idx val="11"/>
            <c:invertIfNegative val="0"/>
            <c:bubble3D val="0"/>
            <c:spPr>
              <a:solidFill>
                <a:srgbClr val="BFBFBF"/>
              </a:solidFill>
              <a:ln w="6350">
                <a:solidFill>
                  <a:schemeClr val="tx1"/>
                </a:solidFill>
              </a:ln>
            </c:spPr>
            <c:extLst>
              <c:ext xmlns:c16="http://schemas.microsoft.com/office/drawing/2014/chart" uri="{C3380CC4-5D6E-409C-BE32-E72D297353CC}">
                <c16:uniqueId val="{00000011-C504-4203-BE20-63A01C0243E9}"/>
              </c:ext>
            </c:extLst>
          </c:dPt>
          <c:dLbls>
            <c:dLbl>
              <c:idx val="3"/>
              <c:layout/>
              <c:spPr>
                <a:solidFill>
                  <a:srgbClr val="00A199"/>
                </a:solidFill>
                <a:ln>
                  <a:noFill/>
                </a:ln>
                <a:effectLst/>
              </c:spPr>
              <c:txPr>
                <a:bodyPr rot="0" vert="horz"/>
                <a:lstStyle/>
                <a:p>
                  <a:pPr>
                    <a:defRPr>
                      <a:solidFill>
                        <a:schemeClr val="tx1"/>
                      </a:solidFill>
                      <a:effectLs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200631911532387E-2"/>
                      <c:h val="3.0034610981092419E-2"/>
                    </c:manualLayout>
                  </c15:layout>
                </c:ext>
                <c:ext xmlns:c16="http://schemas.microsoft.com/office/drawing/2014/chart" uri="{C3380CC4-5D6E-409C-BE32-E72D297353CC}">
                  <c16:uniqueId val="{00000001-7871-4080-A205-F95B82B1C20F}"/>
                </c:ext>
              </c:extLst>
            </c:dLbl>
            <c:dLbl>
              <c:idx val="6"/>
              <c:spPr>
                <a:solidFill>
                  <a:srgbClr val="282828"/>
                </a:solidFill>
                <a:ln>
                  <a:noFill/>
                </a:ln>
                <a:effectLst/>
              </c:spPr>
              <c:txPr>
                <a:bodyPr rot="0" vert="horz"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4-7871-4080-A205-F95B82B1C20F}"/>
                </c:ext>
              </c:extLst>
            </c:dLbl>
            <c:spPr>
              <a:noFill/>
              <a:ln>
                <a:noFill/>
              </a:ln>
              <a:effectLst/>
            </c:spPr>
            <c:txPr>
              <a:bodyPr rot="0" vert="horz"/>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New Zealand</c:v>
                </c:pt>
                <c:pt idx="1">
                  <c:v>Australia</c:v>
                </c:pt>
                <c:pt idx="2">
                  <c:v>Switzerland</c:v>
                </c:pt>
                <c:pt idx="3">
                  <c:v>Canada</c:v>
                </c:pt>
                <c:pt idx="4">
                  <c:v>Germany</c:v>
                </c:pt>
                <c:pt idx="5">
                  <c:v>United States</c:v>
                </c:pt>
                <c:pt idx="6">
                  <c:v>CMWF average</c:v>
                </c:pt>
                <c:pt idx="7">
                  <c:v>Norway</c:v>
                </c:pt>
                <c:pt idx="8">
                  <c:v>France</c:v>
                </c:pt>
                <c:pt idx="9">
                  <c:v>Netherlands</c:v>
                </c:pt>
                <c:pt idx="10">
                  <c:v>United Kingdom</c:v>
                </c:pt>
                <c:pt idx="11">
                  <c:v>Sweden</c:v>
                </c:pt>
              </c:strCache>
            </c:strRef>
          </c:cat>
          <c:val>
            <c:numRef>
              <c:f>Sheet1!$B$2:$B$13</c:f>
              <c:numCache>
                <c:formatCode>0%</c:formatCode>
                <c:ptCount val="12"/>
                <c:pt idx="0">
                  <c:v>0.91563499999999998</c:v>
                </c:pt>
                <c:pt idx="1">
                  <c:v>0.88775899999999996</c:v>
                </c:pt>
                <c:pt idx="2">
                  <c:v>0.85701400000000005</c:v>
                </c:pt>
                <c:pt idx="3">
                  <c:v>0.81991000000000003</c:v>
                </c:pt>
                <c:pt idx="4">
                  <c:v>0.81276700000000002</c:v>
                </c:pt>
                <c:pt idx="5">
                  <c:v>0.774169</c:v>
                </c:pt>
                <c:pt idx="6">
                  <c:v>0.76716672727272706</c:v>
                </c:pt>
                <c:pt idx="7">
                  <c:v>0.74846699999999999</c:v>
                </c:pt>
                <c:pt idx="8">
                  <c:v>0.731684</c:v>
                </c:pt>
                <c:pt idx="9">
                  <c:v>0.69049700000000003</c:v>
                </c:pt>
                <c:pt idx="10">
                  <c:v>0.65864199999999995</c:v>
                </c:pt>
                <c:pt idx="11">
                  <c:v>0.54229000000000005</c:v>
                </c:pt>
              </c:numCache>
            </c:numRef>
          </c:val>
          <c:extLst>
            <c:ext xmlns:c16="http://schemas.microsoft.com/office/drawing/2014/chart" uri="{C3380CC4-5D6E-409C-BE32-E72D297353CC}">
              <c16:uniqueId val="{00000008-7871-4080-A205-F95B82B1C20F}"/>
            </c:ext>
          </c:extLst>
        </c:ser>
        <c:ser>
          <c:idx val="1"/>
          <c:order val="1"/>
          <c:tx>
            <c:strRef>
              <c:f>Sheet1!$C$1</c:f>
              <c:strCache>
                <c:ptCount val="1"/>
                <c:pt idx="0">
                  <c:v>Sometimes, rarely or never</c:v>
                </c:pt>
              </c:strCache>
            </c:strRef>
          </c:tx>
          <c:spPr>
            <a:noFill/>
            <a:ln w="6350">
              <a:solidFill>
                <a:schemeClr val="tx1"/>
              </a:solidFill>
            </a:ln>
          </c:spPr>
          <c:invertIfNegative val="0"/>
          <c:dPt>
            <c:idx val="3"/>
            <c:invertIfNegative val="0"/>
            <c:bubble3D val="0"/>
            <c:extLst>
              <c:ext xmlns:c16="http://schemas.microsoft.com/office/drawing/2014/chart" uri="{C3380CC4-5D6E-409C-BE32-E72D297353CC}">
                <c16:uniqueId val="{0000000A-7871-4080-A205-F95B82B1C20F}"/>
              </c:ext>
            </c:extLst>
          </c:dPt>
          <c:dPt>
            <c:idx val="4"/>
            <c:invertIfNegative val="0"/>
            <c:bubble3D val="0"/>
            <c:extLst>
              <c:ext xmlns:c16="http://schemas.microsoft.com/office/drawing/2014/chart" uri="{C3380CC4-5D6E-409C-BE32-E72D297353CC}">
                <c16:uniqueId val="{0000000C-7871-4080-A205-F95B82B1C20F}"/>
              </c:ext>
            </c:extLst>
          </c:dPt>
          <c:dPt>
            <c:idx val="5"/>
            <c:invertIfNegative val="0"/>
            <c:bubble3D val="0"/>
            <c:extLst>
              <c:ext xmlns:c16="http://schemas.microsoft.com/office/drawing/2014/chart" uri="{C3380CC4-5D6E-409C-BE32-E72D297353CC}">
                <c16:uniqueId val="{0000000E-7871-4080-A205-F95B82B1C20F}"/>
              </c:ext>
            </c:extLst>
          </c:dPt>
          <c:dPt>
            <c:idx val="6"/>
            <c:invertIfNegative val="0"/>
            <c:bubble3D val="0"/>
            <c:extLst>
              <c:ext xmlns:c16="http://schemas.microsoft.com/office/drawing/2014/chart" uri="{C3380CC4-5D6E-409C-BE32-E72D297353CC}">
                <c16:uniqueId val="{0000000F-8D08-4099-BF36-7F4D2F184D57}"/>
              </c:ext>
            </c:extLst>
          </c:dPt>
          <c:dLbls>
            <c:spPr>
              <a:noFill/>
              <a:ln>
                <a:noFill/>
              </a:ln>
              <a:effectLst/>
            </c:spPr>
            <c:txPr>
              <a:bodyPr rot="0" vert="horz"/>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New Zealand</c:v>
                </c:pt>
                <c:pt idx="1">
                  <c:v>Australia</c:v>
                </c:pt>
                <c:pt idx="2">
                  <c:v>Switzerland</c:v>
                </c:pt>
                <c:pt idx="3">
                  <c:v>Canada</c:v>
                </c:pt>
                <c:pt idx="4">
                  <c:v>Germany</c:v>
                </c:pt>
                <c:pt idx="5">
                  <c:v>United States</c:v>
                </c:pt>
                <c:pt idx="6">
                  <c:v>CMWF average</c:v>
                </c:pt>
                <c:pt idx="7">
                  <c:v>Norway</c:v>
                </c:pt>
                <c:pt idx="8">
                  <c:v>France</c:v>
                </c:pt>
                <c:pt idx="9">
                  <c:v>Netherlands</c:v>
                </c:pt>
                <c:pt idx="10">
                  <c:v>United Kingdom</c:v>
                </c:pt>
                <c:pt idx="11">
                  <c:v>Sweden</c:v>
                </c:pt>
              </c:strCache>
            </c:strRef>
          </c:cat>
          <c:val>
            <c:numRef>
              <c:f>Sheet1!$C$2:$C$13</c:f>
              <c:numCache>
                <c:formatCode>0%</c:formatCode>
                <c:ptCount val="12"/>
                <c:pt idx="0">
                  <c:v>8.4364999999999996E-2</c:v>
                </c:pt>
                <c:pt idx="1">
                  <c:v>0.11224099999999999</c:v>
                </c:pt>
                <c:pt idx="2">
                  <c:v>0.142986</c:v>
                </c:pt>
                <c:pt idx="3">
                  <c:v>0.18009</c:v>
                </c:pt>
                <c:pt idx="4">
                  <c:v>0.18723300000000001</c:v>
                </c:pt>
                <c:pt idx="5">
                  <c:v>0.225831</c:v>
                </c:pt>
                <c:pt idx="6">
                  <c:v>0.23283327272727272</c:v>
                </c:pt>
                <c:pt idx="7">
                  <c:v>0.25153300000000001</c:v>
                </c:pt>
                <c:pt idx="8">
                  <c:v>0.268316</c:v>
                </c:pt>
                <c:pt idx="9">
                  <c:v>0.30950299999999997</c:v>
                </c:pt>
                <c:pt idx="10">
                  <c:v>0.34135799999999999</c:v>
                </c:pt>
                <c:pt idx="11">
                  <c:v>0.45771000000000001</c:v>
                </c:pt>
              </c:numCache>
            </c:numRef>
          </c:val>
          <c:extLst>
            <c:ext xmlns:c16="http://schemas.microsoft.com/office/drawing/2014/chart" uri="{C3380CC4-5D6E-409C-BE32-E72D297353CC}">
              <c16:uniqueId val="{00000011-7871-4080-A205-F95B82B1C20F}"/>
            </c:ext>
          </c:extLst>
        </c:ser>
        <c:dLbls>
          <c:showLegendKey val="0"/>
          <c:showVal val="0"/>
          <c:showCatName val="0"/>
          <c:showSerName val="0"/>
          <c:showPercent val="0"/>
          <c:showBubbleSize val="0"/>
        </c:dLbls>
        <c:gapWidth val="50"/>
        <c:overlap val="100"/>
        <c:axId val="165305728"/>
        <c:axId val="165311616"/>
      </c:barChart>
      <c:catAx>
        <c:axId val="165305728"/>
        <c:scaling>
          <c:orientation val="maxMin"/>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165311616"/>
        <c:crosses val="autoZero"/>
        <c:auto val="1"/>
        <c:lblAlgn val="ctr"/>
        <c:lblOffset val="100"/>
        <c:noMultiLvlLbl val="0"/>
      </c:catAx>
      <c:valAx>
        <c:axId val="165311616"/>
        <c:scaling>
          <c:orientation val="minMax"/>
          <c:max val="1"/>
        </c:scaling>
        <c:delete val="1"/>
        <c:axPos val="t"/>
        <c:numFmt formatCode="0%" sourceLinked="1"/>
        <c:majorTickMark val="none"/>
        <c:minorTickMark val="none"/>
        <c:tickLblPos val="nextTo"/>
        <c:crossAx val="165305728"/>
        <c:crosses val="autoZero"/>
        <c:crossBetween val="between"/>
      </c:valAx>
    </c:plotArea>
    <c:legend>
      <c:legendPos val="b"/>
      <c:layout>
        <c:manualLayout>
          <c:xMode val="edge"/>
          <c:yMode val="edge"/>
          <c:x val="0.22259531539600205"/>
          <c:y val="0.89073430527491382"/>
          <c:w val="0.77740468460399792"/>
          <c:h val="7.3012218146237429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20812432821417"/>
          <c:y val="0.13622754355607133"/>
          <c:w val="0.51172883430665006"/>
          <c:h val="0.69488543493657784"/>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4"/>
                <c:pt idx="0">
                  <c:v>% of those whose test results or medical records were not available at the time of their scheduled medical care appointment</c:v>
                </c:pt>
                <c:pt idx="1">
                  <c:v>% of those who received conflicting information from different doctors or health care professionals</c:v>
                </c:pt>
                <c:pt idx="2">
                  <c:v>% of those whose doctors ordered a medical test that they felt was unnecessary because the test had already been done</c:v>
                </c:pt>
                <c:pt idx="3">
                  <c:v>% those who thought a medical mistake was made in your treatment or care</c:v>
                </c:pt>
              </c:strCache>
            </c:strRef>
          </c:cat>
          <c:val>
            <c:numRef>
              <c:f>Sheet1!$B$2:$B$5</c:f>
              <c:numCache>
                <c:formatCode>0%</c:formatCode>
                <c:ptCount val="4"/>
                <c:pt idx="0">
                  <c:v>2.2917E-2</c:v>
                </c:pt>
                <c:pt idx="1">
                  <c:v>2.383E-2</c:v>
                </c:pt>
                <c:pt idx="2">
                  <c:v>3.5261000000000001E-2</c:v>
                </c:pt>
                <c:pt idx="3">
                  <c:v>2.8452999999999999E-2</c:v>
                </c:pt>
              </c:numCache>
            </c:numRef>
          </c:val>
          <c:extLst>
            <c:ext xmlns:c16="http://schemas.microsoft.com/office/drawing/2014/chart" uri="{C3380CC4-5D6E-409C-BE32-E72D297353CC}">
              <c16:uniqueId val="{00000000-B40C-4762-8D1A-97C86EE813C6}"/>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Sheet1!$A$2:$A$5</c:f>
              <c:strCache>
                <c:ptCount val="4"/>
                <c:pt idx="0">
                  <c:v>% of those whose test results or medical records were not available at the time of their scheduled medical care appointment</c:v>
                </c:pt>
                <c:pt idx="1">
                  <c:v>% of those who received conflicting information from different doctors or health care professionals</c:v>
                </c:pt>
                <c:pt idx="2">
                  <c:v>% of those whose doctors ordered a medical test that they felt was unnecessary because the test had already been done</c:v>
                </c:pt>
                <c:pt idx="3">
                  <c:v>% those who thought a medical mistake was made in your treatment or care</c:v>
                </c:pt>
              </c:strCache>
            </c:strRef>
          </c:cat>
          <c:val>
            <c:numRef>
              <c:f>Sheet1!$C$2:$C$5</c:f>
              <c:numCache>
                <c:formatCode>0%</c:formatCode>
                <c:ptCount val="4"/>
                <c:pt idx="0">
                  <c:v>0.13115400000000002</c:v>
                </c:pt>
                <c:pt idx="1">
                  <c:v>0.14537</c:v>
                </c:pt>
                <c:pt idx="2">
                  <c:v>9.0497000000000008E-2</c:v>
                </c:pt>
                <c:pt idx="3">
                  <c:v>9.5702000000000009E-2</c:v>
                </c:pt>
              </c:numCache>
            </c:numRef>
          </c:val>
          <c:extLst>
            <c:ext xmlns:c16="http://schemas.microsoft.com/office/drawing/2014/chart" uri="{C3380CC4-5D6E-409C-BE32-E72D297353CC}">
              <c16:uniqueId val="{00000001-B40C-4762-8D1A-97C86EE813C6}"/>
            </c:ext>
          </c:extLst>
        </c:ser>
        <c:dLbls>
          <c:showLegendKey val="0"/>
          <c:showVal val="0"/>
          <c:showCatName val="0"/>
          <c:showSerName val="0"/>
          <c:showPercent val="0"/>
          <c:showBubbleSize val="0"/>
        </c:dLbls>
        <c:gapWidth val="300"/>
        <c:overlap val="100"/>
        <c:axId val="163226368"/>
        <c:axId val="16322790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chemeClr val="tx1"/>
              </a:solidFill>
              <a:ln w="12700">
                <a:solidFill>
                  <a:schemeClr val="tx1"/>
                </a:solidFill>
              </a:ln>
              <a:effectLst/>
            </c:spPr>
          </c:marker>
          <c:dPt>
            <c:idx val="0"/>
            <c:marker>
              <c:spPr>
                <a:solidFill>
                  <a:srgbClr val="F48120"/>
                </a:solidFill>
                <a:ln w="12700">
                  <a:solidFill>
                    <a:schemeClr val="tx1"/>
                  </a:solidFill>
                </a:ln>
                <a:effectLst/>
              </c:spPr>
            </c:marker>
            <c:bubble3D val="0"/>
            <c:extLst>
              <c:ext xmlns:c16="http://schemas.microsoft.com/office/drawing/2014/chart" uri="{C3380CC4-5D6E-409C-BE32-E72D297353CC}">
                <c16:uniqueId val="{00000006-B40C-4762-8D1A-97C86EE813C6}"/>
              </c:ext>
            </c:extLst>
          </c:dPt>
          <c:dPt>
            <c:idx val="1"/>
            <c:marker>
              <c:spPr>
                <a:solidFill>
                  <a:srgbClr val="CFE8E3"/>
                </a:solidFill>
                <a:ln w="12700">
                  <a:solidFill>
                    <a:schemeClr val="tx1"/>
                  </a:solidFill>
                </a:ln>
                <a:effectLst/>
              </c:spPr>
            </c:marker>
            <c:bubble3D val="0"/>
            <c:extLst>
              <c:ext xmlns:c16="http://schemas.microsoft.com/office/drawing/2014/chart" uri="{C3380CC4-5D6E-409C-BE32-E72D297353CC}">
                <c16:uniqueId val="{00000002-B40C-4762-8D1A-97C86EE813C6}"/>
              </c:ext>
            </c:extLst>
          </c:dPt>
          <c:dPt>
            <c:idx val="2"/>
            <c:marker>
              <c:spPr>
                <a:solidFill>
                  <a:srgbClr val="CFE8E3"/>
                </a:solidFill>
                <a:ln w="12700">
                  <a:solidFill>
                    <a:schemeClr val="tx1"/>
                  </a:solidFill>
                </a:ln>
                <a:effectLst/>
              </c:spPr>
            </c:marker>
            <c:bubble3D val="0"/>
            <c:extLst>
              <c:ext xmlns:c16="http://schemas.microsoft.com/office/drawing/2014/chart" uri="{C3380CC4-5D6E-409C-BE32-E72D297353CC}">
                <c16:uniqueId val="{00000007-B40C-4762-8D1A-97C86EE813C6}"/>
              </c:ext>
            </c:extLst>
          </c:dPt>
          <c:dPt>
            <c:idx val="3"/>
            <c:marker>
              <c:spPr>
                <a:solidFill>
                  <a:srgbClr val="CFE8E3"/>
                </a:solidFill>
                <a:ln w="12700">
                  <a:solidFill>
                    <a:schemeClr val="tx1"/>
                  </a:solidFill>
                </a:ln>
                <a:effectLst/>
              </c:spPr>
            </c:marker>
            <c:bubble3D val="0"/>
            <c:extLst>
              <c:ext xmlns:c16="http://schemas.microsoft.com/office/drawing/2014/chart" uri="{C3380CC4-5D6E-409C-BE32-E72D297353CC}">
                <c16:uniqueId val="{00000008-B40C-4762-8D1A-97C86EE813C6}"/>
              </c:ext>
            </c:extLst>
          </c:dPt>
          <c:dLbls>
            <c:dLbl>
              <c:idx val="0"/>
              <c:layout>
                <c:manualLayout>
                  <c:x val="5.1056638514248168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40C-4762-8D1A-97C86EE813C6}"/>
                </c:ext>
              </c:extLst>
            </c:dLbl>
            <c:dLbl>
              <c:idx val="1"/>
              <c:layout>
                <c:manualLayout>
                  <c:x val="1.086113946575813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40C-4762-8D1A-97C86EE813C6}"/>
                </c:ext>
              </c:extLst>
            </c:dLbl>
            <c:dLbl>
              <c:idx val="2"/>
              <c:layout>
                <c:manualLayout>
                  <c:x val="-6.687652151158349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40C-4762-8D1A-97C86EE813C6}"/>
                </c:ext>
              </c:extLst>
            </c:dLbl>
            <c:dLbl>
              <c:idx val="3"/>
              <c:layout>
                <c:manualLayout>
                  <c:x val="-7.15180341037878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40C-4762-8D1A-97C86EE813C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82828"/>
                      </a:solidFill>
                      <a:round/>
                    </a:ln>
                    <a:effectLst/>
                  </c:spPr>
                </c15:leaderLines>
              </c:ext>
            </c:extLst>
          </c:dLbls>
          <c:xVal>
            <c:numRef>
              <c:f>Sheet1!$F$2:$F$5</c:f>
              <c:numCache>
                <c:formatCode>0%</c:formatCode>
                <c:ptCount val="4"/>
                <c:pt idx="0">
                  <c:v>0.116427</c:v>
                </c:pt>
                <c:pt idx="1">
                  <c:v>0.114729</c:v>
                </c:pt>
                <c:pt idx="2">
                  <c:v>6.6952999999999999E-2</c:v>
                </c:pt>
                <c:pt idx="3">
                  <c:v>8.4401000000000004E-2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5-B40C-4762-8D1A-97C86EE813C6}"/>
            </c:ext>
          </c:extLst>
        </c:ser>
        <c:ser>
          <c:idx val="3"/>
          <c:order val="3"/>
          <c:tx>
            <c:strRef>
              <c:f>Sheet1!$E$1</c:f>
              <c:strCache>
                <c:ptCount val="1"/>
                <c:pt idx="0">
                  <c:v>CMWF average</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534722108011775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D5E-46BE-A3E3-BE4067D340C9}"/>
                </c:ext>
              </c:extLst>
            </c:dLbl>
            <c:dLbl>
              <c:idx val="1"/>
              <c:layout>
                <c:manualLayout>
                  <c:x val="-7.268608719392057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D5E-46BE-A3E3-BE4067D340C9}"/>
                </c:ext>
              </c:extLst>
            </c:dLbl>
            <c:dLbl>
              <c:idx val="2"/>
              <c:layout>
                <c:manualLayout>
                  <c:x val="-3.4425160847903237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D5E-46BE-A3E3-BE4067D340C9}"/>
                </c:ext>
              </c:extLst>
            </c:dLbl>
            <c:dLbl>
              <c:idx val="3"/>
              <c:layout>
                <c:manualLayout>
                  <c:x val="7.387679963686446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D5E-46BE-A3E3-BE4067D340C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Sheet1!$E$2:$E$5</c:f>
              <c:numCache>
                <c:formatCode>0%</c:formatCode>
                <c:ptCount val="4"/>
                <c:pt idx="0">
                  <c:v>9.6194000000000002E-2</c:v>
                </c:pt>
                <c:pt idx="1">
                  <c:v>0.10842419812143801</c:v>
                </c:pt>
                <c:pt idx="2">
                  <c:v>7.3062721296886193E-2</c:v>
                </c:pt>
                <c:pt idx="3">
                  <c:v>9.2071486488390933E-2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4-18E8-4B4D-9BD8-6E8A0BCEC42F}"/>
            </c:ext>
          </c:extLst>
        </c:ser>
        <c:dLbls>
          <c:showLegendKey val="0"/>
          <c:showVal val="0"/>
          <c:showCatName val="0"/>
          <c:showSerName val="0"/>
          <c:showPercent val="0"/>
          <c:showBubbleSize val="0"/>
        </c:dLbls>
        <c:axId val="163239424"/>
        <c:axId val="163237888"/>
      </c:scatterChart>
      <c:catAx>
        <c:axId val="1632263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3227904"/>
        <c:crosses val="autoZero"/>
        <c:auto val="1"/>
        <c:lblAlgn val="ctr"/>
        <c:lblOffset val="100"/>
        <c:noMultiLvlLbl val="0"/>
      </c:catAx>
      <c:valAx>
        <c:axId val="163227904"/>
        <c:scaling>
          <c:orientation val="minMax"/>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3226368"/>
        <c:crosses val="max"/>
        <c:crossBetween val="between"/>
      </c:valAx>
      <c:valAx>
        <c:axId val="163237888"/>
        <c:scaling>
          <c:orientation val="minMax"/>
          <c:max val="4"/>
        </c:scaling>
        <c:delete val="1"/>
        <c:axPos val="r"/>
        <c:numFmt formatCode="General" sourceLinked="1"/>
        <c:majorTickMark val="out"/>
        <c:minorTickMark val="none"/>
        <c:tickLblPos val="nextTo"/>
        <c:crossAx val="163239424"/>
        <c:crosses val="max"/>
        <c:crossBetween val="midCat"/>
      </c:valAx>
      <c:valAx>
        <c:axId val="163239424"/>
        <c:scaling>
          <c:orientation val="minMax"/>
        </c:scaling>
        <c:delete val="1"/>
        <c:axPos val="b"/>
        <c:numFmt formatCode="0%" sourceLinked="1"/>
        <c:majorTickMark val="out"/>
        <c:minorTickMark val="none"/>
        <c:tickLblPos val="nextTo"/>
        <c:crossAx val="163237888"/>
        <c:crosses val="autoZero"/>
        <c:crossBetween val="midCat"/>
      </c:valAx>
      <c:spPr>
        <a:noFill/>
        <a:ln>
          <a:noFill/>
        </a:ln>
        <a:effectLst/>
      </c:spPr>
    </c:plotArea>
    <c:legend>
      <c:legendPos val="b"/>
      <c:legendEntry>
        <c:idx val="0"/>
        <c:delete val="1"/>
      </c:legendEntry>
      <c:layout>
        <c:manualLayout>
          <c:xMode val="edge"/>
          <c:yMode val="edge"/>
          <c:x val="0.40758778885040453"/>
          <c:y val="0.90757795589260892"/>
          <c:w val="0.59241221114959541"/>
          <c:h val="7.5190474424461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04009017885632"/>
          <c:y val="4.451000758295047E-2"/>
          <c:w val="0.60519977056472041"/>
          <c:h val="0.91097998483409903"/>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C19A-4F72-AE08-CA3B79F5F78C}"/>
              </c:ext>
            </c:extLst>
          </c:dPt>
          <c:dPt>
            <c:idx val="4"/>
            <c:invertIfNegative val="0"/>
            <c:bubble3D val="0"/>
            <c:extLst>
              <c:ext xmlns:c16="http://schemas.microsoft.com/office/drawing/2014/chart" uri="{C3380CC4-5D6E-409C-BE32-E72D297353CC}">
                <c16:uniqueId val="{00000002-C19A-4F72-AE08-CA3B79F5F78C}"/>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C19A-4F72-AE08-CA3B79F5F78C}"/>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8-C19A-4F72-AE08-CA3B79F5F78C}"/>
              </c:ext>
            </c:extLst>
          </c:dPt>
          <c:dPt>
            <c:idx val="9"/>
            <c:invertIfNegative val="0"/>
            <c:bubble3D val="0"/>
            <c:extLst>
              <c:ext xmlns:c16="http://schemas.microsoft.com/office/drawing/2014/chart" uri="{C3380CC4-5D6E-409C-BE32-E72D297353CC}">
                <c16:uniqueId val="{00000005-C19A-4F72-AE08-CA3B79F5F78C}"/>
              </c:ext>
            </c:extLst>
          </c:dPt>
          <c:dPt>
            <c:idx val="10"/>
            <c:invertIfNegative val="0"/>
            <c:bubble3D val="0"/>
            <c:extLst>
              <c:ext xmlns:c16="http://schemas.microsoft.com/office/drawing/2014/chart" uri="{C3380CC4-5D6E-409C-BE32-E72D297353CC}">
                <c16:uniqueId val="{00000006-C19A-4F72-AE08-CA3B79F5F78C}"/>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United States</c:v>
                </c:pt>
                <c:pt idx="2">
                  <c:v>Netherlands</c:v>
                </c:pt>
                <c:pt idx="3">
                  <c:v>Australia</c:v>
                </c:pt>
                <c:pt idx="4">
                  <c:v>Switzerland</c:v>
                </c:pt>
                <c:pt idx="5">
                  <c:v>Canada</c:v>
                </c:pt>
                <c:pt idx="6">
                  <c:v>CMWF average</c:v>
                </c:pt>
                <c:pt idx="7">
                  <c:v>Sweden</c:v>
                </c:pt>
                <c:pt idx="8">
                  <c:v>New Zealand</c:v>
                </c:pt>
                <c:pt idx="9">
                  <c:v>United Kingdom</c:v>
                </c:pt>
                <c:pt idx="10">
                  <c:v>Norway</c:v>
                </c:pt>
                <c:pt idx="11">
                  <c:v>France</c:v>
                </c:pt>
              </c:strCache>
            </c:strRef>
          </c:cat>
          <c:val>
            <c:numRef>
              <c:f>Sheet1!$B$2:$B$13</c:f>
              <c:numCache>
                <c:formatCode>0%</c:formatCode>
                <c:ptCount val="12"/>
                <c:pt idx="0">
                  <c:v>0.7</c:v>
                </c:pt>
                <c:pt idx="1">
                  <c:v>0.67</c:v>
                </c:pt>
                <c:pt idx="2">
                  <c:v>0.66</c:v>
                </c:pt>
                <c:pt idx="3">
                  <c:v>0.66</c:v>
                </c:pt>
                <c:pt idx="4">
                  <c:v>0.65</c:v>
                </c:pt>
                <c:pt idx="5">
                  <c:v>0.61</c:v>
                </c:pt>
                <c:pt idx="6">
                  <c:v>0.61</c:v>
                </c:pt>
                <c:pt idx="7">
                  <c:v>0.56999999999999995</c:v>
                </c:pt>
                <c:pt idx="8">
                  <c:v>0.56999999999999995</c:v>
                </c:pt>
                <c:pt idx="9">
                  <c:v>0.56999999999999995</c:v>
                </c:pt>
                <c:pt idx="10">
                  <c:v>0.53</c:v>
                </c:pt>
                <c:pt idx="11">
                  <c:v>0.53</c:v>
                </c:pt>
              </c:numCache>
            </c:numRef>
          </c:val>
          <c:extLst>
            <c:ext xmlns:c16="http://schemas.microsoft.com/office/drawing/2014/chart" uri="{C3380CC4-5D6E-409C-BE32-E72D297353CC}">
              <c16:uniqueId val="{00000007-C19A-4F72-AE08-CA3B79F5F78C}"/>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8B60-4AD3-82DF-E02E6A4FEFFD}"/>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2-8B60-4AD3-82DF-E02E6A4FEFFD}"/>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CB90-4222-8211-4BD47BF974B1}"/>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CB90-4222-8211-4BD47BF974B1}"/>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CB90-4222-8211-4BD47BF974B1}"/>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8B60-4AD3-82DF-E02E6A4FEFFD}"/>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CB90-4222-8211-4BD47BF974B1}"/>
              </c:ext>
            </c:extLst>
          </c:dPt>
          <c:dPt>
            <c:idx val="7"/>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5-8B60-4AD3-82DF-E02E6A4FEFFD}"/>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CB90-4222-8211-4BD47BF974B1}"/>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CB90-4222-8211-4BD47BF974B1}"/>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CB90-4222-8211-4BD47BF974B1}"/>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CB90-4222-8211-4BD47BF974B1}"/>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Australia</c:v>
                </c:pt>
                <c:pt idx="2">
                  <c:v>Norway</c:v>
                </c:pt>
                <c:pt idx="3">
                  <c:v>United Kingdom</c:v>
                </c:pt>
                <c:pt idx="4">
                  <c:v>New Zealand</c:v>
                </c:pt>
                <c:pt idx="5">
                  <c:v>Sweden</c:v>
                </c:pt>
                <c:pt idx="6">
                  <c:v>France</c:v>
                </c:pt>
                <c:pt idx="7">
                  <c:v>CMWF average</c:v>
                </c:pt>
                <c:pt idx="8">
                  <c:v>Germany</c:v>
                </c:pt>
                <c:pt idx="9">
                  <c:v>Netherlands</c:v>
                </c:pt>
                <c:pt idx="10">
                  <c:v>Switzerland</c:v>
                </c:pt>
                <c:pt idx="11">
                  <c:v>United States</c:v>
                </c:pt>
              </c:strCache>
            </c:strRef>
          </c:cat>
          <c:val>
            <c:numRef>
              <c:f>Sheet1!$B$2:$B$13</c:f>
              <c:numCache>
                <c:formatCode>0%</c:formatCode>
                <c:ptCount val="12"/>
                <c:pt idx="0">
                  <c:v>0.58865286314557796</c:v>
                </c:pt>
                <c:pt idx="1">
                  <c:v>0.54932489115369509</c:v>
                </c:pt>
                <c:pt idx="2">
                  <c:v>0.54119713145341897</c:v>
                </c:pt>
                <c:pt idx="3">
                  <c:v>0.512591841439901</c:v>
                </c:pt>
                <c:pt idx="4">
                  <c:v>0.45351723747128553</c:v>
                </c:pt>
                <c:pt idx="5">
                  <c:v>0.45244747709578204</c:v>
                </c:pt>
                <c:pt idx="6">
                  <c:v>0.41625008933083929</c:v>
                </c:pt>
                <c:pt idx="7">
                  <c:v>0.4144474853818883</c:v>
                </c:pt>
                <c:pt idx="8">
                  <c:v>0.37462038941549353</c:v>
                </c:pt>
                <c:pt idx="9">
                  <c:v>0.24143148797111913</c:v>
                </c:pt>
                <c:pt idx="10">
                  <c:v>0.21771812437755603</c:v>
                </c:pt>
                <c:pt idx="11">
                  <c:v>0.21117080634610208</c:v>
                </c:pt>
              </c:numCache>
            </c:numRef>
          </c:val>
          <c:extLst>
            <c:ext xmlns:c16="http://schemas.microsoft.com/office/drawing/2014/chart" uri="{C3380CC4-5D6E-409C-BE32-E72D297353CC}">
              <c16:uniqueId val="{00000006-8B60-4AD3-82DF-E02E6A4FEFFD}"/>
            </c:ext>
          </c:extLst>
        </c:ser>
        <c:dLbls>
          <c:showLegendKey val="0"/>
          <c:showVal val="0"/>
          <c:showCatName val="0"/>
          <c:showSerName val="0"/>
          <c:showPercent val="0"/>
          <c:showBubbleSize val="0"/>
        </c:dLbls>
        <c:gapWidth val="25"/>
        <c:axId val="168024320"/>
        <c:axId val="168026112"/>
      </c:barChart>
      <c:catAx>
        <c:axId val="1680243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68026112"/>
        <c:crosses val="autoZero"/>
        <c:auto val="1"/>
        <c:lblAlgn val="ctr"/>
        <c:lblOffset val="100"/>
        <c:noMultiLvlLbl val="0"/>
      </c:catAx>
      <c:valAx>
        <c:axId val="168026112"/>
        <c:scaling>
          <c:orientation val="minMax"/>
        </c:scaling>
        <c:delete val="1"/>
        <c:axPos val="t"/>
        <c:numFmt formatCode="0%" sourceLinked="1"/>
        <c:majorTickMark val="none"/>
        <c:minorTickMark val="none"/>
        <c:tickLblPos val="nextTo"/>
        <c:crossAx val="168024320"/>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06319528904098"/>
          <c:y val="4.4973387710790708E-2"/>
          <c:w val="0.77693947993467694"/>
          <c:h val="0.58923733918744614"/>
        </c:manualLayout>
      </c:layout>
      <c:lineChart>
        <c:grouping val="standard"/>
        <c:varyColors val="0"/>
        <c:ser>
          <c:idx val="0"/>
          <c:order val="0"/>
          <c:tx>
            <c:strRef>
              <c:f>Sheet1!$B$1</c:f>
              <c:strCache>
                <c:ptCount val="1"/>
                <c:pt idx="0">
                  <c:v>Canada</c:v>
                </c:pt>
              </c:strCache>
            </c:strRef>
          </c:tx>
          <c:spPr>
            <a:ln w="19050" cap="rnd">
              <a:solidFill>
                <a:srgbClr val="282828"/>
              </a:solidFill>
              <a:prstDash val="dash"/>
              <a:round/>
            </a:ln>
            <a:effectLst/>
          </c:spPr>
          <c:marker>
            <c:symbol val="diamond"/>
            <c:size val="13"/>
            <c:spPr>
              <a:solidFill>
                <a:srgbClr val="F48120"/>
              </a:solidFill>
              <a:ln w="12700">
                <a:solidFill>
                  <a:srgbClr val="282828"/>
                </a:solidFill>
              </a:ln>
              <a:effectLst/>
            </c:spPr>
          </c:marker>
          <c:dPt>
            <c:idx val="0"/>
            <c:marker>
              <c:spPr>
                <a:solidFill>
                  <a:srgbClr val="282828"/>
                </a:solidFill>
                <a:ln w="12700">
                  <a:solidFill>
                    <a:srgbClr val="282828"/>
                  </a:solidFill>
                </a:ln>
                <a:effectLst/>
              </c:spPr>
            </c:marker>
            <c:bubble3D val="0"/>
            <c:extLst>
              <c:ext xmlns:c16="http://schemas.microsoft.com/office/drawing/2014/chart" uri="{C3380CC4-5D6E-409C-BE32-E72D297353CC}">
                <c16:uniqueId val="{00000000-6070-48C7-BA94-76FDA53EC1B0}"/>
              </c:ext>
            </c:extLst>
          </c:dPt>
          <c:dPt>
            <c:idx val="1"/>
            <c:bubble3D val="0"/>
            <c:extLst>
              <c:ext xmlns:c16="http://schemas.microsoft.com/office/drawing/2014/chart" uri="{C3380CC4-5D6E-409C-BE32-E72D297353CC}">
                <c16:uniqueId val="{00000001-6070-48C7-BA94-76FDA53EC1B0}"/>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(65+ subpopulation)</c:v>
                </c:pt>
                <c:pt idx="1">
                  <c:v>2017</c:v>
                </c:pt>
              </c:strCache>
            </c:strRef>
          </c:cat>
          <c:val>
            <c:numRef>
              <c:f>Sheet1!$B$2:$B$3</c:f>
              <c:numCache>
                <c:formatCode>0%</c:formatCode>
                <c:ptCount val="2"/>
                <c:pt idx="0">
                  <c:v>0.54</c:v>
                </c:pt>
                <c:pt idx="1">
                  <c:v>0.59</c:v>
                </c:pt>
              </c:numCache>
            </c:numRef>
          </c:val>
          <c:smooth val="0"/>
          <c:extLst>
            <c:ext xmlns:c16="http://schemas.microsoft.com/office/drawing/2014/chart" uri="{C3380CC4-5D6E-409C-BE32-E72D297353CC}">
              <c16:uniqueId val="{00000002-6070-48C7-BA94-76FDA53EC1B0}"/>
            </c:ext>
          </c:extLst>
        </c:ser>
        <c:ser>
          <c:idx val="1"/>
          <c:order val="1"/>
          <c:tx>
            <c:strRef>
              <c:f>Sheet1!$C$1</c:f>
              <c:strCache>
                <c:ptCount val="1"/>
                <c:pt idx="0">
                  <c:v>CMWF average</c:v>
                </c:pt>
              </c:strCache>
            </c:strRef>
          </c:tx>
          <c:spPr>
            <a:ln w="19050" cap="rnd">
              <a:solidFill>
                <a:srgbClr val="282828"/>
              </a:solidFill>
              <a:round/>
            </a:ln>
            <a:effectLst/>
          </c:spPr>
          <c:marker>
            <c:symbol val="triangle"/>
            <c:size val="12"/>
            <c:spPr>
              <a:solidFill>
                <a:srgbClr val="282828"/>
              </a:solidFill>
              <a:ln w="12700">
                <a:solidFill>
                  <a:srgbClr val="282828"/>
                </a:solidFill>
                <a:tailEnd w="med" len="med"/>
              </a:ln>
              <a:effectLst/>
            </c:spPr>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(65+ subpopulation)</c:v>
                </c:pt>
                <c:pt idx="1">
                  <c:v>2017</c:v>
                </c:pt>
              </c:strCache>
            </c:strRef>
          </c:cat>
          <c:val>
            <c:numRef>
              <c:f>Sheet1!$C$2:$C$3</c:f>
              <c:numCache>
                <c:formatCode>0%</c:formatCode>
                <c:ptCount val="2"/>
                <c:pt idx="0">
                  <c:v>0.37</c:v>
                </c:pt>
                <c:pt idx="1">
                  <c:v>0.41</c:v>
                </c:pt>
              </c:numCache>
            </c:numRef>
          </c:val>
          <c:smooth val="0"/>
          <c:extLst>
            <c:ext xmlns:c16="http://schemas.microsoft.com/office/drawing/2014/chart" uri="{C3380CC4-5D6E-409C-BE32-E72D297353CC}">
              <c16:uniqueId val="{00000003-6070-48C7-BA94-76FDA53EC1B0}"/>
            </c:ext>
          </c:extLst>
        </c:ser>
        <c:dLbls>
          <c:showLegendKey val="0"/>
          <c:showVal val="0"/>
          <c:showCatName val="0"/>
          <c:showSerName val="0"/>
          <c:showPercent val="0"/>
          <c:showBubbleSize val="0"/>
        </c:dLbls>
        <c:marker val="1"/>
        <c:smooth val="0"/>
        <c:axId val="151292544"/>
        <c:axId val="151302528"/>
      </c:lineChart>
      <c:catAx>
        <c:axId val="151292544"/>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51302528"/>
        <c:crosses val="autoZero"/>
        <c:auto val="1"/>
        <c:lblAlgn val="ctr"/>
        <c:lblOffset val="100"/>
        <c:noMultiLvlLbl val="0"/>
      </c:catAx>
      <c:valAx>
        <c:axId val="151302528"/>
        <c:scaling>
          <c:orientation val="minMax"/>
          <c:min val="0"/>
        </c:scaling>
        <c:delete val="0"/>
        <c:axPos val="l"/>
        <c:numFmt formatCode="0%" sourceLinked="1"/>
        <c:majorTickMark val="out"/>
        <c:minorTickMark val="none"/>
        <c:tickLblPos val="nextTo"/>
        <c:spPr>
          <a:noFill/>
          <a:ln w="6350">
            <a:solidFill>
              <a:schemeClr val="tx1"/>
            </a:solidFill>
          </a:ln>
          <a:effectLst/>
        </c:spPr>
        <c:txPr>
          <a:bodyPr rot="-60000000" vert="horz"/>
          <a:lstStyle/>
          <a:p>
            <a:pPr>
              <a:defRPr/>
            </a:pPr>
            <a:endParaRPr lang="en-US"/>
          </a:p>
        </c:txPr>
        <c:crossAx val="151292544"/>
        <c:crosses val="autoZero"/>
        <c:crossBetween val="between"/>
      </c:valAx>
      <c:spPr>
        <a:noFill/>
        <a:ln>
          <a:noFill/>
        </a:ln>
        <a:effectLst/>
      </c:spPr>
    </c:plotArea>
    <c:legend>
      <c:legendPos val="b"/>
      <c:layout>
        <c:manualLayout>
          <c:xMode val="edge"/>
          <c:yMode val="edge"/>
          <c:x val="0.30271599339439625"/>
          <c:y val="0.78704463391467927"/>
          <c:w val="0.58073426645503079"/>
          <c:h val="9.9826407653194796E-2"/>
        </c:manualLayout>
      </c:layout>
      <c:overlay val="0"/>
      <c:spPr>
        <a:noFill/>
        <a:ln>
          <a:noFill/>
        </a:ln>
        <a:effectLst/>
      </c:spPr>
      <c:txPr>
        <a:bodyPr rot="0" vert="horz"/>
        <a:lstStyle/>
        <a:p>
          <a:pPr>
            <a:defRPr sz="1800" baseline="10000"/>
          </a:pPr>
          <a:endParaRPr lang="en-US"/>
        </a:p>
      </c:txPr>
    </c:legend>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3833484092227"/>
          <c:y val="0.24072312468472223"/>
          <c:w val="0.67599731887783321"/>
          <c:h val="0.6886647587410925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1-CBB9-4C0D-9B3E-EC265CD21C88}"/>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7-7C57-4E82-A5C3-AADFAD2C9938}"/>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3-7C57-4E82-A5C3-AADFAD2C9938}"/>
              </c:ext>
            </c:extLst>
          </c:dPt>
          <c:dPt>
            <c:idx val="9"/>
            <c:invertIfNegative val="0"/>
            <c:bubble3D val="0"/>
            <c:extLst>
              <c:ext xmlns:c16="http://schemas.microsoft.com/office/drawing/2014/chart" uri="{C3380CC4-5D6E-409C-BE32-E72D297353CC}">
                <c16:uniqueId val="{00000007-CBB9-4C0D-9B3E-EC265CD21C88}"/>
              </c:ext>
            </c:extLst>
          </c:dPt>
          <c:dPt>
            <c:idx val="10"/>
            <c:invertIfNegative val="0"/>
            <c:bubble3D val="0"/>
            <c:extLst>
              <c:ext xmlns:c16="http://schemas.microsoft.com/office/drawing/2014/chart" uri="{C3380CC4-5D6E-409C-BE32-E72D297353CC}">
                <c16:uniqueId val="{00000008-CBB9-4C0D-9B3E-EC265CD21C88}"/>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Switzerland</c:v>
                </c:pt>
                <c:pt idx="2">
                  <c:v>Sweden</c:v>
                </c:pt>
                <c:pt idx="3">
                  <c:v>Germany</c:v>
                </c:pt>
                <c:pt idx="4">
                  <c:v>CMWF average</c:v>
                </c:pt>
                <c:pt idx="5">
                  <c:v>Canada</c:v>
                </c:pt>
                <c:pt idx="6">
                  <c:v>Norway</c:v>
                </c:pt>
                <c:pt idx="7">
                  <c:v>United Kingdom</c:v>
                </c:pt>
                <c:pt idx="8">
                  <c:v>Netherlands</c:v>
                </c:pt>
                <c:pt idx="9">
                  <c:v>Australia</c:v>
                </c:pt>
                <c:pt idx="10">
                  <c:v>New Zealand</c:v>
                </c:pt>
                <c:pt idx="11">
                  <c:v>France</c:v>
                </c:pt>
              </c:strCache>
            </c:strRef>
          </c:cat>
          <c:val>
            <c:numRef>
              <c:f>Sheet1!$B$2:$B$13</c:f>
              <c:numCache>
                <c:formatCode>0%</c:formatCode>
                <c:ptCount val="12"/>
                <c:pt idx="0">
                  <c:v>0.10376199999999999</c:v>
                </c:pt>
                <c:pt idx="1">
                  <c:v>9.3160000000000007E-2</c:v>
                </c:pt>
                <c:pt idx="2">
                  <c:v>8.5507E-2</c:v>
                </c:pt>
                <c:pt idx="3">
                  <c:v>7.8626000000000001E-2</c:v>
                </c:pt>
                <c:pt idx="4">
                  <c:v>5.6959999999999997E-2</c:v>
                </c:pt>
                <c:pt idx="5">
                  <c:v>5.1728000000000003E-2</c:v>
                </c:pt>
                <c:pt idx="6">
                  <c:v>4.8145E-2</c:v>
                </c:pt>
                <c:pt idx="7">
                  <c:v>4.6711000000000003E-2</c:v>
                </c:pt>
                <c:pt idx="8">
                  <c:v>3.8134000000000001E-2</c:v>
                </c:pt>
                <c:pt idx="9">
                  <c:v>3.0259999999999999E-2</c:v>
                </c:pt>
                <c:pt idx="10">
                  <c:v>2.8806999999999999E-2</c:v>
                </c:pt>
                <c:pt idx="11">
                  <c:v>2.1722000000000002E-2</c:v>
                </c:pt>
              </c:numCache>
            </c:numRef>
          </c:val>
          <c:extLst>
            <c:ext xmlns:c16="http://schemas.microsoft.com/office/drawing/2014/chart" uri="{C3380CC4-5D6E-409C-BE32-E72D297353CC}">
              <c16:uniqueId val="{00000006-7C57-4E82-A5C3-AADFAD2C9938}"/>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3833484092227"/>
          <c:y val="0.24072312468472223"/>
          <c:w val="0.67599731887783321"/>
          <c:h val="0.6886647587410925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5AC8-43BE-8173-5200D6D35740}"/>
              </c:ext>
            </c:extLst>
          </c:dPt>
          <c:dPt>
            <c:idx val="4"/>
            <c:invertIfNegative val="0"/>
            <c:bubble3D val="0"/>
            <c:extLst>
              <c:ext xmlns:c16="http://schemas.microsoft.com/office/drawing/2014/chart" uri="{C3380CC4-5D6E-409C-BE32-E72D297353CC}">
                <c16:uniqueId val="{00000002-5AC8-43BE-8173-5200D6D35740}"/>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5AC8-43BE-8173-5200D6D35740}"/>
              </c:ext>
            </c:extLst>
          </c:dPt>
          <c:dPt>
            <c:idx val="8"/>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8-5AC8-43BE-8173-5200D6D35740}"/>
              </c:ext>
            </c:extLst>
          </c:dPt>
          <c:dPt>
            <c:idx val="9"/>
            <c:invertIfNegative val="0"/>
            <c:bubble3D val="0"/>
            <c:extLst>
              <c:ext xmlns:c16="http://schemas.microsoft.com/office/drawing/2014/chart" uri="{C3380CC4-5D6E-409C-BE32-E72D297353CC}">
                <c16:uniqueId val="{00000005-5AC8-43BE-8173-5200D6D35740}"/>
              </c:ext>
            </c:extLst>
          </c:dPt>
          <c:dPt>
            <c:idx val="10"/>
            <c:invertIfNegative val="0"/>
            <c:bubble3D val="0"/>
            <c:extLst>
              <c:ext xmlns:c16="http://schemas.microsoft.com/office/drawing/2014/chart" uri="{C3380CC4-5D6E-409C-BE32-E72D297353CC}">
                <c16:uniqueId val="{00000006-5AC8-43BE-8173-5200D6D35740}"/>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United States</c:v>
                </c:pt>
                <c:pt idx="2">
                  <c:v>Sweden</c:v>
                </c:pt>
                <c:pt idx="3">
                  <c:v>Norway</c:v>
                </c:pt>
                <c:pt idx="4">
                  <c:v>Netherlands</c:v>
                </c:pt>
                <c:pt idx="5">
                  <c:v>CMWF average</c:v>
                </c:pt>
                <c:pt idx="6">
                  <c:v>United Kingdom</c:v>
                </c:pt>
                <c:pt idx="7">
                  <c:v>Switzerland</c:v>
                </c:pt>
                <c:pt idx="8">
                  <c:v>Canada</c:v>
                </c:pt>
                <c:pt idx="9">
                  <c:v>New Zealand</c:v>
                </c:pt>
                <c:pt idx="10">
                  <c:v>Australia</c:v>
                </c:pt>
                <c:pt idx="11">
                  <c:v>France</c:v>
                </c:pt>
              </c:strCache>
            </c:strRef>
          </c:cat>
          <c:val>
            <c:numRef>
              <c:f>Sheet1!$B$2:$B$13</c:f>
              <c:numCache>
                <c:formatCode>0%</c:formatCode>
                <c:ptCount val="12"/>
                <c:pt idx="0">
                  <c:v>0.22</c:v>
                </c:pt>
                <c:pt idx="1">
                  <c:v>0.19</c:v>
                </c:pt>
                <c:pt idx="2">
                  <c:v>0.18</c:v>
                </c:pt>
                <c:pt idx="3">
                  <c:v>0.18</c:v>
                </c:pt>
                <c:pt idx="4">
                  <c:v>0.15</c:v>
                </c:pt>
                <c:pt idx="5">
                  <c:v>0.14000000000000001</c:v>
                </c:pt>
                <c:pt idx="6">
                  <c:v>0.13</c:v>
                </c:pt>
                <c:pt idx="7">
                  <c:v>0.13</c:v>
                </c:pt>
                <c:pt idx="8">
                  <c:v>0.13</c:v>
                </c:pt>
                <c:pt idx="9">
                  <c:v>0.09</c:v>
                </c:pt>
                <c:pt idx="10">
                  <c:v>7.0000000000000007E-2</c:v>
                </c:pt>
                <c:pt idx="11">
                  <c:v>0.05</c:v>
                </c:pt>
              </c:numCache>
            </c:numRef>
          </c:val>
          <c:extLst>
            <c:ext xmlns:c16="http://schemas.microsoft.com/office/drawing/2014/chart" uri="{C3380CC4-5D6E-409C-BE32-E72D297353CC}">
              <c16:uniqueId val="{00000007-5AC8-43BE-8173-5200D6D35740}"/>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3833484092227"/>
          <c:y val="0.27602918297181478"/>
          <c:w val="0.67599731887783321"/>
          <c:h val="0.6886647587410925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0-F0DF-4FE2-8BD1-D309FC0A7ED9}"/>
              </c:ext>
            </c:extLst>
          </c:dPt>
          <c:dPt>
            <c:idx val="4"/>
            <c:invertIfNegative val="0"/>
            <c:bubble3D val="0"/>
            <c:extLst>
              <c:ext xmlns:c16="http://schemas.microsoft.com/office/drawing/2014/chart" uri="{C3380CC4-5D6E-409C-BE32-E72D297353CC}">
                <c16:uniqueId val="{00000002-F0DF-4FE2-8BD1-D309FC0A7ED9}"/>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F0DF-4FE2-8BD1-D309FC0A7ED9}"/>
              </c:ext>
            </c:extLst>
          </c:dPt>
          <c:dPt>
            <c:idx val="9"/>
            <c:invertIfNegative val="0"/>
            <c:bubble3D val="0"/>
            <c:extLst>
              <c:ext xmlns:c16="http://schemas.microsoft.com/office/drawing/2014/chart" uri="{C3380CC4-5D6E-409C-BE32-E72D297353CC}">
                <c16:uniqueId val="{00000005-F0DF-4FE2-8BD1-D309FC0A7ED9}"/>
              </c:ext>
            </c:extLst>
          </c:dPt>
          <c:dPt>
            <c:idx val="10"/>
            <c:invertIfNegative val="0"/>
            <c:bubble3D val="0"/>
            <c:extLst>
              <c:ext xmlns:c16="http://schemas.microsoft.com/office/drawing/2014/chart" uri="{C3380CC4-5D6E-409C-BE32-E72D297353CC}">
                <c16:uniqueId val="{00000006-F0DF-4FE2-8BD1-D309FC0A7ED9}"/>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Australia</c:v>
                </c:pt>
                <c:pt idx="1">
                  <c:v>United States</c:v>
                </c:pt>
                <c:pt idx="2">
                  <c:v>Canada</c:v>
                </c:pt>
                <c:pt idx="3">
                  <c:v>Sweden</c:v>
                </c:pt>
                <c:pt idx="4">
                  <c:v>New Zealand</c:v>
                </c:pt>
                <c:pt idx="5">
                  <c:v>CMWF average</c:v>
                </c:pt>
                <c:pt idx="6">
                  <c:v>United Kingdom</c:v>
                </c:pt>
                <c:pt idx="7">
                  <c:v>Germany</c:v>
                </c:pt>
                <c:pt idx="8">
                  <c:v>Switzerland</c:v>
                </c:pt>
                <c:pt idx="9">
                  <c:v>Norway</c:v>
                </c:pt>
                <c:pt idx="10">
                  <c:v>Netherlands</c:v>
                </c:pt>
                <c:pt idx="11">
                  <c:v>France</c:v>
                </c:pt>
              </c:strCache>
            </c:strRef>
          </c:cat>
          <c:val>
            <c:numRef>
              <c:f>Sheet1!$B$2:$B$13</c:f>
              <c:numCache>
                <c:formatCode>0%</c:formatCode>
                <c:ptCount val="12"/>
                <c:pt idx="0">
                  <c:v>0.42</c:v>
                </c:pt>
                <c:pt idx="1">
                  <c:v>0.39</c:v>
                </c:pt>
                <c:pt idx="2">
                  <c:v>0.38</c:v>
                </c:pt>
                <c:pt idx="3">
                  <c:v>0.36</c:v>
                </c:pt>
                <c:pt idx="4">
                  <c:v>0.34</c:v>
                </c:pt>
                <c:pt idx="5">
                  <c:v>0.31</c:v>
                </c:pt>
                <c:pt idx="6">
                  <c:v>0.31</c:v>
                </c:pt>
                <c:pt idx="7">
                  <c:v>0.28999999999999998</c:v>
                </c:pt>
                <c:pt idx="8">
                  <c:v>0.26</c:v>
                </c:pt>
                <c:pt idx="9">
                  <c:v>0.26</c:v>
                </c:pt>
                <c:pt idx="10">
                  <c:v>0.23</c:v>
                </c:pt>
                <c:pt idx="11">
                  <c:v>0.18</c:v>
                </c:pt>
              </c:numCache>
            </c:numRef>
          </c:val>
          <c:extLst>
            <c:ext xmlns:c16="http://schemas.microsoft.com/office/drawing/2014/chart" uri="{C3380CC4-5D6E-409C-BE32-E72D297353CC}">
              <c16:uniqueId val="{00000007-F0DF-4FE2-8BD1-D309FC0A7ED9}"/>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3841314965055"/>
          <c:y val="0.27602918297181478"/>
          <c:w val="0.67599731887783321"/>
          <c:h val="0.6886647587410925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7548-42FD-A02A-D1A4FDF84A0F}"/>
              </c:ext>
            </c:extLst>
          </c:dPt>
          <c:dPt>
            <c:idx val="4"/>
            <c:invertIfNegative val="0"/>
            <c:bubble3D val="0"/>
            <c:extLst>
              <c:ext xmlns:c16="http://schemas.microsoft.com/office/drawing/2014/chart" uri="{C3380CC4-5D6E-409C-BE32-E72D297353CC}">
                <c16:uniqueId val="{00000001-7548-42FD-A02A-D1A4FDF84A0F}"/>
              </c:ext>
            </c:extLst>
          </c:dPt>
          <c:dPt>
            <c:idx val="5"/>
            <c:invertIfNegative val="0"/>
            <c:bubble3D val="0"/>
            <c:extLst>
              <c:ext xmlns:c16="http://schemas.microsoft.com/office/drawing/2014/chart" uri="{C3380CC4-5D6E-409C-BE32-E72D297353CC}">
                <c16:uniqueId val="{00000003-7548-42FD-A02A-D1A4FDF84A0F}"/>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9-7548-42FD-A02A-D1A4FDF84A0F}"/>
              </c:ext>
            </c:extLst>
          </c:dPt>
          <c:dPt>
            <c:idx val="8"/>
            <c:invertIfNegative val="0"/>
            <c:bubble3D val="0"/>
            <c:extLst>
              <c:ext xmlns:c16="http://schemas.microsoft.com/office/drawing/2014/chart" uri="{C3380CC4-5D6E-409C-BE32-E72D297353CC}">
                <c16:uniqueId val="{00000005-7548-42FD-A02A-D1A4FDF84A0F}"/>
              </c:ext>
            </c:extLst>
          </c:dPt>
          <c:dPt>
            <c:idx val="9"/>
            <c:invertIfNegative val="0"/>
            <c:bubble3D val="0"/>
            <c:extLst>
              <c:ext xmlns:c16="http://schemas.microsoft.com/office/drawing/2014/chart" uri="{C3380CC4-5D6E-409C-BE32-E72D297353CC}">
                <c16:uniqueId val="{00000006-7548-42FD-A02A-D1A4FDF84A0F}"/>
              </c:ext>
            </c:extLst>
          </c:dPt>
          <c:dPt>
            <c:idx val="1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7-7548-42FD-A02A-D1A4FDF84A0F}"/>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Norway</c:v>
                </c:pt>
                <c:pt idx="2">
                  <c:v>Switzerland</c:v>
                </c:pt>
                <c:pt idx="3">
                  <c:v>Australia</c:v>
                </c:pt>
                <c:pt idx="4">
                  <c:v>Sweden</c:v>
                </c:pt>
                <c:pt idx="5">
                  <c:v>United States</c:v>
                </c:pt>
                <c:pt idx="6">
                  <c:v>CMWF average</c:v>
                </c:pt>
                <c:pt idx="7">
                  <c:v>Netherlands</c:v>
                </c:pt>
                <c:pt idx="8">
                  <c:v>New Zealand</c:v>
                </c:pt>
                <c:pt idx="9">
                  <c:v>United Kingdom</c:v>
                </c:pt>
                <c:pt idx="10">
                  <c:v>Canada</c:v>
                </c:pt>
                <c:pt idx="11">
                  <c:v>France</c:v>
                </c:pt>
              </c:strCache>
            </c:strRef>
          </c:cat>
          <c:val>
            <c:numRef>
              <c:f>Sheet1!$B$2:$B$13</c:f>
              <c:numCache>
                <c:formatCode>0%</c:formatCode>
                <c:ptCount val="12"/>
                <c:pt idx="0">
                  <c:v>0.4</c:v>
                </c:pt>
                <c:pt idx="1">
                  <c:v>0.33</c:v>
                </c:pt>
                <c:pt idx="2">
                  <c:v>0.32</c:v>
                </c:pt>
                <c:pt idx="3">
                  <c:v>0.28999999999999998</c:v>
                </c:pt>
                <c:pt idx="4">
                  <c:v>0.28000000000000003</c:v>
                </c:pt>
                <c:pt idx="5">
                  <c:v>0.28000000000000003</c:v>
                </c:pt>
                <c:pt idx="6">
                  <c:v>0.28000000000000003</c:v>
                </c:pt>
                <c:pt idx="7">
                  <c:v>0.27</c:v>
                </c:pt>
                <c:pt idx="8">
                  <c:v>0.26</c:v>
                </c:pt>
                <c:pt idx="9">
                  <c:v>0.23</c:v>
                </c:pt>
                <c:pt idx="10">
                  <c:v>0.22</c:v>
                </c:pt>
                <c:pt idx="11">
                  <c:v>0.16</c:v>
                </c:pt>
              </c:numCache>
            </c:numRef>
          </c:val>
          <c:extLst>
            <c:ext xmlns:c16="http://schemas.microsoft.com/office/drawing/2014/chart" uri="{C3380CC4-5D6E-409C-BE32-E72D297353CC}">
              <c16:uniqueId val="{00000008-7548-42FD-A02A-D1A4FDF84A0F}"/>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3833484092227"/>
          <c:y val="0.24072312468472223"/>
          <c:w val="0.67599731887783321"/>
          <c:h val="0.68866475874109256"/>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DD17-433D-99F9-9B6D7C94CD87}"/>
              </c:ext>
            </c:extLst>
          </c:dPt>
          <c:dPt>
            <c:idx val="4"/>
            <c:invertIfNegative val="0"/>
            <c:bubble3D val="0"/>
            <c:extLst>
              <c:ext xmlns:c16="http://schemas.microsoft.com/office/drawing/2014/chart" uri="{C3380CC4-5D6E-409C-BE32-E72D297353CC}">
                <c16:uniqueId val="{00000002-DD17-433D-99F9-9B6D7C94CD87}"/>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DD17-433D-99F9-9B6D7C94CD87}"/>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8-DD17-433D-99F9-9B6D7C94CD87}"/>
              </c:ext>
            </c:extLst>
          </c:dPt>
          <c:dPt>
            <c:idx val="9"/>
            <c:invertIfNegative val="0"/>
            <c:bubble3D val="0"/>
            <c:extLst>
              <c:ext xmlns:c16="http://schemas.microsoft.com/office/drawing/2014/chart" uri="{C3380CC4-5D6E-409C-BE32-E72D297353CC}">
                <c16:uniqueId val="{00000005-DD17-433D-99F9-9B6D7C94CD87}"/>
              </c:ext>
            </c:extLst>
          </c:dPt>
          <c:dPt>
            <c:idx val="10"/>
            <c:invertIfNegative val="0"/>
            <c:bubble3D val="0"/>
            <c:extLst>
              <c:ext xmlns:c16="http://schemas.microsoft.com/office/drawing/2014/chart" uri="{C3380CC4-5D6E-409C-BE32-E72D297353CC}">
                <c16:uniqueId val="{00000006-DD17-433D-99F9-9B6D7C94CD8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New Zealand</c:v>
                </c:pt>
                <c:pt idx="1">
                  <c:v>United States</c:v>
                </c:pt>
                <c:pt idx="2">
                  <c:v>Australia</c:v>
                </c:pt>
                <c:pt idx="3">
                  <c:v>Norway</c:v>
                </c:pt>
                <c:pt idx="4">
                  <c:v>United Kingdom</c:v>
                </c:pt>
                <c:pt idx="5">
                  <c:v>Canada</c:v>
                </c:pt>
                <c:pt idx="6">
                  <c:v>CMWF average</c:v>
                </c:pt>
                <c:pt idx="7">
                  <c:v>Switzerland</c:v>
                </c:pt>
                <c:pt idx="8">
                  <c:v>Germany</c:v>
                </c:pt>
                <c:pt idx="9">
                  <c:v>Sweden</c:v>
                </c:pt>
                <c:pt idx="10">
                  <c:v>France</c:v>
                </c:pt>
                <c:pt idx="11">
                  <c:v>Netherlands</c:v>
                </c:pt>
              </c:strCache>
            </c:strRef>
          </c:cat>
          <c:val>
            <c:numRef>
              <c:f>Sheet1!$B$2:$B$13</c:f>
              <c:numCache>
                <c:formatCode>0%</c:formatCode>
                <c:ptCount val="12"/>
                <c:pt idx="0">
                  <c:v>0.96</c:v>
                </c:pt>
                <c:pt idx="1">
                  <c:v>0.92</c:v>
                </c:pt>
                <c:pt idx="2">
                  <c:v>0.91</c:v>
                </c:pt>
                <c:pt idx="3">
                  <c:v>0.9</c:v>
                </c:pt>
                <c:pt idx="4">
                  <c:v>0.9</c:v>
                </c:pt>
                <c:pt idx="5">
                  <c:v>0.89</c:v>
                </c:pt>
                <c:pt idx="6">
                  <c:v>0.88</c:v>
                </c:pt>
                <c:pt idx="7">
                  <c:v>0.88</c:v>
                </c:pt>
                <c:pt idx="8">
                  <c:v>0.88</c:v>
                </c:pt>
                <c:pt idx="9">
                  <c:v>0.85</c:v>
                </c:pt>
                <c:pt idx="10">
                  <c:v>0.84</c:v>
                </c:pt>
                <c:pt idx="11">
                  <c:v>0.78</c:v>
                </c:pt>
              </c:numCache>
            </c:numRef>
          </c:val>
          <c:extLst>
            <c:ext xmlns:c16="http://schemas.microsoft.com/office/drawing/2014/chart" uri="{C3380CC4-5D6E-409C-BE32-E72D297353CC}">
              <c16:uniqueId val="{00000007-DD17-433D-99F9-9B6D7C94CD87}"/>
            </c:ext>
          </c:extLst>
        </c:ser>
        <c:dLbls>
          <c:showLegendKey val="0"/>
          <c:showVal val="0"/>
          <c:showCatName val="0"/>
          <c:showSerName val="0"/>
          <c:showPercent val="0"/>
          <c:showBubbleSize val="0"/>
        </c:dLbls>
        <c:gapWidth val="25"/>
        <c:axId val="167708544"/>
        <c:axId val="167710080"/>
      </c:barChart>
      <c:catAx>
        <c:axId val="167708544"/>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b"/>
        <c:numFmt formatCode="0%"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76648828883315"/>
          <c:y val="0.13706376633126077"/>
          <c:w val="0.70176071237400972"/>
          <c:h val="0.7761421166663881"/>
        </c:manualLayout>
      </c:layout>
      <c:barChart>
        <c:barDir val="bar"/>
        <c:grouping val="percentStacked"/>
        <c:varyColors val="0"/>
        <c:ser>
          <c:idx val="0"/>
          <c:order val="0"/>
          <c:tx>
            <c:strRef>
              <c:f>Sheet1!$B$1</c:f>
              <c:strCache>
                <c:ptCount val="1"/>
                <c:pt idx="0">
                  <c:v>5+</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BACE-4BFF-9AF6-E48EE5D1C48C}"/>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2-BACE-4BFF-9AF6-E48EE5D1C48C}"/>
              </c:ext>
            </c:extLst>
          </c:dPt>
          <c:dPt>
            <c:idx val="9"/>
            <c:invertIfNegative val="0"/>
            <c:bubble3D val="0"/>
            <c:spPr>
              <a:solidFill>
                <a:srgbClr val="82BAB5"/>
              </a:solidFill>
              <a:ln w="31750">
                <a:solidFill>
                  <a:schemeClr val="tx1"/>
                </a:solidFill>
              </a:ln>
            </c:spPr>
            <c:extLst>
              <c:ext xmlns:c16="http://schemas.microsoft.com/office/drawing/2014/chart" uri="{C3380CC4-5D6E-409C-BE32-E72D297353CC}">
                <c16:uniqueId val="{00000004-BACE-4BFF-9AF6-E48EE5D1C48C}"/>
              </c:ext>
            </c:extLst>
          </c:dPt>
          <c:dLbls>
            <c:spPr>
              <a:no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New Zealand</c:v>
                </c:pt>
                <c:pt idx="3">
                  <c:v>Norway</c:v>
                </c:pt>
                <c:pt idx="4">
                  <c:v>Australia</c:v>
                </c:pt>
                <c:pt idx="5">
                  <c:v>CMWF average</c:v>
                </c:pt>
                <c:pt idx="6">
                  <c:v>Germany</c:v>
                </c:pt>
                <c:pt idx="7">
                  <c:v>Sweden</c:v>
                </c:pt>
                <c:pt idx="8">
                  <c:v>Netherlands</c:v>
                </c:pt>
                <c:pt idx="9">
                  <c:v>Canada</c:v>
                </c:pt>
                <c:pt idx="10">
                  <c:v>United Kingdom</c:v>
                </c:pt>
                <c:pt idx="11">
                  <c:v>United States</c:v>
                </c:pt>
              </c:strCache>
            </c:strRef>
          </c:cat>
          <c:val>
            <c:numRef>
              <c:f>Sheet1!$B$2:$B$13</c:f>
              <c:numCache>
                <c:formatCode>0%</c:formatCode>
                <c:ptCount val="12"/>
                <c:pt idx="0">
                  <c:v>0.12</c:v>
                </c:pt>
                <c:pt idx="1">
                  <c:v>0.19</c:v>
                </c:pt>
                <c:pt idx="2">
                  <c:v>0.19</c:v>
                </c:pt>
                <c:pt idx="3">
                  <c:v>0.2</c:v>
                </c:pt>
                <c:pt idx="4">
                  <c:v>0.21</c:v>
                </c:pt>
                <c:pt idx="5">
                  <c:v>0.26</c:v>
                </c:pt>
                <c:pt idx="6">
                  <c:v>0.27</c:v>
                </c:pt>
                <c:pt idx="7">
                  <c:v>0.28000000000000003</c:v>
                </c:pt>
                <c:pt idx="8">
                  <c:v>0.28999999999999998</c:v>
                </c:pt>
                <c:pt idx="9">
                  <c:v>0.32</c:v>
                </c:pt>
                <c:pt idx="10">
                  <c:v>0.35</c:v>
                </c:pt>
                <c:pt idx="11">
                  <c:v>0.42</c:v>
                </c:pt>
              </c:numCache>
            </c:numRef>
          </c:val>
          <c:extLst>
            <c:ext xmlns:c16="http://schemas.microsoft.com/office/drawing/2014/chart" uri="{C3380CC4-5D6E-409C-BE32-E72D297353CC}">
              <c16:uniqueId val="{00000005-BACE-4BFF-9AF6-E48EE5D1C48C}"/>
            </c:ext>
          </c:extLst>
        </c:ser>
        <c:ser>
          <c:idx val="1"/>
          <c:order val="1"/>
          <c:tx>
            <c:strRef>
              <c:f>Sheet1!$C$1</c:f>
              <c:strCache>
                <c:ptCount val="1"/>
                <c:pt idx="0">
                  <c:v>2–4</c:v>
                </c:pt>
              </c:strCache>
            </c:strRef>
          </c:tx>
          <c:spPr>
            <a:pattFill prst="pct5">
              <a:fgClr>
                <a:schemeClr val="bg1"/>
              </a:fgClr>
              <a:bgClr>
                <a:srgbClr val="365254"/>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BACE-4BFF-9AF6-E48EE5D1C48C}"/>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8-BACE-4BFF-9AF6-E48EE5D1C48C}"/>
              </c:ext>
            </c:extLst>
          </c:dPt>
          <c:dPt>
            <c:idx val="9"/>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A-BACE-4BFF-9AF6-E48EE5D1C48C}"/>
              </c:ext>
            </c:extLst>
          </c:dPt>
          <c:dLbls>
            <c:spPr>
              <a:solidFill>
                <a:srgbClr val="365254"/>
              </a:solid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New Zealand</c:v>
                </c:pt>
                <c:pt idx="3">
                  <c:v>Norway</c:v>
                </c:pt>
                <c:pt idx="4">
                  <c:v>Australia</c:v>
                </c:pt>
                <c:pt idx="5">
                  <c:v>CMWF average</c:v>
                </c:pt>
                <c:pt idx="6">
                  <c:v>Germany</c:v>
                </c:pt>
                <c:pt idx="7">
                  <c:v>Sweden</c:v>
                </c:pt>
                <c:pt idx="8">
                  <c:v>Netherlands</c:v>
                </c:pt>
                <c:pt idx="9">
                  <c:v>Canada</c:v>
                </c:pt>
                <c:pt idx="10">
                  <c:v>United Kingdom</c:v>
                </c:pt>
                <c:pt idx="11">
                  <c:v>United States</c:v>
                </c:pt>
              </c:strCache>
            </c:strRef>
          </c:cat>
          <c:val>
            <c:numRef>
              <c:f>Sheet1!$C$2:$C$13</c:f>
              <c:numCache>
                <c:formatCode>0%</c:formatCode>
                <c:ptCount val="12"/>
                <c:pt idx="0">
                  <c:v>0.5</c:v>
                </c:pt>
                <c:pt idx="1">
                  <c:v>0.46</c:v>
                </c:pt>
                <c:pt idx="2">
                  <c:v>0.42</c:v>
                </c:pt>
                <c:pt idx="3">
                  <c:v>0.45</c:v>
                </c:pt>
                <c:pt idx="4">
                  <c:v>0.49</c:v>
                </c:pt>
                <c:pt idx="5">
                  <c:v>0.43</c:v>
                </c:pt>
                <c:pt idx="6">
                  <c:v>0.42</c:v>
                </c:pt>
                <c:pt idx="7">
                  <c:v>0.41</c:v>
                </c:pt>
                <c:pt idx="8">
                  <c:v>0.38</c:v>
                </c:pt>
                <c:pt idx="9">
                  <c:v>0.42</c:v>
                </c:pt>
                <c:pt idx="10">
                  <c:v>0.39</c:v>
                </c:pt>
                <c:pt idx="11">
                  <c:v>0.37</c:v>
                </c:pt>
              </c:numCache>
            </c:numRef>
          </c:val>
          <c:extLst>
            <c:ext xmlns:c16="http://schemas.microsoft.com/office/drawing/2014/chart" uri="{C3380CC4-5D6E-409C-BE32-E72D297353CC}">
              <c16:uniqueId val="{0000000B-BACE-4BFF-9AF6-E48EE5D1C48C}"/>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0C-BACE-4BFF-9AF6-E48EE5D1C48C}"/>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0E-BACE-4BFF-9AF6-E48EE5D1C48C}"/>
              </c:ext>
            </c:extLst>
          </c:dPt>
          <c:dPt>
            <c:idx val="9"/>
            <c:invertIfNegative val="0"/>
            <c:bubble3D val="0"/>
            <c:spPr>
              <a:solidFill>
                <a:srgbClr val="852062"/>
              </a:solidFill>
              <a:ln w="31750">
                <a:solidFill>
                  <a:schemeClr val="tx1"/>
                </a:solidFill>
              </a:ln>
            </c:spPr>
            <c:extLst>
              <c:ext xmlns:c16="http://schemas.microsoft.com/office/drawing/2014/chart" uri="{C3380CC4-5D6E-409C-BE32-E72D297353CC}">
                <c16:uniqueId val="{00000010-BACE-4BFF-9AF6-E48EE5D1C48C}"/>
              </c:ext>
            </c:extLst>
          </c:dPt>
          <c:dLbls>
            <c:spPr>
              <a:no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New Zealand</c:v>
                </c:pt>
                <c:pt idx="3">
                  <c:v>Norway</c:v>
                </c:pt>
                <c:pt idx="4">
                  <c:v>Australia</c:v>
                </c:pt>
                <c:pt idx="5">
                  <c:v>CMWF average</c:v>
                </c:pt>
                <c:pt idx="6">
                  <c:v>Germany</c:v>
                </c:pt>
                <c:pt idx="7">
                  <c:v>Sweden</c:v>
                </c:pt>
                <c:pt idx="8">
                  <c:v>Netherlands</c:v>
                </c:pt>
                <c:pt idx="9">
                  <c:v>Canada</c:v>
                </c:pt>
                <c:pt idx="10">
                  <c:v>United Kingdom</c:v>
                </c:pt>
                <c:pt idx="11">
                  <c:v>United States</c:v>
                </c:pt>
              </c:strCache>
            </c:strRef>
          </c:cat>
          <c:val>
            <c:numRef>
              <c:f>Sheet1!$D$2:$D$13</c:f>
              <c:numCache>
                <c:formatCode>0%</c:formatCode>
                <c:ptCount val="12"/>
                <c:pt idx="0">
                  <c:v>0.22</c:v>
                </c:pt>
                <c:pt idx="1">
                  <c:v>0.17</c:v>
                </c:pt>
                <c:pt idx="2">
                  <c:v>0.16</c:v>
                </c:pt>
                <c:pt idx="3">
                  <c:v>0.18</c:v>
                </c:pt>
                <c:pt idx="4">
                  <c:v>0.14000000000000001</c:v>
                </c:pt>
                <c:pt idx="5">
                  <c:v>0.15</c:v>
                </c:pt>
                <c:pt idx="6">
                  <c:v>0.15</c:v>
                </c:pt>
                <c:pt idx="7">
                  <c:v>0.14000000000000001</c:v>
                </c:pt>
                <c:pt idx="8">
                  <c:v>0.14000000000000001</c:v>
                </c:pt>
                <c:pt idx="9">
                  <c:v>0.13</c:v>
                </c:pt>
                <c:pt idx="10">
                  <c:v>0.12</c:v>
                </c:pt>
                <c:pt idx="11">
                  <c:v>0.09</c:v>
                </c:pt>
              </c:numCache>
            </c:numRef>
          </c:val>
          <c:extLst>
            <c:ext xmlns:c16="http://schemas.microsoft.com/office/drawing/2014/chart" uri="{C3380CC4-5D6E-409C-BE32-E72D297353CC}">
              <c16:uniqueId val="{00000011-BACE-4BFF-9AF6-E48EE5D1C48C}"/>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extLst>
              <c:ext xmlns:c16="http://schemas.microsoft.com/office/drawing/2014/chart" uri="{C3380CC4-5D6E-409C-BE32-E72D297353CC}">
                <c16:uniqueId val="{00000012-BACE-4BFF-9AF6-E48EE5D1C48C}"/>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4-BACE-4BFF-9AF6-E48EE5D1C48C}"/>
              </c:ext>
            </c:extLst>
          </c:dPt>
          <c:dPt>
            <c:idx val="9"/>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6-BACE-4BFF-9AF6-E48EE5D1C48C}"/>
              </c:ext>
            </c:extLst>
          </c:dPt>
          <c:dLbls>
            <c:dLbl>
              <c:idx val="5"/>
              <c:spPr>
                <a:solidFill>
                  <a:srgbClr val="C8DA3F"/>
                </a:solidFill>
                <a:ln>
                  <a:noFill/>
                </a:ln>
                <a:effectLst/>
              </c:spPr>
              <c:txPr>
                <a:bodyPr rot="0" vertOverflow="overflow" horzOverflow="overflow" vert="horz" lIns="0" tIns="0" rIns="0" bIns="0">
                  <a:no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ACE-4BFF-9AF6-E48EE5D1C48C}"/>
                </c:ext>
              </c:extLst>
            </c:dLbl>
            <c:spPr>
              <a:solidFill>
                <a:srgbClr val="C8DA3F"/>
              </a:solid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Switzerland</c:v>
                </c:pt>
                <c:pt idx="2">
                  <c:v>New Zealand</c:v>
                </c:pt>
                <c:pt idx="3">
                  <c:v>Norway</c:v>
                </c:pt>
                <c:pt idx="4">
                  <c:v>Australia</c:v>
                </c:pt>
                <c:pt idx="5">
                  <c:v>CMWF average</c:v>
                </c:pt>
                <c:pt idx="6">
                  <c:v>Germany</c:v>
                </c:pt>
                <c:pt idx="7">
                  <c:v>Sweden</c:v>
                </c:pt>
                <c:pt idx="8">
                  <c:v>Netherlands</c:v>
                </c:pt>
                <c:pt idx="9">
                  <c:v>Canada</c:v>
                </c:pt>
                <c:pt idx="10">
                  <c:v>United Kingdom</c:v>
                </c:pt>
                <c:pt idx="11">
                  <c:v>United States</c:v>
                </c:pt>
              </c:strCache>
            </c:strRef>
          </c:cat>
          <c:val>
            <c:numRef>
              <c:f>Sheet1!$E$2:$E$13</c:f>
              <c:numCache>
                <c:formatCode>0%</c:formatCode>
                <c:ptCount val="12"/>
                <c:pt idx="0">
                  <c:v>0.16</c:v>
                </c:pt>
                <c:pt idx="1">
                  <c:v>0.18</c:v>
                </c:pt>
                <c:pt idx="2">
                  <c:v>0.22</c:v>
                </c:pt>
                <c:pt idx="3">
                  <c:v>0.18</c:v>
                </c:pt>
                <c:pt idx="4">
                  <c:v>0.16</c:v>
                </c:pt>
                <c:pt idx="5">
                  <c:v>0.16</c:v>
                </c:pt>
                <c:pt idx="6">
                  <c:v>0.17</c:v>
                </c:pt>
                <c:pt idx="7">
                  <c:v>0.17</c:v>
                </c:pt>
                <c:pt idx="8">
                  <c:v>0.19</c:v>
                </c:pt>
                <c:pt idx="9">
                  <c:v>0.13</c:v>
                </c:pt>
                <c:pt idx="10">
                  <c:v>0.14000000000000001</c:v>
                </c:pt>
                <c:pt idx="11">
                  <c:v>0.12</c:v>
                </c:pt>
              </c:numCache>
            </c:numRef>
          </c:val>
          <c:extLst>
            <c:ext xmlns:c16="http://schemas.microsoft.com/office/drawing/2014/chart" uri="{C3380CC4-5D6E-409C-BE32-E72D297353CC}">
              <c16:uniqueId val="{00000017-BACE-4BFF-9AF6-E48EE5D1C48C}"/>
            </c:ext>
          </c:extLst>
        </c:ser>
        <c:dLbls>
          <c:showLegendKey val="0"/>
          <c:showVal val="0"/>
          <c:showCatName val="0"/>
          <c:showSerName val="0"/>
          <c:showPercent val="0"/>
          <c:showBubbleSize val="0"/>
        </c:dLbls>
        <c:gapWidth val="50"/>
        <c:overlap val="100"/>
        <c:axId val="54705536"/>
        <c:axId val="54715520"/>
      </c:barChart>
      <c:catAx>
        <c:axId val="54705536"/>
        <c:scaling>
          <c:orientation val="maxMin"/>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t"/>
        <c:numFmt formatCode="0%" sourceLinked="1"/>
        <c:majorTickMark val="none"/>
        <c:minorTickMark val="none"/>
        <c:tickLblPos val="nextTo"/>
        <c:crossAx val="54705536"/>
        <c:crosses val="autoZero"/>
        <c:crossBetween val="between"/>
      </c:valAx>
    </c:plotArea>
    <c:legend>
      <c:legendPos val="b"/>
      <c:layout>
        <c:manualLayout>
          <c:xMode val="edge"/>
          <c:yMode val="edge"/>
          <c:x val="0.3541055574431094"/>
          <c:y val="0.94267339258116556"/>
          <c:w val="0.40892667084857021"/>
          <c:h val="5.7326607418834455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35854754327976"/>
          <c:y val="0.19399026535682234"/>
          <c:w val="0.51165402442675256"/>
          <c:h val="0.66358924785527551"/>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1-BB07-41D7-9E1F-1B855B76A988}"/>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BB07-41D7-9E1F-1B855B76A988}"/>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BB07-41D7-9E1F-1B855B76A988}"/>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BB07-41D7-9E1F-1B855B76A988}"/>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BB07-41D7-9E1F-1B855B76A988}"/>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BB07-41D7-9E1F-1B855B76A988}"/>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D-BB07-41D7-9E1F-1B855B76A988}"/>
              </c:ext>
            </c:extLst>
          </c:dPt>
          <c:dPt>
            <c:idx val="7"/>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F-BB07-41D7-9E1F-1B855B76A988}"/>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1-BB07-41D7-9E1F-1B855B76A988}"/>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3-BB07-41D7-9E1F-1B855B76A988}"/>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5-BB07-41D7-9E1F-1B855B76A988}"/>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7-BB07-41D7-9E1F-1B855B76A988}"/>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Sweden</c:v>
                </c:pt>
                <c:pt idx="1">
                  <c:v>France</c:v>
                </c:pt>
                <c:pt idx="2">
                  <c:v>United States</c:v>
                </c:pt>
                <c:pt idx="3">
                  <c:v>Germany</c:v>
                </c:pt>
                <c:pt idx="4">
                  <c:v>Netherlands</c:v>
                </c:pt>
                <c:pt idx="5">
                  <c:v>United Kingdom</c:v>
                </c:pt>
                <c:pt idx="6">
                  <c:v>CMWF average</c:v>
                </c:pt>
                <c:pt idx="7">
                  <c:v>Canada</c:v>
                </c:pt>
                <c:pt idx="8">
                  <c:v>Norway</c:v>
                </c:pt>
                <c:pt idx="9">
                  <c:v>Australia</c:v>
                </c:pt>
                <c:pt idx="10">
                  <c:v>Switzerland</c:v>
                </c:pt>
                <c:pt idx="11">
                  <c:v>New Zealand</c:v>
                </c:pt>
              </c:strCache>
            </c:strRef>
          </c:cat>
          <c:val>
            <c:numRef>
              <c:f>Sheet1!$B$2:$B$13</c:f>
              <c:numCache>
                <c:formatCode>0\ %</c:formatCode>
                <c:ptCount val="12"/>
                <c:pt idx="0">
                  <c:v>0.28000000000000003</c:v>
                </c:pt>
                <c:pt idx="1">
                  <c:v>0.16</c:v>
                </c:pt>
                <c:pt idx="2">
                  <c:v>0.14000000000000001</c:v>
                </c:pt>
                <c:pt idx="3">
                  <c:v>0.14000000000000001</c:v>
                </c:pt>
                <c:pt idx="4">
                  <c:v>0.13</c:v>
                </c:pt>
                <c:pt idx="5">
                  <c:v>0.12</c:v>
                </c:pt>
                <c:pt idx="6">
                  <c:v>0.12</c:v>
                </c:pt>
                <c:pt idx="7">
                  <c:v>0.11</c:v>
                </c:pt>
                <c:pt idx="8">
                  <c:v>0.06</c:v>
                </c:pt>
                <c:pt idx="9">
                  <c:v>0.06</c:v>
                </c:pt>
                <c:pt idx="10">
                  <c:v>0.06</c:v>
                </c:pt>
                <c:pt idx="11">
                  <c:v>0.03</c:v>
                </c:pt>
              </c:numCache>
            </c:numRef>
          </c:val>
          <c:extLst>
            <c:ext xmlns:c16="http://schemas.microsoft.com/office/drawing/2014/chart" uri="{C3380CC4-5D6E-409C-BE32-E72D297353CC}">
              <c16:uniqueId val="{00000018-BB07-41D7-9E1F-1B855B76A988}"/>
            </c:ext>
          </c:extLst>
        </c:ser>
        <c:dLbls>
          <c:showLegendKey val="0"/>
          <c:showVal val="0"/>
          <c:showCatName val="0"/>
          <c:showSerName val="0"/>
          <c:showPercent val="0"/>
          <c:showBubbleSize val="0"/>
        </c:dLbls>
        <c:gapWidth val="25"/>
        <c:axId val="163341440"/>
        <c:axId val="163342976"/>
      </c:barChart>
      <c:catAx>
        <c:axId val="16334144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63342976"/>
        <c:crosses val="autoZero"/>
        <c:auto val="1"/>
        <c:lblAlgn val="ctr"/>
        <c:lblOffset val="100"/>
        <c:noMultiLvlLbl val="0"/>
      </c:catAx>
      <c:valAx>
        <c:axId val="163342976"/>
        <c:scaling>
          <c:orientation val="minMax"/>
        </c:scaling>
        <c:delete val="1"/>
        <c:axPos val="b"/>
        <c:numFmt formatCode="0\ %" sourceLinked="1"/>
        <c:majorTickMark val="none"/>
        <c:minorTickMark val="none"/>
        <c:tickLblPos val="nextTo"/>
        <c:crossAx val="163341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20812432821417"/>
          <c:y val="0.13622754355607133"/>
          <c:w val="0.51172883430665006"/>
          <c:h val="0.69488543493657784"/>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4"/>
                <c:pt idx="0">
                  <c:v>% of those who did NOT receive written information on what to do when they returned home and what symptoms to watch for</c:v>
                </c:pt>
                <c:pt idx="1">
                  <c:v>% of those whose hospital did NOT made arrangements or made sure they had follow-up care with a doctor or other health care professional
</c:v>
                </c:pt>
                <c:pt idx="2">
                  <c:v>% of those who did NOT have someone discussing with them the purpose of taking each of their medications</c:v>
                </c:pt>
                <c:pt idx="3">
                  <c:v>% of those who did NOT know who to contact if they had a question about their condition or treatment</c:v>
                </c:pt>
              </c:strCache>
            </c:strRef>
          </c:cat>
          <c:val>
            <c:numRef>
              <c:f>Sheet1!$B$2:$B$5</c:f>
              <c:numCache>
                <c:formatCode>0%</c:formatCode>
                <c:ptCount val="4"/>
                <c:pt idx="0">
                  <c:v>0.08</c:v>
                </c:pt>
                <c:pt idx="1">
                  <c:v>0.08</c:v>
                </c:pt>
                <c:pt idx="2">
                  <c:v>0.13</c:v>
                </c:pt>
                <c:pt idx="3">
                  <c:v>0.05</c:v>
                </c:pt>
              </c:numCache>
            </c:numRef>
          </c:val>
          <c:extLst>
            <c:ext xmlns:c16="http://schemas.microsoft.com/office/drawing/2014/chart" uri="{C3380CC4-5D6E-409C-BE32-E72D297353CC}">
              <c16:uniqueId val="{00000000-1049-45C0-8DB9-106085EE33F5}"/>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Sheet1!$A$2:$A$5</c:f>
              <c:strCache>
                <c:ptCount val="4"/>
                <c:pt idx="0">
                  <c:v>% of those who did NOT receive written information on what to do when they returned home and what symptoms to watch for</c:v>
                </c:pt>
                <c:pt idx="1">
                  <c:v>% of those whose hospital did NOT made arrangements or made sure they had follow-up care with a doctor or other health care professional
</c:v>
                </c:pt>
                <c:pt idx="2">
                  <c:v>% of those who did NOT have someone discussing with them the purpose of taking each of their medications</c:v>
                </c:pt>
                <c:pt idx="3">
                  <c:v>% of those who did NOT know who to contact if they had a question about their condition or treatment</c:v>
                </c:pt>
              </c:strCache>
            </c:strRef>
          </c:cat>
          <c:val>
            <c:numRef>
              <c:f>Sheet1!$C$2:$C$5</c:f>
              <c:numCache>
                <c:formatCode>0%</c:formatCode>
                <c:ptCount val="4"/>
                <c:pt idx="0">
                  <c:v>0.34</c:v>
                </c:pt>
                <c:pt idx="1">
                  <c:v>0.41</c:v>
                </c:pt>
                <c:pt idx="2">
                  <c:v>0.27</c:v>
                </c:pt>
                <c:pt idx="3">
                  <c:v>0.22</c:v>
                </c:pt>
              </c:numCache>
            </c:numRef>
          </c:val>
          <c:extLst>
            <c:ext xmlns:c16="http://schemas.microsoft.com/office/drawing/2014/chart" uri="{C3380CC4-5D6E-409C-BE32-E72D297353CC}">
              <c16:uniqueId val="{00000001-1049-45C0-8DB9-106085EE33F5}"/>
            </c:ext>
          </c:extLst>
        </c:ser>
        <c:dLbls>
          <c:showLegendKey val="0"/>
          <c:showVal val="0"/>
          <c:showCatName val="0"/>
          <c:showSerName val="0"/>
          <c:showPercent val="0"/>
          <c:showBubbleSize val="0"/>
        </c:dLbls>
        <c:gapWidth val="300"/>
        <c:overlap val="100"/>
        <c:axId val="163226368"/>
        <c:axId val="16322790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rgbClr val="CFE8E3"/>
              </a:solidFill>
              <a:ln w="12700">
                <a:solidFill>
                  <a:schemeClr val="tx1"/>
                </a:solidFill>
              </a:ln>
              <a:effectLst/>
            </c:spPr>
          </c:marker>
          <c:dPt>
            <c:idx val="0"/>
            <c:bubble3D val="0"/>
            <c:extLst>
              <c:ext xmlns:c16="http://schemas.microsoft.com/office/drawing/2014/chart" uri="{C3380CC4-5D6E-409C-BE32-E72D297353CC}">
                <c16:uniqueId val="{00000002-1049-45C0-8DB9-106085EE33F5}"/>
              </c:ext>
            </c:extLst>
          </c:dPt>
          <c:dPt>
            <c:idx val="1"/>
            <c:marker>
              <c:symbol val="diamond"/>
              <c:size val="18"/>
            </c:marker>
            <c:bubble3D val="0"/>
            <c:extLst>
              <c:ext xmlns:c16="http://schemas.microsoft.com/office/drawing/2014/chart" uri="{C3380CC4-5D6E-409C-BE32-E72D297353CC}">
                <c16:uniqueId val="{00000003-1049-45C0-8DB9-106085EE33F5}"/>
              </c:ext>
            </c:extLst>
          </c:dPt>
          <c:dPt>
            <c:idx val="2"/>
            <c:bubble3D val="0"/>
            <c:extLst>
              <c:ext xmlns:c16="http://schemas.microsoft.com/office/drawing/2014/chart" uri="{C3380CC4-5D6E-409C-BE32-E72D297353CC}">
                <c16:uniqueId val="{00000004-1049-45C0-8DB9-106085EE33F5}"/>
              </c:ext>
            </c:extLst>
          </c:dPt>
          <c:dPt>
            <c:idx val="3"/>
            <c:bubble3D val="0"/>
            <c:extLst>
              <c:ext xmlns:c16="http://schemas.microsoft.com/office/drawing/2014/chart" uri="{C3380CC4-5D6E-409C-BE32-E72D297353CC}">
                <c16:uniqueId val="{00000005-1049-45C0-8DB9-106085EE33F5}"/>
              </c:ext>
            </c:extLst>
          </c:dPt>
          <c:dLbls>
            <c:dLbl>
              <c:idx val="0"/>
              <c:layout>
                <c:manualLayout>
                  <c:x val="-7.534722108011786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49-45C0-8DB9-106085EE33F5}"/>
                </c:ext>
              </c:extLst>
            </c:dLbl>
            <c:dLbl>
              <c:idx val="1"/>
              <c:layout>
                <c:manualLayout>
                  <c:x val="-7.8441562808254109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049-45C0-8DB9-106085EE33F5}"/>
                </c:ext>
              </c:extLst>
            </c:dLbl>
            <c:dLbl>
              <c:idx val="2"/>
              <c:layout>
                <c:manualLayout>
                  <c:x val="-7.070570848791336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049-45C0-8DB9-106085EE33F5}"/>
                </c:ext>
              </c:extLst>
            </c:dLbl>
            <c:dLbl>
              <c:idx val="3"/>
              <c:layout>
                <c:manualLayout>
                  <c:x val="-9.54604423130033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049-45C0-8DB9-106085EE33F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282828"/>
                      </a:solidFill>
                      <a:round/>
                    </a:ln>
                    <a:effectLst/>
                  </c:spPr>
                </c15:leaderLines>
              </c:ext>
            </c:extLst>
          </c:dLbls>
          <c:xVal>
            <c:numRef>
              <c:f>Sheet1!$F$2:$F$5</c:f>
              <c:numCache>
                <c:formatCode>0%</c:formatCode>
                <c:ptCount val="4"/>
                <c:pt idx="0">
                  <c:v>0.21</c:v>
                </c:pt>
                <c:pt idx="1">
                  <c:v>0.2</c:v>
                </c:pt>
                <c:pt idx="2">
                  <c:v>0.27</c:v>
                </c:pt>
                <c:pt idx="3">
                  <c:v>0.1</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6-1049-45C0-8DB9-106085EE33F5}"/>
            </c:ext>
          </c:extLst>
        </c:ser>
        <c:ser>
          <c:idx val="3"/>
          <c:order val="3"/>
          <c:tx>
            <c:strRef>
              <c:f>Sheet1!$E$1</c:f>
              <c:strCache>
                <c:ptCount val="1"/>
                <c:pt idx="0">
                  <c:v>CMWF average</c:v>
                </c:pt>
              </c:strCache>
            </c:strRef>
          </c:tx>
          <c:spPr>
            <a:ln w="25400" cap="rnd">
              <a:noFill/>
              <a:round/>
            </a:ln>
            <a:effectLst/>
          </c:spPr>
          <c:marker>
            <c:symbol val="triangle"/>
            <c:size val="13"/>
            <c:spPr>
              <a:solidFill>
                <a:srgbClr val="282828"/>
              </a:solidFill>
              <a:ln w="12700">
                <a:solidFill>
                  <a:srgbClr val="282828"/>
                </a:solidFill>
              </a:ln>
              <a:effectLst/>
            </c:spPr>
          </c:marker>
          <c:dLbls>
            <c:dLbl>
              <c:idx val="0"/>
              <c:layout>
                <c:manualLayout>
                  <c:x val="1.547170864068126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227-437F-B4C9-9310436B2866}"/>
                </c:ext>
              </c:extLst>
            </c:dLbl>
            <c:dLbl>
              <c:idx val="1"/>
              <c:layout>
                <c:manualLayout>
                  <c:x val="-1.1345788602314817E-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227-437F-B4C9-9310436B2866}"/>
                </c:ext>
              </c:extLst>
            </c:dLbl>
            <c:dLbl>
              <c:idx val="2"/>
              <c:layout>
                <c:manualLayout>
                  <c:x val="-1.1345788602314817E-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227-437F-B4C9-9310436B2866}"/>
                </c:ext>
              </c:extLst>
            </c:dLbl>
            <c:dLbl>
              <c:idx val="3"/>
              <c:layout>
                <c:manualLayout>
                  <c:x val="-1.1345788602314817E-16"/>
                  <c:y val="-1.7347234759768071E-1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3.9762291206550844E-2"/>
                      <c:h val="4.2418380702812855E-2"/>
                    </c:manualLayout>
                  </c15:layout>
                </c:ext>
                <c:ext xmlns:c16="http://schemas.microsoft.com/office/drawing/2014/chart" uri="{C3380CC4-5D6E-409C-BE32-E72D297353CC}">
                  <c16:uniqueId val="{00000007-8227-437F-B4C9-9310436B286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Sheet1!$E$2:$E$5</c:f>
              <c:numCache>
                <c:formatCode>0%</c:formatCode>
                <c:ptCount val="4"/>
                <c:pt idx="0">
                  <c:v>0.24</c:v>
                </c:pt>
                <c:pt idx="1">
                  <c:v>0.21</c:v>
                </c:pt>
                <c:pt idx="2">
                  <c:v>0.28999999999999998</c:v>
                </c:pt>
                <c:pt idx="3">
                  <c:v>0.12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7-1049-45C0-8DB9-106085EE33F5}"/>
            </c:ext>
          </c:extLst>
        </c:ser>
        <c:dLbls>
          <c:showLegendKey val="0"/>
          <c:showVal val="0"/>
          <c:showCatName val="0"/>
          <c:showSerName val="0"/>
          <c:showPercent val="0"/>
          <c:showBubbleSize val="0"/>
        </c:dLbls>
        <c:axId val="163239424"/>
        <c:axId val="163237888"/>
      </c:scatterChart>
      <c:catAx>
        <c:axId val="1632263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3227904"/>
        <c:crosses val="autoZero"/>
        <c:auto val="1"/>
        <c:lblAlgn val="ctr"/>
        <c:lblOffset val="100"/>
        <c:noMultiLvlLbl val="0"/>
      </c:catAx>
      <c:valAx>
        <c:axId val="163227904"/>
        <c:scaling>
          <c:orientation val="minMax"/>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3226368"/>
        <c:crosses val="max"/>
        <c:crossBetween val="between"/>
      </c:valAx>
      <c:valAx>
        <c:axId val="163237888"/>
        <c:scaling>
          <c:orientation val="minMax"/>
          <c:max val="4"/>
        </c:scaling>
        <c:delete val="1"/>
        <c:axPos val="r"/>
        <c:numFmt formatCode="General" sourceLinked="1"/>
        <c:majorTickMark val="out"/>
        <c:minorTickMark val="none"/>
        <c:tickLblPos val="nextTo"/>
        <c:crossAx val="163239424"/>
        <c:crosses val="max"/>
        <c:crossBetween val="midCat"/>
      </c:valAx>
      <c:valAx>
        <c:axId val="163239424"/>
        <c:scaling>
          <c:orientation val="minMax"/>
        </c:scaling>
        <c:delete val="1"/>
        <c:axPos val="b"/>
        <c:numFmt formatCode="0%" sourceLinked="1"/>
        <c:majorTickMark val="out"/>
        <c:minorTickMark val="none"/>
        <c:tickLblPos val="nextTo"/>
        <c:crossAx val="163237888"/>
        <c:crosses val="autoZero"/>
        <c:crossBetween val="midCat"/>
      </c:valAx>
      <c:spPr>
        <a:noFill/>
        <a:ln>
          <a:noFill/>
        </a:ln>
        <a:effectLst/>
      </c:spPr>
    </c:plotArea>
    <c:legend>
      <c:legendPos val="b"/>
      <c:legendEntry>
        <c:idx val="0"/>
        <c:delete val="1"/>
      </c:legendEntry>
      <c:layout>
        <c:manualLayout>
          <c:xMode val="edge"/>
          <c:yMode val="edge"/>
          <c:x val="0.41222930144260894"/>
          <c:y val="0.90757795589260892"/>
          <c:w val="0.58777069855739106"/>
          <c:h val="7.5190474424461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68718463936632"/>
          <c:y val="0"/>
          <c:w val="0.64800954442613223"/>
          <c:h val="0.9829856427309136"/>
        </c:manualLayout>
      </c:layout>
      <c:barChart>
        <c:barDir val="bar"/>
        <c:grouping val="clustered"/>
        <c:varyColors val="0"/>
        <c:ser>
          <c:idx val="0"/>
          <c:order val="0"/>
          <c:tx>
            <c:strRef>
              <c:f>Sheet1!$B$1</c:f>
              <c:strCache>
                <c:ptCount val="1"/>
                <c:pt idx="0">
                  <c:v>Canada</c:v>
                </c:pt>
              </c:strCache>
            </c:strRef>
          </c:tx>
          <c:spPr>
            <a:solidFill>
              <a:srgbClr val="82BAB5"/>
            </a:solidFill>
            <a:ln w="6350">
              <a:solidFill>
                <a:schemeClr val="tx1"/>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religious or charitable organization</c:v>
                </c:pt>
                <c:pt idx="1">
                  <c:v>aide, nurse, or other health professional</c:v>
                </c:pt>
                <c:pt idx="2">
                  <c:v>both family member or health professional</c:v>
                </c:pt>
                <c:pt idx="3">
                  <c:v>family member or friend</c:v>
                </c:pt>
              </c:strCache>
            </c:strRef>
          </c:cat>
          <c:val>
            <c:numRef>
              <c:f>Sheet1!$B$2:$B$5</c:f>
              <c:numCache>
                <c:formatCode>0%</c:formatCode>
                <c:ptCount val="4"/>
                <c:pt idx="0">
                  <c:v>6.4368999999999996E-2</c:v>
                </c:pt>
                <c:pt idx="1">
                  <c:v>7.8942139930979885E-2</c:v>
                </c:pt>
                <c:pt idx="2">
                  <c:v>0.2174517896808012</c:v>
                </c:pt>
                <c:pt idx="3">
                  <c:v>0.59104045132083594</c:v>
                </c:pt>
              </c:numCache>
            </c:numRef>
          </c:val>
          <c:extLst>
            <c:ext xmlns:c16="http://schemas.microsoft.com/office/drawing/2014/chart" uri="{C3380CC4-5D6E-409C-BE32-E72D297353CC}">
              <c16:uniqueId val="{00000000-CE79-4C55-8319-42CD1739EF52}"/>
            </c:ext>
          </c:extLst>
        </c:ser>
        <c:dLbls>
          <c:showLegendKey val="0"/>
          <c:showVal val="0"/>
          <c:showCatName val="0"/>
          <c:showSerName val="0"/>
          <c:showPercent val="0"/>
          <c:showBubbleSize val="0"/>
        </c:dLbls>
        <c:gapWidth val="50"/>
        <c:axId val="172139648"/>
        <c:axId val="172141184"/>
      </c:barChart>
      <c:catAx>
        <c:axId val="172139648"/>
        <c:scaling>
          <c:orientation val="minMax"/>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vert="horz"/>
          <a:lstStyle/>
          <a:p>
            <a:pPr>
              <a:defRPr/>
            </a:pPr>
            <a:endParaRPr lang="en-US"/>
          </a:p>
        </c:txPr>
        <c:crossAx val="172141184"/>
        <c:crosses val="autoZero"/>
        <c:auto val="1"/>
        <c:lblAlgn val="ctr"/>
        <c:lblOffset val="100"/>
        <c:noMultiLvlLbl val="0"/>
      </c:catAx>
      <c:valAx>
        <c:axId val="172141184"/>
        <c:scaling>
          <c:orientation val="minMax"/>
        </c:scaling>
        <c:delete val="1"/>
        <c:axPos val="b"/>
        <c:numFmt formatCode="0%" sourceLinked="1"/>
        <c:majorTickMark val="none"/>
        <c:minorTickMark val="none"/>
        <c:tickLblPos val="nextTo"/>
        <c:crossAx val="172139648"/>
        <c:crosses val="autoZero"/>
        <c:crossBetween val="between"/>
      </c:valAx>
      <c:spPr>
        <a:noFill/>
        <a:ln>
          <a:noFill/>
        </a:ln>
        <a:effectLst/>
      </c:spPr>
    </c:plotArea>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87557551458182E-2"/>
          <c:y val="0.14890591917891655"/>
          <c:w val="0.88042881192149902"/>
          <c:h val="0.56126677228948052"/>
        </c:manualLayout>
      </c:layout>
      <c:barChart>
        <c:barDir val="col"/>
        <c:grouping val="clustered"/>
        <c:varyColors val="0"/>
        <c:ser>
          <c:idx val="0"/>
          <c:order val="0"/>
          <c:tx>
            <c:strRef>
              <c:f>Sheet1!$B$1</c:f>
              <c:strCache>
                <c:ptCount val="1"/>
                <c:pt idx="0">
                  <c:v>Not receiving home care services</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 75+</c:v>
                </c:pt>
                <c:pt idx="1">
                  <c:v>Describe own 
health as fair 
or poor</c:v>
                </c:pt>
                <c:pt idx="2">
                  <c:v>3+ chronic conditions</c:v>
                </c:pt>
                <c:pt idx="3">
                  <c:v>5+ medications</c:v>
                </c:pt>
                <c:pt idx="4">
                  <c:v>Lives alone</c:v>
                </c:pt>
              </c:strCache>
            </c:strRef>
          </c:cat>
          <c:val>
            <c:numRef>
              <c:f>Sheet1!$B$2:$B$6</c:f>
              <c:numCache>
                <c:formatCode>0%</c:formatCode>
                <c:ptCount val="5"/>
                <c:pt idx="0">
                  <c:v>0.4173</c:v>
                </c:pt>
                <c:pt idx="1">
                  <c:v>0.16569999999999999</c:v>
                </c:pt>
                <c:pt idx="2">
                  <c:v>0.3175</c:v>
                </c:pt>
                <c:pt idx="3">
                  <c:v>0.29430000000000001</c:v>
                </c:pt>
                <c:pt idx="4">
                  <c:v>0.2994</c:v>
                </c:pt>
              </c:numCache>
            </c:numRef>
          </c:val>
          <c:extLst>
            <c:ext xmlns:c16="http://schemas.microsoft.com/office/drawing/2014/chart" uri="{C3380CC4-5D6E-409C-BE32-E72D297353CC}">
              <c16:uniqueId val="{00000000-5F8B-4876-80C0-159804A319B8}"/>
            </c:ext>
          </c:extLst>
        </c:ser>
        <c:ser>
          <c:idx val="1"/>
          <c:order val="1"/>
          <c:tx>
            <c:strRef>
              <c:f>Sheet1!$C$1</c:f>
              <c:strCache>
                <c:ptCount val="1"/>
                <c:pt idx="0">
                  <c:v>Receiving home care services</c:v>
                </c:pt>
              </c:strCache>
            </c:strRef>
          </c:tx>
          <c:spPr>
            <a:pattFill prst="pct90">
              <a:fgClr>
                <a:srgbClr val="365254"/>
              </a:fgClr>
              <a:bgClr>
                <a:schemeClr val="bg1"/>
              </a:bgClr>
            </a:patt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 75+</c:v>
                </c:pt>
                <c:pt idx="1">
                  <c:v>Describe own 
health as fair 
or poor</c:v>
                </c:pt>
                <c:pt idx="2">
                  <c:v>3+ chronic conditions</c:v>
                </c:pt>
                <c:pt idx="3">
                  <c:v>5+ medications</c:v>
                </c:pt>
                <c:pt idx="4">
                  <c:v>Lives alone</c:v>
                </c:pt>
              </c:strCache>
            </c:strRef>
          </c:cat>
          <c:val>
            <c:numRef>
              <c:f>Sheet1!$C$2:$C$6</c:f>
              <c:numCache>
                <c:formatCode>0%</c:formatCode>
                <c:ptCount val="5"/>
                <c:pt idx="0">
                  <c:v>0.59189999999999998</c:v>
                </c:pt>
                <c:pt idx="1">
                  <c:v>0.43009999999999998</c:v>
                </c:pt>
                <c:pt idx="2">
                  <c:v>0.53139999999999998</c:v>
                </c:pt>
                <c:pt idx="3">
                  <c:v>0.59370000000000001</c:v>
                </c:pt>
                <c:pt idx="4">
                  <c:v>0.45610000000000001</c:v>
                </c:pt>
              </c:numCache>
            </c:numRef>
          </c:val>
          <c:extLst>
            <c:ext xmlns:c16="http://schemas.microsoft.com/office/drawing/2014/chart" uri="{C3380CC4-5D6E-409C-BE32-E72D297353CC}">
              <c16:uniqueId val="{00000001-5F8B-4876-80C0-159804A319B8}"/>
            </c:ext>
          </c:extLst>
        </c:ser>
        <c:dLbls>
          <c:showLegendKey val="0"/>
          <c:showVal val="0"/>
          <c:showCatName val="0"/>
          <c:showSerName val="0"/>
          <c:showPercent val="0"/>
          <c:showBubbleSize val="0"/>
        </c:dLbls>
        <c:gapWidth val="50"/>
        <c:axId val="173748608"/>
        <c:axId val="173750144"/>
      </c:barChart>
      <c:catAx>
        <c:axId val="17374860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3750144"/>
        <c:crosses val="autoZero"/>
        <c:auto val="1"/>
        <c:lblAlgn val="ctr"/>
        <c:lblOffset val="100"/>
        <c:noMultiLvlLbl val="0"/>
      </c:catAx>
      <c:valAx>
        <c:axId val="173750144"/>
        <c:scaling>
          <c:orientation val="minMax"/>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374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47229765720393"/>
          <c:y val="3.5444519178732474E-2"/>
          <c:w val="0.46451442615852645"/>
          <c:h val="0.92911096164253504"/>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Palliative care or end-of-life care</c:v>
                </c:pt>
                <c:pt idx="1">
                  <c:v>Any other services </c:v>
                </c:pt>
                <c:pt idx="2">
                  <c:v>Other health care services such as physiotherapy, occupational therapy, speech therapy and nutrition counselling</c:v>
                </c:pt>
                <c:pt idx="3">
                  <c:v>Personal or home support such as help with bating, housekeeping or meal preparation</c:v>
                </c:pt>
                <c:pt idx="4">
                  <c:v>Medical equipment or supplies (e.g. wheelchair, pads for incontinence, help with using a ventilator or oxygen equipment)</c:v>
                </c:pt>
                <c:pt idx="5">
                  <c:v>Nursing care (e.g. bandage changes, preparing medications or a check-up from a nurse)</c:v>
                </c:pt>
              </c:strCache>
            </c:strRef>
          </c:cat>
          <c:val>
            <c:numRef>
              <c:f>Sheet1!$B$2:$B$7</c:f>
              <c:numCache>
                <c:formatCode>0%</c:formatCode>
                <c:ptCount val="6"/>
                <c:pt idx="0">
                  <c:v>5.8799999999999998E-2</c:v>
                </c:pt>
                <c:pt idx="1">
                  <c:v>6.2300000000000001E-2</c:v>
                </c:pt>
                <c:pt idx="2">
                  <c:v>0.31169999999999998</c:v>
                </c:pt>
                <c:pt idx="3">
                  <c:v>0.4108</c:v>
                </c:pt>
                <c:pt idx="4">
                  <c:v>0.43390000000000001</c:v>
                </c:pt>
                <c:pt idx="5">
                  <c:v>0.50839999999999996</c:v>
                </c:pt>
              </c:numCache>
            </c:numRef>
          </c:val>
          <c:extLst>
            <c:ext xmlns:c16="http://schemas.microsoft.com/office/drawing/2014/chart" uri="{C3380CC4-5D6E-409C-BE32-E72D297353CC}">
              <c16:uniqueId val="{00000000-572C-4DAA-A454-D2099AA7AA02}"/>
            </c:ext>
          </c:extLst>
        </c:ser>
        <c:dLbls>
          <c:showLegendKey val="0"/>
          <c:showVal val="0"/>
          <c:showCatName val="0"/>
          <c:showSerName val="0"/>
          <c:showPercent val="0"/>
          <c:showBubbleSize val="0"/>
        </c:dLbls>
        <c:gapWidth val="50"/>
        <c:axId val="173676032"/>
        <c:axId val="173677568"/>
      </c:barChart>
      <c:catAx>
        <c:axId val="173676032"/>
        <c:scaling>
          <c:orientation val="minMax"/>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vert="horz"/>
          <a:lstStyle/>
          <a:p>
            <a:pPr>
              <a:defRPr/>
            </a:pPr>
            <a:endParaRPr lang="en-US"/>
          </a:p>
        </c:txPr>
        <c:crossAx val="173677568"/>
        <c:crosses val="autoZero"/>
        <c:auto val="1"/>
        <c:lblAlgn val="ctr"/>
        <c:lblOffset val="100"/>
        <c:noMultiLvlLbl val="0"/>
      </c:catAx>
      <c:valAx>
        <c:axId val="173677568"/>
        <c:scaling>
          <c:orientation val="minMax"/>
        </c:scaling>
        <c:delete val="1"/>
        <c:axPos val="b"/>
        <c:numFmt formatCode="0%" sourceLinked="1"/>
        <c:majorTickMark val="none"/>
        <c:minorTickMark val="none"/>
        <c:tickLblPos val="nextTo"/>
        <c:crossAx val="17367603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4142377695589E-2"/>
          <c:y val="0.25600456184642389"/>
          <c:w val="0.74651652400682544"/>
          <c:h val="0.73877785053024936"/>
        </c:manualLayout>
      </c:layout>
      <c:pieChart>
        <c:varyColors val="1"/>
        <c:ser>
          <c:idx val="0"/>
          <c:order val="0"/>
          <c:tx>
            <c:strRef>
              <c:f>Sheet1!$B$1</c:f>
              <c:strCache>
                <c:ptCount val="1"/>
                <c:pt idx="0">
                  <c:v>Canada</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7F99-4FFA-BA15-DE7ABDE75B2D}"/>
              </c:ext>
            </c:extLst>
          </c:dPt>
          <c:dPt>
            <c:idx val="1"/>
            <c:bubble3D val="0"/>
            <c:spPr>
              <a:pattFill prst="pct90">
                <a:fgClr>
                  <a:schemeClr val="accent2"/>
                </a:fgClr>
                <a:bgClr>
                  <a:schemeClr val="bg1"/>
                </a:bgClr>
              </a:pattFill>
              <a:ln w="6350">
                <a:solidFill>
                  <a:schemeClr val="tx1"/>
                </a:solidFill>
              </a:ln>
              <a:effectLst/>
            </c:spPr>
            <c:extLst>
              <c:ext xmlns:c16="http://schemas.microsoft.com/office/drawing/2014/chart" uri="{C3380CC4-5D6E-409C-BE32-E72D297353CC}">
                <c16:uniqueId val="{00000003-7F99-4FFA-BA15-DE7ABDE75B2D}"/>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7F99-4FFA-BA15-DE7ABDE75B2D}"/>
              </c:ext>
            </c:extLst>
          </c:dPt>
          <c:dPt>
            <c:idx val="3"/>
            <c:bubble3D val="0"/>
            <c:spPr>
              <a:pattFill prst="pct90">
                <a:fgClr>
                  <a:srgbClr val="C8DA53"/>
                </a:fgClr>
                <a:bgClr>
                  <a:srgbClr val="365254"/>
                </a:bgClr>
              </a:pattFill>
              <a:ln w="6350">
                <a:solidFill>
                  <a:schemeClr val="tx1"/>
                </a:solidFill>
              </a:ln>
              <a:effectLst/>
            </c:spPr>
            <c:extLst>
              <c:ext xmlns:c16="http://schemas.microsoft.com/office/drawing/2014/chart" uri="{C3380CC4-5D6E-409C-BE32-E72D297353CC}">
                <c16:uniqueId val="{00000007-7F99-4FFA-BA15-DE7ABDE75B2D}"/>
              </c:ext>
            </c:extLst>
          </c:dPt>
          <c:dPt>
            <c:idx val="4"/>
            <c:bubble3D val="0"/>
            <c:spPr>
              <a:solidFill>
                <a:schemeClr val="accent5"/>
              </a:solidFill>
              <a:ln w="6350">
                <a:solidFill>
                  <a:schemeClr val="tx1"/>
                </a:solidFill>
              </a:ln>
              <a:effectLst/>
            </c:spPr>
            <c:extLst>
              <c:ext xmlns:c16="http://schemas.microsoft.com/office/drawing/2014/chart" uri="{C3380CC4-5D6E-409C-BE32-E72D297353CC}">
                <c16:uniqueId val="{00000009-7F99-4FFA-BA15-DE7ABDE75B2D}"/>
              </c:ext>
            </c:extLst>
          </c:dPt>
          <c:dLbls>
            <c:dLbl>
              <c:idx val="0"/>
              <c:layout>
                <c:manualLayout>
                  <c:x val="-0.2491156835910871"/>
                  <c:y val="-0.14276597557698231"/>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F99-4FFA-BA15-DE7ABDE75B2D}"/>
                </c:ext>
              </c:extLst>
            </c:dLbl>
            <c:dLbl>
              <c:idx val="1"/>
              <c:layout>
                <c:manualLayout>
                  <c:x val="0.20185227295814148"/>
                  <c:y val="4.7500737409953989E-2"/>
                </c:manualLayout>
              </c:layout>
              <c:spPr>
                <a:solidFill>
                  <a:srgbClr val="365254"/>
                </a:solid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F99-4FFA-BA15-DE7ABDE75B2D}"/>
                </c:ext>
              </c:extLst>
            </c:dLbl>
            <c:dLbl>
              <c:idx val="2"/>
              <c:layout>
                <c:manualLayout>
                  <c:x val="-3.8900375707495966E-2"/>
                  <c:y val="3.1805507305274615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F99-4FFA-BA15-DE7ABDE75B2D}"/>
                </c:ext>
              </c:extLst>
            </c:dLbl>
            <c:dLbl>
              <c:idx val="3"/>
              <c:layout>
                <c:manualLayout>
                  <c:x val="4.8225994337339755E-2"/>
                  <c:y val="-4.78798644476635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7F99-4FFA-BA15-DE7ABDE75B2D}"/>
                </c:ext>
              </c:extLst>
            </c:dLbl>
            <c:dLbl>
              <c:idx val="4"/>
              <c:layout>
                <c:manualLayout>
                  <c:x val="0.16262206087641257"/>
                  <c:y val="-7.4878900898656927E-3"/>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7F99-4FFA-BA15-DE7ABDE75B2D}"/>
                </c:ext>
              </c:extLst>
            </c:dLbl>
            <c:spPr>
              <a:noFill/>
              <a:ln>
                <a:noFill/>
              </a:ln>
              <a:effectLst/>
            </c:spPr>
            <c:showLegendKey val="0"/>
            <c:showVal val="0"/>
            <c:showCatName val="1"/>
            <c:showSerName val="0"/>
            <c:showPercent val="1"/>
            <c:showBubbleSize val="0"/>
            <c:separator>, </c:separator>
            <c:showLeaderLines val="1"/>
            <c:leaderLines>
              <c:spPr>
                <a:ln w="6350" cap="flat" cmpd="sng" algn="ctr">
                  <a:solidFill>
                    <a:schemeClr val="tx1"/>
                  </a:solidFill>
                  <a:round/>
                </a:ln>
                <a:effectLst/>
              </c:spPr>
            </c:leaderLines>
            <c:extLst>
              <c:ext xmlns:c15="http://schemas.microsoft.com/office/drawing/2012/chart" uri="{CE6537A1-D6FC-4f65-9D91-7224C49458BB}">
                <c15:layout/>
              </c:ext>
            </c:extLst>
          </c:dLbls>
          <c:cat>
            <c:strRef>
              <c:f>Sheet1!$A$2:$A$6</c:f>
              <c:strCache>
                <c:ptCount val="5"/>
                <c:pt idx="0">
                  <c:v>Very satisfied</c:v>
                </c:pt>
                <c:pt idx="1">
                  <c:v>Somewhat satisfied</c:v>
                </c:pt>
                <c:pt idx="2">
                  <c:v>Neither satisfied nor dissatisfied</c:v>
                </c:pt>
                <c:pt idx="3">
                  <c:v>Somewhat dissatisfied</c:v>
                </c:pt>
                <c:pt idx="4">
                  <c:v>Very dissatisfied</c:v>
                </c:pt>
              </c:strCache>
            </c:strRef>
          </c:cat>
          <c:val>
            <c:numRef>
              <c:f>Sheet1!$B$2:$B$6</c:f>
              <c:numCache>
                <c:formatCode>0%</c:formatCode>
                <c:ptCount val="5"/>
                <c:pt idx="0">
                  <c:v>0.64403873461301309</c:v>
                </c:pt>
                <c:pt idx="1">
                  <c:v>0.28504749760525516</c:v>
                </c:pt>
                <c:pt idx="2">
                  <c:v>2.5776455883185126E-2</c:v>
                </c:pt>
                <c:pt idx="3">
                  <c:v>3.1008977031267003E-2</c:v>
                </c:pt>
                <c:pt idx="4">
                  <c:v>1.412833486727968E-2</c:v>
                </c:pt>
              </c:numCache>
            </c:numRef>
          </c:val>
          <c:extLst>
            <c:ext xmlns:c16="http://schemas.microsoft.com/office/drawing/2014/chart" uri="{C3380CC4-5D6E-409C-BE32-E72D297353CC}">
              <c16:uniqueId val="{0000000A-7F99-4FFA-BA15-DE7ABDE75B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4142377695589E-2"/>
          <c:y val="0.25600456184642389"/>
          <c:w val="0.74651652400682544"/>
          <c:h val="0.73877785053024936"/>
        </c:manualLayout>
      </c:layout>
      <c:pieChart>
        <c:varyColors val="1"/>
        <c:ser>
          <c:idx val="0"/>
          <c:order val="0"/>
          <c:tx>
            <c:strRef>
              <c:f>Sheet1!$B$1</c:f>
              <c:strCache>
                <c:ptCount val="1"/>
                <c:pt idx="0">
                  <c:v>Canada</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6333-4432-9F02-4A34A661187B}"/>
              </c:ext>
            </c:extLst>
          </c:dPt>
          <c:dPt>
            <c:idx val="1"/>
            <c:bubble3D val="0"/>
            <c:spPr>
              <a:pattFill prst="pct90">
                <a:fgClr>
                  <a:schemeClr val="accent2"/>
                </a:fgClr>
                <a:bgClr>
                  <a:schemeClr val="bg1"/>
                </a:bgClr>
              </a:pattFill>
              <a:ln w="6350">
                <a:solidFill>
                  <a:schemeClr val="tx1"/>
                </a:solidFill>
              </a:ln>
              <a:effectLst/>
            </c:spPr>
            <c:extLst>
              <c:ext xmlns:c16="http://schemas.microsoft.com/office/drawing/2014/chart" uri="{C3380CC4-5D6E-409C-BE32-E72D297353CC}">
                <c16:uniqueId val="{00000003-6333-4432-9F02-4A34A661187B}"/>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6333-4432-9F02-4A34A661187B}"/>
              </c:ext>
            </c:extLst>
          </c:dPt>
          <c:dPt>
            <c:idx val="3"/>
            <c:bubble3D val="0"/>
            <c:spPr>
              <a:pattFill prst="pct90">
                <a:fgClr>
                  <a:srgbClr val="C8DA53"/>
                </a:fgClr>
                <a:bgClr>
                  <a:srgbClr val="365254"/>
                </a:bgClr>
              </a:pattFill>
              <a:ln w="6350">
                <a:solidFill>
                  <a:schemeClr val="tx1"/>
                </a:solidFill>
              </a:ln>
              <a:effectLst/>
            </c:spPr>
            <c:extLst>
              <c:ext xmlns:c16="http://schemas.microsoft.com/office/drawing/2014/chart" uri="{C3380CC4-5D6E-409C-BE32-E72D297353CC}">
                <c16:uniqueId val="{00000007-6333-4432-9F02-4A34A661187B}"/>
              </c:ext>
            </c:extLst>
          </c:dPt>
          <c:dPt>
            <c:idx val="4"/>
            <c:bubble3D val="0"/>
            <c:spPr>
              <a:solidFill>
                <a:schemeClr val="accent5"/>
              </a:solidFill>
              <a:ln w="6350">
                <a:solidFill>
                  <a:schemeClr val="tx1"/>
                </a:solidFill>
              </a:ln>
              <a:effectLst/>
            </c:spPr>
            <c:extLst>
              <c:ext xmlns:c16="http://schemas.microsoft.com/office/drawing/2014/chart" uri="{C3380CC4-5D6E-409C-BE32-E72D297353CC}">
                <c16:uniqueId val="{00000009-6333-4432-9F02-4A34A661187B}"/>
              </c:ext>
            </c:extLst>
          </c:dPt>
          <c:dLbls>
            <c:dLbl>
              <c:idx val="0"/>
              <c:layout>
                <c:manualLayout>
                  <c:x val="-0.22071499713978637"/>
                  <c:y val="0.2005346058297992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954359702537769"/>
                      <c:h val="0.13631689523135407"/>
                    </c:manualLayout>
                  </c15:layout>
                </c:ext>
                <c:ext xmlns:c16="http://schemas.microsoft.com/office/drawing/2014/chart" uri="{C3380CC4-5D6E-409C-BE32-E72D297353CC}">
                  <c16:uniqueId val="{00000001-6333-4432-9F02-4A34A661187B}"/>
                </c:ext>
              </c:extLst>
            </c:dLbl>
            <c:dLbl>
              <c:idx val="1"/>
              <c:layout>
                <c:manualLayout>
                  <c:x val="-0.21449767327669367"/>
                  <c:y val="-0.1563142611807736"/>
                </c:manualLayout>
              </c:layout>
              <c:spPr>
                <a:solidFill>
                  <a:srgbClr val="365254"/>
                </a:solidFill>
                <a:ln>
                  <a:noFill/>
                </a:ln>
                <a:effectLst/>
              </c:spPr>
              <c:txPr>
                <a:bodyPr rot="0" vert="horz" lIns="0" tIns="0" rIns="0" bIns="0"/>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536256911571298"/>
                      <c:h val="0.10862896796703028"/>
                    </c:manualLayout>
                  </c15:layout>
                </c:ext>
                <c:ext xmlns:c16="http://schemas.microsoft.com/office/drawing/2014/chart" uri="{C3380CC4-5D6E-409C-BE32-E72D297353CC}">
                  <c16:uniqueId val="{00000003-6333-4432-9F02-4A34A661187B}"/>
                </c:ext>
              </c:extLst>
            </c:dLbl>
            <c:dLbl>
              <c:idx val="2"/>
              <c:layout>
                <c:manualLayout>
                  <c:x val="0.14299844885112911"/>
                  <c:y val="-6.7305798991878663E-2"/>
                </c:manualLayout>
              </c:layout>
              <c:spPr>
                <a:noFill/>
                <a:ln>
                  <a:noFill/>
                </a:ln>
                <a:effectLst/>
              </c:spPr>
              <c:txPr>
                <a:bodyPr rot="0" vert="horz" lIns="0" tIns="0" rIns="0" bIns="0"/>
                <a:lstStyle/>
                <a:p>
                  <a:pPr>
                    <a:defRPr>
                      <a:solidFill>
                        <a:schemeClr val="bg2"/>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318765376555646"/>
                      <c:h val="0.11167342877068751"/>
                    </c:manualLayout>
                  </c15:layout>
                </c:ext>
                <c:ext xmlns:c16="http://schemas.microsoft.com/office/drawing/2014/chart" uri="{C3380CC4-5D6E-409C-BE32-E72D297353CC}">
                  <c16:uniqueId val="{00000005-6333-4432-9F02-4A34A661187B}"/>
                </c:ext>
              </c:extLst>
            </c:dLbl>
            <c:dLbl>
              <c:idx val="3"/>
              <c:layout>
                <c:manualLayout>
                  <c:x val="3.108661931546285E-3"/>
                  <c:y val="-2.071512378655095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515429610959527"/>
                      <c:h val="9.737927779707789E-2"/>
                    </c:manualLayout>
                  </c15:layout>
                </c:ext>
                <c:ext xmlns:c16="http://schemas.microsoft.com/office/drawing/2014/chart" uri="{C3380CC4-5D6E-409C-BE32-E72D297353CC}">
                  <c16:uniqueId val="{00000007-6333-4432-9F02-4A34A661187B}"/>
                </c:ext>
              </c:extLst>
            </c:dLbl>
            <c:dLbl>
              <c:idx val="4"/>
              <c:layout>
                <c:manualLayout>
                  <c:x val="6.535410963883468E-3"/>
                  <c:y val="-2.608871205616114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33-4432-9F02-4A34A661187B}"/>
                </c:ext>
              </c:extLst>
            </c:dLbl>
            <c:spPr>
              <a:noFill/>
              <a:ln>
                <a:noFill/>
              </a:ln>
              <a:effectLst/>
            </c:spPr>
            <c:txPr>
              <a:bodyPr rot="0" vert="horz" lIns="0" tIns="0" rIns="0" bIns="0"/>
              <a:lstStyle/>
              <a:p>
                <a:pPr>
                  <a:defRPr>
                    <a:solidFill>
                      <a:schemeClr val="tx1"/>
                    </a:solidFill>
                  </a:defRPr>
                </a:pPr>
                <a:endParaRPr lang="en-US"/>
              </a:p>
            </c:txPr>
            <c:dLblPos val="bestFit"/>
            <c:showLegendKey val="0"/>
            <c:showVal val="1"/>
            <c:showCatName val="1"/>
            <c:showSerName val="0"/>
            <c:showPercent val="0"/>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0.24</c:v>
                </c:pt>
                <c:pt idx="1">
                  <c:v>0.31</c:v>
                </c:pt>
                <c:pt idx="2">
                  <c:v>0.33</c:v>
                </c:pt>
                <c:pt idx="3">
                  <c:v>0.08</c:v>
                </c:pt>
                <c:pt idx="4">
                  <c:v>0.04</c:v>
                </c:pt>
              </c:numCache>
            </c:numRef>
          </c:val>
          <c:extLst>
            <c:ext xmlns:c16="http://schemas.microsoft.com/office/drawing/2014/chart" uri="{C3380CC4-5D6E-409C-BE32-E72D297353CC}">
              <c16:uniqueId val="{0000000A-6333-4432-9F02-4A34A66118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61024997661457"/>
          <c:y val="0.24640415801892915"/>
          <c:w val="0.47364202116244902"/>
          <c:h val="0.71711311657316168"/>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Palliative</c:v>
                </c:pt>
                <c:pt idx="1">
                  <c:v>Any other services </c:v>
                </c:pt>
                <c:pt idx="2">
                  <c:v>Medical equipment or supplies </c:v>
                </c:pt>
                <c:pt idx="3">
                  <c:v>Nursing care </c:v>
                </c:pt>
                <c:pt idx="4">
                  <c:v>Other health care services such as physiotherapy, occupational therapy, speech therapy and nutrition counselling</c:v>
                </c:pt>
                <c:pt idx="5">
                  <c:v>Personal or home support </c:v>
                </c:pt>
              </c:strCache>
            </c:strRef>
          </c:cat>
          <c:val>
            <c:numRef>
              <c:f>Sheet1!$B$2:$B$7</c:f>
              <c:numCache>
                <c:formatCode>0%</c:formatCode>
                <c:ptCount val="6"/>
                <c:pt idx="0">
                  <c:v>2.6298705266309428E-2</c:v>
                </c:pt>
                <c:pt idx="1">
                  <c:v>0.22247319331554419</c:v>
                </c:pt>
                <c:pt idx="2">
                  <c:v>0.27701821503170604</c:v>
                </c:pt>
                <c:pt idx="3">
                  <c:v>0.29438562686518516</c:v>
                </c:pt>
                <c:pt idx="4">
                  <c:v>0.32547258628230125</c:v>
                </c:pt>
                <c:pt idx="5">
                  <c:v>0.51873265460199958</c:v>
                </c:pt>
              </c:numCache>
            </c:numRef>
          </c:val>
          <c:extLst>
            <c:ext xmlns:c16="http://schemas.microsoft.com/office/drawing/2014/chart" uri="{C3380CC4-5D6E-409C-BE32-E72D297353CC}">
              <c16:uniqueId val="{00000001-A09D-4FCC-897D-571B6CCF9823}"/>
            </c:ext>
          </c:extLst>
        </c:ser>
        <c:dLbls>
          <c:showLegendKey val="0"/>
          <c:showVal val="0"/>
          <c:showCatName val="0"/>
          <c:showSerName val="0"/>
          <c:showPercent val="0"/>
          <c:showBubbleSize val="0"/>
        </c:dLbls>
        <c:gapWidth val="50"/>
        <c:axId val="177879680"/>
        <c:axId val="177885568"/>
      </c:barChart>
      <c:catAx>
        <c:axId val="17787968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bg1"/>
                </a:solidFill>
                <a:latin typeface="Arial Narrow" panose="020B0606020202030204" pitchFamily="34" charset="0"/>
              </a:defRPr>
            </a:pPr>
            <a:endParaRPr lang="en-US"/>
          </a:p>
        </c:txPr>
        <c:crossAx val="177885568"/>
        <c:crosses val="autoZero"/>
        <c:auto val="1"/>
        <c:lblAlgn val="r"/>
        <c:lblOffset val="100"/>
        <c:noMultiLvlLbl val="0"/>
      </c:catAx>
      <c:valAx>
        <c:axId val="177885568"/>
        <c:scaling>
          <c:orientation val="minMax"/>
        </c:scaling>
        <c:delete val="1"/>
        <c:axPos val="b"/>
        <c:numFmt formatCode="0%" sourceLinked="1"/>
        <c:majorTickMark val="none"/>
        <c:minorTickMark val="none"/>
        <c:tickLblPos val="nextTo"/>
        <c:crossAx val="1778796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0571407931805"/>
          <c:y val="0.23547944236002788"/>
          <c:w val="0.48846492812251679"/>
          <c:h val="0.72803782713348897"/>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sz="12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Inconvenient hours</c:v>
                </c:pt>
                <c:pt idx="1">
                  <c:v>Wait times were too long</c:v>
                </c:pt>
                <c:pt idx="2">
                  <c:v>Did not know where to go</c:v>
                </c:pt>
                <c:pt idx="3">
                  <c:v>Services were not available in their area</c:v>
                </c:pt>
                <c:pt idx="4">
                  <c:v>Too expensive</c:v>
                </c:pt>
                <c:pt idx="5">
                  <c:v>Not eligible for home care </c:v>
                </c:pt>
                <c:pt idx="6">
                  <c:v>Unknown reason</c:v>
                </c:pt>
              </c:strCache>
            </c:strRef>
          </c:cat>
          <c:val>
            <c:numRef>
              <c:f>Sheet1!$B$2:$B$8</c:f>
              <c:numCache>
                <c:formatCode>0%</c:formatCode>
                <c:ptCount val="7"/>
                <c:pt idx="0">
                  <c:v>0.1235275200551009</c:v>
                </c:pt>
                <c:pt idx="1">
                  <c:v>0.29267613017498495</c:v>
                </c:pt>
                <c:pt idx="2">
                  <c:v>0.33754462129998603</c:v>
                </c:pt>
                <c:pt idx="3">
                  <c:v>0.3756721458167816</c:v>
                </c:pt>
                <c:pt idx="4">
                  <c:v>0.42385607296367295</c:v>
                </c:pt>
                <c:pt idx="5">
                  <c:v>0.43837653973912666</c:v>
                </c:pt>
                <c:pt idx="6">
                  <c:v>0.49124081114152013</c:v>
                </c:pt>
              </c:numCache>
            </c:numRef>
          </c:val>
          <c:extLst>
            <c:ext xmlns:c16="http://schemas.microsoft.com/office/drawing/2014/chart" uri="{C3380CC4-5D6E-409C-BE32-E72D297353CC}">
              <c16:uniqueId val="{00000000-4559-4E60-86EC-2FF09656BFA4}"/>
            </c:ext>
          </c:extLst>
        </c:ser>
        <c:dLbls>
          <c:showLegendKey val="0"/>
          <c:showVal val="0"/>
          <c:showCatName val="0"/>
          <c:showSerName val="0"/>
          <c:showPercent val="0"/>
          <c:showBubbleSize val="0"/>
        </c:dLbls>
        <c:gapWidth val="50"/>
        <c:axId val="177865472"/>
        <c:axId val="177867008"/>
      </c:barChart>
      <c:catAx>
        <c:axId val="177865472"/>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sz="1200">
                <a:solidFill>
                  <a:schemeClr val="bg1"/>
                </a:solidFill>
                <a:latin typeface="Arial Narrow" panose="020B0606020202030204" pitchFamily="34" charset="0"/>
              </a:defRPr>
            </a:pPr>
            <a:endParaRPr lang="en-US"/>
          </a:p>
        </c:txPr>
        <c:crossAx val="177867008"/>
        <c:crosses val="autoZero"/>
        <c:auto val="1"/>
        <c:lblAlgn val="r"/>
        <c:lblOffset val="100"/>
        <c:noMultiLvlLbl val="0"/>
      </c:catAx>
      <c:valAx>
        <c:axId val="177867008"/>
        <c:scaling>
          <c:orientation val="minMax"/>
        </c:scaling>
        <c:delete val="1"/>
        <c:axPos val="b"/>
        <c:numFmt formatCode="0%" sourceLinked="1"/>
        <c:majorTickMark val="none"/>
        <c:minorTickMark val="none"/>
        <c:tickLblPos val="nextTo"/>
        <c:crossAx val="1778654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792515493941605"/>
          <c:y val="7.6832709379007949E-2"/>
          <c:w val="0.44331683708083702"/>
          <c:h val="0.71150100473246347"/>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3"/>
                <c:pt idx="0">
                  <c:v>% of those who have had a discussion with family, friend, or health care professional about their end of life wishes</c:v>
                </c:pt>
                <c:pt idx="1">
                  <c:v>% of those who has a written plan or document describing their end of life wishes
</c:v>
                </c:pt>
                <c:pt idx="2">
                  <c:v>% of those who has a written document that names someone to make treatment decisions for them if they cannot make decisions for themselves</c:v>
                </c:pt>
              </c:strCache>
            </c:strRef>
          </c:cat>
          <c:val>
            <c:numRef>
              <c:f>Sheet1!$B$2:$B$4</c:f>
              <c:numCache>
                <c:formatCode>0%</c:formatCode>
                <c:ptCount val="3"/>
                <c:pt idx="0">
                  <c:v>0.22445534244608895</c:v>
                </c:pt>
                <c:pt idx="1">
                  <c:v>4.0641613348085033E-2</c:v>
                </c:pt>
                <c:pt idx="2">
                  <c:v>6.5917209534462992E-2</c:v>
                </c:pt>
              </c:numCache>
            </c:numRef>
          </c:val>
          <c:extLst>
            <c:ext xmlns:c16="http://schemas.microsoft.com/office/drawing/2014/chart" uri="{C3380CC4-5D6E-409C-BE32-E72D297353CC}">
              <c16:uniqueId val="{00000000-2185-4100-B4A5-BAD30DFECA10}"/>
            </c:ext>
          </c:extLst>
        </c:ser>
        <c:ser>
          <c:idx val="1"/>
          <c:order val="1"/>
          <c:tx>
            <c:strRef>
              <c:f>Sheet1!$C$1</c:f>
              <c:strCache>
                <c:ptCount val="1"/>
                <c:pt idx="0">
                  <c:v>Range of country values</c:v>
                </c:pt>
              </c:strCache>
            </c:strRef>
          </c:tx>
          <c:spPr>
            <a:solidFill>
              <a:srgbClr val="BFBFBF"/>
            </a:solidFill>
            <a:ln w="6350">
              <a:solidFill>
                <a:schemeClr val="tx1"/>
              </a:solidFill>
            </a:ln>
            <a:effectLst/>
          </c:spPr>
          <c:invertIfNegative val="0"/>
          <c:cat>
            <c:strRef>
              <c:f>Sheet1!$A$2:$A$5</c:f>
              <c:strCache>
                <c:ptCount val="3"/>
                <c:pt idx="0">
                  <c:v>% of those who have had a discussion with family, friend, or health care professional about their end of life wishes</c:v>
                </c:pt>
                <c:pt idx="1">
                  <c:v>% of those who has a written plan or document describing their end of life wishes
</c:v>
                </c:pt>
                <c:pt idx="2">
                  <c:v>% of those who has a written document that names someone to make treatment decisions for them if they cannot make decisions for themselves</c:v>
                </c:pt>
              </c:strCache>
            </c:strRef>
          </c:cat>
          <c:val>
            <c:numRef>
              <c:f>Sheet1!$C$2:$C$4</c:f>
              <c:numCache>
                <c:formatCode>0%</c:formatCode>
                <c:ptCount val="3"/>
                <c:pt idx="0">
                  <c:v>0.53962018675466017</c:v>
                </c:pt>
                <c:pt idx="1">
                  <c:v>0.58462881156414404</c:v>
                </c:pt>
                <c:pt idx="2">
                  <c:v>0.61584323816073194</c:v>
                </c:pt>
              </c:numCache>
            </c:numRef>
          </c:val>
          <c:extLst>
            <c:ext xmlns:c16="http://schemas.microsoft.com/office/drawing/2014/chart" uri="{C3380CC4-5D6E-409C-BE32-E72D297353CC}">
              <c16:uniqueId val="{00000001-2185-4100-B4A5-BAD30DFECA10}"/>
            </c:ext>
          </c:extLst>
        </c:ser>
        <c:dLbls>
          <c:showLegendKey val="0"/>
          <c:showVal val="0"/>
          <c:showCatName val="0"/>
          <c:showSerName val="0"/>
          <c:showPercent val="0"/>
          <c:showBubbleSize val="0"/>
        </c:dLbls>
        <c:gapWidth val="450"/>
        <c:overlap val="100"/>
        <c:axId val="179015040"/>
        <c:axId val="179016832"/>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2185-4100-B4A5-BAD30DFECA10}"/>
              </c:ext>
            </c:extLst>
          </c:dPt>
          <c:dPt>
            <c:idx val="1"/>
            <c:bubble3D val="0"/>
            <c:extLst>
              <c:ext xmlns:c16="http://schemas.microsoft.com/office/drawing/2014/chart" uri="{C3380CC4-5D6E-409C-BE32-E72D297353CC}">
                <c16:uniqueId val="{00000003-2185-4100-B4A5-BAD30DFECA10}"/>
              </c:ext>
            </c:extLst>
          </c:dPt>
          <c:dPt>
            <c:idx val="2"/>
            <c:bubble3D val="0"/>
            <c:extLst>
              <c:ext xmlns:c16="http://schemas.microsoft.com/office/drawing/2014/chart" uri="{C3380CC4-5D6E-409C-BE32-E72D297353CC}">
                <c16:uniqueId val="{00000004-2185-4100-B4A5-BAD30DFECA10}"/>
              </c:ext>
            </c:extLst>
          </c:dPt>
          <c:dLbls>
            <c:dLbl>
              <c:idx val="0"/>
              <c:layout>
                <c:manualLayout>
                  <c:x val="3.0943417281362639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85-4100-B4A5-BAD30DFECA10}"/>
                </c:ext>
              </c:extLst>
            </c:dLbl>
            <c:dLbl>
              <c:idx val="1"/>
              <c:layout>
                <c:manualLayout>
                  <c:x val="4.6415125922043788E-3"/>
                  <c:y val="-5.2824321140008821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185-4100-B4A5-BAD30DFECA10}"/>
                </c:ext>
              </c:extLst>
            </c:dLbl>
            <c:dLbl>
              <c:idx val="2"/>
              <c:layout>
                <c:manualLayout>
                  <c:x val="7.7358543203406311E-3"/>
                  <c:y val="-1.0564864228001764E-16"/>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85-4100-B4A5-BAD30DFECA1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round/>
                    </a:ln>
                    <a:effectLst/>
                  </c:spPr>
                </c15:leaderLines>
              </c:ext>
            </c:extLst>
          </c:dLbls>
          <c:xVal>
            <c:numRef>
              <c:f>Sheet1!$F$2:$F$7</c:f>
              <c:numCache>
                <c:formatCode>0%</c:formatCode>
                <c:ptCount val="6"/>
                <c:pt idx="0">
                  <c:v>0.66095395169978566</c:v>
                </c:pt>
                <c:pt idx="1">
                  <c:v>0.43570573654028438</c:v>
                </c:pt>
                <c:pt idx="2">
                  <c:v>0.63253595267150653</c:v>
                </c:pt>
              </c:numCache>
            </c:numRef>
          </c:xVal>
          <c:yVal>
            <c:numRef>
              <c:f>Sheet1!$D$2:$D$4</c:f>
              <c:numCache>
                <c:formatCode>General</c:formatCode>
                <c:ptCount val="3"/>
                <c:pt idx="0">
                  <c:v>2.5</c:v>
                </c:pt>
                <c:pt idx="1">
                  <c:v>1.5</c:v>
                </c:pt>
                <c:pt idx="2">
                  <c:v>0.5</c:v>
                </c:pt>
              </c:numCache>
            </c:numRef>
          </c:yVal>
          <c:smooth val="0"/>
          <c:extLst>
            <c:ext xmlns:c16="http://schemas.microsoft.com/office/drawing/2014/chart" uri="{C3380CC4-5D6E-409C-BE32-E72D297353CC}">
              <c16:uniqueId val="{00000006-2185-4100-B4A5-BAD30DFECA10}"/>
            </c:ext>
          </c:extLst>
        </c:ser>
        <c:ser>
          <c:idx val="3"/>
          <c:order val="3"/>
          <c:tx>
            <c:v>CMWF average</c:v>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0705708487913368E-2"/>
                  <c:y val="0"/>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3-51FA-4192-A1BC-AB67ECDDEE4B}"/>
                </c:ext>
              </c:extLst>
            </c:dLbl>
            <c:dLbl>
              <c:idx val="1"/>
              <c:layout>
                <c:manualLayout>
                  <c:x val="-7.2252879351981492E-2"/>
                  <c:y val="-5.2824321140008821E-17"/>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4-51FA-4192-A1BC-AB67ECDDEE4B}"/>
                </c:ext>
              </c:extLst>
            </c:dLbl>
            <c:dLbl>
              <c:idx val="2"/>
              <c:layout>
                <c:manualLayout>
                  <c:x val="-7.5347221080117863E-2"/>
                  <c:y val="-1.0564864228001764E-16"/>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5-51FA-4192-A1BC-AB67ECDDEE4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eparator> = </c:separator>
            <c:showLeaderLines val="0"/>
            <c:extLst>
              <c:ext xmlns:c15="http://schemas.microsoft.com/office/drawing/2012/chart" uri="{CE6537A1-D6FC-4f65-9D91-7224C49458BB}">
                <c15:showLeaderLines val="1"/>
              </c:ext>
            </c:extLst>
          </c:dLbls>
          <c:xVal>
            <c:numRef>
              <c:f>Sheet1!$E$2:$E$4</c:f>
              <c:numCache>
                <c:formatCode>0%</c:formatCode>
                <c:ptCount val="3"/>
                <c:pt idx="0">
                  <c:v>0.49428649869161129</c:v>
                </c:pt>
                <c:pt idx="1">
                  <c:v>0.27567778358637995</c:v>
                </c:pt>
                <c:pt idx="2">
                  <c:v>0.36336620215190751</c:v>
                </c:pt>
              </c:numCache>
            </c:numRef>
          </c:xVal>
          <c:yVal>
            <c:numRef>
              <c:f>Sheet1!$D$2:$D$4</c:f>
              <c:numCache>
                <c:formatCode>General</c:formatCode>
                <c:ptCount val="3"/>
                <c:pt idx="0">
                  <c:v>2.5</c:v>
                </c:pt>
                <c:pt idx="1">
                  <c:v>1.5</c:v>
                </c:pt>
                <c:pt idx="2">
                  <c:v>0.5</c:v>
                </c:pt>
              </c:numCache>
            </c:numRef>
          </c:yVal>
          <c:smooth val="0"/>
          <c:extLst>
            <c:ext xmlns:c16="http://schemas.microsoft.com/office/drawing/2014/chart" uri="{C3380CC4-5D6E-409C-BE32-E72D297353CC}">
              <c16:uniqueId val="{00000007-2185-4100-B4A5-BAD30DFECA10}"/>
            </c:ext>
          </c:extLst>
        </c:ser>
        <c:dLbls>
          <c:showLegendKey val="0"/>
          <c:showVal val="0"/>
          <c:showCatName val="0"/>
          <c:showSerName val="0"/>
          <c:showPercent val="0"/>
          <c:showBubbleSize val="0"/>
        </c:dLbls>
        <c:axId val="179020160"/>
        <c:axId val="179018368"/>
      </c:scatterChart>
      <c:catAx>
        <c:axId val="179015040"/>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016832"/>
        <c:crosses val="autoZero"/>
        <c:auto val="1"/>
        <c:lblAlgn val="ctr"/>
        <c:lblOffset val="100"/>
        <c:noMultiLvlLbl val="0"/>
      </c:catAx>
      <c:valAx>
        <c:axId val="179016832"/>
        <c:scaling>
          <c:orientation val="minMax"/>
        </c:scaling>
        <c:delete val="0"/>
        <c:axPos val="b"/>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9015040"/>
        <c:crosses val="max"/>
        <c:crossBetween val="between"/>
      </c:valAx>
      <c:valAx>
        <c:axId val="179018368"/>
        <c:scaling>
          <c:orientation val="minMax"/>
          <c:max val="3"/>
          <c:min val="0"/>
        </c:scaling>
        <c:delete val="1"/>
        <c:axPos val="r"/>
        <c:numFmt formatCode="General" sourceLinked="1"/>
        <c:majorTickMark val="out"/>
        <c:minorTickMark val="none"/>
        <c:tickLblPos val="nextTo"/>
        <c:crossAx val="179020160"/>
        <c:crosses val="max"/>
        <c:crossBetween val="midCat"/>
      </c:valAx>
      <c:valAx>
        <c:axId val="179020160"/>
        <c:scaling>
          <c:orientation val="minMax"/>
        </c:scaling>
        <c:delete val="1"/>
        <c:axPos val="b"/>
        <c:numFmt formatCode="0%" sourceLinked="1"/>
        <c:majorTickMark val="out"/>
        <c:minorTickMark val="none"/>
        <c:tickLblPos val="nextTo"/>
        <c:crossAx val="179018368"/>
        <c:crosses val="autoZero"/>
        <c:crossBetween val="midCat"/>
      </c:valAx>
      <c:spPr>
        <a:noFill/>
        <a:ln>
          <a:noFill/>
        </a:ln>
        <a:effectLst/>
      </c:spPr>
    </c:plotArea>
    <c:legend>
      <c:legendPos val="b"/>
      <c:legendEntry>
        <c:idx val="0"/>
        <c:delete val="1"/>
      </c:legendEntry>
      <c:layout>
        <c:manualLayout>
          <c:xMode val="edge"/>
          <c:yMode val="edge"/>
          <c:x val="0.4493614021802439"/>
          <c:y val="0.90727443546332365"/>
          <c:w val="0.5506385978197561"/>
          <c:h val="7.5437405178870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rgbClr val="282828"/>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Yes/No longer treating</c:v>
                </c:pt>
              </c:strCache>
            </c:strRef>
          </c:tx>
          <c:spPr>
            <a:solidFill>
              <a:srgbClr val="BFBFBF"/>
            </a:solidFill>
            <a:ln w="6350">
              <a:solidFill>
                <a:schemeClr val="tx1"/>
              </a:solidFill>
            </a:ln>
            <a:effectLst/>
          </c:spPr>
          <c:invertIfNegative val="0"/>
          <c:dPt>
            <c:idx val="3"/>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895D-4BBE-A08B-5A50DEC55B01}"/>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2-3951-45AF-81C6-CF4C0B97A5CA}"/>
              </c:ext>
            </c:extLst>
          </c:dPt>
          <c:dLbls>
            <c:spPr>
              <a:noFill/>
              <a:ln>
                <a:noFill/>
              </a:ln>
              <a:effectLst/>
            </c:spPr>
            <c:txPr>
              <a:bodyPr rot="0" spcFirstLastPara="1" vertOverflow="ellipsis" vert="horz" wrap="square" anchor="ctr" anchorCtr="1"/>
              <a:lstStyle/>
              <a:p>
                <a:pPr>
                  <a:defRPr sz="1200" b="0" i="0" u="none" strike="noStrike" kern="1200" baseline="0">
                    <a:solidFill>
                      <a:srgbClr val="282828"/>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United Kingdom</c:v>
                </c:pt>
                <c:pt idx="2">
                  <c:v>Australia</c:v>
                </c:pt>
                <c:pt idx="3">
                  <c:v>Canada</c:v>
                </c:pt>
                <c:pt idx="4">
                  <c:v>CMWF average</c:v>
                </c:pt>
                <c:pt idx="5">
                  <c:v>Sweden</c:v>
                </c:pt>
                <c:pt idx="6">
                  <c:v>France</c:v>
                </c:pt>
                <c:pt idx="7">
                  <c:v>Switzerland</c:v>
                </c:pt>
                <c:pt idx="8">
                  <c:v>New Zealand</c:v>
                </c:pt>
                <c:pt idx="9">
                  <c:v>Germany</c:v>
                </c:pt>
                <c:pt idx="10">
                  <c:v>Norway</c:v>
                </c:pt>
                <c:pt idx="11">
                  <c:v>Netherlands</c:v>
                </c:pt>
              </c:strCache>
            </c:strRef>
          </c:cat>
          <c:val>
            <c:numRef>
              <c:f>Sheet1!$B$2:$B$13</c:f>
              <c:numCache>
                <c:formatCode>0%</c:formatCode>
                <c:ptCount val="12"/>
                <c:pt idx="0">
                  <c:v>0.19702653331675143</c:v>
                </c:pt>
                <c:pt idx="1">
                  <c:v>0.16064957058474078</c:v>
                </c:pt>
                <c:pt idx="2">
                  <c:v>0.14476442686983551</c:v>
                </c:pt>
                <c:pt idx="3">
                  <c:v>0.14458670708291926</c:v>
                </c:pt>
                <c:pt idx="4">
                  <c:v>0.12242295791621891</c:v>
                </c:pt>
                <c:pt idx="5">
                  <c:v>0.12037932709285359</c:v>
                </c:pt>
                <c:pt idx="6">
                  <c:v>0.11509784554207055</c:v>
                </c:pt>
                <c:pt idx="7">
                  <c:v>0.11189297360271776</c:v>
                </c:pt>
                <c:pt idx="8">
                  <c:v>0.100614270102584</c:v>
                </c:pt>
                <c:pt idx="9">
                  <c:v>9.6670527532759704E-2</c:v>
                </c:pt>
                <c:pt idx="10">
                  <c:v>9.240757438170201E-2</c:v>
                </c:pt>
                <c:pt idx="11">
                  <c:v>6.2562780969473125E-2</c:v>
                </c:pt>
              </c:numCache>
            </c:numRef>
          </c:val>
          <c:extLst>
            <c:ext xmlns:c16="http://schemas.microsoft.com/office/drawing/2014/chart" uri="{C3380CC4-5D6E-409C-BE32-E72D297353CC}">
              <c16:uniqueId val="{00000000-895D-4BBE-A08B-5A50DEC55B01}"/>
            </c:ext>
          </c:extLst>
        </c:ser>
        <c:dLbls>
          <c:showLegendKey val="0"/>
          <c:showVal val="0"/>
          <c:showCatName val="0"/>
          <c:showSerName val="0"/>
          <c:showPercent val="0"/>
          <c:showBubbleSize val="0"/>
        </c:dLbls>
        <c:gapWidth val="25"/>
        <c:axId val="126658432"/>
        <c:axId val="126659968"/>
      </c:barChart>
      <c:catAx>
        <c:axId val="126658432"/>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59968"/>
        <c:crosses val="autoZero"/>
        <c:auto val="1"/>
        <c:lblAlgn val="ctr"/>
        <c:lblOffset val="100"/>
        <c:noMultiLvlLbl val="0"/>
      </c:catAx>
      <c:valAx>
        <c:axId val="126659968"/>
        <c:scaling>
          <c:orientation val="minMax"/>
        </c:scaling>
        <c:delete val="1"/>
        <c:axPos val="b"/>
        <c:numFmt formatCode="0%" sourceLinked="1"/>
        <c:majorTickMark val="none"/>
        <c:minorTickMark val="none"/>
        <c:tickLblPos val="nextTo"/>
        <c:crossAx val="126658432"/>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14492510166829"/>
          <c:y val="0.26151066927622751"/>
          <c:w val="0.48216809999733284"/>
          <c:h val="0.54477226083343111"/>
        </c:manualLayout>
      </c:layout>
      <c:pieChart>
        <c:varyColors val="1"/>
        <c:ser>
          <c:idx val="0"/>
          <c:order val="0"/>
          <c:tx>
            <c:strRef>
              <c:f>Sheet1!$B$1</c:f>
              <c:strCache>
                <c:ptCount val="1"/>
                <c:pt idx="0">
                  <c:v>Column1</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B5EB-4DEB-AB1A-EA126C7F3C8E}"/>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B5EB-4DEB-AB1A-EA126C7F3C8E}"/>
              </c:ext>
            </c:extLst>
          </c:dPt>
          <c:dPt>
            <c:idx val="2"/>
            <c:bubble3D val="0"/>
            <c:spPr>
              <a:solidFill>
                <a:srgbClr val="852062"/>
              </a:solidFill>
              <a:ln w="6350">
                <a:solidFill>
                  <a:schemeClr val="tx1"/>
                </a:solidFill>
              </a:ln>
            </c:spPr>
            <c:extLst>
              <c:ext xmlns:c16="http://schemas.microsoft.com/office/drawing/2014/chart" uri="{C3380CC4-5D6E-409C-BE32-E72D297353CC}">
                <c16:uniqueId val="{00000005-B5EB-4DEB-AB1A-EA126C7F3C8E}"/>
              </c:ext>
            </c:extLst>
          </c:dPt>
          <c:dLbls>
            <c:dLbl>
              <c:idx val="0"/>
              <c:layout>
                <c:manualLayout>
                  <c:x val="-1.8763537640079098E-2"/>
                  <c:y val="-3.1257632806874519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5EB-4DEB-AB1A-EA126C7F3C8E}"/>
                </c:ext>
              </c:extLst>
            </c:dLbl>
            <c:dLbl>
              <c:idx val="1"/>
              <c:layout>
                <c:manualLayout>
                  <c:x val="5.8838812650993381E-2"/>
                  <c:y val="5.9765076082232887E-2"/>
                </c:manualLayout>
              </c:layout>
              <c:spPr>
                <a:noFill/>
                <a:ln>
                  <a:noFill/>
                </a:ln>
                <a:effectLst/>
              </c:spPr>
              <c:txPr>
                <a:bodyPr rot="0" vert="horz" lIns="45720" rIns="45720"/>
                <a:lstStyle/>
                <a:p>
                  <a:pPr>
                    <a:defRPr>
                      <a:solidFill>
                        <a:schemeClr val="tx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25885909717715"/>
                      <c:h val="0.12590681710763804"/>
                    </c:manualLayout>
                  </c15:layout>
                </c:ext>
                <c:ext xmlns:c16="http://schemas.microsoft.com/office/drawing/2014/chart" uri="{C3380CC4-5D6E-409C-BE32-E72D297353CC}">
                  <c16:uniqueId val="{00000003-B5EB-4DEB-AB1A-EA126C7F3C8E}"/>
                </c:ext>
              </c:extLst>
            </c:dLbl>
            <c:dLbl>
              <c:idx val="2"/>
              <c:layout>
                <c:manualLayout>
                  <c:x val="0.23996851804106226"/>
                  <c:y val="-0.18804143365128104"/>
                </c:manualLayout>
              </c:layout>
              <c:spPr>
                <a:noFill/>
                <a:ln>
                  <a:noFill/>
                </a:ln>
                <a:effectLst/>
              </c:spPr>
              <c:txPr>
                <a:bodyPr rot="0" vert="horz"/>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5EB-4DEB-AB1A-EA126C7F3C8E}"/>
                </c:ext>
              </c:extLst>
            </c:dLbl>
            <c:spPr>
              <a:noFill/>
              <a:ln>
                <a:noFill/>
              </a:ln>
              <a:effectLst/>
            </c:spPr>
            <c:txPr>
              <a:bodyPr rot="0" vert="horz"/>
              <a:lstStyle/>
              <a:p>
                <a:pPr>
                  <a:defRPr>
                    <a:solidFill>
                      <a:schemeClr val="tx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Sheet1!$A$2:$A$4</c:f>
              <c:strCache>
                <c:ptCount val="3"/>
                <c:pt idx="0">
                  <c:v>Often</c:v>
                </c:pt>
                <c:pt idx="1">
                  <c:v>Some of the time</c:v>
                </c:pt>
                <c:pt idx="2">
                  <c:v>Hardly ever or never</c:v>
                </c:pt>
              </c:strCache>
            </c:strRef>
          </c:cat>
          <c:val>
            <c:numRef>
              <c:f>Sheet1!$B$2:$B$4</c:f>
              <c:numCache>
                <c:formatCode>0%</c:formatCode>
                <c:ptCount val="3"/>
                <c:pt idx="0">
                  <c:v>0.05</c:v>
                </c:pt>
                <c:pt idx="1">
                  <c:v>0.12</c:v>
                </c:pt>
                <c:pt idx="2">
                  <c:v>0.83</c:v>
                </c:pt>
              </c:numCache>
            </c:numRef>
          </c:val>
          <c:extLst>
            <c:ext xmlns:c16="http://schemas.microsoft.com/office/drawing/2014/chart" uri="{C3380CC4-5D6E-409C-BE32-E72D297353CC}">
              <c16:uniqueId val="{00000006-B5EB-4DEB-AB1A-EA126C7F3C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888642396673"/>
          <c:y val="0.30851025584904301"/>
          <c:w val="0.48216809999733284"/>
          <c:h val="0.54477226083343111"/>
        </c:manualLayout>
      </c:layout>
      <c:pieChart>
        <c:varyColors val="1"/>
        <c:ser>
          <c:idx val="0"/>
          <c:order val="0"/>
          <c:tx>
            <c:strRef>
              <c:f>Sheet1!$B$1</c:f>
              <c:strCache>
                <c:ptCount val="1"/>
                <c:pt idx="0">
                  <c:v>Column1</c:v>
                </c:pt>
              </c:strCache>
            </c:strRef>
          </c:tx>
          <c:dPt>
            <c:idx val="0"/>
            <c:bubble3D val="0"/>
            <c:spPr>
              <a:solidFill>
                <a:srgbClr val="82BAB5"/>
              </a:solidFill>
              <a:ln w="6350">
                <a:solidFill>
                  <a:schemeClr val="tx1"/>
                </a:solidFill>
              </a:ln>
              <a:effectLst/>
            </c:spPr>
            <c:extLst>
              <c:ext xmlns:c16="http://schemas.microsoft.com/office/drawing/2014/chart" uri="{C3380CC4-5D6E-409C-BE32-E72D297353CC}">
                <c16:uniqueId val="{00000001-95D0-4D6C-873A-D5FE45881E16}"/>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95D0-4D6C-873A-D5FE45881E16}"/>
              </c:ext>
            </c:extLst>
          </c:dPt>
          <c:dLbls>
            <c:dLbl>
              <c:idx val="0"/>
              <c:layout>
                <c:manualLayout>
                  <c:x val="-0.13167371438919245"/>
                  <c:y val="0.11981246689146109"/>
                </c:manualLayout>
              </c:layout>
              <c:spPr>
                <a:noFill/>
                <a:ln>
                  <a:noFill/>
                </a:ln>
                <a:effectLst/>
              </c:spPr>
              <c:txPr>
                <a:bodyPr rot="0" vert="horz" lIns="45720" rIns="45720"/>
                <a:lstStyle/>
                <a:p>
                  <a:pPr>
                    <a:defRPr>
                      <a:solidFill>
                        <a:schemeClr val="tx1"/>
                      </a:solidFill>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95D0-4D6C-873A-D5FE45881E16}"/>
                </c:ext>
              </c:extLst>
            </c:dLbl>
            <c:dLbl>
              <c:idx val="1"/>
              <c:layout>
                <c:manualLayout>
                  <c:x val="0.21810193921941776"/>
                  <c:y val="-0.17218422780578016"/>
                </c:manualLayout>
              </c:layout>
              <c:spPr>
                <a:solidFill>
                  <a:srgbClr val="365254"/>
                </a:solidFill>
                <a:ln>
                  <a:noFill/>
                </a:ln>
                <a:effectLst/>
              </c:spPr>
              <c:txPr>
                <a:bodyPr rot="0" vert="horz" lIns="45720" rIns="45720"/>
                <a:lstStyle/>
                <a:p>
                  <a:pPr>
                    <a:defRPr>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613350259721482"/>
                      <c:h val="7.5550117208192838E-2"/>
                    </c:manualLayout>
                  </c15:layout>
                </c:ext>
                <c:ext xmlns:c16="http://schemas.microsoft.com/office/drawing/2014/chart" uri="{C3380CC4-5D6E-409C-BE32-E72D297353CC}">
                  <c16:uniqueId val="{00000003-95D0-4D6C-873A-D5FE45881E16}"/>
                </c:ext>
              </c:extLst>
            </c:dLbl>
            <c:spPr>
              <a:solidFill>
                <a:srgbClr val="C8DA3F"/>
              </a:solidFill>
              <a:ln>
                <a:noFill/>
              </a:ln>
              <a:effectLst/>
            </c:spPr>
            <c:txPr>
              <a:bodyPr rot="0" vert="horz" lIns="45720" rIns="45720"/>
              <a:lstStyle/>
              <a:p>
                <a:pPr>
                  <a:defRPr>
                    <a:solidFill>
                      <a:schemeClr val="tx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Yes</c:v>
                </c:pt>
                <c:pt idx="1">
                  <c:v>No</c:v>
                </c:pt>
              </c:strCache>
            </c:strRef>
          </c:cat>
          <c:val>
            <c:numRef>
              <c:f>Sheet1!$B$2:$B$3</c:f>
              <c:numCache>
                <c:formatCode>0%</c:formatCode>
                <c:ptCount val="2"/>
                <c:pt idx="0">
                  <c:v>0.19176199999999999</c:v>
                </c:pt>
                <c:pt idx="1">
                  <c:v>0.80823800000000001</c:v>
                </c:pt>
              </c:numCache>
            </c:numRef>
          </c:val>
          <c:extLst>
            <c:ext xmlns:c16="http://schemas.microsoft.com/office/drawing/2014/chart" uri="{C3380CC4-5D6E-409C-BE32-E72D297353CC}">
              <c16:uniqueId val="{00000004-95D0-4D6C-873A-D5FE45881E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93783836588581E-2"/>
          <c:y val="0.24020440493795439"/>
          <c:w val="0.93810379842446989"/>
          <c:h val="0.43120138457825108"/>
        </c:manualLayout>
      </c:layout>
      <c:barChart>
        <c:barDir val="col"/>
        <c:grouping val="clustered"/>
        <c:varyColors val="0"/>
        <c:ser>
          <c:idx val="0"/>
          <c:order val="0"/>
          <c:tx>
            <c:strRef>
              <c:f>Sheet1!$B$1</c:f>
              <c:strCache>
                <c:ptCount val="1"/>
                <c:pt idx="0">
                  <c:v>Income less than $25,000</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Described own health as
fair or poor</c:v>
                </c:pt>
                <c:pt idx="1">
                  <c:v>Felt emotional distress in the
past 2 years</c:v>
                </c:pt>
                <c:pt idx="2">
                  <c:v>Felt isolated from others some of
the time or often</c:v>
                </c:pt>
                <c:pt idx="3">
                  <c:v>Needed someone
to help with
daily activities</c:v>
                </c:pt>
                <c:pt idx="4">
                  <c:v>Worried about having enough money for
nutritious meals</c:v>
                </c:pt>
                <c:pt idx="5">
                  <c:v>Worried about having enough money for rent/mortgage</c:v>
                </c:pt>
                <c:pt idx="6">
                  <c:v>Worried about having enough money for other monthly bills</c:v>
                </c:pt>
              </c:strCache>
            </c:strRef>
          </c:cat>
          <c:val>
            <c:numRef>
              <c:f>Sheet1!$B$2:$B$8</c:f>
              <c:numCache>
                <c:formatCode>0%</c:formatCode>
                <c:ptCount val="7"/>
                <c:pt idx="0">
                  <c:v>0.2875877</c:v>
                </c:pt>
                <c:pt idx="1">
                  <c:v>0.27767675242024698</c:v>
                </c:pt>
                <c:pt idx="2">
                  <c:v>0.29014085740000001</c:v>
                </c:pt>
                <c:pt idx="3">
                  <c:v>0.17982680598034401</c:v>
                </c:pt>
                <c:pt idx="4">
                  <c:v>0.11</c:v>
                </c:pt>
                <c:pt idx="5">
                  <c:v>0.12</c:v>
                </c:pt>
                <c:pt idx="6">
                  <c:v>0.13</c:v>
                </c:pt>
              </c:numCache>
            </c:numRef>
          </c:val>
          <c:extLst>
            <c:ext xmlns:c16="http://schemas.microsoft.com/office/drawing/2014/chart" uri="{C3380CC4-5D6E-409C-BE32-E72D297353CC}">
              <c16:uniqueId val="{00000000-B221-48EB-9DAD-CF15CF9856F1}"/>
            </c:ext>
          </c:extLst>
        </c:ser>
        <c:ser>
          <c:idx val="1"/>
          <c:order val="1"/>
          <c:tx>
            <c:strRef>
              <c:f>Sheet1!$C$1</c:f>
              <c:strCache>
                <c:ptCount val="1"/>
                <c:pt idx="0">
                  <c:v>Income more than $55,000</c:v>
                </c:pt>
              </c:strCache>
            </c:strRef>
          </c:tx>
          <c:spPr>
            <a:pattFill prst="pct90">
              <a:fgClr>
                <a:srgbClr val="365254"/>
              </a:fgClr>
              <a:bgClr>
                <a:schemeClr val="bg1"/>
              </a:bgClr>
            </a:pattFill>
            <a:ln w="6350">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Described own health as
fair or poor</c:v>
                </c:pt>
                <c:pt idx="1">
                  <c:v>Felt emotional distress in the
past 2 years</c:v>
                </c:pt>
                <c:pt idx="2">
                  <c:v>Felt isolated from others some of
the time or often</c:v>
                </c:pt>
                <c:pt idx="3">
                  <c:v>Needed someone
to help with
daily activities</c:v>
                </c:pt>
                <c:pt idx="4">
                  <c:v>Worried about having enough money for
nutritious meals</c:v>
                </c:pt>
                <c:pt idx="5">
                  <c:v>Worried about having enough money for rent/mortgage</c:v>
                </c:pt>
                <c:pt idx="6">
                  <c:v>Worried about having enough money for other monthly bills</c:v>
                </c:pt>
              </c:strCache>
            </c:strRef>
          </c:cat>
          <c:val>
            <c:numRef>
              <c:f>Sheet1!$C$2:$C$8</c:f>
              <c:numCache>
                <c:formatCode>0%</c:formatCode>
                <c:ptCount val="7"/>
                <c:pt idx="0">
                  <c:v>0.10522219889999999</c:v>
                </c:pt>
                <c:pt idx="1">
                  <c:v>0.14203601150840101</c:v>
                </c:pt>
                <c:pt idx="2">
                  <c:v>7.6048384719639803E-2</c:v>
                </c:pt>
                <c:pt idx="3">
                  <c:v>5.40531636130109E-2</c:v>
                </c:pt>
                <c:pt idx="4">
                  <c:v>0.01</c:v>
                </c:pt>
                <c:pt idx="5">
                  <c:v>0.01</c:v>
                </c:pt>
                <c:pt idx="6">
                  <c:v>0.01</c:v>
                </c:pt>
              </c:numCache>
            </c:numRef>
          </c:val>
          <c:extLst>
            <c:ext xmlns:c16="http://schemas.microsoft.com/office/drawing/2014/chart" uri="{C3380CC4-5D6E-409C-BE32-E72D297353CC}">
              <c16:uniqueId val="{00000001-B221-48EB-9DAD-CF15CF9856F1}"/>
            </c:ext>
          </c:extLst>
        </c:ser>
        <c:dLbls>
          <c:showLegendKey val="0"/>
          <c:showVal val="0"/>
          <c:showCatName val="0"/>
          <c:showSerName val="0"/>
          <c:showPercent val="0"/>
          <c:showBubbleSize val="0"/>
        </c:dLbls>
        <c:gapWidth val="150"/>
        <c:axId val="126328832"/>
        <c:axId val="126330368"/>
      </c:barChart>
      <c:catAx>
        <c:axId val="126328832"/>
        <c:scaling>
          <c:orientation val="minMax"/>
        </c:scaling>
        <c:delete val="0"/>
        <c:axPos val="b"/>
        <c:majorGridlines>
          <c:spPr>
            <a:ln w="6350" cap="flat" cmpd="sng" algn="ctr">
              <a:solidFill>
                <a:schemeClr val="tx1">
                  <a:lumMod val="50000"/>
                  <a:lumOff val="50000"/>
                </a:schemeClr>
              </a:solidFill>
              <a:round/>
            </a:ln>
            <a:effectLst/>
          </c:spPr>
        </c:majorGridlines>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330368"/>
        <c:crosses val="autoZero"/>
        <c:auto val="1"/>
        <c:lblAlgn val="ctr"/>
        <c:lblOffset val="100"/>
        <c:noMultiLvlLbl val="0"/>
      </c:catAx>
      <c:valAx>
        <c:axId val="126330368"/>
        <c:scaling>
          <c:orientation val="minMax"/>
          <c:max val="0.4"/>
          <c:min val="0"/>
        </c:scaling>
        <c:delete val="0"/>
        <c:axPos val="l"/>
        <c:majorGridlines>
          <c:spPr>
            <a:ln w="9525" cap="flat" cmpd="sng" algn="ctr">
              <a:noFill/>
              <a:round/>
            </a:ln>
            <a:effectLst/>
          </c:spPr>
        </c:majorGridlines>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328832"/>
        <c:crosses val="autoZero"/>
        <c:crossBetween val="between"/>
        <c:majorUnit val="0.1"/>
      </c:valAx>
      <c:spPr>
        <a:noFill/>
        <a:ln w="6350">
          <a:noFill/>
        </a:ln>
        <a:effectLst/>
      </c:spPr>
    </c:plotArea>
    <c:legend>
      <c:legendPos val="b"/>
      <c:layout>
        <c:manualLayout>
          <c:xMode val="edge"/>
          <c:yMode val="edge"/>
          <c:x val="0.22225722736031148"/>
          <c:y val="0.90572879789282368"/>
          <c:w val="0.57300667435572616"/>
          <c:h val="7.1966092724952635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59967095128209E-2"/>
          <c:y val="0.16186017272863037"/>
          <c:w val="0.91738800351959437"/>
          <c:h val="0.4254333446372337"/>
        </c:manualLayout>
      </c:layout>
      <c:barChart>
        <c:barDir val="col"/>
        <c:grouping val="clustered"/>
        <c:varyColors val="0"/>
        <c:ser>
          <c:idx val="0"/>
          <c:order val="0"/>
          <c:tx>
            <c:strRef>
              <c:f>Sheet1!$B$1</c:f>
              <c:strCache>
                <c:ptCount val="1"/>
                <c:pt idx="0">
                  <c:v>Less than $25,000</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Did not fill a
prescription or skipped doses of medicine
because of cost </c:v>
                </c:pt>
                <c:pt idx="1">
                  <c:v>Had a medical
problem but did
not visit doctor
because of cost </c:v>
                </c:pt>
                <c:pt idx="2">
                  <c:v>Skipped medical
test, treatment or
follow-up that was recommended by doctor because of cost</c:v>
                </c:pt>
                <c:pt idx="3">
                  <c:v>Did not visit dentist
when needed to
because of cost </c:v>
                </c:pt>
                <c:pt idx="4">
                  <c:v>Had problems or
was unable to pay
medical bills in the
past 12 months</c:v>
                </c:pt>
              </c:strCache>
            </c:strRef>
          </c:cat>
          <c:val>
            <c:numRef>
              <c:f>Sheet1!$B$2:$B$6</c:f>
              <c:numCache>
                <c:formatCode>0%</c:formatCode>
                <c:ptCount val="5"/>
                <c:pt idx="0">
                  <c:v>9.0921132882197594E-2</c:v>
                </c:pt>
                <c:pt idx="1">
                  <c:v>5.12748662140661E-2</c:v>
                </c:pt>
                <c:pt idx="2">
                  <c:v>6.6290295752099895E-2</c:v>
                </c:pt>
                <c:pt idx="3">
                  <c:v>0.27371713058109098</c:v>
                </c:pt>
                <c:pt idx="4">
                  <c:v>7.8609794815990897E-2</c:v>
                </c:pt>
              </c:numCache>
            </c:numRef>
          </c:val>
          <c:extLst>
            <c:ext xmlns:c16="http://schemas.microsoft.com/office/drawing/2014/chart" uri="{C3380CC4-5D6E-409C-BE32-E72D297353CC}">
              <c16:uniqueId val="{00000000-5F91-481B-8F21-971306A3E000}"/>
            </c:ext>
          </c:extLst>
        </c:ser>
        <c:ser>
          <c:idx val="1"/>
          <c:order val="1"/>
          <c:tx>
            <c:strRef>
              <c:f>Sheet1!$C$1</c:f>
              <c:strCache>
                <c:ptCount val="1"/>
                <c:pt idx="0">
                  <c:v>More than $55,000</c:v>
                </c:pt>
              </c:strCache>
            </c:strRef>
          </c:tx>
          <c:spPr>
            <a:pattFill prst="pct90">
              <a:fgClr>
                <a:srgbClr val="365254"/>
              </a:fgClr>
              <a:bgClr>
                <a:schemeClr val="bg1"/>
              </a:bgClr>
            </a:pattFill>
            <a:ln w="6350">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Did not fill a
prescription or skipped doses of medicine
because of cost </c:v>
                </c:pt>
                <c:pt idx="1">
                  <c:v>Had a medical
problem but did
not visit doctor
because of cost </c:v>
                </c:pt>
                <c:pt idx="2">
                  <c:v>Skipped medical
test, treatment or
follow-up that was recommended by doctor because of cost</c:v>
                </c:pt>
                <c:pt idx="3">
                  <c:v>Did not visit dentist
when needed to
because of cost </c:v>
                </c:pt>
                <c:pt idx="4">
                  <c:v>Had problems or
was unable to pay
medical bills in the
past 12 months</c:v>
                </c:pt>
              </c:strCache>
            </c:strRef>
          </c:cat>
          <c:val>
            <c:numRef>
              <c:f>Sheet1!$C$2:$C$6</c:f>
              <c:numCache>
                <c:formatCode>0%</c:formatCode>
                <c:ptCount val="5"/>
                <c:pt idx="0">
                  <c:v>1.46180042859701E-2</c:v>
                </c:pt>
                <c:pt idx="1">
                  <c:v>1.29743299242238E-2</c:v>
                </c:pt>
                <c:pt idx="2">
                  <c:v>1.06621037521752E-2</c:v>
                </c:pt>
                <c:pt idx="3">
                  <c:v>8.2510933058295405E-2</c:v>
                </c:pt>
                <c:pt idx="4">
                  <c:v>1.54268938423818E-2</c:v>
                </c:pt>
              </c:numCache>
            </c:numRef>
          </c:val>
          <c:extLst>
            <c:ext xmlns:c16="http://schemas.microsoft.com/office/drawing/2014/chart" uri="{C3380CC4-5D6E-409C-BE32-E72D297353CC}">
              <c16:uniqueId val="{00000001-5F91-481B-8F21-971306A3E000}"/>
            </c:ext>
          </c:extLst>
        </c:ser>
        <c:dLbls>
          <c:showLegendKey val="0"/>
          <c:showVal val="0"/>
          <c:showCatName val="0"/>
          <c:showSerName val="0"/>
          <c:showPercent val="0"/>
          <c:showBubbleSize val="0"/>
        </c:dLbls>
        <c:gapWidth val="150"/>
        <c:axId val="127675392"/>
        <c:axId val="127689472"/>
      </c:barChart>
      <c:catAx>
        <c:axId val="127675392"/>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7689472"/>
        <c:crosses val="autoZero"/>
        <c:auto val="1"/>
        <c:lblAlgn val="ctr"/>
        <c:lblOffset val="100"/>
        <c:noMultiLvlLbl val="0"/>
      </c:catAx>
      <c:valAx>
        <c:axId val="127689472"/>
        <c:scaling>
          <c:orientation val="minMax"/>
        </c:scaling>
        <c:delete val="0"/>
        <c:axPos val="l"/>
        <c:numFmt formatCode="0%"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7675392"/>
        <c:crosses val="autoZero"/>
        <c:crossBetween val="between"/>
      </c:valAx>
      <c:spPr>
        <a:noFill/>
        <a:ln>
          <a:noFill/>
        </a:ln>
        <a:effectLst/>
      </c:spPr>
    </c:plotArea>
    <c:legend>
      <c:legendPos val="b"/>
      <c:layout>
        <c:manualLayout>
          <c:xMode val="edge"/>
          <c:yMode val="edge"/>
          <c:x val="0.31876539381110192"/>
          <c:y val="0.89612154102131769"/>
          <c:w val="0.41378876251579672"/>
          <c:h val="8.1080796659576876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0477938687865"/>
          <c:y val="0.47063084057146887"/>
          <c:w val="0.48216809999733284"/>
          <c:h val="0.54477226083343111"/>
        </c:manualLayout>
      </c:layout>
      <c:pieChart>
        <c:varyColors val="1"/>
        <c:ser>
          <c:idx val="0"/>
          <c:order val="0"/>
          <c:tx>
            <c:strRef>
              <c:f>Sheet1!$B$1</c:f>
              <c:strCache>
                <c:ptCount val="1"/>
                <c:pt idx="0">
                  <c:v>Q2850</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6FBC-43A2-898C-0EFF5E8121FE}"/>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6FBC-43A2-898C-0EFF5E8121FE}"/>
              </c:ext>
            </c:extLst>
          </c:dPt>
          <c:dPt>
            <c:idx val="2"/>
            <c:bubble3D val="0"/>
            <c:spPr>
              <a:solidFill>
                <a:srgbClr val="852062"/>
              </a:solidFill>
              <a:ln w="6350">
                <a:solidFill>
                  <a:schemeClr val="tx1"/>
                </a:solidFill>
              </a:ln>
            </c:spPr>
            <c:extLst>
              <c:ext xmlns:c16="http://schemas.microsoft.com/office/drawing/2014/chart" uri="{C3380CC4-5D6E-409C-BE32-E72D297353CC}">
                <c16:uniqueId val="{00000005-6FBC-43A2-898C-0EFF5E8121FE}"/>
              </c:ext>
            </c:extLst>
          </c:dPt>
          <c:dLbls>
            <c:dLbl>
              <c:idx val="0"/>
              <c:layout>
                <c:manualLayout>
                  <c:x val="-9.8246959660475405E-2"/>
                  <c:y val="-2.0349732404536407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FBC-43A2-898C-0EFF5E8121FE}"/>
                </c:ext>
              </c:extLst>
            </c:dLbl>
            <c:dLbl>
              <c:idx val="1"/>
              <c:layout>
                <c:manualLayout>
                  <c:x val="6.7090872733963055E-3"/>
                  <c:y val="7.2998072598559052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BC-43A2-898C-0EFF5E8121FE}"/>
                </c:ext>
              </c:extLst>
            </c:dLbl>
            <c:dLbl>
              <c:idx val="2"/>
              <c:layout>
                <c:manualLayout>
                  <c:x val="0.19095931070619857"/>
                  <c:y val="-0.16092716872672699"/>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FBC-43A2-898C-0EFF5E8121FE}"/>
                </c:ext>
              </c:extLst>
            </c:dLbl>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Yes, using a device 
in partnership with a 
care provider</c:v>
                </c:pt>
                <c:pt idx="1">
                  <c:v>Yes, using a device by themselves</c:v>
                </c:pt>
                <c:pt idx="2">
                  <c:v>No</c:v>
                </c:pt>
              </c:strCache>
            </c:strRef>
          </c:cat>
          <c:val>
            <c:numRef>
              <c:f>Sheet1!$B$2:$B$4</c:f>
              <c:numCache>
                <c:formatCode>0%</c:formatCode>
                <c:ptCount val="3"/>
                <c:pt idx="0">
                  <c:v>3.3000000000000002E-2</c:v>
                </c:pt>
                <c:pt idx="1">
                  <c:v>0.114</c:v>
                </c:pt>
                <c:pt idx="2">
                  <c:v>0.85299999999999998</c:v>
                </c:pt>
              </c:numCache>
            </c:numRef>
          </c:val>
          <c:extLst>
            <c:ext xmlns:c16="http://schemas.microsoft.com/office/drawing/2014/chart" uri="{C3380CC4-5D6E-409C-BE32-E72D297353CC}">
              <c16:uniqueId val="{00000006-6FBC-43A2-898C-0EFF5E8121F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0.10545</cdr:y>
    </cdr:to>
    <cdr:sp macro="" textlink="">
      <cdr:nvSpPr>
        <cdr:cNvPr id="2" name="Rectangle 1"/>
        <cdr:cNvSpPr/>
      </cdr:nvSpPr>
      <cdr:spPr>
        <a:xfrm xmlns:a="http://schemas.openxmlformats.org/drawingml/2006/main">
          <a:off x="0" y="0"/>
          <a:ext cx="4004296"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en-US" sz="1400" dirty="0" smtClean="0">
              <a:solidFill>
                <a:srgbClr val="365254"/>
              </a:solidFill>
              <a:latin typeface="Calibri" panose="020F0502020204030204" pitchFamily="34" charset="0"/>
              <a:ea typeface="+mj-ea"/>
              <a:cs typeface="Calibri" panose="020F0502020204030204" pitchFamily="34" charset="0"/>
            </a:rPr>
            <a:t>Percentage of respondents who described their </a:t>
          </a:r>
          <a:br>
            <a:rPr lang="en-US" sz="1400" dirty="0" smtClean="0">
              <a:solidFill>
                <a:srgbClr val="365254"/>
              </a:solidFill>
              <a:latin typeface="Calibri" panose="020F0502020204030204" pitchFamily="34" charset="0"/>
              <a:ea typeface="+mj-ea"/>
              <a:cs typeface="Calibri" panose="020F0502020204030204" pitchFamily="34" charset="0"/>
            </a:rPr>
          </a:br>
          <a:r>
            <a:rPr lang="en-US" sz="1400" dirty="0" smtClean="0">
              <a:solidFill>
                <a:srgbClr val="365254"/>
              </a:solidFill>
              <a:latin typeface="Calibri" panose="020F0502020204030204" pitchFamily="34" charset="0"/>
              <a:ea typeface="+mj-ea"/>
              <a:cs typeface="Calibri" panose="020F0502020204030204" pitchFamily="34" charset="0"/>
            </a:rPr>
            <a:t>own health as excellent, very good or good</a:t>
          </a:r>
          <a:endParaRPr lang="en-CA" sz="1400" dirty="0">
            <a:solidFill>
              <a:srgbClr val="365254"/>
            </a:solidFill>
            <a:latin typeface="Calibri" panose="020F0502020204030204" pitchFamily="34" charset="0"/>
            <a:ea typeface="+mj-ea"/>
            <a:cs typeface="Calibri" panose="020F0502020204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0.11792</cdr:y>
    </cdr:to>
    <cdr:sp macro="" textlink="">
      <cdr:nvSpPr>
        <cdr:cNvPr id="4" name="TextBox 22"/>
        <cdr:cNvSpPr txBox="1"/>
      </cdr:nvSpPr>
      <cdr:spPr>
        <a:xfrm xmlns:a="http://schemas.openxmlformats.org/drawingml/2006/main">
          <a:off x="0" y="0"/>
          <a:ext cx="3647692"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smtClean="0">
              <a:solidFill>
                <a:srgbClr val="365254"/>
              </a:solidFill>
            </a:rPr>
            <a:t>Canadians generally have high ratings for their regular physician but not for the overall system (2016)*</a:t>
          </a:r>
          <a:endParaRPr lang="en-CA" sz="1400" dirty="0">
            <a:solidFill>
              <a:srgbClr val="365254"/>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0.06847</cdr:x>
      <cdr:y>0</cdr:y>
    </cdr:from>
    <cdr:to>
      <cdr:x>0.47738</cdr:x>
      <cdr:y>0.10204</cdr:y>
    </cdr:to>
    <cdr:sp macro="" textlink="">
      <cdr:nvSpPr>
        <cdr:cNvPr id="2" name="Rectangle 1"/>
        <cdr:cNvSpPr/>
      </cdr:nvSpPr>
      <cdr:spPr>
        <a:xfrm xmlns:a="http://schemas.openxmlformats.org/drawingml/2006/main">
          <a:off x="571951" y="-9525"/>
          <a:ext cx="3415746"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sz="1400" dirty="0">
              <a:solidFill>
                <a:srgbClr val="365254"/>
              </a:solidFill>
              <a:cs typeface="Arial" panose="020B0604020202020204" pitchFamily="34" charset="0"/>
            </a:rPr>
            <a:t>Percentage of respondents </a:t>
          </a:r>
          <a:r>
            <a:rPr lang="en-US" sz="1400" dirty="0" smtClean="0">
              <a:solidFill>
                <a:srgbClr val="365254"/>
              </a:solidFill>
              <a:cs typeface="Arial" panose="020B0604020202020204" pitchFamily="34" charset="0"/>
            </a:rPr>
            <a:t>who</a:t>
          </a:r>
          <a:endParaRPr lang="en-CA" sz="1400" dirty="0">
            <a:solidFill>
              <a:srgbClr val="365254"/>
            </a:solidFill>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0.05566</cdr:x>
      <cdr:y>0</cdr:y>
    </cdr:from>
    <cdr:to>
      <cdr:x>1</cdr:x>
      <cdr:y>0.14431</cdr:y>
    </cdr:to>
    <cdr:sp macro="" textlink="">
      <cdr:nvSpPr>
        <cdr:cNvPr id="2" name="TextBox 4"/>
        <cdr:cNvSpPr txBox="1"/>
      </cdr:nvSpPr>
      <cdr:spPr>
        <a:xfrm xmlns:a="http://schemas.openxmlformats.org/drawingml/2006/main">
          <a:off x="204887" y="0"/>
          <a:ext cx="3476159" cy="646331"/>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a:solidFill>
                <a:srgbClr val="365254"/>
              </a:solidFill>
            </a:rPr>
            <a:t>Of those who </a:t>
          </a:r>
          <a:r>
            <a:rPr lang="en-CA" sz="1400" dirty="0" smtClean="0">
              <a:solidFill>
                <a:srgbClr val="365254"/>
              </a:solidFill>
            </a:rPr>
            <a:t>took </a:t>
          </a:r>
          <a:r>
            <a:rPr lang="en-CA" sz="1400" dirty="0">
              <a:solidFill>
                <a:srgbClr val="365254"/>
              </a:solidFill>
            </a:rPr>
            <a:t>at least 2 different </a:t>
          </a:r>
          <a:r>
            <a:rPr lang="en-CA" sz="1400" dirty="0" smtClean="0">
              <a:solidFill>
                <a:srgbClr val="365254"/>
              </a:solidFill>
            </a:rPr>
            <a:t/>
          </a:r>
          <a:br>
            <a:rPr lang="en-CA" sz="1400" dirty="0" smtClean="0">
              <a:solidFill>
                <a:srgbClr val="365254"/>
              </a:solidFill>
            </a:rPr>
          </a:br>
          <a:r>
            <a:rPr lang="en-CA" sz="1400" dirty="0" smtClean="0">
              <a:solidFill>
                <a:srgbClr val="365254"/>
              </a:solidFill>
            </a:rPr>
            <a:t>medications regularly, percentage who had a medication </a:t>
          </a:r>
          <a:r>
            <a:rPr lang="en-CA" sz="1400" dirty="0">
              <a:solidFill>
                <a:srgbClr val="365254"/>
              </a:solidFill>
            </a:rPr>
            <a:t>review in the past 12 months</a:t>
          </a:r>
        </a:p>
      </cdr:txBody>
    </cdr:sp>
  </cdr:relSizeAnchor>
</c:userShapes>
</file>

<file path=ppt/drawings/drawing13.xml><?xml version="1.0" encoding="utf-8"?>
<c:userShapes xmlns:c="http://schemas.openxmlformats.org/drawingml/2006/chart">
  <cdr:relSizeAnchor xmlns:cdr="http://schemas.openxmlformats.org/drawingml/2006/chartDrawing">
    <cdr:from>
      <cdr:x>0.043</cdr:x>
      <cdr:y>0.05016</cdr:y>
    </cdr:from>
    <cdr:to>
      <cdr:x>0.44561</cdr:x>
      <cdr:y>0.11976</cdr:y>
    </cdr:to>
    <cdr:sp macro="" textlink="">
      <cdr:nvSpPr>
        <cdr:cNvPr id="2" name="Rectangle 1"/>
        <cdr:cNvSpPr/>
      </cdr:nvSpPr>
      <cdr:spPr>
        <a:xfrm xmlns:a="http://schemas.openxmlformats.org/drawingml/2006/main">
          <a:off x="352967" y="221813"/>
          <a:ext cx="3304852" cy="307780"/>
        </a:xfrm>
        <a:prstGeom xmlns:a="http://schemas.openxmlformats.org/drawingml/2006/main" prst="rect">
          <a:avLst/>
        </a:prstGeom>
      </cdr:spPr>
      <cdr:txBody>
        <a:bodyPr xmlns:a="http://schemas.openxmlformats.org/drawingml/2006/main" vert="horz" wrap="square" lIns="91440" tIns="45720" rIns="91440" bIns="4572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914378">
            <a:spcBef>
              <a:spcPct val="0"/>
            </a:spcBef>
          </a:pPr>
          <a:r>
            <a:rPr lang="en-CA" sz="1400" dirty="0">
              <a:solidFill>
                <a:srgbClr val="365254"/>
              </a:solidFill>
              <a:ea typeface="+mj-ea"/>
              <a:cs typeface="+mj-cs"/>
            </a:rPr>
            <a:t>Percentage of </a:t>
          </a:r>
          <a:r>
            <a:rPr lang="en-CA" sz="1400" dirty="0" smtClean="0">
              <a:solidFill>
                <a:srgbClr val="365254"/>
              </a:solidFill>
              <a:ea typeface="+mj-ea"/>
              <a:cs typeface="+mj-cs"/>
            </a:rPr>
            <a:t>respondents</a:t>
          </a:r>
          <a:endParaRPr lang="en-CA" sz="1400" dirty="0">
            <a:solidFill>
              <a:srgbClr val="FF0000"/>
            </a:solidFill>
            <a:ea typeface="+mj-ea"/>
            <a:cs typeface="+mj-cs"/>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2" name="TextBox 13"/>
        <cdr:cNvSpPr txBox="1"/>
      </cdr:nvSpPr>
      <cdr:spPr>
        <a:xfrm xmlns:a="http://schemas.openxmlformats.org/drawingml/2006/main">
          <a:off x="0" y="0"/>
          <a:ext cx="3841675"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solidFill>
                <a:srgbClr val="365254"/>
              </a:solidFill>
            </a:rPr>
            <a:t>The </a:t>
          </a:r>
          <a:r>
            <a:rPr lang="en-US" sz="1400" b="1" dirty="0">
              <a:solidFill>
                <a:srgbClr val="365254"/>
              </a:solidFill>
            </a:rPr>
            <a:t>specialist</a:t>
          </a:r>
          <a:r>
            <a:rPr lang="en-US" sz="1400" dirty="0">
              <a:solidFill>
                <a:srgbClr val="365254"/>
              </a:solidFill>
            </a:rPr>
            <a:t> </a:t>
          </a:r>
          <a:r>
            <a:rPr lang="en-US" sz="1400" b="1" dirty="0">
              <a:solidFill>
                <a:srgbClr val="365254"/>
              </a:solidFill>
            </a:rPr>
            <a:t>did not have basic medical information</a:t>
          </a:r>
          <a:r>
            <a:rPr lang="en-US" sz="1400" dirty="0">
              <a:solidFill>
                <a:srgbClr val="365254"/>
              </a:solidFill>
            </a:rPr>
            <a:t> or test results from </a:t>
          </a:r>
          <a:r>
            <a:rPr lang="en-US" sz="1400" dirty="0" smtClean="0">
              <a:solidFill>
                <a:srgbClr val="365254"/>
              </a:solidFill>
            </a:rPr>
            <a:t>their </a:t>
          </a:r>
          <a:r>
            <a:rPr lang="en-US" sz="1400" dirty="0">
              <a:solidFill>
                <a:srgbClr val="365254"/>
              </a:solidFill>
            </a:rPr>
            <a:t>regular doctor about the reason for </a:t>
          </a:r>
          <a:r>
            <a:rPr lang="en-US" sz="1400" dirty="0" smtClean="0">
              <a:solidFill>
                <a:srgbClr val="365254"/>
              </a:solidFill>
            </a:rPr>
            <a:t>their visit</a:t>
          </a:r>
          <a:endParaRPr lang="en-US" sz="1400" dirty="0">
            <a:solidFill>
              <a:srgbClr val="365254"/>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2" name="TextBox 13"/>
        <cdr:cNvSpPr txBox="1"/>
      </cdr:nvSpPr>
      <cdr:spPr>
        <a:xfrm xmlns:a="http://schemas.openxmlformats.org/drawingml/2006/main">
          <a:off x="0" y="0"/>
          <a:ext cx="3841675"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Aft>
              <a:spcPts val="8400"/>
            </a:spcAft>
          </a:pPr>
          <a:r>
            <a:rPr lang="en-US" sz="1400" dirty="0">
              <a:solidFill>
                <a:srgbClr val="365254"/>
              </a:solidFill>
            </a:rPr>
            <a:t>After they saw the specialist, their </a:t>
          </a:r>
          <a:r>
            <a:rPr lang="en-US" sz="1400" b="1" dirty="0">
              <a:solidFill>
                <a:srgbClr val="365254"/>
              </a:solidFill>
            </a:rPr>
            <a:t>regular doctor did not seem informed and up to date </a:t>
          </a:r>
          <a:r>
            <a:rPr lang="en-US" sz="1400" dirty="0">
              <a:solidFill>
                <a:srgbClr val="365254"/>
              </a:solidFill>
            </a:rPr>
            <a:t>about the care they got from the </a:t>
          </a:r>
          <a:r>
            <a:rPr lang="en-US" sz="1400" b="1" dirty="0">
              <a:solidFill>
                <a:srgbClr val="365254"/>
              </a:solidFill>
            </a:rPr>
            <a:t>specialist</a:t>
          </a:r>
          <a:endParaRPr lang="en-US" sz="1400" dirty="0">
            <a:solidFill>
              <a:srgbClr val="365254"/>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3" name="TextBox 6"/>
        <cdr:cNvSpPr txBox="1"/>
      </cdr:nvSpPr>
      <cdr:spPr>
        <a:xfrm xmlns:a="http://schemas.openxmlformats.org/drawingml/2006/main">
          <a:off x="0" y="0"/>
          <a:ext cx="3841675"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Aft>
              <a:spcPts val="8400"/>
            </a:spcAft>
          </a:pPr>
          <a:r>
            <a:rPr lang="en-US" sz="1400" dirty="0" smtClean="0">
              <a:solidFill>
                <a:srgbClr val="365254"/>
              </a:solidFill>
            </a:rPr>
            <a:t>Percentage of respondents who had </a:t>
          </a:r>
          <a:br>
            <a:rPr lang="en-US" sz="1400" dirty="0" smtClean="0">
              <a:solidFill>
                <a:srgbClr val="365254"/>
              </a:solidFill>
            </a:rPr>
          </a:br>
          <a:r>
            <a:rPr lang="en-US" sz="1400" dirty="0" smtClean="0">
              <a:solidFill>
                <a:srgbClr val="365254"/>
              </a:solidFill>
            </a:rPr>
            <a:t>used a hospital ED for their own </a:t>
          </a:r>
          <a:br>
            <a:rPr lang="en-US" sz="1400" dirty="0" smtClean="0">
              <a:solidFill>
                <a:srgbClr val="365254"/>
              </a:solidFill>
            </a:rPr>
          </a:br>
          <a:r>
            <a:rPr lang="en-US" sz="1400" dirty="0" smtClean="0">
              <a:solidFill>
                <a:srgbClr val="365254"/>
              </a:solidFill>
            </a:rPr>
            <a:t>medical care in the past 2 years</a:t>
          </a:r>
          <a:endParaRPr lang="en-US" sz="1400" dirty="0">
            <a:solidFill>
              <a:srgbClr val="365254"/>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3" name="TextBox 3"/>
        <cdr:cNvSpPr txBox="1"/>
      </cdr:nvSpPr>
      <cdr:spPr>
        <a:xfrm xmlns:a="http://schemas.openxmlformats.org/drawingml/2006/main">
          <a:off x="0" y="0"/>
          <a:ext cx="3924302"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smtClean="0">
              <a:solidFill>
                <a:srgbClr val="365254"/>
              </a:solidFill>
            </a:rPr>
            <a:t>Percentage of respondents who had </a:t>
          </a:r>
          <a:br>
            <a:rPr lang="en-US" sz="1400" dirty="0" smtClean="0">
              <a:solidFill>
                <a:srgbClr val="365254"/>
              </a:solidFill>
            </a:rPr>
          </a:br>
          <a:r>
            <a:rPr lang="en-US" sz="1400" dirty="0" smtClean="0">
              <a:solidFill>
                <a:srgbClr val="365254"/>
              </a:solidFill>
            </a:rPr>
            <a:t>been admitted to the hospital for an </a:t>
          </a:r>
          <a:br>
            <a:rPr lang="en-US" sz="1400" dirty="0" smtClean="0">
              <a:solidFill>
                <a:srgbClr val="365254"/>
              </a:solidFill>
            </a:rPr>
          </a:br>
          <a:r>
            <a:rPr lang="en-US" sz="1400" dirty="0" smtClean="0">
              <a:solidFill>
                <a:srgbClr val="365254"/>
              </a:solidFill>
            </a:rPr>
            <a:t>overnight stay in the past 2 years</a:t>
          </a:r>
          <a:endParaRPr lang="en-US" sz="1400" dirty="0">
            <a:solidFill>
              <a:srgbClr val="365254"/>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0.07775</cdr:x>
      <cdr:y>0</cdr:y>
    </cdr:from>
    <cdr:to>
      <cdr:x>0.91578</cdr:x>
      <cdr:y>0.21847</cdr:y>
    </cdr:to>
    <cdr:sp macro="" textlink="">
      <cdr:nvSpPr>
        <cdr:cNvPr id="2" name="TextBox 13"/>
        <cdr:cNvSpPr txBox="1"/>
      </cdr:nvSpPr>
      <cdr:spPr>
        <a:xfrm xmlns:a="http://schemas.openxmlformats.org/drawingml/2006/main">
          <a:off x="298673" y="0"/>
          <a:ext cx="3219451"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solidFill>
                <a:srgbClr val="365254"/>
              </a:solidFill>
            </a:rPr>
            <a:t>Percentage who felt they had the support needed to help them manage their health at home after discharge </a:t>
          </a:r>
        </a:p>
      </cdr:txBody>
    </cdr:sp>
  </cdr:relSizeAnchor>
</c:userShapes>
</file>

<file path=ppt/drawings/drawing19.xml><?xml version="1.0" encoding="utf-8"?>
<c:userShapes xmlns:c="http://schemas.openxmlformats.org/drawingml/2006/chart">
  <cdr:relSizeAnchor xmlns:cdr="http://schemas.openxmlformats.org/drawingml/2006/chartDrawing">
    <cdr:from>
      <cdr:x>0.02776</cdr:x>
      <cdr:y>0.03224</cdr:y>
    </cdr:from>
    <cdr:to>
      <cdr:x>0.29516</cdr:x>
      <cdr:y>0.10184</cdr:y>
    </cdr:to>
    <cdr:sp macro="" textlink="">
      <cdr:nvSpPr>
        <cdr:cNvPr id="2" name="Rectangle 1"/>
        <cdr:cNvSpPr/>
      </cdr:nvSpPr>
      <cdr:spPr>
        <a:xfrm xmlns:a="http://schemas.openxmlformats.org/drawingml/2006/main">
          <a:off x="227838" y="142569"/>
          <a:ext cx="2194961" cy="307779"/>
        </a:xfrm>
        <a:prstGeom xmlns:a="http://schemas.openxmlformats.org/drawingml/2006/main" prst="rect">
          <a:avLst/>
        </a:prstGeom>
      </cdr:spPr>
      <cdr:txBody>
        <a:bodyPr xmlns:a="http://schemas.openxmlformats.org/drawingml/2006/main" vert="horz" wrap="square" lIns="91440" tIns="45720" rIns="91440" bIns="4572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defTabSz="914378">
            <a:spcBef>
              <a:spcPct val="0"/>
            </a:spcBef>
          </a:pPr>
          <a:r>
            <a:rPr lang="en-CA" sz="1400" dirty="0">
              <a:solidFill>
                <a:srgbClr val="365254"/>
              </a:solidFill>
              <a:ea typeface="+mj-ea"/>
              <a:cs typeface="+mj-cs"/>
            </a:rPr>
            <a:t>Percentage of </a:t>
          </a:r>
          <a:r>
            <a:rPr lang="en-CA" sz="1400" dirty="0" smtClean="0">
              <a:solidFill>
                <a:srgbClr val="365254"/>
              </a:solidFill>
              <a:ea typeface="+mj-ea"/>
              <a:cs typeface="+mj-cs"/>
            </a:rPr>
            <a:t>respondents</a:t>
          </a:r>
          <a:endParaRPr lang="en-CA" sz="1400" dirty="0">
            <a:solidFill>
              <a:srgbClr val="365254"/>
            </a:solidFill>
            <a:ea typeface="+mj-ea"/>
            <a:cs typeface="+mj-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0.26056</cdr:x>
      <cdr:y>0</cdr:y>
    </cdr:from>
    <cdr:to>
      <cdr:x>0.9612</cdr:x>
      <cdr:y>0.04654</cdr:y>
    </cdr:to>
    <cdr:sp macro="" textlink="">
      <cdr:nvSpPr>
        <cdr:cNvPr id="2" name="Rectangle 1"/>
        <cdr:cNvSpPr/>
      </cdr:nvSpPr>
      <cdr:spPr>
        <a:xfrm xmlns:a="http://schemas.openxmlformats.org/drawingml/2006/main">
          <a:off x="1087457" y="0"/>
          <a:ext cx="2924148" cy="21544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en-US" sz="1400" dirty="0">
              <a:solidFill>
                <a:srgbClr val="365254"/>
              </a:solidFill>
              <a:ea typeface="+mj-ea"/>
              <a:cs typeface="+mj-cs"/>
            </a:rPr>
            <a:t>Number of </a:t>
          </a:r>
          <a:r>
            <a:rPr lang="en-US" sz="1400" dirty="0" smtClean="0">
              <a:solidFill>
                <a:srgbClr val="365254"/>
              </a:solidFill>
              <a:ea typeface="+mj-ea"/>
              <a:cs typeface="+mj-cs"/>
            </a:rPr>
            <a:t>chronic conditions*</a:t>
          </a:r>
          <a:endParaRPr lang="en-CA" sz="1400" dirty="0">
            <a:solidFill>
              <a:srgbClr val="365254"/>
            </a:solidFill>
            <a:ea typeface="+mj-ea"/>
            <a:cs typeface="+mj-cs"/>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1</cdr:x>
      <cdr:y>0.11278</cdr:y>
    </cdr:to>
    <cdr:sp macro="" textlink="">
      <cdr:nvSpPr>
        <cdr:cNvPr id="2" name="TextBox 16"/>
        <cdr:cNvSpPr txBox="1"/>
      </cdr:nvSpPr>
      <cdr:spPr>
        <a:xfrm xmlns:a="http://schemas.openxmlformats.org/drawingml/2006/main">
          <a:off x="0" y="0"/>
          <a:ext cx="5064598"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914378">
            <a:spcBef>
              <a:spcPct val="0"/>
            </a:spcBef>
          </a:pPr>
          <a:r>
            <a:rPr lang="en-CA" sz="1400" dirty="0">
              <a:solidFill>
                <a:srgbClr val="365254"/>
              </a:solidFill>
              <a:ea typeface="+mj-ea"/>
              <a:cs typeface="+mj-cs"/>
            </a:rPr>
            <a:t>Those receiving publicly funded home care services have higher needs*</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0.0434</cdr:y>
    </cdr:from>
    <cdr:to>
      <cdr:x>0.89937</cdr:x>
      <cdr:y>0.18004</cdr:y>
    </cdr:to>
    <cdr:sp macro="" textlink="">
      <cdr:nvSpPr>
        <cdr:cNvPr id="2" name="TextBox 7"/>
        <cdr:cNvSpPr txBox="1"/>
      </cdr:nvSpPr>
      <cdr:spPr>
        <a:xfrm xmlns:a="http://schemas.openxmlformats.org/drawingml/2006/main">
          <a:off x="0" y="166188"/>
          <a:ext cx="408622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b="1" dirty="0" smtClean="0">
              <a:solidFill>
                <a:srgbClr val="365254"/>
              </a:solidFill>
            </a:rPr>
            <a:t>Types</a:t>
          </a:r>
          <a:r>
            <a:rPr lang="en-CA" sz="1400" dirty="0" smtClean="0">
              <a:solidFill>
                <a:srgbClr val="365254"/>
              </a:solidFill>
            </a:rPr>
            <a:t> of home care services needed </a:t>
          </a:r>
          <a:br>
            <a:rPr lang="en-CA" sz="1400" dirty="0" smtClean="0">
              <a:solidFill>
                <a:srgbClr val="365254"/>
              </a:solidFill>
            </a:rPr>
          </a:br>
          <a:r>
            <a:rPr lang="en-CA" sz="1400" dirty="0" smtClean="0">
              <a:solidFill>
                <a:srgbClr val="365254"/>
              </a:solidFill>
            </a:rPr>
            <a:t>that were </a:t>
          </a:r>
          <a:r>
            <a:rPr lang="en-CA" sz="1400" b="1" dirty="0" smtClean="0">
              <a:solidFill>
                <a:srgbClr val="365254"/>
              </a:solidFill>
            </a:rPr>
            <a:t>not received</a:t>
          </a:r>
          <a:endParaRPr lang="en-CA" sz="1400" dirty="0">
            <a:solidFill>
              <a:srgbClr val="365254"/>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0.03856</cdr:x>
      <cdr:y>0.03864</cdr:y>
    </cdr:from>
    <cdr:to>
      <cdr:x>1</cdr:x>
      <cdr:y>0.17528</cdr:y>
    </cdr:to>
    <cdr:sp macro="" textlink="">
      <cdr:nvSpPr>
        <cdr:cNvPr id="2" name="TextBox 4"/>
        <cdr:cNvSpPr txBox="1"/>
      </cdr:nvSpPr>
      <cdr:spPr>
        <a:xfrm xmlns:a="http://schemas.openxmlformats.org/drawingml/2006/main">
          <a:off x="167162" y="147946"/>
          <a:ext cx="4167942" cy="5232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b="1" dirty="0" smtClean="0">
              <a:solidFill>
                <a:srgbClr val="365254"/>
              </a:solidFill>
            </a:rPr>
            <a:t>Reasons</a:t>
          </a:r>
          <a:r>
            <a:rPr lang="en-CA" sz="1400" dirty="0" smtClean="0">
              <a:solidFill>
                <a:srgbClr val="365254"/>
              </a:solidFill>
            </a:rPr>
            <a:t> publicly funded home care </a:t>
          </a:r>
          <a:br>
            <a:rPr lang="en-CA" sz="1400" dirty="0" smtClean="0">
              <a:solidFill>
                <a:srgbClr val="365254"/>
              </a:solidFill>
            </a:rPr>
          </a:br>
          <a:r>
            <a:rPr lang="en-CA" sz="1400" dirty="0" smtClean="0">
              <a:solidFill>
                <a:srgbClr val="365254"/>
              </a:solidFill>
            </a:rPr>
            <a:t>services were </a:t>
          </a:r>
          <a:r>
            <a:rPr lang="en-CA" sz="1400" b="1" dirty="0" smtClean="0">
              <a:solidFill>
                <a:srgbClr val="365254"/>
              </a:solidFill>
            </a:rPr>
            <a:t>not received</a:t>
          </a:r>
          <a:endParaRPr lang="en-CA" sz="1400" dirty="0">
            <a:solidFill>
              <a:srgbClr val="365254"/>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0.04669</cdr:x>
      <cdr:y>0</cdr:y>
    </cdr:from>
    <cdr:to>
      <cdr:x>0.3571</cdr:x>
      <cdr:y>0.04888</cdr:y>
    </cdr:to>
    <cdr:sp macro="" textlink="">
      <cdr:nvSpPr>
        <cdr:cNvPr id="2" name="Rectangle 1"/>
        <cdr:cNvSpPr/>
      </cdr:nvSpPr>
      <cdr:spPr>
        <a:xfrm xmlns:a="http://schemas.openxmlformats.org/drawingml/2006/main">
          <a:off x="383256" y="0"/>
          <a:ext cx="2548010" cy="21544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en-CA" sz="1400" dirty="0">
              <a:solidFill>
                <a:srgbClr val="365254"/>
              </a:solidFill>
              <a:ea typeface="+mj-ea"/>
              <a:cs typeface="+mj-cs"/>
            </a:rPr>
            <a:t>Percentage of respondents </a:t>
          </a:r>
          <a:r>
            <a:rPr lang="en-CA" sz="1400" dirty="0" smtClean="0">
              <a:solidFill>
                <a:srgbClr val="365254"/>
              </a:solidFill>
              <a:ea typeface="+mj-ea"/>
              <a:cs typeface="+mj-cs"/>
            </a:rPr>
            <a:t>who</a:t>
          </a:r>
          <a:endParaRPr lang="en-CA" sz="1400" dirty="0">
            <a:solidFill>
              <a:srgbClr val="365254"/>
            </a:solidFill>
            <a:ea typeface="+mj-ea"/>
            <a:cs typeface="+mj-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0.19963</cdr:x>
      <cdr:y>0.01103</cdr:y>
    </cdr:from>
    <cdr:to>
      <cdr:x>1</cdr:x>
      <cdr:y>0.10455</cdr:y>
    </cdr:to>
    <cdr:sp macro="" textlink="">
      <cdr:nvSpPr>
        <cdr:cNvPr id="3" name="Rectangle 2"/>
        <cdr:cNvSpPr/>
      </cdr:nvSpPr>
      <cdr:spPr>
        <a:xfrm xmlns:a="http://schemas.openxmlformats.org/drawingml/2006/main">
          <a:off x="833178" y="50822"/>
          <a:ext cx="3340359"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914378">
            <a:spcBef>
              <a:spcPct val="0"/>
            </a:spcBef>
          </a:pPr>
          <a:r>
            <a:rPr lang="en-US" sz="1400" dirty="0">
              <a:solidFill>
                <a:srgbClr val="365254"/>
              </a:solidFill>
            </a:rPr>
            <a:t>Number of different prescription medications </a:t>
          </a:r>
          <a:r>
            <a:rPr lang="en-US" sz="1400" dirty="0" smtClean="0">
              <a:solidFill>
                <a:srgbClr val="365254"/>
              </a:solidFill>
            </a:rPr>
            <a:t/>
          </a:r>
          <a:br>
            <a:rPr lang="en-US" sz="1400" dirty="0" smtClean="0">
              <a:solidFill>
                <a:srgbClr val="365254"/>
              </a:solidFill>
            </a:rPr>
          </a:br>
          <a:r>
            <a:rPr lang="en-US" sz="1400" dirty="0" smtClean="0">
              <a:solidFill>
                <a:srgbClr val="365254"/>
              </a:solidFill>
            </a:rPr>
            <a:t>taken </a:t>
          </a:r>
          <a:r>
            <a:rPr lang="en-US" sz="1400" dirty="0">
              <a:solidFill>
                <a:srgbClr val="365254"/>
              </a:solidFill>
            </a:rPr>
            <a:t>on a regular or ongoing basis </a:t>
          </a:r>
          <a:endParaRPr lang="en-CA" sz="1400" dirty="0">
            <a:solidFill>
              <a:srgbClr val="365254"/>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0.00818</cdr:x>
      <cdr:y>0</cdr:y>
    </cdr:from>
    <cdr:to>
      <cdr:x>0.93347</cdr:x>
      <cdr:y>0.1139</cdr:y>
    </cdr:to>
    <cdr:sp macro="" textlink="">
      <cdr:nvSpPr>
        <cdr:cNvPr id="2" name="Title 1"/>
        <cdr:cNvSpPr txBox="1">
          <a:spLocks xmlns:a="http://schemas.openxmlformats.org/drawingml/2006/main"/>
        </cdr:cNvSpPr>
      </cdr:nvSpPr>
      <cdr:spPr>
        <a:xfrm xmlns:a="http://schemas.openxmlformats.org/drawingml/2006/main">
          <a:off x="34963" y="0"/>
          <a:ext cx="3954869" cy="430885"/>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a:solidFill>
                <a:srgbClr val="365254"/>
              </a:solidFill>
            </a:rPr>
            <a:t>Proportion of seniors who </a:t>
          </a:r>
          <a:r>
            <a:rPr lang="en-CA" sz="1400" b="1" dirty="0" smtClean="0">
              <a:solidFill>
                <a:srgbClr val="365254"/>
              </a:solidFill>
            </a:rPr>
            <a:t/>
          </a:r>
          <a:br>
            <a:rPr lang="en-CA" sz="1400" b="1" dirty="0" smtClean="0">
              <a:solidFill>
                <a:srgbClr val="365254"/>
              </a:solidFill>
            </a:rPr>
          </a:br>
          <a:r>
            <a:rPr lang="en-CA" sz="1400" b="1" dirty="0" smtClean="0">
              <a:solidFill>
                <a:srgbClr val="365254"/>
              </a:solidFill>
            </a:rPr>
            <a:t>felt isolated </a:t>
          </a:r>
          <a:r>
            <a:rPr lang="en-CA" sz="1400" dirty="0" smtClean="0">
              <a:solidFill>
                <a:srgbClr val="365254"/>
              </a:solidFill>
            </a:rPr>
            <a:t>from </a:t>
          </a:r>
          <a:r>
            <a:rPr lang="en-CA" sz="1400" dirty="0">
              <a:solidFill>
                <a:srgbClr val="365254"/>
              </a:solidFill>
            </a:rPr>
            <a:t>others . . . </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0.81096</cdr:x>
      <cdr:y>0.2278</cdr:y>
    </cdr:to>
    <cdr:sp macro="" textlink="">
      <cdr:nvSpPr>
        <cdr:cNvPr id="2" name="Title 1"/>
        <cdr:cNvSpPr txBox="1">
          <a:spLocks xmlns:a="http://schemas.openxmlformats.org/drawingml/2006/main"/>
        </cdr:cNvSpPr>
      </cdr:nvSpPr>
      <cdr:spPr>
        <a:xfrm xmlns:a="http://schemas.openxmlformats.org/drawingml/2006/main">
          <a:off x="0" y="0"/>
          <a:ext cx="3466200" cy="86177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a:solidFill>
                <a:srgbClr val="365254"/>
              </a:solidFill>
              <a:latin typeface="+mn-lt"/>
              <a:ea typeface="+mn-ea"/>
              <a:cs typeface="+mn-cs"/>
            </a:rPr>
            <a:t>Proportion of seniors who experienced </a:t>
          </a:r>
          <a:r>
            <a:rPr lang="en-CA" sz="1400" b="1" dirty="0">
              <a:solidFill>
                <a:srgbClr val="365254"/>
              </a:solidFill>
              <a:latin typeface="+mn-lt"/>
              <a:ea typeface="+mn-ea"/>
              <a:cs typeface="+mn-cs"/>
            </a:rPr>
            <a:t>emotional distress</a:t>
          </a:r>
          <a:r>
            <a:rPr lang="en-CA" sz="1400" dirty="0">
              <a:solidFill>
                <a:srgbClr val="365254"/>
              </a:solidFill>
              <a:latin typeface="+mn-lt"/>
              <a:ea typeface="+mn-ea"/>
              <a:cs typeface="+mn-cs"/>
            </a:rPr>
            <a:t>, such as anxiety or great sadness, in the past 2 years, which they found difficult to cope with by themselves</a:t>
          </a:r>
        </a:p>
      </cdr:txBody>
    </cdr:sp>
  </cdr:relSizeAnchor>
</c:userShapes>
</file>

<file path=ppt/drawings/drawing6.xml><?xml version="1.0" encoding="utf-8"?>
<c:userShapes xmlns:c="http://schemas.openxmlformats.org/drawingml/2006/chart">
  <cdr:relSizeAnchor xmlns:cdr="http://schemas.openxmlformats.org/drawingml/2006/chartDrawing">
    <cdr:from>
      <cdr:x>0.01195</cdr:x>
      <cdr:y>0.00329</cdr:y>
    </cdr:from>
    <cdr:to>
      <cdr:x>1</cdr:x>
      <cdr:y>0.05862</cdr:y>
    </cdr:to>
    <cdr:sp macro="" textlink="">
      <cdr:nvSpPr>
        <cdr:cNvPr id="2" name="Text Placeholder 4"/>
        <cdr:cNvSpPr txBox="1">
          <a:spLocks xmlns:a="http://schemas.openxmlformats.org/drawingml/2006/main"/>
        </cdr:cNvSpPr>
      </cdr:nvSpPr>
      <cdr:spPr>
        <a:xfrm xmlns:a="http://schemas.openxmlformats.org/drawingml/2006/main">
          <a:off x="100630" y="13113"/>
          <a:ext cx="8320355" cy="220510"/>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ctr">
            <a:lnSpc>
              <a:spcPts val="1800"/>
            </a:lnSpc>
            <a:buFont typeface="Arial" panose="020B0604020202020204" pitchFamily="34" charset="0"/>
            <a:buNone/>
          </a:pPr>
          <a:r>
            <a:rPr lang="en-CA" sz="1400" b="0" dirty="0" smtClean="0">
              <a:solidFill>
                <a:srgbClr val="365254"/>
              </a:solidFill>
            </a:rPr>
            <a:t>Percentage of respondents by annual household income</a:t>
          </a:r>
          <a:endParaRPr lang="en-CA" sz="1400" b="0" dirty="0">
            <a:solidFill>
              <a:srgbClr val="365254"/>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0.01141</cdr:x>
      <cdr:y>0</cdr:y>
    </cdr:from>
    <cdr:to>
      <cdr:x>1</cdr:x>
      <cdr:y>0.07509</cdr:y>
    </cdr:to>
    <cdr:sp macro="" textlink="">
      <cdr:nvSpPr>
        <cdr:cNvPr id="2" name="Text Placeholder 4"/>
        <cdr:cNvSpPr>
          <a:spLocks xmlns:a="http://schemas.openxmlformats.org/drawingml/2006/main" noGrp="1"/>
        </cdr:cNvSpPr>
      </cdr:nvSpPr>
      <cdr:spPr>
        <a:xfrm xmlns:a="http://schemas.openxmlformats.org/drawingml/2006/main">
          <a:off x="97022" y="0"/>
          <a:ext cx="8402821" cy="278568"/>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xmlns:a="http://schemas.openxmlformats.org/drawingml/2006/main">
          <a:pPr marL="0" indent="0" algn="ctr">
            <a:buNone/>
          </a:pPr>
          <a:r>
            <a:rPr lang="en-CA" sz="1400" b="0" dirty="0" smtClean="0"/>
            <a:t>Percentage of respondents by annual household income</a:t>
          </a:r>
          <a:endParaRPr lang="en-CA" sz="1400" b="0" dirty="0"/>
        </a:p>
      </cdr:txBody>
    </cdr:sp>
  </cdr:relSizeAnchor>
</c:userShapes>
</file>

<file path=ppt/drawings/drawing8.xml><?xml version="1.0" encoding="utf-8"?>
<c:userShapes xmlns:c="http://schemas.openxmlformats.org/drawingml/2006/chart">
  <cdr:relSizeAnchor xmlns:cdr="http://schemas.openxmlformats.org/drawingml/2006/chartDrawing">
    <cdr:from>
      <cdr:x>0.07801</cdr:x>
      <cdr:y>0</cdr:y>
    </cdr:from>
    <cdr:to>
      <cdr:x>0.94927</cdr:x>
      <cdr:y>0.21006</cdr:y>
    </cdr:to>
    <cdr:sp macro="" textlink="">
      <cdr:nvSpPr>
        <cdr:cNvPr id="2" name="Title 1"/>
        <cdr:cNvSpPr txBox="1">
          <a:spLocks xmlns:a="http://schemas.openxmlformats.org/drawingml/2006/main"/>
        </cdr:cNvSpPr>
      </cdr:nvSpPr>
      <cdr:spPr>
        <a:xfrm xmlns:a="http://schemas.openxmlformats.org/drawingml/2006/main">
          <a:off x="351496" y="0"/>
          <a:ext cx="3925751" cy="86177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solidFill>
                <a:srgbClr val="365254"/>
              </a:solidFill>
            </a:rPr>
            <a:t>Percentage who used a smartphone, digital tablet or wearable device such as a watch or clip-on monitoring device to help monitor certain aspects of their health </a:t>
          </a:r>
          <a:r>
            <a:rPr lang="en-US" sz="1400" dirty="0" smtClean="0">
              <a:solidFill>
                <a:srgbClr val="365254"/>
              </a:solidFill>
            </a:rPr>
            <a:t/>
          </a:r>
          <a:br>
            <a:rPr lang="en-US" sz="1400" dirty="0" smtClean="0">
              <a:solidFill>
                <a:srgbClr val="365254"/>
              </a:solidFill>
            </a:rPr>
          </a:br>
          <a:r>
            <a:rPr lang="en-US" sz="1400" dirty="0" smtClean="0">
              <a:solidFill>
                <a:srgbClr val="365254"/>
              </a:solidFill>
            </a:rPr>
            <a:t>and </a:t>
          </a:r>
          <a:r>
            <a:rPr lang="en-US" sz="1400" dirty="0">
              <a:solidFill>
                <a:srgbClr val="365254"/>
              </a:solidFill>
            </a:rPr>
            <a:t>well-being in the past 12 months </a:t>
          </a:r>
          <a:endParaRPr lang="en-CA" sz="1400" dirty="0">
            <a:solidFill>
              <a:srgbClr val="365254"/>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0.20207</cdr:x>
      <cdr:y>0</cdr:y>
    </cdr:from>
    <cdr:to>
      <cdr:x>0.82363</cdr:x>
      <cdr:y>0.11953</cdr:y>
    </cdr:to>
    <cdr:sp macro="" textlink="">
      <cdr:nvSpPr>
        <cdr:cNvPr id="2" name="Rectangle 1"/>
        <cdr:cNvSpPr/>
      </cdr:nvSpPr>
      <cdr:spPr>
        <a:xfrm xmlns:a="http://schemas.openxmlformats.org/drawingml/2006/main">
          <a:off x="833412" y="0"/>
          <a:ext cx="2563547"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en-CA" sz="1400" dirty="0" smtClean="0">
              <a:solidFill>
                <a:srgbClr val="365254"/>
              </a:solidFill>
              <a:ea typeface="+mj-ea"/>
              <a:cs typeface="+mj-cs"/>
            </a:rPr>
            <a:t>Percentage </a:t>
          </a:r>
          <a:r>
            <a:rPr lang="en-CA" sz="1400" dirty="0">
              <a:solidFill>
                <a:srgbClr val="365254"/>
              </a:solidFill>
              <a:ea typeface="+mj-ea"/>
              <a:cs typeface="+mj-cs"/>
            </a:rPr>
            <a:t>completely or </a:t>
          </a:r>
          <a:r>
            <a:rPr lang="en-CA" sz="1400" dirty="0" smtClean="0">
              <a:solidFill>
                <a:srgbClr val="365254"/>
              </a:solidFill>
              <a:ea typeface="+mj-ea"/>
              <a:cs typeface="+mj-cs"/>
            </a:rPr>
            <a:t/>
          </a:r>
          <a:br>
            <a:rPr lang="en-CA" sz="1400" dirty="0" smtClean="0">
              <a:solidFill>
                <a:srgbClr val="365254"/>
              </a:solidFill>
              <a:ea typeface="+mj-ea"/>
              <a:cs typeface="+mj-cs"/>
            </a:rPr>
          </a:br>
          <a:r>
            <a:rPr lang="en-CA" sz="1400" dirty="0" smtClean="0">
              <a:solidFill>
                <a:srgbClr val="365254"/>
              </a:solidFill>
              <a:ea typeface="+mj-ea"/>
              <a:cs typeface="+mj-cs"/>
            </a:rPr>
            <a:t>very satisfied (2017)</a:t>
          </a:r>
          <a:endParaRPr lang="en-CA" sz="1400" dirty="0">
            <a:solidFill>
              <a:srgbClr val="365254"/>
            </a:solidFill>
            <a:ea typeface="+mj-ea"/>
            <a:cs typeface="+mj-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0BFE01-0543-4883-9476-B9D401D2DFF0}" type="datetimeFigureOut">
              <a:rPr lang="en-CA" smtClean="0"/>
              <a:t>2018-02-14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3F73B4-F3C9-4268-BCC0-6C7B6A7D3408}" type="slidenum">
              <a:rPr lang="en-CA" smtClean="0"/>
              <a:t>‹#›</a:t>
            </a:fld>
            <a:endParaRPr lang="en-CA" dirty="0"/>
          </a:p>
        </p:txBody>
      </p:sp>
    </p:spTree>
    <p:extLst>
      <p:ext uri="{BB962C8B-B14F-4D97-AF65-F5344CB8AC3E}">
        <p14:creationId xmlns:p14="http://schemas.microsoft.com/office/powerpoint/2010/main" val="85697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a:p>
        </p:txBody>
      </p:sp>
    </p:spTree>
    <p:extLst>
      <p:ext uri="{BB962C8B-B14F-4D97-AF65-F5344CB8AC3E}">
        <p14:creationId xmlns:p14="http://schemas.microsoft.com/office/powerpoint/2010/main" val="387663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312377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325460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348270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124602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314621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r>
              <a:rPr lang="en-US" sz="1200" b="1" dirty="0" smtClean="0">
                <a:solidFill>
                  <a:schemeClr val="tx1"/>
                </a:solidFill>
                <a:latin typeface="Arial" panose="020B0604020202020204" pitchFamily="34" charset="0"/>
                <a:cs typeface="Arial" panose="020B0604020202020204" pitchFamily="34" charset="0"/>
              </a:rPr>
              <a:t>Source</a:t>
            </a:r>
          </a:p>
          <a:p>
            <a:pPr marL="0" indent="0">
              <a:lnSpc>
                <a:spcPct val="100000"/>
              </a:lnSpc>
              <a:spcBef>
                <a:spcPts val="0"/>
              </a:spcBef>
              <a:spcAft>
                <a:spcPts val="0"/>
              </a:spcAft>
              <a:buNone/>
            </a:pPr>
            <a:r>
              <a:rPr lang="en-US" sz="1200" b="0" dirty="0" smtClean="0">
                <a:solidFill>
                  <a:schemeClr val="tx1"/>
                </a:solidFill>
                <a:latin typeface="Arial" panose="020B0604020202020204" pitchFamily="34" charset="0"/>
                <a:cs typeface="Arial" panose="020B0604020202020204" pitchFamily="34" charset="0"/>
              </a:rPr>
              <a:t>* Canadian Institute for Health Information. </a:t>
            </a:r>
            <a:r>
              <a:rPr lang="en-US" sz="1200" b="0" i="1" dirty="0" smtClean="0">
                <a:latin typeface="Arial" panose="020B0604020202020204" pitchFamily="34" charset="0"/>
                <a:cs typeface="Arial" panose="020B0604020202020204" pitchFamily="34" charset="0"/>
              </a:rPr>
              <a:t>How Canada Compares: Results From The Commonwealth Fund 2014 International Health Policy Survey of Older Adults</a:t>
            </a:r>
            <a:r>
              <a:rPr lang="en-US" sz="1200" b="0" dirty="0" smtClean="0">
                <a:solidFill>
                  <a:schemeClr val="tx1"/>
                </a:solidFill>
                <a:latin typeface="Arial" panose="020B0604020202020204" pitchFamily="34" charset="0"/>
                <a:cs typeface="Arial" panose="020B0604020202020204" pitchFamily="34" charset="0"/>
              </a:rPr>
              <a:t>. 2015</a:t>
            </a:r>
            <a:r>
              <a:rPr lang="en-US" sz="1200" b="0" dirty="0" smtClean="0">
                <a:solidFill>
                  <a:schemeClr val="tx1">
                    <a:lumMod val="50000"/>
                    <a:lumOff val="50000"/>
                  </a:schemeClr>
                </a:solidFill>
                <a:latin typeface="Arial" panose="020B0604020202020204" pitchFamily="34" charset="0"/>
                <a:cs typeface="Arial" panose="020B0604020202020204" pitchFamily="34" charset="0"/>
              </a:rPr>
              <a:t>. https://www.cihi.ca/en/commonwealth-fund-survey-2014.</a:t>
            </a:r>
          </a:p>
        </p:txBody>
      </p:sp>
      <p:sp>
        <p:nvSpPr>
          <p:cNvPr id="4" name="Slide Number Placeholder 3"/>
          <p:cNvSpPr>
            <a:spLocks noGrp="1"/>
          </p:cNvSpPr>
          <p:nvPr>
            <p:ph type="sldNum" sz="quarter" idx="10"/>
          </p:nvPr>
        </p:nvSpPr>
        <p:spPr/>
        <p:txBody>
          <a:bodyPr/>
          <a:lstStyle/>
          <a:p>
            <a:fld id="{C838DC80-E0CC-4A47-A7D6-FED0EEDCC10E}" type="slidenum">
              <a:rPr lang="en-CA" smtClean="0"/>
              <a:t>15</a:t>
            </a:fld>
            <a:endParaRPr lang="en-CA" dirty="0"/>
          </a:p>
        </p:txBody>
      </p:sp>
    </p:spTree>
    <p:extLst>
      <p:ext uri="{BB962C8B-B14F-4D97-AF65-F5344CB8AC3E}">
        <p14:creationId xmlns:p14="http://schemas.microsoft.com/office/powerpoint/2010/main" val="99635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16</a:t>
            </a:fld>
            <a:endParaRPr lang="en-CA" dirty="0"/>
          </a:p>
        </p:txBody>
      </p:sp>
    </p:spTree>
    <p:extLst>
      <p:ext uri="{BB962C8B-B14F-4D97-AF65-F5344CB8AC3E}">
        <p14:creationId xmlns:p14="http://schemas.microsoft.com/office/powerpoint/2010/main" val="66889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17</a:t>
            </a:fld>
            <a:endParaRPr lang="en-CA" dirty="0"/>
          </a:p>
        </p:txBody>
      </p:sp>
    </p:spTree>
    <p:extLst>
      <p:ext uri="{BB962C8B-B14F-4D97-AF65-F5344CB8AC3E}">
        <p14:creationId xmlns:p14="http://schemas.microsoft.com/office/powerpoint/2010/main" val="225154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CA" b="1" dirty="0" smtClean="0">
                <a:latin typeface="Arial" panose="020B0604020202020204" pitchFamily="34" charset="0"/>
                <a:cs typeface="Arial" panose="020B0604020202020204" pitchFamily="34" charset="0"/>
              </a:rPr>
              <a:t>Source</a:t>
            </a:r>
          </a:p>
          <a:p>
            <a:pPr defTabSz="949478">
              <a:defRPr/>
            </a:pPr>
            <a:r>
              <a:rPr lang="en-CA" dirty="0" smtClean="0">
                <a:latin typeface="Arial" panose="020B0604020202020204" pitchFamily="34" charset="0"/>
                <a:cs typeface="Arial" panose="020B0604020202020204" pitchFamily="34" charset="0"/>
              </a:rPr>
              <a:t>* </a:t>
            </a:r>
            <a:r>
              <a:rPr lang="en-CA" dirty="0" err="1" smtClean="0">
                <a:latin typeface="Arial" panose="020B0604020202020204" pitchFamily="34" charset="0"/>
                <a:cs typeface="Arial" panose="020B0604020202020204" pitchFamily="34" charset="0"/>
              </a:rPr>
              <a:t>Rotermann</a:t>
            </a:r>
            <a:r>
              <a:rPr lang="en-CA" dirty="0" smtClean="0">
                <a:latin typeface="Arial" panose="020B0604020202020204" pitchFamily="34" charset="0"/>
                <a:cs typeface="Arial" panose="020B0604020202020204" pitchFamily="34" charset="0"/>
              </a:rPr>
              <a:t> M, et al.;</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Statistics Canada. </a:t>
            </a:r>
            <a:r>
              <a:rPr lang="en-US" dirty="0" smtClean="0">
                <a:latin typeface="Arial" panose="020B0604020202020204" pitchFamily="34" charset="0"/>
                <a:cs typeface="Arial" panose="020B0604020202020204" pitchFamily="34" charset="0"/>
              </a:rPr>
              <a:t>Prescription medication use by Canadians aged 6 to 79</a:t>
            </a:r>
            <a:r>
              <a:rPr lang="en-CA" dirty="0" smtClean="0">
                <a:latin typeface="Arial" panose="020B0604020202020204" pitchFamily="34" charset="0"/>
                <a:cs typeface="Arial" panose="020B0604020202020204" pitchFamily="34" charset="0"/>
              </a:rPr>
              <a:t>. Accessed November 6, 2017. </a:t>
            </a:r>
            <a:r>
              <a:rPr lang="en-US" dirty="0" smtClean="0"/>
              <a:t>http://www.statcan.gc.ca/pub/82-003-x/2014006/article/14032-eng.htm. </a:t>
            </a:r>
          </a:p>
          <a:p>
            <a:pPr defTabSz="949478">
              <a:defRPr/>
            </a:pPr>
            <a:endParaRPr lang="en-US" dirty="0" smtClean="0"/>
          </a:p>
          <a:p>
            <a:pPr defTabSz="949478">
              <a:defRPr/>
            </a:pPr>
            <a:endParaRPr lang="en-US" dirty="0" smtClean="0"/>
          </a:p>
          <a:p>
            <a:pPr defTabSz="949478">
              <a:defRPr/>
            </a:pPr>
            <a:endParaRPr lang="en-US" dirty="0" smtClean="0"/>
          </a:p>
          <a:p>
            <a:pPr defTabSz="949478">
              <a:defRPr/>
            </a:pPr>
            <a:endParaRPr lang="en-CA" dirty="0"/>
          </a:p>
        </p:txBody>
      </p:sp>
      <p:sp>
        <p:nvSpPr>
          <p:cNvPr id="4" name="Slide Number Placeholder 3"/>
          <p:cNvSpPr>
            <a:spLocks noGrp="1"/>
          </p:cNvSpPr>
          <p:nvPr>
            <p:ph type="sldNum" sz="quarter" idx="10"/>
          </p:nvPr>
        </p:nvSpPr>
        <p:spPr/>
        <p:txBody>
          <a:bodyPr/>
          <a:lstStyle/>
          <a:p>
            <a:fld id="{C838DC80-E0CC-4A47-A7D6-FED0EEDCC10E}" type="slidenum">
              <a:rPr lang="en-CA" smtClean="0"/>
              <a:t>18</a:t>
            </a:fld>
            <a:endParaRPr lang="en-CA" dirty="0"/>
          </a:p>
        </p:txBody>
      </p:sp>
    </p:spTree>
    <p:extLst>
      <p:ext uri="{BB962C8B-B14F-4D97-AF65-F5344CB8AC3E}">
        <p14:creationId xmlns:p14="http://schemas.microsoft.com/office/powerpoint/2010/main" val="248243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19</a:t>
            </a:fld>
            <a:endParaRPr lang="en-CA" dirty="0"/>
          </a:p>
        </p:txBody>
      </p:sp>
    </p:spTree>
    <p:extLst>
      <p:ext uri="{BB962C8B-B14F-4D97-AF65-F5344CB8AC3E}">
        <p14:creationId xmlns:p14="http://schemas.microsoft.com/office/powerpoint/2010/main" val="287703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2</a:t>
            </a:fld>
            <a:endParaRPr lang="en-CA" dirty="0"/>
          </a:p>
        </p:txBody>
      </p:sp>
    </p:spTree>
    <p:extLst>
      <p:ext uri="{BB962C8B-B14F-4D97-AF65-F5344CB8AC3E}">
        <p14:creationId xmlns:p14="http://schemas.microsoft.com/office/powerpoint/2010/main" val="148802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anose="020B0604020202020204" pitchFamily="34" charset="0"/>
                <a:cs typeface="Arial" panose="020B0604020202020204" pitchFamily="34" charset="0"/>
              </a:rPr>
              <a:t>Sources</a:t>
            </a:r>
          </a:p>
          <a:p>
            <a:pPr defTabSz="931774">
              <a:defRPr/>
            </a:pPr>
            <a:r>
              <a:rPr lang="en-US" dirty="0" smtClean="0">
                <a:latin typeface="Arial" panose="020B0604020202020204" pitchFamily="34" charset="0"/>
                <a:cs typeface="Arial" panose="020B0604020202020204" pitchFamily="34" charset="0"/>
              </a:rPr>
              <a:t>* Government of Canada. </a:t>
            </a:r>
            <a:r>
              <a:rPr lang="en-US" i="0" dirty="0" smtClean="0">
                <a:latin typeface="Arial" panose="020B0604020202020204" pitchFamily="34" charset="0"/>
                <a:cs typeface="Arial" panose="020B0604020202020204" pitchFamily="34" charset="0"/>
              </a:rPr>
              <a:t>Report on the social isolation of seniors</a:t>
            </a:r>
            <a:r>
              <a:rPr lang="en-US" dirty="0" smtClean="0">
                <a:latin typeface="Arial" panose="020B0604020202020204" pitchFamily="34" charset="0"/>
                <a:cs typeface="Arial" panose="020B0604020202020204" pitchFamily="34" charset="0"/>
              </a:rPr>
              <a:t>. Accessed November</a:t>
            </a:r>
            <a:r>
              <a:rPr lang="en-US" baseline="0" dirty="0" smtClean="0">
                <a:latin typeface="Arial" panose="020B0604020202020204" pitchFamily="34" charset="0"/>
                <a:cs typeface="Arial" panose="020B0604020202020204" pitchFamily="34" charset="0"/>
              </a:rPr>
              <a:t> 6, 2017. </a:t>
            </a:r>
            <a:r>
              <a:rPr lang="en-CA" dirty="0" smtClean="0">
                <a:latin typeface="Arial" panose="020B0604020202020204" pitchFamily="34" charset="0"/>
                <a:cs typeface="Arial" panose="020B0604020202020204" pitchFamily="34" charset="0"/>
              </a:rPr>
              <a:t>https://www.canada.ca/en/national-seniors-council/programs/publications-reports/2014/social-isolation-seniors/page05.html.</a:t>
            </a:r>
          </a:p>
          <a:p>
            <a:pPr defTabSz="931774">
              <a:defRPr/>
            </a:pPr>
            <a:r>
              <a:rPr lang="en-CA" sz="1200" kern="1200" dirty="0" smtClean="0">
                <a:solidFill>
                  <a:schemeClr val="tx1"/>
                </a:solidFill>
                <a:latin typeface="Arial" panose="020B0604020202020204" pitchFamily="34" charset="0"/>
                <a:ea typeface="+mn-ea"/>
                <a:cs typeface="Arial" panose="020B0604020202020204" pitchFamily="34" charset="0"/>
              </a:rPr>
              <a:t>† </a:t>
            </a:r>
            <a:r>
              <a:rPr lang="en-US" sz="1200" kern="1200" dirty="0" smtClean="0">
                <a:solidFill>
                  <a:schemeClr val="tx1"/>
                </a:solidFill>
                <a:latin typeface="Arial" panose="020B0604020202020204" pitchFamily="34" charset="0"/>
                <a:ea typeface="+mn-ea"/>
                <a:cs typeface="Arial" panose="020B0604020202020204" pitchFamily="34" charset="0"/>
              </a:rPr>
              <a:t>Canadian </a:t>
            </a:r>
            <a:r>
              <a:rPr lang="en-US" dirty="0" smtClean="0">
                <a:latin typeface="Arial" panose="020B0604020202020204" pitchFamily="34" charset="0"/>
                <a:cs typeface="Arial" panose="020B0604020202020204" pitchFamily="34" charset="0"/>
              </a:rPr>
              <a:t>Institute for Health Information. </a:t>
            </a:r>
            <a:r>
              <a:rPr lang="en-US" i="1" dirty="0" smtClean="0">
                <a:latin typeface="Arial" panose="020B0604020202020204" pitchFamily="34" charset="0"/>
                <a:cs typeface="Arial" panose="020B0604020202020204" pitchFamily="34" charset="0"/>
              </a:rPr>
              <a:t>How Canada Compares: Results From The Commonwealth Fund’s 2016 International Health Policy Survey of Adults in 11 Countries</a:t>
            </a:r>
            <a:r>
              <a:rPr lang="en-US" dirty="0" smtClean="0">
                <a:latin typeface="Arial" panose="020B0604020202020204" pitchFamily="34" charset="0"/>
                <a:cs typeface="Arial" panose="020B0604020202020204" pitchFamily="34" charset="0"/>
              </a:rPr>
              <a:t>. 2017. https://www.cihi.ca/en/commonwealth-fund-survey-2016.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21</a:t>
            </a:fld>
            <a:endParaRPr lang="en-CA" dirty="0"/>
          </a:p>
        </p:txBody>
      </p:sp>
    </p:spTree>
    <p:extLst>
      <p:ext uri="{BB962C8B-B14F-4D97-AF65-F5344CB8AC3E}">
        <p14:creationId xmlns:p14="http://schemas.microsoft.com/office/powerpoint/2010/main" val="88121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smtClean="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22</a:t>
            </a:fld>
            <a:endParaRPr lang="en-CA" dirty="0"/>
          </a:p>
        </p:txBody>
      </p:sp>
    </p:spTree>
    <p:extLst>
      <p:ext uri="{BB962C8B-B14F-4D97-AF65-F5344CB8AC3E}">
        <p14:creationId xmlns:p14="http://schemas.microsoft.com/office/powerpoint/2010/main" val="3533861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23</a:t>
            </a:fld>
            <a:endParaRPr lang="en-CA" dirty="0"/>
          </a:p>
        </p:txBody>
      </p:sp>
    </p:spTree>
    <p:extLst>
      <p:ext uri="{BB962C8B-B14F-4D97-AF65-F5344CB8AC3E}">
        <p14:creationId xmlns:p14="http://schemas.microsoft.com/office/powerpoint/2010/main" val="2379432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C838DC80-E0CC-4A47-A7D6-FED0EEDCC10E}" type="slidenum">
              <a:rPr lang="en-CA">
                <a:solidFill>
                  <a:prstClr val="black"/>
                </a:solidFill>
                <a:latin typeface="Calibri" panose="020F0502020204030204"/>
              </a:rPr>
              <a:pPr defTabSz="931774">
                <a:defRPr/>
              </a:pPr>
              <a:t>24</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62741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answered “not applicable.”</a:t>
            </a:r>
          </a:p>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25</a:t>
            </a:fld>
            <a:endParaRPr lang="en-CA" dirty="0"/>
          </a:p>
        </p:txBody>
      </p:sp>
    </p:spTree>
    <p:extLst>
      <p:ext uri="{BB962C8B-B14F-4D97-AF65-F5344CB8AC3E}">
        <p14:creationId xmlns:p14="http://schemas.microsoft.com/office/powerpoint/2010/main" val="1085201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latin typeface="Arial" panose="020B0604020202020204" pitchFamily="34" charset="0"/>
                <a:cs typeface="Arial" panose="020B0604020202020204" pitchFamily="34" charset="0"/>
              </a:rPr>
              <a:t>Source</a:t>
            </a:r>
            <a:endParaRPr lang="en-CA" baseline="0"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 Statistics Canada. Survey of Household Spending, 2015. Accessed November 6, 2017. http://www.statcan.gc.ca/daily-quotidien/170127/dq170127a-eng.htm.</a:t>
            </a:r>
          </a:p>
        </p:txBody>
      </p:sp>
      <p:sp>
        <p:nvSpPr>
          <p:cNvPr id="4" name="Slide Number Placeholder 3"/>
          <p:cNvSpPr>
            <a:spLocks noGrp="1"/>
          </p:cNvSpPr>
          <p:nvPr>
            <p:ph type="sldNum" sz="quarter" idx="10"/>
          </p:nvPr>
        </p:nvSpPr>
        <p:spPr/>
        <p:txBody>
          <a:bodyPr/>
          <a:lstStyle/>
          <a:p>
            <a:fld id="{C838DC80-E0CC-4A47-A7D6-FED0EEDCC10E}" type="slidenum">
              <a:rPr lang="en-CA" smtClean="0"/>
              <a:t>26</a:t>
            </a:fld>
            <a:endParaRPr lang="en-CA" dirty="0"/>
          </a:p>
        </p:txBody>
      </p:sp>
    </p:spTree>
    <p:extLst>
      <p:ext uri="{BB962C8B-B14F-4D97-AF65-F5344CB8AC3E}">
        <p14:creationId xmlns:p14="http://schemas.microsoft.com/office/powerpoint/2010/main" val="203234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answered “not applicable.”</a:t>
            </a:r>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27</a:t>
            </a:fld>
            <a:endParaRPr lang="en-CA" dirty="0"/>
          </a:p>
        </p:txBody>
      </p:sp>
    </p:spTree>
    <p:extLst>
      <p:ext uri="{BB962C8B-B14F-4D97-AF65-F5344CB8AC3E}">
        <p14:creationId xmlns:p14="http://schemas.microsoft.com/office/powerpoint/2010/main" val="59903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Arial" panose="020B0604020202020204" pitchFamily="34" charset="0"/>
                <a:cs typeface="Arial" panose="020B0604020202020204" pitchFamily="34" charset="0"/>
              </a:rPr>
              <a:t>Source</a:t>
            </a:r>
            <a:r>
              <a:rPr lang="en-CA" dirty="0" smtClean="0">
                <a:latin typeface="Arial" panose="020B0604020202020204" pitchFamily="34" charset="0"/>
                <a:cs typeface="Arial" panose="020B0604020202020204" pitchFamily="34" charset="0"/>
              </a:rPr>
              <a:t> </a:t>
            </a:r>
          </a:p>
          <a:p>
            <a:pPr defTabSz="931774">
              <a:defRPr/>
            </a:pPr>
            <a:r>
              <a:rPr lang="en-US" dirty="0" smtClean="0">
                <a:latin typeface="Arial" panose="020B0604020202020204" pitchFamily="34" charset="0"/>
                <a:cs typeface="Arial" panose="020B0604020202020204" pitchFamily="34" charset="0"/>
              </a:rPr>
              <a:t>* Paré G, et al. </a:t>
            </a:r>
            <a:r>
              <a:rPr lang="en-US" i="1" dirty="0" smtClean="0">
                <a:latin typeface="Arial" panose="020B0604020202020204" pitchFamily="34" charset="0"/>
                <a:cs typeface="Arial" panose="020B0604020202020204" pitchFamily="34" charset="0"/>
              </a:rPr>
              <a:t>Diffusion of Smart Devices for Health in Canada</a:t>
            </a:r>
            <a:r>
              <a:rPr lang="en-US" dirty="0" smtClean="0">
                <a:latin typeface="Arial" panose="020B0604020202020204" pitchFamily="34" charset="0"/>
                <a:cs typeface="Arial" panose="020B0604020202020204" pitchFamily="34" charset="0"/>
              </a:rPr>
              <a:t>. 2017. </a:t>
            </a:r>
            <a:r>
              <a:rPr lang="en-CA" dirty="0" smtClean="0">
                <a:latin typeface="Arial" panose="020B0604020202020204" pitchFamily="34" charset="0"/>
                <a:cs typeface="Arial" panose="020B0604020202020204" pitchFamily="34" charset="0"/>
              </a:rPr>
              <a:t>https://www.infoway-inforoute.ca/en/component/edocman/3366-the-diffusion-of-smart-devices-for-health-in-canada-study-final-report/view-document?Itemid=0. </a:t>
            </a:r>
          </a:p>
        </p:txBody>
      </p:sp>
      <p:sp>
        <p:nvSpPr>
          <p:cNvPr id="4" name="Slide Number Placeholder 3"/>
          <p:cNvSpPr>
            <a:spLocks noGrp="1"/>
          </p:cNvSpPr>
          <p:nvPr>
            <p:ph type="sldNum" sz="quarter" idx="10"/>
          </p:nvPr>
        </p:nvSpPr>
        <p:spPr/>
        <p:txBody>
          <a:bodyPr/>
          <a:lstStyle/>
          <a:p>
            <a:fld id="{C838DC80-E0CC-4A47-A7D6-FED0EEDCC10E}" type="slidenum">
              <a:rPr lang="en-CA" smtClean="0"/>
              <a:t>28</a:t>
            </a:fld>
            <a:endParaRPr lang="en-CA" dirty="0"/>
          </a:p>
        </p:txBody>
      </p:sp>
    </p:spTree>
    <p:extLst>
      <p:ext uri="{BB962C8B-B14F-4D97-AF65-F5344CB8AC3E}">
        <p14:creationId xmlns:p14="http://schemas.microsoft.com/office/powerpoint/2010/main" val="2903822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863177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latin typeface="Arial" panose="020B0604020202020204" pitchFamily="34" charset="0"/>
                <a:cs typeface="Arial" panose="020B0604020202020204" pitchFamily="34" charset="0"/>
              </a:rPr>
              <a:t>Note</a:t>
            </a:r>
            <a:endParaRPr lang="en-US" b="0" dirty="0" smtClean="0">
              <a:latin typeface="Arial" panose="020B0604020202020204" pitchFamily="34" charset="0"/>
              <a:cs typeface="Arial" panose="020B0604020202020204" pitchFamily="34" charset="0"/>
            </a:endParaRPr>
          </a:p>
          <a:p>
            <a:pPr defTabSz="949478">
              <a:defRPr/>
            </a:pPr>
            <a:r>
              <a:rPr lang="en-US" b="0" dirty="0" smtClean="0">
                <a:latin typeface="Arial" panose="020B0604020202020204" pitchFamily="34" charset="0"/>
                <a:cs typeface="Arial" panose="020B0604020202020204" pitchFamily="34" charset="0"/>
              </a:rPr>
              <a:t>Excludes those</a:t>
            </a:r>
            <a:r>
              <a:rPr lang="en-US" b="0" baseline="0" dirty="0" smtClean="0">
                <a:latin typeface="Arial" panose="020B0604020202020204" pitchFamily="34" charset="0"/>
                <a:cs typeface="Arial" panose="020B0604020202020204" pitchFamily="34" charset="0"/>
              </a:rPr>
              <a:t> who did not receive health care in the past year.</a:t>
            </a:r>
          </a:p>
          <a:p>
            <a:pPr defTabSz="949478">
              <a:defRPr/>
            </a:pPr>
            <a:r>
              <a:rPr lang="en-US" b="1" baseline="0" dirty="0" smtClean="0">
                <a:latin typeface="Arial" panose="020B0604020202020204" pitchFamily="34" charset="0"/>
                <a:cs typeface="Arial" panose="020B0604020202020204" pitchFamily="3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endParaRPr lang="en-US" b="1" dirty="0" smtClean="0">
              <a:latin typeface="Arial" panose="020B0604020202020204" pitchFamily="34" charset="0"/>
              <a:cs typeface="Arial" panose="020B0604020202020204" pitchFamily="34" charset="0"/>
            </a:endParaRPr>
          </a:p>
          <a:p>
            <a:pPr marL="0" marR="0" lvl="0" indent="0" algn="l" defTabSz="949478"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2014 International Health Policy Survey of Older Adults</a:t>
            </a:r>
            <a:r>
              <a:rPr lang="en-CA" sz="1200" kern="1200" dirty="0" smtClean="0">
                <a:solidFill>
                  <a:schemeClr val="tx1"/>
                </a:solidFill>
                <a:effectLst/>
                <a:latin typeface="Arial" panose="020B0604020202020204" pitchFamily="34" charset="0"/>
                <a:ea typeface="+mn-ea"/>
                <a:cs typeface="Arial" panose="020B0604020202020204" pitchFamily="34" charset="0"/>
              </a:rPr>
              <a:t>. 2015. https://www.cihi.ca/en/commonwealth-fund-survey-2014. </a:t>
            </a:r>
          </a:p>
        </p:txBody>
      </p:sp>
      <p:sp>
        <p:nvSpPr>
          <p:cNvPr id="4" name="Slide Number Placeholder 3"/>
          <p:cNvSpPr>
            <a:spLocks noGrp="1"/>
          </p:cNvSpPr>
          <p:nvPr>
            <p:ph type="sldNum" sz="quarter" idx="10"/>
          </p:nvPr>
        </p:nvSpPr>
        <p:spPr/>
        <p:txBody>
          <a:bodyPr/>
          <a:lstStyle/>
          <a:p>
            <a:fld id="{C838DC80-E0CC-4A47-A7D6-FED0EEDCC10E}" type="slidenum">
              <a:rPr lang="en-CA" smtClean="0"/>
              <a:t>30</a:t>
            </a:fld>
            <a:endParaRPr lang="en-CA" dirty="0"/>
          </a:p>
        </p:txBody>
      </p:sp>
    </p:spTree>
    <p:extLst>
      <p:ext uri="{BB962C8B-B14F-4D97-AF65-F5344CB8AC3E}">
        <p14:creationId xmlns:p14="http://schemas.microsoft.com/office/powerpoint/2010/main" val="182408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3</a:t>
            </a:fld>
            <a:endParaRPr lang="en-CA"/>
          </a:p>
        </p:txBody>
      </p:sp>
    </p:spTree>
    <p:extLst>
      <p:ext uri="{BB962C8B-B14F-4D97-AF65-F5344CB8AC3E}">
        <p14:creationId xmlns:p14="http://schemas.microsoft.com/office/powerpoint/2010/main" val="135656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latin typeface="Arial" panose="020B0604020202020204" pitchFamily="34" charset="0"/>
                <a:cs typeface="Arial" panose="020B0604020202020204" pitchFamily="34" charset="0"/>
              </a:rPr>
              <a:t>Note</a:t>
            </a:r>
            <a:endParaRPr lang="en-US" b="0" dirty="0" smtClean="0">
              <a:latin typeface="Arial" panose="020B0604020202020204" pitchFamily="34" charset="0"/>
              <a:cs typeface="Arial" panose="020B0604020202020204" pitchFamily="34" charset="0"/>
            </a:endParaRPr>
          </a:p>
          <a:p>
            <a:pPr defTabSz="949478">
              <a:defRPr/>
            </a:pPr>
            <a:r>
              <a:rPr lang="en-US" b="0" dirty="0" smtClean="0">
                <a:latin typeface="Arial" panose="020B0604020202020204" pitchFamily="34" charset="0"/>
                <a:cs typeface="Arial" panose="020B0604020202020204" pitchFamily="34" charset="0"/>
              </a:rPr>
              <a:t>Excludes those</a:t>
            </a:r>
            <a:r>
              <a:rPr lang="en-US" b="0" baseline="0" dirty="0" smtClean="0">
                <a:latin typeface="Arial" panose="020B0604020202020204" pitchFamily="34" charset="0"/>
                <a:cs typeface="Arial" panose="020B0604020202020204" pitchFamily="34" charset="0"/>
              </a:rPr>
              <a:t> who did not receive health care in the past year.</a:t>
            </a:r>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31</a:t>
            </a:fld>
            <a:endParaRPr lang="en-CA" dirty="0"/>
          </a:p>
        </p:txBody>
      </p:sp>
    </p:spTree>
    <p:extLst>
      <p:ext uri="{BB962C8B-B14F-4D97-AF65-F5344CB8AC3E}">
        <p14:creationId xmlns:p14="http://schemas.microsoft.com/office/powerpoint/2010/main" val="86056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88294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baseline="0" dirty="0" smtClean="0">
                <a:latin typeface="Arial" panose="020B0604020202020204" pitchFamily="34" charset="0"/>
                <a:cs typeface="Arial" panose="020B0604020202020204" pitchFamily="34" charset="0"/>
              </a:rPr>
              <a:t>Notes</a:t>
            </a: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did not seek a medical appointment.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never needed care evenings, weekends or holidays. </a:t>
            </a: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never tried to contact their doctor.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defTabSz="949478">
              <a:defRPr/>
            </a:pPr>
            <a:r>
              <a:rPr lang="en-US" b="1" baseline="0" dirty="0" smtClean="0">
                <a:latin typeface="Arial" panose="020B0604020202020204" pitchFamily="34" charset="0"/>
                <a:cs typeface="Arial" panose="020B0604020202020204" pitchFamily="34" charset="0"/>
              </a:rPr>
              <a:t>Sources</a:t>
            </a:r>
          </a:p>
          <a:p>
            <a:r>
              <a:rPr lang="en-CA" sz="1200" dirty="0" smtClean="0">
                <a:solidFill>
                  <a:srgbClr val="00B0F0"/>
                </a:solidFill>
                <a:latin typeface="Arial" panose="020B0604020202020204" pitchFamily="34" charset="0"/>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2014 International Health Policy Survey of Older Adults</a:t>
            </a:r>
            <a:r>
              <a:rPr lang="en-CA" sz="1200" kern="1200" dirty="0" smtClean="0">
                <a:solidFill>
                  <a:schemeClr val="tx1"/>
                </a:solidFill>
                <a:effectLst/>
                <a:latin typeface="Arial" panose="020B0604020202020204" pitchFamily="34" charset="0"/>
                <a:ea typeface="+mn-ea"/>
                <a:cs typeface="Arial" panose="020B0604020202020204" pitchFamily="34" charset="0"/>
              </a:rPr>
              <a:t>. 2015. https://www.cihi.ca/en/commonwealth-fund-survey-2014. </a:t>
            </a:r>
          </a:p>
          <a:p>
            <a:pPr defTabSz="949478">
              <a:defRPr/>
            </a:pPr>
            <a:r>
              <a:rPr lang="en-CA" sz="1200" kern="1200" dirty="0" smtClean="0">
                <a:solidFill>
                  <a:schemeClr val="tx1"/>
                </a:solidFill>
                <a:effectLst/>
                <a:latin typeface="Arial" panose="020B0604020202020204" pitchFamily="34" charset="0"/>
                <a:ea typeface="+mn-ea"/>
                <a:cs typeface="Arial" panose="020B0604020202020204" pitchFamily="34" charset="0"/>
              </a:rPr>
              <a:t>**</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33</a:t>
            </a:fld>
            <a:endParaRPr lang="en-CA" dirty="0"/>
          </a:p>
        </p:txBody>
      </p:sp>
    </p:spTree>
    <p:extLst>
      <p:ext uri="{BB962C8B-B14F-4D97-AF65-F5344CB8AC3E}">
        <p14:creationId xmlns:p14="http://schemas.microsoft.com/office/powerpoint/2010/main" val="30828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baseline="0" dirty="0" smtClean="0">
                <a:latin typeface="Arial" panose="020B0604020202020204" pitchFamily="34" charset="0"/>
                <a:cs typeface="Arial" panose="020B0604020202020204" pitchFamily="34" charset="0"/>
              </a:rPr>
              <a:t>Notes</a:t>
            </a: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did not seek a medical appointment. This information was not available in earlier years.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never needed care evenings, weekends or holidays. </a:t>
            </a:r>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never tried to contact their doctor.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34</a:t>
            </a:fld>
            <a:endParaRPr lang="en-CA" dirty="0"/>
          </a:p>
        </p:txBody>
      </p:sp>
    </p:spTree>
    <p:extLst>
      <p:ext uri="{BB962C8B-B14F-4D97-AF65-F5344CB8AC3E}">
        <p14:creationId xmlns:p14="http://schemas.microsoft.com/office/powerpoint/2010/main" val="672358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35</a:t>
            </a:fld>
            <a:endParaRPr lang="en-CA" dirty="0"/>
          </a:p>
        </p:txBody>
      </p:sp>
    </p:spTree>
    <p:extLst>
      <p:ext uri="{BB962C8B-B14F-4D97-AF65-F5344CB8AC3E}">
        <p14:creationId xmlns:p14="http://schemas.microsoft.com/office/powerpoint/2010/main" val="138648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200" b="1" dirty="0" smtClean="0">
                <a:latin typeface="Arial" panose="020B0604020202020204" pitchFamily="34" charset="0"/>
                <a:cs typeface="Arial" panose="020B0604020202020204" pitchFamily="34" charset="0"/>
              </a:rPr>
              <a:t>Sources</a:t>
            </a:r>
          </a:p>
          <a:p>
            <a:pPr marL="0" marR="0" lvl="0" indent="0" algn="l" defTabSz="931774"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latin typeface="Arial" panose="020B0604020202020204" pitchFamily="34" charset="0"/>
                <a:cs typeface="Arial" panose="020B0604020202020204" pitchFamily="34" charset="0"/>
              </a:rPr>
              <a:t>* Statistics Canada. </a:t>
            </a:r>
            <a:r>
              <a:rPr lang="en-US" sz="1200" b="0" dirty="0" smtClean="0">
                <a:solidFill>
                  <a:schemeClr val="tx1"/>
                </a:solidFill>
                <a:latin typeface="Arial" panose="020B0604020202020204" pitchFamily="34" charset="0"/>
                <a:cs typeface="Arial" panose="020B0604020202020204" pitchFamily="34" charset="0"/>
              </a:rPr>
              <a:t>Figure 3: Proportion of the population living in rural areas, provinces and territories, 2006 and 2011. Accessed November 6, 2017. </a:t>
            </a:r>
            <a:r>
              <a:rPr lang="en-CA" sz="1200" dirty="0" smtClean="0">
                <a:latin typeface="Arial" panose="020B0604020202020204" pitchFamily="34" charset="0"/>
                <a:cs typeface="Arial" panose="020B0604020202020204" pitchFamily="34" charset="0"/>
              </a:rPr>
              <a:t>http://www12.statcan.gc.ca/census-recensement/2011/as-sa/98-310-x/2011003/fig/fig3_2-3-eng.cfm. </a:t>
            </a:r>
          </a:p>
          <a:p>
            <a:pPr marL="0" marR="0" lvl="0" indent="0" algn="l" defTabSz="931774"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Arial" panose="020B0604020202020204" pitchFamily="34" charset="0"/>
                <a:ea typeface="+mn-ea"/>
                <a:cs typeface="Arial" panose="020B0604020202020204" pitchFamily="34" charset="0"/>
              </a:rPr>
              <a:t>† Canadian Institute </a:t>
            </a:r>
            <a:r>
              <a:rPr lang="en-CA" sz="1200" dirty="0" smtClean="0">
                <a:latin typeface="Arial" panose="020B0604020202020204" pitchFamily="34" charset="0"/>
                <a:cs typeface="Arial" panose="020B0604020202020204" pitchFamily="34" charset="0"/>
              </a:rPr>
              <a:t>for Health Information. </a:t>
            </a:r>
            <a:r>
              <a:rPr lang="en-US" sz="1200" i="1" dirty="0" smtClean="0">
                <a:latin typeface="Arial" panose="020B0604020202020204" pitchFamily="34" charset="0"/>
                <a:cs typeface="Arial" panose="020B0604020202020204" pitchFamily="34" charset="0"/>
              </a:rPr>
              <a:t>Sources of Potentially Avoidable Emergency Department Visits</a:t>
            </a:r>
            <a:r>
              <a:rPr lang="en-US" sz="1200" dirty="0" smtClean="0">
                <a:latin typeface="Arial" panose="020B0604020202020204" pitchFamily="34" charset="0"/>
                <a:cs typeface="Arial" panose="020B0604020202020204" pitchFamily="34" charset="0"/>
              </a:rPr>
              <a:t>. 2014. https://secure.cihi.ca/estore/productFamily.htm?locale=en&amp;pf=PFC2708. </a:t>
            </a:r>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36</a:t>
            </a:fld>
            <a:endParaRPr lang="en-CA" dirty="0"/>
          </a:p>
        </p:txBody>
      </p:sp>
    </p:spTree>
    <p:extLst>
      <p:ext uri="{BB962C8B-B14F-4D97-AF65-F5344CB8AC3E}">
        <p14:creationId xmlns:p14="http://schemas.microsoft.com/office/powerpoint/2010/main" val="2409207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val="61041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answered “not applicable.” </a:t>
            </a:r>
            <a:endParaRPr lang="en-US" dirty="0" smtClean="0">
              <a:latin typeface="Arial" panose="020B0604020202020204" pitchFamily="34" charset="0"/>
              <a:cs typeface="Arial" panose="020B0604020202020204" pitchFamily="34" charset="0"/>
            </a:endParaRPr>
          </a:p>
          <a:p>
            <a:pPr defTabSz="949478">
              <a:defRPr/>
            </a:pPr>
            <a:r>
              <a:rPr lang="en-US" b="1" baseline="0" dirty="0" smtClean="0">
                <a:latin typeface="Arial" panose="020B0604020202020204" pitchFamily="34" charset="0"/>
                <a:cs typeface="Arial" panose="020B0604020202020204" pitchFamily="34" charset="0"/>
              </a:rPr>
              <a:t>Sources</a:t>
            </a:r>
          </a:p>
          <a:p>
            <a:r>
              <a:rPr lang="en-CA" sz="1200" kern="1200" dirty="0" smtClean="0">
                <a:solidFill>
                  <a:schemeClr val="tx1"/>
                </a:solidFill>
                <a:effectLst/>
                <a:latin typeface="Arial" panose="020B0604020202020204" pitchFamily="34" charset="0"/>
                <a:ea typeface="+mn-ea"/>
                <a:cs typeface="Arial" panose="020B0604020202020204" pitchFamily="34" charset="0"/>
              </a:rPr>
              <a:t>*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 2014 International Health Policy Survey of Older Adults</a:t>
            </a:r>
            <a:r>
              <a:rPr lang="en-CA" sz="1200" kern="1200" dirty="0" smtClean="0">
                <a:solidFill>
                  <a:schemeClr val="tx1"/>
                </a:solidFill>
                <a:effectLst/>
                <a:latin typeface="Arial" panose="020B0604020202020204" pitchFamily="34" charset="0"/>
                <a:ea typeface="+mn-ea"/>
                <a:cs typeface="Arial" panose="020B0604020202020204" pitchFamily="34" charset="0"/>
              </a:rPr>
              <a:t>. 2015. https://www.cihi.ca/en/commonwealth-fund-survey-2014. </a:t>
            </a:r>
          </a:p>
          <a:p>
            <a:pPr defTabSz="949478">
              <a:defRPr/>
            </a:pPr>
            <a:r>
              <a:rPr lang="en-CA" sz="1200" kern="1200" dirty="0" smtClean="0">
                <a:solidFill>
                  <a:schemeClr val="tx1"/>
                </a:solidFill>
                <a:effectLst/>
                <a:latin typeface="Arial" panose="020B0604020202020204" pitchFamily="34" charset="0"/>
                <a:ea typeface="+mn-ea"/>
                <a:cs typeface="Arial" panose="020B0604020202020204" pitchFamily="34" charset="0"/>
              </a:rPr>
              <a:t>†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38</a:t>
            </a:fld>
            <a:endParaRPr lang="en-CA" dirty="0"/>
          </a:p>
        </p:txBody>
      </p:sp>
    </p:spTree>
    <p:extLst>
      <p:ext uri="{BB962C8B-B14F-4D97-AF65-F5344CB8AC3E}">
        <p14:creationId xmlns:p14="http://schemas.microsoft.com/office/powerpoint/2010/main" val="3911037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answered “not applicable.”</a:t>
            </a:r>
            <a:endParaRPr lang="en-US" dirty="0" smtClean="0"/>
          </a:p>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39</a:t>
            </a:fld>
            <a:endParaRPr lang="en-CA" dirty="0"/>
          </a:p>
        </p:txBody>
      </p:sp>
    </p:spTree>
    <p:extLst>
      <p:ext uri="{BB962C8B-B14F-4D97-AF65-F5344CB8AC3E}">
        <p14:creationId xmlns:p14="http://schemas.microsoft.com/office/powerpoint/2010/main" val="2147401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respondents who had not seen</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a doctor in the past 2 years</a:t>
            </a:r>
            <a:r>
              <a:rPr lang="en-CA" sz="1200" kern="1200" dirty="0" smtClean="0">
                <a:solidFill>
                  <a:schemeClr val="tx1"/>
                </a:solidFill>
                <a:effectLst/>
                <a:latin typeface="Arial" panose="020B0604020202020204" pitchFamily="34" charset="0"/>
                <a:ea typeface="+mn-ea"/>
                <a:cs typeface="Arial" panose="020B0604020202020204" pitchFamily="34" charset="0"/>
              </a:rPr>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40</a:t>
            </a:fld>
            <a:endParaRPr lang="en-CA" dirty="0"/>
          </a:p>
        </p:txBody>
      </p:sp>
    </p:spTree>
    <p:extLst>
      <p:ext uri="{BB962C8B-B14F-4D97-AF65-F5344CB8AC3E}">
        <p14:creationId xmlns:p14="http://schemas.microsoft.com/office/powerpoint/2010/main" val="79171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4</a:t>
            </a:fld>
            <a:endParaRPr lang="en-CA" dirty="0"/>
          </a:p>
        </p:txBody>
      </p:sp>
    </p:spTree>
    <p:extLst>
      <p:ext uri="{BB962C8B-B14F-4D97-AF65-F5344CB8AC3E}">
        <p14:creationId xmlns:p14="http://schemas.microsoft.com/office/powerpoint/2010/main" val="1949781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had not seen</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a doctor in the past 2 years</a:t>
            </a:r>
            <a:r>
              <a:rPr lang="en-CA" sz="1200" kern="1200" dirty="0" smtClean="0">
                <a:solidFill>
                  <a:schemeClr val="tx1"/>
                </a:solidFill>
                <a:effectLst/>
                <a:latin typeface="Arial" panose="020B0604020202020204" pitchFamily="34" charset="0"/>
                <a:ea typeface="+mn-ea"/>
                <a:cs typeface="Arial" panose="020B0604020202020204" pitchFamily="34" charset="0"/>
              </a:rPr>
              <a:t>. </a:t>
            </a: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41</a:t>
            </a:fld>
            <a:endParaRPr lang="en-CA" dirty="0"/>
          </a:p>
        </p:txBody>
      </p:sp>
    </p:spTree>
    <p:extLst>
      <p:ext uri="{BB962C8B-B14F-4D97-AF65-F5344CB8AC3E}">
        <p14:creationId xmlns:p14="http://schemas.microsoft.com/office/powerpoint/2010/main" val="2264299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42</a:t>
            </a:fld>
            <a:endParaRPr lang="en-CA" dirty="0"/>
          </a:p>
        </p:txBody>
      </p:sp>
    </p:spTree>
    <p:extLst>
      <p:ext uri="{BB962C8B-B14F-4D97-AF65-F5344CB8AC3E}">
        <p14:creationId xmlns:p14="http://schemas.microsoft.com/office/powerpoint/2010/main" val="555519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There is a slight methodological difference in the 2017 results</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due to updates in question design and a new exclusion of </a:t>
            </a:r>
            <a:r>
              <a:rPr lang="en-CA" sz="1200" kern="1200" dirty="0" smtClean="0">
                <a:solidFill>
                  <a:schemeClr val="tx1"/>
                </a:solidFill>
                <a:effectLst/>
                <a:latin typeface="Arial" panose="020B0604020202020204" pitchFamily="34" charset="0"/>
                <a:ea typeface="+mn-ea"/>
                <a:cs typeface="Arial" panose="020B0604020202020204" pitchFamily="34" charset="0"/>
              </a:rPr>
              <a:t>respondents who were</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no longer receiving treatment</a:t>
            </a:r>
            <a:r>
              <a:rPr lang="en-CA" sz="1200" kern="1200" dirty="0" smtClean="0">
                <a:solidFill>
                  <a:schemeClr val="tx1"/>
                </a:solidFill>
                <a:effectLst/>
                <a:latin typeface="Arial" panose="020B0604020202020204" pitchFamily="34" charset="0"/>
                <a:ea typeface="+mn-ea"/>
                <a:cs typeface="Arial" panose="020B0604020202020204" pitchFamily="34" charset="0"/>
              </a:rPr>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43</a:t>
            </a:fld>
            <a:endParaRPr lang="en-CA" dirty="0"/>
          </a:p>
        </p:txBody>
      </p:sp>
    </p:spTree>
    <p:extLst>
      <p:ext uri="{BB962C8B-B14F-4D97-AF65-F5344CB8AC3E}">
        <p14:creationId xmlns:p14="http://schemas.microsoft.com/office/powerpoint/2010/main" val="590016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There is a slight methodological difference in the 2017 results</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due to updates in question design and a new exclusion of </a:t>
            </a:r>
            <a:r>
              <a:rPr lang="en-CA" sz="1200" kern="1200" dirty="0" smtClean="0">
                <a:solidFill>
                  <a:schemeClr val="tx1"/>
                </a:solidFill>
                <a:effectLst/>
                <a:latin typeface="Arial" panose="020B0604020202020204" pitchFamily="34" charset="0"/>
                <a:ea typeface="+mn-ea"/>
                <a:cs typeface="Arial" panose="020B0604020202020204" pitchFamily="34" charset="0"/>
              </a:rPr>
              <a:t>respondents who were</a:t>
            </a:r>
            <a:r>
              <a:rPr lang="en-CA" sz="1200" kern="1200" baseline="0" dirty="0" smtClean="0">
                <a:solidFill>
                  <a:schemeClr val="tx1"/>
                </a:solidFill>
                <a:effectLst/>
                <a:latin typeface="Arial" panose="020B0604020202020204" pitchFamily="34" charset="0"/>
                <a:ea typeface="+mn-ea"/>
                <a:cs typeface="Arial" panose="020B0604020202020204" pitchFamily="34" charset="0"/>
              </a:rPr>
              <a:t> no longer receiving treatment</a:t>
            </a:r>
            <a:r>
              <a:rPr lang="en-CA" sz="1200" kern="1200" dirty="0" smtClean="0">
                <a:solidFill>
                  <a:schemeClr val="tx1"/>
                </a:solidFill>
                <a:effectLst/>
                <a:latin typeface="Arial" panose="020B0604020202020204" pitchFamily="34" charset="0"/>
                <a:ea typeface="+mn-ea"/>
                <a:cs typeface="Arial" panose="020B0604020202020204" pitchFamily="34" charset="0"/>
              </a:rPr>
              <a:t>. </a:t>
            </a:r>
            <a:endParaRPr lang="en-US" dirty="0" smtClean="0"/>
          </a:p>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44</a:t>
            </a:fld>
            <a:endParaRPr lang="en-CA" dirty="0"/>
          </a:p>
        </p:txBody>
      </p:sp>
    </p:spTree>
    <p:extLst>
      <p:ext uri="{BB962C8B-B14F-4D97-AF65-F5344CB8AC3E}">
        <p14:creationId xmlns:p14="http://schemas.microsoft.com/office/powerpoint/2010/main" val="2518955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2243299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Sources</a:t>
            </a:r>
          </a:p>
          <a:p>
            <a:pPr defTabSz="949478">
              <a:defRPr/>
            </a:pPr>
            <a:r>
              <a:rPr lang="en-CA" sz="1200" kern="1200" dirty="0" smtClean="0">
                <a:solidFill>
                  <a:schemeClr val="tx1"/>
                </a:solidFill>
                <a:effectLst/>
                <a:latin typeface="Arial" panose="020B0604020202020204" pitchFamily="34" charset="0"/>
                <a:ea typeface="+mn-ea"/>
                <a:cs typeface="Arial" panose="020B0604020202020204" pitchFamily="34" charset="0"/>
              </a:rPr>
              <a:t>* Canadian Institute for Health Information. </a:t>
            </a:r>
            <a:r>
              <a:rPr lang="en-CA" sz="1200" i="1" kern="1200" dirty="0" smtClean="0">
                <a:solidFill>
                  <a:schemeClr val="tx1"/>
                </a:solidFill>
                <a:effectLst/>
                <a:latin typeface="Arial" panose="020B0604020202020204" pitchFamily="34" charset="0"/>
                <a:ea typeface="+mn-ea"/>
                <a:cs typeface="Arial" panose="020B0604020202020204" pitchFamily="34" charset="0"/>
              </a:rPr>
              <a:t>How Canada Compares: Results From The Commonwealth Fund’s 2016 International Health Policy Survey of Adults in 11 Countries</a:t>
            </a:r>
            <a:r>
              <a:rPr lang="en-CA" sz="1200" kern="1200" dirty="0" smtClean="0">
                <a:solidFill>
                  <a:schemeClr val="tx1"/>
                </a:solidFill>
                <a:effectLst/>
                <a:latin typeface="Arial" panose="020B0604020202020204" pitchFamily="34" charset="0"/>
                <a:ea typeface="+mn-ea"/>
                <a:cs typeface="Arial" panose="020B0604020202020204" pitchFamily="34" charset="0"/>
              </a:rPr>
              <a:t>. 2017. https://www.cihi.ca/en/commonwealth-fund-survey-2016. </a:t>
            </a:r>
            <a:endParaRPr lang="en-US" b="1" dirty="0" smtClean="0">
              <a:latin typeface="Arial" panose="020B0604020202020204" pitchFamily="34" charset="0"/>
              <a:cs typeface="Arial" panose="020B0604020202020204" pitchFamily="34" charset="0"/>
            </a:endParaRPr>
          </a:p>
          <a:p>
            <a:r>
              <a:rPr lang="en-US" sz="1200" kern="1200" dirty="0" smtClean="0">
                <a:solidFill>
                  <a:schemeClr val="tx1"/>
                </a:solidFill>
                <a:latin typeface="Arial" panose="020B0604020202020204" pitchFamily="34" charset="0"/>
                <a:ea typeface="+mn-ea"/>
                <a:cs typeface="Arial" panose="020B0604020202020204" pitchFamily="34" charset="0"/>
              </a:rPr>
              <a:t>† </a:t>
            </a:r>
            <a:r>
              <a:rPr lang="en-CA" sz="1200" kern="1200" dirty="0" smtClean="0">
                <a:solidFill>
                  <a:schemeClr val="tx1"/>
                </a:solidFill>
                <a:latin typeface="Arial" panose="020B0604020202020204" pitchFamily="34" charset="0"/>
                <a:ea typeface="+mn-ea"/>
                <a:cs typeface="Arial" panose="020B0604020202020204" pitchFamily="34" charset="0"/>
              </a:rPr>
              <a:t>EvidenceNetwork.ca. </a:t>
            </a:r>
            <a:r>
              <a:rPr lang="en-US" sz="1200" kern="1200" dirty="0" smtClean="0">
                <a:solidFill>
                  <a:schemeClr val="tx1"/>
                </a:solidFill>
                <a:latin typeface="Arial" panose="020B0604020202020204" pitchFamily="34" charset="0"/>
                <a:ea typeface="+mn-ea"/>
                <a:cs typeface="Arial" panose="020B0604020202020204" pitchFamily="34" charset="0"/>
              </a:rPr>
              <a:t>Backgrounder: The Dutch health care system. Accessed October 1, 2017. http://evidencenetwork.ca/archives/20621. </a:t>
            </a:r>
            <a:endParaRPr lang="en-CA" sz="1200" kern="1200" dirty="0" smtClean="0">
              <a:solidFill>
                <a:schemeClr val="tx1"/>
              </a:solidFill>
              <a:latin typeface="Arial" panose="020B0604020202020204" pitchFamily="34" charset="0"/>
              <a:ea typeface="+mn-ea"/>
              <a:cs typeface="Arial" panose="020B0604020202020204" pitchFamily="34" charset="0"/>
            </a:endParaRPr>
          </a:p>
          <a:p>
            <a:r>
              <a:rPr lang="en-US" sz="1200" kern="1200" dirty="0" smtClean="0">
                <a:solidFill>
                  <a:schemeClr val="tx1"/>
                </a:solidFill>
                <a:latin typeface="Arial" panose="020B0604020202020204" pitchFamily="34" charset="0"/>
                <a:ea typeface="+mn-ea"/>
                <a:cs typeface="Arial" panose="020B0604020202020204" pitchFamily="34" charset="0"/>
              </a:rPr>
              <a:t>‡ European Forum </a:t>
            </a:r>
            <a:r>
              <a:rPr lang="en-US" dirty="0" smtClean="0">
                <a:latin typeface="Arial" panose="020B0604020202020204" pitchFamily="34" charset="0"/>
                <a:cs typeface="Arial" panose="020B0604020202020204" pitchFamily="34" charset="0"/>
              </a:rPr>
              <a:t>for Primary Care. Primary care in Sweden. Accessed</a:t>
            </a:r>
            <a:r>
              <a:rPr lang="en-US" baseline="0" dirty="0" smtClean="0">
                <a:latin typeface="Arial" panose="020B0604020202020204" pitchFamily="34" charset="0"/>
                <a:cs typeface="Arial" panose="020B0604020202020204" pitchFamily="34" charset="0"/>
              </a:rPr>
              <a:t> November 6, 2017. http://www.euprimarycare.org/column/primary-care-sweden. </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46</a:t>
            </a:fld>
            <a:endParaRPr lang="en-CA" dirty="0"/>
          </a:p>
        </p:txBody>
      </p:sp>
    </p:spTree>
    <p:extLst>
      <p:ext uri="{BB962C8B-B14F-4D97-AF65-F5344CB8AC3E}">
        <p14:creationId xmlns:p14="http://schemas.microsoft.com/office/powerpoint/2010/main" val="1962963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There is a slight methodological difference in the 2017 result, as it excludes respondents who </a:t>
            </a:r>
            <a:r>
              <a:rPr lang="en-US" sz="1200" kern="1200" dirty="0" smtClean="0">
                <a:solidFill>
                  <a:schemeClr val="tx1"/>
                </a:solidFill>
                <a:effectLst/>
                <a:latin typeface="Arial" panose="020B0604020202020204" pitchFamily="34" charset="0"/>
                <a:ea typeface="+mn-ea"/>
                <a:cs typeface="Arial" panose="020B0604020202020204" pitchFamily="34" charset="0"/>
              </a:rPr>
              <a:t>never needed coordination.</a:t>
            </a:r>
            <a:endParaRPr lang="en-US" dirty="0" smtClean="0"/>
          </a:p>
          <a:p>
            <a:endParaRPr lang="en-US" dirty="0" smtClean="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47</a:t>
            </a:fld>
            <a:endParaRPr lang="en-CA" dirty="0"/>
          </a:p>
        </p:txBody>
      </p:sp>
    </p:spTree>
    <p:extLst>
      <p:ext uri="{BB962C8B-B14F-4D97-AF65-F5344CB8AC3E}">
        <p14:creationId xmlns:p14="http://schemas.microsoft.com/office/powerpoint/2010/main" val="2632833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Excludes respondents who </a:t>
            </a:r>
            <a:r>
              <a:rPr lang="en-US" sz="1200" kern="1200" dirty="0" smtClean="0">
                <a:solidFill>
                  <a:schemeClr val="tx1"/>
                </a:solidFill>
                <a:effectLst/>
                <a:latin typeface="Arial" panose="020B0604020202020204" pitchFamily="34" charset="0"/>
                <a:ea typeface="+mn-ea"/>
                <a:cs typeface="Arial" panose="020B0604020202020204" pitchFamily="34" charset="0"/>
              </a:rPr>
              <a:t>never needed coordination.</a:t>
            </a:r>
            <a:endParaRPr lang="en-US" dirty="0" smtClean="0"/>
          </a:p>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48</a:t>
            </a:fld>
            <a:endParaRPr lang="en-CA" dirty="0"/>
          </a:p>
        </p:txBody>
      </p:sp>
    </p:spTree>
    <p:extLst>
      <p:ext uri="{BB962C8B-B14F-4D97-AF65-F5344CB8AC3E}">
        <p14:creationId xmlns:p14="http://schemas.microsoft.com/office/powerpoint/2010/main" val="2083571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t>
            </a:r>
            <a:r>
              <a:rPr lang="en-US" sz="1200" kern="1200" dirty="0" smtClean="0">
                <a:solidFill>
                  <a:schemeClr val="tx1"/>
                </a:solidFill>
                <a:effectLst/>
                <a:latin typeface="Arial" panose="020B0604020202020204" pitchFamily="34" charset="0"/>
                <a:ea typeface="+mn-ea"/>
                <a:cs typeface="Arial" panose="020B0604020202020204" pitchFamily="34" charset="0"/>
              </a:rPr>
              <a:t>answered “not applicable.”</a:t>
            </a:r>
            <a:endParaRPr lang="en-US" dirty="0" smtClean="0"/>
          </a:p>
          <a:p>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C838DC80-E0CC-4A47-A7D6-FED0EEDCC10E}" type="slidenum">
              <a:rPr lang="en-CA" smtClean="0"/>
              <a:t>49</a:t>
            </a:fld>
            <a:endParaRPr lang="en-CA" dirty="0"/>
          </a:p>
        </p:txBody>
      </p:sp>
    </p:spTree>
    <p:extLst>
      <p:ext uri="{BB962C8B-B14F-4D97-AF65-F5344CB8AC3E}">
        <p14:creationId xmlns:p14="http://schemas.microsoft.com/office/powerpoint/2010/main" val="5482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who </a:t>
            </a:r>
            <a:r>
              <a:rPr lang="en-US" sz="1200" kern="1200" dirty="0" smtClean="0">
                <a:solidFill>
                  <a:schemeClr val="tx1"/>
                </a:solidFill>
                <a:effectLst/>
                <a:latin typeface="Arial" panose="020B0604020202020204" pitchFamily="34" charset="0"/>
                <a:ea typeface="+mn-ea"/>
                <a:cs typeface="Arial" panose="020B0604020202020204" pitchFamily="34" charset="0"/>
              </a:rPr>
              <a:t>answered “not applicable.”</a:t>
            </a: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50</a:t>
            </a:fld>
            <a:endParaRPr lang="en-CA" dirty="0"/>
          </a:p>
        </p:txBody>
      </p:sp>
    </p:spTree>
    <p:extLst>
      <p:ext uri="{BB962C8B-B14F-4D97-AF65-F5344CB8AC3E}">
        <p14:creationId xmlns:p14="http://schemas.microsoft.com/office/powerpoint/2010/main" val="10442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5</a:t>
            </a:fld>
            <a:endParaRPr lang="en-CA" dirty="0"/>
          </a:p>
        </p:txBody>
      </p:sp>
    </p:spTree>
    <p:extLst>
      <p:ext uri="{BB962C8B-B14F-4D97-AF65-F5344CB8AC3E}">
        <p14:creationId xmlns:p14="http://schemas.microsoft.com/office/powerpoint/2010/main" val="1608110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51</a:t>
            </a:fld>
            <a:endParaRPr lang="en-CA" dirty="0">
              <a:solidFill>
                <a:prstClr val="black"/>
              </a:solidFill>
            </a:endParaRPr>
          </a:p>
        </p:txBody>
      </p:sp>
    </p:spTree>
    <p:extLst>
      <p:ext uri="{BB962C8B-B14F-4D97-AF65-F5344CB8AC3E}">
        <p14:creationId xmlns:p14="http://schemas.microsoft.com/office/powerpoint/2010/main" val="2411373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52</a:t>
            </a:fld>
            <a:endParaRPr lang="en-CA" dirty="0"/>
          </a:p>
        </p:txBody>
      </p:sp>
    </p:spTree>
    <p:extLst>
      <p:ext uri="{BB962C8B-B14F-4D97-AF65-F5344CB8AC3E}">
        <p14:creationId xmlns:p14="http://schemas.microsoft.com/office/powerpoint/2010/main" val="434049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never tried to get an appointment.</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53</a:t>
            </a:fld>
            <a:endParaRPr lang="en-CA" dirty="0"/>
          </a:p>
        </p:txBody>
      </p:sp>
    </p:spTree>
    <p:extLst>
      <p:ext uri="{BB962C8B-B14F-4D97-AF65-F5344CB8AC3E}">
        <p14:creationId xmlns:p14="http://schemas.microsoft.com/office/powerpoint/2010/main" val="1376745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never saw a specialist and those who had not seen a regular doctor or GP since seeing the specialist.</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b="1" dirty="0" smtClean="0">
                <a:latin typeface="Arial" panose="020B0604020202020204" pitchFamily="34" charset="0"/>
                <a:cs typeface="Arial" panose="020B0604020202020204" pitchFamily="34" charset="0"/>
              </a:rPr>
              <a:t>Source</a:t>
            </a:r>
          </a:p>
          <a:p>
            <a:pPr marL="0" indent="0">
              <a:lnSpc>
                <a:spcPct val="100000"/>
              </a:lnSpc>
              <a:spcBef>
                <a:spcPts val="0"/>
              </a:spcBef>
              <a:spcAft>
                <a:spcPts val="0"/>
              </a:spcAft>
              <a:buNone/>
            </a:pPr>
            <a:r>
              <a:rPr lang="en-US" sz="1200" b="0" dirty="0" smtClean="0">
                <a:solidFill>
                  <a:schemeClr val="tx1"/>
                </a:solidFill>
                <a:latin typeface="Arial" panose="020B0604020202020204" pitchFamily="34" charset="0"/>
                <a:cs typeface="Arial" panose="020B0604020202020204" pitchFamily="34" charset="0"/>
              </a:rPr>
              <a:t>* Canadian Institute for Health Information. </a:t>
            </a:r>
            <a:r>
              <a:rPr lang="en-US" sz="1200" b="0" i="1" dirty="0" smtClean="0">
                <a:latin typeface="Arial" panose="020B0604020202020204" pitchFamily="34" charset="0"/>
                <a:cs typeface="Arial" panose="020B0604020202020204" pitchFamily="34" charset="0"/>
              </a:rPr>
              <a:t>How Canada Compares: Results From The Commonwealth Fund 2014 International Health Policy Survey of Older Adults</a:t>
            </a:r>
            <a:r>
              <a:rPr lang="en-US" sz="1200" b="0" i="0" dirty="0" smtClean="0">
                <a:latin typeface="Arial" panose="020B0604020202020204" pitchFamily="34" charset="0"/>
                <a:cs typeface="Arial" panose="020B0604020202020204" pitchFamily="34" charset="0"/>
              </a:rPr>
              <a:t>.</a:t>
            </a:r>
            <a:r>
              <a:rPr lang="en-US" sz="1200" b="0" dirty="0" smtClean="0">
                <a:solidFill>
                  <a:schemeClr val="tx1"/>
                </a:solidFill>
                <a:latin typeface="Arial" panose="020B0604020202020204" pitchFamily="34" charset="0"/>
                <a:cs typeface="Arial" panose="020B0604020202020204" pitchFamily="34" charset="0"/>
              </a:rPr>
              <a:t> 2015</a:t>
            </a:r>
            <a:r>
              <a:rPr lang="en-US" sz="1200" b="0" dirty="0" smtClean="0">
                <a:solidFill>
                  <a:schemeClr val="tx1">
                    <a:lumMod val="50000"/>
                    <a:lumOff val="50000"/>
                  </a:schemeClr>
                </a:solidFill>
                <a:latin typeface="Arial" panose="020B0604020202020204" pitchFamily="34" charset="0"/>
                <a:cs typeface="Arial" panose="020B0604020202020204" pitchFamily="34" charset="0"/>
              </a:rPr>
              <a:t>. https://www.cihi.ca/en/commonwealth-fund-survey-2014. </a:t>
            </a:r>
          </a:p>
          <a:p>
            <a:pPr defTabSz="931774">
              <a:defRPr/>
            </a:pPr>
            <a:endParaRPr lang="en-US" dirty="0" smtClean="0">
              <a:latin typeface="Arial" panose="020B0604020202020204" pitchFamily="34" charset="0"/>
              <a:cs typeface="Arial" panose="020B0604020202020204" pitchFamily="34" charset="0"/>
            </a:endParaRPr>
          </a:p>
          <a:p>
            <a:pPr defTabSz="931774">
              <a:defRPr/>
            </a:pPr>
            <a:endParaRPr lang="en-CA" dirty="0" smtClean="0">
              <a:latin typeface="Arial" panose="020B0604020202020204" pitchFamily="34" charset="0"/>
              <a:cs typeface="Arial" panose="020B0604020202020204" pitchFamily="34" charset="0"/>
            </a:endParaRPr>
          </a:p>
          <a:p>
            <a:pPr defTabSz="931774">
              <a:defRPr/>
            </a:pPr>
            <a:endParaRPr lang="en-CA" dirty="0" smtClean="0">
              <a:latin typeface="Arial" panose="020B0604020202020204" pitchFamily="34" charset="0"/>
              <a:cs typeface="Arial" panose="020B0604020202020204" pitchFamily="34" charset="0"/>
            </a:endParaRPr>
          </a:p>
          <a:p>
            <a:pPr defTabSz="931774">
              <a:defRPr/>
            </a:pPr>
            <a:endParaRPr lang="en-US" dirty="0">
              <a:latin typeface="Arial" panose="020B0604020202020204" pitchFamily="34" charset="0"/>
              <a:cs typeface="Arial" panose="020B0604020202020204" pitchFamily="34" charset="0"/>
            </a:endParaRPr>
          </a:p>
          <a:p>
            <a:pPr defTabSz="931774">
              <a:defRPr/>
            </a:pPr>
            <a:endParaRPr lang="en-CA" dirty="0" smtClean="0">
              <a:solidFill>
                <a:srgbClr val="FF0000"/>
              </a:solidFill>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54</a:t>
            </a:fld>
            <a:endParaRPr lang="en-CA" dirty="0"/>
          </a:p>
        </p:txBody>
      </p:sp>
    </p:spTree>
    <p:extLst>
      <p:ext uri="{BB962C8B-B14F-4D97-AF65-F5344CB8AC3E}">
        <p14:creationId xmlns:p14="http://schemas.microsoft.com/office/powerpoint/2010/main" val="1190105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Excludes respondents who never tried to get an appointment.</a:t>
            </a:r>
            <a:endParaRPr lang="en-CA" sz="1200" b="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never saw a specialist and those who had not seen a regular doctor or GP since seeing the specialist.</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55</a:t>
            </a:fld>
            <a:endParaRPr lang="en-CA" dirty="0"/>
          </a:p>
        </p:txBody>
      </p:sp>
    </p:spTree>
    <p:extLst>
      <p:ext uri="{BB962C8B-B14F-4D97-AF65-F5344CB8AC3E}">
        <p14:creationId xmlns:p14="http://schemas.microsoft.com/office/powerpoint/2010/main" val="1122284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56</a:t>
            </a:fld>
            <a:endParaRPr lang="en-CA" dirty="0">
              <a:solidFill>
                <a:prstClr val="black"/>
              </a:solidFill>
            </a:endParaRPr>
          </a:p>
        </p:txBody>
      </p:sp>
    </p:spTree>
    <p:extLst>
      <p:ext uri="{BB962C8B-B14F-4D97-AF65-F5344CB8AC3E}">
        <p14:creationId xmlns:p14="http://schemas.microsoft.com/office/powerpoint/2010/main" val="3852176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57</a:t>
            </a:fld>
            <a:endParaRPr lang="en-CA" dirty="0"/>
          </a:p>
        </p:txBody>
      </p:sp>
    </p:spTree>
    <p:extLst>
      <p:ext uri="{BB962C8B-B14F-4D97-AF65-F5344CB8AC3E}">
        <p14:creationId xmlns:p14="http://schemas.microsoft.com/office/powerpoint/2010/main" val="3851561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need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support to manage their health after discharge.</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59</a:t>
            </a:fld>
            <a:endParaRPr lang="en-CA" dirty="0"/>
          </a:p>
        </p:txBody>
      </p:sp>
    </p:spTree>
    <p:extLst>
      <p:ext uri="{BB962C8B-B14F-4D97-AF65-F5344CB8AC3E}">
        <p14:creationId xmlns:p14="http://schemas.microsoft.com/office/powerpoint/2010/main" val="1866293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Did you know?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smtClean="0">
                <a:solidFill>
                  <a:schemeClr val="tx1"/>
                </a:solidFill>
                <a:effectLst/>
                <a:latin typeface="Arial" panose="020B0604020202020204" pitchFamily="34" charset="0"/>
                <a:ea typeface="+mn-ea"/>
                <a:cs typeface="Arial" panose="020B0604020202020204" pitchFamily="34" charset="0"/>
              </a:rPr>
              <a:t>In New Zealand, primary health care providers can receive electronic hospital discharge summaries directly. This may contribute to the reason very few seniors in New Zealand said that their regular doctor was not informed about their hospital care.*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see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their doctor after leaving the hospital.</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defTabSz="931774">
              <a:lnSpc>
                <a:spcPct val="100000"/>
              </a:lnSpc>
              <a:spcBef>
                <a:spcPts val="0"/>
              </a:spcBef>
              <a:spcAft>
                <a:spcPts val="0"/>
              </a:spcAft>
              <a:buNone/>
              <a:defRPr/>
            </a:pPr>
            <a:r>
              <a:rPr lang="en-CA" sz="1200" b="1" dirty="0" smtClean="0">
                <a:solidFill>
                  <a:schemeClr val="tx1"/>
                </a:solidFill>
                <a:latin typeface="Arial" panose="020B0604020202020204" pitchFamily="34" charset="0"/>
                <a:cs typeface="Arial" panose="020B0604020202020204" pitchFamily="34" charset="0"/>
              </a:rPr>
              <a:t>Source </a:t>
            </a:r>
          </a:p>
          <a:p>
            <a:pPr marL="0" indent="0" defTabSz="931774">
              <a:lnSpc>
                <a:spcPct val="100000"/>
              </a:lnSpc>
              <a:spcBef>
                <a:spcPts val="0"/>
              </a:spcBef>
              <a:spcAft>
                <a:spcPts val="0"/>
              </a:spcAft>
              <a:buNone/>
              <a:defRPr/>
            </a:pPr>
            <a:r>
              <a:rPr lang="en-CA" sz="1200" b="0" dirty="0" smtClean="0">
                <a:solidFill>
                  <a:schemeClr val="tx1"/>
                </a:solidFill>
                <a:latin typeface="Arial" panose="020B0604020202020204" pitchFamily="34" charset="0"/>
                <a:cs typeface="Arial" panose="020B0604020202020204" pitchFamily="34" charset="0"/>
              </a:rPr>
              <a:t>* International Health Care System </a:t>
            </a:r>
            <a:r>
              <a:rPr lang="en-CA" sz="1200" b="0" kern="1200" dirty="0" smtClean="0">
                <a:solidFill>
                  <a:schemeClr val="tx1"/>
                </a:solidFill>
                <a:latin typeface="Arial" panose="020B0604020202020204" pitchFamily="34" charset="0"/>
                <a:ea typeface="+mn-ea"/>
                <a:cs typeface="Arial" panose="020B0604020202020204" pitchFamily="34" charset="0"/>
              </a:rPr>
              <a:t>Profiles. </a:t>
            </a:r>
            <a:r>
              <a:rPr lang="en-US" sz="1200" b="0" kern="1200" dirty="0" smtClean="0">
                <a:solidFill>
                  <a:schemeClr val="tx1"/>
                </a:solidFill>
                <a:latin typeface="Arial" panose="020B0604020202020204" pitchFamily="34" charset="0"/>
                <a:ea typeface="+mn-ea"/>
                <a:cs typeface="Arial" panose="020B0604020202020204" pitchFamily="34" charset="0"/>
              </a:rPr>
              <a:t>The New Zealand health care system. Accessed </a:t>
            </a:r>
            <a:r>
              <a:rPr lang="en-US" sz="1200" b="0" dirty="0" smtClean="0">
                <a:solidFill>
                  <a:schemeClr val="tx1"/>
                </a:solidFill>
                <a:latin typeface="Arial" panose="020B0604020202020204" pitchFamily="34" charset="0"/>
                <a:cs typeface="Arial" panose="020B0604020202020204" pitchFamily="34" charset="0"/>
              </a:rPr>
              <a:t>October 1, 2017</a:t>
            </a:r>
            <a:r>
              <a:rPr lang="en-US" sz="1200" dirty="0" smtClean="0">
                <a:solidFill>
                  <a:schemeClr val="tx1"/>
                </a:solidFill>
                <a:latin typeface="Arial" panose="020B0604020202020204" pitchFamily="34" charset="0"/>
                <a:cs typeface="Arial" panose="020B0604020202020204" pitchFamily="34" charset="0"/>
              </a:rPr>
              <a:t>. http://international.commonwealthfund.org/countries/new_zealand/. </a:t>
            </a:r>
            <a:endParaRPr lang="en-CA" sz="1200" b="0" dirty="0" smtClean="0">
              <a:solidFill>
                <a:schemeClr val="tx1"/>
              </a:solidFill>
              <a:latin typeface="Arial" panose="020B0604020202020204" pitchFamily="34" charset="0"/>
              <a:cs typeface="Arial" panose="020B0604020202020204" pitchFamily="34" charset="0"/>
            </a:endParaRPr>
          </a:p>
          <a:p>
            <a:pPr defTabSz="949478">
              <a:defRPr/>
            </a:pP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60</a:t>
            </a:fld>
            <a:endParaRPr lang="en-CA" dirty="0"/>
          </a:p>
        </p:txBody>
      </p:sp>
    </p:spTree>
    <p:extLst>
      <p:ext uri="{BB962C8B-B14F-4D97-AF65-F5344CB8AC3E}">
        <p14:creationId xmlns:p14="http://schemas.microsoft.com/office/powerpoint/2010/main" val="566529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Arial" panose="020B0604020202020204" pitchFamily="34" charset="0"/>
                <a:ea typeface="+mn-ea"/>
                <a:cs typeface="Arial" panose="020B0604020202020204" pitchFamily="34" charset="0"/>
              </a:rPr>
              <a:t>* 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need follow-up care.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need to take any medications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61</a:t>
            </a:fld>
            <a:endParaRPr lang="en-CA" dirty="0"/>
          </a:p>
        </p:txBody>
      </p:sp>
    </p:spTree>
    <p:extLst>
      <p:ext uri="{BB962C8B-B14F-4D97-AF65-F5344CB8AC3E}">
        <p14:creationId xmlns:p14="http://schemas.microsoft.com/office/powerpoint/2010/main" val="323241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6</a:t>
            </a:fld>
            <a:endParaRPr lang="en-CA" dirty="0"/>
          </a:p>
        </p:txBody>
      </p:sp>
    </p:spTree>
    <p:extLst>
      <p:ext uri="{BB962C8B-B14F-4D97-AF65-F5344CB8AC3E}">
        <p14:creationId xmlns:p14="http://schemas.microsoft.com/office/powerpoint/2010/main" val="1107489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smtClean="0">
                <a:solidFill>
                  <a:schemeClr val="tx1"/>
                </a:solidFill>
                <a:effectLst/>
                <a:latin typeface="Arial" panose="020B0604020202020204" pitchFamily="34" charset="0"/>
                <a:ea typeface="+mn-ea"/>
                <a:cs typeface="Arial" panose="020B0604020202020204" pitchFamily="34" charset="0"/>
              </a:rPr>
              <a:t>Notes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kern="1200" baseline="0" dirty="0" smtClean="0">
                <a:solidFill>
                  <a:schemeClr val="tx1"/>
                </a:solidFill>
                <a:effectLst/>
                <a:latin typeface="Arial" panose="020B0604020202020204" pitchFamily="34" charset="0"/>
                <a:ea typeface="+mn-ea"/>
                <a:cs typeface="Arial" panose="020B0604020202020204" pitchFamily="34" charset="0"/>
              </a:rPr>
              <a:t>* Excludes respondents who did not need support to manage their health after discharge.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noProof="0" dirty="0" smtClean="0">
                <a:solidFill>
                  <a:schemeClr val="tx1"/>
                </a:solidFill>
                <a:effectLst/>
                <a:latin typeface="Arial" panose="020B0604020202020204" pitchFamily="34" charset="0"/>
                <a:ea typeface="+mn-ea"/>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need follow-up 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respondents </a:t>
            </a:r>
            <a:r>
              <a:rPr lang="en-US" sz="1200" kern="1200" dirty="0" smtClean="0">
                <a:solidFill>
                  <a:schemeClr val="tx1"/>
                </a:solidFill>
                <a:effectLst/>
                <a:latin typeface="Arial" panose="020B0604020202020204" pitchFamily="34" charset="0"/>
                <a:ea typeface="+mn-ea"/>
                <a:cs typeface="Arial" panose="020B0604020202020204" pitchFamily="34" charset="0"/>
              </a:rPr>
              <a:t>who did not need to take any medications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62</a:t>
            </a:fld>
            <a:endParaRPr lang="en-CA" dirty="0"/>
          </a:p>
        </p:txBody>
      </p:sp>
    </p:spTree>
    <p:extLst>
      <p:ext uri="{BB962C8B-B14F-4D97-AF65-F5344CB8AC3E}">
        <p14:creationId xmlns:p14="http://schemas.microsoft.com/office/powerpoint/2010/main" val="3238240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63</a:t>
            </a:fld>
            <a:endParaRPr lang="en-CA" dirty="0">
              <a:solidFill>
                <a:prstClr val="black"/>
              </a:solidFill>
            </a:endParaRPr>
          </a:p>
        </p:txBody>
      </p:sp>
    </p:spTree>
    <p:extLst>
      <p:ext uri="{BB962C8B-B14F-4D97-AF65-F5344CB8AC3E}">
        <p14:creationId xmlns:p14="http://schemas.microsoft.com/office/powerpoint/2010/main" val="253951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CA" dirty="0" smtClean="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64</a:t>
            </a:fld>
            <a:endParaRPr lang="en-CA" dirty="0"/>
          </a:p>
        </p:txBody>
      </p:sp>
    </p:spTree>
    <p:extLst>
      <p:ext uri="{BB962C8B-B14F-4D97-AF65-F5344CB8AC3E}">
        <p14:creationId xmlns:p14="http://schemas.microsoft.com/office/powerpoint/2010/main" val="384193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Note</a:t>
            </a:r>
          </a:p>
          <a:p>
            <a:pPr marL="0" indent="0">
              <a:buNone/>
            </a:pPr>
            <a:r>
              <a:rPr lang="en-US" b="0" dirty="0" smtClean="0">
                <a:latin typeface="Arial" panose="020B0604020202020204" pitchFamily="34" charset="0"/>
                <a:cs typeface="Arial" panose="020B0604020202020204" pitchFamily="34" charset="0"/>
              </a:rPr>
              <a:t>* Only</a:t>
            </a:r>
            <a:r>
              <a:rPr lang="en-US" b="0" baseline="0" dirty="0" smtClean="0">
                <a:latin typeface="Arial" panose="020B0604020202020204" pitchFamily="34" charset="0"/>
                <a:cs typeface="Arial" panose="020B0604020202020204" pitchFamily="34" charset="0"/>
              </a:rPr>
              <a:t> respondents who answered that they are receiving home care services themselves or that they and someone else in their household are receiving home care services are included in the “receiving home care services” category. Respondents who answered that no one in their household is receiving home care services are included in the “not receiving home care services” category. </a:t>
            </a:r>
            <a:endParaRPr lang="en-US"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66</a:t>
            </a:fld>
            <a:endParaRPr lang="en-CA" dirty="0"/>
          </a:p>
        </p:txBody>
      </p:sp>
    </p:spTree>
    <p:extLst>
      <p:ext uri="{BB962C8B-B14F-4D97-AF65-F5344CB8AC3E}">
        <p14:creationId xmlns:p14="http://schemas.microsoft.com/office/powerpoint/2010/main" val="1405910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solidFill>
                  <a:srgbClr val="FF0000"/>
                </a:solidFill>
                <a:latin typeface="Arial" panose="020B0604020202020204" pitchFamily="34" charset="0"/>
                <a:cs typeface="Arial" panose="020B0604020202020204" pitchFamily="34" charset="0"/>
              </a:rPr>
              <a:t>Note</a:t>
            </a:r>
            <a:endParaRPr lang="en-US" b="0" dirty="0" smtClean="0">
              <a:solidFill>
                <a:srgbClr val="FF0000"/>
              </a:solidFill>
              <a:latin typeface="Arial" panose="020B0604020202020204" pitchFamily="34" charset="0"/>
              <a:cs typeface="Arial" panose="020B0604020202020204" pitchFamily="34" charset="0"/>
            </a:endParaRPr>
          </a:p>
          <a:p>
            <a:pPr defTabSz="949478">
              <a:defRPr/>
            </a:pPr>
            <a:r>
              <a:rPr lang="en-US" b="0" dirty="0" smtClean="0">
                <a:solidFill>
                  <a:srgbClr val="FF0000"/>
                </a:solidFill>
                <a:latin typeface="Arial" panose="020B0604020202020204" pitchFamily="34" charset="0"/>
                <a:cs typeface="Arial" panose="020B0604020202020204" pitchFamily="34" charset="0"/>
              </a:rPr>
              <a:t>The</a:t>
            </a:r>
            <a:r>
              <a:rPr lang="en-US" b="0" baseline="0" dirty="0" smtClean="0">
                <a:solidFill>
                  <a:srgbClr val="FF0000"/>
                </a:solidFill>
                <a:latin typeface="Arial" panose="020B0604020202020204" pitchFamily="34" charset="0"/>
                <a:cs typeface="Arial" panose="020B0604020202020204" pitchFamily="34" charset="0"/>
              </a:rPr>
              <a:t> following groups of respondents were included in this analysis: </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are receiving home care services themselves, and those who answered that they and someone else in their household are receiving home care services.</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reside in a seniors-only household, for those who answered that someone else in their household is receiving home care services.</a:t>
            </a:r>
            <a:endParaRPr lang="en-CA" b="0"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67</a:t>
            </a:fld>
            <a:endParaRPr lang="en-CA" dirty="0"/>
          </a:p>
        </p:txBody>
      </p:sp>
    </p:spTree>
    <p:extLst>
      <p:ext uri="{BB962C8B-B14F-4D97-AF65-F5344CB8AC3E}">
        <p14:creationId xmlns:p14="http://schemas.microsoft.com/office/powerpoint/2010/main" val="3114635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solidFill>
                  <a:srgbClr val="FF0000"/>
                </a:solidFill>
                <a:latin typeface="Arial" panose="020B0604020202020204" pitchFamily="34" charset="0"/>
                <a:cs typeface="Arial" panose="020B0604020202020204" pitchFamily="34" charset="0"/>
              </a:rPr>
              <a:t>Note</a:t>
            </a:r>
            <a:endParaRPr lang="en-US" b="0" dirty="0" smtClean="0">
              <a:solidFill>
                <a:srgbClr val="FF0000"/>
              </a:solidFill>
              <a:latin typeface="Arial" panose="020B0604020202020204" pitchFamily="34" charset="0"/>
              <a:cs typeface="Arial" panose="020B0604020202020204" pitchFamily="34" charset="0"/>
            </a:endParaRPr>
          </a:p>
          <a:p>
            <a:pPr defTabSz="949478">
              <a:defRPr/>
            </a:pPr>
            <a:r>
              <a:rPr lang="en-US" b="0" dirty="0" smtClean="0">
                <a:solidFill>
                  <a:srgbClr val="FF0000"/>
                </a:solidFill>
                <a:latin typeface="Arial" panose="020B0604020202020204" pitchFamily="34" charset="0"/>
                <a:cs typeface="Arial" panose="020B0604020202020204" pitchFamily="34" charset="0"/>
              </a:rPr>
              <a:t>The</a:t>
            </a:r>
            <a:r>
              <a:rPr lang="en-US" b="0" baseline="0" dirty="0" smtClean="0">
                <a:solidFill>
                  <a:srgbClr val="FF0000"/>
                </a:solidFill>
                <a:latin typeface="Arial" panose="020B0604020202020204" pitchFamily="34" charset="0"/>
                <a:cs typeface="Arial" panose="020B0604020202020204" pitchFamily="34" charset="0"/>
              </a:rPr>
              <a:t> following groups of respondents were included in this analysis: </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are receiving home care services themselves, and those who answered that they and someone else in their household are receiving home care services.</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reside in a seniors-only household, for those who answered that someone else in their household is receiving home care services.</a:t>
            </a:r>
            <a:endParaRPr lang="en-CA" b="0"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68</a:t>
            </a:fld>
            <a:endParaRPr lang="en-CA" dirty="0"/>
          </a:p>
        </p:txBody>
      </p:sp>
    </p:spTree>
    <p:extLst>
      <p:ext uri="{BB962C8B-B14F-4D97-AF65-F5344CB8AC3E}">
        <p14:creationId xmlns:p14="http://schemas.microsoft.com/office/powerpoint/2010/main" val="640453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solidFill>
                  <a:srgbClr val="FF0000"/>
                </a:solidFill>
                <a:latin typeface="Arial" panose="020B0604020202020204" pitchFamily="34" charset="0"/>
                <a:cs typeface="Arial" panose="020B0604020202020204" pitchFamily="34" charset="0"/>
              </a:rPr>
              <a:t>Note</a:t>
            </a:r>
            <a:endParaRPr lang="en-US" b="0" dirty="0" smtClean="0">
              <a:solidFill>
                <a:srgbClr val="FF0000"/>
              </a:solidFill>
              <a:latin typeface="Arial" panose="020B0604020202020204" pitchFamily="34" charset="0"/>
              <a:cs typeface="Arial" panose="020B0604020202020204" pitchFamily="34" charset="0"/>
            </a:endParaRPr>
          </a:p>
          <a:p>
            <a:pPr defTabSz="949478">
              <a:defRPr/>
            </a:pPr>
            <a:r>
              <a:rPr lang="en-US" b="0" dirty="0" smtClean="0">
                <a:solidFill>
                  <a:srgbClr val="FF0000"/>
                </a:solidFill>
                <a:latin typeface="Arial" panose="020B0604020202020204" pitchFamily="34" charset="0"/>
                <a:cs typeface="Arial" panose="020B0604020202020204" pitchFamily="34" charset="0"/>
              </a:rPr>
              <a:t>The</a:t>
            </a:r>
            <a:r>
              <a:rPr lang="en-US" b="0" baseline="0" dirty="0" smtClean="0">
                <a:solidFill>
                  <a:srgbClr val="FF0000"/>
                </a:solidFill>
                <a:latin typeface="Arial" panose="020B0604020202020204" pitchFamily="34" charset="0"/>
                <a:cs typeface="Arial" panose="020B0604020202020204" pitchFamily="34" charset="0"/>
              </a:rPr>
              <a:t> following groups of respondents were included in this analysis: </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are receiving home care services themselves, and those who answered that they and someone else in their household are receiving home care services.</a:t>
            </a:r>
          </a:p>
          <a:p>
            <a:pPr marL="228600" indent="-228600" defTabSz="949478">
              <a:buFont typeface="Arial" panose="020B0604020202020204" pitchFamily="34" charset="0"/>
              <a:buChar char="•"/>
              <a:defRPr/>
            </a:pPr>
            <a:r>
              <a:rPr lang="en-US" b="0" baseline="0" dirty="0" smtClean="0">
                <a:solidFill>
                  <a:srgbClr val="FF0000"/>
                </a:solidFill>
                <a:latin typeface="Arial" panose="020B0604020202020204" pitchFamily="34" charset="0"/>
                <a:cs typeface="Arial" panose="020B0604020202020204" pitchFamily="34" charset="0"/>
              </a:rPr>
              <a:t>Those who reside in a seniors-only household, for those who answered that someone else in their household is receiving home care services.</a:t>
            </a:r>
            <a:endParaRPr lang="en-CA" b="0" dirty="0" smtClean="0">
              <a:solidFill>
                <a:srgbClr val="FF0000"/>
              </a:solidFill>
              <a:latin typeface="Arial" panose="020B0604020202020204" pitchFamily="34" charset="0"/>
              <a:cs typeface="Arial" panose="020B0604020202020204" pitchFamily="34" charset="0"/>
            </a:endParaRPr>
          </a:p>
          <a:p>
            <a:pPr defTabSz="949478">
              <a:defRPr/>
            </a:pPr>
            <a:r>
              <a:rPr lang="en-CA" b="1" dirty="0" smtClean="0">
                <a:solidFill>
                  <a:srgbClr val="FF0000"/>
                </a:solidFill>
                <a:latin typeface="Arial" panose="020B0604020202020204" pitchFamily="34" charset="0"/>
                <a:cs typeface="Arial" panose="020B0604020202020204" pitchFamily="34" charset="0"/>
              </a:rPr>
              <a:t>Source</a:t>
            </a:r>
          </a:p>
          <a:p>
            <a:pPr marL="0" indent="0">
              <a:lnSpc>
                <a:spcPct val="100000"/>
              </a:lnSpc>
              <a:spcBef>
                <a:spcPts val="0"/>
              </a:spcBef>
              <a:spcAft>
                <a:spcPts val="0"/>
              </a:spcAft>
              <a:buNone/>
            </a:pPr>
            <a:r>
              <a:rPr lang="en-US" sz="1200" b="0" dirty="0" smtClean="0">
                <a:solidFill>
                  <a:schemeClr val="tx1"/>
                </a:solidFill>
                <a:latin typeface="Arial" panose="020B0604020202020204" pitchFamily="34" charset="0"/>
                <a:cs typeface="Arial" panose="020B0604020202020204" pitchFamily="34" charset="0"/>
              </a:rPr>
              <a:t>* Canadian Home Care Association, Canadian Nurses Association, College of Family Physicians of Canada. </a:t>
            </a:r>
            <a:r>
              <a:rPr lang="en-US" sz="1200" b="0" i="1" dirty="0" smtClean="0">
                <a:solidFill>
                  <a:schemeClr val="tx1"/>
                </a:solidFill>
                <a:latin typeface="Arial" panose="020B0604020202020204" pitchFamily="34" charset="0"/>
                <a:cs typeface="Arial" panose="020B0604020202020204" pitchFamily="34" charset="0"/>
              </a:rPr>
              <a:t>Better Home Care in Canada: A National Action Plan</a:t>
            </a:r>
            <a:r>
              <a:rPr lang="en-US" sz="1200" b="0" dirty="0" smtClean="0">
                <a:solidFill>
                  <a:schemeClr val="tx1"/>
                </a:solidFill>
                <a:latin typeface="Arial" panose="020B0604020202020204" pitchFamily="34" charset="0"/>
                <a:cs typeface="Arial" panose="020B0604020202020204" pitchFamily="34" charset="0"/>
              </a:rPr>
              <a:t>. 2016. http://www.thehomecareplan.ca/wp-content/uploads/2016/10/Better-Home-Care-Report-Oct-web.pdf. </a:t>
            </a:r>
            <a:endParaRPr lang="en-CA" dirty="0" smtClean="0">
              <a:solidFill>
                <a:srgbClr val="FF0000"/>
              </a:solidFill>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69</a:t>
            </a:fld>
            <a:endParaRPr lang="en-CA" dirty="0"/>
          </a:p>
        </p:txBody>
      </p:sp>
    </p:spTree>
    <p:extLst>
      <p:ext uri="{BB962C8B-B14F-4D97-AF65-F5344CB8AC3E}">
        <p14:creationId xmlns:p14="http://schemas.microsoft.com/office/powerpoint/2010/main" val="3576348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838DC80-E0CC-4A47-A7D6-FED0EEDCC10E}" type="slidenum">
              <a:rPr lang="en-CA" smtClean="0"/>
              <a:t>70</a:t>
            </a:fld>
            <a:endParaRPr lang="en-CA" dirty="0"/>
          </a:p>
        </p:txBody>
      </p:sp>
    </p:spTree>
    <p:extLst>
      <p:ext uri="{BB962C8B-B14F-4D97-AF65-F5344CB8AC3E}">
        <p14:creationId xmlns:p14="http://schemas.microsoft.com/office/powerpoint/2010/main" val="868837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71</a:t>
            </a:fld>
            <a:endParaRPr lang="en-CA" dirty="0">
              <a:solidFill>
                <a:prstClr val="black"/>
              </a:solidFill>
            </a:endParaRPr>
          </a:p>
        </p:txBody>
      </p:sp>
    </p:spTree>
    <p:extLst>
      <p:ext uri="{BB962C8B-B14F-4D97-AF65-F5344CB8AC3E}">
        <p14:creationId xmlns:p14="http://schemas.microsoft.com/office/powerpoint/2010/main" val="2105588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72</a:t>
            </a:fld>
            <a:endParaRPr lang="en-CA" dirty="0"/>
          </a:p>
        </p:txBody>
      </p:sp>
    </p:spTree>
    <p:extLst>
      <p:ext uri="{BB962C8B-B14F-4D97-AF65-F5344CB8AC3E}">
        <p14:creationId xmlns:p14="http://schemas.microsoft.com/office/powerpoint/2010/main" val="57365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7</a:t>
            </a:fld>
            <a:endParaRPr lang="en-CA" dirty="0"/>
          </a:p>
        </p:txBody>
      </p:sp>
    </p:spTree>
    <p:extLst>
      <p:ext uri="{BB962C8B-B14F-4D97-AF65-F5344CB8AC3E}">
        <p14:creationId xmlns:p14="http://schemas.microsoft.com/office/powerpoint/2010/main" val="1038985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Notes</a:t>
            </a:r>
          </a:p>
          <a:p>
            <a:r>
              <a:rPr lang="en-US" b="0" baseline="0" dirty="0" smtClean="0">
                <a:latin typeface="Arial" panose="020B0604020202020204" pitchFamily="34" charset="0"/>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those who said that MAID is not an option they would consider</a:t>
            </a:r>
            <a:r>
              <a:rPr lang="en-US" b="0" baseline="0"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B0F0"/>
                </a:solidFill>
                <a:latin typeface="Arial" panose="020B0604020202020204" pitchFamily="34" charset="0"/>
                <a:cs typeface="Arial" panose="020B0604020202020204" pitchFamily="34" charset="0"/>
              </a:rPr>
              <a:t>†</a:t>
            </a:r>
            <a:r>
              <a:rPr lang="en-CA" sz="1200" baseline="0" dirty="0" smtClean="0">
                <a:solidFill>
                  <a:srgbClr val="00B0F0"/>
                </a:solidFill>
                <a:latin typeface="Arial" panose="020B0604020202020204" pitchFamily="34" charset="0"/>
                <a:cs typeface="Arial" panose="020B0604020202020204" pitchFamily="34" charset="0"/>
              </a:rPr>
              <a:t> </a:t>
            </a:r>
            <a:r>
              <a:rPr lang="en-CA" sz="1200" kern="1200" dirty="0" smtClean="0">
                <a:solidFill>
                  <a:schemeClr val="tx1"/>
                </a:solidFill>
                <a:effectLst/>
                <a:latin typeface="Arial" panose="020B0604020202020204" pitchFamily="34" charset="0"/>
                <a:ea typeface="+mn-ea"/>
                <a:cs typeface="Arial" panose="020B0604020202020204" pitchFamily="34" charset="0"/>
              </a:rPr>
              <a:t>Excludes those who would never wish to receive MAID</a:t>
            </a:r>
            <a:r>
              <a:rPr lang="en-US" b="0" baseline="0" dirty="0" smtClean="0">
                <a:latin typeface="Arial" panose="020B0604020202020204" pitchFamily="34" charset="0"/>
                <a:cs typeface="Arial" panose="020B0604020202020204" pitchFamily="34" charset="0"/>
              </a:rPr>
              <a:t>. </a:t>
            </a:r>
            <a:endParaRPr lang="en-CA"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74</a:t>
            </a:fld>
            <a:endParaRPr lang="en-CA" dirty="0"/>
          </a:p>
        </p:txBody>
      </p:sp>
    </p:spTree>
    <p:extLst>
      <p:ext uri="{BB962C8B-B14F-4D97-AF65-F5344CB8AC3E}">
        <p14:creationId xmlns:p14="http://schemas.microsoft.com/office/powerpoint/2010/main" val="440947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75</a:t>
            </a:fld>
            <a:endParaRPr lang="en-CA" dirty="0">
              <a:solidFill>
                <a:prstClr val="black"/>
              </a:solidFill>
            </a:endParaRPr>
          </a:p>
        </p:txBody>
      </p:sp>
    </p:spTree>
    <p:extLst>
      <p:ext uri="{BB962C8B-B14F-4D97-AF65-F5344CB8AC3E}">
        <p14:creationId xmlns:p14="http://schemas.microsoft.com/office/powerpoint/2010/main" val="2449542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76</a:t>
            </a:fld>
            <a:endParaRPr lang="en-CA" dirty="0">
              <a:solidFill>
                <a:prstClr val="black"/>
              </a:solidFill>
            </a:endParaRPr>
          </a:p>
        </p:txBody>
      </p:sp>
    </p:spTree>
    <p:extLst>
      <p:ext uri="{BB962C8B-B14F-4D97-AF65-F5344CB8AC3E}">
        <p14:creationId xmlns:p14="http://schemas.microsoft.com/office/powerpoint/2010/main" val="2876935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Arial" panose="020B0604020202020204" pitchFamily="34" charset="0"/>
                <a:cs typeface="Arial" panose="020B0604020202020204" pitchFamily="34" charset="0"/>
              </a:rPr>
              <a:t>Source</a:t>
            </a:r>
            <a:endParaRPr 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 Osborn R, Moulds D, Squires M, Doty M, Anderson C. International survey of older adults finds shortcomings in access, coordination, and patient-centered care. </a:t>
            </a:r>
            <a:r>
              <a:rPr lang="en-US" i="1" dirty="0" smtClean="0">
                <a:latin typeface="Arial" panose="020B0604020202020204" pitchFamily="34" charset="0"/>
                <a:cs typeface="Arial" panose="020B0604020202020204" pitchFamily="34" charset="0"/>
              </a:rPr>
              <a:t>Health Affairs</a:t>
            </a:r>
            <a:r>
              <a:rPr lang="en-US" dirty="0" smtClean="0">
                <a:latin typeface="Arial" panose="020B0604020202020204" pitchFamily="34" charset="0"/>
                <a:cs typeface="Arial" panose="020B0604020202020204" pitchFamily="34" charset="0"/>
              </a:rPr>
              <a:t>. 2014. https://www.ncbi.nlm.nih.gov/pubmed/25410260.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77</a:t>
            </a:fld>
            <a:endParaRPr lang="en-CA" dirty="0">
              <a:solidFill>
                <a:prstClr val="black"/>
              </a:solidFill>
            </a:endParaRPr>
          </a:p>
        </p:txBody>
      </p:sp>
    </p:spTree>
    <p:extLst>
      <p:ext uri="{BB962C8B-B14F-4D97-AF65-F5344CB8AC3E}">
        <p14:creationId xmlns:p14="http://schemas.microsoft.com/office/powerpoint/2010/main" val="33580141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smtClean="0">
                <a:latin typeface="Arial" panose="020B0604020202020204" pitchFamily="34" charset="0"/>
                <a:cs typeface="Arial" panose="020B0604020202020204" pitchFamily="34" charset="0"/>
              </a:rPr>
              <a:t>Note</a:t>
            </a:r>
          </a:p>
          <a:p>
            <a:r>
              <a:rPr lang="en-CA" sz="1200" kern="120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First Nations (status and non-status), Métis and Inuk/Inuit.</a:t>
            </a:r>
            <a:endParaRPr lang="en-CA"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78</a:t>
            </a:fld>
            <a:endParaRPr lang="en-CA" dirty="0"/>
          </a:p>
        </p:txBody>
      </p:sp>
    </p:spTree>
    <p:extLst>
      <p:ext uri="{BB962C8B-B14F-4D97-AF65-F5344CB8AC3E}">
        <p14:creationId xmlns:p14="http://schemas.microsoft.com/office/powerpoint/2010/main" val="5236852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79</a:t>
            </a:fld>
            <a:endParaRPr lang="en-CA" dirty="0"/>
          </a:p>
        </p:txBody>
      </p:sp>
    </p:spTree>
    <p:extLst>
      <p:ext uri="{BB962C8B-B14F-4D97-AF65-F5344CB8AC3E}">
        <p14:creationId xmlns:p14="http://schemas.microsoft.com/office/powerpoint/2010/main" val="3355763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80</a:t>
            </a:fld>
            <a:endParaRPr lang="en-CA" dirty="0"/>
          </a:p>
        </p:txBody>
      </p:sp>
    </p:spTree>
    <p:extLst>
      <p:ext uri="{BB962C8B-B14F-4D97-AF65-F5344CB8AC3E}">
        <p14:creationId xmlns:p14="http://schemas.microsoft.com/office/powerpoint/2010/main" val="83164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8</a:t>
            </a:fld>
            <a:endParaRPr lang="en-CA" dirty="0"/>
          </a:p>
        </p:txBody>
      </p:sp>
    </p:spTree>
    <p:extLst>
      <p:ext uri="{BB962C8B-B14F-4D97-AF65-F5344CB8AC3E}">
        <p14:creationId xmlns:p14="http://schemas.microsoft.com/office/powerpoint/2010/main" val="404779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43F73B4-F3C9-4268-BCC0-6C7B6A7D3408}" type="slidenum">
              <a:rPr lang="en-CA" smtClean="0"/>
              <a:t>9</a:t>
            </a:fld>
            <a:endParaRPr lang="en-CA" dirty="0"/>
          </a:p>
        </p:txBody>
      </p:sp>
    </p:spTree>
    <p:extLst>
      <p:ext uri="{BB962C8B-B14F-4D97-AF65-F5344CB8AC3E}">
        <p14:creationId xmlns:p14="http://schemas.microsoft.com/office/powerpoint/2010/main" val="224289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254205249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937941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5105400"/>
          </a:xfrm>
        </p:spPr>
        <p:txBody>
          <a:bodyPr tIns="1800000" anchor="t" anchorCtr="0"/>
          <a:lstStyle>
            <a:lvl1pPr algn="ctr">
              <a:defRPr baseline="0">
                <a:solidFill>
                  <a:srgbClr val="002060"/>
                </a:solidFill>
              </a:defRPr>
            </a:lvl1pPr>
          </a:lstStyle>
          <a:p>
            <a:r>
              <a:rPr lang="en-CA" dirty="0" smtClean="0"/>
              <a:t>Click to insert cover image</a:t>
            </a:r>
          </a:p>
          <a:p>
            <a:endParaRPr lang="en-CA" dirty="0" smtClean="0"/>
          </a:p>
          <a:p>
            <a:endParaRPr lang="en-CA" dirty="0"/>
          </a:p>
        </p:txBody>
      </p:sp>
      <p:sp>
        <p:nvSpPr>
          <p:cNvPr id="2" name="Title 1"/>
          <p:cNvSpPr>
            <a:spLocks noGrp="1"/>
          </p:cNvSpPr>
          <p:nvPr>
            <p:ph type="ctrTitle" hasCustomPrompt="1"/>
          </p:nvPr>
        </p:nvSpPr>
        <p:spPr>
          <a:xfrm>
            <a:off x="290416" y="5486400"/>
            <a:ext cx="4281584" cy="609600"/>
          </a:xfrm>
        </p:spPr>
        <p:txBody>
          <a:bodyPr wrap="square" tIns="0" bIns="0" anchor="b" anchorCtr="0">
            <a:spAutoFit/>
          </a:bodyPr>
          <a:lstStyle>
            <a:lvl1pPr algn="l">
              <a:defRPr lang="en-CA" sz="4000" kern="1200" dirty="0">
                <a:solidFill>
                  <a:srgbClr val="ED7024"/>
                </a:solidFill>
                <a:latin typeface="+mj-lt"/>
                <a:ea typeface="+mj-ea"/>
                <a:cs typeface="+mj-cs"/>
              </a:defRPr>
            </a:lvl1pPr>
          </a:lstStyle>
          <a:p>
            <a:r>
              <a:rPr lang="en-US" dirty="0" smtClean="0"/>
              <a:t>Click to edit title</a:t>
            </a:r>
            <a:endParaRPr lang="en-CA" dirty="0"/>
          </a:p>
        </p:txBody>
      </p:sp>
      <p:sp>
        <p:nvSpPr>
          <p:cNvPr id="3" name="Subtitle 2"/>
          <p:cNvSpPr>
            <a:spLocks noGrp="1"/>
          </p:cNvSpPr>
          <p:nvPr>
            <p:ph type="subTitle" idx="1" hasCustomPrompt="1"/>
          </p:nvPr>
        </p:nvSpPr>
        <p:spPr>
          <a:xfrm>
            <a:off x="290416" y="6096000"/>
            <a:ext cx="4271378" cy="361637"/>
          </a:xfrm>
        </p:spPr>
        <p:txBody>
          <a:bodyPr wrap="square">
            <a:spAutoFit/>
          </a:bodyPr>
          <a:lstStyle>
            <a:lvl1pPr marL="0" indent="0" algn="l">
              <a:buNone/>
              <a:defRPr lang="en-CA" sz="2400" kern="1200" dirty="0">
                <a:solidFill>
                  <a:srgbClr val="365254"/>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and/or presenter</a:t>
            </a:r>
            <a:endParaRPr lang="en-CA" dirty="0"/>
          </a:p>
        </p:txBody>
      </p:sp>
      <p:pic>
        <p:nvPicPr>
          <p:cNvPr id="13" name="Picture 12" descr="logo of the Canadian Institute for Health Information (CIH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104" y="5581594"/>
            <a:ext cx="1737360" cy="822960"/>
          </a:xfrm>
          <a:prstGeom prst="rect">
            <a:avLst/>
          </a:prstGeom>
        </p:spPr>
      </p:pic>
    </p:spTree>
    <p:extLst>
      <p:ext uri="{BB962C8B-B14F-4D97-AF65-F5344CB8AC3E}">
        <p14:creationId xmlns:p14="http://schemas.microsoft.com/office/powerpoint/2010/main" val="3692688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000" baseline="0">
                <a:solidFill>
                  <a:srgbClr val="365254"/>
                </a:solidFill>
              </a:defRPr>
            </a:lvl1pPr>
          </a:lstStyle>
          <a:p>
            <a:r>
              <a:rPr lang="en-US" dirty="0" smtClean="0"/>
              <a:t>Title only layout — Slide title</a:t>
            </a:r>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5613595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000" baseline="0">
                <a:solidFill>
                  <a:srgbClr val="365254"/>
                </a:solidFill>
              </a:defRPr>
            </a:lvl1pPr>
          </a:lstStyle>
          <a:p>
            <a:r>
              <a:rPr lang="en-US" dirty="0" smtClean="0"/>
              <a:t>Title only layout — Slide title</a:t>
            </a:r>
          </a:p>
        </p:txBody>
      </p:sp>
      <p:sp>
        <p:nvSpPr>
          <p:cNvPr id="5"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3561478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7200" y="1808163"/>
            <a:ext cx="5788025" cy="2266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 name="Title 1"/>
          <p:cNvSpPr>
            <a:spLocks noGrp="1"/>
          </p:cNvSpPr>
          <p:nvPr>
            <p:ph type="title"/>
          </p:nvPr>
        </p:nvSpPr>
        <p:spPr/>
        <p:txBody>
          <a:body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4076801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000" baseline="0">
                <a:solidFill>
                  <a:srgbClr val="365254"/>
                </a:solidFill>
              </a:defRPr>
            </a:lvl1pPr>
          </a:lstStyle>
          <a:p>
            <a:r>
              <a:rPr lang="en-US" dirty="0" smtClean="0"/>
              <a:t>1-column content — Slide title</a:t>
            </a:r>
            <a:endParaRPr lang="en-CA" dirty="0"/>
          </a:p>
        </p:txBody>
      </p:sp>
      <p:sp>
        <p:nvSpPr>
          <p:cNvPr id="11" name="Text Placeholder 10"/>
          <p:cNvSpPr>
            <a:spLocks noGrp="1"/>
          </p:cNvSpPr>
          <p:nvPr>
            <p:ph type="body" sz="quarter" idx="10" hasCustomPrompt="1"/>
          </p:nvPr>
        </p:nvSpPr>
        <p:spPr>
          <a:xfrm>
            <a:off x="708660" y="1827300"/>
            <a:ext cx="72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
        <p:nvSpPr>
          <p:cNvPr id="7"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38916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6782"/>
            <a:ext cx="8229600" cy="423193"/>
          </a:xfrm>
          <a:prstGeom prst="rect">
            <a:avLst/>
          </a:prstGeom>
        </p:spPr>
        <p:txBody>
          <a:bodyPr vert="horz" lIns="0" tIns="0" rIns="0" bIns="0" rtlCol="0" anchor="t" anchorCtr="0">
            <a:spAutoFit/>
          </a:bodyPr>
          <a:lstStyle/>
          <a:p>
            <a:r>
              <a:rPr lang="en-US" dirty="0" smtClean="0"/>
              <a:t>Click to edit Master title style</a:t>
            </a:r>
            <a:endParaRPr lang="en-CA" dirty="0"/>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
        <p:nvSpPr>
          <p:cNvPr id="10" name="Text Placeholder 9"/>
          <p:cNvSpPr>
            <a:spLocks noGrp="1"/>
          </p:cNvSpPr>
          <p:nvPr>
            <p:ph type="body" idx="1"/>
          </p:nvPr>
        </p:nvSpPr>
        <p:spPr>
          <a:xfrm>
            <a:off x="457200" y="1827300"/>
            <a:ext cx="8229600" cy="1962076"/>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4219835745"/>
      </p:ext>
    </p:extLst>
  </p:cSld>
  <p:clrMap bg1="lt1" tx1="dk1" bg2="lt2" tx2="dk2" accent1="accent1" accent2="accent2" accent3="accent3" accent4="accent4" accent5="accent5" accent6="accent6" hlink="hlink" folHlink="folHlink"/>
  <p:sldLayoutIdLst>
    <p:sldLayoutId id="2147483676" r:id="rId1"/>
    <p:sldLayoutId id="2147483752" r:id="rId2"/>
    <p:sldLayoutId id="2147483721" r:id="rId3"/>
    <p:sldLayoutId id="2147483747" r:id="rId4"/>
    <p:sldLayoutId id="2147483751" r:id="rId5"/>
    <p:sldLayoutId id="2147483750" r:id="rId6"/>
    <p:sldLayoutId id="2147483749" r:id="rId7"/>
  </p:sldLayoutIdLst>
  <p:hf hdr="0" dt="0"/>
  <p:txStyles>
    <p:titleStyle>
      <a:lvl1pPr algn="l" defTabSz="914378" rtl="0" eaLnBrk="1" latinLnBrk="0" hangingPunct="1">
        <a:lnSpc>
          <a:spcPts val="3300"/>
        </a:lnSpc>
        <a:spcBef>
          <a:spcPct val="0"/>
        </a:spcBef>
        <a:buNone/>
        <a:defRPr sz="3000" kern="1200">
          <a:solidFill>
            <a:srgbClr val="365254"/>
          </a:solidFill>
          <a:latin typeface="+mj-lt"/>
          <a:ea typeface="+mj-ea"/>
          <a:cs typeface="+mj-cs"/>
        </a:defRPr>
      </a:lvl1pPr>
    </p:titleStyle>
    <p:body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ihi.c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copyright@cihi.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1.xml"/><Relationship Id="rId18" Type="http://schemas.openxmlformats.org/officeDocument/2006/relationships/slide" Target="slide78.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45.xml"/><Relationship Id="rId17" Type="http://schemas.openxmlformats.org/officeDocument/2006/relationships/slide" Target="slide75.xml"/><Relationship Id="rId2" Type="http://schemas.openxmlformats.org/officeDocument/2006/relationships/notesSlide" Target="../notesSlides/notesSlide3.xml"/><Relationship Id="rId16" Type="http://schemas.openxmlformats.org/officeDocument/2006/relationships/slide" Target="slide71.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slide" Target="slide37.xml"/><Relationship Id="rId5" Type="http://schemas.openxmlformats.org/officeDocument/2006/relationships/slide" Target="slide10.xml"/><Relationship Id="rId15" Type="http://schemas.openxmlformats.org/officeDocument/2006/relationships/slide" Target="slide63.xml"/><Relationship Id="rId10" Type="http://schemas.openxmlformats.org/officeDocument/2006/relationships/slide" Target="slide32.xml"/><Relationship Id="rId19" Type="http://schemas.openxmlformats.org/officeDocument/2006/relationships/slide" Target="slide79.xml"/><Relationship Id="rId4" Type="http://schemas.openxmlformats.org/officeDocument/2006/relationships/slide" Target="slide8.xml"/><Relationship Id="rId9" Type="http://schemas.openxmlformats.org/officeDocument/2006/relationships/slide" Target="slide29.xml"/><Relationship Id="rId14" Type="http://schemas.openxmlformats.org/officeDocument/2006/relationships/slide" Target="slide56.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chart" Target="../charts/chart24.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38.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hyperlink" Target="http://evidencenetwork.ca/archives/20621" TargetMode="External"/><Relationship Id="rId3" Type="http://schemas.openxmlformats.org/officeDocument/2006/relationships/hyperlink" Target="http://www.thehomecareplan.ca/wp-content/uploads/2016/10/Better-Home-Care-Report-Oct-web.pdf" TargetMode="External"/><Relationship Id="rId7" Type="http://schemas.openxmlformats.org/officeDocument/2006/relationships/hyperlink" Target="http://www.euprimarycare.org/column/primary-care-sweden"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https://secure.cihi.ca/estore/productFamily.htm?locale=en&amp;pf=PFC2708" TargetMode="External"/><Relationship Id="rId5" Type="http://schemas.openxmlformats.org/officeDocument/2006/relationships/hyperlink" Target="https://www.cihi.ca/en/commonwealth-fund-survey-2016" TargetMode="External"/><Relationship Id="rId4" Type="http://schemas.openxmlformats.org/officeDocument/2006/relationships/hyperlink" Target="https://www.cihi.ca/en/commonwealth-fund-survey-2014" TargetMode="External"/><Relationship Id="rId9" Type="http://schemas.openxmlformats.org/officeDocument/2006/relationships/hyperlink" Target="https://www.canada.ca/en/national-seniors-council/programs/publications-reports/2014/social-isolation-seniors/page05.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hyperlink" Target="http://www.statcan.gc.ca/daily-quotidien/170127/dq170127a-eng.htm" TargetMode="External"/><Relationship Id="rId3" Type="http://schemas.openxmlformats.org/officeDocument/2006/relationships/hyperlink" Target="http://international.commonwealthfund.org/countries/new_zealand/" TargetMode="External"/><Relationship Id="rId7" Type="http://schemas.openxmlformats.org/officeDocument/2006/relationships/hyperlink" Target="http://www12.statcan.gc.ca/census-recensement/2011/as-sa/98-310-x/2011003/fig/fig3_2-3-eng.cfm"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hyperlink" Target="http://www.statcan.gc.ca/pub/82-003-x/2014006/article/14032-eng.htm" TargetMode="External"/><Relationship Id="rId5" Type="http://schemas.openxmlformats.org/officeDocument/2006/relationships/hyperlink" Target="https://www.infoway-inforoute.ca/en/component/edocman/3366-the-diffusion-of-smart-devices-for-health-in-canada-study-final-report/view-document?Itemid=0" TargetMode="External"/><Relationship Id="rId4" Type="http://schemas.openxmlformats.org/officeDocument/2006/relationships/hyperlink" Target="https://www.ncbi.nlm.nih.gov/pubmed/2541026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1" name="Title 1"/>
          <p:cNvSpPr txBox="1">
            <a:spLocks/>
          </p:cNvSpPr>
          <p:nvPr/>
        </p:nvSpPr>
        <p:spPr>
          <a:xfrm>
            <a:off x="5708104" y="449288"/>
            <a:ext cx="3435896" cy="605617"/>
          </a:xfrm>
          <a:prstGeom prst="rect">
            <a:avLst/>
          </a:prstGeom>
          <a:solidFill>
            <a:srgbClr val="365254"/>
          </a:solidFill>
        </p:spPr>
        <p:txBody>
          <a:bodyPr vert="horz" wrap="square" lIns="216000" tIns="108000" rIns="252000" bIns="12600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400" dirty="0" err="1" smtClean="0">
                <a:solidFill>
                  <a:schemeClr val="bg1"/>
                </a:solidFill>
              </a:rPr>
              <a:t>Chartbook</a:t>
            </a:r>
            <a:r>
              <a:rPr lang="en-CA" sz="1800" dirty="0" smtClean="0">
                <a:solidFill>
                  <a:schemeClr val="bg1"/>
                </a:solidFill>
              </a:rPr>
              <a:t>  |  Febru</a:t>
            </a:r>
            <a:r>
              <a:rPr lang="en-CA" sz="1800" dirty="0" smtClean="0">
                <a:solidFill>
                  <a:prstClr val="white"/>
                </a:solidFill>
              </a:rPr>
              <a:t>ary </a:t>
            </a:r>
            <a:r>
              <a:rPr lang="en-CA" sz="1800" dirty="0">
                <a:solidFill>
                  <a:prstClr val="white"/>
                </a:solidFill>
              </a:rPr>
              <a:t>2018</a:t>
            </a:r>
          </a:p>
        </p:txBody>
      </p:sp>
      <p:sp>
        <p:nvSpPr>
          <p:cNvPr id="9" name="Title 1"/>
          <p:cNvSpPr>
            <a:spLocks noGrp="1"/>
          </p:cNvSpPr>
          <p:nvPr>
            <p:ph type="ctrTitle"/>
          </p:nvPr>
        </p:nvSpPr>
        <p:spPr>
          <a:xfrm>
            <a:off x="355733" y="5373145"/>
            <a:ext cx="4482967" cy="439287"/>
          </a:xfrm>
        </p:spPr>
        <p:txBody>
          <a:bodyPr/>
          <a:lstStyle/>
          <a:p>
            <a:r>
              <a:rPr lang="en-US" sz="3600" dirty="0" smtClean="0">
                <a:solidFill>
                  <a:srgbClr val="14838E"/>
                </a:solidFill>
              </a:rPr>
              <a:t>How Canada Compares</a:t>
            </a:r>
            <a:endParaRPr lang="en-CA" sz="3600" dirty="0">
              <a:solidFill>
                <a:srgbClr val="14838E"/>
              </a:solidFill>
            </a:endParaRPr>
          </a:p>
        </p:txBody>
      </p:sp>
      <p:sp>
        <p:nvSpPr>
          <p:cNvPr id="10" name="Subtitle 2"/>
          <p:cNvSpPr>
            <a:spLocks noGrp="1"/>
          </p:cNvSpPr>
          <p:nvPr>
            <p:ph type="subTitle" idx="1"/>
          </p:nvPr>
        </p:nvSpPr>
        <p:spPr>
          <a:xfrm>
            <a:off x="355733" y="5901092"/>
            <a:ext cx="4984228" cy="538609"/>
          </a:xfrm>
        </p:spPr>
        <p:txBody>
          <a:bodyPr anchor="b"/>
          <a:lstStyle/>
          <a:p>
            <a:r>
              <a:rPr lang="en-US" sz="2000" dirty="0"/>
              <a:t>Results From The Commonwealth Fund’s 2017 International Health Policy </a:t>
            </a:r>
            <a:r>
              <a:rPr lang="en-US" sz="2000" dirty="0" smtClean="0"/>
              <a:t>Survey of </a:t>
            </a:r>
            <a:r>
              <a:rPr lang="en-US" sz="2000" dirty="0"/>
              <a:t>Seniors</a:t>
            </a:r>
          </a:p>
        </p:txBody>
      </p:sp>
    </p:spTree>
    <p:extLst>
      <p:ext uri="{BB962C8B-B14F-4D97-AF65-F5344CB8AC3E}">
        <p14:creationId xmlns:p14="http://schemas.microsoft.com/office/powerpoint/2010/main" val="328390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About this chartbook</a:t>
            </a:r>
            <a:r>
              <a:rPr lang="en-CA" sz="3600" smtClean="0">
                <a:solidFill>
                  <a:srgbClr val="FF0000"/>
                </a:solidFill>
                <a:latin typeface="Arial" panose="020B0604020202020204" pitchFamily="34" charset="0"/>
                <a:cs typeface="Arial" panose="020B0604020202020204" pitchFamily="34" charset="0"/>
              </a:rPr>
              <a:t> </a:t>
            </a:r>
            <a:endParaRPr lang="en-CA" dirty="0">
              <a:solidFill>
                <a:srgbClr val="FF0000"/>
              </a:solidFill>
            </a:endParaRPr>
          </a:p>
        </p:txBody>
      </p:sp>
      <p:sp>
        <p:nvSpPr>
          <p:cNvPr id="7" name="Content Placeholder 2"/>
          <p:cNvSpPr>
            <a:spLocks noGrp="1"/>
          </p:cNvSpPr>
          <p:nvPr>
            <p:ph idx="1"/>
          </p:nvPr>
        </p:nvSpPr>
        <p:spPr>
          <a:xfrm>
            <a:off x="475049" y="1268760"/>
            <a:ext cx="7549278" cy="4966577"/>
          </a:xfrm>
          <a:prstGeom prst="rect">
            <a:avLst/>
          </a:prstGeom>
        </p:spPr>
        <p:txBody>
          <a:bodyPr>
            <a:noAutofit/>
          </a:bodyPr>
          <a:lstStyle/>
          <a:p>
            <a:pPr marL="0" indent="0">
              <a:lnSpc>
                <a:spcPts val="1600"/>
              </a:lnSpc>
              <a:spcBef>
                <a:spcPts val="0"/>
              </a:spcBef>
              <a:spcAft>
                <a:spcPts val="1200"/>
              </a:spcAft>
              <a:buSzPct val="120000"/>
              <a:buNone/>
            </a:pPr>
            <a:r>
              <a:rPr lang="en-US" sz="1100" b="0" dirty="0" smtClean="0">
                <a:solidFill>
                  <a:schemeClr val="tx1"/>
                </a:solidFill>
                <a:latin typeface="Arial" panose="020B0604020202020204" pitchFamily="34" charset="0"/>
              </a:rPr>
              <a:t>The 2017 edition of The Commonwealth Fund International Health Policy Survey focused on the views and experiences of seniors (age 65 and older) in 11 developed countries.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 highlights the Canadian story of seniors’ interactions with their health system, and it examines how these experiences vary across Canada relative to comparator countries and how they are changing over time.</a:t>
            </a:r>
          </a:p>
          <a:p>
            <a:pPr marL="0" indent="0">
              <a:lnSpc>
                <a:spcPts val="1600"/>
              </a:lnSpc>
              <a:spcBef>
                <a:spcPts val="0"/>
              </a:spcBef>
              <a:spcAft>
                <a:spcPts val="2000"/>
              </a:spcAft>
              <a:buSzPct val="120000"/>
              <a:buNone/>
            </a:pPr>
            <a:r>
              <a:rPr lang="en-US" sz="1100" b="0" dirty="0" smtClean="0">
                <a:solidFill>
                  <a:schemeClr val="tx1"/>
                </a:solidFill>
                <a:latin typeface="Arial" panose="020B0604020202020204" pitchFamily="34" charset="0"/>
              </a:rPr>
              <a:t>Supplementary data tables are available online. These show more detailed responses to the questions presented here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as well as some additional questions not covered in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 Full data sets of the survey results are available to researchers upon request by writing to </a:t>
            </a:r>
            <a:r>
              <a:rPr lang="en-US" sz="1100" b="0" u="sng" dirty="0" smtClean="0">
                <a:solidFill>
                  <a:srgbClr val="0070C0"/>
                </a:solidFill>
                <a:latin typeface="Arial" panose="020B0604020202020204" pitchFamily="34" charset="0"/>
              </a:rPr>
              <a:t>cmwf@cihi.ca</a:t>
            </a:r>
            <a:r>
              <a:rPr lang="en-US" sz="1100" b="0" dirty="0" smtClean="0">
                <a:solidFill>
                  <a:schemeClr val="tx1"/>
                </a:solidFill>
                <a:latin typeface="Arial" panose="020B0604020202020204" pitchFamily="34" charset="0"/>
              </a:rPr>
              <a:t>. As well, an accessible PDF version of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 is available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on CIHI’s website. </a:t>
            </a:r>
          </a:p>
          <a:p>
            <a:pPr marL="0" indent="0">
              <a:lnSpc>
                <a:spcPts val="1800"/>
              </a:lnSpc>
              <a:spcBef>
                <a:spcPts val="0"/>
              </a:spcBef>
              <a:spcAft>
                <a:spcPts val="900"/>
              </a:spcAft>
              <a:buNone/>
            </a:pPr>
            <a:r>
              <a:rPr lang="en-CA" sz="2400" b="0" dirty="0" smtClean="0">
                <a:solidFill>
                  <a:srgbClr val="00A199"/>
                </a:solidFill>
              </a:rPr>
              <a:t>Interpreting results</a:t>
            </a:r>
          </a:p>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cs typeface="Arial" panose="020B0604020202020204" pitchFamily="34" charset="0"/>
              </a:rPr>
              <a:t>CIHI applied statistical methods to determine whether Canadian and provincial results were significantly different</a:t>
            </a:r>
            <a:br>
              <a:rPr lang="en-CA" sz="1100" b="0" dirty="0" smtClean="0">
                <a:solidFill>
                  <a:schemeClr val="tx1"/>
                </a:solidFill>
                <a:latin typeface="Arial" panose="020B0604020202020204" pitchFamily="34" charset="0"/>
                <a:cs typeface="Arial" panose="020B0604020202020204" pitchFamily="34" charset="0"/>
              </a:rPr>
            </a:br>
            <a:r>
              <a:rPr lang="en-CA" sz="1100" b="0" dirty="0" smtClean="0">
                <a:solidFill>
                  <a:schemeClr val="tx1"/>
                </a:solidFill>
                <a:latin typeface="Arial" panose="020B0604020202020204" pitchFamily="34" charset="0"/>
                <a:cs typeface="Arial" panose="020B0604020202020204" pitchFamily="34" charset="0"/>
              </a:rPr>
              <a:t>from the international average of 11 countries.</a:t>
            </a:r>
          </a:p>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cs typeface="Arial" panose="020B0604020202020204" pitchFamily="34" charset="0"/>
              </a:rPr>
              <a:t>Results are displayed throughout the </a:t>
            </a:r>
            <a:r>
              <a:rPr lang="en-CA" sz="1100" b="0" dirty="0" err="1" smtClean="0">
                <a:solidFill>
                  <a:schemeClr val="tx1"/>
                </a:solidFill>
                <a:latin typeface="Arial" panose="020B0604020202020204" pitchFamily="34" charset="0"/>
                <a:cs typeface="Arial" panose="020B0604020202020204" pitchFamily="34" charset="0"/>
              </a:rPr>
              <a:t>chartbook</a:t>
            </a:r>
            <a:r>
              <a:rPr lang="en-CA" sz="1100" b="0" dirty="0" smtClean="0">
                <a:solidFill>
                  <a:srgbClr val="FF0000"/>
                </a:solidFill>
                <a:latin typeface="Arial" panose="020B0604020202020204" pitchFamily="34" charset="0"/>
                <a:cs typeface="Arial" panose="020B0604020202020204" pitchFamily="34" charset="0"/>
              </a:rPr>
              <a:t> </a:t>
            </a:r>
            <a:r>
              <a:rPr lang="en-CA" sz="1100" b="0" dirty="0" smtClean="0">
                <a:solidFill>
                  <a:schemeClr val="tx1"/>
                </a:solidFill>
                <a:latin typeface="Arial" panose="020B0604020202020204" pitchFamily="34" charset="0"/>
                <a:cs typeface="Arial" panose="020B0604020202020204" pitchFamily="34" charset="0"/>
              </a:rPr>
              <a:t>using the following colour codes:</a:t>
            </a:r>
          </a:p>
          <a:p>
            <a:pPr marL="0" indent="0">
              <a:lnSpc>
                <a:spcPts val="1800"/>
              </a:lnSpc>
              <a:buNone/>
            </a:pPr>
            <a:endParaRPr lang="en-US" sz="1200" b="0" dirty="0" smtClean="0">
              <a:solidFill>
                <a:schemeClr val="tx1"/>
              </a:solidFill>
              <a:latin typeface="Arial" panose="020B0604020202020204" pitchFamily="34" charset="0"/>
              <a:cs typeface="Arial" panose="020B0604020202020204" pitchFamily="34" charset="0"/>
            </a:endParaRPr>
          </a:p>
          <a:p>
            <a:pPr marL="0" indent="0">
              <a:lnSpc>
                <a:spcPts val="1600"/>
              </a:lnSpc>
              <a:spcBef>
                <a:spcPts val="1200"/>
              </a:spcBef>
              <a:spcAft>
                <a:spcPts val="0"/>
              </a:spcAft>
              <a:buNone/>
            </a:pPr>
            <a:r>
              <a:rPr lang="en-US" sz="1100" b="0" dirty="0" smtClean="0">
                <a:solidFill>
                  <a:schemeClr val="tx1"/>
                </a:solidFill>
                <a:latin typeface="Arial" panose="020B0604020202020204" pitchFamily="34" charset="0"/>
                <a:cs typeface="Arial" panose="020B0604020202020204" pitchFamily="34" charset="0"/>
              </a:rPr>
              <a:t>Above-average results are more desirable relative to the international average, while below-average results often indicate areas for improvement.</a:t>
            </a:r>
          </a:p>
          <a:p>
            <a:pPr marL="0" indent="0">
              <a:lnSpc>
                <a:spcPts val="1600"/>
              </a:lnSpc>
              <a:spcBef>
                <a:spcPts val="1200"/>
              </a:spcBef>
              <a:spcAft>
                <a:spcPts val="0"/>
              </a:spcAft>
              <a:buNone/>
            </a:pPr>
            <a:r>
              <a:rPr lang="en-CA" sz="1100" b="0" dirty="0">
                <a:solidFill>
                  <a:schemeClr val="tx1"/>
                </a:solidFill>
                <a:latin typeface="Arial" panose="020B0604020202020204" pitchFamily="34" charset="0"/>
                <a:cs typeface="Arial" panose="020B0604020202020204" pitchFamily="34" charset="0"/>
              </a:rPr>
              <a:t>New in this </a:t>
            </a:r>
            <a:r>
              <a:rPr lang="en-CA" sz="1100" b="0" dirty="0" smtClean="0">
                <a:solidFill>
                  <a:schemeClr val="tx1"/>
                </a:solidFill>
                <a:latin typeface="Arial" panose="020B0604020202020204" pitchFamily="34" charset="0"/>
                <a:cs typeface="Arial" panose="020B0604020202020204" pitchFamily="34" charset="0"/>
              </a:rPr>
              <a:t>year’s report</a:t>
            </a:r>
            <a:r>
              <a:rPr lang="en-CA" sz="1100" b="0" dirty="0">
                <a:solidFill>
                  <a:schemeClr val="tx1"/>
                </a:solidFill>
                <a:latin typeface="Arial" panose="020B0604020202020204" pitchFamily="34" charset="0"/>
                <a:cs typeface="Arial" panose="020B0604020202020204" pitchFamily="34" charset="0"/>
              </a:rPr>
              <a:t>: predictive analysis </a:t>
            </a:r>
            <a:r>
              <a:rPr lang="en-CA" sz="1100" b="0" dirty="0" smtClean="0">
                <a:solidFill>
                  <a:schemeClr val="tx1"/>
                </a:solidFill>
                <a:latin typeface="Arial" panose="020B0604020202020204" pitchFamily="34" charset="0"/>
                <a:cs typeface="Arial" panose="020B0604020202020204" pitchFamily="34" charset="0"/>
              </a:rPr>
              <a:t>was conducted for </a:t>
            </a:r>
            <a:r>
              <a:rPr lang="en-CA" sz="1100" b="0" dirty="0">
                <a:solidFill>
                  <a:schemeClr val="tx1"/>
                </a:solidFill>
                <a:latin typeface="Arial" panose="020B0604020202020204" pitchFamily="34" charset="0"/>
                <a:cs typeface="Arial" panose="020B0604020202020204" pitchFamily="34" charset="0"/>
              </a:rPr>
              <a:t>Canada to </a:t>
            </a:r>
            <a:r>
              <a:rPr lang="en-CA" sz="1100" b="0" dirty="0" smtClean="0">
                <a:solidFill>
                  <a:schemeClr val="tx1"/>
                </a:solidFill>
                <a:latin typeface="Arial" panose="020B0604020202020204" pitchFamily="34" charset="0"/>
                <a:cs typeface="Arial" panose="020B0604020202020204" pitchFamily="34" charset="0"/>
              </a:rPr>
              <a:t>identify significant </a:t>
            </a:r>
            <a:r>
              <a:rPr lang="en-CA" sz="1100" b="0" dirty="0">
                <a:solidFill>
                  <a:schemeClr val="tx1"/>
                </a:solidFill>
                <a:latin typeface="Arial" panose="020B0604020202020204" pitchFamily="34" charset="0"/>
                <a:cs typeface="Arial" panose="020B0604020202020204" pitchFamily="34" charset="0"/>
              </a:rPr>
              <a:t>relationships between survey </a:t>
            </a:r>
            <a:r>
              <a:rPr lang="en-CA" sz="1100" b="0" dirty="0" smtClean="0">
                <a:solidFill>
                  <a:schemeClr val="tx1"/>
                </a:solidFill>
                <a:latin typeface="Arial" panose="020B0604020202020204" pitchFamily="34" charset="0"/>
                <a:cs typeface="Arial" panose="020B0604020202020204" pitchFamily="34" charset="0"/>
              </a:rPr>
              <a:t>questions.</a:t>
            </a:r>
            <a:endParaRPr lang="en-CA" sz="1100" b="0" dirty="0">
              <a:solidFill>
                <a:schemeClr val="tx1"/>
              </a:solidFill>
              <a:latin typeface="Arial" panose="020B0604020202020204" pitchFamily="34" charset="0"/>
              <a:cs typeface="Arial" panose="020B0604020202020204" pitchFamily="34" charset="0"/>
            </a:endParaRPr>
          </a:p>
        </p:txBody>
      </p:sp>
      <p:grpSp>
        <p:nvGrpSpPr>
          <p:cNvPr id="5" name="Group 2"/>
          <p:cNvGrpSpPr/>
          <p:nvPr/>
        </p:nvGrpSpPr>
        <p:grpSpPr>
          <a:xfrm>
            <a:off x="482025" y="4581128"/>
            <a:ext cx="4324789" cy="261623"/>
            <a:chOff x="1559256" y="5157193"/>
            <a:chExt cx="4324789" cy="253467"/>
          </a:xfrm>
        </p:grpSpPr>
        <p:grpSp>
          <p:nvGrpSpPr>
            <p:cNvPr id="6"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8" name="Slide Number Placeholder 17"/>
          <p:cNvSpPr>
            <a:spLocks noGrp="1"/>
          </p:cNvSpPr>
          <p:nvPr>
            <p:ph type="sldNum" sz="quarter" idx="4"/>
          </p:nvPr>
        </p:nvSpPr>
        <p:spPr/>
        <p:txBody>
          <a:bodyPr/>
          <a:lstStyle/>
          <a:p>
            <a:fld id="{B0F7FFD8-5CE8-4D8F-8E40-58118BB0EBB0}" type="slidenum">
              <a:rPr lang="en-CA" smtClean="0"/>
              <a:pPr/>
              <a:t>10</a:t>
            </a:fld>
            <a:endParaRPr lang="en-CA" dirty="0"/>
          </a:p>
        </p:txBody>
      </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25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About this chartbook</a:t>
            </a:r>
            <a:r>
              <a:rPr lang="en-CA" sz="3600" dirty="0">
                <a:solidFill>
                  <a:srgbClr val="FF0000"/>
                </a:solidFill>
                <a:latin typeface="Arial" panose="020B0604020202020204" pitchFamily="34" charset="0"/>
                <a:cs typeface="Arial" panose="020B0604020202020204" pitchFamily="34" charset="0"/>
              </a:rPr>
              <a:t> </a:t>
            </a:r>
            <a:r>
              <a:rPr lang="en-CA" dirty="0" smtClean="0"/>
              <a:t>(</a:t>
            </a:r>
            <a:r>
              <a:rPr lang="en-CA" dirty="0"/>
              <a:t>cont’d)</a:t>
            </a:r>
          </a:p>
        </p:txBody>
      </p:sp>
      <p:sp>
        <p:nvSpPr>
          <p:cNvPr id="7" name="Content Placeholder 2"/>
          <p:cNvSpPr>
            <a:spLocks noGrp="1"/>
          </p:cNvSpPr>
          <p:nvPr>
            <p:ph idx="1"/>
          </p:nvPr>
        </p:nvSpPr>
        <p:spPr>
          <a:xfrm>
            <a:off x="475048" y="1268760"/>
            <a:ext cx="7297352" cy="5006534"/>
          </a:xfrm>
          <a:prstGeom prst="rect">
            <a:avLst/>
          </a:prstGeom>
        </p:spPr>
        <p:txBody>
          <a:bodyPr>
            <a:noAutofit/>
          </a:bodyPr>
          <a:lstStyle/>
          <a:p>
            <a:pPr marL="0" indent="0">
              <a:lnSpc>
                <a:spcPts val="1800"/>
              </a:lnSpc>
              <a:spcBef>
                <a:spcPts val="0"/>
              </a:spcBef>
              <a:spcAft>
                <a:spcPts val="900"/>
              </a:spcAft>
              <a:buNone/>
            </a:pPr>
            <a:r>
              <a:rPr lang="en-CA" sz="2400" b="0" dirty="0">
                <a:solidFill>
                  <a:srgbClr val="00A199"/>
                </a:solidFill>
              </a:rPr>
              <a:t>Interpreting </a:t>
            </a:r>
            <a:r>
              <a:rPr lang="en-CA" sz="2400" b="0" dirty="0" smtClean="0">
                <a:solidFill>
                  <a:srgbClr val="00A199"/>
                </a:solidFill>
              </a:rPr>
              <a:t>results (cont’d)</a:t>
            </a:r>
            <a:endParaRPr lang="en-CA" sz="2400" b="0" dirty="0">
              <a:solidFill>
                <a:srgbClr val="00A199"/>
              </a:solidFill>
            </a:endParaRPr>
          </a:p>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rPr>
              <a:t>Sample </a:t>
            </a:r>
            <a:r>
              <a:rPr lang="en-CA" sz="1100" b="0" dirty="0">
                <a:solidFill>
                  <a:schemeClr val="tx1"/>
                </a:solidFill>
                <a:latin typeface="Arial" panose="020B0604020202020204" pitchFamily="34" charset="0"/>
              </a:rPr>
              <a:t>sizes in some provinces are much smaller than in others and have wider margins of error. For this reason,</a:t>
            </a:r>
            <a:br>
              <a:rPr lang="en-CA" sz="1100" b="0" dirty="0">
                <a:solidFill>
                  <a:schemeClr val="tx1"/>
                </a:solidFill>
                <a:latin typeface="Arial" panose="020B0604020202020204" pitchFamily="34" charset="0"/>
              </a:rPr>
            </a:br>
            <a:r>
              <a:rPr lang="en-CA" sz="1100" b="0" dirty="0">
                <a:solidFill>
                  <a:schemeClr val="tx1"/>
                </a:solidFill>
                <a:latin typeface="Arial" panose="020B0604020202020204" pitchFamily="34" charset="0"/>
              </a:rPr>
              <a:t>2 provinces may have the same numeric results with different significance testing relative to the international average.</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In conducting the survey, efforts were made to ensure a representative and diverse sample that covers the target population — adults age 65 and older in Canada</a:t>
            </a:r>
            <a:r>
              <a:rPr lang="en-US" sz="1100" b="0" dirty="0" smtClean="0">
                <a:solidFill>
                  <a:schemeClr val="tx1"/>
                </a:solidFill>
                <a:latin typeface="Arial" panose="020B0604020202020204" pitchFamily="34" charset="0"/>
              </a:rPr>
              <a:t>. </a:t>
            </a:r>
            <a:r>
              <a:rPr lang="en-CA" sz="1100" b="0" dirty="0" smtClean="0">
                <a:solidFill>
                  <a:schemeClr val="tx1"/>
                </a:solidFill>
                <a:latin typeface="Arial" panose="020B0604020202020204" pitchFamily="34" charset="0"/>
              </a:rPr>
              <a:t>The sampling design for the Canadian survey covered more than 95% of in-service landline numbers, including telephone </a:t>
            </a:r>
            <a:r>
              <a:rPr lang="en-CA" sz="1100" b="0" dirty="0">
                <a:solidFill>
                  <a:schemeClr val="tx1"/>
                </a:solidFill>
                <a:latin typeface="Arial" panose="020B0604020202020204" pitchFamily="34" charset="0"/>
              </a:rPr>
              <a:t>numbers of people in long-term care </a:t>
            </a:r>
            <a:r>
              <a:rPr lang="en-CA" sz="1100" b="0" dirty="0" smtClean="0">
                <a:solidFill>
                  <a:schemeClr val="tx1"/>
                </a:solidFill>
                <a:latin typeface="Arial" panose="020B0604020202020204" pitchFamily="34" charset="0"/>
              </a:rPr>
              <a:t>residential facilities. However, a </a:t>
            </a:r>
            <a:r>
              <a:rPr lang="en-CA" sz="1100" b="0" dirty="0">
                <a:solidFill>
                  <a:schemeClr val="tx1"/>
                </a:solidFill>
                <a:latin typeface="Arial" panose="020B0604020202020204" pitchFamily="34" charset="0"/>
              </a:rPr>
              <a:t>potential bias may exist, given that the survey excludes seniors who were physically or cognitively unable to complete the survey at the time it was conducted. This caveat applies to the other countries as well. </a:t>
            </a:r>
          </a:p>
          <a:p>
            <a:pPr marL="0" indent="0">
              <a:lnSpc>
                <a:spcPts val="1600"/>
              </a:lnSpc>
              <a:spcBef>
                <a:spcPts val="0"/>
              </a:spcBef>
              <a:spcAft>
                <a:spcPts val="1200"/>
              </a:spcAft>
              <a:buNone/>
            </a:pPr>
            <a:r>
              <a:rPr lang="en-CA" sz="1100" b="0" dirty="0">
                <a:solidFill>
                  <a:schemeClr val="tx1"/>
                </a:solidFill>
                <a:latin typeface="Arial" panose="020B0604020202020204" pitchFamily="34" charset="0"/>
              </a:rPr>
              <a:t>The most robust samples are in Quebec and Ontario because of the additional funding provided from these provinces. </a:t>
            </a:r>
            <a:r>
              <a:rPr lang="en-US" sz="1100" b="0" dirty="0">
                <a:solidFill>
                  <a:schemeClr val="tx1"/>
                </a:solidFill>
                <a:latin typeface="Arial" panose="020B0604020202020204" pitchFamily="34" charset="0"/>
              </a:rPr>
              <a:t>The overall response rate for the survey in Canada was 23.2</a:t>
            </a:r>
            <a:r>
              <a:rPr lang="en-US" sz="1100" b="0" dirty="0" smtClean="0">
                <a:solidFill>
                  <a:schemeClr val="tx1"/>
                </a:solidFill>
                <a:latin typeface="Arial" panose="020B0604020202020204" pitchFamily="34" charset="0"/>
              </a:rPr>
              <a:t>%, for a total of 4,549 respondents.</a:t>
            </a:r>
            <a:endParaRPr lang="en-US" sz="1100" b="0" dirty="0">
              <a:solidFill>
                <a:schemeClr val="tx1"/>
              </a:solidFill>
              <a:latin typeface="Arial" panose="020B0604020202020204" pitchFamily="34" charset="0"/>
            </a:endParaRPr>
          </a:p>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maple leaf symbol indicates that the question was part of the Canadian survey only and was not asked in other countries. International comparison is therefore not possible. </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To provide additional context, this </a:t>
            </a:r>
            <a:r>
              <a:rPr lang="en-CA" sz="1100" b="0" dirty="0" err="1">
                <a:solidFill>
                  <a:schemeClr val="tx1"/>
                </a:solidFill>
                <a:latin typeface="Arial" panose="020B0604020202020204" pitchFamily="34" charset="0"/>
              </a:rPr>
              <a:t>chartbook</a:t>
            </a:r>
            <a:r>
              <a:rPr lang="en-CA" sz="1100" b="0" dirty="0">
                <a:solidFill>
                  <a:schemeClr val="tx1"/>
                </a:solidFill>
                <a:latin typeface="Arial" panose="020B0604020202020204" pitchFamily="34" charset="0"/>
              </a:rPr>
              <a:t> </a:t>
            </a:r>
            <a:r>
              <a:rPr lang="en-US" sz="1100" b="0" dirty="0">
                <a:solidFill>
                  <a:schemeClr val="tx1"/>
                </a:solidFill>
                <a:latin typeface="Arial" panose="020B0604020202020204" pitchFamily="34" charset="0"/>
              </a:rPr>
              <a:t>also references information from CIHI and other sources. References (marked with </a:t>
            </a:r>
            <a:r>
              <a:rPr lang="en-US" sz="1100" b="0" dirty="0" smtClean="0">
                <a:solidFill>
                  <a:schemeClr val="tx1"/>
                </a:solidFill>
                <a:latin typeface="Arial" panose="020B0604020202020204" pitchFamily="34" charset="0"/>
              </a:rPr>
              <a:t>these symbols: </a:t>
            </a:r>
            <a:r>
              <a:rPr lang="en-CA" sz="1100" b="0" dirty="0">
                <a:solidFill>
                  <a:schemeClr val="tx1"/>
                </a:solidFill>
                <a:latin typeface="Arial" panose="020B0604020202020204" pitchFamily="34" charset="0"/>
              </a:rPr>
              <a:t>* † </a:t>
            </a:r>
            <a:r>
              <a:rPr lang="en-US" sz="1100" b="0" dirty="0">
                <a:solidFill>
                  <a:schemeClr val="tx1"/>
                </a:solidFill>
                <a:latin typeface="Arial" panose="020B0604020202020204" pitchFamily="34" charset="0"/>
              </a:rPr>
              <a:t>‡ </a:t>
            </a:r>
            <a:r>
              <a:rPr lang="en-CA" sz="1100" b="0" dirty="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 </a:t>
            </a:r>
            <a:r>
              <a:rPr lang="en-US" sz="1100" b="0" dirty="0">
                <a:solidFill>
                  <a:schemeClr val="tx1"/>
                </a:solidFill>
                <a:latin typeface="Arial" panose="020B0604020202020204" pitchFamily="34" charset="0"/>
              </a:rPr>
              <a:t>can be found in the notes panels of applicable slides.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097" y="4081297"/>
            <a:ext cx="313565" cy="340831"/>
          </a:xfrm>
          <a:prstGeom prst="rect">
            <a:avLst/>
          </a:prstGeom>
        </p:spPr>
      </p:pic>
      <p:sp>
        <p:nvSpPr>
          <p:cNvPr id="3" name="Slide Number Placeholder 2"/>
          <p:cNvSpPr>
            <a:spLocks noGrp="1"/>
          </p:cNvSpPr>
          <p:nvPr>
            <p:ph type="sldNum" sz="quarter" idx="4"/>
          </p:nvPr>
        </p:nvSpPr>
        <p:spPr/>
        <p:txBody>
          <a:bodyPr/>
          <a:lstStyle/>
          <a:p>
            <a:fld id="{B0F7FFD8-5CE8-4D8F-8E40-58118BB0EBB0}" type="slidenum">
              <a:rPr lang="en-CA" smtClean="0"/>
              <a:pPr/>
              <a:t>11</a:t>
            </a:fld>
            <a:endParaRPr lang="en-CA" dirty="0"/>
          </a:p>
        </p:txBody>
      </p:sp>
      <p:sp>
        <p:nvSpPr>
          <p:cNvPr id="6" name="Rectangle 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1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69" y="389687"/>
            <a:ext cx="8229600" cy="1015663"/>
          </a:xfrm>
        </p:spPr>
        <p:txBody>
          <a:bodyPr/>
          <a:lstStyle/>
          <a:p>
            <a:r>
              <a:rPr lang="en-US" dirty="0"/>
              <a:t>Setting the context: Patients’ </a:t>
            </a:r>
            <a:r>
              <a:rPr lang="en-US" dirty="0" smtClean="0"/>
              <a:t>interactions</a:t>
            </a:r>
            <a:br>
              <a:rPr lang="en-US" dirty="0" smtClean="0"/>
            </a:br>
            <a:r>
              <a:rPr lang="en-US" dirty="0" smtClean="0"/>
              <a:t>with </a:t>
            </a:r>
            <a:r>
              <a:rPr lang="en-US" dirty="0"/>
              <a:t>their health system</a:t>
            </a:r>
            <a:endParaRPr lang="en-CA" dirty="0"/>
          </a:p>
        </p:txBody>
      </p:sp>
      <p:sp>
        <p:nvSpPr>
          <p:cNvPr id="5" name="Content Placeholder 4"/>
          <p:cNvSpPr>
            <a:spLocks noGrp="1"/>
          </p:cNvSpPr>
          <p:nvPr>
            <p:ph idx="1"/>
          </p:nvPr>
        </p:nvSpPr>
        <p:spPr>
          <a:xfrm>
            <a:off x="1403648" y="3394314"/>
            <a:ext cx="5943612" cy="2160240"/>
          </a:xfrm>
        </p:spPr>
        <p:txBody>
          <a:bodyPr>
            <a:noAutofit/>
          </a:bodyPr>
          <a:lstStyle/>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Delivering patient-</a:t>
            </a:r>
            <a:r>
              <a:rPr lang="en-US" sz="1100" b="0" dirty="0" err="1" smtClean="0">
                <a:solidFill>
                  <a:schemeClr val="tx1"/>
                </a:solidFill>
                <a:latin typeface="Arial" panose="020B0604020202020204" pitchFamily="34" charset="0"/>
              </a:rPr>
              <a:t>centred</a:t>
            </a:r>
            <a:r>
              <a:rPr lang="en-US" sz="1100" b="0" dirty="0" smtClean="0">
                <a:solidFill>
                  <a:schemeClr val="tx1"/>
                </a:solidFill>
                <a:latin typeface="Arial" panose="020B0604020202020204" pitchFamily="34" charset="0"/>
              </a:rPr>
              <a:t> care is a health system goal in Canada and many other developed countries. By comparing Canadian seniors’ experiences and interactions across their health care system with those of seniors in 10 other developed countries,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 provides important perspective on how well health systems in Canada are meeting the needs and expectations of seniors. </a:t>
            </a:r>
          </a:p>
          <a:p>
            <a:pPr marL="0" indent="0">
              <a:lnSpc>
                <a:spcPts val="1600"/>
              </a:lnSpc>
              <a:spcBef>
                <a:spcPts val="0"/>
              </a:spcBef>
              <a:spcAft>
                <a:spcPts val="1200"/>
              </a:spcAft>
              <a:buNone/>
            </a:pPr>
            <a:r>
              <a:rPr lang="en-US" sz="1100" b="0" dirty="0" smtClean="0">
                <a:solidFill>
                  <a:schemeClr val="tx1"/>
                </a:solidFill>
                <a:latin typeface="Arial" panose="020B0604020202020204" pitchFamily="34" charset="0"/>
              </a:rPr>
              <a:t>At the </a:t>
            </a:r>
            <a:r>
              <a:rPr lang="en-US" sz="1100" b="0" dirty="0" err="1" smtClean="0">
                <a:solidFill>
                  <a:schemeClr val="tx1"/>
                </a:solidFill>
                <a:latin typeface="Arial" panose="020B0604020202020204" pitchFamily="34" charset="0"/>
              </a:rPr>
              <a:t>centre</a:t>
            </a:r>
            <a:r>
              <a:rPr lang="en-US" sz="1100" b="0" dirty="0" smtClean="0">
                <a:solidFill>
                  <a:schemeClr val="tx1"/>
                </a:solidFill>
                <a:latin typeface="Arial" panose="020B0604020202020204" pitchFamily="34" charset="0"/>
              </a:rPr>
              <a:t> of the patient’s interactions is the primary health care physician who provides essential care, as well as necessary coordination across various components of a health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care system, including specialist care, hospital care, home care and end-of-life planning.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 provides information on the experience of seniors with each of these components. </a:t>
            </a:r>
            <a:endParaRPr lang="en-US" sz="1100" b="0" dirty="0">
              <a:solidFill>
                <a:schemeClr val="tx1"/>
              </a:solidFill>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993" y="1772816"/>
            <a:ext cx="5943612" cy="1322835"/>
          </a:xfrm>
          <a:prstGeom prst="rect">
            <a:avLst/>
          </a:prstGeom>
        </p:spPr>
      </p:pic>
      <p:sp>
        <p:nvSpPr>
          <p:cNvPr id="3" name="Slide Number Placeholder 2"/>
          <p:cNvSpPr>
            <a:spLocks noGrp="1"/>
          </p:cNvSpPr>
          <p:nvPr>
            <p:ph type="sldNum" sz="quarter" idx="4"/>
          </p:nvPr>
        </p:nvSpPr>
        <p:spPr/>
        <p:txBody>
          <a:bodyPr/>
          <a:lstStyle/>
          <a:p>
            <a:fld id="{B0F7FFD8-5CE8-4D8F-8E40-58118BB0EBB0}" type="slidenum">
              <a:rPr lang="en-CA" smtClean="0"/>
              <a:pPr/>
              <a:t>12</a:t>
            </a:fld>
            <a:endParaRPr lang="en-CA" dirty="0"/>
          </a:p>
        </p:txBody>
      </p:sp>
      <p:sp>
        <p:nvSpPr>
          <p:cNvPr id="6" name="Rectangle 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51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experiences with their health system</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13</a:t>
            </a:fld>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970" y="1198621"/>
            <a:ext cx="5718060" cy="5032258"/>
          </a:xfrm>
          <a:prstGeom prst="rect">
            <a:avLst/>
          </a:prstGeom>
        </p:spPr>
      </p:pic>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392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423193"/>
          </a:xfrm>
        </p:spPr>
        <p:txBody>
          <a:bodyPr/>
          <a:lstStyle/>
          <a:p>
            <a:r>
              <a:rPr lang="en-US" dirty="0" smtClean="0"/>
              <a:t>Health of Canadian seniors</a:t>
            </a:r>
            <a:endParaRPr lang="en-US" strike="sngStrike"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14</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731520" bIns="180000" rtlCol="0" anchor="t" anchorCtr="0"/>
          <a:lstStyle/>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8 out of 10 Canadian seniors — a higher proportion than the international average — rate their health as excellent, very good or good.</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However, many Canadian seniors face problems with their health and well-being, more so than seniors in other countries. A third live with at least 3 chronic conditions, 32% take 5 or more regular medications and 14% face a mental health problem such as depression or anxiety.</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9% of Canadian seniors worry about not having enough money to buy nutritious meals or to pay for housing or other bills; this proportion is similar in other countries. </a:t>
            </a:r>
            <a:r>
              <a:rPr lang="en-US" sz="1400" dirty="0" smtClean="0">
                <a:solidFill>
                  <a:schemeClr val="tx1"/>
                </a:solidFill>
                <a:cs typeface="Arial" panose="020B0604020202020204" pitchFamily="34" charset="0"/>
              </a:rPr>
              <a:t>18% </a:t>
            </a:r>
            <a:r>
              <a:rPr lang="en-US" sz="1400" dirty="0">
                <a:solidFill>
                  <a:schemeClr val="tx1"/>
                </a:solidFill>
                <a:cs typeface="Arial" panose="020B0604020202020204" pitchFamily="34" charset="0"/>
              </a:rPr>
              <a:t>cannot pay for dental care, higher than the international average.</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2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2"/>
            <a:ext cx="8229600" cy="423193"/>
          </a:xfrm>
        </p:spPr>
        <p:txBody>
          <a:bodyPr/>
          <a:lstStyle/>
          <a:p>
            <a:r>
              <a:rPr lang="en-CA" dirty="0" smtClean="0"/>
              <a:t>Canadian seniors have better self-perceived health than seniors in most other countries</a:t>
            </a:r>
            <a:endParaRPr lang="en-CA" dirty="0"/>
          </a:p>
        </p:txBody>
      </p:sp>
      <p:graphicFrame>
        <p:nvGraphicFramePr>
          <p:cNvPr id="24" name="Content Placeholder 23"/>
          <p:cNvGraphicFramePr>
            <a:graphicFrameLocks noGrp="1"/>
          </p:cNvGraphicFramePr>
          <p:nvPr>
            <p:ph idx="4294967295"/>
            <p:extLst>
              <p:ext uri="{D42A27DB-BD31-4B8C-83A1-F6EECF244321}">
                <p14:modId xmlns:p14="http://schemas.microsoft.com/office/powerpoint/2010/main" val="1955982228"/>
              </p:ext>
            </p:extLst>
          </p:nvPr>
        </p:nvGraphicFramePr>
        <p:xfrm>
          <a:off x="468313" y="1904738"/>
          <a:ext cx="4004296" cy="408622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5110791" y="1883700"/>
            <a:ext cx="3383504" cy="2770417"/>
            <a:chOff x="5110791" y="1883700"/>
            <a:chExt cx="3383504" cy="2770417"/>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801" y="1883700"/>
              <a:ext cx="941834" cy="786386"/>
            </a:xfrm>
            <a:prstGeom prst="rect">
              <a:avLst/>
            </a:prstGeom>
          </p:spPr>
        </p:pic>
        <p:grpSp>
          <p:nvGrpSpPr>
            <p:cNvPr id="3" name="Group 2"/>
            <p:cNvGrpSpPr/>
            <p:nvPr/>
          </p:nvGrpSpPr>
          <p:grpSpPr>
            <a:xfrm>
              <a:off x="5110791" y="2599690"/>
              <a:ext cx="3383504" cy="2054427"/>
              <a:chOff x="5110791" y="2123813"/>
              <a:chExt cx="3383504" cy="2054427"/>
            </a:xfrm>
          </p:grpSpPr>
          <p:sp>
            <p:nvSpPr>
              <p:cNvPr id="7" name="Rectangle 6"/>
              <p:cNvSpPr/>
              <p:nvPr/>
            </p:nvSpPr>
            <p:spPr>
              <a:xfrm>
                <a:off x="5110791" y="2123813"/>
                <a:ext cx="3383504" cy="2054427"/>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450"/>
                  </a:spcAft>
                </a:pPr>
                <a:r>
                  <a:rPr lang="en-US" sz="1500" b="1" dirty="0">
                    <a:solidFill>
                      <a:schemeClr val="tx1"/>
                    </a:solidFill>
                    <a:cs typeface="Arial" panose="020B0604020202020204" pitchFamily="34" charset="0"/>
                  </a:rPr>
                  <a:t>Predictors of positive self-perceived health status </a:t>
                </a:r>
                <a:r>
                  <a:rPr lang="en-US" sz="1500" b="1" dirty="0" smtClean="0">
                    <a:solidFill>
                      <a:schemeClr val="tx1"/>
                    </a:solidFill>
                    <a:cs typeface="Arial" panose="020B0604020202020204" pitchFamily="34" charset="0"/>
                  </a:rPr>
                  <a:t>include</a:t>
                </a:r>
                <a:endParaRPr lang="en-CA" sz="1500" b="1" dirty="0" smtClean="0">
                  <a:solidFill>
                    <a:schemeClr val="tx1"/>
                  </a:solidFill>
                  <a:cs typeface="Arial" panose="020B0604020202020204" pitchFamily="34" charset="0"/>
                </a:endParaRPr>
              </a:p>
              <a:p>
                <a:pPr marL="228600" indent="-228600">
                  <a:lnSpc>
                    <a:spcPts val="2000"/>
                  </a:lnSpc>
                  <a:spcAft>
                    <a:spcPts val="450"/>
                  </a:spcAft>
                  <a:buFont typeface="Arial" panose="020B0604020202020204" pitchFamily="34" charset="0"/>
                  <a:buChar char="•"/>
                </a:pPr>
                <a:r>
                  <a:rPr lang="en-CA" sz="1500" dirty="0" smtClean="0">
                    <a:solidFill>
                      <a:schemeClr val="tx1"/>
                    </a:solidFill>
                    <a:cs typeface="Arial" panose="020B0604020202020204" pitchFamily="34" charset="0"/>
                  </a:rPr>
                  <a:t>Fewer </a:t>
                </a:r>
                <a:r>
                  <a:rPr lang="en-CA" sz="1500" dirty="0">
                    <a:solidFill>
                      <a:schemeClr val="tx1"/>
                    </a:solidFill>
                    <a:cs typeface="Arial" panose="020B0604020202020204" pitchFamily="34" charset="0"/>
                  </a:rPr>
                  <a:t>chronic </a:t>
                </a:r>
                <a:r>
                  <a:rPr lang="en-CA" sz="1500" dirty="0" smtClean="0">
                    <a:solidFill>
                      <a:schemeClr val="tx1"/>
                    </a:solidFill>
                    <a:cs typeface="Arial" panose="020B0604020202020204" pitchFamily="34" charset="0"/>
                  </a:rPr>
                  <a:t>conditions </a:t>
                </a:r>
              </a:p>
              <a:p>
                <a:pPr marL="228600" indent="-228600">
                  <a:lnSpc>
                    <a:spcPts val="2000"/>
                  </a:lnSpc>
                  <a:spcAft>
                    <a:spcPts val="450"/>
                  </a:spcAft>
                  <a:buFont typeface="Arial" panose="020B0604020202020204" pitchFamily="34" charset="0"/>
                  <a:buChar char="•"/>
                </a:pPr>
                <a:r>
                  <a:rPr lang="en-CA" sz="1500" dirty="0" smtClean="0">
                    <a:solidFill>
                      <a:schemeClr val="tx1"/>
                    </a:solidFill>
                    <a:cs typeface="Arial" panose="020B0604020202020204" pitchFamily="34" charset="0"/>
                  </a:rPr>
                  <a:t>High </a:t>
                </a:r>
                <a:r>
                  <a:rPr lang="en-CA" sz="1500" dirty="0">
                    <a:solidFill>
                      <a:schemeClr val="tx1"/>
                    </a:solidFill>
                    <a:cs typeface="Arial" panose="020B0604020202020204" pitchFamily="34" charset="0"/>
                  </a:rPr>
                  <a:t>level of confidence in managing </a:t>
                </a:r>
                <a:r>
                  <a:rPr lang="en-CA" sz="1500" dirty="0" smtClean="0">
                    <a:solidFill>
                      <a:schemeClr val="tx1"/>
                    </a:solidFill>
                    <a:cs typeface="Arial" panose="020B0604020202020204" pitchFamily="34" charset="0"/>
                  </a:rPr>
                  <a:t>health problems</a:t>
                </a:r>
              </a:p>
              <a:p>
                <a:pPr marL="228600" indent="-228600">
                  <a:lnSpc>
                    <a:spcPts val="2000"/>
                  </a:lnSpc>
                  <a:buFont typeface="Arial" panose="020B0604020202020204" pitchFamily="34" charset="0"/>
                  <a:buChar char="•"/>
                </a:pPr>
                <a:r>
                  <a:rPr lang="en-CA" sz="1500" dirty="0" smtClean="0">
                    <a:solidFill>
                      <a:schemeClr val="tx1"/>
                    </a:solidFill>
                    <a:cs typeface="Arial" panose="020B0604020202020204" pitchFamily="34" charset="0"/>
                  </a:rPr>
                  <a:t>Higher </a:t>
                </a:r>
                <a:r>
                  <a:rPr lang="en-CA" sz="1500" dirty="0">
                    <a:solidFill>
                      <a:schemeClr val="tx1"/>
                    </a:solidFill>
                    <a:cs typeface="Arial" panose="020B0604020202020204" pitchFamily="34" charset="0"/>
                  </a:rPr>
                  <a:t>income </a:t>
                </a:r>
                <a:endParaRPr lang="en-CA" sz="1500" dirty="0" smtClean="0">
                  <a:solidFill>
                    <a:schemeClr val="tx1"/>
                  </a:solidFill>
                  <a:cs typeface="Arial" panose="020B0604020202020204" pitchFamily="34" charset="0"/>
                </a:endParaRPr>
              </a:p>
            </p:txBody>
          </p:sp>
          <p:cxnSp>
            <p:nvCxnSpPr>
              <p:cNvPr id="6" name="Straight Connector 5"/>
              <p:cNvCxnSpPr/>
              <p:nvPr/>
            </p:nvCxnSpPr>
            <p:spPr>
              <a:xfrm flipV="1">
                <a:off x="5110791" y="2123813"/>
                <a:ext cx="338350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9" name="Slide Number Placeholder 8"/>
          <p:cNvSpPr>
            <a:spLocks noGrp="1"/>
          </p:cNvSpPr>
          <p:nvPr>
            <p:ph type="sldNum" sz="quarter" idx="4"/>
          </p:nvPr>
        </p:nvSpPr>
        <p:spPr/>
        <p:txBody>
          <a:bodyPr/>
          <a:lstStyle/>
          <a:p>
            <a:fld id="{B0F7FFD8-5CE8-4D8F-8E40-58118BB0EBB0}" type="slidenum">
              <a:rPr lang="en-CA" smtClean="0"/>
              <a:pPr/>
              <a:t>15</a:t>
            </a:fld>
            <a:endParaRPr lang="en-CA" dirty="0"/>
          </a:p>
        </p:txBody>
      </p:sp>
      <p:grpSp>
        <p:nvGrpSpPr>
          <p:cNvPr id="13" name="Group 12"/>
          <p:cNvGrpSpPr/>
          <p:nvPr/>
        </p:nvGrpSpPr>
        <p:grpSpPr>
          <a:xfrm>
            <a:off x="5067033" y="5004141"/>
            <a:ext cx="3494637" cy="913070"/>
            <a:chOff x="5067033" y="5004141"/>
            <a:chExt cx="3494637" cy="91307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033" y="5081438"/>
              <a:ext cx="528009" cy="528009"/>
            </a:xfrm>
            <a:prstGeom prst="rect">
              <a:avLst/>
            </a:prstGeom>
          </p:spPr>
        </p:pic>
        <p:sp>
          <p:nvSpPr>
            <p:cNvPr id="11" name="Rectangle 10"/>
            <p:cNvSpPr/>
            <p:nvPr/>
          </p:nvSpPr>
          <p:spPr>
            <a:xfrm>
              <a:off x="5595043" y="5004141"/>
              <a:ext cx="2966627" cy="913070"/>
            </a:xfrm>
            <a:prstGeom prst="rect">
              <a:avLst/>
            </a:prstGeom>
          </p:spPr>
          <p:txBody>
            <a:bodyPr wrap="square">
              <a:spAutoFit/>
            </a:bodyPr>
            <a:lstStyle/>
            <a:p>
              <a:pPr>
                <a:lnSpc>
                  <a:spcPts val="1600"/>
                </a:lnSpc>
              </a:pPr>
              <a:r>
                <a:rPr lang="en-CA" sz="1100" b="1" dirty="0" smtClean="0">
                  <a:solidFill>
                    <a:sysClr val="windowText" lastClr="000000"/>
                  </a:solidFill>
                  <a:latin typeface="Arial" panose="020B0604020202020204" pitchFamily="34" charset="0"/>
                  <a:cs typeface="Arial" panose="020B0604020202020204" pitchFamily="34" charset="0"/>
                </a:rPr>
                <a:t>In </a:t>
              </a:r>
              <a:r>
                <a:rPr lang="en-CA" sz="1100" b="1" dirty="0">
                  <a:solidFill>
                    <a:sysClr val="windowText" lastClr="000000"/>
                  </a:solidFill>
                  <a:latin typeface="Arial" panose="020B0604020202020204" pitchFamily="34" charset="0"/>
                  <a:cs typeface="Arial" panose="020B0604020202020204" pitchFamily="34" charset="0"/>
                </a:rPr>
                <a:t>the 2014 CMWF survey</a:t>
              </a:r>
              <a:r>
                <a:rPr lang="en-CA" sz="1100" dirty="0">
                  <a:solidFill>
                    <a:sysClr val="windowText" lastClr="000000"/>
                  </a:solidFill>
                  <a:latin typeface="Arial" panose="020B0604020202020204" pitchFamily="34" charset="0"/>
                  <a:cs typeface="Arial" panose="020B0604020202020204" pitchFamily="34" charset="0"/>
                </a:rPr>
                <a:t>, older Canadians (age 55+) gave similar answers to the same question, and Canada’s placement among other countries was also similar.*</a:t>
              </a:r>
            </a:p>
          </p:txBody>
        </p:sp>
      </p:grpSp>
      <p:grpSp>
        <p:nvGrpSpPr>
          <p:cNvPr id="14" name="Group 2"/>
          <p:cNvGrpSpPr/>
          <p:nvPr/>
        </p:nvGrpSpPr>
        <p:grpSpPr>
          <a:xfrm>
            <a:off x="247211" y="6477961"/>
            <a:ext cx="4324789" cy="261623"/>
            <a:chOff x="1559256" y="5157193"/>
            <a:chExt cx="4324789" cy="253467"/>
          </a:xfrm>
        </p:grpSpPr>
        <p:grpSp>
          <p:nvGrpSpPr>
            <p:cNvPr id="15" name="Group 3"/>
            <p:cNvGrpSpPr/>
            <p:nvPr/>
          </p:nvGrpSpPr>
          <p:grpSpPr>
            <a:xfrm>
              <a:off x="1559256" y="5157203"/>
              <a:ext cx="1598406" cy="253455"/>
              <a:chOff x="2989195" y="6289577"/>
              <a:chExt cx="1741128" cy="264692"/>
            </a:xfrm>
          </p:grpSpPr>
          <p:sp>
            <p:nvSpPr>
              <p:cNvPr id="22"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3"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6" name="Group 5"/>
            <p:cNvGrpSpPr/>
            <p:nvPr/>
          </p:nvGrpSpPr>
          <p:grpSpPr>
            <a:xfrm>
              <a:off x="2918782" y="5157206"/>
              <a:ext cx="1453097" cy="253454"/>
              <a:chOff x="4402330" y="6289581"/>
              <a:chExt cx="1741127" cy="264691"/>
            </a:xfrm>
          </p:grpSpPr>
          <p:sp>
            <p:nvSpPr>
              <p:cNvPr id="20"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1"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7" name="Group 7"/>
            <p:cNvGrpSpPr/>
            <p:nvPr/>
          </p:nvGrpSpPr>
          <p:grpSpPr>
            <a:xfrm>
              <a:off x="4430950" y="5157193"/>
              <a:ext cx="1453095" cy="253454"/>
              <a:chOff x="5966949" y="6289568"/>
              <a:chExt cx="1741125" cy="264691"/>
            </a:xfrm>
          </p:grpSpPr>
          <p:sp>
            <p:nvSpPr>
              <p:cNvPr id="18"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9"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5" name="Rectangle 2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8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414" y="5615438"/>
            <a:ext cx="8259385" cy="507831"/>
          </a:xfrm>
          <a:prstGeom prst="rect">
            <a:avLst/>
          </a:prstGeom>
        </p:spPr>
        <p:txBody>
          <a:bodyPr wrap="square">
            <a:spAutoFit/>
          </a:bodyPr>
          <a:lstStyle/>
          <a:p>
            <a:r>
              <a:rPr lang="en-CA" sz="900" b="1" dirty="0" smtClean="0">
                <a:latin typeface="Arial" panose="020B0604020202020204" pitchFamily="34" charset="0"/>
              </a:rPr>
              <a:t>Note</a:t>
            </a:r>
          </a:p>
          <a:p>
            <a:r>
              <a:rPr lang="en-CA" sz="900" dirty="0" smtClean="0">
                <a:latin typeface="Arial" panose="020B0604020202020204" pitchFamily="34" charset="0"/>
              </a:rPr>
              <a:t>The Commonwealth Fund average </a:t>
            </a:r>
            <a:r>
              <a:rPr lang="en-CA" sz="900" dirty="0">
                <a:latin typeface="Arial" panose="020B0604020202020204" pitchFamily="34" charset="0"/>
              </a:rPr>
              <a:t>was calculated by adding the results from the </a:t>
            </a:r>
            <a:r>
              <a:rPr lang="en-CA" sz="900" dirty="0" smtClean="0">
                <a:latin typeface="Arial" panose="020B0604020202020204" pitchFamily="34" charset="0"/>
              </a:rPr>
              <a:t>11 </a:t>
            </a:r>
            <a:r>
              <a:rPr lang="en-CA" sz="900" dirty="0">
                <a:latin typeface="Arial" panose="020B0604020202020204" pitchFamily="34" charset="0"/>
              </a:rPr>
              <a:t>countries and dividing by the number of </a:t>
            </a:r>
            <a:r>
              <a:rPr lang="en-CA" sz="900" dirty="0" smtClean="0">
                <a:latin typeface="Arial" panose="020B0604020202020204" pitchFamily="34" charset="0"/>
              </a:rPr>
              <a:t>countries. The </a:t>
            </a:r>
            <a:r>
              <a:rPr lang="en-CA" sz="900" dirty="0">
                <a:latin typeface="Arial" panose="020B0604020202020204" pitchFamily="34" charset="0"/>
              </a:rPr>
              <a:t>Canadian average represents </a:t>
            </a:r>
            <a:r>
              <a:rPr lang="en-CA" sz="900" dirty="0" smtClean="0">
                <a:latin typeface="Arial" panose="020B0604020202020204" pitchFamily="34" charset="0"/>
              </a:rPr>
              <a:t>the </a:t>
            </a:r>
            <a:r>
              <a:rPr lang="en-CA" sz="900" dirty="0">
                <a:latin typeface="Arial" panose="020B0604020202020204" pitchFamily="34" charset="0"/>
              </a:rPr>
              <a:t>average experience of Canadians (as opposed to the mean of provincial results).</a:t>
            </a:r>
            <a:endParaRPr lang="en-CA" sz="900" dirty="0"/>
          </a:p>
        </p:txBody>
      </p:sp>
      <p:sp>
        <p:nvSpPr>
          <p:cNvPr id="2" name="Title 1"/>
          <p:cNvSpPr>
            <a:spLocks noGrp="1"/>
          </p:cNvSpPr>
          <p:nvPr>
            <p:ph type="title"/>
          </p:nvPr>
        </p:nvSpPr>
        <p:spPr>
          <a:xfrm>
            <a:off x="457200" y="389999"/>
            <a:ext cx="8229600" cy="423193"/>
          </a:xfrm>
        </p:spPr>
        <p:txBody>
          <a:bodyPr/>
          <a:lstStyle/>
          <a:p>
            <a:r>
              <a:rPr lang="en-CA" dirty="0" smtClean="0"/>
              <a:t>Provincial snapshot: Self-reported health excellent, very good or good</a:t>
            </a:r>
            <a:endParaRPr lang="en-CA" dirty="0"/>
          </a:p>
        </p:txBody>
      </p:sp>
      <p:sp>
        <p:nvSpPr>
          <p:cNvPr id="5" name="Slide Number Placeholder 4"/>
          <p:cNvSpPr>
            <a:spLocks noGrp="1"/>
          </p:cNvSpPr>
          <p:nvPr>
            <p:ph type="sldNum" sz="quarter" idx="4"/>
          </p:nvPr>
        </p:nvSpPr>
        <p:spPr/>
        <p:txBody>
          <a:bodyPr/>
          <a:lstStyle/>
          <a:p>
            <a:fld id="{B0F7FFD8-5CE8-4D8F-8E40-58118BB0EBB0}" type="slidenum">
              <a:rPr lang="en-CA" smtClean="0"/>
              <a:pPr/>
              <a:t>16</a:t>
            </a:fld>
            <a:endParaRPr lang="en-CA" dirty="0"/>
          </a:p>
        </p:txBody>
      </p:sp>
      <p:grpSp>
        <p:nvGrpSpPr>
          <p:cNvPr id="6" name="Group 5"/>
          <p:cNvGrpSpPr/>
          <p:nvPr/>
        </p:nvGrpSpPr>
        <p:grpSpPr>
          <a:xfrm>
            <a:off x="871068" y="1340717"/>
            <a:ext cx="6913771" cy="4114808"/>
            <a:chOff x="871068" y="1340717"/>
            <a:chExt cx="6913771" cy="4114808"/>
          </a:xfrm>
        </p:grpSpPr>
        <p:grpSp>
          <p:nvGrpSpPr>
            <p:cNvPr id="11" name="Group 10"/>
            <p:cNvGrpSpPr/>
            <p:nvPr/>
          </p:nvGrpSpPr>
          <p:grpSpPr>
            <a:xfrm>
              <a:off x="2210036" y="1340717"/>
              <a:ext cx="5574803" cy="4114808"/>
              <a:chOff x="966266" y="1500212"/>
              <a:chExt cx="5574803" cy="411480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9" name="Group 8"/>
              <p:cNvGrpSpPr/>
              <p:nvPr/>
            </p:nvGrpSpPr>
            <p:grpSpPr>
              <a:xfrm>
                <a:off x="1350054" y="4112122"/>
                <a:ext cx="363501" cy="363501"/>
                <a:chOff x="1350054" y="4112122"/>
                <a:chExt cx="363501" cy="363501"/>
              </a:xfrm>
            </p:grpSpPr>
            <p:sp>
              <p:nvSpPr>
                <p:cNvPr id="136" name="TextBox 135"/>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37" name="Rectangle 136"/>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a:solidFill>
                        <a:srgbClr val="282828"/>
                      </a:solidFill>
                    </a:rPr>
                    <a:t>8</a:t>
                  </a:r>
                  <a:r>
                    <a:rPr lang="en-CA" sz="1200" b="1" dirty="0" smtClean="0">
                      <a:solidFill>
                        <a:srgbClr val="282828"/>
                      </a:solidFill>
                    </a:rPr>
                    <a:t>4%</a:t>
                  </a:r>
                  <a:endParaRPr lang="en-CA" sz="1200" b="1" dirty="0">
                    <a:solidFill>
                      <a:srgbClr val="282828"/>
                    </a:solidFill>
                  </a:endParaRPr>
                </a:p>
              </p:txBody>
            </p:sp>
          </p:grpSp>
          <p:grpSp>
            <p:nvGrpSpPr>
              <p:cNvPr id="88" name="Group 87"/>
              <p:cNvGrpSpPr/>
              <p:nvPr/>
            </p:nvGrpSpPr>
            <p:grpSpPr>
              <a:xfrm>
                <a:off x="1930682" y="4223506"/>
                <a:ext cx="363501" cy="363501"/>
                <a:chOff x="1350054" y="4112122"/>
                <a:chExt cx="363501" cy="363501"/>
              </a:xfrm>
            </p:grpSpPr>
            <p:sp>
              <p:nvSpPr>
                <p:cNvPr id="89" name="TextBox 88"/>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99" name="Rectangle 98"/>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84%</a:t>
                  </a:r>
                  <a:endParaRPr lang="en-CA" sz="1200" b="1" dirty="0">
                    <a:solidFill>
                      <a:srgbClr val="282828"/>
                    </a:solidFill>
                  </a:endParaRPr>
                </a:p>
              </p:txBody>
            </p:sp>
          </p:grpSp>
          <p:grpSp>
            <p:nvGrpSpPr>
              <p:cNvPr id="100" name="Group 99"/>
              <p:cNvGrpSpPr/>
              <p:nvPr/>
            </p:nvGrpSpPr>
            <p:grpSpPr>
              <a:xfrm>
                <a:off x="2416009" y="4298484"/>
                <a:ext cx="363501" cy="363501"/>
                <a:chOff x="1350054" y="4112122"/>
                <a:chExt cx="363501" cy="363501"/>
              </a:xfrm>
            </p:grpSpPr>
            <p:sp>
              <p:nvSpPr>
                <p:cNvPr id="101" name="TextBox 100"/>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2" name="Rectangle 101"/>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83%</a:t>
                  </a:r>
                  <a:endParaRPr lang="en-CA" sz="1200" b="1" dirty="0">
                    <a:solidFill>
                      <a:srgbClr val="282828"/>
                    </a:solidFill>
                  </a:endParaRPr>
                </a:p>
              </p:txBody>
            </p:sp>
          </p:grpSp>
          <p:grpSp>
            <p:nvGrpSpPr>
              <p:cNvPr id="103" name="Group 102"/>
              <p:cNvGrpSpPr/>
              <p:nvPr/>
            </p:nvGrpSpPr>
            <p:grpSpPr>
              <a:xfrm>
                <a:off x="2869523" y="4292357"/>
                <a:ext cx="363501" cy="363501"/>
                <a:chOff x="1350054" y="4112122"/>
                <a:chExt cx="363501" cy="363501"/>
              </a:xfrm>
            </p:grpSpPr>
            <p:sp>
              <p:nvSpPr>
                <p:cNvPr id="104" name="TextBox 103"/>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5" name="Rectangle 104"/>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83%</a:t>
                  </a:r>
                  <a:endParaRPr lang="en-CA" sz="1200" b="1" dirty="0">
                    <a:solidFill>
                      <a:srgbClr val="282828"/>
                    </a:solidFill>
                  </a:endParaRPr>
                </a:p>
              </p:txBody>
            </p:sp>
          </p:grpSp>
          <p:grpSp>
            <p:nvGrpSpPr>
              <p:cNvPr id="106" name="Group 105"/>
              <p:cNvGrpSpPr/>
              <p:nvPr/>
            </p:nvGrpSpPr>
            <p:grpSpPr>
              <a:xfrm>
                <a:off x="3542211" y="4489895"/>
                <a:ext cx="363501" cy="363501"/>
                <a:chOff x="1350054" y="4112122"/>
                <a:chExt cx="363501" cy="363501"/>
              </a:xfrm>
            </p:grpSpPr>
            <p:sp>
              <p:nvSpPr>
                <p:cNvPr id="107" name="TextBox 106"/>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8" name="Rectangle 107"/>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80%</a:t>
                  </a:r>
                  <a:endParaRPr lang="en-CA" sz="1200" b="1" dirty="0">
                    <a:solidFill>
                      <a:srgbClr val="282828"/>
                    </a:solidFill>
                  </a:endParaRPr>
                </a:p>
              </p:txBody>
            </p:sp>
          </p:grpSp>
          <p:grpSp>
            <p:nvGrpSpPr>
              <p:cNvPr id="109" name="Group 108"/>
              <p:cNvGrpSpPr/>
              <p:nvPr/>
            </p:nvGrpSpPr>
            <p:grpSpPr>
              <a:xfrm>
                <a:off x="4415880" y="4315838"/>
                <a:ext cx="363501" cy="363501"/>
                <a:chOff x="1350054" y="4112122"/>
                <a:chExt cx="363501" cy="363501"/>
              </a:xfrm>
            </p:grpSpPr>
            <p:sp>
              <p:nvSpPr>
                <p:cNvPr id="110" name="TextBox 109"/>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11" name="Rectangle 110"/>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80%</a:t>
                  </a:r>
                  <a:endParaRPr lang="en-CA" sz="1200" b="1" dirty="0">
                    <a:solidFill>
                      <a:srgbClr val="282828"/>
                    </a:solidFill>
                  </a:endParaRPr>
                </a:p>
              </p:txBody>
            </p:sp>
          </p:grpSp>
          <p:grpSp>
            <p:nvGrpSpPr>
              <p:cNvPr id="112" name="Group 111"/>
              <p:cNvGrpSpPr/>
              <p:nvPr/>
            </p:nvGrpSpPr>
            <p:grpSpPr>
              <a:xfrm>
                <a:off x="5101599" y="3159589"/>
                <a:ext cx="363501" cy="363501"/>
                <a:chOff x="1672272" y="4081157"/>
                <a:chExt cx="363501" cy="363501"/>
              </a:xfrm>
            </p:grpSpPr>
            <p:sp>
              <p:nvSpPr>
                <p:cNvPr id="113" name="TextBox 112"/>
                <p:cNvSpPr txBox="1"/>
                <p:nvPr/>
              </p:nvSpPr>
              <p:spPr>
                <a:xfrm>
                  <a:off x="1672272" y="4081157"/>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14" name="Rectangle 113"/>
                <p:cNvSpPr/>
                <p:nvPr/>
              </p:nvSpPr>
              <p:spPr>
                <a:xfrm>
                  <a:off x="1719370" y="4170574"/>
                  <a:ext cx="269304" cy="184666"/>
                </a:xfrm>
                <a:prstGeom prst="rect">
                  <a:avLst/>
                </a:prstGeom>
                <a:noFill/>
                <a:ln>
                  <a:noFill/>
                </a:ln>
              </p:spPr>
              <p:txBody>
                <a:bodyPr wrap="none" lIns="0" tIns="0" rIns="0" bIns="0">
                  <a:spAutoFit/>
                </a:bodyPr>
                <a:lstStyle/>
                <a:p>
                  <a:r>
                    <a:rPr lang="en-CA" sz="1200" b="1" dirty="0" smtClean="0">
                      <a:solidFill>
                        <a:srgbClr val="282828"/>
                      </a:solidFill>
                    </a:rPr>
                    <a:t>80%</a:t>
                  </a:r>
                  <a:endParaRPr lang="en-CA" sz="1200" b="1" dirty="0">
                    <a:solidFill>
                      <a:srgbClr val="282828"/>
                    </a:solidFill>
                  </a:endParaRPr>
                </a:p>
              </p:txBody>
            </p:sp>
          </p:grpSp>
          <p:grpSp>
            <p:nvGrpSpPr>
              <p:cNvPr id="115" name="Group 114"/>
              <p:cNvGrpSpPr/>
              <p:nvPr/>
            </p:nvGrpSpPr>
            <p:grpSpPr>
              <a:xfrm>
                <a:off x="5875929" y="3574841"/>
                <a:ext cx="363501" cy="363501"/>
                <a:chOff x="1197983" y="3856151"/>
                <a:chExt cx="363501" cy="363501"/>
              </a:xfrm>
            </p:grpSpPr>
            <p:sp>
              <p:nvSpPr>
                <p:cNvPr id="116" name="TextBox 115"/>
                <p:cNvSpPr txBox="1"/>
                <p:nvPr/>
              </p:nvSpPr>
              <p:spPr>
                <a:xfrm>
                  <a:off x="1197983" y="3856151"/>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17" name="Rectangle 116"/>
                <p:cNvSpPr/>
                <p:nvPr/>
              </p:nvSpPr>
              <p:spPr>
                <a:xfrm>
                  <a:off x="1245081" y="3945568"/>
                  <a:ext cx="269304" cy="184666"/>
                </a:xfrm>
                <a:prstGeom prst="rect">
                  <a:avLst/>
                </a:prstGeom>
                <a:noFill/>
                <a:ln>
                  <a:noFill/>
                </a:ln>
              </p:spPr>
              <p:txBody>
                <a:bodyPr wrap="none" lIns="0" tIns="0" rIns="0" bIns="0">
                  <a:spAutoFit/>
                </a:bodyPr>
                <a:lstStyle/>
                <a:p>
                  <a:r>
                    <a:rPr lang="en-CA" sz="1200" b="1" dirty="0" smtClean="0">
                      <a:solidFill>
                        <a:srgbClr val="282828"/>
                      </a:solidFill>
                    </a:rPr>
                    <a:t>76%</a:t>
                  </a:r>
                  <a:endParaRPr lang="en-CA" sz="1200" b="1" dirty="0">
                    <a:solidFill>
                      <a:srgbClr val="282828"/>
                    </a:solidFill>
                  </a:endParaRPr>
                </a:p>
              </p:txBody>
            </p:sp>
          </p:grpSp>
          <p:grpSp>
            <p:nvGrpSpPr>
              <p:cNvPr id="121" name="Group 120"/>
              <p:cNvGrpSpPr/>
              <p:nvPr/>
            </p:nvGrpSpPr>
            <p:grpSpPr>
              <a:xfrm>
                <a:off x="6161615" y="4460716"/>
                <a:ext cx="363501" cy="363501"/>
                <a:chOff x="984386" y="4027616"/>
                <a:chExt cx="363501" cy="363501"/>
              </a:xfrm>
            </p:grpSpPr>
            <p:sp>
              <p:nvSpPr>
                <p:cNvPr id="122" name="TextBox 121"/>
                <p:cNvSpPr txBox="1"/>
                <p:nvPr/>
              </p:nvSpPr>
              <p:spPr>
                <a:xfrm>
                  <a:off x="984386" y="4027616"/>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23" name="Rectangle 122"/>
                <p:cNvSpPr/>
                <p:nvPr/>
              </p:nvSpPr>
              <p:spPr>
                <a:xfrm>
                  <a:off x="1031484" y="4117033"/>
                  <a:ext cx="269304" cy="184666"/>
                </a:xfrm>
                <a:prstGeom prst="rect">
                  <a:avLst/>
                </a:prstGeom>
                <a:solidFill>
                  <a:srgbClr val="00A199"/>
                </a:solidFill>
                <a:ln>
                  <a:noFill/>
                </a:ln>
              </p:spPr>
              <p:txBody>
                <a:bodyPr wrap="none" lIns="0" tIns="0" rIns="0" bIns="0">
                  <a:spAutoFit/>
                </a:bodyPr>
                <a:lstStyle/>
                <a:p>
                  <a:r>
                    <a:rPr lang="en-CA" sz="1200" b="1" dirty="0" smtClean="0">
                      <a:solidFill>
                        <a:srgbClr val="282828"/>
                      </a:solidFill>
                    </a:rPr>
                    <a:t>82%</a:t>
                  </a:r>
                  <a:endParaRPr lang="en-CA" sz="1200" b="1" dirty="0">
                    <a:solidFill>
                      <a:srgbClr val="282828"/>
                    </a:solidFill>
                  </a:endParaRPr>
                </a:p>
              </p:txBody>
            </p:sp>
          </p:grpSp>
          <p:grpSp>
            <p:nvGrpSpPr>
              <p:cNvPr id="124" name="Group 123"/>
              <p:cNvGrpSpPr/>
              <p:nvPr/>
            </p:nvGrpSpPr>
            <p:grpSpPr>
              <a:xfrm>
                <a:off x="5832950" y="4894944"/>
                <a:ext cx="363501" cy="363501"/>
                <a:chOff x="1107906" y="3869048"/>
                <a:chExt cx="363501" cy="363501"/>
              </a:xfrm>
            </p:grpSpPr>
            <p:sp>
              <p:nvSpPr>
                <p:cNvPr id="125" name="TextBox 124"/>
                <p:cNvSpPr txBox="1"/>
                <p:nvPr/>
              </p:nvSpPr>
              <p:spPr>
                <a:xfrm>
                  <a:off x="1107906" y="3869048"/>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27" name="Rectangle 126"/>
                <p:cNvSpPr/>
                <p:nvPr/>
              </p:nvSpPr>
              <p:spPr>
                <a:xfrm>
                  <a:off x="1155004" y="3958465"/>
                  <a:ext cx="269304" cy="184666"/>
                </a:xfrm>
                <a:prstGeom prst="rect">
                  <a:avLst/>
                </a:prstGeom>
                <a:noFill/>
                <a:ln>
                  <a:noFill/>
                </a:ln>
              </p:spPr>
              <p:txBody>
                <a:bodyPr wrap="none" lIns="0" tIns="0" rIns="0" bIns="0">
                  <a:spAutoFit/>
                </a:bodyPr>
                <a:lstStyle/>
                <a:p>
                  <a:r>
                    <a:rPr lang="en-CA" sz="1200" b="1" dirty="0" smtClean="0">
                      <a:solidFill>
                        <a:srgbClr val="282828"/>
                      </a:solidFill>
                    </a:rPr>
                    <a:t>74%</a:t>
                  </a:r>
                  <a:endParaRPr lang="en-CA" sz="1200" b="1" dirty="0">
                    <a:solidFill>
                      <a:srgbClr val="282828"/>
                    </a:solidFill>
                  </a:endParaRPr>
                </a:p>
              </p:txBody>
            </p:sp>
          </p:grpSp>
        </p:grpSp>
        <p:grpSp>
          <p:nvGrpSpPr>
            <p:cNvPr id="3" name="Group 2"/>
            <p:cNvGrpSpPr/>
            <p:nvPr/>
          </p:nvGrpSpPr>
          <p:grpSpPr>
            <a:xfrm>
              <a:off x="871068" y="1877915"/>
              <a:ext cx="902879" cy="1689353"/>
              <a:chOff x="871068" y="1877915"/>
              <a:chExt cx="902879" cy="1689353"/>
            </a:xfrm>
          </p:grpSpPr>
          <p:sp>
            <p:nvSpPr>
              <p:cNvPr id="47" name="TextBox 46"/>
              <p:cNvSpPr txBox="1"/>
              <p:nvPr/>
            </p:nvSpPr>
            <p:spPr>
              <a:xfrm>
                <a:off x="1106205" y="3181844"/>
                <a:ext cx="385424" cy="385424"/>
              </a:xfrm>
              <a:prstGeom prst="ellipse">
                <a:avLst/>
              </a:prstGeom>
              <a:solidFill>
                <a:srgbClr val="282828"/>
              </a:solidFill>
            </p:spPr>
            <p:txBody>
              <a:bodyPr wrap="square" lIns="0" tIns="0" rIns="0" bIns="0" rtlCol="0" anchor="ctr">
                <a:noAutofit/>
              </a:bodyPr>
              <a:lstStyle/>
              <a:p>
                <a:r>
                  <a:rPr lang="en-CA" sz="1200" b="1" dirty="0" smtClean="0">
                    <a:solidFill>
                      <a:schemeClr val="bg1"/>
                    </a:solidFill>
                  </a:rPr>
                  <a:t>75%</a:t>
                </a:r>
                <a:endParaRPr lang="en-CA" sz="1200" b="1" dirty="0">
                  <a:solidFill>
                    <a:schemeClr val="bg1"/>
                  </a:solidFill>
                </a:endParaRPr>
              </a:p>
            </p:txBody>
          </p:sp>
          <p:grpSp>
            <p:nvGrpSpPr>
              <p:cNvPr id="13" name="Group 12"/>
              <p:cNvGrpSpPr/>
              <p:nvPr/>
            </p:nvGrpSpPr>
            <p:grpSpPr>
              <a:xfrm>
                <a:off x="871068" y="1877915"/>
                <a:ext cx="902879" cy="1324684"/>
                <a:chOff x="411571" y="2153665"/>
                <a:chExt cx="902879" cy="1324684"/>
              </a:xfrm>
            </p:grpSpPr>
            <p:sp>
              <p:nvSpPr>
                <p:cNvPr id="147" name="TextBox 146"/>
                <p:cNvSpPr txBox="1"/>
                <p:nvPr/>
              </p:nvSpPr>
              <p:spPr>
                <a:xfrm>
                  <a:off x="457200" y="2153665"/>
                  <a:ext cx="736099" cy="307777"/>
                </a:xfrm>
                <a:prstGeom prst="rect">
                  <a:avLst/>
                </a:prstGeom>
                <a:noFill/>
              </p:spPr>
              <p:txBody>
                <a:bodyPr wrap="none" rtlCol="0">
                  <a:spAutoFit/>
                </a:bodyPr>
                <a:lstStyle/>
                <a:p>
                  <a:pPr algn="ctr"/>
                  <a:r>
                    <a:rPr lang="en-CA" sz="1400" b="1" dirty="0" smtClean="0">
                      <a:solidFill>
                        <a:srgbClr val="282828"/>
                      </a:solidFill>
                    </a:rPr>
                    <a:t>Canada</a:t>
                  </a:r>
                  <a:endParaRPr lang="en-CA" sz="1400" b="1" dirty="0">
                    <a:solidFill>
                      <a:srgbClr val="282828"/>
                    </a:solidFill>
                  </a:endParaRPr>
                </a:p>
              </p:txBody>
            </p:sp>
            <p:sp>
              <p:nvSpPr>
                <p:cNvPr id="148" name="TextBox 147"/>
                <p:cNvSpPr txBox="1"/>
                <p:nvPr/>
              </p:nvSpPr>
              <p:spPr>
                <a:xfrm>
                  <a:off x="457200" y="3024442"/>
                  <a:ext cx="764440" cy="453907"/>
                </a:xfrm>
                <a:prstGeom prst="rect">
                  <a:avLst/>
                </a:prstGeom>
                <a:noFill/>
              </p:spPr>
              <p:txBody>
                <a:bodyPr wrap="none" rtlCol="0">
                  <a:spAutoFit/>
                </a:bodyPr>
                <a:lstStyle/>
                <a:p>
                  <a:pPr algn="ctr">
                    <a:lnSpc>
                      <a:spcPts val="1400"/>
                    </a:lnSpc>
                  </a:pPr>
                  <a:r>
                    <a:rPr lang="en-CA" sz="1400" b="1" dirty="0" smtClean="0">
                      <a:solidFill>
                        <a:srgbClr val="282828"/>
                      </a:solidFill>
                    </a:rPr>
                    <a:t>CMWF </a:t>
                  </a:r>
                </a:p>
                <a:p>
                  <a:pPr algn="ctr">
                    <a:lnSpc>
                      <a:spcPts val="1400"/>
                    </a:lnSpc>
                  </a:pPr>
                  <a:r>
                    <a:rPr lang="en-CA" sz="1400" b="1" dirty="0" smtClean="0">
                      <a:solidFill>
                        <a:srgbClr val="282828"/>
                      </a:solidFill>
                    </a:rPr>
                    <a:t>average</a:t>
                  </a:r>
                  <a:endParaRPr lang="en-CA" sz="1400" b="1" dirty="0">
                    <a:solidFill>
                      <a:srgbClr val="282828"/>
                    </a:solidFill>
                  </a:endParaRPr>
                </a:p>
              </p:txBody>
            </p:sp>
            <p:grpSp>
              <p:nvGrpSpPr>
                <p:cNvPr id="149" name="Group 148"/>
                <p:cNvGrpSpPr/>
                <p:nvPr/>
              </p:nvGrpSpPr>
              <p:grpSpPr>
                <a:xfrm>
                  <a:off x="643499" y="2448095"/>
                  <a:ext cx="363501" cy="363501"/>
                  <a:chOff x="1350054" y="4112122"/>
                  <a:chExt cx="363501" cy="363501"/>
                </a:xfrm>
              </p:grpSpPr>
              <p:sp>
                <p:nvSpPr>
                  <p:cNvPr id="150" name="TextBox 149"/>
                  <p:cNvSpPr txBox="1"/>
                  <p:nvPr/>
                </p:nvSpPr>
                <p:spPr>
                  <a:xfrm>
                    <a:off x="1350054" y="4112122"/>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51" name="Rectangle 150"/>
                  <p:cNvSpPr/>
                  <p:nvPr/>
                </p:nvSpPr>
                <p:spPr>
                  <a:xfrm>
                    <a:off x="1397152" y="4201539"/>
                    <a:ext cx="269304" cy="184666"/>
                  </a:xfrm>
                  <a:prstGeom prst="rect">
                    <a:avLst/>
                  </a:prstGeom>
                  <a:solidFill>
                    <a:srgbClr val="00A199"/>
                  </a:solidFill>
                  <a:ln>
                    <a:noFill/>
                  </a:ln>
                </p:spPr>
                <p:txBody>
                  <a:bodyPr wrap="none" lIns="0" tIns="0" rIns="0" bIns="0">
                    <a:spAutoFit/>
                  </a:bodyPr>
                  <a:lstStyle/>
                  <a:p>
                    <a:r>
                      <a:rPr lang="en-CA" sz="1200" b="1" dirty="0">
                        <a:solidFill>
                          <a:srgbClr val="282828"/>
                        </a:solidFill>
                      </a:rPr>
                      <a:t>81%</a:t>
                    </a:r>
                  </a:p>
                </p:txBody>
              </p:sp>
            </p:grpSp>
            <p:cxnSp>
              <p:nvCxnSpPr>
                <p:cNvPr id="155" name="Straight Connector 154"/>
                <p:cNvCxnSpPr/>
                <p:nvPr/>
              </p:nvCxnSpPr>
              <p:spPr>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grpSp>
      <p:grpSp>
        <p:nvGrpSpPr>
          <p:cNvPr id="46" name="Group 2"/>
          <p:cNvGrpSpPr/>
          <p:nvPr/>
        </p:nvGrpSpPr>
        <p:grpSpPr>
          <a:xfrm>
            <a:off x="247211" y="6477961"/>
            <a:ext cx="4324789" cy="261623"/>
            <a:chOff x="1559256" y="5157193"/>
            <a:chExt cx="4324789" cy="253467"/>
          </a:xfrm>
        </p:grpSpPr>
        <p:grpSp>
          <p:nvGrpSpPr>
            <p:cNvPr id="48" name="Group 3"/>
            <p:cNvGrpSpPr/>
            <p:nvPr/>
          </p:nvGrpSpPr>
          <p:grpSpPr>
            <a:xfrm>
              <a:off x="1559256" y="5157203"/>
              <a:ext cx="1598406" cy="253455"/>
              <a:chOff x="2989195" y="6289577"/>
              <a:chExt cx="1741128" cy="264692"/>
            </a:xfrm>
          </p:grpSpPr>
          <p:sp>
            <p:nvSpPr>
              <p:cNvPr id="5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6"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9" name="Group 5"/>
            <p:cNvGrpSpPr/>
            <p:nvPr/>
          </p:nvGrpSpPr>
          <p:grpSpPr>
            <a:xfrm>
              <a:off x="2918782" y="5157206"/>
              <a:ext cx="1453097" cy="253454"/>
              <a:chOff x="4402330" y="6289581"/>
              <a:chExt cx="1741127" cy="264691"/>
            </a:xfrm>
          </p:grpSpPr>
          <p:sp>
            <p:nvSpPr>
              <p:cNvPr id="5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4"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0" name="Group 7"/>
            <p:cNvGrpSpPr/>
            <p:nvPr/>
          </p:nvGrpSpPr>
          <p:grpSpPr>
            <a:xfrm>
              <a:off x="4430950" y="5157193"/>
              <a:ext cx="1453095" cy="253454"/>
              <a:chOff x="5966949" y="6289568"/>
              <a:chExt cx="1741125" cy="264691"/>
            </a:xfrm>
          </p:grpSpPr>
          <p:sp>
            <p:nvSpPr>
              <p:cNvPr id="5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52"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57" name="Rectangle 5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69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en-CA" smtClean="0"/>
              <a:pPr/>
              <a:t>17</a:t>
            </a:fld>
            <a:endParaRPr lang="en-CA" dirty="0"/>
          </a:p>
        </p:txBody>
      </p:sp>
      <p:sp>
        <p:nvSpPr>
          <p:cNvPr id="11" name="Title 1"/>
          <p:cNvSpPr>
            <a:spLocks noGrp="1"/>
          </p:cNvSpPr>
          <p:nvPr>
            <p:ph type="title"/>
          </p:nvPr>
        </p:nvSpPr>
        <p:spPr>
          <a:xfrm>
            <a:off x="457200" y="389999"/>
            <a:ext cx="8229600" cy="923330"/>
          </a:xfrm>
        </p:spPr>
        <p:txBody>
          <a:bodyPr/>
          <a:lstStyle/>
          <a:p>
            <a:pPr>
              <a:lnSpc>
                <a:spcPts val="3600"/>
              </a:lnSpc>
            </a:pPr>
            <a:r>
              <a:rPr lang="en-US" dirty="0" smtClean="0"/>
              <a:t>Canadian </a:t>
            </a:r>
            <a:r>
              <a:rPr lang="en-US" dirty="0"/>
              <a:t>seniors have </a:t>
            </a:r>
            <a:r>
              <a:rPr lang="en-US" dirty="0" smtClean="0"/>
              <a:t>more chronic </a:t>
            </a:r>
            <a:r>
              <a:rPr lang="en-US" dirty="0"/>
              <a:t>conditions </a:t>
            </a:r>
            <a:r>
              <a:rPr lang="en-US" dirty="0" smtClean="0"/>
              <a:t/>
            </a:r>
            <a:br>
              <a:rPr lang="en-US" dirty="0" smtClean="0"/>
            </a:br>
            <a:r>
              <a:rPr lang="en-US" dirty="0" smtClean="0"/>
              <a:t>than seniors in most other </a:t>
            </a:r>
            <a:r>
              <a:rPr lang="en-US" dirty="0"/>
              <a:t>countries</a:t>
            </a:r>
            <a:endParaRPr lang="en-CA" dirty="0"/>
          </a:p>
        </p:txBody>
      </p:sp>
      <p:graphicFrame>
        <p:nvGraphicFramePr>
          <p:cNvPr id="14" name="Content Placeholder 15"/>
          <p:cNvGraphicFramePr>
            <a:graphicFrameLocks noGrp="1"/>
          </p:cNvGraphicFramePr>
          <p:nvPr>
            <p:ph idx="4294967295"/>
            <p:extLst>
              <p:ext uri="{D42A27DB-BD31-4B8C-83A1-F6EECF244321}">
                <p14:modId xmlns:p14="http://schemas.microsoft.com/office/powerpoint/2010/main" val="2381578158"/>
              </p:ext>
            </p:extLst>
          </p:nvPr>
        </p:nvGraphicFramePr>
        <p:xfrm>
          <a:off x="398462" y="1543050"/>
          <a:ext cx="4173538" cy="46291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5326283" y="1878036"/>
            <a:ext cx="3136589" cy="3246414"/>
            <a:chOff x="5326283" y="1878036"/>
            <a:chExt cx="3136589" cy="3246414"/>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743" y="1878036"/>
              <a:ext cx="941834" cy="786386"/>
            </a:xfrm>
            <a:prstGeom prst="rect">
              <a:avLst/>
            </a:prstGeom>
          </p:spPr>
        </p:pic>
        <p:grpSp>
          <p:nvGrpSpPr>
            <p:cNvPr id="15" name="Group 14"/>
            <p:cNvGrpSpPr/>
            <p:nvPr/>
          </p:nvGrpSpPr>
          <p:grpSpPr>
            <a:xfrm>
              <a:off x="5326283" y="2590710"/>
              <a:ext cx="3136589" cy="2533740"/>
              <a:chOff x="5415502" y="2943136"/>
              <a:chExt cx="2816391" cy="2259914"/>
            </a:xfrm>
            <a:solidFill>
              <a:srgbClr val="F2F1E8"/>
            </a:solidFill>
          </p:grpSpPr>
          <p:sp>
            <p:nvSpPr>
              <p:cNvPr id="17" name="Rectangle 16"/>
              <p:cNvSpPr/>
              <p:nvPr/>
            </p:nvSpPr>
            <p:spPr>
              <a:xfrm>
                <a:off x="5415503" y="2943136"/>
                <a:ext cx="2816390" cy="22599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1200"/>
                  </a:spcAft>
                </a:pPr>
                <a:r>
                  <a:rPr lang="en-US" sz="1500" dirty="0">
                    <a:solidFill>
                      <a:schemeClr val="tx1"/>
                    </a:solidFill>
                    <a:cs typeface="Arial" panose="020B0604020202020204" pitchFamily="34" charset="0"/>
                  </a:rPr>
                  <a:t>Canadian median = 2 conditions</a:t>
                </a:r>
              </a:p>
              <a:p>
                <a:pPr>
                  <a:lnSpc>
                    <a:spcPts val="2000"/>
                  </a:lnSpc>
                  <a:spcAft>
                    <a:spcPts val="450"/>
                  </a:spcAft>
                </a:pPr>
                <a:r>
                  <a:rPr lang="en-US" sz="1500" b="1" dirty="0" smtClean="0">
                    <a:solidFill>
                      <a:schemeClr val="tx1"/>
                    </a:solidFill>
                    <a:cs typeface="Arial" panose="020B0604020202020204" pitchFamily="34" charset="0"/>
                  </a:rPr>
                  <a:t>Those with 3</a:t>
                </a:r>
                <a:r>
                  <a:rPr lang="en-US" sz="1500" b="1" dirty="0">
                    <a:solidFill>
                      <a:schemeClr val="tx1"/>
                    </a:solidFill>
                    <a:cs typeface="Arial" panose="020B0604020202020204" pitchFamily="34" charset="0"/>
                  </a:rPr>
                  <a:t>+ chronic </a:t>
                </a:r>
                <a:r>
                  <a:rPr lang="en-US" sz="1500" b="1" dirty="0" smtClean="0">
                    <a:solidFill>
                      <a:schemeClr val="tx1"/>
                    </a:solidFill>
                    <a:cs typeface="Arial" panose="020B0604020202020204" pitchFamily="34" charset="0"/>
                  </a:rPr>
                  <a:t>conditions</a:t>
                </a:r>
              </a:p>
              <a:p>
                <a:pPr marL="228600" indent="-228600">
                  <a:lnSpc>
                    <a:spcPts val="2000"/>
                  </a:lnSpc>
                  <a:spcAft>
                    <a:spcPts val="450"/>
                  </a:spcAft>
                  <a:buFont typeface="Arial" panose="020B0604020202020204" pitchFamily="34" charset="0"/>
                  <a:buChar char="•"/>
                </a:pPr>
                <a:r>
                  <a:rPr lang="en-US" sz="1500" dirty="0" smtClean="0">
                    <a:solidFill>
                      <a:schemeClr val="tx1"/>
                    </a:solidFill>
                    <a:cs typeface="Arial" panose="020B0604020202020204" pitchFamily="34" charset="0"/>
                  </a:rPr>
                  <a:t>Saw </a:t>
                </a:r>
                <a:r>
                  <a:rPr lang="en-US" sz="1500" dirty="0">
                    <a:solidFill>
                      <a:schemeClr val="tx1"/>
                    </a:solidFill>
                    <a:cs typeface="Arial" panose="020B0604020202020204" pitchFamily="34" charset="0"/>
                  </a:rPr>
                  <a:t>more doctors</a:t>
                </a:r>
              </a:p>
              <a:p>
                <a:pPr marL="228600" indent="-228600">
                  <a:lnSpc>
                    <a:spcPts val="2000"/>
                  </a:lnSpc>
                  <a:spcAft>
                    <a:spcPts val="450"/>
                  </a:spcAft>
                  <a:buFont typeface="Arial" panose="020B0604020202020204" pitchFamily="34" charset="0"/>
                  <a:buChar char="•"/>
                </a:pPr>
                <a:r>
                  <a:rPr lang="en-US" sz="1500" dirty="0">
                    <a:solidFill>
                      <a:schemeClr val="tx1"/>
                    </a:solidFill>
                    <a:cs typeface="Arial" panose="020B0604020202020204" pitchFamily="34" charset="0"/>
                  </a:rPr>
                  <a:t>Had more hospital visits</a:t>
                </a:r>
              </a:p>
              <a:p>
                <a:pPr marL="228600" indent="-228600">
                  <a:lnSpc>
                    <a:spcPts val="2000"/>
                  </a:lnSpc>
                  <a:spcAft>
                    <a:spcPts val="450"/>
                  </a:spcAft>
                  <a:buFont typeface="Arial" panose="020B0604020202020204" pitchFamily="34" charset="0"/>
                  <a:buChar char="•"/>
                </a:pPr>
                <a:r>
                  <a:rPr lang="en-US" sz="1500" dirty="0">
                    <a:solidFill>
                      <a:schemeClr val="tx1"/>
                    </a:solidFill>
                    <a:cs typeface="Arial" panose="020B0604020202020204" pitchFamily="34" charset="0"/>
                  </a:rPr>
                  <a:t>Used the ED more</a:t>
                </a:r>
              </a:p>
              <a:p>
                <a:pPr marL="228600" indent="-228600">
                  <a:lnSpc>
                    <a:spcPts val="2000"/>
                  </a:lnSpc>
                  <a:spcAft>
                    <a:spcPts val="450"/>
                  </a:spcAft>
                  <a:buFont typeface="Arial" panose="020B0604020202020204" pitchFamily="34" charset="0"/>
                  <a:buChar char="•"/>
                </a:pPr>
                <a:r>
                  <a:rPr lang="en-US" sz="1500" dirty="0">
                    <a:solidFill>
                      <a:schemeClr val="tx1"/>
                    </a:solidFill>
                    <a:cs typeface="Arial" panose="020B0604020202020204" pitchFamily="34" charset="0"/>
                  </a:rPr>
                  <a:t>Had worse emotional health </a:t>
                </a:r>
              </a:p>
              <a:p>
                <a:pPr marL="228600" indent="-228600">
                  <a:lnSpc>
                    <a:spcPts val="2000"/>
                  </a:lnSpc>
                  <a:spcAft>
                    <a:spcPts val="450"/>
                  </a:spcAft>
                  <a:buFont typeface="Arial" panose="020B0604020202020204" pitchFamily="34" charset="0"/>
                  <a:buChar char="•"/>
                </a:pPr>
                <a:r>
                  <a:rPr lang="en-US" sz="1500" dirty="0">
                    <a:solidFill>
                      <a:schemeClr val="tx1"/>
                    </a:solidFill>
                    <a:cs typeface="Arial" panose="020B0604020202020204" pitchFamily="34" charset="0"/>
                  </a:rPr>
                  <a:t>Had worse self-rated health </a:t>
                </a:r>
              </a:p>
            </p:txBody>
          </p:sp>
          <p:cxnSp>
            <p:nvCxnSpPr>
              <p:cNvPr id="18" name="Straight Connector 17"/>
              <p:cNvCxnSpPr/>
              <p:nvPr/>
            </p:nvCxnSpPr>
            <p:spPr>
              <a:xfrm>
                <a:off x="5415502" y="2943136"/>
                <a:ext cx="2816391" cy="0"/>
              </a:xfrm>
              <a:prstGeom prst="line">
                <a:avLst/>
              </a:prstGeom>
              <a:grpFill/>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9" name="Rectangle 8"/>
          <p:cNvSpPr/>
          <p:nvPr/>
        </p:nvSpPr>
        <p:spPr>
          <a:xfrm>
            <a:off x="5326283" y="5327313"/>
            <a:ext cx="3360517" cy="784830"/>
          </a:xfrm>
          <a:prstGeom prst="rect">
            <a:avLst/>
          </a:prstGeom>
        </p:spPr>
        <p:txBody>
          <a:bodyPr wrap="square">
            <a:spAutoFit/>
          </a:bodyPr>
          <a:lstStyle/>
          <a:p>
            <a:r>
              <a:rPr lang="en-US" sz="900" dirty="0" smtClean="0">
                <a:latin typeface="Arial" panose="020B0604020202020204" pitchFamily="34" charset="0"/>
              </a:rPr>
              <a:t>* Hypertension </a:t>
            </a:r>
            <a:r>
              <a:rPr lang="en-US" sz="900" dirty="0">
                <a:latin typeface="Arial" panose="020B0604020202020204" pitchFamily="34" charset="0"/>
              </a:rPr>
              <a:t>or high blood pressure; heart disease, including heart attack; diabetes; asthma or chronic lung disease such as chronic bronchitis, emphysema or chronic obstructive pulmonary disease; depression, anxiety or other mental health problems; cancer; joint pain or arthritis; stroke</a:t>
            </a:r>
            <a:r>
              <a:rPr lang="en-US" sz="900" dirty="0" smtClean="0">
                <a:latin typeface="Arial" panose="020B0604020202020204" pitchFamily="34" charset="0"/>
              </a:rPr>
              <a:t>.</a:t>
            </a:r>
            <a:endParaRPr lang="en-US" sz="900" dirty="0">
              <a:latin typeface="Arial" panose="020B0604020202020204" pitchFamily="34" charset="0"/>
            </a:endParaRPr>
          </a:p>
        </p:txBody>
      </p:sp>
      <p:sp>
        <p:nvSpPr>
          <p:cNvPr id="10" name="Rectangle 9"/>
          <p:cNvSpPr/>
          <p:nvPr/>
        </p:nvSpPr>
        <p:spPr>
          <a:xfrm>
            <a:off x="427415" y="6189221"/>
            <a:ext cx="4144586" cy="369332"/>
          </a:xfrm>
          <a:prstGeom prst="rect">
            <a:avLst/>
          </a:prstGeom>
        </p:spPr>
        <p:txBody>
          <a:bodyPr wrap="square">
            <a:spAutoFit/>
          </a:bodyPr>
          <a:lstStyle/>
          <a:p>
            <a:r>
              <a:rPr lang="en-CA" sz="900" b="1" dirty="0" smtClean="0">
                <a:latin typeface="Arial" panose="020B0604020202020204" pitchFamily="34" charset="0"/>
              </a:rPr>
              <a:t>Note</a:t>
            </a:r>
          </a:p>
          <a:p>
            <a:r>
              <a:rPr lang="en-US" sz="900" dirty="0">
                <a:latin typeface="Arial" panose="020B0604020202020204" pitchFamily="34" charset="0"/>
              </a:rPr>
              <a:t>Totals may not add to 100% due to rounding.</a:t>
            </a:r>
            <a:endParaRPr lang="en-CA" sz="900" dirty="0"/>
          </a:p>
        </p:txBody>
      </p:sp>
      <p:sp>
        <p:nvSpPr>
          <p:cNvPr id="13" name="Rectangle 12"/>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20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93192"/>
            <a:ext cx="8229600" cy="393192"/>
          </a:xfrm>
        </p:spPr>
        <p:txBody>
          <a:bodyPr/>
          <a:lstStyle/>
          <a:p>
            <a:r>
              <a:rPr lang="en-US" dirty="0" smtClean="0"/>
              <a:t>More Canadian seniors take 5+ medications regularly than seniors in most other countries</a:t>
            </a:r>
            <a:endParaRPr lang="en-CA"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18</a:t>
            </a:fld>
            <a:endParaRPr lang="en-CA" dirty="0"/>
          </a:p>
        </p:txBody>
      </p:sp>
      <p:grpSp>
        <p:nvGrpSpPr>
          <p:cNvPr id="4" name="Group 3"/>
          <p:cNvGrpSpPr/>
          <p:nvPr/>
        </p:nvGrpSpPr>
        <p:grpSpPr>
          <a:xfrm>
            <a:off x="5246276" y="1898073"/>
            <a:ext cx="3264195" cy="3973961"/>
            <a:chOff x="5246276" y="1674132"/>
            <a:chExt cx="3264195" cy="3973961"/>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763" y="1674132"/>
              <a:ext cx="941834" cy="786386"/>
            </a:xfrm>
            <a:prstGeom prst="rect">
              <a:avLst/>
            </a:prstGeom>
          </p:spPr>
        </p:pic>
        <p:grpSp>
          <p:nvGrpSpPr>
            <p:cNvPr id="3" name="Group 2"/>
            <p:cNvGrpSpPr/>
            <p:nvPr/>
          </p:nvGrpSpPr>
          <p:grpSpPr>
            <a:xfrm>
              <a:off x="5246276" y="2393110"/>
              <a:ext cx="3264195" cy="3254983"/>
              <a:chOff x="5246276" y="2393110"/>
              <a:chExt cx="3264195" cy="3254983"/>
            </a:xfrm>
          </p:grpSpPr>
          <p:sp>
            <p:nvSpPr>
              <p:cNvPr id="9" name="Rectangle 8"/>
              <p:cNvSpPr/>
              <p:nvPr/>
            </p:nvSpPr>
            <p:spPr>
              <a:xfrm>
                <a:off x="5246276" y="2393110"/>
                <a:ext cx="3264195" cy="3254983"/>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200"/>
                  </a:lnSpc>
                  <a:spcAft>
                    <a:spcPts val="600"/>
                  </a:spcAft>
                </a:pPr>
                <a:r>
                  <a:rPr lang="en-US" sz="1500" dirty="0">
                    <a:solidFill>
                      <a:srgbClr val="282828"/>
                    </a:solidFill>
                    <a:cs typeface="Arial" panose="020B0604020202020204" pitchFamily="34" charset="0"/>
                  </a:rPr>
                  <a:t>Canadian median = 3 medications</a:t>
                </a:r>
              </a:p>
              <a:p>
                <a:pPr>
                  <a:lnSpc>
                    <a:spcPts val="2200"/>
                  </a:lnSpc>
                  <a:spcAft>
                    <a:spcPts val="600"/>
                  </a:spcAft>
                </a:pPr>
                <a:r>
                  <a:rPr lang="en-US" sz="1500" dirty="0" smtClean="0">
                    <a:solidFill>
                      <a:srgbClr val="282828"/>
                    </a:solidFill>
                    <a:cs typeface="Arial" panose="020B0604020202020204" pitchFamily="34" charset="0"/>
                  </a:rPr>
                  <a:t>Similar </a:t>
                </a:r>
                <a:r>
                  <a:rPr lang="en-US" sz="1500" dirty="0">
                    <a:solidFill>
                      <a:srgbClr val="282828"/>
                    </a:solidFill>
                    <a:cs typeface="Arial" panose="020B0604020202020204" pitchFamily="34" charset="0"/>
                  </a:rPr>
                  <a:t>findings were seen in the Canadian Health Measures Survey, 2007 to 2011:*</a:t>
                </a:r>
              </a:p>
            </p:txBody>
          </p:sp>
          <p:cxnSp>
            <p:nvCxnSpPr>
              <p:cNvPr id="10" name="Straight Connector 9"/>
              <p:cNvCxnSpPr/>
              <p:nvPr/>
            </p:nvCxnSpPr>
            <p:spPr>
              <a:xfrm flipV="1">
                <a:off x="5246276" y="2393110"/>
                <a:ext cx="3264195"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13" name="Table 12"/>
          <p:cNvGraphicFramePr>
            <a:graphicFrameLocks noGrp="1"/>
          </p:cNvGraphicFramePr>
          <p:nvPr>
            <p:extLst>
              <p:ext uri="{D42A27DB-BD31-4B8C-83A1-F6EECF244321}">
                <p14:modId xmlns:p14="http://schemas.microsoft.com/office/powerpoint/2010/main" val="3619402975"/>
              </p:ext>
            </p:extLst>
          </p:nvPr>
        </p:nvGraphicFramePr>
        <p:xfrm>
          <a:off x="5611333" y="4191386"/>
          <a:ext cx="2590799" cy="1475000"/>
        </p:xfrm>
        <a:graphic>
          <a:graphicData uri="http://schemas.openxmlformats.org/drawingml/2006/table">
            <a:tbl>
              <a:tblPr firstRow="1" bandRow="1">
                <a:tableStyleId>{F2DE63D5-997A-4646-A377-4702673A728D}</a:tableStyleId>
              </a:tblPr>
              <a:tblGrid>
                <a:gridCol w="1393281">
                  <a:extLst>
                    <a:ext uri="{9D8B030D-6E8A-4147-A177-3AD203B41FA5}">
                      <a16:colId xmlns:a16="http://schemas.microsoft.com/office/drawing/2014/main" val="2779882690"/>
                    </a:ext>
                  </a:extLst>
                </a:gridCol>
                <a:gridCol w="1197518">
                  <a:extLst>
                    <a:ext uri="{9D8B030D-6E8A-4147-A177-3AD203B41FA5}">
                      <a16:colId xmlns:a16="http://schemas.microsoft.com/office/drawing/2014/main" val="1391646722"/>
                    </a:ext>
                  </a:extLst>
                </a:gridCol>
              </a:tblGrid>
              <a:tr h="307722">
                <a:tc>
                  <a:txBody>
                    <a:bodyPr/>
                    <a:lstStyle/>
                    <a:p>
                      <a:pPr algn="ctr"/>
                      <a:r>
                        <a:rPr lang="en-CA" sz="1300" dirty="0" smtClean="0">
                          <a:solidFill>
                            <a:srgbClr val="365254"/>
                          </a:solidFill>
                        </a:rPr>
                        <a:t>Number of medications </a:t>
                      </a:r>
                      <a:br>
                        <a:rPr lang="en-CA" sz="1300" dirty="0" smtClean="0">
                          <a:solidFill>
                            <a:srgbClr val="365254"/>
                          </a:solidFill>
                        </a:rPr>
                      </a:br>
                      <a:r>
                        <a:rPr lang="en-CA" sz="1300" dirty="0" smtClean="0">
                          <a:solidFill>
                            <a:srgbClr val="365254"/>
                          </a:solidFill>
                        </a:rPr>
                        <a:t>taken regularly</a:t>
                      </a:r>
                      <a:endParaRPr lang="en-CA" sz="1300" dirty="0">
                        <a:solidFill>
                          <a:srgbClr val="365254"/>
                        </a:solidFill>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3"/>
                    </a:solidFill>
                  </a:tcPr>
                </a:tc>
                <a:tc>
                  <a:txBody>
                    <a:bodyPr/>
                    <a:lstStyle/>
                    <a:p>
                      <a:pPr algn="ctr"/>
                      <a:r>
                        <a:rPr lang="en-CA" sz="1300" dirty="0" smtClean="0">
                          <a:solidFill>
                            <a:srgbClr val="365254"/>
                          </a:solidFill>
                        </a:rPr>
                        <a:t>Percentage</a:t>
                      </a:r>
                      <a:br>
                        <a:rPr lang="en-CA" sz="1300" dirty="0" smtClean="0">
                          <a:solidFill>
                            <a:srgbClr val="365254"/>
                          </a:solidFill>
                        </a:rPr>
                      </a:br>
                      <a:r>
                        <a:rPr lang="en-CA" sz="1300" dirty="0" smtClean="0">
                          <a:solidFill>
                            <a:srgbClr val="365254"/>
                          </a:solidFill>
                        </a:rPr>
                        <a:t>of seniors</a:t>
                      </a:r>
                      <a:br>
                        <a:rPr lang="en-CA" sz="1300" dirty="0" smtClean="0">
                          <a:solidFill>
                            <a:srgbClr val="365254"/>
                          </a:solidFill>
                        </a:rPr>
                      </a:br>
                      <a:r>
                        <a:rPr lang="en-CA" sz="1300" dirty="0" smtClean="0">
                          <a:solidFill>
                            <a:srgbClr val="365254"/>
                          </a:solidFill>
                        </a:rPr>
                        <a:t>age 65 to 79</a:t>
                      </a:r>
                      <a:endParaRPr lang="en-CA" sz="1300" dirty="0">
                        <a:solidFill>
                          <a:srgbClr val="365254"/>
                        </a:solidFill>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3"/>
                    </a:solidFill>
                  </a:tcPr>
                </a:tc>
                <a:extLst>
                  <a:ext uri="{0D108BD9-81ED-4DB2-BD59-A6C34878D82A}">
                    <a16:rowId xmlns:a16="http://schemas.microsoft.com/office/drawing/2014/main" val="1683181861"/>
                  </a:ext>
                </a:extLst>
              </a:tr>
              <a:tr h="252922">
                <a:tc>
                  <a:txBody>
                    <a:bodyP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13</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0451232"/>
                  </a:ext>
                </a:extLst>
              </a:tr>
              <a:tr h="252922">
                <a:tc>
                  <a:txBody>
                    <a:bodyPr/>
                    <a:lstStyle/>
                    <a:p>
                      <a:pPr algn="ctr"/>
                      <a:r>
                        <a:rPr lang="en-CA" sz="1200" dirty="0" smtClean="0">
                          <a:latin typeface="Arial" panose="020B0604020202020204" pitchFamily="34" charset="0"/>
                          <a:cs typeface="Arial" panose="020B0604020202020204" pitchFamily="34" charset="0"/>
                        </a:rPr>
                        <a:t>2–4</a:t>
                      </a:r>
                      <a:endParaRPr lang="en-CA" sz="1200" dirty="0">
                        <a:latin typeface="Arial" panose="020B0604020202020204" pitchFamily="34" charset="0"/>
                        <a:cs typeface="Arial" panose="020B0604020202020204" pitchFamily="34" charset="0"/>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40</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7454426"/>
                  </a:ext>
                </a:extLst>
              </a:tr>
              <a:tr h="252922">
                <a:tc>
                  <a:txBody>
                    <a:bodyPr/>
                    <a:lstStyle/>
                    <a:p>
                      <a:pPr algn="ctr"/>
                      <a:r>
                        <a:rPr lang="en-CA" sz="1200" dirty="0" smtClean="0">
                          <a:latin typeface="Arial" panose="020B0604020202020204" pitchFamily="34" charset="0"/>
                          <a:cs typeface="Arial" panose="020B0604020202020204" pitchFamily="34" charset="0"/>
                        </a:rPr>
                        <a:t>5+</a:t>
                      </a:r>
                      <a:endParaRPr lang="en-CA" sz="1200" dirty="0">
                        <a:latin typeface="Arial" panose="020B0604020202020204" pitchFamily="34" charset="0"/>
                        <a:cs typeface="Arial" panose="020B0604020202020204" pitchFamily="34" charset="0"/>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5930811"/>
                  </a:ext>
                </a:extLst>
              </a:tr>
            </a:tbl>
          </a:graphicData>
        </a:graphic>
      </p:graphicFrame>
      <p:graphicFrame>
        <p:nvGraphicFramePr>
          <p:cNvPr id="15" name="Content Placeholder 15"/>
          <p:cNvGraphicFramePr>
            <a:graphicFrameLocks/>
          </p:cNvGraphicFramePr>
          <p:nvPr>
            <p:extLst>
              <p:ext uri="{D42A27DB-BD31-4B8C-83A1-F6EECF244321}">
                <p14:modId xmlns:p14="http://schemas.microsoft.com/office/powerpoint/2010/main" val="3885274260"/>
              </p:ext>
            </p:extLst>
          </p:nvPr>
        </p:nvGraphicFramePr>
        <p:xfrm>
          <a:off x="398462" y="1565951"/>
          <a:ext cx="4173538" cy="460765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27415" y="6189221"/>
            <a:ext cx="4144586" cy="369332"/>
          </a:xfrm>
          <a:prstGeom prst="rect">
            <a:avLst/>
          </a:prstGeom>
        </p:spPr>
        <p:txBody>
          <a:bodyPr wrap="square">
            <a:spAutoFit/>
          </a:bodyPr>
          <a:lstStyle/>
          <a:p>
            <a:r>
              <a:rPr lang="en-CA" sz="900" b="1" dirty="0" smtClean="0">
                <a:latin typeface="Arial" panose="020B0604020202020204" pitchFamily="34" charset="0"/>
              </a:rPr>
              <a:t>Note</a:t>
            </a:r>
          </a:p>
          <a:p>
            <a:r>
              <a:rPr lang="en-US" sz="900" dirty="0">
                <a:latin typeface="Arial" panose="020B0604020202020204" pitchFamily="34" charset="0"/>
              </a:rPr>
              <a:t>Totals may not add to 100% due to rounding.</a:t>
            </a:r>
            <a:endParaRPr lang="en-CA" sz="900" dirty="0"/>
          </a:p>
        </p:txBody>
      </p:sp>
      <p:sp>
        <p:nvSpPr>
          <p:cNvPr id="12" name="Rectangle 1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423193"/>
          </a:xfrm>
        </p:spPr>
        <p:txBody>
          <a:bodyPr/>
          <a:lstStyle/>
          <a:p>
            <a:r>
              <a:rPr lang="en-US" dirty="0"/>
              <a:t>Provincial snapshot: </a:t>
            </a:r>
            <a:r>
              <a:rPr lang="en-US" dirty="0" smtClean="0"/>
              <a:t>Chronic conditions</a:t>
            </a:r>
            <a:endParaRPr lang="en-CA" strike="sngStrike"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19</a:t>
            </a:fld>
            <a:endParaRPr lang="en-CA" dirty="0"/>
          </a:p>
        </p:txBody>
      </p:sp>
      <p:graphicFrame>
        <p:nvGraphicFramePr>
          <p:cNvPr id="18" name="Content Placeholder 4"/>
          <p:cNvGraphicFramePr>
            <a:graphicFrameLocks noGrp="1"/>
          </p:cNvGraphicFramePr>
          <p:nvPr>
            <p:ph idx="1"/>
            <p:extLst>
              <p:ext uri="{D42A27DB-BD31-4B8C-83A1-F6EECF244321}">
                <p14:modId xmlns:p14="http://schemas.microsoft.com/office/powerpoint/2010/main" val="2161304200"/>
              </p:ext>
            </p:extLst>
          </p:nvPr>
        </p:nvGraphicFramePr>
        <p:xfrm>
          <a:off x="481264" y="1646238"/>
          <a:ext cx="8314660" cy="2545080"/>
        </p:xfrm>
        <a:graphic>
          <a:graphicData uri="http://schemas.openxmlformats.org/drawingml/2006/table">
            <a:tbl>
              <a:tblPr/>
              <a:tblGrid>
                <a:gridCol w="1467293">
                  <a:extLst>
                    <a:ext uri="{9D8B030D-6E8A-4147-A177-3AD203B41FA5}">
                      <a16:colId xmlns:a16="http://schemas.microsoft.com/office/drawing/2014/main" val="2274431385"/>
                    </a:ext>
                  </a:extLst>
                </a:gridCol>
                <a:gridCol w="559941">
                  <a:extLst>
                    <a:ext uri="{9D8B030D-6E8A-4147-A177-3AD203B41FA5}">
                      <a16:colId xmlns:a16="http://schemas.microsoft.com/office/drawing/2014/main" val="3414494534"/>
                    </a:ext>
                  </a:extLst>
                </a:gridCol>
                <a:gridCol w="559941">
                  <a:extLst>
                    <a:ext uri="{9D8B030D-6E8A-4147-A177-3AD203B41FA5}">
                      <a16:colId xmlns:a16="http://schemas.microsoft.com/office/drawing/2014/main" val="1291103358"/>
                    </a:ext>
                  </a:extLst>
                </a:gridCol>
                <a:gridCol w="559941">
                  <a:extLst>
                    <a:ext uri="{9D8B030D-6E8A-4147-A177-3AD203B41FA5}">
                      <a16:colId xmlns:a16="http://schemas.microsoft.com/office/drawing/2014/main" val="2659665947"/>
                    </a:ext>
                  </a:extLst>
                </a:gridCol>
                <a:gridCol w="559941">
                  <a:extLst>
                    <a:ext uri="{9D8B030D-6E8A-4147-A177-3AD203B41FA5}">
                      <a16:colId xmlns:a16="http://schemas.microsoft.com/office/drawing/2014/main" val="77205676"/>
                    </a:ext>
                  </a:extLst>
                </a:gridCol>
                <a:gridCol w="559941">
                  <a:extLst>
                    <a:ext uri="{9D8B030D-6E8A-4147-A177-3AD203B41FA5}">
                      <a16:colId xmlns:a16="http://schemas.microsoft.com/office/drawing/2014/main" val="5221739"/>
                    </a:ext>
                  </a:extLst>
                </a:gridCol>
                <a:gridCol w="559941">
                  <a:extLst>
                    <a:ext uri="{9D8B030D-6E8A-4147-A177-3AD203B41FA5}">
                      <a16:colId xmlns:a16="http://schemas.microsoft.com/office/drawing/2014/main" val="3757745029"/>
                    </a:ext>
                  </a:extLst>
                </a:gridCol>
                <a:gridCol w="559941">
                  <a:extLst>
                    <a:ext uri="{9D8B030D-6E8A-4147-A177-3AD203B41FA5}">
                      <a16:colId xmlns:a16="http://schemas.microsoft.com/office/drawing/2014/main" val="2250567162"/>
                    </a:ext>
                  </a:extLst>
                </a:gridCol>
                <a:gridCol w="559941">
                  <a:extLst>
                    <a:ext uri="{9D8B030D-6E8A-4147-A177-3AD203B41FA5}">
                      <a16:colId xmlns:a16="http://schemas.microsoft.com/office/drawing/2014/main" val="2848938551"/>
                    </a:ext>
                  </a:extLst>
                </a:gridCol>
                <a:gridCol w="559941">
                  <a:extLst>
                    <a:ext uri="{9D8B030D-6E8A-4147-A177-3AD203B41FA5}">
                      <a16:colId xmlns:a16="http://schemas.microsoft.com/office/drawing/2014/main" val="1775685730"/>
                    </a:ext>
                  </a:extLst>
                </a:gridCol>
                <a:gridCol w="559941">
                  <a:extLst>
                    <a:ext uri="{9D8B030D-6E8A-4147-A177-3AD203B41FA5}">
                      <a16:colId xmlns:a16="http://schemas.microsoft.com/office/drawing/2014/main" val="613197185"/>
                    </a:ext>
                  </a:extLst>
                </a:gridCol>
                <a:gridCol w="559941">
                  <a:extLst>
                    <a:ext uri="{9D8B030D-6E8A-4147-A177-3AD203B41FA5}">
                      <a16:colId xmlns:a16="http://schemas.microsoft.com/office/drawing/2014/main" val="4077132638"/>
                    </a:ext>
                  </a:extLst>
                </a:gridCol>
                <a:gridCol w="688016">
                  <a:extLst>
                    <a:ext uri="{9D8B030D-6E8A-4147-A177-3AD203B41FA5}">
                      <a16:colId xmlns:a16="http://schemas.microsoft.com/office/drawing/2014/main" val="3241438732"/>
                    </a:ext>
                  </a:extLst>
                </a:gridCol>
              </a:tblGrid>
              <a:tr h="437627">
                <a:tc>
                  <a:txBody>
                    <a:bodyPr/>
                    <a:lstStyle/>
                    <a:p>
                      <a:pPr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respondents who</a:t>
                      </a:r>
                      <a:endParaRPr lang="en-CA" sz="1300" b="1" i="0" u="none" strike="noStrike" dirty="0">
                        <a:effectLst/>
                        <a:latin typeface="+mn-lt"/>
                        <a:cs typeface="Arial" panose="020B0604020202020204" pitchFamily="34" charset="0"/>
                      </a:endParaRPr>
                    </a:p>
                  </a:txBody>
                  <a:tcPr marL="45720" marR="4572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595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300" b="0" i="0" u="none" strike="noStrike" dirty="0" smtClean="0">
                          <a:solidFill>
                            <a:schemeClr val="tx1"/>
                          </a:solidFill>
                          <a:effectLst/>
                          <a:latin typeface="+mn-lt"/>
                        </a:rPr>
                        <a:t>Had</a:t>
                      </a:r>
                      <a:r>
                        <a:rPr lang="en-CA" sz="1300" b="0" i="0" u="none" strike="noStrike" baseline="0" dirty="0" smtClean="0">
                          <a:solidFill>
                            <a:schemeClr val="tx1"/>
                          </a:solidFill>
                          <a:effectLst/>
                          <a:latin typeface="+mn-lt"/>
                        </a:rPr>
                        <a:t> at least </a:t>
                      </a:r>
                      <a:br>
                        <a:rPr lang="en-CA" sz="1300" b="0" i="0" u="none" strike="noStrike" baseline="0" dirty="0" smtClean="0">
                          <a:solidFill>
                            <a:schemeClr val="tx1"/>
                          </a:solidFill>
                          <a:effectLst/>
                          <a:latin typeface="+mn-lt"/>
                        </a:rPr>
                      </a:br>
                      <a:r>
                        <a:rPr lang="en-CA" sz="1300" b="0" i="0" u="none" strike="noStrike" baseline="0" dirty="0" smtClean="0">
                          <a:solidFill>
                            <a:schemeClr val="tx1"/>
                          </a:solidFill>
                          <a:effectLst/>
                          <a:latin typeface="+mn-lt"/>
                        </a:rPr>
                        <a:t>1 chronic condition</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81</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646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Had at least </a:t>
                      </a:r>
                      <a:br>
                        <a:rPr lang="en-US" sz="1300" b="0" i="0" dirty="0" smtClean="0">
                          <a:solidFill>
                            <a:schemeClr val="tx1"/>
                          </a:solidFill>
                          <a:latin typeface="+mn-lt"/>
                          <a:cs typeface="Arial" panose="020B0604020202020204" pitchFamily="34" charset="0"/>
                        </a:rPr>
                      </a:br>
                      <a:r>
                        <a:rPr lang="en-US" sz="1300" b="0" i="0" dirty="0" smtClean="0">
                          <a:solidFill>
                            <a:schemeClr val="tx1"/>
                          </a:solidFill>
                          <a:latin typeface="+mn-lt"/>
                          <a:cs typeface="Arial" panose="020B0604020202020204" pitchFamily="34" charset="0"/>
                        </a:rPr>
                        <a:t>3 chronic conditions</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27</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13205">
                <a:tc>
                  <a:txBody>
                    <a:bodyPr/>
                    <a:lstStyle/>
                    <a:p>
                      <a:pPr marL="0" algn="l" fontAlgn="b"/>
                      <a:r>
                        <a:rPr lang="en-CA" sz="1300" b="0" i="0" u="none" strike="noStrike" baseline="0" dirty="0" smtClean="0">
                          <a:solidFill>
                            <a:srgbClr val="000000"/>
                          </a:solidFill>
                          <a:effectLst/>
                          <a:latin typeface="+mn-lt"/>
                        </a:rPr>
                        <a:t>Take at least </a:t>
                      </a:r>
                      <a:br>
                        <a:rPr lang="en-CA" sz="1300" b="0" i="0" u="none" strike="noStrike" baseline="0" dirty="0" smtClean="0">
                          <a:solidFill>
                            <a:srgbClr val="000000"/>
                          </a:solidFill>
                          <a:effectLst/>
                          <a:latin typeface="+mn-lt"/>
                        </a:rPr>
                      </a:br>
                      <a:r>
                        <a:rPr lang="en-CA" sz="1300" b="0" i="0" u="none" strike="noStrike" baseline="0" dirty="0" smtClean="0">
                          <a:solidFill>
                            <a:srgbClr val="000000"/>
                          </a:solidFill>
                          <a:effectLst/>
                          <a:latin typeface="+mn-lt"/>
                        </a:rPr>
                        <a:t>5 different prescription medications regularly</a:t>
                      </a:r>
                    </a:p>
                  </a:txBody>
                  <a:tcPr marL="45720" marR="4572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40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chemeClr val="bg1"/>
                          </a:solidFill>
                          <a:effectLst/>
                          <a:latin typeface="Arial" panose="020B0604020202020204" pitchFamily="34" charset="0"/>
                          <a:ea typeface="+mn-ea"/>
                          <a:cs typeface="Arial" panose="020B0604020202020204" pitchFamily="34" charset="0"/>
                        </a:rPr>
                        <a:t>26</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bl>
          </a:graphicData>
        </a:graphic>
      </p:graphicFrame>
      <p:sp>
        <p:nvSpPr>
          <p:cNvPr id="19" name="Rectangle 18"/>
          <p:cNvSpPr/>
          <p:nvPr/>
        </p:nvSpPr>
        <p:spPr>
          <a:xfrm>
            <a:off x="499564" y="4207967"/>
            <a:ext cx="8254501" cy="646331"/>
          </a:xfrm>
          <a:prstGeom prst="rect">
            <a:avLst/>
          </a:prstGeom>
        </p:spPr>
        <p:txBody>
          <a:bodyPr wrap="square" lIns="0" tIns="91440" bIns="0">
            <a:spAutoFit/>
          </a:bodyPr>
          <a:lstStyle/>
          <a:p>
            <a:r>
              <a:rPr lang="en-CA" sz="900" b="1" dirty="0" smtClean="0">
                <a:latin typeface="Arial" panose="020B0604020202020204" pitchFamily="34" charset="0"/>
                <a:cs typeface="Arial" panose="020B0604020202020204" pitchFamily="34" charset="0"/>
              </a:rPr>
              <a:t>Notes</a:t>
            </a:r>
          </a:p>
          <a:p>
            <a:r>
              <a:rPr lang="en-CA" sz="900" dirty="0" smtClean="0">
                <a:latin typeface="Arial" panose="020B0604020202020204" pitchFamily="34" charset="0"/>
                <a:cs typeface="Arial" panose="020B0604020202020204" pitchFamily="34" charset="0"/>
              </a:rPr>
              <a:t>The </a:t>
            </a:r>
            <a:r>
              <a:rPr lang="en-CA" sz="900" dirty="0">
                <a:latin typeface="Arial" panose="020B0604020202020204" pitchFamily="34" charset="0"/>
                <a:cs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r>
              <a:rPr lang="en-CA" sz="900" dirty="0" smtClean="0">
                <a:latin typeface="Arial" panose="020B0604020202020204" pitchFamily="34" charset="0"/>
                <a:cs typeface="Arial" panose="020B0604020202020204" pitchFamily="34" charset="0"/>
              </a:rPr>
              <a:t>).</a:t>
            </a:r>
          </a:p>
          <a:p>
            <a:r>
              <a:rPr lang="en-CA" sz="900" dirty="0" smtClean="0">
                <a:latin typeface="Arial" panose="020B0604020202020204" pitchFamily="34" charset="0"/>
                <a:cs typeface="Arial" panose="020B0604020202020204" pitchFamily="34" charset="0"/>
              </a:rPr>
              <a:t>Above-average </a:t>
            </a:r>
            <a:r>
              <a:rPr lang="en-CA" sz="900" dirty="0">
                <a:latin typeface="Arial" panose="020B0604020202020204" pitchFamily="34" charset="0"/>
                <a:cs typeface="Arial" panose="020B0604020202020204" pitchFamily="34" charset="0"/>
              </a:rPr>
              <a:t>results are more desirable relative to the international average, while below-average results often indicate areas in need of improvement</a:t>
            </a:r>
            <a:r>
              <a:rPr lang="en-CA" sz="900" dirty="0" smtClean="0">
                <a:latin typeface="Arial" panose="020B0604020202020204" pitchFamily="34" charset="0"/>
                <a:cs typeface="Arial" panose="020B0604020202020204" pitchFamily="34" charset="0"/>
              </a:rPr>
              <a:t>.</a:t>
            </a:r>
            <a:endParaRPr lang="en-CA" sz="1050" dirty="0"/>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15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F7FFD8-5CE8-4D8F-8E40-58118BB0EBB0}" type="slidenum">
              <a:rPr lang="en-CA" smtClean="0"/>
              <a:pPr/>
              <a:t>2</a:t>
            </a:fld>
            <a:endParaRPr lang="en-CA" dirty="0"/>
          </a:p>
        </p:txBody>
      </p:sp>
      <p:sp>
        <p:nvSpPr>
          <p:cNvPr id="5" name="Content Placeholder 1"/>
          <p:cNvSpPr txBox="1">
            <a:spLocks/>
          </p:cNvSpPr>
          <p:nvPr/>
        </p:nvSpPr>
        <p:spPr>
          <a:xfrm>
            <a:off x="298174" y="692150"/>
            <a:ext cx="7924800"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Production of this document is made possible by financial contributions from Health Canada and provincial and territorial governments. </a:t>
            </a:r>
            <a:br>
              <a:rPr lang="en-US" sz="900" dirty="0" smtClean="0">
                <a:latin typeface="Arial" panose="020B0604020202020204" pitchFamily="34" charset="0"/>
              </a:rPr>
            </a:br>
            <a:r>
              <a:rPr lang="en-US" sz="900" dirty="0" smtClean="0">
                <a:latin typeface="Arial" panose="020B0604020202020204" pitchFamily="34" charset="0"/>
              </a:rPr>
              <a:t>The views expressed herein do not necessarily represent the views of Health Canada or any provincial or territorial government.</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Unless otherwise indicated, this product uses data provided by Canada’s provinces and territories.</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All rights reserved.</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The contents of this publication may be reproduced unaltered, in whole or in part and by any means, solely for non-commercial purposes, </a:t>
            </a:r>
            <a:br>
              <a:rPr lang="en-US" sz="900" dirty="0" smtClean="0">
                <a:latin typeface="Arial" panose="020B0604020202020204" pitchFamily="34" charset="0"/>
              </a:rPr>
            </a:br>
            <a:r>
              <a:rPr lang="en-US" sz="900" dirty="0" smtClean="0">
                <a:latin typeface="Arial" panose="020B0604020202020204" pitchFamily="34" charset="0"/>
              </a:rPr>
              <a:t>provided that the Canadian Institute for Health Information is properly and fully acknowledged as the copyright owner. Any reproduction </a:t>
            </a:r>
            <a:br>
              <a:rPr lang="en-US" sz="900" dirty="0" smtClean="0">
                <a:latin typeface="Arial" panose="020B0604020202020204" pitchFamily="34" charset="0"/>
              </a:rPr>
            </a:br>
            <a:r>
              <a:rPr lang="en-US" sz="900" dirty="0" smtClean="0">
                <a:latin typeface="Arial" panose="020B0604020202020204" pitchFamily="34" charset="0"/>
              </a:rPr>
              <a:t>or use of this publication or its contents for any commercial purpose requires the prior written authorization of the Canadian Institute for </a:t>
            </a:r>
            <a:br>
              <a:rPr lang="en-US" sz="900" dirty="0" smtClean="0">
                <a:latin typeface="Arial" panose="020B0604020202020204" pitchFamily="34" charset="0"/>
              </a:rPr>
            </a:br>
            <a:r>
              <a:rPr lang="en-US" sz="900" dirty="0" smtClean="0">
                <a:latin typeface="Arial" panose="020B0604020202020204" pitchFamily="34" charset="0"/>
              </a:rPr>
              <a:t>Health Information. Reproduction or use that suggests endorsement by, or affiliation with, the Canadian Institute for Health Information</a:t>
            </a:r>
            <a:br>
              <a:rPr lang="en-US" sz="900" dirty="0" smtClean="0">
                <a:latin typeface="Arial" panose="020B0604020202020204" pitchFamily="34" charset="0"/>
              </a:rPr>
            </a:br>
            <a:r>
              <a:rPr lang="en-US" sz="900" dirty="0" smtClean="0">
                <a:latin typeface="Arial" panose="020B0604020202020204" pitchFamily="34" charset="0"/>
              </a:rPr>
              <a:t>is prohibited.</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For permission or information, please contact CIHI:</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Canadian Institute for Health Information</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rPr>
              <a:t>495 Richmond Road, Suite 600</a:t>
            </a:r>
          </a:p>
          <a:p>
            <a:pPr marL="182880" lvl="1" indent="0">
              <a:lnSpc>
                <a:spcPts val="1200"/>
              </a:lnSpc>
              <a:spcBef>
                <a:spcPts val="0"/>
              </a:spcBef>
              <a:buFont typeface="Courier New" panose="02070309020205020404" pitchFamily="49" charset="0"/>
              <a:buNone/>
            </a:pPr>
            <a:r>
              <a:rPr lang="en-US" sz="900" dirty="0" smtClean="0">
                <a:latin typeface="Arial" panose="020B0604020202020204" pitchFamily="34" charset="0"/>
              </a:rPr>
              <a:t>Ottawa, Ontario  K2A 4H6</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Phone: 613-241-7860</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rPr>
              <a:t>Fax: 613-241-8120</a:t>
            </a:r>
          </a:p>
          <a:p>
            <a:pPr marL="182880" lvl="1" indent="0">
              <a:lnSpc>
                <a:spcPts val="1200"/>
              </a:lnSpc>
              <a:spcBef>
                <a:spcPts val="0"/>
              </a:spcBef>
              <a:spcAft>
                <a:spcPts val="0"/>
              </a:spcAft>
              <a:buFont typeface="Courier New" panose="02070309020205020404" pitchFamily="49" charset="0"/>
              <a:buNone/>
            </a:pPr>
            <a:r>
              <a:rPr lang="en-US" sz="900" dirty="0" smtClean="0">
                <a:latin typeface="Arial" panose="020B0604020202020204" pitchFamily="34" charset="0"/>
                <a:hlinkClick r:id="rId3"/>
              </a:rPr>
              <a:t>www.cihi.ca</a:t>
            </a:r>
            <a:endParaRPr lang="en-US" sz="900" dirty="0" smtClean="0">
              <a:latin typeface="Arial" panose="020B0604020202020204" pitchFamily="34" charset="0"/>
            </a:endParaRPr>
          </a:p>
          <a:p>
            <a:pPr marL="182880" lvl="1" indent="0">
              <a:lnSpc>
                <a:spcPts val="1200"/>
              </a:lnSpc>
              <a:spcBef>
                <a:spcPts val="0"/>
              </a:spcBef>
              <a:buFont typeface="Courier New" panose="02070309020205020404" pitchFamily="49" charset="0"/>
              <a:buNone/>
            </a:pPr>
            <a:r>
              <a:rPr lang="en-US" sz="900" dirty="0" smtClean="0">
                <a:latin typeface="Arial" panose="020B0604020202020204" pitchFamily="34" charset="0"/>
                <a:hlinkClick r:id="rId4"/>
              </a:rPr>
              <a:t>copyright@cihi.ca</a:t>
            </a:r>
            <a:endParaRPr lang="en-US" sz="900" dirty="0" smtClean="0">
              <a:latin typeface="Arial" panose="020B0604020202020204" pitchFamily="34" charset="0"/>
            </a:endParaRP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ISBN 978-1-77109-673-7</a:t>
            </a:r>
          </a:p>
          <a:p>
            <a:pPr marL="182880" lvl="1" indent="0">
              <a:lnSpc>
                <a:spcPts val="1200"/>
              </a:lnSpc>
              <a:spcBef>
                <a:spcPts val="840"/>
              </a:spcBef>
              <a:buFont typeface="Courier New" panose="02070309020205020404" pitchFamily="49" charset="0"/>
              <a:buNone/>
            </a:pPr>
            <a:r>
              <a:rPr lang="en-US" sz="900" dirty="0" smtClean="0">
                <a:latin typeface="Arial" panose="020B0604020202020204" pitchFamily="34" charset="0"/>
              </a:rPr>
              <a:t>© 2018 Canadian Institute for Health Information</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How to cite this document:</a:t>
            </a:r>
          </a:p>
          <a:p>
            <a:pPr marL="182880" lvl="1" indent="0">
              <a:lnSpc>
                <a:spcPts val="1200"/>
              </a:lnSpc>
              <a:spcBef>
                <a:spcPts val="0"/>
              </a:spcBef>
              <a:buFont typeface="Courier New" panose="02070309020205020404" pitchFamily="49" charset="0"/>
              <a:buNone/>
            </a:pPr>
            <a:r>
              <a:rPr lang="en-US" sz="900" dirty="0" smtClean="0">
                <a:latin typeface="Arial" panose="020B0604020202020204" pitchFamily="34" charset="0"/>
              </a:rPr>
              <a:t>Canadian Institute for Health Information. </a:t>
            </a:r>
            <a:r>
              <a:rPr lang="en-US" sz="900" i="1" dirty="0" smtClean="0">
                <a:latin typeface="Arial" panose="020B0604020202020204" pitchFamily="34" charset="0"/>
              </a:rPr>
              <a:t>How Canada Compares: Results From The Commonwealth Fund’s 2017 International Health Policy Survey of Seniors</a:t>
            </a:r>
            <a:r>
              <a:rPr lang="en-US" sz="900" dirty="0" smtClean="0">
                <a:latin typeface="Arial" panose="020B0604020202020204" pitchFamily="34" charset="0"/>
              </a:rPr>
              <a:t>. Ottawa, ON: CIHI; 2018.</a:t>
            </a:r>
          </a:p>
          <a:p>
            <a:pPr marL="182880" lvl="1" indent="0">
              <a:lnSpc>
                <a:spcPts val="1200"/>
              </a:lnSpc>
              <a:spcBef>
                <a:spcPts val="840"/>
              </a:spcBef>
              <a:spcAft>
                <a:spcPts val="0"/>
              </a:spcAft>
              <a:buFont typeface="Courier New" panose="02070309020205020404" pitchFamily="49" charset="0"/>
              <a:buNone/>
            </a:pPr>
            <a:r>
              <a:rPr lang="en-US" sz="900" dirty="0" err="1" smtClean="0">
                <a:latin typeface="Arial" panose="020B0604020202020204" pitchFamily="34" charset="0"/>
              </a:rPr>
              <a:t>Cette</a:t>
            </a:r>
            <a:r>
              <a:rPr lang="en-US" sz="900" dirty="0" smtClean="0">
                <a:latin typeface="Arial" panose="020B0604020202020204" pitchFamily="34" charset="0"/>
              </a:rPr>
              <a:t> publication </a:t>
            </a:r>
            <a:r>
              <a:rPr lang="en-US" sz="900" dirty="0" err="1" smtClean="0">
                <a:latin typeface="Arial" panose="020B0604020202020204" pitchFamily="34" charset="0"/>
              </a:rPr>
              <a:t>est</a:t>
            </a:r>
            <a:r>
              <a:rPr lang="en-US" sz="900" dirty="0" smtClean="0">
                <a:latin typeface="Arial" panose="020B0604020202020204" pitchFamily="34" charset="0"/>
              </a:rPr>
              <a:t> </a:t>
            </a:r>
            <a:r>
              <a:rPr lang="en-US" sz="900" dirty="0" err="1" smtClean="0">
                <a:latin typeface="Arial" panose="020B0604020202020204" pitchFamily="34" charset="0"/>
              </a:rPr>
              <a:t>aussi</a:t>
            </a:r>
            <a:r>
              <a:rPr lang="en-US" sz="900" dirty="0" smtClean="0">
                <a:latin typeface="Arial" panose="020B0604020202020204" pitchFamily="34" charset="0"/>
              </a:rPr>
              <a:t> </a:t>
            </a:r>
            <a:r>
              <a:rPr lang="en-US" sz="900" dirty="0" err="1" smtClean="0">
                <a:latin typeface="Arial" panose="020B0604020202020204" pitchFamily="34" charset="0"/>
              </a:rPr>
              <a:t>disponible</a:t>
            </a:r>
            <a:r>
              <a:rPr lang="en-US" sz="900" dirty="0" smtClean="0">
                <a:latin typeface="Arial" panose="020B0604020202020204" pitchFamily="34" charset="0"/>
              </a:rPr>
              <a:t> </a:t>
            </a:r>
            <a:r>
              <a:rPr lang="en-US" sz="900" dirty="0" err="1" smtClean="0">
                <a:latin typeface="Arial" panose="020B0604020202020204" pitchFamily="34" charset="0"/>
              </a:rPr>
              <a:t>en</a:t>
            </a:r>
            <a:r>
              <a:rPr lang="en-US" sz="900" dirty="0" smtClean="0">
                <a:latin typeface="Arial" panose="020B0604020202020204" pitchFamily="34" charset="0"/>
              </a:rPr>
              <a:t> </a:t>
            </a:r>
            <a:r>
              <a:rPr lang="en-US" sz="900" dirty="0" err="1" smtClean="0">
                <a:latin typeface="Arial" panose="020B0604020202020204" pitchFamily="34" charset="0"/>
              </a:rPr>
              <a:t>français</a:t>
            </a:r>
            <a:r>
              <a:rPr lang="en-US" sz="900" dirty="0" smtClean="0">
                <a:latin typeface="Arial" panose="020B0604020202020204" pitchFamily="34" charset="0"/>
              </a:rPr>
              <a:t> sous le </a:t>
            </a:r>
            <a:r>
              <a:rPr lang="en-US" sz="900" dirty="0" err="1" smtClean="0">
                <a:latin typeface="Arial" panose="020B0604020202020204" pitchFamily="34" charset="0"/>
              </a:rPr>
              <a:t>titre</a:t>
            </a:r>
            <a:r>
              <a:rPr lang="en-US" sz="900" dirty="0" smtClean="0">
                <a:latin typeface="Arial" panose="020B0604020202020204" pitchFamily="34" charset="0"/>
              </a:rPr>
              <a:t> </a:t>
            </a:r>
            <a:r>
              <a:rPr lang="fr-FR" sz="900" i="1" dirty="0" smtClean="0">
                <a:latin typeface="Arial" panose="020B0604020202020204" pitchFamily="34" charset="0"/>
              </a:rPr>
              <a:t>Résultats du Canada : Enquête internationale de 2017 du Fonds du Commonwealth sur les politiques de santé auprès des adultes </a:t>
            </a:r>
            <a:r>
              <a:rPr lang="fr-FR" sz="900" i="1" dirty="0" smtClean="0"/>
              <a:t>âgés</a:t>
            </a:r>
            <a:r>
              <a:rPr lang="en-US" sz="900" dirty="0" smtClean="0">
                <a:latin typeface="Arial" panose="020B0604020202020204" pitchFamily="34" charset="0"/>
              </a:rPr>
              <a:t>.</a:t>
            </a:r>
          </a:p>
          <a:p>
            <a:pPr marL="182880" lvl="1" indent="0">
              <a:lnSpc>
                <a:spcPts val="1200"/>
              </a:lnSpc>
              <a:spcBef>
                <a:spcPts val="840"/>
              </a:spcBef>
              <a:spcAft>
                <a:spcPts val="0"/>
              </a:spcAft>
              <a:buFont typeface="Courier New" panose="02070309020205020404" pitchFamily="49" charset="0"/>
              <a:buNone/>
            </a:pPr>
            <a:r>
              <a:rPr lang="en-US" sz="900" dirty="0" smtClean="0">
                <a:latin typeface="Arial" panose="020B0604020202020204" pitchFamily="34" charset="0"/>
              </a:rPr>
              <a:t>ISBN </a:t>
            </a:r>
            <a:r>
              <a:rPr lang="en-CA" sz="900" dirty="0" smtClean="0">
                <a:latin typeface="Arial" panose="020B0604020202020204" pitchFamily="34" charset="0"/>
              </a:rPr>
              <a:t>978-1-77109-674-4</a:t>
            </a:r>
            <a:endParaRPr lang="en-CA" sz="900" dirty="0">
              <a:latin typeface="Arial" panose="020B0604020202020204" pitchFamily="34" charset="0"/>
            </a:endParaRPr>
          </a:p>
        </p:txBody>
      </p:sp>
    </p:spTree>
    <p:extLst>
      <p:ext uri="{BB962C8B-B14F-4D97-AF65-F5344CB8AC3E}">
        <p14:creationId xmlns:p14="http://schemas.microsoft.com/office/powerpoint/2010/main" val="644222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423193"/>
          </a:xfrm>
        </p:spPr>
        <p:txBody>
          <a:bodyPr/>
          <a:lstStyle/>
          <a:p>
            <a:r>
              <a:rPr lang="en-CA" dirty="0"/>
              <a:t>More </a:t>
            </a:r>
            <a:r>
              <a:rPr lang="en-CA" dirty="0" smtClean="0"/>
              <a:t>Canadian seniors have </a:t>
            </a:r>
            <a:r>
              <a:rPr lang="en-CA" dirty="0"/>
              <a:t>depression, anxiety or other mental health problems </a:t>
            </a:r>
            <a:r>
              <a:rPr lang="en-CA" dirty="0" smtClean="0"/>
              <a:t>than seniors in many </a:t>
            </a:r>
            <a:r>
              <a:rPr lang="en-CA" dirty="0"/>
              <a:t>other countries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8512620"/>
              </p:ext>
            </p:extLst>
          </p:nvPr>
        </p:nvGraphicFramePr>
        <p:xfrm>
          <a:off x="798142" y="2126126"/>
          <a:ext cx="4341813" cy="31940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20</a:t>
            </a:fld>
            <a:endParaRPr lang="en-CA" dirty="0"/>
          </a:p>
        </p:txBody>
      </p:sp>
      <p:sp>
        <p:nvSpPr>
          <p:cNvPr id="21" name="Rectangle 20"/>
          <p:cNvSpPr/>
          <p:nvPr/>
        </p:nvSpPr>
        <p:spPr>
          <a:xfrm>
            <a:off x="495300" y="5411375"/>
            <a:ext cx="4288456" cy="507831"/>
          </a:xfrm>
          <a:prstGeom prst="rect">
            <a:avLst/>
          </a:prstGeom>
        </p:spPr>
        <p:txBody>
          <a:bodyPr wrap="square" lIns="0">
            <a:spAutoFit/>
          </a:bodyPr>
          <a:lstStyle/>
          <a:p>
            <a:r>
              <a:rPr lang="en-US" sz="900" b="1" dirty="0">
                <a:latin typeface="Arial" panose="020B0604020202020204" pitchFamily="34" charset="0"/>
              </a:rPr>
              <a:t>Note</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dirty="0">
              <a:latin typeface="Arial" panose="020B0604020202020204" pitchFamily="34" charset="0"/>
            </a:endParaRPr>
          </a:p>
        </p:txBody>
      </p:sp>
      <p:grpSp>
        <p:nvGrpSpPr>
          <p:cNvPr id="5" name="Group 4"/>
          <p:cNvGrpSpPr/>
          <p:nvPr/>
        </p:nvGrpSpPr>
        <p:grpSpPr>
          <a:xfrm>
            <a:off x="5338830" y="2542505"/>
            <a:ext cx="2858870" cy="2024763"/>
            <a:chOff x="5400886" y="2330932"/>
            <a:chExt cx="2858870" cy="202476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161" y="2330932"/>
              <a:ext cx="941834" cy="786386"/>
            </a:xfrm>
            <a:prstGeom prst="rect">
              <a:avLst/>
            </a:prstGeom>
          </p:spPr>
        </p:pic>
        <p:grpSp>
          <p:nvGrpSpPr>
            <p:cNvPr id="4" name="Group 3"/>
            <p:cNvGrpSpPr/>
            <p:nvPr/>
          </p:nvGrpSpPr>
          <p:grpSpPr>
            <a:xfrm>
              <a:off x="5400886" y="3053894"/>
              <a:ext cx="2858870" cy="1301801"/>
              <a:chOff x="5252028" y="2532895"/>
              <a:chExt cx="2858870" cy="1301801"/>
            </a:xfrm>
          </p:grpSpPr>
          <p:sp>
            <p:nvSpPr>
              <p:cNvPr id="19" name="Rectangle 18"/>
              <p:cNvSpPr/>
              <p:nvPr/>
            </p:nvSpPr>
            <p:spPr>
              <a:xfrm>
                <a:off x="5252028" y="2532895"/>
                <a:ext cx="2858870" cy="1301801"/>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dirty="0">
                    <a:solidFill>
                      <a:srgbClr val="282828"/>
                    </a:solidFill>
                  </a:rPr>
                  <a:t>94% </a:t>
                </a:r>
                <a:r>
                  <a:rPr lang="en-US" sz="1500" dirty="0">
                    <a:solidFill>
                      <a:srgbClr val="282828"/>
                    </a:solidFill>
                  </a:rPr>
                  <a:t>of those with </a:t>
                </a:r>
                <a:r>
                  <a:rPr lang="en-US" sz="1500" dirty="0" smtClean="0">
                    <a:solidFill>
                      <a:srgbClr val="282828"/>
                    </a:solidFill>
                  </a:rPr>
                  <a:t>depression</a:t>
                </a:r>
                <a:r>
                  <a:rPr lang="en-US" sz="1500" dirty="0">
                    <a:solidFill>
                      <a:srgbClr val="282828"/>
                    </a:solidFill>
                  </a:rPr>
                  <a:t>, anxiety </a:t>
                </a:r>
                <a:r>
                  <a:rPr lang="en-US" sz="1500" dirty="0" smtClean="0">
                    <a:solidFill>
                      <a:srgbClr val="282828"/>
                    </a:solidFill>
                  </a:rPr>
                  <a:t>or </a:t>
                </a:r>
                <a:r>
                  <a:rPr lang="en-US" sz="1500" dirty="0">
                    <a:solidFill>
                      <a:srgbClr val="282828"/>
                    </a:solidFill>
                  </a:rPr>
                  <a:t>other</a:t>
                </a:r>
                <a:r>
                  <a:rPr lang="en-US" sz="1500" b="1" dirty="0">
                    <a:solidFill>
                      <a:srgbClr val="282828"/>
                    </a:solidFill>
                  </a:rPr>
                  <a:t> mental </a:t>
                </a:r>
                <a:r>
                  <a:rPr lang="en-US" sz="1500" b="1" dirty="0" smtClean="0">
                    <a:solidFill>
                      <a:srgbClr val="282828"/>
                    </a:solidFill>
                  </a:rPr>
                  <a:t>health </a:t>
                </a:r>
                <a:r>
                  <a:rPr lang="en-US" sz="1500" b="1" dirty="0">
                    <a:solidFill>
                      <a:srgbClr val="282828"/>
                    </a:solidFill>
                  </a:rPr>
                  <a:t>problems</a:t>
                </a:r>
                <a:r>
                  <a:rPr lang="en-US" sz="1500" dirty="0">
                    <a:solidFill>
                      <a:srgbClr val="282828"/>
                    </a:solidFill>
                  </a:rPr>
                  <a:t> </a:t>
                </a:r>
                <a:r>
                  <a:rPr lang="en-US" sz="1500" dirty="0" smtClean="0">
                    <a:solidFill>
                      <a:srgbClr val="282828"/>
                    </a:solidFill>
                    <a:cs typeface="Arial" panose="020B0604020202020204" pitchFamily="34" charset="0"/>
                  </a:rPr>
                  <a:t>also </a:t>
                </a:r>
                <a:r>
                  <a:rPr lang="en-US" sz="1500" b="1" dirty="0">
                    <a:solidFill>
                      <a:srgbClr val="282828"/>
                    </a:solidFill>
                    <a:cs typeface="Arial" panose="020B0604020202020204" pitchFamily="34" charset="0"/>
                  </a:rPr>
                  <a:t>have other chronic </a:t>
                </a:r>
                <a:r>
                  <a:rPr lang="en-US" sz="1500" b="1" dirty="0" smtClean="0">
                    <a:solidFill>
                      <a:srgbClr val="282828"/>
                    </a:solidFill>
                    <a:cs typeface="Arial" panose="020B0604020202020204" pitchFamily="34" charset="0"/>
                  </a:rPr>
                  <a:t>medical </a:t>
                </a:r>
                <a:r>
                  <a:rPr lang="en-US" sz="1500" b="1" dirty="0">
                    <a:solidFill>
                      <a:srgbClr val="282828"/>
                    </a:solidFill>
                    <a:cs typeface="Arial" panose="020B0604020202020204" pitchFamily="34" charset="0"/>
                  </a:rPr>
                  <a:t>conditions</a:t>
                </a:r>
              </a:p>
            </p:txBody>
          </p:sp>
          <p:cxnSp>
            <p:nvCxnSpPr>
              <p:cNvPr id="20" name="Straight Connector 19"/>
              <p:cNvCxnSpPr/>
              <p:nvPr/>
            </p:nvCxnSpPr>
            <p:spPr>
              <a:xfrm>
                <a:off x="5252028" y="2532896"/>
                <a:ext cx="2858870"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pSp>
        <p:nvGrpSpPr>
          <p:cNvPr id="11" name="Group 2"/>
          <p:cNvGrpSpPr/>
          <p:nvPr/>
        </p:nvGrpSpPr>
        <p:grpSpPr>
          <a:xfrm>
            <a:off x="247211" y="6477961"/>
            <a:ext cx="4324789" cy="261623"/>
            <a:chOff x="1559256" y="5157193"/>
            <a:chExt cx="4324789" cy="253467"/>
          </a:xfrm>
        </p:grpSpPr>
        <p:grpSp>
          <p:nvGrpSpPr>
            <p:cNvPr id="12" name="Group 3"/>
            <p:cNvGrpSpPr/>
            <p:nvPr/>
          </p:nvGrpSpPr>
          <p:grpSpPr>
            <a:xfrm>
              <a:off x="1559256" y="5157203"/>
              <a:ext cx="1598406" cy="253455"/>
              <a:chOff x="2989195" y="6289577"/>
              <a:chExt cx="1741128" cy="264692"/>
            </a:xfrm>
          </p:grpSpPr>
          <p:sp>
            <p:nvSpPr>
              <p:cNvPr id="22"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3"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5157206"/>
              <a:ext cx="1453097" cy="253454"/>
              <a:chOff x="4402330" y="6289581"/>
              <a:chExt cx="1741127" cy="264691"/>
            </a:xfrm>
          </p:grpSpPr>
          <p:sp>
            <p:nvSpPr>
              <p:cNvPr id="1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8"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0" y="5157193"/>
              <a:ext cx="1453095" cy="253454"/>
              <a:chOff x="5966949" y="6289568"/>
              <a:chExt cx="1741125" cy="264691"/>
            </a:xfrm>
          </p:grpSpPr>
          <p:sp>
            <p:nvSpPr>
              <p:cNvPr id="1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4" name="Rectangle 23"/>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245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21</a:t>
            </a:fld>
            <a:endParaRPr lang="en-CA" dirty="0"/>
          </a:p>
        </p:txBody>
      </p:sp>
      <p:graphicFrame>
        <p:nvGraphicFramePr>
          <p:cNvPr id="18" name="Content Placeholder 5"/>
          <p:cNvGraphicFramePr>
            <a:graphicFrameLocks/>
          </p:cNvGraphicFramePr>
          <p:nvPr>
            <p:extLst>
              <p:ext uri="{D42A27DB-BD31-4B8C-83A1-F6EECF244321}">
                <p14:modId xmlns:p14="http://schemas.microsoft.com/office/powerpoint/2010/main" val="1450660491"/>
              </p:ext>
            </p:extLst>
          </p:nvPr>
        </p:nvGraphicFramePr>
        <p:xfrm>
          <a:off x="4702263" y="1416506"/>
          <a:ext cx="4274194" cy="3783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5"/>
          <p:cNvGraphicFramePr>
            <a:graphicFrameLocks/>
          </p:cNvGraphicFramePr>
          <p:nvPr>
            <p:extLst>
              <p:ext uri="{D42A27DB-BD31-4B8C-83A1-F6EECF244321}">
                <p14:modId xmlns:p14="http://schemas.microsoft.com/office/powerpoint/2010/main" val="4168321939"/>
              </p:ext>
            </p:extLst>
          </p:nvPr>
        </p:nvGraphicFramePr>
        <p:xfrm>
          <a:off x="457200" y="1233373"/>
          <a:ext cx="4274194" cy="3783012"/>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3"/>
          <p:cNvSpPr>
            <a:spLocks noGrp="1"/>
          </p:cNvSpPr>
          <p:nvPr>
            <p:ph type="title"/>
          </p:nvPr>
        </p:nvSpPr>
        <p:spPr>
          <a:xfrm>
            <a:off x="457200" y="580499"/>
            <a:ext cx="8229600" cy="423193"/>
          </a:xfrm>
        </p:spPr>
        <p:txBody>
          <a:bodyPr/>
          <a:lstStyle/>
          <a:p>
            <a:r>
              <a:rPr lang="en-CA" dirty="0" smtClean="0"/>
              <a:t>Emotional well-being in Canadian seniors </a:t>
            </a:r>
            <a:endParaRPr lang="en-CA" dirty="0"/>
          </a:p>
        </p:txBody>
      </p:sp>
      <p:grpSp>
        <p:nvGrpSpPr>
          <p:cNvPr id="8" name="Group 7"/>
          <p:cNvGrpSpPr/>
          <p:nvPr/>
        </p:nvGrpSpPr>
        <p:grpSpPr>
          <a:xfrm>
            <a:off x="4702263" y="4621032"/>
            <a:ext cx="3946437" cy="1728366"/>
            <a:chOff x="505328" y="4693484"/>
            <a:chExt cx="5566645" cy="1728366"/>
          </a:xfrm>
        </p:grpSpPr>
        <p:sp>
          <p:nvSpPr>
            <p:cNvPr id="22" name="Rectangle 21"/>
            <p:cNvSpPr/>
            <p:nvPr/>
          </p:nvSpPr>
          <p:spPr>
            <a:xfrm>
              <a:off x="505328" y="5075443"/>
              <a:ext cx="5566645" cy="1346407"/>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0000" rIns="182880" bIns="180000" rtlCol="0" anchor="t" anchorCtr="0"/>
            <a:lstStyle/>
            <a:p>
              <a:pPr marL="228600" indent="-228600">
                <a:lnSpc>
                  <a:spcPts val="1600"/>
                </a:lnSpc>
                <a:spcAft>
                  <a:spcPts val="450"/>
                </a:spcAft>
                <a:buFont typeface="Arial" panose="020B0604020202020204" pitchFamily="34" charset="0"/>
                <a:buChar char="•"/>
              </a:pPr>
              <a:r>
                <a:rPr lang="en-US" sz="1300" dirty="0">
                  <a:solidFill>
                    <a:srgbClr val="282828"/>
                  </a:solidFill>
                  <a:cs typeface="Arial" panose="020B0604020202020204" pitchFamily="34" charset="0"/>
                </a:rPr>
                <a:t>A senior’s social network can positively influence healthy </a:t>
              </a:r>
              <a:r>
                <a:rPr lang="en-US" sz="1300" dirty="0" err="1">
                  <a:solidFill>
                    <a:srgbClr val="282828"/>
                  </a:solidFill>
                  <a:cs typeface="Arial" panose="020B0604020202020204" pitchFamily="34" charset="0"/>
                </a:rPr>
                <a:t>behaviours</a:t>
              </a:r>
              <a:r>
                <a:rPr lang="en-US" sz="1300" dirty="0">
                  <a:solidFill>
                    <a:srgbClr val="282828"/>
                  </a:solidFill>
                  <a:cs typeface="Arial" panose="020B0604020202020204" pitchFamily="34" charset="0"/>
                </a:rPr>
                <a:t>, such as successful smoking cessation or remaining active</a:t>
              </a:r>
            </a:p>
            <a:p>
              <a:pPr marL="228600" indent="-228600">
                <a:lnSpc>
                  <a:spcPts val="1600"/>
                </a:lnSpc>
                <a:spcAft>
                  <a:spcPts val="450"/>
                </a:spcAft>
                <a:buFont typeface="Arial" panose="020B0604020202020204" pitchFamily="34" charset="0"/>
                <a:buChar char="•"/>
              </a:pPr>
              <a:r>
                <a:rPr lang="en-US" sz="1300" dirty="0">
                  <a:solidFill>
                    <a:srgbClr val="282828"/>
                  </a:solidFill>
                  <a:cs typeface="Arial" panose="020B0604020202020204" pitchFamily="34" charset="0"/>
                </a:rPr>
                <a:t>Social isolation is associated with higher levels of depression and </a:t>
              </a:r>
              <a:r>
                <a:rPr lang="en-US" sz="1300" dirty="0" smtClean="0">
                  <a:solidFill>
                    <a:srgbClr val="282828"/>
                  </a:solidFill>
                  <a:cs typeface="Arial" panose="020B0604020202020204" pitchFamily="34" charset="0"/>
                </a:rPr>
                <a:t>suicide</a:t>
              </a:r>
              <a:endParaRPr lang="en-US" sz="1300" dirty="0">
                <a:solidFill>
                  <a:srgbClr val="282828"/>
                </a:solidFill>
                <a:cs typeface="Arial" panose="020B0604020202020204" pitchFamily="34" charset="0"/>
              </a:endParaRPr>
            </a:p>
          </p:txBody>
        </p:sp>
        <p:sp>
          <p:nvSpPr>
            <p:cNvPr id="23" name="Rectangle 22"/>
            <p:cNvSpPr/>
            <p:nvPr/>
          </p:nvSpPr>
          <p:spPr>
            <a:xfrm>
              <a:off x="506786" y="4693484"/>
              <a:ext cx="3896131" cy="369332"/>
            </a:xfrm>
            <a:prstGeom prst="rect">
              <a:avLst/>
            </a:prstGeom>
          </p:spPr>
          <p:txBody>
            <a:bodyPr wrap="none">
              <a:spAutoFit/>
            </a:bodyPr>
            <a:lstStyle/>
            <a:p>
              <a:pPr marL="182563"/>
              <a:r>
                <a:rPr lang="en-CA" b="1" dirty="0">
                  <a:solidFill>
                    <a:srgbClr val="282828"/>
                  </a:solidFill>
                </a:rPr>
                <a:t>Importance of social connectedness*</a:t>
              </a:r>
            </a:p>
          </p:txBody>
        </p:sp>
        <p:cxnSp>
          <p:nvCxnSpPr>
            <p:cNvPr id="24" name="Straight Connector 23"/>
            <p:cNvCxnSpPr/>
            <p:nvPr/>
          </p:nvCxnSpPr>
          <p:spPr>
            <a:xfrm>
              <a:off x="505328" y="5075444"/>
              <a:ext cx="5566645" cy="1480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859925" y="5049415"/>
            <a:ext cx="2825664" cy="913070"/>
            <a:chOff x="449379" y="5188216"/>
            <a:chExt cx="2825664" cy="91307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79" y="5219334"/>
              <a:ext cx="528009" cy="528009"/>
            </a:xfrm>
            <a:prstGeom prst="rect">
              <a:avLst/>
            </a:prstGeom>
          </p:spPr>
        </p:pic>
        <p:sp>
          <p:nvSpPr>
            <p:cNvPr id="19" name="Rectangle 18"/>
            <p:cNvSpPr/>
            <p:nvPr/>
          </p:nvSpPr>
          <p:spPr>
            <a:xfrm>
              <a:off x="1020462" y="5188216"/>
              <a:ext cx="2254581" cy="913070"/>
            </a:xfrm>
            <a:prstGeom prst="rect">
              <a:avLst/>
            </a:prstGeom>
          </p:spPr>
          <p:txBody>
            <a:bodyPr wrap="square">
              <a:spAutoFit/>
            </a:bodyPr>
            <a:lstStyle/>
            <a:p>
              <a:pPr>
                <a:lnSpc>
                  <a:spcPts val="1600"/>
                </a:lnSpc>
              </a:pPr>
              <a:r>
                <a:rPr lang="en-US" sz="1100" b="1" dirty="0">
                  <a:solidFill>
                    <a:srgbClr val="282828"/>
                  </a:solidFill>
                  <a:latin typeface="Arial" panose="020B0604020202020204" pitchFamily="34" charset="0"/>
                  <a:cs typeface="Arial" panose="020B0604020202020204" pitchFamily="34" charset="0"/>
                </a:rPr>
                <a:t>In 2016, 27% of the general population (age 18+) surveyed in Canada </a:t>
              </a:r>
              <a:r>
                <a:rPr lang="en-US" sz="1100" dirty="0">
                  <a:solidFill>
                    <a:srgbClr val="282828"/>
                  </a:solidFill>
                  <a:latin typeface="Arial" panose="020B0604020202020204" pitchFamily="34" charset="0"/>
                  <a:cs typeface="Arial" panose="020B0604020202020204" pitchFamily="34" charset="0"/>
                </a:rPr>
                <a:t>reported having experienced emotional distress.</a:t>
              </a:r>
              <a:r>
                <a:rPr lang="en-US" sz="1100" baseline="30000" dirty="0">
                  <a:solidFill>
                    <a:srgbClr val="282828"/>
                  </a:solidFill>
                  <a:latin typeface="Arial" panose="020B0604020202020204" pitchFamily="34" charset="0"/>
                  <a:cs typeface="Arial" panose="020B0604020202020204" pitchFamily="34" charset="0"/>
                </a:rPr>
                <a:t>†</a:t>
              </a:r>
            </a:p>
          </p:txBody>
        </p:sp>
      </p:grpSp>
      <p:sp>
        <p:nvSpPr>
          <p:cNvPr id="14" name="Rectangle 13"/>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63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CA" dirty="0" smtClean="0"/>
              <a:t>Provincial snapshot: Emotional health in seniors</a:t>
            </a:r>
            <a:endParaRPr lang="en-CA" strike="sngStrike" dirty="0"/>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3283065936"/>
              </p:ext>
            </p:extLst>
          </p:nvPr>
        </p:nvGraphicFramePr>
        <p:xfrm>
          <a:off x="481264" y="1638300"/>
          <a:ext cx="8272130" cy="2914650"/>
        </p:xfrm>
        <a:graphic>
          <a:graphicData uri="http://schemas.openxmlformats.org/drawingml/2006/table">
            <a:tbl>
              <a:tblPr/>
              <a:tblGrid>
                <a:gridCol w="1924493">
                  <a:extLst>
                    <a:ext uri="{9D8B030D-6E8A-4147-A177-3AD203B41FA5}">
                      <a16:colId xmlns:a16="http://schemas.microsoft.com/office/drawing/2014/main" val="1349719598"/>
                    </a:ext>
                  </a:extLst>
                </a:gridCol>
                <a:gridCol w="523653">
                  <a:extLst>
                    <a:ext uri="{9D8B030D-6E8A-4147-A177-3AD203B41FA5}">
                      <a16:colId xmlns:a16="http://schemas.microsoft.com/office/drawing/2014/main" val="1921585332"/>
                    </a:ext>
                  </a:extLst>
                </a:gridCol>
                <a:gridCol w="523653">
                  <a:extLst>
                    <a:ext uri="{9D8B030D-6E8A-4147-A177-3AD203B41FA5}">
                      <a16:colId xmlns:a16="http://schemas.microsoft.com/office/drawing/2014/main" val="1454372868"/>
                    </a:ext>
                  </a:extLst>
                </a:gridCol>
                <a:gridCol w="523653">
                  <a:extLst>
                    <a:ext uri="{9D8B030D-6E8A-4147-A177-3AD203B41FA5}">
                      <a16:colId xmlns:a16="http://schemas.microsoft.com/office/drawing/2014/main" val="327876440"/>
                    </a:ext>
                  </a:extLst>
                </a:gridCol>
                <a:gridCol w="523653">
                  <a:extLst>
                    <a:ext uri="{9D8B030D-6E8A-4147-A177-3AD203B41FA5}">
                      <a16:colId xmlns:a16="http://schemas.microsoft.com/office/drawing/2014/main" val="149342732"/>
                    </a:ext>
                  </a:extLst>
                </a:gridCol>
                <a:gridCol w="523653">
                  <a:extLst>
                    <a:ext uri="{9D8B030D-6E8A-4147-A177-3AD203B41FA5}">
                      <a16:colId xmlns:a16="http://schemas.microsoft.com/office/drawing/2014/main" val="2387320692"/>
                    </a:ext>
                  </a:extLst>
                </a:gridCol>
                <a:gridCol w="523653">
                  <a:extLst>
                    <a:ext uri="{9D8B030D-6E8A-4147-A177-3AD203B41FA5}">
                      <a16:colId xmlns:a16="http://schemas.microsoft.com/office/drawing/2014/main" val="875732367"/>
                    </a:ext>
                  </a:extLst>
                </a:gridCol>
                <a:gridCol w="523653">
                  <a:extLst>
                    <a:ext uri="{9D8B030D-6E8A-4147-A177-3AD203B41FA5}">
                      <a16:colId xmlns:a16="http://schemas.microsoft.com/office/drawing/2014/main" val="3883053913"/>
                    </a:ext>
                  </a:extLst>
                </a:gridCol>
                <a:gridCol w="523653">
                  <a:extLst>
                    <a:ext uri="{9D8B030D-6E8A-4147-A177-3AD203B41FA5}">
                      <a16:colId xmlns:a16="http://schemas.microsoft.com/office/drawing/2014/main" val="2382509017"/>
                    </a:ext>
                  </a:extLst>
                </a:gridCol>
                <a:gridCol w="523653">
                  <a:extLst>
                    <a:ext uri="{9D8B030D-6E8A-4147-A177-3AD203B41FA5}">
                      <a16:colId xmlns:a16="http://schemas.microsoft.com/office/drawing/2014/main" val="4059414307"/>
                    </a:ext>
                  </a:extLst>
                </a:gridCol>
                <a:gridCol w="523653">
                  <a:extLst>
                    <a:ext uri="{9D8B030D-6E8A-4147-A177-3AD203B41FA5}">
                      <a16:colId xmlns:a16="http://schemas.microsoft.com/office/drawing/2014/main" val="3992833837"/>
                    </a:ext>
                  </a:extLst>
                </a:gridCol>
                <a:gridCol w="523653">
                  <a:extLst>
                    <a:ext uri="{9D8B030D-6E8A-4147-A177-3AD203B41FA5}">
                      <a16:colId xmlns:a16="http://schemas.microsoft.com/office/drawing/2014/main" val="1332232578"/>
                    </a:ext>
                  </a:extLst>
                </a:gridCol>
                <a:gridCol w="587454">
                  <a:extLst>
                    <a:ext uri="{9D8B030D-6E8A-4147-A177-3AD203B41FA5}">
                      <a16:colId xmlns:a16="http://schemas.microsoft.com/office/drawing/2014/main" val="3545135481"/>
                    </a:ext>
                  </a:extLst>
                </a:gridCol>
              </a:tblGrid>
              <a:tr h="476176">
                <a:tc>
                  <a:txBody>
                    <a:bodyPr/>
                    <a:lstStyle/>
                    <a:p>
                      <a:pPr marL="0"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a:t>
                      </a:r>
                      <a:br>
                        <a:rPr lang="en-CA" sz="1300" b="1" i="0" u="none" strike="noStrike" baseline="0" dirty="0" smtClean="0">
                          <a:effectLst/>
                          <a:latin typeface="+mn-lt"/>
                          <a:cs typeface="Arial" panose="020B0604020202020204" pitchFamily="34" charset="0"/>
                        </a:rPr>
                      </a:br>
                      <a:r>
                        <a:rPr lang="en-CA" sz="1300" b="1" i="0" u="none" strike="noStrike" baseline="0" dirty="0" smtClean="0">
                          <a:effectLst/>
                          <a:latin typeface="+mn-lt"/>
                          <a:cs typeface="Arial" panose="020B0604020202020204" pitchFamily="34" charset="0"/>
                        </a:rPr>
                        <a:t>respondents who</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446713610"/>
                  </a:ext>
                </a:extLst>
              </a:tr>
              <a:tr h="483870">
                <a:tc>
                  <a:txBody>
                    <a:bodyPr/>
                    <a:lstStyle/>
                    <a:p>
                      <a:pPr marL="0" indent="0" algn="l" fontAlgn="b"/>
                      <a:r>
                        <a:rPr lang="en-CA" sz="1300" b="0" i="0" u="none" strike="noStrike" baseline="0" dirty="0" smtClean="0">
                          <a:solidFill>
                            <a:srgbClr val="000000"/>
                          </a:solidFill>
                          <a:effectLst/>
                          <a:latin typeface="+mn-lt"/>
                        </a:rPr>
                        <a:t>Experienced depression</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4289807930"/>
                  </a:ext>
                </a:extLst>
              </a:tr>
              <a:tr h="9317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Experienced</a:t>
                      </a:r>
                      <a:r>
                        <a:rPr lang="en-US" sz="1300" b="0" i="0" baseline="0" dirty="0" smtClean="0">
                          <a:solidFill>
                            <a:schemeClr val="tx1"/>
                          </a:solidFill>
                          <a:latin typeface="+mn-lt"/>
                          <a:cs typeface="Arial" panose="020B0604020202020204" pitchFamily="34" charset="0"/>
                        </a:rPr>
                        <a:t> emotional distress, such as anxiety or great sadness, which they found difficult to cope with by themselves in the past 2 years</a:t>
                      </a:r>
                      <a:endParaRPr lang="en-US" sz="1300" b="0" i="0" dirty="0" smtClean="0">
                        <a:solidFill>
                          <a:schemeClr val="tx1"/>
                        </a:solidFill>
                        <a:latin typeface="+mn-lt"/>
                        <a:cs typeface="Arial" panose="020B0604020202020204" pitchFamily="34" charset="0"/>
                      </a:endParaRPr>
                    </a:p>
                  </a:txBody>
                  <a:tcPr marL="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359389463"/>
                  </a:ext>
                </a:extLst>
              </a:tr>
              <a:tr h="6629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Felt</a:t>
                      </a:r>
                      <a:r>
                        <a:rPr lang="en-US" sz="1300" b="0" i="0" baseline="0" dirty="0" smtClean="0">
                          <a:solidFill>
                            <a:schemeClr val="tx1"/>
                          </a:solidFill>
                          <a:latin typeface="+mn-lt"/>
                          <a:cs typeface="Arial" panose="020B0604020202020204" pitchFamily="34" charset="0"/>
                        </a:rPr>
                        <a:t> isolated some of the time or often</a:t>
                      </a:r>
                      <a:endParaRPr lang="en-US" sz="1300" b="0" i="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ln>
                            <a:noFill/>
                          </a:ln>
                          <a:solidFill>
                            <a:srgbClr val="000000"/>
                          </a:solidFill>
                          <a:effectLst>
                            <a:glow rad="381000">
                              <a:srgbClr val="00A199"/>
                            </a:glow>
                          </a:effectLst>
                          <a:latin typeface="Arial" panose="020B0604020202020204" pitchFamily="34" charset="0"/>
                          <a:ea typeface="+mn-ea"/>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glow rad="381000">
                              <a:srgbClr val="00A199"/>
                            </a:glow>
                          </a:effectLst>
                          <a:latin typeface="Arial" panose="020B0604020202020204" pitchFamily="34" charset="0"/>
                          <a:ea typeface="+mn-ea"/>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smtClean="0">
                          <a:solidFill>
                            <a:srgbClr val="000000"/>
                          </a:solidFill>
                          <a:effectLst>
                            <a:glow rad="381000">
                              <a:srgbClr val="00A199"/>
                            </a:glow>
                          </a:effectLst>
                          <a:latin typeface="Arial" panose="020B0604020202020204" pitchFamily="34" charset="0"/>
                          <a:ea typeface="+mn-ea"/>
                          <a:cs typeface="Arial" panose="020B0604020202020204" pitchFamily="34" charset="0"/>
                        </a:rPr>
                        <a:t>17</a:t>
                      </a:r>
                      <a:endParaRPr lang="en-CA" sz="1200" b="0" i="0" u="none" strike="noStrike" kern="1200" dirty="0">
                        <a:solidFill>
                          <a:srgbClr val="000000"/>
                        </a:solidFill>
                        <a:effectLst>
                          <a:glow rad="381000">
                            <a:srgbClr val="00A199"/>
                          </a:glow>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smtClean="0">
                          <a:solidFill>
                            <a:schemeClr val="bg1"/>
                          </a:solidFill>
                          <a:effectLst/>
                          <a:latin typeface="Arial" panose="020B0604020202020204" pitchFamily="34" charset="0"/>
                          <a:cs typeface="Arial" panose="020B0604020202020204" pitchFamily="34" charset="0"/>
                        </a:rPr>
                        <a:t>19</a:t>
                      </a:r>
                      <a:endParaRPr lang="en-CA" sz="1200" b="0"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470932625"/>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22</a:t>
            </a:fld>
            <a:endParaRPr lang="en-CA" dirty="0"/>
          </a:p>
        </p:txBody>
      </p:sp>
      <p:sp>
        <p:nvSpPr>
          <p:cNvPr id="39" name="Rectangle 38"/>
          <p:cNvSpPr/>
          <p:nvPr/>
        </p:nvSpPr>
        <p:spPr>
          <a:xfrm>
            <a:off x="499564" y="4552917"/>
            <a:ext cx="8254501" cy="646331"/>
          </a:xfrm>
          <a:prstGeom prst="rect">
            <a:avLst/>
          </a:prstGeom>
        </p:spPr>
        <p:txBody>
          <a:bodyPr wrap="square" lIns="0" tIns="91440" bIns="0">
            <a:spAutoFit/>
          </a:bodyPr>
          <a:lstStyle/>
          <a:p>
            <a:r>
              <a:rPr lang="en-US" sz="900" b="1" dirty="0">
                <a:latin typeface="Arial" panose="020B0604020202020204" pitchFamily="34" charset="0"/>
                <a:cs typeface="Arial" panose="020B0604020202020204" pitchFamily="34" charset="0"/>
              </a:rPr>
              <a:t>Notes</a:t>
            </a:r>
          </a:p>
          <a:p>
            <a:r>
              <a:rPr lang="en-US" sz="900" dirty="0">
                <a:latin typeface="Arial" panose="020B0604020202020204" pitchFamily="34" charset="0"/>
                <a:cs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8" name="Group 3"/>
            <p:cNvGrpSpPr/>
            <p:nvPr/>
          </p:nvGrpSpPr>
          <p:grpSpPr>
            <a:xfrm>
              <a:off x="1559256" y="5157203"/>
              <a:ext cx="1598406" cy="253455"/>
              <a:chOff x="2989195" y="6289577"/>
              <a:chExt cx="1741128" cy="264692"/>
            </a:xfrm>
          </p:grpSpPr>
          <p:sp>
            <p:nvSpPr>
              <p:cNvPr id="1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5157206"/>
              <a:ext cx="1453097" cy="253454"/>
              <a:chOff x="4402330" y="6289581"/>
              <a:chExt cx="1741127" cy="264691"/>
            </a:xfrm>
          </p:grpSpPr>
          <p:sp>
            <p:nvSpPr>
              <p:cNvPr id="1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4"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0" y="5157193"/>
              <a:ext cx="1453095" cy="253454"/>
              <a:chOff x="5966949" y="6289568"/>
              <a:chExt cx="1741125" cy="264691"/>
            </a:xfrm>
          </p:grpSpPr>
          <p:sp>
            <p:nvSpPr>
              <p:cNvPr id="1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2"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07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en-CA" smtClean="0"/>
              <a:pPr/>
              <a:t>23</a:t>
            </a:fld>
            <a:endParaRPr lang="en-CA" dirty="0"/>
          </a:p>
        </p:txBody>
      </p:sp>
      <p:sp>
        <p:nvSpPr>
          <p:cNvPr id="24" name="Title 1"/>
          <p:cNvSpPr>
            <a:spLocks noGrp="1"/>
          </p:cNvSpPr>
          <p:nvPr>
            <p:ph type="title"/>
          </p:nvPr>
        </p:nvSpPr>
        <p:spPr>
          <a:xfrm>
            <a:off x="457200" y="389999"/>
            <a:ext cx="7783033" cy="1269578"/>
          </a:xfrm>
        </p:spPr>
        <p:txBody>
          <a:bodyPr/>
          <a:lstStyle/>
          <a:p>
            <a:r>
              <a:rPr lang="en-CA" dirty="0"/>
              <a:t>1 </a:t>
            </a:r>
            <a:r>
              <a:rPr lang="en-CA" dirty="0" smtClean="0"/>
              <a:t>out of </a:t>
            </a:r>
            <a:r>
              <a:rPr lang="en-CA" dirty="0"/>
              <a:t>5 Canadian seniors </a:t>
            </a:r>
            <a:r>
              <a:rPr lang="en-US" dirty="0"/>
              <a:t>provided care </a:t>
            </a:r>
            <a:r>
              <a:rPr lang="en-US" dirty="0" smtClean="0"/>
              <a:t>to </a:t>
            </a:r>
            <a:r>
              <a:rPr lang="en-US" dirty="0"/>
              <a:t>someone living with </a:t>
            </a:r>
            <a:r>
              <a:rPr lang="en-US" dirty="0" smtClean="0"/>
              <a:t>age- </a:t>
            </a:r>
            <a:r>
              <a:rPr lang="en-US" dirty="0"/>
              <a:t>or </a:t>
            </a:r>
            <a:r>
              <a:rPr lang="en-US" dirty="0" smtClean="0"/>
              <a:t>health-related problems at </a:t>
            </a:r>
            <a:r>
              <a:rPr lang="en-US" dirty="0"/>
              <a:t>least once a week </a:t>
            </a:r>
            <a:endParaRPr lang="en-CA" dirty="0"/>
          </a:p>
        </p:txBody>
      </p:sp>
      <p:sp>
        <p:nvSpPr>
          <p:cNvPr id="30" name="Rectangle 29"/>
          <p:cNvSpPr/>
          <p:nvPr/>
        </p:nvSpPr>
        <p:spPr>
          <a:xfrm>
            <a:off x="457200" y="2137920"/>
            <a:ext cx="8261498" cy="369332"/>
          </a:xfrm>
          <a:prstGeom prst="rect">
            <a:avLst/>
          </a:prstGeom>
        </p:spPr>
        <p:txBody>
          <a:bodyPr wrap="square">
            <a:spAutoFit/>
          </a:bodyPr>
          <a:lstStyle/>
          <a:p>
            <a:pPr marL="182563">
              <a:spcAft>
                <a:spcPts val="200"/>
              </a:spcAft>
            </a:pPr>
            <a:r>
              <a:rPr lang="en-CA" dirty="0">
                <a:solidFill>
                  <a:srgbClr val="282828"/>
                </a:solidFill>
              </a:rPr>
              <a:t>Many of the seniors who provide care to others have </a:t>
            </a:r>
            <a:r>
              <a:rPr lang="en-CA" b="1" dirty="0">
                <a:solidFill>
                  <a:srgbClr val="282828"/>
                </a:solidFill>
              </a:rPr>
              <a:t>high needs</a:t>
            </a:r>
            <a:r>
              <a:rPr lang="en-CA" dirty="0">
                <a:solidFill>
                  <a:srgbClr val="282828"/>
                </a:solidFill>
              </a:rPr>
              <a:t> themselves</a:t>
            </a:r>
          </a:p>
        </p:txBody>
      </p:sp>
      <p:grpSp>
        <p:nvGrpSpPr>
          <p:cNvPr id="31" name="Group 30"/>
          <p:cNvGrpSpPr/>
          <p:nvPr/>
        </p:nvGrpSpPr>
        <p:grpSpPr>
          <a:xfrm>
            <a:off x="492369" y="2626242"/>
            <a:ext cx="8084673" cy="1567508"/>
            <a:chOff x="457200" y="2626242"/>
            <a:chExt cx="8084673" cy="1567508"/>
          </a:xfrm>
          <a:solidFill>
            <a:srgbClr val="F2F1E8"/>
          </a:solidFill>
        </p:grpSpPr>
        <p:sp>
          <p:nvSpPr>
            <p:cNvPr id="32" name="Rectangle 31"/>
            <p:cNvSpPr/>
            <p:nvPr/>
          </p:nvSpPr>
          <p:spPr>
            <a:xfrm>
              <a:off x="457200" y="2626242"/>
              <a:ext cx="8084673" cy="15675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spcAft>
                  <a:spcPts val="600"/>
                </a:spcAft>
              </a:pPr>
              <a:endParaRPr lang="en-CA" dirty="0">
                <a:solidFill>
                  <a:schemeClr val="tx1"/>
                </a:solidFill>
              </a:endParaRPr>
            </a:p>
          </p:txBody>
        </p:sp>
        <p:cxnSp>
          <p:nvCxnSpPr>
            <p:cNvPr id="33" name="Straight Connector 32"/>
            <p:cNvCxnSpPr/>
            <p:nvPr/>
          </p:nvCxnSpPr>
          <p:spPr>
            <a:xfrm flipV="1">
              <a:off x="463907" y="2626242"/>
              <a:ext cx="8077966" cy="905"/>
            </a:xfrm>
            <a:prstGeom prst="line">
              <a:avLst/>
            </a:prstGeom>
            <a:grpFill/>
            <a:ln w="57150">
              <a:solidFill>
                <a:srgbClr val="36525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27321" y="2953127"/>
              <a:ext cx="7854392" cy="1118255"/>
              <a:chOff x="627321" y="2953127"/>
              <a:chExt cx="7854392" cy="1118255"/>
            </a:xfrm>
            <a:grpFill/>
          </p:grpSpPr>
          <p:sp>
            <p:nvSpPr>
              <p:cNvPr id="42" name="Rectangle 41"/>
              <p:cNvSpPr/>
              <p:nvPr/>
            </p:nvSpPr>
            <p:spPr>
              <a:xfrm>
                <a:off x="627321" y="2959227"/>
                <a:ext cx="1796902" cy="861774"/>
              </a:xfrm>
              <a:prstGeom prst="rect">
                <a:avLst/>
              </a:prstGeom>
              <a:grpFill/>
            </p:spPr>
            <p:txBody>
              <a:bodyPr wrap="square">
                <a:spAutoFit/>
              </a:bodyPr>
              <a:lstStyle/>
              <a:p>
                <a:pPr>
                  <a:lnSpc>
                    <a:spcPts val="2000"/>
                  </a:lnSpc>
                  <a:spcAft>
                    <a:spcPts val="600"/>
                  </a:spcAft>
                </a:pPr>
                <a:r>
                  <a:rPr lang="en-CA" sz="2000" b="1" dirty="0">
                    <a:solidFill>
                      <a:srgbClr val="282828"/>
                    </a:solidFill>
                  </a:rPr>
                  <a:t>2 out of 9</a:t>
                </a:r>
                <a:r>
                  <a:rPr lang="en-CA" sz="1400" b="1" dirty="0">
                    <a:solidFill>
                      <a:srgbClr val="282828"/>
                    </a:solidFill>
                    <a:latin typeface="Arial" panose="020B0604020202020204" pitchFamily="34" charset="0"/>
                    <a:cs typeface="Arial" panose="020B0604020202020204" pitchFamily="34" charset="0"/>
                  </a:rPr>
                  <a:t> </a:t>
                </a:r>
                <a:r>
                  <a:rPr lang="en-CA" sz="1400" b="1" dirty="0" smtClean="0">
                    <a:solidFill>
                      <a:srgbClr val="282828"/>
                    </a:solidFill>
                    <a:latin typeface="Arial" panose="020B0604020202020204" pitchFamily="34" charset="0"/>
                    <a:cs typeface="Arial" panose="020B0604020202020204" pitchFamily="34" charset="0"/>
                  </a:rPr>
                  <a:t/>
                </a:r>
                <a:br>
                  <a:rPr lang="en-CA" sz="1400" b="1" dirty="0" smtClean="0">
                    <a:solidFill>
                      <a:srgbClr val="282828"/>
                    </a:solidFill>
                    <a:latin typeface="Arial" panose="020B0604020202020204" pitchFamily="34" charset="0"/>
                    <a:cs typeface="Arial" panose="020B0604020202020204" pitchFamily="34" charset="0"/>
                  </a:rPr>
                </a:br>
                <a:r>
                  <a:rPr lang="en-CA" sz="1500" dirty="0">
                    <a:solidFill>
                      <a:srgbClr val="282828"/>
                    </a:solidFill>
                    <a:cs typeface="Arial" panose="020B0604020202020204" pitchFamily="34" charset="0"/>
                  </a:rPr>
                  <a:t>rated their health </a:t>
                </a:r>
                <a:br>
                  <a:rPr lang="en-CA" sz="1500" dirty="0">
                    <a:solidFill>
                      <a:srgbClr val="282828"/>
                    </a:solidFill>
                    <a:cs typeface="Arial" panose="020B0604020202020204" pitchFamily="34" charset="0"/>
                  </a:rPr>
                </a:br>
                <a:r>
                  <a:rPr lang="en-CA" sz="1500" dirty="0">
                    <a:solidFill>
                      <a:srgbClr val="282828"/>
                    </a:solidFill>
                    <a:cs typeface="Arial" panose="020B0604020202020204" pitchFamily="34" charset="0"/>
                  </a:rPr>
                  <a:t>as fair or poor</a:t>
                </a:r>
              </a:p>
            </p:txBody>
          </p:sp>
          <p:sp>
            <p:nvSpPr>
              <p:cNvPr id="43" name="Rectangle 42"/>
              <p:cNvSpPr/>
              <p:nvPr/>
            </p:nvSpPr>
            <p:spPr>
              <a:xfrm>
                <a:off x="2536707" y="2953127"/>
                <a:ext cx="1768352" cy="861774"/>
              </a:xfrm>
              <a:prstGeom prst="rect">
                <a:avLst/>
              </a:prstGeom>
              <a:grpFill/>
            </p:spPr>
            <p:txBody>
              <a:bodyPr wrap="square">
                <a:spAutoFit/>
              </a:bodyPr>
              <a:lstStyle/>
              <a:p>
                <a:pPr>
                  <a:lnSpc>
                    <a:spcPts val="2000"/>
                  </a:lnSpc>
                  <a:spcAft>
                    <a:spcPts val="600"/>
                  </a:spcAft>
                </a:pPr>
                <a:r>
                  <a:rPr lang="en-US" sz="2000" b="1" dirty="0">
                    <a:solidFill>
                      <a:srgbClr val="282828"/>
                    </a:solidFill>
                  </a:rPr>
                  <a:t>3 out of 9 </a:t>
                </a:r>
                <a:r>
                  <a:rPr lang="en-US" sz="2000" b="1" dirty="0" smtClean="0">
                    <a:solidFill>
                      <a:srgbClr val="282828"/>
                    </a:solidFill>
                  </a:rPr>
                  <a:t/>
                </a:r>
                <a:br>
                  <a:rPr lang="en-US" sz="2000" b="1" dirty="0" smtClean="0">
                    <a:solidFill>
                      <a:srgbClr val="282828"/>
                    </a:solidFill>
                  </a:rPr>
                </a:br>
                <a:r>
                  <a:rPr lang="en-US" sz="1500" dirty="0">
                    <a:solidFill>
                      <a:srgbClr val="282828"/>
                    </a:solidFill>
                    <a:cs typeface="Arial" panose="020B0604020202020204" pitchFamily="34" charset="0"/>
                  </a:rPr>
                  <a:t>had at least </a:t>
                </a:r>
                <a:br>
                  <a:rPr lang="en-US" sz="1500" dirty="0">
                    <a:solidFill>
                      <a:srgbClr val="282828"/>
                    </a:solidFill>
                    <a:cs typeface="Arial" panose="020B0604020202020204" pitchFamily="34" charset="0"/>
                  </a:rPr>
                </a:br>
                <a:r>
                  <a:rPr lang="en-US" sz="1500" dirty="0">
                    <a:solidFill>
                      <a:srgbClr val="282828"/>
                    </a:solidFill>
                    <a:cs typeface="Arial" panose="020B0604020202020204" pitchFamily="34" charset="0"/>
                  </a:rPr>
                  <a:t>3 chronic conditions</a:t>
                </a:r>
              </a:p>
            </p:txBody>
          </p:sp>
          <p:sp>
            <p:nvSpPr>
              <p:cNvPr id="44" name="Rectangle 43"/>
              <p:cNvSpPr/>
              <p:nvPr/>
            </p:nvSpPr>
            <p:spPr>
              <a:xfrm>
                <a:off x="4646714" y="2953127"/>
                <a:ext cx="1789611" cy="1118255"/>
              </a:xfrm>
              <a:prstGeom prst="rect">
                <a:avLst/>
              </a:prstGeom>
              <a:grpFill/>
            </p:spPr>
            <p:txBody>
              <a:bodyPr wrap="square">
                <a:spAutoFit/>
              </a:bodyPr>
              <a:lstStyle/>
              <a:p>
                <a:pPr>
                  <a:lnSpc>
                    <a:spcPts val="2000"/>
                  </a:lnSpc>
                  <a:spcAft>
                    <a:spcPts val="600"/>
                  </a:spcAft>
                </a:pPr>
                <a:r>
                  <a:rPr lang="en-US" sz="2000" b="1" dirty="0">
                    <a:solidFill>
                      <a:srgbClr val="282828"/>
                    </a:solidFill>
                  </a:rPr>
                  <a:t>3 out of 9 </a:t>
                </a:r>
                <a:r>
                  <a:rPr lang="en-CA" sz="1500" dirty="0">
                    <a:solidFill>
                      <a:srgbClr val="282828"/>
                    </a:solidFill>
                    <a:cs typeface="Arial" panose="020B0604020202020204" pitchFamily="34" charset="0"/>
                  </a:rPr>
                  <a:t>regularly used at least 5 prescription medications</a:t>
                </a:r>
              </a:p>
            </p:txBody>
          </p:sp>
          <p:sp>
            <p:nvSpPr>
              <p:cNvPr id="45" name="Rectangle 44"/>
              <p:cNvSpPr/>
              <p:nvPr/>
            </p:nvSpPr>
            <p:spPr>
              <a:xfrm>
                <a:off x="6748604" y="2953127"/>
                <a:ext cx="1733109" cy="861774"/>
              </a:xfrm>
              <a:prstGeom prst="rect">
                <a:avLst/>
              </a:prstGeom>
              <a:grpFill/>
            </p:spPr>
            <p:txBody>
              <a:bodyPr wrap="square">
                <a:spAutoFit/>
              </a:bodyPr>
              <a:lstStyle/>
              <a:p>
                <a:pPr>
                  <a:lnSpc>
                    <a:spcPts val="2000"/>
                  </a:lnSpc>
                  <a:spcAft>
                    <a:spcPts val="600"/>
                  </a:spcAft>
                </a:pPr>
                <a:r>
                  <a:rPr lang="en-US" sz="2000" b="1" dirty="0" smtClean="0">
                    <a:solidFill>
                      <a:srgbClr val="282828"/>
                    </a:solidFill>
                  </a:rPr>
                  <a:t>1 </a:t>
                </a:r>
                <a:r>
                  <a:rPr lang="en-US" sz="2000" b="1" dirty="0">
                    <a:solidFill>
                      <a:srgbClr val="282828"/>
                    </a:solidFill>
                  </a:rPr>
                  <a:t>out of 9 </a:t>
                </a:r>
                <a:r>
                  <a:rPr lang="en-US" sz="1500" dirty="0">
                    <a:solidFill>
                      <a:srgbClr val="282828"/>
                    </a:solidFill>
                    <a:cs typeface="Arial" panose="020B0604020202020204" pitchFamily="34" charset="0"/>
                  </a:rPr>
                  <a:t>needed help with daily activities</a:t>
                </a:r>
                <a:endParaRPr lang="en-CA" sz="1500" dirty="0">
                  <a:solidFill>
                    <a:srgbClr val="282828"/>
                  </a:solidFill>
                  <a:cs typeface="Arial" panose="020B0604020202020204" pitchFamily="34" charset="0"/>
                </a:endParaRPr>
              </a:p>
            </p:txBody>
          </p:sp>
        </p:grpSp>
        <p:cxnSp>
          <p:nvCxnSpPr>
            <p:cNvPr id="36" name="Straight Connector 35"/>
            <p:cNvCxnSpPr/>
            <p:nvPr/>
          </p:nvCxnSpPr>
          <p:spPr>
            <a:xfrm>
              <a:off x="4472847" y="2782573"/>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10100" y="2782573"/>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24598" y="2782573"/>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03038" y="4613712"/>
            <a:ext cx="8174004" cy="1323055"/>
            <a:chOff x="403038" y="4613712"/>
            <a:chExt cx="8174004" cy="132305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716" y="5595936"/>
              <a:ext cx="313565" cy="340831"/>
            </a:xfrm>
            <a:prstGeom prst="rect">
              <a:avLst/>
            </a:prstGeom>
          </p:spPr>
        </p:pic>
        <p:sp>
          <p:nvSpPr>
            <p:cNvPr id="28" name="Rectangle 27"/>
            <p:cNvSpPr/>
            <p:nvPr/>
          </p:nvSpPr>
          <p:spPr>
            <a:xfrm>
              <a:off x="4911400" y="4613712"/>
              <a:ext cx="3665642" cy="1246495"/>
            </a:xfrm>
            <a:prstGeom prst="rect">
              <a:avLst/>
            </a:prstGeom>
          </p:spPr>
          <p:txBody>
            <a:bodyPr wrap="square">
              <a:spAutoFit/>
            </a:bodyPr>
            <a:lstStyle/>
            <a:p>
              <a:pPr marL="182563">
                <a:lnSpc>
                  <a:spcPts val="1800"/>
                </a:lnSpc>
              </a:pPr>
              <a:r>
                <a:rPr lang="en-CA" sz="1300" b="1" dirty="0">
                  <a:solidFill>
                    <a:srgbClr val="282828"/>
                  </a:solidFill>
                  <a:latin typeface="Arial" panose="020B0604020202020204" pitchFamily="34" charset="0"/>
                  <a:cs typeface="Arial" panose="020B0604020202020204" pitchFamily="34" charset="0"/>
                </a:rPr>
                <a:t>2 out of 10 seniors who provided care to others received government help</a:t>
              </a:r>
              <a:r>
                <a:rPr lang="en-CA" sz="1300" dirty="0">
                  <a:solidFill>
                    <a:srgbClr val="282828"/>
                  </a:solidFill>
                  <a:latin typeface="Arial" panose="020B0604020202020204" pitchFamily="34" charset="0"/>
                  <a:cs typeface="Arial" panose="020B0604020202020204" pitchFamily="34" charset="0"/>
                </a:rPr>
                <a:t>, such </a:t>
              </a:r>
              <a:r>
                <a:rPr lang="en-CA" sz="1300" dirty="0" smtClean="0">
                  <a:solidFill>
                    <a:srgbClr val="282828"/>
                  </a:solidFill>
                  <a:latin typeface="Arial" panose="020B0604020202020204" pitchFamily="34" charset="0"/>
                  <a:cs typeface="Arial" panose="020B0604020202020204" pitchFamily="34" charset="0"/>
                </a:rPr>
                <a:t/>
              </a:r>
              <a:br>
                <a:rPr lang="en-CA" sz="1300" dirty="0" smtClean="0">
                  <a:solidFill>
                    <a:srgbClr val="282828"/>
                  </a:solidFill>
                  <a:latin typeface="Arial" panose="020B0604020202020204" pitchFamily="34" charset="0"/>
                  <a:cs typeface="Arial" panose="020B0604020202020204" pitchFamily="34" charset="0"/>
                </a:rPr>
              </a:br>
              <a:r>
                <a:rPr lang="en-CA" sz="1300" dirty="0" smtClean="0">
                  <a:solidFill>
                    <a:srgbClr val="282828"/>
                  </a:solidFill>
                  <a:latin typeface="Arial" panose="020B0604020202020204" pitchFamily="34" charset="0"/>
                  <a:cs typeface="Arial" panose="020B0604020202020204" pitchFamily="34" charset="0"/>
                </a:rPr>
                <a:t>as </a:t>
              </a:r>
              <a:r>
                <a:rPr lang="en-CA" sz="1300" dirty="0">
                  <a:solidFill>
                    <a:srgbClr val="282828"/>
                  </a:solidFill>
                  <a:latin typeface="Arial" panose="020B0604020202020204" pitchFamily="34" charset="0"/>
                  <a:cs typeface="Arial" panose="020B0604020202020204" pitchFamily="34" charset="0"/>
                </a:rPr>
                <a:t>occasional relief </a:t>
              </a:r>
              <a:r>
                <a:rPr lang="en-US" sz="1300" dirty="0">
                  <a:solidFill>
                    <a:srgbClr val="282828"/>
                  </a:solidFill>
                  <a:latin typeface="Arial" panose="020B0604020202020204" pitchFamily="34" charset="0"/>
                  <a:cs typeface="Arial" panose="020B0604020202020204" pitchFamily="34" charset="0"/>
                </a:rPr>
                <a:t>or respite care, financial support or tax credits to accommodate them in their caregiving duties</a:t>
              </a:r>
              <a:r>
                <a:rPr lang="en-CA" sz="1300" dirty="0">
                  <a:solidFill>
                    <a:srgbClr val="282828"/>
                  </a:solidFill>
                  <a:latin typeface="Arial" panose="020B0604020202020204" pitchFamily="34" charset="0"/>
                  <a:cs typeface="Arial" panose="020B0604020202020204" pitchFamily="34" charset="0"/>
                </a:rPr>
                <a:t> </a:t>
              </a: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38" y="4743662"/>
              <a:ext cx="4587249" cy="914402"/>
            </a:xfrm>
            <a:prstGeom prst="rect">
              <a:avLst/>
            </a:prstGeom>
          </p:spPr>
        </p:pic>
      </p:grpSp>
      <p:sp>
        <p:nvSpPr>
          <p:cNvPr id="20" name="Rectangle 19"/>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903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24</a:t>
            </a:fld>
            <a:endParaRPr lang="en-CA" dirty="0"/>
          </a:p>
        </p:txBody>
      </p:sp>
      <p:sp>
        <p:nvSpPr>
          <p:cNvPr id="21" name="Title 1"/>
          <p:cNvSpPr txBox="1">
            <a:spLocks/>
          </p:cNvSpPr>
          <p:nvPr/>
        </p:nvSpPr>
        <p:spPr>
          <a:xfrm>
            <a:off x="457200" y="389999"/>
            <a:ext cx="8229600" cy="846386"/>
          </a:xfrm>
          <a:prstGeom prst="rect">
            <a:avLst/>
          </a:prstGeom>
        </p:spPr>
        <p:txBody>
          <a:bodyPr vert="horz" lIns="0" tIns="0" rIns="0" bIns="0" rtlCol="0" anchor="t" anchorCtr="0">
            <a:spAutoFit/>
          </a:bodyPr>
          <a:lstStyle>
            <a:lvl1pPr algn="l" defTabSz="914378" rtl="0" eaLnBrk="1" latinLnBrk="0" hangingPunct="1">
              <a:lnSpc>
                <a:spcPts val="3300"/>
              </a:lnSpc>
              <a:spcBef>
                <a:spcPct val="0"/>
              </a:spcBef>
              <a:buNone/>
              <a:defRPr sz="3000" kern="1200">
                <a:solidFill>
                  <a:srgbClr val="365254"/>
                </a:solidFill>
                <a:latin typeface="+mj-lt"/>
                <a:ea typeface="+mj-ea"/>
                <a:cs typeface="+mj-cs"/>
              </a:defRPr>
            </a:lvl1pPr>
          </a:lstStyle>
          <a:p>
            <a:r>
              <a:rPr lang="en-CA" dirty="0" smtClean="0"/>
              <a:t>Income has an impact on the well-being </a:t>
            </a:r>
            <a:br>
              <a:rPr lang="en-CA" dirty="0" smtClean="0"/>
            </a:br>
            <a:r>
              <a:rPr lang="en-CA" dirty="0" smtClean="0"/>
              <a:t>of Canadian seniors</a:t>
            </a:r>
            <a:endParaRPr lang="en-CA" dirty="0"/>
          </a:p>
        </p:txBody>
      </p:sp>
      <p:graphicFrame>
        <p:nvGraphicFramePr>
          <p:cNvPr id="22" name="Chart 21"/>
          <p:cNvGraphicFramePr/>
          <p:nvPr>
            <p:extLst>
              <p:ext uri="{D42A27DB-BD31-4B8C-83A1-F6EECF244321}">
                <p14:modId xmlns:p14="http://schemas.microsoft.com/office/powerpoint/2010/main" val="1565693089"/>
              </p:ext>
            </p:extLst>
          </p:nvPr>
        </p:nvGraphicFramePr>
        <p:xfrm>
          <a:off x="372136" y="1487508"/>
          <a:ext cx="8420986" cy="398561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860441" y="2031813"/>
            <a:ext cx="1116289" cy="276999"/>
          </a:xfrm>
          <a:prstGeom prst="rect">
            <a:avLst/>
          </a:prstGeom>
          <a:noFill/>
        </p:spPr>
        <p:txBody>
          <a:bodyPr wrap="square" rtlCol="0">
            <a:spAutoFit/>
          </a:bodyPr>
          <a:lstStyle/>
          <a:p>
            <a:pPr algn="ctr" defTabSz="685800"/>
            <a:r>
              <a:rPr lang="en-CA" sz="1200" b="1" dirty="0" smtClean="0">
                <a:latin typeface="Arial Narrow" panose="020B0606020202030204" pitchFamily="34" charset="0"/>
                <a:cs typeface="Arial" panose="020B0604020202020204" pitchFamily="34" charset="0"/>
              </a:rPr>
              <a:t>Health status</a:t>
            </a:r>
            <a:endParaRPr lang="en-CA" sz="1200" b="1" dirty="0">
              <a:latin typeface="Arial Narrow" panose="020B0606020202030204" pitchFamily="34" charset="0"/>
              <a:cs typeface="Arial" panose="020B0604020202020204" pitchFamily="34" charset="0"/>
            </a:endParaRPr>
          </a:p>
        </p:txBody>
      </p:sp>
      <p:sp>
        <p:nvSpPr>
          <p:cNvPr id="24" name="TextBox 23"/>
          <p:cNvSpPr txBox="1"/>
          <p:nvPr/>
        </p:nvSpPr>
        <p:spPr>
          <a:xfrm>
            <a:off x="3133243" y="2031813"/>
            <a:ext cx="1119906" cy="276999"/>
          </a:xfrm>
          <a:prstGeom prst="rect">
            <a:avLst/>
          </a:prstGeom>
          <a:noFill/>
        </p:spPr>
        <p:txBody>
          <a:bodyPr wrap="square" rtlCol="0">
            <a:spAutoFit/>
          </a:bodyPr>
          <a:lstStyle/>
          <a:p>
            <a:pPr algn="ctr" defTabSz="685800"/>
            <a:r>
              <a:rPr lang="en-CA" sz="1200" b="1" dirty="0" smtClean="0">
                <a:latin typeface="Arial Narrow" panose="020B0606020202030204" pitchFamily="34" charset="0"/>
                <a:cs typeface="Arial" panose="020B0604020202020204" pitchFamily="34" charset="0"/>
              </a:rPr>
              <a:t>Isolation</a:t>
            </a:r>
            <a:endParaRPr lang="en-CA" sz="1200" b="1" dirty="0">
              <a:latin typeface="Arial Narrow" panose="020B0606020202030204" pitchFamily="34" charset="0"/>
              <a:cs typeface="Arial" panose="020B0604020202020204" pitchFamily="34" charset="0"/>
            </a:endParaRPr>
          </a:p>
        </p:txBody>
      </p:sp>
      <p:sp>
        <p:nvSpPr>
          <p:cNvPr id="25" name="TextBox 8"/>
          <p:cNvSpPr txBox="1"/>
          <p:nvPr/>
        </p:nvSpPr>
        <p:spPr>
          <a:xfrm>
            <a:off x="5369438" y="2329408"/>
            <a:ext cx="115088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dirty="0" smtClean="0">
                <a:latin typeface="Arial Narrow" panose="020B0606020202030204" pitchFamily="34" charset="0"/>
                <a:cs typeface="Arial" panose="020B0604020202020204" pitchFamily="34" charset="0"/>
              </a:rPr>
              <a:t>Meals</a:t>
            </a:r>
            <a:endParaRPr lang="en-CA" sz="1200" dirty="0">
              <a:latin typeface="Arial Narrow" panose="020B0606020202030204" pitchFamily="34" charset="0"/>
              <a:cs typeface="Arial" panose="020B0604020202020204" pitchFamily="34" charset="0"/>
            </a:endParaRPr>
          </a:p>
        </p:txBody>
      </p:sp>
      <p:sp>
        <p:nvSpPr>
          <p:cNvPr id="26" name="TextBox 8"/>
          <p:cNvSpPr txBox="1"/>
          <p:nvPr/>
        </p:nvSpPr>
        <p:spPr>
          <a:xfrm>
            <a:off x="5369438" y="2031813"/>
            <a:ext cx="342368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b="1" dirty="0" smtClean="0">
                <a:latin typeface="Arial Narrow" panose="020B0606020202030204" pitchFamily="34" charset="0"/>
                <a:cs typeface="Arial" panose="020B0604020202020204" pitchFamily="34" charset="0"/>
              </a:rPr>
              <a:t>Worried about money for</a:t>
            </a:r>
            <a:endParaRPr lang="en-CA" sz="1200" b="1" dirty="0">
              <a:latin typeface="Arial Narrow" panose="020B0606020202030204" pitchFamily="34" charset="0"/>
              <a:cs typeface="Arial" panose="020B0604020202020204" pitchFamily="34" charset="0"/>
            </a:endParaRPr>
          </a:p>
        </p:txBody>
      </p:sp>
      <p:sp>
        <p:nvSpPr>
          <p:cNvPr id="27" name="TextBox 8"/>
          <p:cNvSpPr txBox="1"/>
          <p:nvPr/>
        </p:nvSpPr>
        <p:spPr>
          <a:xfrm>
            <a:off x="6520320" y="2329408"/>
            <a:ext cx="111628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dirty="0" smtClean="0">
                <a:latin typeface="Arial Narrow" panose="020B0606020202030204" pitchFamily="34" charset="0"/>
                <a:cs typeface="Arial" panose="020B0604020202020204" pitchFamily="34" charset="0"/>
              </a:rPr>
              <a:t>Rent</a:t>
            </a:r>
            <a:endParaRPr lang="en-CA" sz="1200" dirty="0">
              <a:latin typeface="Arial Narrow" panose="020B0606020202030204" pitchFamily="34" charset="0"/>
              <a:cs typeface="Arial" panose="020B0604020202020204" pitchFamily="34" charset="0"/>
            </a:endParaRPr>
          </a:p>
        </p:txBody>
      </p:sp>
      <p:sp>
        <p:nvSpPr>
          <p:cNvPr id="28" name="TextBox 8"/>
          <p:cNvSpPr txBox="1"/>
          <p:nvPr/>
        </p:nvSpPr>
        <p:spPr>
          <a:xfrm>
            <a:off x="7636609" y="2329408"/>
            <a:ext cx="115651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dirty="0" smtClean="0">
                <a:latin typeface="Arial Narrow" panose="020B0606020202030204" pitchFamily="34" charset="0"/>
                <a:cs typeface="Arial" panose="020B0604020202020204" pitchFamily="34" charset="0"/>
              </a:rPr>
              <a:t>Other bills</a:t>
            </a:r>
            <a:endParaRPr lang="en-CA" sz="1200" dirty="0">
              <a:latin typeface="Arial Narrow" panose="020B0606020202030204" pitchFamily="34" charset="0"/>
              <a:cs typeface="Arial" panose="020B0604020202020204" pitchFamily="34" charset="0"/>
            </a:endParaRPr>
          </a:p>
        </p:txBody>
      </p:sp>
      <p:sp>
        <p:nvSpPr>
          <p:cNvPr id="29" name="TextBox 8"/>
          <p:cNvSpPr txBox="1"/>
          <p:nvPr/>
        </p:nvSpPr>
        <p:spPr>
          <a:xfrm>
            <a:off x="4253148" y="2031813"/>
            <a:ext cx="111628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b="1" dirty="0" smtClean="0">
                <a:latin typeface="Arial Narrow" panose="020B0606020202030204" pitchFamily="34" charset="0"/>
                <a:cs typeface="Arial" panose="020B0604020202020204" pitchFamily="34" charset="0"/>
              </a:rPr>
              <a:t>Need help</a:t>
            </a:r>
            <a:endParaRPr lang="en-CA" sz="1200" b="1" dirty="0">
              <a:latin typeface="Arial Narrow" panose="020B0606020202030204" pitchFamily="34" charset="0"/>
              <a:cs typeface="Arial" panose="020B0604020202020204" pitchFamily="34" charset="0"/>
            </a:endParaRPr>
          </a:p>
        </p:txBody>
      </p:sp>
      <p:sp>
        <p:nvSpPr>
          <p:cNvPr id="30" name="TextBox 8"/>
          <p:cNvSpPr txBox="1"/>
          <p:nvPr/>
        </p:nvSpPr>
        <p:spPr>
          <a:xfrm>
            <a:off x="2016954" y="2031813"/>
            <a:ext cx="110317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CA" sz="1200" b="1" dirty="0" smtClean="0">
                <a:latin typeface="Arial Narrow" panose="020B0606020202030204" pitchFamily="34" charset="0"/>
                <a:cs typeface="Arial" panose="020B0604020202020204" pitchFamily="34" charset="0"/>
              </a:rPr>
              <a:t>Distress</a:t>
            </a:r>
            <a:endParaRPr lang="en-CA" sz="1200" b="1" dirty="0">
              <a:latin typeface="Arial Narrow" panose="020B0606020202030204" pitchFamily="34" charset="0"/>
              <a:cs typeface="Arial" panose="020B0604020202020204" pitchFamily="34" charset="0"/>
            </a:endParaRPr>
          </a:p>
        </p:txBody>
      </p:sp>
      <p:grpSp>
        <p:nvGrpSpPr>
          <p:cNvPr id="3" name="Group 2"/>
          <p:cNvGrpSpPr/>
          <p:nvPr/>
        </p:nvGrpSpPr>
        <p:grpSpPr>
          <a:xfrm>
            <a:off x="1010236" y="5543550"/>
            <a:ext cx="6921180" cy="771375"/>
            <a:chOff x="247650" y="5557466"/>
            <a:chExt cx="6921180" cy="771375"/>
          </a:xfrm>
        </p:grpSpPr>
        <p:sp>
          <p:nvSpPr>
            <p:cNvPr id="31" name="Rectangle 30"/>
            <p:cNvSpPr/>
            <p:nvPr/>
          </p:nvSpPr>
          <p:spPr>
            <a:xfrm>
              <a:off x="247650" y="5759494"/>
              <a:ext cx="6148184" cy="553998"/>
            </a:xfrm>
            <a:prstGeom prst="rect">
              <a:avLst/>
            </a:prstGeom>
          </p:spPr>
          <p:txBody>
            <a:bodyPr wrap="square">
              <a:spAutoFit/>
            </a:bodyPr>
            <a:lstStyle/>
            <a:p>
              <a:pPr marL="182563">
                <a:lnSpc>
                  <a:spcPts val="1800"/>
                </a:lnSpc>
              </a:pPr>
              <a:r>
                <a:rPr lang="en-US" sz="1300" b="1" dirty="0">
                  <a:solidFill>
                    <a:srgbClr val="282828"/>
                  </a:solidFill>
                  <a:latin typeface="Arial" panose="020B0604020202020204" pitchFamily="34" charset="0"/>
                  <a:cs typeface="Arial" panose="020B0604020202020204" pitchFamily="34" charset="0"/>
                </a:rPr>
                <a:t>9% of Canadian seniors were always or usually worried or stressed about having enough money</a:t>
              </a:r>
              <a:r>
                <a:rPr lang="en-US" sz="1300" dirty="0">
                  <a:solidFill>
                    <a:srgbClr val="282828"/>
                  </a:solidFill>
                  <a:latin typeface="Arial" panose="020B0604020202020204" pitchFamily="34" charset="0"/>
                  <a:cs typeface="Arial" panose="020B0604020202020204" pitchFamily="34" charset="0"/>
                </a:rPr>
                <a:t>, similar to the proportion in other countries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202" y="5557466"/>
              <a:ext cx="1108628" cy="771375"/>
            </a:xfrm>
            <a:prstGeom prst="rect">
              <a:avLst/>
            </a:prstGeom>
          </p:spPr>
        </p:pic>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558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Provincial snapshot: Material </a:t>
            </a:r>
            <a:r>
              <a:rPr lang="en-US" dirty="0" smtClean="0"/>
              <a:t>hardship</a:t>
            </a:r>
            <a:endParaRPr lang="en-CA"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16332178"/>
              </p:ext>
            </p:extLst>
          </p:nvPr>
        </p:nvGraphicFramePr>
        <p:xfrm>
          <a:off x="481264" y="1923836"/>
          <a:ext cx="8331798" cy="2072463"/>
        </p:xfrm>
        <a:graphic>
          <a:graphicData uri="http://schemas.openxmlformats.org/drawingml/2006/table">
            <a:tbl>
              <a:tblPr/>
              <a:tblGrid>
                <a:gridCol w="2052084">
                  <a:extLst>
                    <a:ext uri="{9D8B030D-6E8A-4147-A177-3AD203B41FA5}">
                      <a16:colId xmlns:a16="http://schemas.microsoft.com/office/drawing/2014/main" val="2274431385"/>
                    </a:ext>
                  </a:extLst>
                </a:gridCol>
                <a:gridCol w="679331">
                  <a:extLst>
                    <a:ext uri="{9D8B030D-6E8A-4147-A177-3AD203B41FA5}">
                      <a16:colId xmlns:a16="http://schemas.microsoft.com/office/drawing/2014/main" val="3414494534"/>
                    </a:ext>
                  </a:extLst>
                </a:gridCol>
                <a:gridCol w="504583">
                  <a:extLst>
                    <a:ext uri="{9D8B030D-6E8A-4147-A177-3AD203B41FA5}">
                      <a16:colId xmlns:a16="http://schemas.microsoft.com/office/drawing/2014/main" val="1291103358"/>
                    </a:ext>
                  </a:extLst>
                </a:gridCol>
                <a:gridCol w="504583">
                  <a:extLst>
                    <a:ext uri="{9D8B030D-6E8A-4147-A177-3AD203B41FA5}">
                      <a16:colId xmlns:a16="http://schemas.microsoft.com/office/drawing/2014/main" val="2659665947"/>
                    </a:ext>
                  </a:extLst>
                </a:gridCol>
                <a:gridCol w="504583">
                  <a:extLst>
                    <a:ext uri="{9D8B030D-6E8A-4147-A177-3AD203B41FA5}">
                      <a16:colId xmlns:a16="http://schemas.microsoft.com/office/drawing/2014/main" val="77205676"/>
                    </a:ext>
                  </a:extLst>
                </a:gridCol>
                <a:gridCol w="504583">
                  <a:extLst>
                    <a:ext uri="{9D8B030D-6E8A-4147-A177-3AD203B41FA5}">
                      <a16:colId xmlns:a16="http://schemas.microsoft.com/office/drawing/2014/main" val="5221739"/>
                    </a:ext>
                  </a:extLst>
                </a:gridCol>
                <a:gridCol w="504583">
                  <a:extLst>
                    <a:ext uri="{9D8B030D-6E8A-4147-A177-3AD203B41FA5}">
                      <a16:colId xmlns:a16="http://schemas.microsoft.com/office/drawing/2014/main" val="3757745029"/>
                    </a:ext>
                  </a:extLst>
                </a:gridCol>
                <a:gridCol w="504583">
                  <a:extLst>
                    <a:ext uri="{9D8B030D-6E8A-4147-A177-3AD203B41FA5}">
                      <a16:colId xmlns:a16="http://schemas.microsoft.com/office/drawing/2014/main" val="2250567162"/>
                    </a:ext>
                  </a:extLst>
                </a:gridCol>
                <a:gridCol w="504583">
                  <a:extLst>
                    <a:ext uri="{9D8B030D-6E8A-4147-A177-3AD203B41FA5}">
                      <a16:colId xmlns:a16="http://schemas.microsoft.com/office/drawing/2014/main" val="2848938551"/>
                    </a:ext>
                  </a:extLst>
                </a:gridCol>
                <a:gridCol w="504583">
                  <a:extLst>
                    <a:ext uri="{9D8B030D-6E8A-4147-A177-3AD203B41FA5}">
                      <a16:colId xmlns:a16="http://schemas.microsoft.com/office/drawing/2014/main" val="1775685730"/>
                    </a:ext>
                  </a:extLst>
                </a:gridCol>
                <a:gridCol w="504583">
                  <a:extLst>
                    <a:ext uri="{9D8B030D-6E8A-4147-A177-3AD203B41FA5}">
                      <a16:colId xmlns:a16="http://schemas.microsoft.com/office/drawing/2014/main" val="613197185"/>
                    </a:ext>
                  </a:extLst>
                </a:gridCol>
                <a:gridCol w="504583">
                  <a:extLst>
                    <a:ext uri="{9D8B030D-6E8A-4147-A177-3AD203B41FA5}">
                      <a16:colId xmlns:a16="http://schemas.microsoft.com/office/drawing/2014/main" val="4077132638"/>
                    </a:ext>
                  </a:extLst>
                </a:gridCol>
                <a:gridCol w="554553">
                  <a:extLst>
                    <a:ext uri="{9D8B030D-6E8A-4147-A177-3AD203B41FA5}">
                      <a16:colId xmlns:a16="http://schemas.microsoft.com/office/drawing/2014/main" val="3241438732"/>
                    </a:ext>
                  </a:extLst>
                </a:gridCol>
              </a:tblGrid>
              <a:tr h="461696">
                <a:tc>
                  <a:txBody>
                    <a:bodyPr/>
                    <a:lstStyle/>
                    <a:p>
                      <a:pPr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respondents who were a</a:t>
                      </a:r>
                      <a:r>
                        <a:rPr lang="en-CA" sz="1300" b="1" i="0" u="none" strike="noStrike" baseline="0" dirty="0" smtClean="0">
                          <a:solidFill>
                            <a:srgbClr val="000000"/>
                          </a:solidFill>
                          <a:effectLst/>
                          <a:latin typeface="+mn-lt"/>
                        </a:rPr>
                        <a:t>lways or usually worried or stressed about having enough money to </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91101">
                <a:tc>
                  <a:txBody>
                    <a:bodyPr/>
                    <a:lstStyle/>
                    <a:p>
                      <a:pPr algn="l" fontAlgn="b"/>
                      <a:r>
                        <a:rPr lang="en-CA" sz="1300" b="0" i="0" u="none" strike="noStrike" baseline="0" dirty="0" smtClean="0">
                          <a:solidFill>
                            <a:srgbClr val="000000"/>
                          </a:solidFill>
                          <a:effectLst/>
                          <a:latin typeface="+mn-lt"/>
                        </a:rPr>
                        <a:t>Buy </a:t>
                      </a:r>
                      <a:r>
                        <a:rPr lang="en-CA" sz="1300" b="1" i="0" u="none" strike="noStrike" baseline="0" dirty="0" smtClean="0">
                          <a:solidFill>
                            <a:srgbClr val="000000"/>
                          </a:solidFill>
                          <a:effectLst/>
                          <a:latin typeface="+mn-lt"/>
                        </a:rPr>
                        <a:t>nutritious meals</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547818110"/>
                  </a:ext>
                </a:extLst>
              </a:tr>
              <a:tr h="393405">
                <a:tc>
                  <a:txBody>
                    <a:bodyPr/>
                    <a:lstStyle/>
                    <a:p>
                      <a:pPr algn="l" fontAlgn="b"/>
                      <a:r>
                        <a:rPr lang="en-CA" sz="1300" b="0" i="0" u="none" strike="noStrike" baseline="0" dirty="0" smtClean="0">
                          <a:solidFill>
                            <a:srgbClr val="000000"/>
                          </a:solidFill>
                          <a:effectLst/>
                          <a:latin typeface="+mn-lt"/>
                        </a:rPr>
                        <a:t>Pay</a:t>
                      </a:r>
                      <a:r>
                        <a:rPr lang="en-CA" sz="1300" b="1" i="0" u="none" strike="noStrike" baseline="0" dirty="0" smtClean="0">
                          <a:solidFill>
                            <a:srgbClr val="000000"/>
                          </a:solidFill>
                          <a:effectLst/>
                          <a:latin typeface="+mn-lt"/>
                        </a:rPr>
                        <a:t> </a:t>
                      </a:r>
                      <a:r>
                        <a:rPr lang="en-CA" sz="1300" b="0" i="0" u="none" strike="noStrike" baseline="0" dirty="0" smtClean="0">
                          <a:solidFill>
                            <a:srgbClr val="000000"/>
                          </a:solidFill>
                          <a:effectLst/>
                          <a:latin typeface="+mn-lt"/>
                        </a:rPr>
                        <a:t>the </a:t>
                      </a:r>
                      <a:r>
                        <a:rPr lang="en-CA" sz="1300" b="1" i="0" u="none" strike="noStrike" baseline="0" dirty="0" smtClean="0">
                          <a:solidFill>
                            <a:srgbClr val="000000"/>
                          </a:solidFill>
                          <a:effectLst/>
                          <a:latin typeface="+mn-lt"/>
                        </a:rPr>
                        <a:t>rent or mortgage</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55953"/>
                  </a:ext>
                </a:extLst>
              </a:tr>
              <a:tr h="404037">
                <a:tc>
                  <a:txBody>
                    <a:bodyPr/>
                    <a:lstStyle/>
                    <a:p>
                      <a:pPr algn="l" fontAlgn="b"/>
                      <a:r>
                        <a:rPr lang="en-CA" sz="1300" b="0" i="0" u="none" strike="noStrike" baseline="0" dirty="0" smtClean="0">
                          <a:solidFill>
                            <a:srgbClr val="000000"/>
                          </a:solidFill>
                          <a:effectLst/>
                          <a:latin typeface="+mn-lt"/>
                        </a:rPr>
                        <a:t>Pay</a:t>
                      </a:r>
                      <a:r>
                        <a:rPr lang="en-CA" sz="1300" b="1" i="0" u="none" strike="noStrike" baseline="0" dirty="0" smtClean="0">
                          <a:solidFill>
                            <a:srgbClr val="000000"/>
                          </a:solidFill>
                          <a:effectLst/>
                          <a:latin typeface="+mn-lt"/>
                        </a:rPr>
                        <a:t> other monthly bills</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05686843"/>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25</a:t>
            </a:fld>
            <a:endParaRPr lang="en-CA" dirty="0"/>
          </a:p>
        </p:txBody>
      </p:sp>
      <p:sp>
        <p:nvSpPr>
          <p:cNvPr id="17" name="Rectangle 16"/>
          <p:cNvSpPr/>
          <p:nvPr/>
        </p:nvSpPr>
        <p:spPr>
          <a:xfrm>
            <a:off x="487532" y="4022462"/>
            <a:ext cx="8254501" cy="646331"/>
          </a:xfrm>
          <a:prstGeom prst="rect">
            <a:avLst/>
          </a:prstGeom>
        </p:spPr>
        <p:txBody>
          <a:bodyPr wrap="square" lIns="0" tIns="91440" bIns="0">
            <a:spAutoFit/>
          </a:bodyPr>
          <a:lstStyle/>
          <a:p>
            <a:r>
              <a:rPr lang="en-US" sz="900" b="1" dirty="0">
                <a:latin typeface="Arial" panose="020B0604020202020204" pitchFamily="34" charset="0"/>
                <a:cs typeface="Arial" panose="020B0604020202020204" pitchFamily="34" charset="0"/>
              </a:rPr>
              <a:t>Notes</a:t>
            </a:r>
          </a:p>
          <a:p>
            <a:r>
              <a:rPr lang="en-US" sz="900" dirty="0">
                <a:latin typeface="Arial" panose="020B0604020202020204" pitchFamily="34" charset="0"/>
                <a:cs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51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ext uri="{D42A27DB-BD31-4B8C-83A1-F6EECF244321}">
                <p14:modId xmlns:p14="http://schemas.microsoft.com/office/powerpoint/2010/main" val="4119805364"/>
              </p:ext>
            </p:extLst>
          </p:nvPr>
        </p:nvGraphicFramePr>
        <p:xfrm>
          <a:off x="322078" y="1447594"/>
          <a:ext cx="8499843" cy="3709634"/>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1"/>
          <p:cNvSpPr>
            <a:spLocks noGrp="1"/>
          </p:cNvSpPr>
          <p:nvPr>
            <p:ph type="title"/>
          </p:nvPr>
        </p:nvSpPr>
        <p:spPr>
          <a:xfrm>
            <a:off x="457200" y="389999"/>
            <a:ext cx="8229600" cy="846386"/>
          </a:xfrm>
        </p:spPr>
        <p:txBody>
          <a:bodyPr/>
          <a:lstStyle/>
          <a:p>
            <a:r>
              <a:rPr lang="en-CA" dirty="0" smtClean="0"/>
              <a:t>Canadian </a:t>
            </a:r>
            <a:r>
              <a:rPr lang="en-CA" dirty="0"/>
              <a:t>seniors with low income </a:t>
            </a:r>
            <a:r>
              <a:rPr lang="en-CA" dirty="0" smtClean="0"/>
              <a:t>face </a:t>
            </a:r>
            <a:r>
              <a:rPr lang="en-CA" dirty="0"/>
              <a:t>more </a:t>
            </a:r>
            <a:r>
              <a:rPr lang="en-CA" dirty="0" smtClean="0"/>
              <a:t/>
            </a:r>
            <a:br>
              <a:rPr lang="en-CA" dirty="0" smtClean="0"/>
            </a:br>
            <a:r>
              <a:rPr lang="en-CA" dirty="0" smtClean="0"/>
              <a:t>cost </a:t>
            </a:r>
            <a:r>
              <a:rPr lang="en-CA" dirty="0"/>
              <a:t>barriers</a:t>
            </a:r>
          </a:p>
        </p:txBody>
      </p:sp>
      <p:grpSp>
        <p:nvGrpSpPr>
          <p:cNvPr id="2" name="Group 1"/>
          <p:cNvGrpSpPr/>
          <p:nvPr/>
        </p:nvGrpSpPr>
        <p:grpSpPr>
          <a:xfrm>
            <a:off x="419100" y="5277979"/>
            <a:ext cx="6561631" cy="1143934"/>
            <a:chOff x="419100" y="5277979"/>
            <a:chExt cx="6561631" cy="1143934"/>
          </a:xfrm>
        </p:grpSpPr>
        <p:sp>
          <p:nvSpPr>
            <p:cNvPr id="38" name="Rectangle 37"/>
            <p:cNvSpPr/>
            <p:nvPr/>
          </p:nvSpPr>
          <p:spPr>
            <a:xfrm>
              <a:off x="419100" y="5277979"/>
              <a:ext cx="6519847" cy="369332"/>
            </a:xfrm>
            <a:prstGeom prst="rect">
              <a:avLst/>
            </a:prstGeom>
          </p:spPr>
          <p:txBody>
            <a:bodyPr wrap="square">
              <a:spAutoFit/>
            </a:bodyPr>
            <a:lstStyle/>
            <a:p>
              <a:pPr>
                <a:lnSpc>
                  <a:spcPct val="100000"/>
                </a:lnSpc>
              </a:pPr>
              <a:r>
                <a:rPr lang="en-US" b="1" dirty="0" smtClean="0">
                  <a:solidFill>
                    <a:srgbClr val="282828"/>
                  </a:solidFill>
                </a:rPr>
                <a:t>Average spending in households headed by seniors*</a:t>
              </a:r>
              <a:endParaRPr lang="en-CA" b="1" dirty="0">
                <a:solidFill>
                  <a:srgbClr val="282828"/>
                </a:solidFill>
              </a:endParaRPr>
            </a:p>
          </p:txBody>
        </p:sp>
        <p:sp>
          <p:nvSpPr>
            <p:cNvPr id="39" name="TextBox 38"/>
            <p:cNvSpPr txBox="1"/>
            <p:nvPr/>
          </p:nvSpPr>
          <p:spPr>
            <a:xfrm>
              <a:off x="1063767" y="5792563"/>
              <a:ext cx="1156599" cy="615553"/>
            </a:xfrm>
            <a:prstGeom prst="rect">
              <a:avLst/>
            </a:prstGeom>
            <a:noFill/>
          </p:spPr>
          <p:txBody>
            <a:bodyPr wrap="none" rtlCol="0">
              <a:spAutoFit/>
            </a:bodyPr>
            <a:lstStyle/>
            <a:p>
              <a:r>
                <a:rPr lang="en-CA" sz="1400" b="1" dirty="0" smtClean="0">
                  <a:solidFill>
                    <a:srgbClr val="282828"/>
                  </a:solidFill>
                </a:rPr>
                <a:t>Prescriptions</a:t>
              </a:r>
            </a:p>
            <a:p>
              <a:r>
                <a:rPr lang="en-CA" sz="2000" dirty="0" smtClean="0">
                  <a:solidFill>
                    <a:srgbClr val="282828"/>
                  </a:solidFill>
                </a:rPr>
                <a:t>$646</a:t>
              </a:r>
              <a:endParaRPr lang="en-CA" sz="2000" dirty="0">
                <a:solidFill>
                  <a:srgbClr val="282828"/>
                </a:solidFill>
              </a:endParaRPr>
            </a:p>
          </p:txBody>
        </p:sp>
        <p:sp>
          <p:nvSpPr>
            <p:cNvPr id="40" name="TextBox 39"/>
            <p:cNvSpPr txBox="1"/>
            <p:nvPr/>
          </p:nvSpPr>
          <p:spPr>
            <a:xfrm>
              <a:off x="3159777" y="5792563"/>
              <a:ext cx="1669240" cy="615553"/>
            </a:xfrm>
            <a:prstGeom prst="rect">
              <a:avLst/>
            </a:prstGeom>
            <a:noFill/>
          </p:spPr>
          <p:txBody>
            <a:bodyPr wrap="none" rtlCol="0">
              <a:spAutoFit/>
            </a:bodyPr>
            <a:lstStyle/>
            <a:p>
              <a:r>
                <a:rPr lang="en-CA" sz="1400" b="1" dirty="0" smtClean="0">
                  <a:solidFill>
                    <a:srgbClr val="282828"/>
                  </a:solidFill>
                </a:rPr>
                <a:t>Health care services</a:t>
              </a:r>
              <a:endParaRPr lang="en-CA" sz="1400" b="1" dirty="0">
                <a:solidFill>
                  <a:srgbClr val="282828"/>
                </a:solidFill>
              </a:endParaRPr>
            </a:p>
            <a:p>
              <a:r>
                <a:rPr lang="en-CA" sz="2000" dirty="0" smtClean="0">
                  <a:solidFill>
                    <a:srgbClr val="282828"/>
                  </a:solidFill>
                </a:rPr>
                <a:t>$273</a:t>
              </a:r>
              <a:endParaRPr lang="en-CA" sz="2000" dirty="0">
                <a:solidFill>
                  <a:srgbClr val="282828"/>
                </a:solidFill>
              </a:endParaRPr>
            </a:p>
          </p:txBody>
        </p:sp>
        <p:sp>
          <p:nvSpPr>
            <p:cNvPr id="41" name="TextBox 40"/>
            <p:cNvSpPr txBox="1"/>
            <p:nvPr/>
          </p:nvSpPr>
          <p:spPr>
            <a:xfrm>
              <a:off x="5669346" y="5806360"/>
              <a:ext cx="1311385" cy="615553"/>
            </a:xfrm>
            <a:prstGeom prst="rect">
              <a:avLst/>
            </a:prstGeom>
            <a:noFill/>
          </p:spPr>
          <p:txBody>
            <a:bodyPr wrap="none" rtlCol="0">
              <a:spAutoFit/>
            </a:bodyPr>
            <a:lstStyle/>
            <a:p>
              <a:r>
                <a:rPr lang="en-CA" sz="1400" b="1" dirty="0" smtClean="0">
                  <a:solidFill>
                    <a:srgbClr val="282828"/>
                  </a:solidFill>
                </a:rPr>
                <a:t>Dental services</a:t>
              </a:r>
            </a:p>
            <a:p>
              <a:r>
                <a:rPr lang="en-CA" sz="2000" dirty="0" smtClean="0">
                  <a:solidFill>
                    <a:srgbClr val="282828"/>
                  </a:solidFill>
                </a:rPr>
                <a:t>$417</a:t>
              </a:r>
              <a:endParaRPr lang="en-CA" sz="2000" dirty="0">
                <a:solidFill>
                  <a:srgbClr val="282828"/>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457" y="5809316"/>
              <a:ext cx="553262" cy="55326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711" y="5816993"/>
              <a:ext cx="461635" cy="530351"/>
            </a:xfrm>
            <a:prstGeom prst="rect">
              <a:avLst/>
            </a:prstGeom>
          </p:spPr>
        </p:pic>
        <p:cxnSp>
          <p:nvCxnSpPr>
            <p:cNvPr id="44" name="Straight Connector 43"/>
            <p:cNvCxnSpPr/>
            <p:nvPr/>
          </p:nvCxnSpPr>
          <p:spPr>
            <a:xfrm>
              <a:off x="2391976" y="5760140"/>
              <a:ext cx="0" cy="640080"/>
            </a:xfrm>
            <a:prstGeom prst="line">
              <a:avLst/>
            </a:prstGeom>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989867" y="5760140"/>
              <a:ext cx="0" cy="640080"/>
            </a:xfrm>
            <a:prstGeom prst="line">
              <a:avLst/>
            </a:prstGeom>
            <a:ln w="19050">
              <a:solidFill>
                <a:srgbClr val="852062"/>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082" y="5821597"/>
              <a:ext cx="557784" cy="557784"/>
            </a:xfrm>
            <a:prstGeom prst="rect">
              <a:avLst/>
            </a:prstGeom>
          </p:spPr>
        </p:pic>
      </p:grpSp>
      <p:sp>
        <p:nvSpPr>
          <p:cNvPr id="47" name="Slide Number Placeholder 46"/>
          <p:cNvSpPr>
            <a:spLocks noGrp="1"/>
          </p:cNvSpPr>
          <p:nvPr>
            <p:ph type="sldNum" sz="quarter" idx="4"/>
          </p:nvPr>
        </p:nvSpPr>
        <p:spPr/>
        <p:txBody>
          <a:bodyPr/>
          <a:lstStyle/>
          <a:p>
            <a:fld id="{B0F7FFD8-5CE8-4D8F-8E40-58118BB0EBB0}" type="slidenum">
              <a:rPr lang="en-CA" smtClean="0"/>
              <a:pPr/>
              <a:t>26</a:t>
            </a:fld>
            <a:endParaRPr lang="en-CA" dirty="0"/>
          </a:p>
        </p:txBody>
      </p:sp>
      <p:sp>
        <p:nvSpPr>
          <p:cNvPr id="15" name="Rectangle 1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34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389999"/>
            <a:ext cx="8229600" cy="846386"/>
          </a:xfrm>
        </p:spPr>
        <p:txBody>
          <a:bodyPr/>
          <a:lstStyle/>
          <a:p>
            <a:r>
              <a:rPr lang="en-US" dirty="0" smtClean="0"/>
              <a:t>Provincial snapshot: Cost barriers to care in the </a:t>
            </a:r>
            <a:br>
              <a:rPr lang="en-US" dirty="0" smtClean="0"/>
            </a:br>
            <a:r>
              <a:rPr lang="en-US" dirty="0" smtClean="0"/>
              <a:t>past 12 months</a:t>
            </a:r>
            <a:endParaRPr lang="en-CA" dirty="0"/>
          </a:p>
        </p:txBody>
      </p:sp>
      <p:graphicFrame>
        <p:nvGraphicFramePr>
          <p:cNvPr id="4" name="Table 2"/>
          <p:cNvGraphicFramePr>
            <a:graphicFrameLocks noGrp="1"/>
          </p:cNvGraphicFramePr>
          <p:nvPr>
            <p:extLst>
              <p:ext uri="{D42A27DB-BD31-4B8C-83A1-F6EECF244321}">
                <p14:modId xmlns:p14="http://schemas.microsoft.com/office/powerpoint/2010/main" val="2808020065"/>
              </p:ext>
            </p:extLst>
          </p:nvPr>
        </p:nvGraphicFramePr>
        <p:xfrm>
          <a:off x="495302" y="1647478"/>
          <a:ext cx="8203534" cy="3836407"/>
        </p:xfrm>
        <a:graphic>
          <a:graphicData uri="http://schemas.openxmlformats.org/drawingml/2006/table">
            <a:tbl>
              <a:tblPr/>
              <a:tblGrid>
                <a:gridCol w="1790698">
                  <a:extLst>
                    <a:ext uri="{9D8B030D-6E8A-4147-A177-3AD203B41FA5}">
                      <a16:colId xmlns:a16="http://schemas.microsoft.com/office/drawing/2014/main" val="20000"/>
                    </a:ext>
                  </a:extLst>
                </a:gridCol>
                <a:gridCol w="534403">
                  <a:extLst>
                    <a:ext uri="{9D8B030D-6E8A-4147-A177-3AD203B41FA5}">
                      <a16:colId xmlns:a16="http://schemas.microsoft.com/office/drawing/2014/main" val="20001"/>
                    </a:ext>
                  </a:extLst>
                </a:gridCol>
                <a:gridCol w="534403">
                  <a:extLst>
                    <a:ext uri="{9D8B030D-6E8A-4147-A177-3AD203B41FA5}">
                      <a16:colId xmlns:a16="http://schemas.microsoft.com/office/drawing/2014/main" val="20002"/>
                    </a:ext>
                  </a:extLst>
                </a:gridCol>
                <a:gridCol w="534403">
                  <a:extLst>
                    <a:ext uri="{9D8B030D-6E8A-4147-A177-3AD203B41FA5}">
                      <a16:colId xmlns:a16="http://schemas.microsoft.com/office/drawing/2014/main" val="20003"/>
                    </a:ext>
                  </a:extLst>
                </a:gridCol>
                <a:gridCol w="534403">
                  <a:extLst>
                    <a:ext uri="{9D8B030D-6E8A-4147-A177-3AD203B41FA5}">
                      <a16:colId xmlns:a16="http://schemas.microsoft.com/office/drawing/2014/main" val="20004"/>
                    </a:ext>
                  </a:extLst>
                </a:gridCol>
                <a:gridCol w="534403">
                  <a:extLst>
                    <a:ext uri="{9D8B030D-6E8A-4147-A177-3AD203B41FA5}">
                      <a16:colId xmlns:a16="http://schemas.microsoft.com/office/drawing/2014/main" val="20005"/>
                    </a:ext>
                  </a:extLst>
                </a:gridCol>
                <a:gridCol w="534403">
                  <a:extLst>
                    <a:ext uri="{9D8B030D-6E8A-4147-A177-3AD203B41FA5}">
                      <a16:colId xmlns:a16="http://schemas.microsoft.com/office/drawing/2014/main" val="20006"/>
                    </a:ext>
                  </a:extLst>
                </a:gridCol>
                <a:gridCol w="534403">
                  <a:extLst>
                    <a:ext uri="{9D8B030D-6E8A-4147-A177-3AD203B41FA5}">
                      <a16:colId xmlns:a16="http://schemas.microsoft.com/office/drawing/2014/main" val="20007"/>
                    </a:ext>
                  </a:extLst>
                </a:gridCol>
                <a:gridCol w="534403">
                  <a:extLst>
                    <a:ext uri="{9D8B030D-6E8A-4147-A177-3AD203B41FA5}">
                      <a16:colId xmlns:a16="http://schemas.microsoft.com/office/drawing/2014/main" val="20008"/>
                    </a:ext>
                  </a:extLst>
                </a:gridCol>
                <a:gridCol w="534403">
                  <a:extLst>
                    <a:ext uri="{9D8B030D-6E8A-4147-A177-3AD203B41FA5}">
                      <a16:colId xmlns:a16="http://schemas.microsoft.com/office/drawing/2014/main" val="20009"/>
                    </a:ext>
                  </a:extLst>
                </a:gridCol>
                <a:gridCol w="534403">
                  <a:extLst>
                    <a:ext uri="{9D8B030D-6E8A-4147-A177-3AD203B41FA5}">
                      <a16:colId xmlns:a16="http://schemas.microsoft.com/office/drawing/2014/main" val="20010"/>
                    </a:ext>
                  </a:extLst>
                </a:gridCol>
                <a:gridCol w="467223">
                  <a:extLst>
                    <a:ext uri="{9D8B030D-6E8A-4147-A177-3AD203B41FA5}">
                      <a16:colId xmlns:a16="http://schemas.microsoft.com/office/drawing/2014/main" val="20011"/>
                    </a:ext>
                  </a:extLst>
                </a:gridCol>
                <a:gridCol w="601583">
                  <a:extLst>
                    <a:ext uri="{9D8B030D-6E8A-4147-A177-3AD203B41FA5}">
                      <a16:colId xmlns:a16="http://schemas.microsoft.com/office/drawing/2014/main" val="20012"/>
                    </a:ext>
                  </a:extLst>
                </a:gridCol>
              </a:tblGrid>
              <a:tr h="498847">
                <a:tc>
                  <a:txBody>
                    <a:bodyPr/>
                    <a:lstStyle/>
                    <a:p>
                      <a:pPr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a:t>
                      </a:r>
                      <a:br>
                        <a:rPr lang="en-CA" sz="1300" b="1" i="0" u="none" strike="noStrike" baseline="0" dirty="0" smtClean="0">
                          <a:effectLst/>
                          <a:latin typeface="+mn-lt"/>
                          <a:cs typeface="Arial" panose="020B0604020202020204" pitchFamily="34" charset="0"/>
                        </a:rPr>
                      </a:br>
                      <a:r>
                        <a:rPr lang="en-CA" sz="1300" b="1" i="0" u="none" strike="noStrike" baseline="0" dirty="0" smtClean="0">
                          <a:effectLst/>
                          <a:latin typeface="+mn-lt"/>
                          <a:cs typeface="Arial" panose="020B0604020202020204" pitchFamily="34" charset="0"/>
                        </a:rPr>
                        <a:t>respondents who</a:t>
                      </a:r>
                      <a:endParaRPr lang="en-CA" sz="1300" b="0"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327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kern="1200" dirty="0" smtClean="0">
                          <a:solidFill>
                            <a:schemeClr val="tx1"/>
                          </a:solidFill>
                          <a:latin typeface="+mn-lt"/>
                          <a:ea typeface="+mn-ea"/>
                          <a:cs typeface="Arial" panose="020B0604020202020204" pitchFamily="34" charset="0"/>
                        </a:rPr>
                        <a:t>Did not fill a prescription for medicine or skipped doses</a:t>
                      </a:r>
                      <a:r>
                        <a:rPr lang="en-US" sz="1300" b="0" i="0" kern="1200" baseline="0" dirty="0" smtClean="0">
                          <a:solidFill>
                            <a:schemeClr val="tx1"/>
                          </a:solidFill>
                          <a:latin typeface="+mn-lt"/>
                          <a:ea typeface="+mn-ea"/>
                          <a:cs typeface="Arial" panose="020B0604020202020204" pitchFamily="34" charset="0"/>
                        </a:rPr>
                        <a:t> </a:t>
                      </a:r>
                      <a:r>
                        <a:rPr lang="en-US" sz="1300" b="0" i="0" kern="1200" dirty="0" smtClean="0">
                          <a:solidFill>
                            <a:schemeClr val="tx1"/>
                          </a:solidFill>
                          <a:latin typeface="+mn-lt"/>
                          <a:ea typeface="+mn-ea"/>
                          <a:cs typeface="Arial" panose="020B0604020202020204" pitchFamily="34" charset="0"/>
                        </a:rPr>
                        <a:t>of their medicine because of the cost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317075">
                <a:tc>
                  <a:txBody>
                    <a:bodyPr/>
                    <a:lstStyle/>
                    <a:p>
                      <a:pPr marL="0" lvl="1" indent="0"/>
                      <a:r>
                        <a:rPr lang="en-US" sz="1300" b="0" i="0" kern="1200" dirty="0" smtClean="0">
                          <a:solidFill>
                            <a:schemeClr val="tx1"/>
                          </a:solidFill>
                          <a:latin typeface="+mn-lt"/>
                          <a:ea typeface="+mn-ea"/>
                          <a:cs typeface="Arial" panose="020B0604020202020204" pitchFamily="34" charset="0"/>
                        </a:rPr>
                        <a:t>Had a medical problem </a:t>
                      </a:r>
                      <a:br>
                        <a:rPr lang="en-US" sz="1300" b="0" i="0" kern="1200" dirty="0" smtClean="0">
                          <a:solidFill>
                            <a:schemeClr val="tx1"/>
                          </a:solidFill>
                          <a:latin typeface="+mn-lt"/>
                          <a:ea typeface="+mn-ea"/>
                          <a:cs typeface="Arial" panose="020B0604020202020204" pitchFamily="34" charset="0"/>
                        </a:rPr>
                      </a:br>
                      <a:r>
                        <a:rPr lang="en-US" sz="1300" b="0" i="0" kern="1200" dirty="0" smtClean="0">
                          <a:solidFill>
                            <a:schemeClr val="tx1"/>
                          </a:solidFill>
                          <a:latin typeface="+mn-lt"/>
                          <a:ea typeface="+mn-ea"/>
                          <a:cs typeface="Arial" panose="020B0604020202020204" pitchFamily="34" charset="0"/>
                        </a:rPr>
                        <a:t>but did not visit a doctor because of the cost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glow rad="381000">
                              <a:srgbClr val="00A199">
                                <a:alpha val="40000"/>
                              </a:srgbClr>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alpha val="40000"/>
                              </a:srgbClr>
                            </a:glow>
                          </a:effectLst>
                          <a:latin typeface="Arial" panose="020B0604020202020204" pitchFamily="34" charset="0"/>
                          <a:cs typeface="Arial" panose="020B06040202020202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alpha val="40000"/>
                              </a:srgbClr>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8145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Skipped a medical test, treatment or follow-up that was recommended by a doctor because of </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the cost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glow rad="381000">
                              <a:srgbClr val="00A199"/>
                            </a:glow>
                          </a:effectLst>
                          <a:latin typeface="Arial" panose="020B0604020202020204" pitchFamily="34" charset="0"/>
                          <a:cs typeface="Arial" panose="020B0604020202020204" pitchFamily="34" charset="0"/>
                        </a:rPr>
                        <a:t>3</a:t>
                      </a:r>
                      <a:endPar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2761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Did not visit a dentist when they needed to because</a:t>
                      </a:r>
                      <a:r>
                        <a:rPr lang="en-US" sz="1300" b="0" i="0" baseline="0" dirty="0" smtClean="0">
                          <a:latin typeface="+mn-lt"/>
                          <a:cs typeface="Arial" panose="020B0604020202020204" pitchFamily="34" charset="0"/>
                        </a:rPr>
                        <a:t> </a:t>
                      </a:r>
                      <a:r>
                        <a:rPr lang="en-US" sz="1300" b="0" i="0" dirty="0" smtClean="0">
                          <a:latin typeface="+mn-lt"/>
                          <a:cs typeface="Arial" panose="020B0604020202020204" pitchFamily="34" charset="0"/>
                        </a:rPr>
                        <a:t>of the cost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18</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13</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16</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17</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18</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smtClean="0">
                          <a:solidFill>
                            <a:schemeClr val="bg1"/>
                          </a:solidFill>
                          <a:effectLst/>
                          <a:latin typeface="Arial" panose="020B0604020202020204" pitchFamily="34" charset="0"/>
                          <a:cs typeface="Arial" panose="020B0604020202020204" pitchFamily="34" charset="0"/>
                        </a:rPr>
                        <a:t>12</a:t>
                      </a:r>
                      <a:endParaRPr lang="en-CA" sz="1200" b="0"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27</a:t>
            </a:fld>
            <a:endParaRPr lang="en-CA" dirty="0"/>
          </a:p>
        </p:txBody>
      </p:sp>
      <p:sp>
        <p:nvSpPr>
          <p:cNvPr id="16" name="Rectangle 15"/>
          <p:cNvSpPr/>
          <p:nvPr/>
        </p:nvSpPr>
        <p:spPr>
          <a:xfrm>
            <a:off x="499564" y="5485157"/>
            <a:ext cx="8254501" cy="646331"/>
          </a:xfrm>
          <a:prstGeom prst="rect">
            <a:avLst/>
          </a:prstGeom>
        </p:spPr>
        <p:txBody>
          <a:bodyPr wrap="square" lIns="0" tIns="91440" bIns="0">
            <a:spAutoFit/>
          </a:bodyPr>
          <a:lstStyle/>
          <a:p>
            <a:r>
              <a:rPr lang="en-US" sz="900" b="1" dirty="0">
                <a:latin typeface="Arial" panose="020B0604020202020204" pitchFamily="34" charset="0"/>
                <a:cs typeface="Arial" panose="020B0604020202020204" pitchFamily="34" charset="0"/>
              </a:rPr>
              <a:t>Notes</a:t>
            </a:r>
          </a:p>
          <a:p>
            <a:r>
              <a:rPr lang="en-US" sz="900" dirty="0">
                <a:latin typeface="Arial" panose="020B0604020202020204" pitchFamily="34" charset="0"/>
                <a:cs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710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p:cNvSpPr>
            <a:spLocks noGrp="1"/>
          </p:cNvSpPr>
          <p:nvPr>
            <p:ph type="sldNum" sz="quarter" idx="4"/>
          </p:nvPr>
        </p:nvSpPr>
        <p:spPr>
          <a:xfrm>
            <a:off x="3505200" y="6558553"/>
            <a:ext cx="2133600" cy="138499"/>
          </a:xfrm>
        </p:spPr>
        <p:txBody>
          <a:bodyPr/>
          <a:lstStyle/>
          <a:p>
            <a:fld id="{B0F7FFD8-5CE8-4D8F-8E40-58118BB0EBB0}" type="slidenum">
              <a:rPr lang="en-CA" smtClean="0"/>
              <a:pPr/>
              <a:t>28</a:t>
            </a:fld>
            <a:endParaRPr lang="en-CA" dirty="0"/>
          </a:p>
        </p:txBody>
      </p:sp>
      <p:sp>
        <p:nvSpPr>
          <p:cNvPr id="15" name="Title 13"/>
          <p:cNvSpPr txBox="1">
            <a:spLocks noGrp="1"/>
          </p:cNvSpPr>
          <p:nvPr>
            <p:ph type="title"/>
          </p:nvPr>
        </p:nvSpPr>
        <p:spPr>
          <a:xfrm>
            <a:off x="457200" y="389999"/>
            <a:ext cx="8229600" cy="846386"/>
          </a:xfrm>
          <a:prstGeom prst="rect">
            <a:avLst/>
          </a:prstGeom>
          <a:noFill/>
        </p:spPr>
        <p:txBody>
          <a:bodyPr wrap="square" rtlCol="0">
            <a:spAutoFit/>
          </a:bodyPr>
          <a:lstStyle/>
          <a:p>
            <a:r>
              <a:rPr lang="en-CA" dirty="0"/>
              <a:t>Very </a:t>
            </a:r>
            <a:r>
              <a:rPr lang="en-CA" dirty="0" smtClean="0"/>
              <a:t>few Canadian </a:t>
            </a:r>
            <a:r>
              <a:rPr lang="en-CA" dirty="0"/>
              <a:t>seniors use </a:t>
            </a:r>
            <a:r>
              <a:rPr lang="en-CA" dirty="0" smtClean="0"/>
              <a:t>wearable devices</a:t>
            </a:r>
            <a:br>
              <a:rPr lang="en-CA" dirty="0" smtClean="0"/>
            </a:br>
            <a:r>
              <a:rPr lang="en-CA" dirty="0" smtClean="0"/>
              <a:t>or </a:t>
            </a:r>
            <a:r>
              <a:rPr lang="en-CA" dirty="0"/>
              <a:t>digital </a:t>
            </a:r>
            <a:r>
              <a:rPr lang="en-CA" dirty="0" smtClean="0"/>
              <a:t>technologies to monitor their health</a:t>
            </a:r>
            <a:endParaRPr lang="en-CA" dirty="0"/>
          </a:p>
        </p:txBody>
      </p:sp>
      <p:grpSp>
        <p:nvGrpSpPr>
          <p:cNvPr id="19" name="Group 18"/>
          <p:cNvGrpSpPr/>
          <p:nvPr/>
        </p:nvGrpSpPr>
        <p:grpSpPr>
          <a:xfrm>
            <a:off x="5305921" y="2259100"/>
            <a:ext cx="3297024" cy="3246854"/>
            <a:chOff x="5305921" y="1397745"/>
            <a:chExt cx="3297024" cy="3246854"/>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196" y="1397745"/>
              <a:ext cx="941834" cy="786386"/>
            </a:xfrm>
            <a:prstGeom prst="rect">
              <a:avLst/>
            </a:prstGeom>
          </p:spPr>
        </p:pic>
        <p:grpSp>
          <p:nvGrpSpPr>
            <p:cNvPr id="22" name="Group 21"/>
            <p:cNvGrpSpPr/>
            <p:nvPr/>
          </p:nvGrpSpPr>
          <p:grpSpPr>
            <a:xfrm>
              <a:off x="5305921" y="2115745"/>
              <a:ext cx="3297024" cy="2528854"/>
              <a:chOff x="5305921" y="1663961"/>
              <a:chExt cx="3297024" cy="2528854"/>
            </a:xfrm>
          </p:grpSpPr>
          <p:sp>
            <p:nvSpPr>
              <p:cNvPr id="27" name="Rectangle 26"/>
              <p:cNvSpPr/>
              <p:nvPr/>
            </p:nvSpPr>
            <p:spPr>
              <a:xfrm>
                <a:off x="5305921" y="1663961"/>
                <a:ext cx="3297024" cy="252885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dirty="0">
                    <a:solidFill>
                      <a:srgbClr val="282828"/>
                    </a:solidFill>
                    <a:cs typeface="Arial" panose="020B0604020202020204" pitchFamily="34" charset="0"/>
                  </a:rPr>
                  <a:t>Research from </a:t>
                </a:r>
                <a:r>
                  <a:rPr lang="en-US" sz="1500" b="1" i="1" dirty="0">
                    <a:solidFill>
                      <a:srgbClr val="282828"/>
                    </a:solidFill>
                    <a:cs typeface="Arial" panose="020B0604020202020204" pitchFamily="34" charset="0"/>
                  </a:rPr>
                  <a:t>Diffusion of Smart Devices in Canada </a:t>
                </a:r>
                <a:r>
                  <a:rPr lang="en-US" sz="1500" b="1" dirty="0">
                    <a:solidFill>
                      <a:srgbClr val="282828"/>
                    </a:solidFill>
                    <a:cs typeface="Arial" panose="020B0604020202020204" pitchFamily="34" charset="0"/>
                  </a:rPr>
                  <a:t>(2017):*</a:t>
                </a:r>
              </a:p>
              <a:p>
                <a:pPr marL="228600" indent="-228600">
                  <a:lnSpc>
                    <a:spcPts val="2000"/>
                  </a:lnSpc>
                  <a:spcAft>
                    <a:spcPts val="450"/>
                  </a:spcAft>
                  <a:buFont typeface="Arial" panose="020B0604020202020204" pitchFamily="34" charset="0"/>
                  <a:buChar char="•"/>
                </a:pPr>
                <a:r>
                  <a:rPr lang="en-US" sz="1500" dirty="0" smtClean="0">
                    <a:solidFill>
                      <a:srgbClr val="282828"/>
                    </a:solidFill>
                    <a:cs typeface="Arial" panose="020B0604020202020204" pitchFamily="34" charset="0"/>
                  </a:rPr>
                  <a:t>56</a:t>
                </a:r>
                <a:r>
                  <a:rPr lang="en-US" sz="1500" dirty="0">
                    <a:solidFill>
                      <a:srgbClr val="282828"/>
                    </a:solidFill>
                    <a:cs typeface="Arial" panose="020B0604020202020204" pitchFamily="34" charset="0"/>
                  </a:rPr>
                  <a:t>% of seniors have heard </a:t>
                </a:r>
                <a:r>
                  <a:rPr lang="en-US" sz="1500" dirty="0" smtClean="0">
                    <a:solidFill>
                      <a:srgbClr val="282828"/>
                    </a:solidFill>
                    <a:cs typeface="Arial" panose="020B0604020202020204" pitchFamily="34" charset="0"/>
                  </a:rPr>
                  <a:t/>
                </a:r>
                <a:br>
                  <a:rPr lang="en-US" sz="1500" dirty="0" smtClean="0">
                    <a:solidFill>
                      <a:srgbClr val="282828"/>
                    </a:solidFill>
                    <a:cs typeface="Arial" panose="020B0604020202020204" pitchFamily="34" charset="0"/>
                  </a:rPr>
                </a:br>
                <a:r>
                  <a:rPr lang="en-US" sz="1500" dirty="0" smtClean="0">
                    <a:solidFill>
                      <a:srgbClr val="282828"/>
                    </a:solidFill>
                    <a:cs typeface="Arial" panose="020B0604020202020204" pitchFamily="34" charset="0"/>
                  </a:rPr>
                  <a:t>of </a:t>
                </a:r>
                <a:r>
                  <a:rPr lang="en-US" sz="1500" dirty="0">
                    <a:solidFill>
                      <a:srgbClr val="282828"/>
                    </a:solidFill>
                    <a:cs typeface="Arial" panose="020B0604020202020204" pitchFamily="34" charset="0"/>
                  </a:rPr>
                  <a:t>smart devices/wearables </a:t>
                </a:r>
                <a:r>
                  <a:rPr lang="en-US" sz="1500" dirty="0" smtClean="0">
                    <a:solidFill>
                      <a:srgbClr val="282828"/>
                    </a:solidFill>
                    <a:cs typeface="Arial" panose="020B0604020202020204" pitchFamily="34" charset="0"/>
                  </a:rPr>
                  <a:t/>
                </a:r>
                <a:br>
                  <a:rPr lang="en-US" sz="1500" dirty="0" smtClean="0">
                    <a:solidFill>
                      <a:srgbClr val="282828"/>
                    </a:solidFill>
                    <a:cs typeface="Arial" panose="020B0604020202020204" pitchFamily="34" charset="0"/>
                  </a:rPr>
                </a:br>
                <a:r>
                  <a:rPr lang="en-US" sz="1500" dirty="0" smtClean="0">
                    <a:solidFill>
                      <a:srgbClr val="282828"/>
                    </a:solidFill>
                    <a:cs typeface="Arial" panose="020B0604020202020204" pitchFamily="34" charset="0"/>
                  </a:rPr>
                  <a:t>for </a:t>
                </a:r>
                <a:r>
                  <a:rPr lang="en-US" sz="1500" dirty="0">
                    <a:solidFill>
                      <a:srgbClr val="282828"/>
                    </a:solidFill>
                    <a:cs typeface="Arial" panose="020B0604020202020204" pitchFamily="34" charset="0"/>
                  </a:rPr>
                  <a:t>health and well-being</a:t>
                </a:r>
              </a:p>
              <a:p>
                <a:pPr marL="228600" indent="-228600">
                  <a:lnSpc>
                    <a:spcPts val="2000"/>
                  </a:lnSpc>
                  <a:spcAft>
                    <a:spcPts val="450"/>
                  </a:spcAft>
                  <a:buFont typeface="Arial" panose="020B0604020202020204" pitchFamily="34" charset="0"/>
                  <a:buChar char="•"/>
                </a:pPr>
                <a:r>
                  <a:rPr lang="en-US" sz="1500" dirty="0">
                    <a:solidFill>
                      <a:srgbClr val="282828"/>
                    </a:solidFill>
                    <a:cs typeface="Arial" panose="020B0604020202020204" pitchFamily="34" charset="0"/>
                  </a:rPr>
                  <a:t>Only 7% use one or more smart connected devices related to </a:t>
                </a:r>
                <a:r>
                  <a:rPr lang="en-US" sz="1500" dirty="0" smtClean="0">
                    <a:solidFill>
                      <a:srgbClr val="282828"/>
                    </a:solidFill>
                    <a:cs typeface="Arial" panose="020B0604020202020204" pitchFamily="34" charset="0"/>
                  </a:rPr>
                  <a:t>health </a:t>
                </a:r>
                <a:r>
                  <a:rPr lang="en-US" sz="1500" dirty="0">
                    <a:solidFill>
                      <a:srgbClr val="282828"/>
                    </a:solidFill>
                    <a:cs typeface="Arial" panose="020B0604020202020204" pitchFamily="34" charset="0"/>
                  </a:rPr>
                  <a:t>and well-being</a:t>
                </a:r>
              </a:p>
            </p:txBody>
          </p:sp>
          <p:cxnSp>
            <p:nvCxnSpPr>
              <p:cNvPr id="28" name="Straight Connector 27"/>
              <p:cNvCxnSpPr/>
              <p:nvPr/>
            </p:nvCxnSpPr>
            <p:spPr>
              <a:xfrm>
                <a:off x="5305921" y="1663961"/>
                <a:ext cx="3297024"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graphicFrame>
        <p:nvGraphicFramePr>
          <p:cNvPr id="31" name="Content Placeholder 5"/>
          <p:cNvGraphicFramePr>
            <a:graphicFrameLocks/>
          </p:cNvGraphicFramePr>
          <p:nvPr>
            <p:extLst>
              <p:ext uri="{D42A27DB-BD31-4B8C-83A1-F6EECF244321}">
                <p14:modId xmlns:p14="http://schemas.microsoft.com/office/powerpoint/2010/main" val="1430077845"/>
              </p:ext>
            </p:extLst>
          </p:nvPr>
        </p:nvGraphicFramePr>
        <p:xfrm>
          <a:off x="368300" y="1525981"/>
          <a:ext cx="4505829" cy="4520256"/>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angle 31"/>
          <p:cNvSpPr/>
          <p:nvPr/>
        </p:nvSpPr>
        <p:spPr>
          <a:xfrm>
            <a:off x="614740" y="5899625"/>
            <a:ext cx="4144586" cy="369332"/>
          </a:xfrm>
          <a:prstGeom prst="rect">
            <a:avLst/>
          </a:prstGeom>
        </p:spPr>
        <p:txBody>
          <a:bodyPr wrap="square">
            <a:spAutoFit/>
          </a:bodyPr>
          <a:lstStyle/>
          <a:p>
            <a:r>
              <a:rPr lang="en-CA" sz="900" b="1" dirty="0" smtClean="0">
                <a:latin typeface="Arial" panose="020B0604020202020204" pitchFamily="34" charset="0"/>
              </a:rPr>
              <a:t>Note</a:t>
            </a:r>
          </a:p>
          <a:p>
            <a:r>
              <a:rPr lang="en-US" sz="900" dirty="0">
                <a:latin typeface="Arial" panose="020B0604020202020204" pitchFamily="34" charset="0"/>
              </a:rPr>
              <a:t>Total does not add to 100% due to </a:t>
            </a:r>
            <a:r>
              <a:rPr lang="en-US" sz="900" dirty="0" smtClean="0">
                <a:latin typeface="Arial" panose="020B0604020202020204" pitchFamily="34" charset="0"/>
              </a:rPr>
              <a:t>rounding.</a:t>
            </a:r>
            <a:endParaRPr lang="en-CA" sz="900" dirty="0"/>
          </a:p>
        </p:txBody>
      </p:sp>
      <p:sp>
        <p:nvSpPr>
          <p:cNvPr id="33" name="Rectangle 32"/>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920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a:t>
            </a:r>
            <a:r>
              <a:rPr lang="en-US" dirty="0"/>
              <a:t>quality of health </a:t>
            </a:r>
            <a:r>
              <a:rPr lang="en-US" dirty="0" smtClean="0"/>
              <a:t>care</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29</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548640" bIns="457200" rtlCol="0" anchor="t" anchorCtr="0"/>
          <a:lstStyle/>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Canada continues </a:t>
            </a:r>
            <a:r>
              <a:rPr lang="en-US" sz="1400" dirty="0">
                <a:solidFill>
                  <a:schemeClr val="tx1"/>
                </a:solidFill>
                <a:cs typeface="Arial" panose="020B0604020202020204" pitchFamily="34" charset="0"/>
              </a:rPr>
              <a:t>to </a:t>
            </a:r>
            <a:r>
              <a:rPr lang="en-US" sz="1400" dirty="0" smtClean="0">
                <a:solidFill>
                  <a:schemeClr val="tx1"/>
                </a:solidFill>
                <a:cs typeface="Arial" panose="020B0604020202020204" pitchFamily="34" charset="0"/>
              </a:rPr>
              <a:t>perform below the international average (76%), with only two-thirds of Canadian seniors (67%) being satisfied with the overall quality of the health care they received; however, they report better experiences with their primary health care provider than the international average.</a:t>
            </a:r>
            <a:endParaRPr lang="en-US"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9"/>
            <a:ext cx="2062284" cy="181494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09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F7FFD8-5CE8-4D8F-8E40-58118BB0EBB0}" type="slidenum">
              <a:rPr lang="en-CA" smtClean="0"/>
              <a:pPr/>
              <a:t>3</a:t>
            </a:fld>
            <a:endParaRPr lang="en-CA" dirty="0"/>
          </a:p>
        </p:txBody>
      </p:sp>
      <p:sp>
        <p:nvSpPr>
          <p:cNvPr id="11" name="Title 2"/>
          <p:cNvSpPr>
            <a:spLocks noGrp="1"/>
          </p:cNvSpPr>
          <p:nvPr>
            <p:ph type="title"/>
          </p:nvPr>
        </p:nvSpPr>
        <p:spPr>
          <a:xfrm>
            <a:off x="457200" y="580499"/>
            <a:ext cx="8229600" cy="423193"/>
          </a:xfrm>
        </p:spPr>
        <p:txBody>
          <a:bodyPr/>
          <a:lstStyle/>
          <a:p>
            <a:r>
              <a:rPr lang="en-CA" dirty="0" smtClean="0"/>
              <a:t>Table of contents</a:t>
            </a:r>
            <a:endParaRPr lang="en-CA" dirty="0"/>
          </a:p>
        </p:txBody>
      </p:sp>
      <p:sp>
        <p:nvSpPr>
          <p:cNvPr id="12" name="Content Placeholder 5"/>
          <p:cNvSpPr txBox="1">
            <a:spLocks/>
          </p:cNvSpPr>
          <p:nvPr/>
        </p:nvSpPr>
        <p:spPr>
          <a:xfrm>
            <a:off x="457200" y="1268413"/>
            <a:ext cx="7924800" cy="4525962"/>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3" action="ppaction://hlinksldjump"/>
              </a:rPr>
              <a:t>Executive summary</a:t>
            </a:r>
            <a:r>
              <a:rPr lang="en-CA" sz="1100" b="0" dirty="0" smtClean="0">
                <a:solidFill>
                  <a:schemeClr val="tx1"/>
                </a:solidFill>
                <a:latin typeface="Arial" panose="020B0604020202020204" pitchFamily="34" charset="0"/>
              </a:rPr>
              <a:t>	4</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4" action="ppaction://hlinksldjump"/>
              </a:rPr>
              <a:t>Acknowledgements</a:t>
            </a:r>
            <a:r>
              <a:rPr lang="en-CA" sz="1100" b="0" dirty="0" smtClean="0">
                <a:solidFill>
                  <a:schemeClr val="tx1"/>
                </a:solidFill>
                <a:latin typeface="Arial" panose="020B0604020202020204" pitchFamily="34" charset="0"/>
              </a:rPr>
              <a:t> 	8</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5" action="ppaction://hlinksldjump"/>
              </a:rPr>
              <a:t>About this </a:t>
            </a:r>
            <a:r>
              <a:rPr lang="en-CA" sz="1100" b="0" dirty="0" err="1" smtClean="0">
                <a:solidFill>
                  <a:schemeClr val="tx1"/>
                </a:solidFill>
                <a:latin typeface="Arial" panose="020B0604020202020204" pitchFamily="34" charset="0"/>
                <a:hlinkClick r:id="rId5" action="ppaction://hlinksldjump"/>
              </a:rPr>
              <a:t>chartbook</a:t>
            </a:r>
            <a:r>
              <a:rPr lang="en-CA" sz="1100" b="0" dirty="0" smtClean="0">
                <a:solidFill>
                  <a:schemeClr val="tx1"/>
                </a:solidFill>
                <a:latin typeface="Arial" panose="020B0604020202020204" pitchFamily="34" charset="0"/>
                <a:hlinkClick r:id="rId5" action="ppaction://hlinksldjump"/>
              </a:rPr>
              <a:t> </a:t>
            </a:r>
            <a:r>
              <a:rPr lang="en-CA" sz="1100" b="0" dirty="0" smtClean="0">
                <a:solidFill>
                  <a:schemeClr val="tx1"/>
                </a:solidFill>
                <a:latin typeface="Arial" panose="020B0604020202020204" pitchFamily="34" charset="0"/>
              </a:rPr>
              <a:t>	10</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6" action="ppaction://hlinksldjump"/>
              </a:rPr>
              <a:t>Setting the </a:t>
            </a:r>
            <a:r>
              <a:rPr lang="en-US" sz="1100" b="0" dirty="0" smtClean="0">
                <a:solidFill>
                  <a:schemeClr val="tx1"/>
                </a:solidFill>
                <a:latin typeface="Arial" panose="020B0604020202020204" pitchFamily="34" charset="0"/>
                <a:hlinkClick r:id="rId6" action="ppaction://hlinksldjump"/>
              </a:rPr>
              <a:t>context: Patients’ interactions with their health system</a:t>
            </a:r>
            <a:r>
              <a:rPr lang="en-US" sz="1100" b="0" dirty="0" smtClean="0">
                <a:solidFill>
                  <a:schemeClr val="tx1"/>
                </a:solidFill>
                <a:latin typeface="Arial" panose="020B0604020202020204" pitchFamily="34" charset="0"/>
              </a:rPr>
              <a:t>	12</a:t>
            </a:r>
            <a:endParaRPr lang="en-CA" sz="1100" b="0" dirty="0" smtClean="0">
              <a:solidFill>
                <a:schemeClr val="tx1"/>
              </a:solidFill>
              <a:latin typeface="Arial" panose="020B0604020202020204" pitchFamily="34" charset="0"/>
            </a:endParaRP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7" action="ppaction://hlinksldjump"/>
              </a:rPr>
              <a:t>Patients’ experiences with their health system</a:t>
            </a:r>
            <a:r>
              <a:rPr lang="en-US" sz="1100" b="0" dirty="0" smtClean="0">
                <a:solidFill>
                  <a:schemeClr val="tx1"/>
                </a:solidFill>
                <a:latin typeface="Arial" panose="020B0604020202020204" pitchFamily="34" charset="0"/>
              </a:rPr>
              <a:t>	13</a:t>
            </a:r>
            <a:endParaRPr lang="en-CA" sz="1100" b="0" dirty="0" smtClean="0">
              <a:solidFill>
                <a:schemeClr val="tx1"/>
              </a:solidFill>
              <a:latin typeface="Arial" panose="020B0604020202020204" pitchFamily="34" charset="0"/>
            </a:endParaRPr>
          </a:p>
          <a:p>
            <a:pPr marL="0" indent="0">
              <a:lnSpc>
                <a:spcPts val="1600"/>
              </a:lnSpc>
              <a:spcBef>
                <a:spcPts val="0"/>
              </a:spcBef>
              <a:buFont typeface="Arial" panose="020B0604020202020204" pitchFamily="34" charset="0"/>
              <a:buNone/>
              <a:tabLst>
                <a:tab pos="7548563" algn="r"/>
              </a:tabLst>
            </a:pPr>
            <a:r>
              <a:rPr lang="en-CA" sz="1100" b="0" dirty="0" smtClean="0">
                <a:solidFill>
                  <a:srgbClr val="FF0000"/>
                </a:solidFill>
                <a:latin typeface="Arial" panose="020B0604020202020204" pitchFamily="34" charset="0"/>
                <a:hlinkClick r:id="rId8" action="ppaction://hlinksldjump"/>
              </a:rPr>
              <a:t>Health of Canadian seniors </a:t>
            </a:r>
            <a:r>
              <a:rPr lang="en-CA" sz="1100" b="0" dirty="0" smtClean="0">
                <a:solidFill>
                  <a:schemeClr val="tx1"/>
                </a:solidFill>
                <a:latin typeface="Arial" panose="020B0604020202020204" pitchFamily="34" charset="0"/>
              </a:rPr>
              <a:t>	14</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9" action="ppaction://hlinksldjump"/>
              </a:rPr>
              <a:t>Perceived quality of health care</a:t>
            </a:r>
            <a:r>
              <a:rPr lang="en-US" sz="1100" b="0" dirty="0" smtClean="0">
                <a:solidFill>
                  <a:schemeClr val="tx1"/>
                </a:solidFill>
                <a:latin typeface="Arial" panose="020B0604020202020204" pitchFamily="34" charset="0"/>
              </a:rPr>
              <a:t>	</a:t>
            </a:r>
            <a:r>
              <a:rPr lang="en-CA" sz="1100" b="0" dirty="0" smtClean="0">
                <a:solidFill>
                  <a:schemeClr val="tx1"/>
                </a:solidFill>
                <a:latin typeface="Arial" panose="020B0604020202020204" pitchFamily="34" charset="0"/>
              </a:rPr>
              <a:t>29</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10" action="ppaction://hlinksldjump"/>
              </a:rPr>
              <a:t>Access to primary health care</a:t>
            </a:r>
            <a:r>
              <a:rPr lang="en-CA" sz="1100" b="0" dirty="0" smtClean="0">
                <a:solidFill>
                  <a:schemeClr val="tx1"/>
                </a:solidFill>
                <a:latin typeface="Arial" panose="020B0604020202020204" pitchFamily="34" charset="0"/>
              </a:rPr>
              <a:t>	32</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1" action="ppaction://hlinksldjump"/>
              </a:rPr>
              <a:t>Primary health care</a:t>
            </a:r>
            <a:r>
              <a:rPr lang="en-US" sz="1100" b="0" dirty="0" smtClean="0">
                <a:solidFill>
                  <a:schemeClr val="tx1"/>
                </a:solidFill>
                <a:latin typeface="Arial" panose="020B0604020202020204" pitchFamily="34" charset="0"/>
              </a:rPr>
              <a:t> 	37</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2" action="ppaction://hlinksldjump"/>
              </a:rPr>
              <a:t>Coordination</a:t>
            </a:r>
            <a:r>
              <a:rPr lang="en-US" sz="1100" b="0" dirty="0" smtClean="0">
                <a:solidFill>
                  <a:schemeClr val="tx1"/>
                </a:solidFill>
                <a:latin typeface="Arial" panose="020B0604020202020204" pitchFamily="34" charset="0"/>
              </a:rPr>
              <a:t>	45</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3" action="ppaction://hlinksldjump"/>
              </a:rPr>
              <a:t>Specialist care and coordination with primary health care</a:t>
            </a:r>
            <a:r>
              <a:rPr lang="en-US" sz="1100" b="0" dirty="0" smtClean="0">
                <a:solidFill>
                  <a:schemeClr val="tx1"/>
                </a:solidFill>
                <a:latin typeface="Arial" panose="020B0604020202020204" pitchFamily="34" charset="0"/>
              </a:rPr>
              <a:t>	51</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4" action="ppaction://hlinksldjump"/>
              </a:rPr>
              <a:t>Hospital care and coordination</a:t>
            </a:r>
            <a:r>
              <a:rPr lang="en-US" sz="1100" b="0" dirty="0" smtClean="0">
                <a:solidFill>
                  <a:schemeClr val="tx1"/>
                </a:solidFill>
                <a:latin typeface="Arial" panose="020B0604020202020204" pitchFamily="34" charset="0"/>
              </a:rPr>
              <a:t>	56</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5" action="ppaction://hlinksldjump"/>
              </a:rPr>
              <a:t>Home care</a:t>
            </a:r>
            <a:r>
              <a:rPr lang="en-US" sz="1100" b="0" dirty="0" smtClean="0">
                <a:solidFill>
                  <a:schemeClr val="tx1"/>
                </a:solidFill>
                <a:latin typeface="Arial" panose="020B0604020202020204" pitchFamily="34" charset="0"/>
              </a:rPr>
              <a:t>	63</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6" action="ppaction://hlinksldjump"/>
              </a:rPr>
              <a:t>End-of-life planning and medical assistance in dying</a:t>
            </a:r>
            <a:r>
              <a:rPr lang="en-US" sz="1100" b="0" dirty="0" smtClean="0">
                <a:solidFill>
                  <a:schemeClr val="tx1"/>
                </a:solidFill>
                <a:latin typeface="Arial" panose="020B0604020202020204" pitchFamily="34" charset="0"/>
              </a:rPr>
              <a:t>	71</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17" action="ppaction://hlinksldjump"/>
              </a:rPr>
              <a:t>Methodology notes</a:t>
            </a:r>
            <a:r>
              <a:rPr lang="en-CA" sz="1100" b="0" dirty="0" smtClean="0">
                <a:solidFill>
                  <a:schemeClr val="tx1"/>
                </a:solidFill>
                <a:latin typeface="Arial" panose="020B0604020202020204" pitchFamily="34" charset="0"/>
              </a:rPr>
              <a:t>	75</a:t>
            </a:r>
          </a:p>
          <a:p>
            <a:pPr marL="0" indent="0">
              <a:lnSpc>
                <a:spcPts val="1600"/>
              </a:lnSpc>
              <a:spcBef>
                <a:spcPts val="0"/>
              </a:spcBef>
              <a:buFont typeface="Arial" panose="020B0604020202020204" pitchFamily="34" charset="0"/>
              <a:buNone/>
              <a:tabLst>
                <a:tab pos="7548563" algn="r"/>
              </a:tabLst>
            </a:pPr>
            <a:r>
              <a:rPr lang="en-US" sz="1100" b="0" dirty="0" smtClean="0">
                <a:solidFill>
                  <a:schemeClr val="tx1"/>
                </a:solidFill>
                <a:latin typeface="Arial" panose="020B0604020202020204" pitchFamily="34" charset="0"/>
                <a:hlinkClick r:id="rId18" action="ppaction://hlinksldjump"/>
              </a:rPr>
              <a:t>Demographics of survey respondents</a:t>
            </a:r>
            <a:r>
              <a:rPr lang="en-CA" sz="1100" b="0" dirty="0" smtClean="0">
                <a:solidFill>
                  <a:schemeClr val="tx1"/>
                </a:solidFill>
                <a:latin typeface="Arial" panose="020B0604020202020204" pitchFamily="34" charset="0"/>
              </a:rPr>
              <a:t>	78</a:t>
            </a:r>
          </a:p>
          <a:p>
            <a:pPr marL="0" indent="0">
              <a:lnSpc>
                <a:spcPts val="1600"/>
              </a:lnSpc>
              <a:spcBef>
                <a:spcPts val="0"/>
              </a:spcBef>
              <a:buFont typeface="Arial" panose="020B0604020202020204" pitchFamily="34" charset="0"/>
              <a:buNone/>
              <a:tabLst>
                <a:tab pos="7548563" algn="r"/>
              </a:tabLst>
            </a:pPr>
            <a:r>
              <a:rPr lang="en-CA" sz="1100" b="0" dirty="0" smtClean="0">
                <a:solidFill>
                  <a:schemeClr val="tx1"/>
                </a:solidFill>
                <a:latin typeface="Arial" panose="020B0604020202020204" pitchFamily="34" charset="0"/>
                <a:hlinkClick r:id="rId19" action="ppaction://hlinksldjump"/>
              </a:rPr>
              <a:t>Bibliography</a:t>
            </a:r>
            <a:r>
              <a:rPr lang="en-CA" sz="1100" b="0" dirty="0" smtClean="0">
                <a:solidFill>
                  <a:schemeClr val="tx1"/>
                </a:solidFill>
                <a:latin typeface="Arial" panose="020B0604020202020204" pitchFamily="34" charset="0"/>
              </a:rPr>
              <a:t>	79</a:t>
            </a:r>
            <a:endParaRPr lang="en-CA" sz="11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498383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229600" cy="1384995"/>
          </a:xfrm>
        </p:spPr>
        <p:txBody>
          <a:bodyPr/>
          <a:lstStyle/>
          <a:p>
            <a:pPr>
              <a:lnSpc>
                <a:spcPts val="3600"/>
              </a:lnSpc>
            </a:pPr>
            <a:r>
              <a:rPr lang="en-CA" dirty="0" smtClean="0"/>
              <a:t>Fewer Canadian seniors </a:t>
            </a:r>
            <a:r>
              <a:rPr lang="en-CA" dirty="0"/>
              <a:t>were </a:t>
            </a:r>
            <a:r>
              <a:rPr lang="en-CA" dirty="0" smtClean="0"/>
              <a:t>satisfied </a:t>
            </a:r>
            <a:r>
              <a:rPr lang="en-CA" dirty="0"/>
              <a:t>with the quality of the health care they received than </a:t>
            </a:r>
            <a:r>
              <a:rPr lang="en-CA" dirty="0" smtClean="0"/>
              <a:t/>
            </a:r>
            <a:br>
              <a:rPr lang="en-CA" dirty="0" smtClean="0"/>
            </a:br>
            <a:r>
              <a:rPr lang="en-CA" dirty="0" smtClean="0"/>
              <a:t>seniors in </a:t>
            </a:r>
            <a:r>
              <a:rPr lang="en-CA" dirty="0"/>
              <a:t>other countries</a:t>
            </a:r>
          </a:p>
        </p:txBody>
      </p:sp>
      <p:graphicFrame>
        <p:nvGraphicFramePr>
          <p:cNvPr id="37" name="Content Placeholder 6"/>
          <p:cNvGraphicFramePr>
            <a:graphicFrameLocks/>
          </p:cNvGraphicFramePr>
          <p:nvPr>
            <p:extLst>
              <p:ext uri="{D42A27DB-BD31-4B8C-83A1-F6EECF244321}">
                <p14:modId xmlns:p14="http://schemas.microsoft.com/office/powerpoint/2010/main" val="718258478"/>
              </p:ext>
            </p:extLst>
          </p:nvPr>
        </p:nvGraphicFramePr>
        <p:xfrm>
          <a:off x="469564" y="1945778"/>
          <a:ext cx="4124375" cy="3604935"/>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a:xfrm>
            <a:off x="469564" y="5705896"/>
            <a:ext cx="4178556" cy="507831"/>
          </a:xfrm>
          <a:prstGeom prst="rect">
            <a:avLst/>
          </a:prstGeom>
        </p:spPr>
        <p:txBody>
          <a:bodyPr wrap="square">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Above-average </a:t>
            </a:r>
            <a:r>
              <a:rPr lang="en-US" sz="900" dirty="0">
                <a:latin typeface="Arial" panose="020B0604020202020204" pitchFamily="34" charset="0"/>
              </a:rPr>
              <a:t>results are more desirable relative to the international average, while below-average results often indicate areas in need of improvement.</a:t>
            </a:r>
          </a:p>
        </p:txBody>
      </p:sp>
      <p:grpSp>
        <p:nvGrpSpPr>
          <p:cNvPr id="2" name="Group 1"/>
          <p:cNvGrpSpPr/>
          <p:nvPr/>
        </p:nvGrpSpPr>
        <p:grpSpPr>
          <a:xfrm>
            <a:off x="4873770" y="5759632"/>
            <a:ext cx="3952596" cy="536353"/>
            <a:chOff x="4873770" y="5759632"/>
            <a:chExt cx="3952596" cy="53635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70" y="5767976"/>
              <a:ext cx="528009" cy="528009"/>
            </a:xfrm>
            <a:prstGeom prst="rect">
              <a:avLst/>
            </a:prstGeom>
          </p:spPr>
        </p:pic>
        <p:sp>
          <p:nvSpPr>
            <p:cNvPr id="16" name="Rectangle 15"/>
            <p:cNvSpPr/>
            <p:nvPr/>
          </p:nvSpPr>
          <p:spPr>
            <a:xfrm>
              <a:off x="5431405" y="5759632"/>
              <a:ext cx="3394961" cy="502702"/>
            </a:xfrm>
            <a:prstGeom prst="rect">
              <a:avLst/>
            </a:prstGeom>
          </p:spPr>
          <p:txBody>
            <a:bodyPr wrap="square">
              <a:spAutoFit/>
            </a:bodyPr>
            <a:lstStyle/>
            <a:p>
              <a:pPr>
                <a:lnSpc>
                  <a:spcPts val="1600"/>
                </a:lnSpc>
              </a:pPr>
              <a:r>
                <a:rPr lang="en-US" sz="1100" dirty="0">
                  <a:solidFill>
                    <a:srgbClr val="282828"/>
                  </a:solidFill>
                  <a:latin typeface="Arial" panose="020B0604020202020204" pitchFamily="34" charset="0"/>
                  <a:cs typeface="Arial" panose="020B0604020202020204" pitchFamily="34" charset="0"/>
                </a:rPr>
                <a:t>The opinions of older Canadians (age 55+) about their health systems </a:t>
              </a:r>
              <a:r>
                <a:rPr lang="en-US" sz="1100" b="1" dirty="0">
                  <a:solidFill>
                    <a:srgbClr val="282828"/>
                  </a:solidFill>
                  <a:latin typeface="Arial" panose="020B0604020202020204" pitchFamily="34" charset="0"/>
                  <a:cs typeface="Arial" panose="020B0604020202020204" pitchFamily="34" charset="0"/>
                </a:rPr>
                <a:t>haven’t changed since 2014</a:t>
              </a:r>
              <a:r>
                <a:rPr lang="en-US" sz="1100" b="1" baseline="30000" dirty="0">
                  <a:solidFill>
                    <a:srgbClr val="282828"/>
                  </a:solidFill>
                  <a:latin typeface="Arial" panose="020B0604020202020204" pitchFamily="34" charset="0"/>
                  <a:cs typeface="Arial" panose="020B0604020202020204" pitchFamily="34" charset="0"/>
                </a:rPr>
                <a:t>†</a:t>
              </a:r>
            </a:p>
          </p:txBody>
        </p:sp>
      </p:grpSp>
      <p:sp>
        <p:nvSpPr>
          <p:cNvPr id="17" name="Slide Number Placeholder 3"/>
          <p:cNvSpPr txBox="1">
            <a:spLocks/>
          </p:cNvSpPr>
          <p:nvPr/>
        </p:nvSpPr>
        <p:spPr>
          <a:xfrm>
            <a:off x="3505200" y="6558553"/>
            <a:ext cx="21336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30</a:t>
            </a:r>
            <a:endParaRPr lang="en-CA" dirty="0"/>
          </a:p>
        </p:txBody>
      </p:sp>
      <p:graphicFrame>
        <p:nvGraphicFramePr>
          <p:cNvPr id="18" name="Chart 17"/>
          <p:cNvGraphicFramePr/>
          <p:nvPr>
            <p:extLst>
              <p:ext uri="{D42A27DB-BD31-4B8C-83A1-F6EECF244321}">
                <p14:modId xmlns:p14="http://schemas.microsoft.com/office/powerpoint/2010/main" val="1297071972"/>
              </p:ext>
            </p:extLst>
          </p:nvPr>
        </p:nvGraphicFramePr>
        <p:xfrm>
          <a:off x="4331215" y="1913390"/>
          <a:ext cx="4355585" cy="3654109"/>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2"/>
          <p:cNvGrpSpPr/>
          <p:nvPr/>
        </p:nvGrpSpPr>
        <p:grpSpPr>
          <a:xfrm>
            <a:off x="247211" y="6477961"/>
            <a:ext cx="4324789" cy="261623"/>
            <a:chOff x="1559256" y="5157193"/>
            <a:chExt cx="4324789" cy="253467"/>
          </a:xfrm>
        </p:grpSpPr>
        <p:grpSp>
          <p:nvGrpSpPr>
            <p:cNvPr id="12" name="Group 3"/>
            <p:cNvGrpSpPr/>
            <p:nvPr/>
          </p:nvGrpSpPr>
          <p:grpSpPr>
            <a:xfrm>
              <a:off x="1559256" y="5157203"/>
              <a:ext cx="1598406" cy="253455"/>
              <a:chOff x="2989195" y="6289577"/>
              <a:chExt cx="1741128" cy="264692"/>
            </a:xfrm>
          </p:grpSpPr>
          <p:sp>
            <p:nvSpPr>
              <p:cNvPr id="22"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3"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5157206"/>
              <a:ext cx="1453097" cy="253454"/>
              <a:chOff x="4402330" y="6289581"/>
              <a:chExt cx="1741127" cy="264691"/>
            </a:xfrm>
          </p:grpSpPr>
          <p:sp>
            <p:nvSpPr>
              <p:cNvPr id="20"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1"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0" y="5157193"/>
              <a:ext cx="1453095" cy="253454"/>
              <a:chOff x="5966949" y="6289568"/>
              <a:chExt cx="1741125" cy="264691"/>
            </a:xfrm>
          </p:grpSpPr>
          <p:sp>
            <p:nvSpPr>
              <p:cNvPr id="1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9"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4" name="Rectangle 23"/>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722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423193"/>
          </a:xfrm>
        </p:spPr>
        <p:txBody>
          <a:bodyPr/>
          <a:lstStyle/>
          <a:p>
            <a:r>
              <a:rPr lang="en-CA" dirty="0" smtClean="0"/>
              <a:t>Provincial snapshot: Seniors who are completely or very satisfied with the quality of health care they received in the past 12 months</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31</a:t>
            </a:fld>
            <a:endParaRPr lang="en-CA" dirty="0"/>
          </a:p>
        </p:txBody>
      </p:sp>
      <p:sp>
        <p:nvSpPr>
          <p:cNvPr id="57" name="Rectangle 56"/>
          <p:cNvSpPr/>
          <p:nvPr/>
        </p:nvSpPr>
        <p:spPr>
          <a:xfrm>
            <a:off x="427415" y="5602400"/>
            <a:ext cx="7970627" cy="646331"/>
          </a:xfrm>
          <a:prstGeom prst="rect">
            <a:avLst/>
          </a:prstGeom>
        </p:spPr>
        <p:txBody>
          <a:bodyPr wrap="square">
            <a:spAutoFit/>
          </a:bodyPr>
          <a:lstStyle/>
          <a:p>
            <a:r>
              <a:rPr lang="en-CA" sz="900" b="1" dirty="0">
                <a:latin typeface="Arial" panose="020B0604020202020204" pitchFamily="34" charset="0"/>
                <a:cs typeface="Arial" panose="020B0604020202020204" pitchFamily="34" charset="0"/>
              </a:rPr>
              <a:t>Notes</a:t>
            </a:r>
          </a:p>
          <a:p>
            <a:r>
              <a:rPr lang="en-CA" sz="900" dirty="0">
                <a:latin typeface="Arial" panose="020B0604020202020204" pitchFamily="34" charset="0"/>
                <a:cs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CA"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p>
        </p:txBody>
      </p:sp>
      <p:grpSp>
        <p:nvGrpSpPr>
          <p:cNvPr id="6" name="Group 5"/>
          <p:cNvGrpSpPr/>
          <p:nvPr/>
        </p:nvGrpSpPr>
        <p:grpSpPr>
          <a:xfrm>
            <a:off x="829778" y="1704991"/>
            <a:ext cx="6880045" cy="4114808"/>
            <a:chOff x="829778" y="1704991"/>
            <a:chExt cx="6880045" cy="4114808"/>
          </a:xfrm>
        </p:grpSpPr>
        <p:grpSp>
          <p:nvGrpSpPr>
            <p:cNvPr id="68" name="Group 67"/>
            <p:cNvGrpSpPr/>
            <p:nvPr/>
          </p:nvGrpSpPr>
          <p:grpSpPr>
            <a:xfrm>
              <a:off x="2135020" y="1704991"/>
              <a:ext cx="5574803" cy="4114808"/>
              <a:chOff x="966266" y="1500212"/>
              <a:chExt cx="5574803" cy="4114808"/>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70" name="Group 69"/>
              <p:cNvGrpSpPr/>
              <p:nvPr/>
            </p:nvGrpSpPr>
            <p:grpSpPr>
              <a:xfrm>
                <a:off x="1350054" y="4112122"/>
                <a:ext cx="363501" cy="363501"/>
                <a:chOff x="1350054" y="4112122"/>
                <a:chExt cx="363501" cy="363501"/>
              </a:xfrm>
            </p:grpSpPr>
            <p:sp>
              <p:nvSpPr>
                <p:cNvPr id="138" name="TextBox 137"/>
                <p:cNvSpPr txBox="1"/>
                <p:nvPr/>
              </p:nvSpPr>
              <p:spPr>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139" name="Rectangle 138"/>
                <p:cNvSpPr/>
                <p:nvPr/>
              </p:nvSpPr>
              <p:spPr>
                <a:xfrm>
                  <a:off x="1397152" y="4201539"/>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64%</a:t>
                  </a:r>
                  <a:endParaRPr lang="en-CA" sz="1200" b="1" dirty="0">
                    <a:solidFill>
                      <a:srgbClr val="282828"/>
                    </a:solidFill>
                  </a:endParaRPr>
                </a:p>
              </p:txBody>
            </p:sp>
          </p:grpSp>
          <p:grpSp>
            <p:nvGrpSpPr>
              <p:cNvPr id="71" name="Group 70"/>
              <p:cNvGrpSpPr/>
              <p:nvPr/>
            </p:nvGrpSpPr>
            <p:grpSpPr>
              <a:xfrm>
                <a:off x="1930682" y="4223506"/>
                <a:ext cx="363501" cy="363501"/>
                <a:chOff x="1350054" y="4112122"/>
                <a:chExt cx="363501" cy="363501"/>
              </a:xfrm>
            </p:grpSpPr>
            <p:sp>
              <p:nvSpPr>
                <p:cNvPr id="136" name="TextBox 135"/>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37" name="Rectangle 136"/>
                <p:cNvSpPr/>
                <p:nvPr/>
              </p:nvSpPr>
              <p:spPr>
                <a:xfrm>
                  <a:off x="1397152" y="4201539"/>
                  <a:ext cx="269304" cy="184666"/>
                </a:xfrm>
                <a:prstGeom prst="rect">
                  <a:avLst/>
                </a:prstGeom>
                <a:solidFill>
                  <a:srgbClr val="CFE8E3"/>
                </a:solidFill>
                <a:ln>
                  <a:noFill/>
                </a:ln>
              </p:spPr>
              <p:txBody>
                <a:bodyPr wrap="none" lIns="0" tIns="0" rIns="0" bIns="0">
                  <a:spAutoFit/>
                </a:bodyPr>
                <a:lstStyle/>
                <a:p>
                  <a:r>
                    <a:rPr lang="en-CA" sz="1200" b="1" dirty="0" smtClean="0">
                      <a:solidFill>
                        <a:srgbClr val="282828"/>
                      </a:solidFill>
                    </a:rPr>
                    <a:t>71%</a:t>
                  </a:r>
                  <a:endParaRPr lang="en-CA" sz="1200" b="1" dirty="0">
                    <a:solidFill>
                      <a:srgbClr val="282828"/>
                    </a:solidFill>
                  </a:endParaRPr>
                </a:p>
              </p:txBody>
            </p:sp>
          </p:grpSp>
          <p:grpSp>
            <p:nvGrpSpPr>
              <p:cNvPr id="72" name="Group 71"/>
              <p:cNvGrpSpPr/>
              <p:nvPr/>
            </p:nvGrpSpPr>
            <p:grpSpPr>
              <a:xfrm>
                <a:off x="2416009" y="4298484"/>
                <a:ext cx="363501" cy="363501"/>
                <a:chOff x="1350054" y="4112122"/>
                <a:chExt cx="363501" cy="363501"/>
              </a:xfrm>
            </p:grpSpPr>
            <p:sp>
              <p:nvSpPr>
                <p:cNvPr id="126" name="TextBox 125"/>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28" name="Rectangle 127"/>
                <p:cNvSpPr/>
                <p:nvPr/>
              </p:nvSpPr>
              <p:spPr>
                <a:xfrm>
                  <a:off x="1397152" y="4201539"/>
                  <a:ext cx="269304" cy="184666"/>
                </a:xfrm>
                <a:prstGeom prst="rect">
                  <a:avLst/>
                </a:prstGeom>
                <a:solidFill>
                  <a:srgbClr val="CFE8E3"/>
                </a:solidFill>
                <a:ln>
                  <a:noFill/>
                </a:ln>
              </p:spPr>
              <p:txBody>
                <a:bodyPr wrap="none" lIns="0" tIns="0" rIns="0" bIns="0">
                  <a:spAutoFit/>
                </a:bodyPr>
                <a:lstStyle/>
                <a:p>
                  <a:r>
                    <a:rPr lang="en-CA" sz="1200" b="1" dirty="0" smtClean="0">
                      <a:solidFill>
                        <a:srgbClr val="282828"/>
                      </a:solidFill>
                    </a:rPr>
                    <a:t>75%</a:t>
                  </a:r>
                  <a:endParaRPr lang="en-CA" sz="1200" b="1" dirty="0">
                    <a:solidFill>
                      <a:srgbClr val="282828"/>
                    </a:solidFill>
                  </a:endParaRPr>
                </a:p>
              </p:txBody>
            </p:sp>
          </p:grpSp>
          <p:grpSp>
            <p:nvGrpSpPr>
              <p:cNvPr id="73" name="Group 72"/>
              <p:cNvGrpSpPr/>
              <p:nvPr/>
            </p:nvGrpSpPr>
            <p:grpSpPr>
              <a:xfrm>
                <a:off x="2869523" y="4292357"/>
                <a:ext cx="363501" cy="363501"/>
                <a:chOff x="1350054" y="4112122"/>
                <a:chExt cx="363501" cy="363501"/>
              </a:xfrm>
            </p:grpSpPr>
            <p:sp>
              <p:nvSpPr>
                <p:cNvPr id="124" name="TextBox 123"/>
                <p:cNvSpPr txBox="1"/>
                <p:nvPr/>
              </p:nvSpPr>
              <p:spPr>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125" name="Rectangle 124"/>
                <p:cNvSpPr/>
                <p:nvPr/>
              </p:nvSpPr>
              <p:spPr>
                <a:xfrm>
                  <a:off x="1397152" y="4201539"/>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61%</a:t>
                  </a:r>
                  <a:endParaRPr lang="en-CA" sz="1200" b="1" dirty="0">
                    <a:solidFill>
                      <a:srgbClr val="282828"/>
                    </a:solidFill>
                  </a:endParaRPr>
                </a:p>
              </p:txBody>
            </p:sp>
          </p:grpSp>
          <p:grpSp>
            <p:nvGrpSpPr>
              <p:cNvPr id="74" name="Group 73"/>
              <p:cNvGrpSpPr/>
              <p:nvPr/>
            </p:nvGrpSpPr>
            <p:grpSpPr>
              <a:xfrm>
                <a:off x="3542211" y="4489895"/>
                <a:ext cx="363501" cy="363501"/>
                <a:chOff x="1350054" y="4112122"/>
                <a:chExt cx="363501" cy="363501"/>
              </a:xfrm>
            </p:grpSpPr>
            <p:sp>
              <p:nvSpPr>
                <p:cNvPr id="99" name="TextBox 98"/>
                <p:cNvSpPr txBox="1"/>
                <p:nvPr/>
              </p:nvSpPr>
              <p:spPr>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100" name="Rectangle 99"/>
                <p:cNvSpPr/>
                <p:nvPr/>
              </p:nvSpPr>
              <p:spPr>
                <a:xfrm>
                  <a:off x="1397152" y="4201539"/>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73%</a:t>
                  </a:r>
                  <a:endParaRPr lang="en-CA" sz="1200" b="1" dirty="0">
                    <a:solidFill>
                      <a:srgbClr val="282828"/>
                    </a:solidFill>
                  </a:endParaRPr>
                </a:p>
              </p:txBody>
            </p:sp>
          </p:grpSp>
          <p:grpSp>
            <p:nvGrpSpPr>
              <p:cNvPr id="75" name="Group 74"/>
              <p:cNvGrpSpPr/>
              <p:nvPr/>
            </p:nvGrpSpPr>
            <p:grpSpPr>
              <a:xfrm>
                <a:off x="4415880" y="4315838"/>
                <a:ext cx="363501" cy="363501"/>
                <a:chOff x="1350054" y="4112122"/>
                <a:chExt cx="363501" cy="363501"/>
              </a:xfrm>
            </p:grpSpPr>
            <p:sp>
              <p:nvSpPr>
                <p:cNvPr id="97" name="TextBox 96"/>
                <p:cNvSpPr txBox="1"/>
                <p:nvPr/>
              </p:nvSpPr>
              <p:spPr>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98" name="Rectangle 97"/>
                <p:cNvSpPr/>
                <p:nvPr/>
              </p:nvSpPr>
              <p:spPr>
                <a:xfrm>
                  <a:off x="1397152" y="4201539"/>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55%</a:t>
                  </a:r>
                  <a:endParaRPr lang="en-CA" sz="1200" b="1" dirty="0">
                    <a:solidFill>
                      <a:srgbClr val="282828"/>
                    </a:solidFill>
                  </a:endParaRPr>
                </a:p>
              </p:txBody>
            </p:sp>
          </p:grpSp>
          <p:grpSp>
            <p:nvGrpSpPr>
              <p:cNvPr id="76" name="Group 75"/>
              <p:cNvGrpSpPr/>
              <p:nvPr/>
            </p:nvGrpSpPr>
            <p:grpSpPr>
              <a:xfrm>
                <a:off x="5113139" y="3144841"/>
                <a:ext cx="363501" cy="363501"/>
                <a:chOff x="1683812" y="4066409"/>
                <a:chExt cx="363501" cy="363501"/>
              </a:xfrm>
            </p:grpSpPr>
            <p:sp>
              <p:nvSpPr>
                <p:cNvPr id="95" name="TextBox 94"/>
                <p:cNvSpPr txBox="1"/>
                <p:nvPr/>
              </p:nvSpPr>
              <p:spPr>
                <a:xfrm>
                  <a:off x="1683812" y="4066409"/>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96" name="Rectangle 95"/>
                <p:cNvSpPr/>
                <p:nvPr/>
              </p:nvSpPr>
              <p:spPr>
                <a:xfrm>
                  <a:off x="1730910" y="4155826"/>
                  <a:ext cx="269304" cy="184666"/>
                </a:xfrm>
                <a:prstGeom prst="rect">
                  <a:avLst/>
                </a:prstGeom>
                <a:noFill/>
                <a:ln>
                  <a:noFill/>
                </a:ln>
              </p:spPr>
              <p:txBody>
                <a:bodyPr wrap="none" lIns="0" tIns="0" rIns="0" bIns="0">
                  <a:spAutoFit/>
                </a:bodyPr>
                <a:lstStyle/>
                <a:p>
                  <a:r>
                    <a:rPr lang="en-CA" sz="1200" b="1" dirty="0" smtClean="0">
                      <a:solidFill>
                        <a:srgbClr val="282828"/>
                      </a:solidFill>
                    </a:rPr>
                    <a:t>71%</a:t>
                  </a:r>
                  <a:endParaRPr lang="en-CA" sz="1200" b="1" dirty="0">
                    <a:solidFill>
                      <a:srgbClr val="282828"/>
                    </a:solidFill>
                  </a:endParaRPr>
                </a:p>
              </p:txBody>
            </p:sp>
          </p:grpSp>
          <p:grpSp>
            <p:nvGrpSpPr>
              <p:cNvPr id="77" name="Group 76"/>
              <p:cNvGrpSpPr/>
              <p:nvPr/>
            </p:nvGrpSpPr>
            <p:grpSpPr>
              <a:xfrm>
                <a:off x="5867656" y="3569519"/>
                <a:ext cx="363501" cy="363501"/>
                <a:chOff x="1189710" y="3850829"/>
                <a:chExt cx="363501" cy="363501"/>
              </a:xfrm>
            </p:grpSpPr>
            <p:sp>
              <p:nvSpPr>
                <p:cNvPr id="93" name="TextBox 92"/>
                <p:cNvSpPr txBox="1"/>
                <p:nvPr/>
              </p:nvSpPr>
              <p:spPr>
                <a:xfrm>
                  <a:off x="1189710" y="3850829"/>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94" name="Rectangle 93"/>
                <p:cNvSpPr/>
                <p:nvPr/>
              </p:nvSpPr>
              <p:spPr>
                <a:xfrm>
                  <a:off x="1236808" y="3940246"/>
                  <a:ext cx="269304" cy="184666"/>
                </a:xfrm>
                <a:prstGeom prst="rect">
                  <a:avLst/>
                </a:prstGeom>
                <a:noFill/>
                <a:ln>
                  <a:noFill/>
                </a:ln>
              </p:spPr>
              <p:txBody>
                <a:bodyPr wrap="none" lIns="0" tIns="0" rIns="0" bIns="0">
                  <a:spAutoFit/>
                </a:bodyPr>
                <a:lstStyle/>
                <a:p>
                  <a:r>
                    <a:rPr lang="en-CA" sz="1200" b="1" dirty="0" smtClean="0">
                      <a:solidFill>
                        <a:srgbClr val="282828"/>
                      </a:solidFill>
                    </a:rPr>
                    <a:t>69%</a:t>
                  </a:r>
                  <a:endParaRPr lang="en-CA" sz="1200" b="1" dirty="0">
                    <a:solidFill>
                      <a:srgbClr val="282828"/>
                    </a:solidFill>
                  </a:endParaRPr>
                </a:p>
              </p:txBody>
            </p:sp>
          </p:grpSp>
          <p:grpSp>
            <p:nvGrpSpPr>
              <p:cNvPr id="78" name="Group 77"/>
              <p:cNvGrpSpPr/>
              <p:nvPr/>
            </p:nvGrpSpPr>
            <p:grpSpPr>
              <a:xfrm>
                <a:off x="6155551" y="4459963"/>
                <a:ext cx="363501" cy="363501"/>
                <a:chOff x="978322" y="4026863"/>
                <a:chExt cx="363501" cy="363501"/>
              </a:xfrm>
            </p:grpSpPr>
            <p:sp>
              <p:nvSpPr>
                <p:cNvPr id="91" name="TextBox 90"/>
                <p:cNvSpPr txBox="1"/>
                <p:nvPr/>
              </p:nvSpPr>
              <p:spPr>
                <a:xfrm>
                  <a:off x="978322" y="4026863"/>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92" name="Rectangle 91"/>
                <p:cNvSpPr/>
                <p:nvPr/>
              </p:nvSpPr>
              <p:spPr>
                <a:xfrm>
                  <a:off x="1025420" y="4116280"/>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66%</a:t>
                  </a:r>
                  <a:endParaRPr lang="en-CA" sz="1200" b="1" dirty="0">
                    <a:solidFill>
                      <a:srgbClr val="282828"/>
                    </a:solidFill>
                  </a:endParaRPr>
                </a:p>
              </p:txBody>
            </p:sp>
          </p:grpSp>
          <p:grpSp>
            <p:nvGrpSpPr>
              <p:cNvPr id="79" name="Group 78"/>
              <p:cNvGrpSpPr/>
              <p:nvPr/>
            </p:nvGrpSpPr>
            <p:grpSpPr>
              <a:xfrm>
                <a:off x="5853406" y="4888307"/>
                <a:ext cx="363501" cy="363501"/>
                <a:chOff x="1128362" y="3862411"/>
                <a:chExt cx="363501" cy="363501"/>
              </a:xfrm>
            </p:grpSpPr>
            <p:sp>
              <p:nvSpPr>
                <p:cNvPr id="80" name="TextBox 79"/>
                <p:cNvSpPr txBox="1"/>
                <p:nvPr/>
              </p:nvSpPr>
              <p:spPr>
                <a:xfrm>
                  <a:off x="1128362" y="3862411"/>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90" name="Rectangle 89"/>
                <p:cNvSpPr/>
                <p:nvPr/>
              </p:nvSpPr>
              <p:spPr>
                <a:xfrm>
                  <a:off x="1175460" y="3951828"/>
                  <a:ext cx="269304" cy="184666"/>
                </a:xfrm>
                <a:prstGeom prst="rect">
                  <a:avLst/>
                </a:prstGeom>
                <a:noFill/>
                <a:ln>
                  <a:noFill/>
                </a:ln>
              </p:spPr>
              <p:txBody>
                <a:bodyPr wrap="none" lIns="0" tIns="0" rIns="0" bIns="0">
                  <a:spAutoFit/>
                </a:bodyPr>
                <a:lstStyle/>
                <a:p>
                  <a:r>
                    <a:rPr lang="en-CA" sz="1200" b="1" dirty="0" smtClean="0">
                      <a:solidFill>
                        <a:srgbClr val="282828"/>
                      </a:solidFill>
                    </a:rPr>
                    <a:t>69%</a:t>
                  </a:r>
                  <a:endParaRPr lang="en-CA" sz="1200" b="1" dirty="0">
                    <a:solidFill>
                      <a:srgbClr val="282828"/>
                    </a:solidFill>
                  </a:endParaRPr>
                </a:p>
              </p:txBody>
            </p:sp>
          </p:grpSp>
        </p:grpSp>
        <p:grpSp>
          <p:nvGrpSpPr>
            <p:cNvPr id="5" name="Group 4"/>
            <p:cNvGrpSpPr/>
            <p:nvPr/>
          </p:nvGrpSpPr>
          <p:grpSpPr>
            <a:xfrm>
              <a:off x="829778" y="1952346"/>
              <a:ext cx="902879" cy="1689573"/>
              <a:chOff x="829778" y="1952346"/>
              <a:chExt cx="902879" cy="1689573"/>
            </a:xfrm>
          </p:grpSpPr>
          <p:sp>
            <p:nvSpPr>
              <p:cNvPr id="3" name="TextBox 2"/>
              <p:cNvSpPr txBox="1"/>
              <p:nvPr/>
            </p:nvSpPr>
            <p:spPr>
              <a:xfrm>
                <a:off x="1061706" y="3256495"/>
                <a:ext cx="385424" cy="385424"/>
              </a:xfrm>
              <a:prstGeom prst="ellipse">
                <a:avLst/>
              </a:prstGeom>
              <a:solidFill>
                <a:srgbClr val="282828"/>
              </a:solidFill>
            </p:spPr>
            <p:txBody>
              <a:bodyPr wrap="square" lIns="0" tIns="0" rIns="0" bIns="0" rtlCol="0" anchor="ctr">
                <a:noAutofit/>
              </a:bodyPr>
              <a:lstStyle/>
              <a:p>
                <a:r>
                  <a:rPr lang="en-CA" sz="1200" b="1" dirty="0">
                    <a:solidFill>
                      <a:schemeClr val="bg1"/>
                    </a:solidFill>
                  </a:rPr>
                  <a:t>76</a:t>
                </a:r>
                <a:r>
                  <a:rPr lang="en-CA" sz="1200" b="1" dirty="0" smtClean="0">
                    <a:solidFill>
                      <a:schemeClr val="bg1"/>
                    </a:solidFill>
                  </a:rPr>
                  <a:t>%</a:t>
                </a:r>
                <a:endParaRPr lang="en-CA" sz="1200" b="1" dirty="0">
                  <a:solidFill>
                    <a:schemeClr val="bg1"/>
                  </a:solidFill>
                </a:endParaRPr>
              </a:p>
            </p:txBody>
          </p:sp>
          <p:grpSp>
            <p:nvGrpSpPr>
              <p:cNvPr id="140" name="Group 139"/>
              <p:cNvGrpSpPr/>
              <p:nvPr/>
            </p:nvGrpSpPr>
            <p:grpSpPr>
              <a:xfrm>
                <a:off x="829778" y="1952346"/>
                <a:ext cx="902879" cy="1324684"/>
                <a:chOff x="411571" y="2153665"/>
                <a:chExt cx="902879" cy="1324684"/>
              </a:xfrm>
            </p:grpSpPr>
            <p:sp>
              <p:nvSpPr>
                <p:cNvPr id="141" name="TextBox 140"/>
                <p:cNvSpPr txBox="1"/>
                <p:nvPr/>
              </p:nvSpPr>
              <p:spPr>
                <a:xfrm>
                  <a:off x="457200" y="2153665"/>
                  <a:ext cx="736099" cy="307777"/>
                </a:xfrm>
                <a:prstGeom prst="rect">
                  <a:avLst/>
                </a:prstGeom>
                <a:noFill/>
              </p:spPr>
              <p:txBody>
                <a:bodyPr wrap="none" rtlCol="0">
                  <a:spAutoFit/>
                </a:bodyPr>
                <a:lstStyle/>
                <a:p>
                  <a:pPr algn="ctr"/>
                  <a:r>
                    <a:rPr lang="en-CA" sz="1400" b="1" dirty="0" smtClean="0">
                      <a:solidFill>
                        <a:srgbClr val="282828"/>
                      </a:solidFill>
                    </a:rPr>
                    <a:t>Canada</a:t>
                  </a:r>
                  <a:endParaRPr lang="en-CA" sz="1400" b="1" dirty="0">
                    <a:solidFill>
                      <a:srgbClr val="282828"/>
                    </a:solidFill>
                  </a:endParaRPr>
                </a:p>
              </p:txBody>
            </p:sp>
            <p:sp>
              <p:nvSpPr>
                <p:cNvPr id="142" name="TextBox 141"/>
                <p:cNvSpPr txBox="1"/>
                <p:nvPr/>
              </p:nvSpPr>
              <p:spPr>
                <a:xfrm>
                  <a:off x="457200" y="3024442"/>
                  <a:ext cx="764440" cy="453907"/>
                </a:xfrm>
                <a:prstGeom prst="rect">
                  <a:avLst/>
                </a:prstGeom>
                <a:noFill/>
              </p:spPr>
              <p:txBody>
                <a:bodyPr wrap="none" rtlCol="0">
                  <a:spAutoFit/>
                </a:bodyPr>
                <a:lstStyle/>
                <a:p>
                  <a:pPr algn="ctr">
                    <a:lnSpc>
                      <a:spcPts val="1400"/>
                    </a:lnSpc>
                  </a:pPr>
                  <a:r>
                    <a:rPr lang="en-CA" sz="1400" b="1" dirty="0" smtClean="0">
                      <a:solidFill>
                        <a:srgbClr val="282828"/>
                      </a:solidFill>
                    </a:rPr>
                    <a:t>CMWF </a:t>
                  </a:r>
                </a:p>
                <a:p>
                  <a:pPr algn="ctr">
                    <a:lnSpc>
                      <a:spcPts val="1400"/>
                    </a:lnSpc>
                  </a:pPr>
                  <a:r>
                    <a:rPr lang="en-CA" sz="1400" b="1" dirty="0" smtClean="0">
                      <a:solidFill>
                        <a:srgbClr val="282828"/>
                      </a:solidFill>
                    </a:rPr>
                    <a:t>average</a:t>
                  </a:r>
                  <a:endParaRPr lang="en-CA" sz="1400" b="1" dirty="0">
                    <a:solidFill>
                      <a:srgbClr val="282828"/>
                    </a:solidFill>
                  </a:endParaRPr>
                </a:p>
              </p:txBody>
            </p:sp>
            <p:grpSp>
              <p:nvGrpSpPr>
                <p:cNvPr id="143" name="Group 142"/>
                <p:cNvGrpSpPr/>
                <p:nvPr/>
              </p:nvGrpSpPr>
              <p:grpSpPr>
                <a:xfrm>
                  <a:off x="643499" y="2448095"/>
                  <a:ext cx="363501" cy="363501"/>
                  <a:chOff x="1350054" y="4112122"/>
                  <a:chExt cx="363501" cy="363501"/>
                </a:xfrm>
              </p:grpSpPr>
              <p:sp>
                <p:nvSpPr>
                  <p:cNvPr id="160" name="TextBox 159"/>
                  <p:cNvSpPr txBox="1"/>
                  <p:nvPr/>
                </p:nvSpPr>
                <p:spPr>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161" name="Rectangle 160"/>
                  <p:cNvSpPr/>
                  <p:nvPr/>
                </p:nvSpPr>
                <p:spPr>
                  <a:xfrm>
                    <a:off x="1397152" y="4201539"/>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67%</a:t>
                    </a:r>
                    <a:endParaRPr lang="en-CA" sz="1200" b="1" dirty="0">
                      <a:solidFill>
                        <a:srgbClr val="282828"/>
                      </a:solidFill>
                    </a:endParaRPr>
                  </a:p>
                </p:txBody>
              </p:sp>
            </p:grpSp>
            <p:cxnSp>
              <p:nvCxnSpPr>
                <p:cNvPr id="157" name="Straight Connector 156"/>
                <p:cNvCxnSpPr/>
                <p:nvPr/>
              </p:nvCxnSpPr>
              <p:spPr>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grpSp>
      <p:grpSp>
        <p:nvGrpSpPr>
          <p:cNvPr id="46" name="Group 2"/>
          <p:cNvGrpSpPr/>
          <p:nvPr/>
        </p:nvGrpSpPr>
        <p:grpSpPr>
          <a:xfrm>
            <a:off x="247211" y="6477961"/>
            <a:ext cx="4324789" cy="261623"/>
            <a:chOff x="1559256" y="5157193"/>
            <a:chExt cx="4324789" cy="253467"/>
          </a:xfrm>
        </p:grpSpPr>
        <p:grpSp>
          <p:nvGrpSpPr>
            <p:cNvPr id="47" name="Group 3"/>
            <p:cNvGrpSpPr/>
            <p:nvPr/>
          </p:nvGrpSpPr>
          <p:grpSpPr>
            <a:xfrm>
              <a:off x="1559256" y="5157203"/>
              <a:ext cx="1598406" cy="253455"/>
              <a:chOff x="2989195" y="6289577"/>
              <a:chExt cx="1741128" cy="264692"/>
            </a:xfrm>
          </p:grpSpPr>
          <p:sp>
            <p:nvSpPr>
              <p:cNvPr id="5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8" name="Group 5"/>
            <p:cNvGrpSpPr/>
            <p:nvPr/>
          </p:nvGrpSpPr>
          <p:grpSpPr>
            <a:xfrm>
              <a:off x="2918782" y="5157206"/>
              <a:ext cx="1453097" cy="253454"/>
              <a:chOff x="4402330" y="6289581"/>
              <a:chExt cx="1741127" cy="264691"/>
            </a:xfrm>
          </p:grpSpPr>
          <p:sp>
            <p:nvSpPr>
              <p:cNvPr id="5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9" name="Group 7"/>
            <p:cNvGrpSpPr/>
            <p:nvPr/>
          </p:nvGrpSpPr>
          <p:grpSpPr>
            <a:xfrm>
              <a:off x="4430950" y="5157193"/>
              <a:ext cx="1453095" cy="253454"/>
              <a:chOff x="5966949" y="6289568"/>
              <a:chExt cx="1741125" cy="264691"/>
            </a:xfrm>
          </p:grpSpPr>
          <p:sp>
            <p:nvSpPr>
              <p:cNvPr id="5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5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58" name="Rectangle 57"/>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739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to primary </a:t>
            </a:r>
            <a:r>
              <a:rPr lang="en-US" dirty="0" smtClean="0"/>
              <a:t>health care</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32</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365760" bIns="457200" rtlCol="0" anchor="t" anchorCtr="0"/>
          <a:lstStyle/>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Canada </a:t>
            </a:r>
            <a:r>
              <a:rPr lang="en-US" sz="1400" dirty="0">
                <a:solidFill>
                  <a:schemeClr val="tx1"/>
                </a:solidFill>
                <a:cs typeface="Arial" panose="020B0604020202020204" pitchFamily="34" charset="0"/>
              </a:rPr>
              <a:t>continues to perform below the international average for timely access to primary </a:t>
            </a:r>
            <a:r>
              <a:rPr lang="en-US" sz="1400" dirty="0" smtClean="0">
                <a:solidFill>
                  <a:schemeClr val="tx1"/>
                </a:solidFill>
                <a:cs typeface="Arial" panose="020B0604020202020204" pitchFamily="34" charset="0"/>
              </a:rPr>
              <a:t>health care (44%), with </a:t>
            </a:r>
            <a:r>
              <a:rPr lang="en-US" sz="1400" dirty="0">
                <a:solidFill>
                  <a:schemeClr val="tx1"/>
                </a:solidFill>
                <a:cs typeface="Arial" panose="020B0604020202020204" pitchFamily="34" charset="0"/>
              </a:rPr>
              <a:t>almost two-thirds (59%) of seniors unable to get a same- or next-day </a:t>
            </a:r>
            <a:r>
              <a:rPr lang="en-US" sz="1400" dirty="0" smtClean="0">
                <a:solidFill>
                  <a:schemeClr val="tx1"/>
                </a:solidFill>
                <a:cs typeface="Arial" panose="020B0604020202020204" pitchFamily="34" charset="0"/>
              </a:rPr>
              <a:t>appointment</a:t>
            </a:r>
            <a:r>
              <a:rPr lang="en-US" sz="1400" dirty="0">
                <a:solidFill>
                  <a:schemeClr val="tx1"/>
                </a:solidFill>
                <a:cs typeface="Arial" panose="020B0604020202020204" pitchFamily="34" charset="0"/>
              </a:rPr>
              <a:t>. </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Close to two-thirds (62%) of Canadian seniors had difficulty getting medical care after hours </a:t>
            </a:r>
            <a:r>
              <a:rPr lang="en-US" sz="1400" dirty="0" smtClean="0">
                <a:solidFill>
                  <a:schemeClr val="tx1"/>
                </a:solidFill>
                <a:cs typeface="Arial" panose="020B0604020202020204" pitchFamily="34" charset="0"/>
              </a:rPr>
              <a:t>without going to </a:t>
            </a:r>
            <a:r>
              <a:rPr lang="en-US" sz="1400" dirty="0">
                <a:solidFill>
                  <a:schemeClr val="tx1"/>
                </a:solidFill>
                <a:cs typeface="Arial" panose="020B0604020202020204" pitchFamily="34" charset="0"/>
              </a:rPr>
              <a:t>the hospital ED. Consequently, almost a third (31%) reported that the last </a:t>
            </a:r>
            <a:r>
              <a:rPr lang="en-US" sz="1400" dirty="0" smtClean="0">
                <a:solidFill>
                  <a:schemeClr val="tx1"/>
                </a:solidFill>
                <a:cs typeface="Arial" panose="020B0604020202020204" pitchFamily="34" charset="0"/>
              </a:rPr>
              <a:t>time </a:t>
            </a:r>
            <a:r>
              <a:rPr lang="en-US" sz="1400" dirty="0">
                <a:solidFill>
                  <a:schemeClr val="tx1"/>
                </a:solidFill>
                <a:cs typeface="Arial" panose="020B0604020202020204" pitchFamily="34" charset="0"/>
              </a:rPr>
              <a:t>they went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to </a:t>
            </a:r>
            <a:r>
              <a:rPr lang="en-US" sz="1400" dirty="0">
                <a:solidFill>
                  <a:schemeClr val="tx1"/>
                </a:solidFill>
                <a:cs typeface="Arial" panose="020B0604020202020204" pitchFamily="34" charset="0"/>
              </a:rPr>
              <a:t>the ED, </a:t>
            </a:r>
            <a:r>
              <a:rPr lang="en-US" sz="1400" dirty="0" smtClean="0">
                <a:solidFill>
                  <a:schemeClr val="tx1"/>
                </a:solidFill>
                <a:cs typeface="Arial" panose="020B0604020202020204" pitchFamily="34" charset="0"/>
              </a:rPr>
              <a:t>it </a:t>
            </a:r>
            <a:r>
              <a:rPr lang="en-US" sz="1400" dirty="0">
                <a:solidFill>
                  <a:schemeClr val="tx1"/>
                </a:solidFill>
                <a:cs typeface="Arial" panose="020B0604020202020204" pitchFamily="34" charset="0"/>
              </a:rPr>
              <a:t>was for a condition that could have been treated by their </a:t>
            </a:r>
            <a:r>
              <a:rPr lang="en-US" sz="1400" dirty="0" smtClean="0">
                <a:solidFill>
                  <a:schemeClr val="tx1"/>
                </a:solidFill>
                <a:cs typeface="Arial" panose="020B0604020202020204" pitchFamily="34" charset="0"/>
              </a:rPr>
              <a:t>regular </a:t>
            </a:r>
            <a:r>
              <a:rPr lang="en-US" sz="1400" dirty="0">
                <a:solidFill>
                  <a:schemeClr val="tx1"/>
                </a:solidFill>
                <a:cs typeface="Arial" panose="020B0604020202020204" pitchFamily="34" charset="0"/>
              </a:rPr>
              <a:t>doctor.</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249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923330"/>
          </a:xfrm>
        </p:spPr>
        <p:txBody>
          <a:bodyPr/>
          <a:lstStyle/>
          <a:p>
            <a:pPr>
              <a:lnSpc>
                <a:spcPts val="3600"/>
              </a:lnSpc>
            </a:pPr>
            <a:r>
              <a:rPr lang="en-US" dirty="0" smtClean="0"/>
              <a:t>Access to primary health care in </a:t>
            </a:r>
            <a:r>
              <a:rPr lang="en-US" dirty="0"/>
              <a:t>Canada is </a:t>
            </a:r>
            <a:r>
              <a:rPr lang="en-US" dirty="0" smtClean="0"/>
              <a:t>below </a:t>
            </a:r>
            <a:br>
              <a:rPr lang="en-US" dirty="0" smtClean="0"/>
            </a:br>
            <a:r>
              <a:rPr lang="en-US" dirty="0" smtClean="0"/>
              <a:t>CMWF average </a:t>
            </a:r>
            <a:endParaRPr lang="en-US"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33</a:t>
            </a:fld>
            <a:endParaRPr lang="en-CA" dirty="0"/>
          </a:p>
        </p:txBody>
      </p:sp>
      <p:grpSp>
        <p:nvGrpSpPr>
          <p:cNvPr id="10" name="Group 9"/>
          <p:cNvGrpSpPr/>
          <p:nvPr/>
        </p:nvGrpSpPr>
        <p:grpSpPr>
          <a:xfrm>
            <a:off x="483887" y="4797999"/>
            <a:ext cx="3712472" cy="1422801"/>
            <a:chOff x="365453" y="4341135"/>
            <a:chExt cx="3712472" cy="1422801"/>
          </a:xfrm>
        </p:grpSpPr>
        <p:sp>
          <p:nvSpPr>
            <p:cNvPr id="42" name="Rectangle 41"/>
            <p:cNvSpPr/>
            <p:nvPr/>
          </p:nvSpPr>
          <p:spPr>
            <a:xfrm>
              <a:off x="447172" y="5209938"/>
              <a:ext cx="3362856" cy="553998"/>
            </a:xfrm>
            <a:prstGeom prst="rect">
              <a:avLst/>
            </a:prstGeom>
          </p:spPr>
          <p:txBody>
            <a:bodyPr wrap="square">
              <a:spAutoFit/>
            </a:bodyPr>
            <a:lstStyle/>
            <a:p>
              <a:pPr lvl="0">
                <a:lnSpc>
                  <a:spcPts val="1800"/>
                </a:lnSpc>
              </a:pPr>
              <a:r>
                <a:rPr lang="en-CA" sz="1300" b="1" dirty="0" smtClean="0">
                  <a:solidFill>
                    <a:srgbClr val="282828"/>
                  </a:solidFill>
                  <a:latin typeface="Arial" panose="020B0604020202020204" pitchFamily="34" charset="0"/>
                  <a:cs typeface="Arial" panose="020B0604020202020204" pitchFamily="34" charset="0"/>
                </a:rPr>
                <a:t>1 out of </a:t>
              </a:r>
              <a:r>
                <a:rPr lang="en-CA" sz="1300" b="1" dirty="0">
                  <a:solidFill>
                    <a:srgbClr val="282828"/>
                  </a:solidFill>
                  <a:latin typeface="Arial" panose="020B0604020202020204" pitchFamily="34" charset="0"/>
                  <a:cs typeface="Arial" panose="020B0604020202020204" pitchFamily="34" charset="0"/>
                </a:rPr>
                <a:t>8 </a:t>
              </a:r>
              <a:r>
                <a:rPr lang="en-CA" sz="1300" b="1" dirty="0" smtClean="0">
                  <a:solidFill>
                    <a:srgbClr val="282828"/>
                  </a:solidFill>
                  <a:latin typeface="Arial" panose="020B0604020202020204" pitchFamily="34" charset="0"/>
                  <a:cs typeface="Arial" panose="020B0604020202020204" pitchFamily="34" charset="0"/>
                </a:rPr>
                <a:t>Canadian seniors </a:t>
              </a:r>
              <a:r>
                <a:rPr lang="en-CA" sz="1300" b="1" dirty="0">
                  <a:solidFill>
                    <a:srgbClr val="282828"/>
                  </a:solidFill>
                  <a:latin typeface="Arial" panose="020B0604020202020204" pitchFamily="34" charset="0"/>
                  <a:cs typeface="Arial" panose="020B0604020202020204" pitchFamily="34" charset="0"/>
                </a:rPr>
                <a:t>waited at least </a:t>
              </a:r>
              <a:r>
                <a:rPr lang="en-CA" sz="1300" b="1" dirty="0" smtClean="0">
                  <a:solidFill>
                    <a:srgbClr val="282828"/>
                  </a:solidFill>
                  <a:latin typeface="Arial" panose="020B0604020202020204" pitchFamily="34" charset="0"/>
                  <a:cs typeface="Arial" panose="020B0604020202020204" pitchFamily="34" charset="0"/>
                </a:rPr>
                <a:t>2 </a:t>
              </a:r>
              <a:r>
                <a:rPr lang="en-CA" sz="1300" b="1" dirty="0">
                  <a:solidFill>
                    <a:srgbClr val="282828"/>
                  </a:solidFill>
                  <a:latin typeface="Arial" panose="020B0604020202020204" pitchFamily="34" charset="0"/>
                  <a:cs typeface="Arial" panose="020B0604020202020204" pitchFamily="34" charset="0"/>
                </a:rPr>
                <a:t>weeks </a:t>
              </a:r>
              <a:r>
                <a:rPr lang="en-CA" sz="1300" dirty="0" smtClean="0">
                  <a:solidFill>
                    <a:srgbClr val="282828"/>
                  </a:solidFill>
                  <a:latin typeface="Arial" panose="020B0604020202020204" pitchFamily="34" charset="0"/>
                  <a:cs typeface="Arial" panose="020B0604020202020204" pitchFamily="34" charset="0"/>
                </a:rPr>
                <a:t>to </a:t>
              </a:r>
              <a:r>
                <a:rPr lang="en-CA" sz="1300" dirty="0">
                  <a:solidFill>
                    <a:srgbClr val="282828"/>
                  </a:solidFill>
                  <a:latin typeface="Arial" panose="020B0604020202020204" pitchFamily="34" charset="0"/>
                  <a:cs typeface="Arial" panose="020B0604020202020204" pitchFamily="34" charset="0"/>
                </a:rPr>
                <a:t>see their regular doctor </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453" y="4341135"/>
              <a:ext cx="3712472" cy="914402"/>
            </a:xfrm>
            <a:prstGeom prst="rect">
              <a:avLst/>
            </a:prstGeom>
          </p:spPr>
        </p:pic>
      </p:grpSp>
      <p:grpSp>
        <p:nvGrpSpPr>
          <p:cNvPr id="8" name="Group 7"/>
          <p:cNvGrpSpPr/>
          <p:nvPr/>
        </p:nvGrpSpPr>
        <p:grpSpPr>
          <a:xfrm>
            <a:off x="4502932" y="5130366"/>
            <a:ext cx="4439587" cy="913070"/>
            <a:chOff x="4341007" y="5020051"/>
            <a:chExt cx="4439587" cy="91307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007" y="5074077"/>
              <a:ext cx="528009" cy="528009"/>
            </a:xfrm>
            <a:prstGeom prst="rect">
              <a:avLst/>
            </a:prstGeom>
          </p:spPr>
        </p:pic>
        <p:sp>
          <p:nvSpPr>
            <p:cNvPr id="47" name="Rectangle 46"/>
            <p:cNvSpPr/>
            <p:nvPr/>
          </p:nvSpPr>
          <p:spPr>
            <a:xfrm>
              <a:off x="4953241" y="5020051"/>
              <a:ext cx="3827353" cy="913070"/>
            </a:xfrm>
            <a:prstGeom prst="rect">
              <a:avLst/>
            </a:prstGeom>
          </p:spPr>
          <p:txBody>
            <a:bodyPr wrap="square">
              <a:spAutoFit/>
            </a:bodyPr>
            <a:lstStyle/>
            <a:p>
              <a:pPr>
                <a:lnSpc>
                  <a:spcPts val="1600"/>
                </a:lnSpc>
              </a:pPr>
              <a:r>
                <a:rPr lang="en-US" sz="1100" b="1" dirty="0">
                  <a:solidFill>
                    <a:srgbClr val="282828"/>
                  </a:solidFill>
                  <a:latin typeface="Arial" panose="020B0604020202020204" pitchFamily="34" charset="0"/>
                  <a:cs typeface="Arial" panose="020B0604020202020204" pitchFamily="34" charset="0"/>
                </a:rPr>
                <a:t>In the </a:t>
              </a:r>
              <a:r>
                <a:rPr lang="en-US" sz="1100" b="1" dirty="0" smtClean="0">
                  <a:solidFill>
                    <a:srgbClr val="282828"/>
                  </a:solidFill>
                  <a:latin typeface="Arial" panose="020B0604020202020204" pitchFamily="34" charset="0"/>
                  <a:cs typeface="Arial" panose="020B0604020202020204" pitchFamily="34" charset="0"/>
                </a:rPr>
                <a:t>2014</a:t>
              </a:r>
              <a:r>
                <a:rPr lang="en-US" sz="1100" b="1" baseline="30000" dirty="0" smtClean="0">
                  <a:solidFill>
                    <a:srgbClr val="282828"/>
                  </a:solidFill>
                  <a:latin typeface="Arial" panose="020B0604020202020204" pitchFamily="34" charset="0"/>
                  <a:cs typeface="Arial" panose="020B0604020202020204" pitchFamily="34" charset="0"/>
                </a:rPr>
                <a:t>§</a:t>
              </a:r>
              <a:r>
                <a:rPr lang="en-US" sz="1100" b="1" dirty="0" smtClean="0">
                  <a:solidFill>
                    <a:srgbClr val="282828"/>
                  </a:solidFill>
                  <a:latin typeface="Arial" panose="020B0604020202020204" pitchFamily="34" charset="0"/>
                  <a:cs typeface="Arial" panose="020B0604020202020204" pitchFamily="34" charset="0"/>
                </a:rPr>
                <a:t> </a:t>
              </a:r>
              <a:r>
                <a:rPr lang="en-US" sz="1100" b="1" dirty="0">
                  <a:solidFill>
                    <a:srgbClr val="282828"/>
                  </a:solidFill>
                  <a:latin typeface="Arial" panose="020B0604020202020204" pitchFamily="34" charset="0"/>
                  <a:cs typeface="Arial" panose="020B0604020202020204" pitchFamily="34" charset="0"/>
                </a:rPr>
                <a:t>(age 55</a:t>
              </a:r>
              <a:r>
                <a:rPr lang="en-US" sz="1100" b="1" dirty="0" smtClean="0">
                  <a:solidFill>
                    <a:srgbClr val="282828"/>
                  </a:solidFill>
                  <a:latin typeface="Arial" panose="020B0604020202020204" pitchFamily="34" charset="0"/>
                  <a:cs typeface="Arial" panose="020B0604020202020204" pitchFamily="34" charset="0"/>
                </a:rPr>
                <a:t>+) </a:t>
              </a:r>
              <a:r>
                <a:rPr lang="en-US" sz="1100" b="1" dirty="0">
                  <a:solidFill>
                    <a:srgbClr val="282828"/>
                  </a:solidFill>
                  <a:latin typeface="Arial" panose="020B0604020202020204" pitchFamily="34" charset="0"/>
                  <a:cs typeface="Arial" panose="020B0604020202020204" pitchFamily="34" charset="0"/>
                </a:rPr>
                <a:t>and </a:t>
              </a:r>
              <a:r>
                <a:rPr lang="en-US" sz="1100" b="1" dirty="0" smtClean="0">
                  <a:solidFill>
                    <a:srgbClr val="282828"/>
                  </a:solidFill>
                  <a:latin typeface="Arial" panose="020B0604020202020204" pitchFamily="34" charset="0"/>
                  <a:cs typeface="Arial" panose="020B0604020202020204" pitchFamily="34" charset="0"/>
                </a:rPr>
                <a:t>2016** </a:t>
              </a:r>
              <a:r>
                <a:rPr lang="en-US" sz="1100" b="1" dirty="0">
                  <a:solidFill>
                    <a:srgbClr val="282828"/>
                  </a:solidFill>
                  <a:latin typeface="Arial" panose="020B0604020202020204" pitchFamily="34" charset="0"/>
                  <a:cs typeface="Arial" panose="020B0604020202020204" pitchFamily="34" charset="0"/>
                </a:rPr>
                <a:t>(age 18</a:t>
              </a:r>
              <a:r>
                <a:rPr lang="en-US" sz="1100" b="1" dirty="0" smtClean="0">
                  <a:solidFill>
                    <a:srgbClr val="282828"/>
                  </a:solidFill>
                  <a:latin typeface="Arial" panose="020B0604020202020204" pitchFamily="34" charset="0"/>
                  <a:cs typeface="Arial" panose="020B0604020202020204" pitchFamily="34" charset="0"/>
                </a:rPr>
                <a:t>+) </a:t>
              </a:r>
              <a:br>
                <a:rPr lang="en-US" sz="1100" b="1" dirty="0" smtClean="0">
                  <a:solidFill>
                    <a:srgbClr val="282828"/>
                  </a:solidFill>
                  <a:latin typeface="Arial" panose="020B0604020202020204" pitchFamily="34" charset="0"/>
                  <a:cs typeface="Arial" panose="020B0604020202020204" pitchFamily="34" charset="0"/>
                </a:rPr>
              </a:br>
              <a:r>
                <a:rPr lang="en-US" sz="1100" b="1" dirty="0" smtClean="0">
                  <a:solidFill>
                    <a:srgbClr val="282828"/>
                  </a:solidFill>
                  <a:latin typeface="Arial" panose="020B0604020202020204" pitchFamily="34" charset="0"/>
                  <a:cs typeface="Arial" panose="020B0604020202020204" pitchFamily="34" charset="0"/>
                </a:rPr>
                <a:t>CMWF </a:t>
              </a:r>
              <a:r>
                <a:rPr lang="en-US" sz="1100" b="1" dirty="0">
                  <a:solidFill>
                    <a:srgbClr val="282828"/>
                  </a:solidFill>
                  <a:latin typeface="Arial" panose="020B0604020202020204" pitchFamily="34" charset="0"/>
                  <a:cs typeface="Arial" panose="020B0604020202020204" pitchFamily="34" charset="0"/>
                </a:rPr>
                <a:t>surveys</a:t>
              </a:r>
              <a:r>
                <a:rPr lang="en-US" sz="1100" dirty="0">
                  <a:solidFill>
                    <a:srgbClr val="282828"/>
                  </a:solidFill>
                  <a:latin typeface="Arial" panose="020B0604020202020204" pitchFamily="34" charset="0"/>
                  <a:cs typeface="Arial" panose="020B0604020202020204" pitchFamily="34" charset="0"/>
                </a:rPr>
                <a:t>, Canadians reported similar results for accessing their </a:t>
              </a:r>
              <a:r>
                <a:rPr lang="en-US" sz="1100" dirty="0" smtClean="0">
                  <a:solidFill>
                    <a:srgbClr val="282828"/>
                  </a:solidFill>
                  <a:latin typeface="Arial" panose="020B0604020202020204" pitchFamily="34" charset="0"/>
                  <a:cs typeface="Arial" panose="020B0604020202020204" pitchFamily="34" charset="0"/>
                </a:rPr>
                <a:t>primary care provider. </a:t>
              </a:r>
              <a:r>
                <a:rPr lang="en-US" sz="1100" dirty="0">
                  <a:solidFill>
                    <a:srgbClr val="282828"/>
                  </a:solidFill>
                  <a:latin typeface="Arial" panose="020B0604020202020204" pitchFamily="34" charset="0"/>
                  <a:cs typeface="Arial" panose="020B0604020202020204" pitchFamily="34" charset="0"/>
                </a:rPr>
                <a:t>Canada’s place among other countries was similar in both years</a:t>
              </a:r>
              <a:r>
                <a:rPr lang="en-US" sz="1200" dirty="0">
                  <a:solidFill>
                    <a:srgbClr val="282828"/>
                  </a:solidFill>
                  <a:latin typeface="Arial" panose="020B0604020202020204" pitchFamily="34" charset="0"/>
                  <a:cs typeface="Arial" panose="020B0604020202020204" pitchFamily="34" charset="0"/>
                </a:rPr>
                <a:t>.</a:t>
              </a:r>
            </a:p>
          </p:txBody>
        </p:sp>
      </p:grpSp>
      <p:grpSp>
        <p:nvGrpSpPr>
          <p:cNvPr id="17" name="Group 2"/>
          <p:cNvGrpSpPr/>
          <p:nvPr/>
        </p:nvGrpSpPr>
        <p:grpSpPr>
          <a:xfrm>
            <a:off x="247211" y="6477961"/>
            <a:ext cx="4324789" cy="261623"/>
            <a:chOff x="1559256" y="5157193"/>
            <a:chExt cx="4324789" cy="253467"/>
          </a:xfrm>
        </p:grpSpPr>
        <p:grpSp>
          <p:nvGrpSpPr>
            <p:cNvPr id="18" name="Group 3"/>
            <p:cNvGrpSpPr/>
            <p:nvPr/>
          </p:nvGrpSpPr>
          <p:grpSpPr>
            <a:xfrm>
              <a:off x="1559256" y="5157203"/>
              <a:ext cx="1598406" cy="253455"/>
              <a:chOff x="2989195" y="6289577"/>
              <a:chExt cx="1741128" cy="264692"/>
            </a:xfrm>
          </p:grpSpPr>
          <p:sp>
            <p:nvSpPr>
              <p:cNvPr id="2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6"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9" name="Group 5"/>
            <p:cNvGrpSpPr/>
            <p:nvPr/>
          </p:nvGrpSpPr>
          <p:grpSpPr>
            <a:xfrm>
              <a:off x="2918782" y="5157206"/>
              <a:ext cx="1453097" cy="253454"/>
              <a:chOff x="4402330" y="6289581"/>
              <a:chExt cx="1741127" cy="264691"/>
            </a:xfrm>
          </p:grpSpPr>
          <p:sp>
            <p:nvSpPr>
              <p:cNvPr id="2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0" name="Group 7"/>
            <p:cNvGrpSpPr/>
            <p:nvPr/>
          </p:nvGrpSpPr>
          <p:grpSpPr>
            <a:xfrm>
              <a:off x="4430950" y="5157193"/>
              <a:ext cx="1453095" cy="253454"/>
              <a:chOff x="5966949" y="6289568"/>
              <a:chExt cx="1741125" cy="264691"/>
            </a:xfrm>
          </p:grpSpPr>
          <p:sp>
            <p:nvSpPr>
              <p:cNvPr id="2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2"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7" name="Group 6"/>
          <p:cNvGrpSpPr/>
          <p:nvPr/>
        </p:nvGrpSpPr>
        <p:grpSpPr>
          <a:xfrm>
            <a:off x="171449" y="1547508"/>
            <a:ext cx="8353277" cy="3186223"/>
            <a:chOff x="171449" y="1547508"/>
            <a:chExt cx="8353277" cy="3186223"/>
          </a:xfrm>
        </p:grpSpPr>
        <p:grpSp>
          <p:nvGrpSpPr>
            <p:cNvPr id="11" name="Group 10"/>
            <p:cNvGrpSpPr/>
            <p:nvPr/>
          </p:nvGrpSpPr>
          <p:grpSpPr>
            <a:xfrm>
              <a:off x="171449" y="1547508"/>
              <a:ext cx="8353277" cy="3176892"/>
              <a:chOff x="523874" y="1669971"/>
              <a:chExt cx="8353277" cy="3176892"/>
            </a:xfrm>
          </p:grpSpPr>
          <p:graphicFrame>
            <p:nvGraphicFramePr>
              <p:cNvPr id="6" name="Chart 5"/>
              <p:cNvGraphicFramePr/>
              <p:nvPr>
                <p:extLst>
                  <p:ext uri="{D42A27DB-BD31-4B8C-83A1-F6EECF244321}">
                    <p14:modId xmlns:p14="http://schemas.microsoft.com/office/powerpoint/2010/main" val="3579828547"/>
                  </p:ext>
                </p:extLst>
              </p:nvPr>
            </p:nvGraphicFramePr>
            <p:xfrm>
              <a:off x="523874" y="1669971"/>
              <a:ext cx="8353277" cy="3176892"/>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bwMode="ltGray">
              <a:xfrm>
                <a:off x="523874" y="1994612"/>
                <a:ext cx="4024909" cy="2041585"/>
              </a:xfrm>
              <a:prstGeom prst="rect">
                <a:avLst/>
              </a:prstGeom>
              <a:solidFill>
                <a:schemeClr val="bg1"/>
              </a:solidFill>
              <a:ln>
                <a:noFill/>
              </a:ln>
            </p:spPr>
            <p:txBody>
              <a:bodyPr wrap="square" tIns="274320">
                <a:spAutoFit/>
              </a:bodyPr>
              <a:lstStyle/>
              <a:p>
                <a:pPr algn="r">
                  <a:spcAft>
                    <a:spcPts val="3200"/>
                  </a:spcAft>
                </a:pPr>
                <a:r>
                  <a:rPr lang="en-US" sz="1200" dirty="0" smtClean="0">
                    <a:latin typeface="Arial Narrow" panose="020B0606020202030204" pitchFamily="34" charset="0"/>
                    <a:cs typeface="Arial" panose="020B0604020202020204" pitchFamily="34" charset="0"/>
                  </a:rPr>
                  <a:t>Were </a:t>
                </a:r>
                <a:r>
                  <a:rPr lang="en-US" sz="1200" dirty="0">
                    <a:latin typeface="Arial Narrow" panose="020B0606020202030204" pitchFamily="34" charset="0"/>
                    <a:cs typeface="Arial" panose="020B0604020202020204" pitchFamily="34" charset="0"/>
                  </a:rPr>
                  <a:t>able to get a same- or next-day appointment*</a:t>
                </a:r>
              </a:p>
              <a:p>
                <a:pPr algn="r">
                  <a:spcAft>
                    <a:spcPts val="3000"/>
                  </a:spcAft>
                </a:pPr>
                <a:r>
                  <a:rPr lang="en-US" sz="1200" dirty="0">
                    <a:latin typeface="Arial Narrow" panose="020B0606020202030204" pitchFamily="34" charset="0"/>
                    <a:cs typeface="Arial" panose="020B0604020202020204" pitchFamily="34" charset="0"/>
                  </a:rPr>
                  <a:t>T</a:t>
                </a:r>
                <a:r>
                  <a:rPr lang="en-US" sz="1200" dirty="0" smtClean="0">
                    <a:latin typeface="Arial Narrow" panose="020B0606020202030204" pitchFamily="34" charset="0"/>
                    <a:cs typeface="Arial" panose="020B0604020202020204" pitchFamily="34" charset="0"/>
                  </a:rPr>
                  <a:t>hought it was very or somewhat easy to get medical care</a:t>
                </a:r>
                <a:br>
                  <a:rPr lang="en-US" sz="1200" dirty="0" smtClean="0">
                    <a:latin typeface="Arial Narrow" panose="020B0606020202030204" pitchFamily="34" charset="0"/>
                    <a:cs typeface="Arial" panose="020B0604020202020204" pitchFamily="34" charset="0"/>
                  </a:rPr>
                </a:br>
                <a:r>
                  <a:rPr lang="en-US" sz="1200" dirty="0" smtClean="0">
                    <a:latin typeface="Arial Narrow" panose="020B0606020202030204" pitchFamily="34" charset="0"/>
                    <a:cs typeface="Arial" panose="020B0604020202020204" pitchFamily="34" charset="0"/>
                  </a:rPr>
                  <a:t>after hours without going to the emergency department</a:t>
                </a:r>
                <a:r>
                  <a:rPr lang="en-US" sz="1200" baseline="30000" dirty="0" smtClean="0">
                    <a:latin typeface="Arial Narrow" panose="020B0606020202030204" pitchFamily="34" charset="0"/>
                    <a:cs typeface="Arial" panose="020B0604020202020204" pitchFamily="34" charset="0"/>
                  </a:rPr>
                  <a:t>†</a:t>
                </a:r>
              </a:p>
              <a:p>
                <a:pPr algn="r">
                  <a:spcAft>
                    <a:spcPts val="2200"/>
                  </a:spcAft>
                </a:pPr>
                <a:r>
                  <a:rPr lang="en-US" sz="1200" dirty="0" smtClean="0">
                    <a:latin typeface="Arial Narrow" panose="020B0606020202030204" pitchFamily="34" charset="0"/>
                    <a:cs typeface="Arial" panose="020B0604020202020204" pitchFamily="34" charset="0"/>
                  </a:rPr>
                  <a:t>Always </a:t>
                </a:r>
                <a:r>
                  <a:rPr lang="en-US" sz="1200" dirty="0">
                    <a:latin typeface="Arial Narrow" panose="020B0606020202030204" pitchFamily="34" charset="0"/>
                    <a:cs typeface="Arial" panose="020B0604020202020204" pitchFamily="34" charset="0"/>
                  </a:rPr>
                  <a:t>or often received a same-day </a:t>
                </a:r>
                <a:r>
                  <a:rPr lang="en-US" sz="1200" dirty="0" smtClean="0">
                    <a:latin typeface="Arial Narrow" panose="020B0606020202030204" pitchFamily="34" charset="0"/>
                    <a:cs typeface="Arial" panose="020B0604020202020204" pitchFamily="34" charset="0"/>
                  </a:rPr>
                  <a:t>response for </a:t>
                </a:r>
                <a:r>
                  <a:rPr lang="en-US" sz="1200" dirty="0">
                    <a:latin typeface="Arial Narrow" panose="020B0606020202030204" pitchFamily="34" charset="0"/>
                    <a:cs typeface="Arial" panose="020B0604020202020204" pitchFamily="34" charset="0"/>
                  </a:rPr>
                  <a:t>a </a:t>
                </a:r>
                <a:r>
                  <a:rPr lang="en-US" sz="1200" dirty="0" smtClean="0">
                    <a:latin typeface="Arial Narrow" panose="020B0606020202030204" pitchFamily="34" charset="0"/>
                    <a:cs typeface="Arial" panose="020B0604020202020204" pitchFamily="34" charset="0"/>
                  </a:rPr>
                  <a:t/>
                </a:r>
                <a:br>
                  <a:rPr lang="en-US" sz="1200" dirty="0" smtClean="0">
                    <a:latin typeface="Arial Narrow" panose="020B0606020202030204" pitchFamily="34" charset="0"/>
                    <a:cs typeface="Arial" panose="020B0604020202020204" pitchFamily="34" charset="0"/>
                  </a:rPr>
                </a:br>
                <a:r>
                  <a:rPr lang="en-US" sz="1200" dirty="0" smtClean="0">
                    <a:latin typeface="Arial Narrow" panose="020B0606020202030204" pitchFamily="34" charset="0"/>
                    <a:cs typeface="Arial" panose="020B0604020202020204" pitchFamily="34" charset="0"/>
                  </a:rPr>
                  <a:t>medical </a:t>
                </a:r>
                <a:r>
                  <a:rPr lang="en-US" sz="1200" dirty="0">
                    <a:latin typeface="Arial Narrow" panose="020B0606020202030204" pitchFamily="34" charset="0"/>
                    <a:cs typeface="Arial" panose="020B0604020202020204" pitchFamily="34" charset="0"/>
                  </a:rPr>
                  <a:t>concern from their regular </a:t>
                </a:r>
                <a:r>
                  <a:rPr lang="en-US" sz="1200" dirty="0" smtClean="0">
                    <a:latin typeface="Arial Narrow" panose="020B0606020202030204" pitchFamily="34" charset="0"/>
                    <a:cs typeface="Arial" panose="020B0604020202020204" pitchFamily="34" charset="0"/>
                  </a:rPr>
                  <a:t>doctor</a:t>
                </a:r>
                <a:r>
                  <a:rPr lang="en-US" sz="1200" baseline="30000" dirty="0" smtClean="0">
                    <a:latin typeface="Arial Narrow" panose="020B0606020202030204" pitchFamily="34" charset="0"/>
                    <a:cs typeface="Arial" panose="020B0604020202020204" pitchFamily="34" charset="0"/>
                  </a:rPr>
                  <a:t>‡</a:t>
                </a:r>
                <a:endParaRPr lang="en-US" sz="1200" baseline="30000" dirty="0">
                  <a:latin typeface="Arial Narrow" panose="020B0606020202030204" pitchFamily="34" charset="0"/>
                  <a:cs typeface="Arial" panose="020B0604020202020204" pitchFamily="34" charset="0"/>
                </a:endParaRPr>
              </a:p>
            </p:txBody>
          </p:sp>
        </p:grpSp>
        <p:grpSp>
          <p:nvGrpSpPr>
            <p:cNvPr id="27" name="Group 26"/>
            <p:cNvGrpSpPr/>
            <p:nvPr/>
          </p:nvGrpSpPr>
          <p:grpSpPr>
            <a:xfrm>
              <a:off x="5884070" y="4456732"/>
              <a:ext cx="1144772" cy="276999"/>
              <a:chOff x="5888663" y="5884770"/>
              <a:chExt cx="1144772" cy="276999"/>
            </a:xfrm>
          </p:grpSpPr>
          <p:grpSp>
            <p:nvGrpSpPr>
              <p:cNvPr id="28" name="Group 27"/>
              <p:cNvGrpSpPr/>
              <p:nvPr/>
            </p:nvGrpSpPr>
            <p:grpSpPr bwMode="gray">
              <a:xfrm>
                <a:off x="5888663" y="5884770"/>
                <a:ext cx="1144772" cy="276999"/>
                <a:chOff x="5734493" y="5893634"/>
                <a:chExt cx="1144772" cy="276999"/>
              </a:xfrm>
            </p:grpSpPr>
            <p:sp>
              <p:nvSpPr>
                <p:cNvPr id="34" name="Rectangle 33"/>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29" name="Group 28"/>
              <p:cNvGrpSpPr/>
              <p:nvPr/>
            </p:nvGrpSpPr>
            <p:grpSpPr>
              <a:xfrm>
                <a:off x="5934795" y="5967971"/>
                <a:ext cx="482692" cy="128016"/>
                <a:chOff x="5974370" y="5966784"/>
                <a:chExt cx="482692" cy="128016"/>
              </a:xfrm>
            </p:grpSpPr>
            <p:grpSp>
              <p:nvGrpSpPr>
                <p:cNvPr id="30" name="Group 29"/>
                <p:cNvGrpSpPr/>
                <p:nvPr/>
              </p:nvGrpSpPr>
              <p:grpSpPr bwMode="gray">
                <a:xfrm>
                  <a:off x="5974370" y="5966784"/>
                  <a:ext cx="305354" cy="128016"/>
                  <a:chOff x="5245240" y="5632102"/>
                  <a:chExt cx="305354" cy="128016"/>
                </a:xfrm>
              </p:grpSpPr>
              <p:sp>
                <p:nvSpPr>
                  <p:cNvPr id="32" name="Diamond 31"/>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Diamond 32"/>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1" name="Diamond 30"/>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
        <p:nvSpPr>
          <p:cNvPr id="36" name="Rectangle 3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077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snapshot: Access to primary </a:t>
            </a:r>
            <a:r>
              <a:rPr lang="en-US" dirty="0" smtClean="0"/>
              <a:t>health care</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1720648279"/>
              </p:ext>
            </p:extLst>
          </p:nvPr>
        </p:nvGraphicFramePr>
        <p:xfrm>
          <a:off x="495300" y="1641821"/>
          <a:ext cx="8227595" cy="3139440"/>
        </p:xfrm>
        <a:graphic>
          <a:graphicData uri="http://schemas.openxmlformats.org/drawingml/2006/table">
            <a:tbl>
              <a:tblPr/>
              <a:tblGrid>
                <a:gridCol w="2705100">
                  <a:extLst>
                    <a:ext uri="{9D8B030D-6E8A-4147-A177-3AD203B41FA5}">
                      <a16:colId xmlns:a16="http://schemas.microsoft.com/office/drawing/2014/main" val="20000"/>
                    </a:ext>
                  </a:extLst>
                </a:gridCol>
                <a:gridCol w="445994">
                  <a:extLst>
                    <a:ext uri="{9D8B030D-6E8A-4147-A177-3AD203B41FA5}">
                      <a16:colId xmlns:a16="http://schemas.microsoft.com/office/drawing/2014/main" val="20001"/>
                    </a:ext>
                  </a:extLst>
                </a:gridCol>
                <a:gridCol w="445994">
                  <a:extLst>
                    <a:ext uri="{9D8B030D-6E8A-4147-A177-3AD203B41FA5}">
                      <a16:colId xmlns:a16="http://schemas.microsoft.com/office/drawing/2014/main" val="20002"/>
                    </a:ext>
                  </a:extLst>
                </a:gridCol>
                <a:gridCol w="445994">
                  <a:extLst>
                    <a:ext uri="{9D8B030D-6E8A-4147-A177-3AD203B41FA5}">
                      <a16:colId xmlns:a16="http://schemas.microsoft.com/office/drawing/2014/main" val="20003"/>
                    </a:ext>
                  </a:extLst>
                </a:gridCol>
                <a:gridCol w="445994">
                  <a:extLst>
                    <a:ext uri="{9D8B030D-6E8A-4147-A177-3AD203B41FA5}">
                      <a16:colId xmlns:a16="http://schemas.microsoft.com/office/drawing/2014/main" val="20004"/>
                    </a:ext>
                  </a:extLst>
                </a:gridCol>
                <a:gridCol w="445994">
                  <a:extLst>
                    <a:ext uri="{9D8B030D-6E8A-4147-A177-3AD203B41FA5}">
                      <a16:colId xmlns:a16="http://schemas.microsoft.com/office/drawing/2014/main" val="20005"/>
                    </a:ext>
                  </a:extLst>
                </a:gridCol>
                <a:gridCol w="445994">
                  <a:extLst>
                    <a:ext uri="{9D8B030D-6E8A-4147-A177-3AD203B41FA5}">
                      <a16:colId xmlns:a16="http://schemas.microsoft.com/office/drawing/2014/main" val="20006"/>
                    </a:ext>
                  </a:extLst>
                </a:gridCol>
                <a:gridCol w="500373">
                  <a:extLst>
                    <a:ext uri="{9D8B030D-6E8A-4147-A177-3AD203B41FA5}">
                      <a16:colId xmlns:a16="http://schemas.microsoft.com/office/drawing/2014/main" val="20007"/>
                    </a:ext>
                  </a:extLst>
                </a:gridCol>
                <a:gridCol w="445168">
                  <a:extLst>
                    <a:ext uri="{9D8B030D-6E8A-4147-A177-3AD203B41FA5}">
                      <a16:colId xmlns:a16="http://schemas.microsoft.com/office/drawing/2014/main" val="20008"/>
                    </a:ext>
                  </a:extLst>
                </a:gridCol>
                <a:gridCol w="469232">
                  <a:extLst>
                    <a:ext uri="{9D8B030D-6E8A-4147-A177-3AD203B41FA5}">
                      <a16:colId xmlns:a16="http://schemas.microsoft.com/office/drawing/2014/main" val="20009"/>
                    </a:ext>
                  </a:extLst>
                </a:gridCol>
                <a:gridCol w="421105">
                  <a:extLst>
                    <a:ext uri="{9D8B030D-6E8A-4147-A177-3AD203B41FA5}">
                      <a16:colId xmlns:a16="http://schemas.microsoft.com/office/drawing/2014/main" val="20010"/>
                    </a:ext>
                  </a:extLst>
                </a:gridCol>
                <a:gridCol w="421105">
                  <a:extLst>
                    <a:ext uri="{9D8B030D-6E8A-4147-A177-3AD203B41FA5}">
                      <a16:colId xmlns:a16="http://schemas.microsoft.com/office/drawing/2014/main" val="20011"/>
                    </a:ext>
                  </a:extLst>
                </a:gridCol>
                <a:gridCol w="589548">
                  <a:extLst>
                    <a:ext uri="{9D8B030D-6E8A-4147-A177-3AD203B41FA5}">
                      <a16:colId xmlns:a16="http://schemas.microsoft.com/office/drawing/2014/main" val="20012"/>
                    </a:ext>
                  </a:extLst>
                </a:gridCol>
              </a:tblGrid>
              <a:tr h="476776">
                <a:tc>
                  <a:txBody>
                    <a:bodyPr/>
                    <a:lstStyle/>
                    <a:p>
                      <a:pPr marL="0"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respondents who</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050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dirty="0" smtClean="0">
                          <a:solidFill>
                            <a:schemeClr val="tx1"/>
                          </a:solidFill>
                        </a:rPr>
                        <a:t>Were able to get an appointment to see a doctor or a nurse</a:t>
                      </a:r>
                      <a:r>
                        <a:rPr lang="en-US" sz="1300" baseline="0" dirty="0" smtClean="0">
                          <a:solidFill>
                            <a:schemeClr val="tx1"/>
                          </a:solidFill>
                        </a:rPr>
                        <a:t> </a:t>
                      </a:r>
                      <a:r>
                        <a:rPr lang="en-US" sz="1300" b="1" baseline="0" dirty="0" smtClean="0">
                          <a:solidFill>
                            <a:schemeClr val="tx1"/>
                          </a:solidFill>
                        </a:rPr>
                        <a:t>the same or next day</a:t>
                      </a:r>
                      <a:r>
                        <a:rPr lang="en-US" sz="1300" b="0" baseline="0" dirty="0" smtClean="0">
                          <a:solidFill>
                            <a:schemeClr val="tx1"/>
                          </a:solidFill>
                        </a:rPr>
                        <a:t> the last time they </a:t>
                      </a:r>
                      <a:r>
                        <a:rPr lang="en-US" sz="1300" dirty="0" smtClean="0">
                          <a:solidFill>
                            <a:schemeClr val="tx1"/>
                          </a:solidFill>
                        </a:rPr>
                        <a:t>were sick or needed medical attention*</a:t>
                      </a:r>
                      <a:endParaRPr lang="en-US" sz="1300" b="0" i="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7618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dirty="0" smtClean="0">
                          <a:solidFill>
                            <a:schemeClr val="tx1"/>
                          </a:solidFill>
                        </a:rPr>
                        <a:t>Thought it was </a:t>
                      </a:r>
                      <a:r>
                        <a:rPr lang="en-US" sz="1300" b="1" dirty="0" smtClean="0">
                          <a:solidFill>
                            <a:schemeClr val="tx1"/>
                          </a:solidFill>
                        </a:rPr>
                        <a:t>very</a:t>
                      </a:r>
                      <a:r>
                        <a:rPr lang="en-US" sz="1300" b="1" baseline="0" dirty="0" smtClean="0">
                          <a:solidFill>
                            <a:schemeClr val="tx1"/>
                          </a:solidFill>
                        </a:rPr>
                        <a:t> or somewhat </a:t>
                      </a:r>
                      <a:br>
                        <a:rPr lang="en-US" sz="1300" b="1" baseline="0" dirty="0" smtClean="0">
                          <a:solidFill>
                            <a:schemeClr val="tx1"/>
                          </a:solidFill>
                        </a:rPr>
                      </a:br>
                      <a:r>
                        <a:rPr lang="en-US" sz="1300" b="1" baseline="0" dirty="0" smtClean="0">
                          <a:solidFill>
                            <a:schemeClr val="tx1"/>
                          </a:solidFill>
                        </a:rPr>
                        <a:t>easy </a:t>
                      </a:r>
                      <a:r>
                        <a:rPr lang="en-US" sz="1300" dirty="0" smtClean="0">
                          <a:solidFill>
                            <a:schemeClr val="tx1"/>
                          </a:solidFill>
                        </a:rPr>
                        <a:t>to get medical care evenings, weekends or holidays without going </a:t>
                      </a:r>
                      <a:br>
                        <a:rPr lang="en-US" sz="1300" dirty="0" smtClean="0">
                          <a:solidFill>
                            <a:schemeClr val="tx1"/>
                          </a:solidFill>
                        </a:rPr>
                      </a:br>
                      <a:r>
                        <a:rPr lang="en-US" sz="1300" dirty="0" smtClean="0">
                          <a:solidFill>
                            <a:schemeClr val="tx1"/>
                          </a:solidFill>
                        </a:rPr>
                        <a:t>to the hospital ED</a:t>
                      </a:r>
                      <a:r>
                        <a:rPr lang="en-US" sz="1300" kern="1200" baseline="30000" dirty="0" smtClean="0">
                          <a:solidFill>
                            <a:schemeClr val="tx1"/>
                          </a:solidFill>
                          <a:effectLst/>
                          <a:latin typeface="+mn-lt"/>
                          <a:ea typeface="+mn-ea"/>
                          <a:cs typeface="+mn-cs"/>
                        </a:rPr>
                        <a:t>†</a:t>
                      </a:r>
                      <a:endParaRPr lang="en-US" sz="1300" b="0" i="0" baseline="3000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6050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1" i="0" dirty="0" smtClean="0">
                          <a:solidFill>
                            <a:schemeClr val="tx1"/>
                          </a:solidFill>
                          <a:latin typeface="+mn-lt"/>
                          <a:cs typeface="Arial" panose="020B0604020202020204" pitchFamily="34" charset="0"/>
                        </a:rPr>
                        <a:t>Always or often</a:t>
                      </a:r>
                      <a:r>
                        <a:rPr lang="en-US" sz="1300" b="0" i="0" dirty="0" smtClean="0">
                          <a:solidFill>
                            <a:schemeClr val="tx1"/>
                          </a:solidFill>
                          <a:latin typeface="+mn-lt"/>
                          <a:cs typeface="Arial" panose="020B0604020202020204" pitchFamily="34" charset="0"/>
                        </a:rPr>
                        <a:t> </a:t>
                      </a:r>
                      <a:r>
                        <a:rPr lang="en-US" sz="1300" dirty="0" smtClean="0">
                          <a:solidFill>
                            <a:schemeClr val="tx1"/>
                          </a:solidFill>
                        </a:rPr>
                        <a:t>got an answer the same day when they contacted their regular doctor’s office with a medical concern during regular practice hours</a:t>
                      </a:r>
                      <a:r>
                        <a:rPr lang="en-US" sz="1300" kern="1200" baseline="30000" dirty="0" smtClean="0">
                          <a:solidFill>
                            <a:schemeClr val="tx1"/>
                          </a:solidFill>
                          <a:effectLst/>
                          <a:latin typeface="+mn-lt"/>
                          <a:ea typeface="+mn-ea"/>
                          <a:cs typeface="+mn-cs"/>
                        </a:rPr>
                        <a:t>‡</a:t>
                      </a:r>
                      <a:endParaRPr lang="en-US" sz="1300" b="1" i="0" baseline="3000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34</a:t>
            </a:fld>
            <a:endParaRPr lang="en-CA" dirty="0"/>
          </a:p>
        </p:txBody>
      </p:sp>
      <p:sp>
        <p:nvSpPr>
          <p:cNvPr id="17" name="Rectangle 16"/>
          <p:cNvSpPr/>
          <p:nvPr/>
        </p:nvSpPr>
        <p:spPr>
          <a:xfrm>
            <a:off x="487532" y="4788986"/>
            <a:ext cx="8254501" cy="507831"/>
          </a:xfrm>
          <a:prstGeom prst="rect">
            <a:avLst/>
          </a:prstGeom>
        </p:spPr>
        <p:txBody>
          <a:bodyPr wrap="square" lIns="0" tIns="91440" bIns="0">
            <a:spAutoFit/>
          </a:bodyPr>
          <a:lstStyle/>
          <a:p>
            <a:r>
              <a:rPr lang="en-CA" sz="900" b="1" dirty="0" smtClean="0">
                <a:latin typeface="Arial" panose="020B0604020202020204" pitchFamily="34" charset="0"/>
              </a:rPr>
              <a:t>Note</a:t>
            </a:r>
          </a:p>
          <a:p>
            <a:r>
              <a:rPr lang="en-CA" sz="900" dirty="0" smtClean="0">
                <a:latin typeface="Arial" panose="020B0604020202020204" pitchFamily="34" charset="0"/>
              </a:rPr>
              <a:t>The </a:t>
            </a:r>
            <a:r>
              <a:rPr lang="en-CA"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endParaRPr lang="en-CA" sz="900" dirty="0"/>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75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423193"/>
          </a:xfrm>
        </p:spPr>
        <p:txBody>
          <a:bodyPr/>
          <a:lstStyle/>
          <a:p>
            <a:pPr>
              <a:lnSpc>
                <a:spcPts val="3600"/>
              </a:lnSpc>
            </a:pPr>
            <a:r>
              <a:rPr lang="en-CA" dirty="0" smtClean="0"/>
              <a:t>Canada is closer to the international average for seniors’ ED </a:t>
            </a:r>
            <a:r>
              <a:rPr lang="en-CA" dirty="0"/>
              <a:t>use </a:t>
            </a:r>
            <a:r>
              <a:rPr lang="en-CA" dirty="0" smtClean="0"/>
              <a:t>for </a:t>
            </a:r>
            <a:r>
              <a:rPr lang="en-CA" dirty="0"/>
              <a:t>conditions that could </a:t>
            </a:r>
            <a:r>
              <a:rPr lang="en-CA" dirty="0" smtClean="0"/>
              <a:t>have been </a:t>
            </a:r>
            <a:r>
              <a:rPr lang="en-CA" dirty="0"/>
              <a:t>treated by their regular </a:t>
            </a:r>
            <a:r>
              <a:rPr lang="en-CA" dirty="0" smtClean="0"/>
              <a:t>doctor</a:t>
            </a:r>
            <a:endParaRPr lang="en-US" dirty="0"/>
          </a:p>
        </p:txBody>
      </p:sp>
      <p:graphicFrame>
        <p:nvGraphicFramePr>
          <p:cNvPr id="16" name="Chart 15"/>
          <p:cNvGraphicFramePr/>
          <p:nvPr>
            <p:extLst>
              <p:ext uri="{D42A27DB-BD31-4B8C-83A1-F6EECF244321}">
                <p14:modId xmlns:p14="http://schemas.microsoft.com/office/powerpoint/2010/main" val="2975235506"/>
              </p:ext>
            </p:extLst>
          </p:nvPr>
        </p:nvGraphicFramePr>
        <p:xfrm>
          <a:off x="405973" y="2013292"/>
          <a:ext cx="4166027" cy="343663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35</a:t>
            </a:fld>
            <a:endParaRPr lang="en-CA" dirty="0"/>
          </a:p>
        </p:txBody>
      </p:sp>
      <p:sp>
        <p:nvSpPr>
          <p:cNvPr id="17" name="Rectangle 16"/>
          <p:cNvSpPr/>
          <p:nvPr/>
        </p:nvSpPr>
        <p:spPr>
          <a:xfrm>
            <a:off x="503615" y="5519172"/>
            <a:ext cx="7970627" cy="369332"/>
          </a:xfrm>
          <a:prstGeom prst="rect">
            <a:avLst/>
          </a:prstGeom>
        </p:spPr>
        <p:txBody>
          <a:bodyPr wrap="square" lIns="0">
            <a:spAutoFit/>
          </a:bodyPr>
          <a:lstStyle/>
          <a:p>
            <a:r>
              <a:rPr lang="en-US" sz="900" b="1" dirty="0">
                <a:latin typeface="Arial" panose="020B0604020202020204" pitchFamily="34" charset="0"/>
                <a:cs typeface="Arial" panose="020B0604020202020204" pitchFamily="34" charset="0"/>
              </a:rPr>
              <a:t>Note</a:t>
            </a:r>
          </a:p>
          <a:p>
            <a:r>
              <a:rPr lang="en-US"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528173465"/>
              </p:ext>
            </p:extLst>
          </p:nvPr>
        </p:nvGraphicFramePr>
        <p:xfrm>
          <a:off x="4412728" y="2119136"/>
          <a:ext cx="4365990" cy="3246948"/>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2"/>
          <p:cNvGrpSpPr/>
          <p:nvPr/>
        </p:nvGrpSpPr>
        <p:grpSpPr>
          <a:xfrm>
            <a:off x="247211" y="6477961"/>
            <a:ext cx="4324789" cy="261623"/>
            <a:chOff x="1559256" y="5157193"/>
            <a:chExt cx="4324789" cy="253467"/>
          </a:xfrm>
        </p:grpSpPr>
        <p:grpSp>
          <p:nvGrpSpPr>
            <p:cNvPr id="8" name="Group 3"/>
            <p:cNvGrpSpPr/>
            <p:nvPr/>
          </p:nvGrpSpPr>
          <p:grpSpPr>
            <a:xfrm>
              <a:off x="1559256" y="5157203"/>
              <a:ext cx="1598406" cy="253455"/>
              <a:chOff x="2989195" y="6289577"/>
              <a:chExt cx="1741128" cy="264692"/>
            </a:xfrm>
          </p:grpSpPr>
          <p:sp>
            <p:nvSpPr>
              <p:cNvPr id="1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9"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5157206"/>
              <a:ext cx="1453097" cy="253454"/>
              <a:chOff x="4402330" y="6289581"/>
              <a:chExt cx="1741127" cy="264691"/>
            </a:xfrm>
          </p:grpSpPr>
          <p:sp>
            <p:nvSpPr>
              <p:cNvPr id="1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0" y="5157193"/>
              <a:ext cx="1453095" cy="253454"/>
              <a:chOff x="5966949" y="6289568"/>
              <a:chExt cx="1741125" cy="264691"/>
            </a:xfrm>
          </p:grpSpPr>
          <p:sp>
            <p:nvSpPr>
              <p:cNvPr id="1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2"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0" name="Rectangle 19"/>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573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9999"/>
            <a:ext cx="8467725" cy="1269578"/>
          </a:xfrm>
        </p:spPr>
        <p:txBody>
          <a:bodyPr/>
          <a:lstStyle/>
          <a:p>
            <a:r>
              <a:rPr lang="en-CA" dirty="0" smtClean="0"/>
              <a:t>Provincial snapshot: Seniors’ ED use for conditions that could have been treated by their regular physician</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36</a:t>
            </a:fld>
            <a:endParaRPr lang="en-CA" dirty="0"/>
          </a:p>
        </p:txBody>
      </p:sp>
      <p:sp>
        <p:nvSpPr>
          <p:cNvPr id="125" name="Rectangle 124"/>
          <p:cNvSpPr/>
          <p:nvPr/>
        </p:nvSpPr>
        <p:spPr>
          <a:xfrm>
            <a:off x="427415" y="5592875"/>
            <a:ext cx="7970627" cy="646331"/>
          </a:xfrm>
          <a:prstGeom prst="rect">
            <a:avLst/>
          </a:prstGeom>
        </p:spPr>
        <p:txBody>
          <a:bodyPr wrap="square">
            <a:spAutoFit/>
          </a:bodyPr>
          <a:lstStyle/>
          <a:p>
            <a:r>
              <a:rPr lang="en-US" sz="900" b="1" dirty="0">
                <a:latin typeface="Arial" panose="020B0604020202020204" pitchFamily="34" charset="0"/>
                <a:cs typeface="Arial" panose="020B0604020202020204" pitchFamily="34" charset="0"/>
              </a:rPr>
              <a:t>Notes</a:t>
            </a:r>
          </a:p>
          <a:p>
            <a:r>
              <a:rPr lang="en-US" sz="900" dirty="0">
                <a:latin typeface="Arial" panose="020B0604020202020204" pitchFamily="34" charset="0"/>
                <a:cs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grpSp>
        <p:nvGrpSpPr>
          <p:cNvPr id="60" name="Group 59"/>
          <p:cNvGrpSpPr/>
          <p:nvPr/>
        </p:nvGrpSpPr>
        <p:grpSpPr>
          <a:xfrm>
            <a:off x="6110480" y="1520733"/>
            <a:ext cx="2527134" cy="1858318"/>
            <a:chOff x="6350166" y="1693383"/>
            <a:chExt cx="2527134" cy="1858318"/>
          </a:xfrm>
        </p:grpSpPr>
        <p:sp>
          <p:nvSpPr>
            <p:cNvPr id="61" name="Rectangle 60"/>
            <p:cNvSpPr/>
            <p:nvPr/>
          </p:nvSpPr>
          <p:spPr>
            <a:xfrm>
              <a:off x="6350166" y="2033575"/>
              <a:ext cx="2527133" cy="1518126"/>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182880" rtlCol="0" anchor="t" anchorCtr="0"/>
            <a:lstStyle/>
            <a:p>
              <a:pPr>
                <a:lnSpc>
                  <a:spcPts val="1500"/>
                </a:lnSpc>
                <a:spcAft>
                  <a:spcPts val="450"/>
                </a:spcAft>
              </a:pPr>
              <a:r>
                <a:rPr lang="en-US" sz="1100" dirty="0">
                  <a:solidFill>
                    <a:srgbClr val="282828"/>
                  </a:solidFill>
                  <a:cs typeface="Arial" panose="020B0604020202020204" pitchFamily="34" charset="0"/>
                </a:rPr>
                <a:t>The Atlantic provinces have higher proportions of the population living in rural areas than other provinces.* In rural Canada, the ED may be the only place to receive treatments that are performed in family practice settings in urban areas.</a:t>
              </a:r>
              <a:r>
                <a:rPr lang="en-US" sz="1100" baseline="30000" dirty="0">
                  <a:solidFill>
                    <a:srgbClr val="282828"/>
                  </a:solidFill>
                  <a:cs typeface="Arial" panose="020B0604020202020204" pitchFamily="34" charset="0"/>
                </a:rPr>
                <a:t>†</a:t>
              </a:r>
            </a:p>
          </p:txBody>
        </p:sp>
        <p:cxnSp>
          <p:nvCxnSpPr>
            <p:cNvPr id="62" name="Straight Connector 61"/>
            <p:cNvCxnSpPr/>
            <p:nvPr/>
          </p:nvCxnSpPr>
          <p:spPr>
            <a:xfrm>
              <a:off x="6350166" y="2021542"/>
              <a:ext cx="2527134"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350166" y="1693383"/>
              <a:ext cx="2302076" cy="348813"/>
            </a:xfrm>
            <a:prstGeom prst="rect">
              <a:avLst/>
            </a:prstGeom>
          </p:spPr>
          <p:txBody>
            <a:bodyPr wrap="square" lIns="182880">
              <a:spAutoFit/>
            </a:bodyPr>
            <a:lstStyle/>
            <a:p>
              <a:pPr>
                <a:lnSpc>
                  <a:spcPts val="2000"/>
                </a:lnSpc>
                <a:spcAft>
                  <a:spcPts val="600"/>
                </a:spcAft>
              </a:pPr>
              <a:r>
                <a:rPr lang="en-US" sz="1500" b="1" dirty="0" smtClean="0">
                  <a:solidFill>
                    <a:srgbClr val="282828"/>
                  </a:solidFill>
                </a:rPr>
                <a:t>Did </a:t>
              </a:r>
              <a:r>
                <a:rPr lang="en-US" sz="1500" b="1" dirty="0">
                  <a:solidFill>
                    <a:srgbClr val="282828"/>
                  </a:solidFill>
                </a:rPr>
                <a:t>you know? </a:t>
              </a:r>
            </a:p>
          </p:txBody>
        </p:sp>
      </p:grpSp>
      <p:grpSp>
        <p:nvGrpSpPr>
          <p:cNvPr id="5" name="Group 4"/>
          <p:cNvGrpSpPr/>
          <p:nvPr/>
        </p:nvGrpSpPr>
        <p:grpSpPr>
          <a:xfrm>
            <a:off x="546207" y="1694358"/>
            <a:ext cx="6227951" cy="4114808"/>
            <a:chOff x="546207" y="1694358"/>
            <a:chExt cx="6227951" cy="4114808"/>
          </a:xfrm>
        </p:grpSpPr>
        <p:grpSp>
          <p:nvGrpSpPr>
            <p:cNvPr id="52" name="Group 51"/>
            <p:cNvGrpSpPr/>
            <p:nvPr/>
          </p:nvGrpSpPr>
          <p:grpSpPr>
            <a:xfrm>
              <a:off x="1199355" y="1694358"/>
              <a:ext cx="5574803" cy="4114808"/>
              <a:chOff x="966266" y="1500212"/>
              <a:chExt cx="5574803" cy="4114808"/>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54" name="Group 53"/>
              <p:cNvGrpSpPr/>
              <p:nvPr/>
            </p:nvGrpSpPr>
            <p:grpSpPr>
              <a:xfrm>
                <a:off x="1350054" y="4112122"/>
                <a:ext cx="363501" cy="363501"/>
                <a:chOff x="1350054" y="4112122"/>
                <a:chExt cx="363501" cy="363501"/>
              </a:xfrm>
            </p:grpSpPr>
            <p:sp>
              <p:nvSpPr>
                <p:cNvPr id="92" name="TextBox 91"/>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93" name="Rectangle 92"/>
                <p:cNvSpPr/>
                <p:nvPr/>
              </p:nvSpPr>
              <p:spPr>
                <a:xfrm>
                  <a:off x="1397152" y="4201539"/>
                  <a:ext cx="269304" cy="184666"/>
                </a:xfrm>
                <a:prstGeom prst="rect">
                  <a:avLst/>
                </a:prstGeom>
                <a:noFill/>
                <a:ln>
                  <a:noFill/>
                </a:ln>
              </p:spPr>
              <p:txBody>
                <a:bodyPr wrap="none" lIns="0" tIns="0" rIns="0" bIns="0">
                  <a:spAutoFit/>
                </a:bodyPr>
                <a:lstStyle/>
                <a:p>
                  <a:r>
                    <a:rPr lang="en-CA" sz="1200" b="1" dirty="0" smtClean="0">
                      <a:solidFill>
                        <a:srgbClr val="282828"/>
                      </a:solidFill>
                    </a:rPr>
                    <a:t>31%</a:t>
                  </a:r>
                  <a:endParaRPr lang="en-CA" sz="1200" b="1" dirty="0">
                    <a:solidFill>
                      <a:srgbClr val="282828"/>
                    </a:solidFill>
                  </a:endParaRPr>
                </a:p>
              </p:txBody>
            </p:sp>
          </p:grpSp>
          <p:grpSp>
            <p:nvGrpSpPr>
              <p:cNvPr id="55" name="Group 54"/>
              <p:cNvGrpSpPr/>
              <p:nvPr/>
            </p:nvGrpSpPr>
            <p:grpSpPr>
              <a:xfrm>
                <a:off x="1930682" y="4223506"/>
                <a:ext cx="363501" cy="363501"/>
                <a:chOff x="1350054" y="4112122"/>
                <a:chExt cx="363501" cy="363501"/>
              </a:xfrm>
            </p:grpSpPr>
            <p:sp>
              <p:nvSpPr>
                <p:cNvPr id="90" name="TextBox 89"/>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91" name="Rectangle 90"/>
                <p:cNvSpPr/>
                <p:nvPr/>
              </p:nvSpPr>
              <p:spPr>
                <a:xfrm>
                  <a:off x="1397152" y="4201539"/>
                  <a:ext cx="269304" cy="184666"/>
                </a:xfrm>
                <a:prstGeom prst="rect">
                  <a:avLst/>
                </a:prstGeom>
                <a:solidFill>
                  <a:srgbClr val="CFE8E3"/>
                </a:solidFill>
                <a:ln>
                  <a:noFill/>
                </a:ln>
              </p:spPr>
              <p:txBody>
                <a:bodyPr wrap="none" lIns="0" tIns="0" rIns="0" bIns="0">
                  <a:spAutoFit/>
                </a:bodyPr>
                <a:lstStyle/>
                <a:p>
                  <a:r>
                    <a:rPr lang="en-CA" sz="1200" b="1" dirty="0" smtClean="0">
                      <a:solidFill>
                        <a:srgbClr val="282828"/>
                      </a:solidFill>
                    </a:rPr>
                    <a:t>26%</a:t>
                  </a:r>
                  <a:endParaRPr lang="en-CA" sz="1200" b="1" dirty="0">
                    <a:solidFill>
                      <a:srgbClr val="282828"/>
                    </a:solidFill>
                  </a:endParaRPr>
                </a:p>
              </p:txBody>
            </p:sp>
          </p:grpSp>
          <p:grpSp>
            <p:nvGrpSpPr>
              <p:cNvPr id="56" name="Group 55"/>
              <p:cNvGrpSpPr/>
              <p:nvPr/>
            </p:nvGrpSpPr>
            <p:grpSpPr>
              <a:xfrm>
                <a:off x="2416009" y="4298484"/>
                <a:ext cx="363501" cy="363501"/>
                <a:chOff x="1350054" y="4112122"/>
                <a:chExt cx="363501" cy="363501"/>
              </a:xfrm>
            </p:grpSpPr>
            <p:sp>
              <p:nvSpPr>
                <p:cNvPr id="83" name="TextBox 82"/>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84" name="Rectangle 83"/>
                <p:cNvSpPr/>
                <p:nvPr/>
              </p:nvSpPr>
              <p:spPr>
                <a:xfrm>
                  <a:off x="1397152" y="4201539"/>
                  <a:ext cx="269304" cy="184666"/>
                </a:xfrm>
                <a:prstGeom prst="rect">
                  <a:avLst/>
                </a:prstGeom>
                <a:solidFill>
                  <a:srgbClr val="CFE8E3"/>
                </a:solidFill>
                <a:ln>
                  <a:noFill/>
                </a:ln>
              </p:spPr>
              <p:txBody>
                <a:bodyPr wrap="none" lIns="0" tIns="0" rIns="0" bIns="0">
                  <a:spAutoFit/>
                </a:bodyPr>
                <a:lstStyle/>
                <a:p>
                  <a:r>
                    <a:rPr lang="en-CA" sz="1200" b="1" dirty="0" smtClean="0">
                      <a:solidFill>
                        <a:srgbClr val="282828"/>
                      </a:solidFill>
                    </a:rPr>
                    <a:t>24%</a:t>
                  </a:r>
                  <a:endParaRPr lang="en-CA" sz="1200" b="1" dirty="0">
                    <a:solidFill>
                      <a:srgbClr val="282828"/>
                    </a:solidFill>
                  </a:endParaRPr>
                </a:p>
              </p:txBody>
            </p:sp>
          </p:grpSp>
          <p:grpSp>
            <p:nvGrpSpPr>
              <p:cNvPr id="57" name="Group 56"/>
              <p:cNvGrpSpPr/>
              <p:nvPr/>
            </p:nvGrpSpPr>
            <p:grpSpPr>
              <a:xfrm>
                <a:off x="2869523" y="4292357"/>
                <a:ext cx="363501" cy="363501"/>
                <a:chOff x="1350054" y="4112122"/>
                <a:chExt cx="363501" cy="363501"/>
              </a:xfrm>
            </p:grpSpPr>
            <p:sp>
              <p:nvSpPr>
                <p:cNvPr id="80" name="TextBox 79"/>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81" name="Rectangle 80"/>
                <p:cNvSpPr/>
                <p:nvPr/>
              </p:nvSpPr>
              <p:spPr>
                <a:xfrm>
                  <a:off x="1397152" y="4201539"/>
                  <a:ext cx="269304" cy="184666"/>
                </a:xfrm>
                <a:prstGeom prst="rect">
                  <a:avLst/>
                </a:prstGeom>
                <a:noFill/>
                <a:ln>
                  <a:noFill/>
                </a:ln>
              </p:spPr>
              <p:txBody>
                <a:bodyPr wrap="none" lIns="0" tIns="0" rIns="0" bIns="0">
                  <a:spAutoFit/>
                </a:bodyPr>
                <a:lstStyle/>
                <a:p>
                  <a:r>
                    <a:rPr lang="en-CA" sz="1200" b="1" dirty="0" smtClean="0">
                      <a:solidFill>
                        <a:srgbClr val="282828"/>
                      </a:solidFill>
                    </a:rPr>
                    <a:t>34%</a:t>
                  </a:r>
                  <a:endParaRPr lang="en-CA" sz="1200" b="1" dirty="0">
                    <a:solidFill>
                      <a:srgbClr val="282828"/>
                    </a:solidFill>
                  </a:endParaRPr>
                </a:p>
              </p:txBody>
            </p:sp>
          </p:grpSp>
          <p:grpSp>
            <p:nvGrpSpPr>
              <p:cNvPr id="58" name="Group 57"/>
              <p:cNvGrpSpPr/>
              <p:nvPr/>
            </p:nvGrpSpPr>
            <p:grpSpPr>
              <a:xfrm>
                <a:off x="3542211" y="4489895"/>
                <a:ext cx="363501" cy="363501"/>
                <a:chOff x="1350054" y="4112122"/>
                <a:chExt cx="363501" cy="363501"/>
              </a:xfrm>
            </p:grpSpPr>
            <p:sp>
              <p:nvSpPr>
                <p:cNvPr id="78" name="TextBox 77"/>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79" name="Rectangle 78"/>
                <p:cNvSpPr/>
                <p:nvPr/>
              </p:nvSpPr>
              <p:spPr>
                <a:xfrm>
                  <a:off x="1397152" y="4201539"/>
                  <a:ext cx="269304" cy="184666"/>
                </a:xfrm>
                <a:prstGeom prst="rect">
                  <a:avLst/>
                </a:prstGeom>
                <a:noFill/>
                <a:ln>
                  <a:noFill/>
                </a:ln>
              </p:spPr>
              <p:txBody>
                <a:bodyPr wrap="none" lIns="0" tIns="0" rIns="0" bIns="0">
                  <a:spAutoFit/>
                </a:bodyPr>
                <a:lstStyle/>
                <a:p>
                  <a:r>
                    <a:rPr lang="en-CA" sz="1200" b="1" dirty="0" smtClean="0">
                      <a:solidFill>
                        <a:srgbClr val="282828"/>
                      </a:solidFill>
                    </a:rPr>
                    <a:t>32%</a:t>
                  </a:r>
                  <a:endParaRPr lang="en-CA" sz="1200" b="1" dirty="0">
                    <a:solidFill>
                      <a:srgbClr val="282828"/>
                    </a:solidFill>
                  </a:endParaRPr>
                </a:p>
              </p:txBody>
            </p:sp>
          </p:grpSp>
          <p:grpSp>
            <p:nvGrpSpPr>
              <p:cNvPr id="59" name="Group 58"/>
              <p:cNvGrpSpPr/>
              <p:nvPr/>
            </p:nvGrpSpPr>
            <p:grpSpPr>
              <a:xfrm>
                <a:off x="4415880" y="4315838"/>
                <a:ext cx="363501" cy="363501"/>
                <a:chOff x="1350054" y="4112122"/>
                <a:chExt cx="363501" cy="363501"/>
              </a:xfrm>
            </p:grpSpPr>
            <p:sp>
              <p:nvSpPr>
                <p:cNvPr id="76" name="TextBox 75"/>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77" name="Rectangle 76"/>
                <p:cNvSpPr/>
                <p:nvPr/>
              </p:nvSpPr>
              <p:spPr>
                <a:xfrm>
                  <a:off x="1397152" y="4201539"/>
                  <a:ext cx="269304" cy="184666"/>
                </a:xfrm>
                <a:prstGeom prst="rect">
                  <a:avLst/>
                </a:prstGeom>
                <a:noFill/>
                <a:ln>
                  <a:noFill/>
                </a:ln>
              </p:spPr>
              <p:txBody>
                <a:bodyPr wrap="none" lIns="0" tIns="0" rIns="0" bIns="0">
                  <a:spAutoFit/>
                </a:bodyPr>
                <a:lstStyle/>
                <a:p>
                  <a:r>
                    <a:rPr lang="en-CA" sz="1200" b="1" dirty="0" smtClean="0">
                      <a:solidFill>
                        <a:srgbClr val="282828"/>
                      </a:solidFill>
                    </a:rPr>
                    <a:t>29%</a:t>
                  </a:r>
                  <a:endParaRPr lang="en-CA" sz="1200" b="1" dirty="0">
                    <a:solidFill>
                      <a:srgbClr val="282828"/>
                    </a:solidFill>
                  </a:endParaRPr>
                </a:p>
              </p:txBody>
            </p:sp>
          </p:grpSp>
          <p:grpSp>
            <p:nvGrpSpPr>
              <p:cNvPr id="64" name="Group 63"/>
              <p:cNvGrpSpPr/>
              <p:nvPr/>
            </p:nvGrpSpPr>
            <p:grpSpPr>
              <a:xfrm>
                <a:off x="5102252" y="3149623"/>
                <a:ext cx="363501" cy="363501"/>
                <a:chOff x="1672925" y="4071191"/>
                <a:chExt cx="363501" cy="363501"/>
              </a:xfrm>
            </p:grpSpPr>
            <p:sp>
              <p:nvSpPr>
                <p:cNvPr id="74" name="TextBox 73"/>
                <p:cNvSpPr txBox="1"/>
                <p:nvPr/>
              </p:nvSpPr>
              <p:spPr>
                <a:xfrm>
                  <a:off x="1672925" y="4071191"/>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75" name="Rectangle 74"/>
                <p:cNvSpPr/>
                <p:nvPr/>
              </p:nvSpPr>
              <p:spPr>
                <a:xfrm>
                  <a:off x="1720023" y="4160608"/>
                  <a:ext cx="269304" cy="184666"/>
                </a:xfrm>
                <a:prstGeom prst="rect">
                  <a:avLst/>
                </a:prstGeom>
                <a:noFill/>
                <a:ln>
                  <a:noFill/>
                </a:ln>
              </p:spPr>
              <p:txBody>
                <a:bodyPr wrap="none" lIns="0" tIns="0" rIns="0" bIns="0">
                  <a:spAutoFit/>
                </a:bodyPr>
                <a:lstStyle/>
                <a:p>
                  <a:r>
                    <a:rPr lang="en-CA" sz="1200" b="1" dirty="0" smtClean="0">
                      <a:solidFill>
                        <a:srgbClr val="282828"/>
                      </a:solidFill>
                    </a:rPr>
                    <a:t>45%</a:t>
                  </a:r>
                  <a:endParaRPr lang="en-CA" sz="1200" b="1" dirty="0">
                    <a:solidFill>
                      <a:srgbClr val="282828"/>
                    </a:solidFill>
                  </a:endParaRPr>
                </a:p>
              </p:txBody>
            </p:sp>
          </p:grpSp>
          <p:grpSp>
            <p:nvGrpSpPr>
              <p:cNvPr id="65" name="Group 64"/>
              <p:cNvGrpSpPr/>
              <p:nvPr/>
            </p:nvGrpSpPr>
            <p:grpSpPr>
              <a:xfrm>
                <a:off x="5875600" y="3568049"/>
                <a:ext cx="363501" cy="363501"/>
                <a:chOff x="1197654" y="3849359"/>
                <a:chExt cx="363501" cy="363501"/>
              </a:xfrm>
            </p:grpSpPr>
            <p:sp>
              <p:nvSpPr>
                <p:cNvPr id="72" name="TextBox 71"/>
                <p:cNvSpPr txBox="1"/>
                <p:nvPr/>
              </p:nvSpPr>
              <p:spPr>
                <a:xfrm>
                  <a:off x="1197654" y="3849359"/>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73" name="Rectangle 72"/>
                <p:cNvSpPr/>
                <p:nvPr/>
              </p:nvSpPr>
              <p:spPr>
                <a:xfrm>
                  <a:off x="1244752" y="3938776"/>
                  <a:ext cx="269304" cy="184666"/>
                </a:xfrm>
                <a:prstGeom prst="rect">
                  <a:avLst/>
                </a:prstGeom>
                <a:noFill/>
                <a:ln>
                  <a:noFill/>
                </a:ln>
              </p:spPr>
              <p:txBody>
                <a:bodyPr wrap="none" lIns="0" tIns="0" rIns="0" bIns="0">
                  <a:spAutoFit/>
                </a:bodyPr>
                <a:lstStyle/>
                <a:p>
                  <a:r>
                    <a:rPr lang="en-CA" sz="1200" b="1" dirty="0" smtClean="0">
                      <a:solidFill>
                        <a:srgbClr val="282828"/>
                      </a:solidFill>
                    </a:rPr>
                    <a:t>45%</a:t>
                  </a:r>
                  <a:endParaRPr lang="en-CA" sz="1200" b="1" dirty="0">
                    <a:solidFill>
                      <a:srgbClr val="282828"/>
                    </a:solidFill>
                  </a:endParaRPr>
                </a:p>
              </p:txBody>
            </p:sp>
          </p:grpSp>
          <p:grpSp>
            <p:nvGrpSpPr>
              <p:cNvPr id="66" name="Group 65"/>
              <p:cNvGrpSpPr/>
              <p:nvPr/>
            </p:nvGrpSpPr>
            <p:grpSpPr>
              <a:xfrm>
                <a:off x="6150411" y="4465535"/>
                <a:ext cx="363501" cy="363501"/>
                <a:chOff x="973182" y="4032435"/>
                <a:chExt cx="363501" cy="363501"/>
              </a:xfrm>
            </p:grpSpPr>
            <p:sp>
              <p:nvSpPr>
                <p:cNvPr id="70" name="TextBox 69"/>
                <p:cNvSpPr txBox="1"/>
                <p:nvPr/>
              </p:nvSpPr>
              <p:spPr>
                <a:xfrm>
                  <a:off x="973182" y="4032435"/>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71" name="Rectangle 70"/>
                <p:cNvSpPr/>
                <p:nvPr/>
              </p:nvSpPr>
              <p:spPr>
                <a:xfrm>
                  <a:off x="1020280" y="4121852"/>
                  <a:ext cx="269304" cy="184666"/>
                </a:xfrm>
                <a:prstGeom prst="rect">
                  <a:avLst/>
                </a:prstGeom>
                <a:solidFill>
                  <a:srgbClr val="F48120"/>
                </a:solidFill>
                <a:ln>
                  <a:noFill/>
                </a:ln>
              </p:spPr>
              <p:txBody>
                <a:bodyPr wrap="none" lIns="0" tIns="0" rIns="0" bIns="0">
                  <a:spAutoFit/>
                </a:bodyPr>
                <a:lstStyle/>
                <a:p>
                  <a:r>
                    <a:rPr lang="en-CA" sz="1200" b="1" dirty="0" smtClean="0">
                      <a:solidFill>
                        <a:srgbClr val="282828"/>
                      </a:solidFill>
                    </a:rPr>
                    <a:t>41%</a:t>
                  </a:r>
                  <a:endParaRPr lang="en-CA" sz="1200" b="1" dirty="0">
                    <a:solidFill>
                      <a:srgbClr val="282828"/>
                    </a:solidFill>
                  </a:endParaRPr>
                </a:p>
              </p:txBody>
            </p:sp>
          </p:grpSp>
          <p:grpSp>
            <p:nvGrpSpPr>
              <p:cNvPr id="67" name="Group 66"/>
              <p:cNvGrpSpPr/>
              <p:nvPr/>
            </p:nvGrpSpPr>
            <p:grpSpPr>
              <a:xfrm>
                <a:off x="5828501" y="4900942"/>
                <a:ext cx="363501" cy="363501"/>
                <a:chOff x="1103457" y="3875046"/>
                <a:chExt cx="363501" cy="363501"/>
              </a:xfrm>
            </p:grpSpPr>
            <p:sp>
              <p:nvSpPr>
                <p:cNvPr id="68" name="TextBox 67"/>
                <p:cNvSpPr txBox="1"/>
                <p:nvPr/>
              </p:nvSpPr>
              <p:spPr>
                <a:xfrm>
                  <a:off x="1103457" y="3875046"/>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69" name="Rectangle 68"/>
                <p:cNvSpPr/>
                <p:nvPr/>
              </p:nvSpPr>
              <p:spPr>
                <a:xfrm>
                  <a:off x="1150555" y="3964463"/>
                  <a:ext cx="269304" cy="184666"/>
                </a:xfrm>
                <a:prstGeom prst="rect">
                  <a:avLst/>
                </a:prstGeom>
                <a:noFill/>
                <a:ln>
                  <a:noFill/>
                </a:ln>
              </p:spPr>
              <p:txBody>
                <a:bodyPr wrap="none" lIns="0" tIns="0" rIns="0" bIns="0">
                  <a:spAutoFit/>
                </a:bodyPr>
                <a:lstStyle/>
                <a:p>
                  <a:r>
                    <a:rPr lang="en-CA" sz="1200" b="1" dirty="0" smtClean="0">
                      <a:solidFill>
                        <a:srgbClr val="282828"/>
                      </a:solidFill>
                    </a:rPr>
                    <a:t>44%</a:t>
                  </a:r>
                  <a:endParaRPr lang="en-CA" sz="1200" b="1" dirty="0">
                    <a:solidFill>
                      <a:srgbClr val="282828"/>
                    </a:solidFill>
                  </a:endParaRPr>
                </a:p>
              </p:txBody>
            </p:sp>
          </p:grpSp>
        </p:grpSp>
        <p:grpSp>
          <p:nvGrpSpPr>
            <p:cNvPr id="3" name="Group 2"/>
            <p:cNvGrpSpPr/>
            <p:nvPr/>
          </p:nvGrpSpPr>
          <p:grpSpPr>
            <a:xfrm>
              <a:off x="546207" y="1941713"/>
              <a:ext cx="902879" cy="1684185"/>
              <a:chOff x="546207" y="1941713"/>
              <a:chExt cx="902879" cy="1684185"/>
            </a:xfrm>
          </p:grpSpPr>
          <p:sp>
            <p:nvSpPr>
              <p:cNvPr id="51" name="TextBox 50"/>
              <p:cNvSpPr txBox="1"/>
              <p:nvPr/>
            </p:nvSpPr>
            <p:spPr>
              <a:xfrm>
                <a:off x="783490" y="3240474"/>
                <a:ext cx="385424" cy="385424"/>
              </a:xfrm>
              <a:prstGeom prst="ellipse">
                <a:avLst/>
              </a:prstGeom>
              <a:solidFill>
                <a:srgbClr val="282828"/>
              </a:solidFill>
            </p:spPr>
            <p:txBody>
              <a:bodyPr wrap="square" lIns="0" tIns="0" rIns="0" bIns="0" rtlCol="0" anchor="ctr">
                <a:noAutofit/>
              </a:bodyPr>
              <a:lstStyle/>
              <a:p>
                <a:r>
                  <a:rPr lang="en-CA" sz="1200" b="1" dirty="0" smtClean="0">
                    <a:solidFill>
                      <a:schemeClr val="bg1"/>
                    </a:solidFill>
                  </a:rPr>
                  <a:t>28%</a:t>
                </a:r>
                <a:endParaRPr lang="en-CA" sz="1200" b="1" dirty="0">
                  <a:solidFill>
                    <a:schemeClr val="bg1"/>
                  </a:solidFill>
                </a:endParaRPr>
              </a:p>
            </p:txBody>
          </p:sp>
          <p:grpSp>
            <p:nvGrpSpPr>
              <p:cNvPr id="94" name="Group 93"/>
              <p:cNvGrpSpPr/>
              <p:nvPr/>
            </p:nvGrpSpPr>
            <p:grpSpPr>
              <a:xfrm>
                <a:off x="546207" y="1941713"/>
                <a:ext cx="902879" cy="1324684"/>
                <a:chOff x="411571" y="2153665"/>
                <a:chExt cx="902879" cy="1324684"/>
              </a:xfrm>
            </p:grpSpPr>
            <p:sp>
              <p:nvSpPr>
                <p:cNvPr id="95" name="TextBox 94"/>
                <p:cNvSpPr txBox="1"/>
                <p:nvPr/>
              </p:nvSpPr>
              <p:spPr>
                <a:xfrm>
                  <a:off x="457200" y="2153665"/>
                  <a:ext cx="736099" cy="307777"/>
                </a:xfrm>
                <a:prstGeom prst="rect">
                  <a:avLst/>
                </a:prstGeom>
                <a:noFill/>
              </p:spPr>
              <p:txBody>
                <a:bodyPr wrap="none" rtlCol="0">
                  <a:spAutoFit/>
                </a:bodyPr>
                <a:lstStyle/>
                <a:p>
                  <a:pPr algn="ctr"/>
                  <a:r>
                    <a:rPr lang="en-CA" sz="1400" b="1" dirty="0" smtClean="0">
                      <a:solidFill>
                        <a:srgbClr val="282828"/>
                      </a:solidFill>
                    </a:rPr>
                    <a:t>Canada</a:t>
                  </a:r>
                  <a:endParaRPr lang="en-CA" sz="1400" b="1" dirty="0">
                    <a:solidFill>
                      <a:srgbClr val="282828"/>
                    </a:solidFill>
                  </a:endParaRPr>
                </a:p>
              </p:txBody>
            </p:sp>
            <p:sp>
              <p:nvSpPr>
                <p:cNvPr id="96" name="TextBox 95"/>
                <p:cNvSpPr txBox="1"/>
                <p:nvPr/>
              </p:nvSpPr>
              <p:spPr>
                <a:xfrm>
                  <a:off x="457200" y="3024442"/>
                  <a:ext cx="764440" cy="453907"/>
                </a:xfrm>
                <a:prstGeom prst="rect">
                  <a:avLst/>
                </a:prstGeom>
                <a:noFill/>
              </p:spPr>
              <p:txBody>
                <a:bodyPr wrap="none" rtlCol="0">
                  <a:spAutoFit/>
                </a:bodyPr>
                <a:lstStyle/>
                <a:p>
                  <a:pPr algn="ctr">
                    <a:lnSpc>
                      <a:spcPts val="1400"/>
                    </a:lnSpc>
                  </a:pPr>
                  <a:r>
                    <a:rPr lang="en-CA" sz="1400" b="1" dirty="0" smtClean="0">
                      <a:solidFill>
                        <a:srgbClr val="282828"/>
                      </a:solidFill>
                    </a:rPr>
                    <a:t>CMWF </a:t>
                  </a:r>
                </a:p>
                <a:p>
                  <a:pPr algn="ctr">
                    <a:lnSpc>
                      <a:spcPts val="1400"/>
                    </a:lnSpc>
                  </a:pPr>
                  <a:r>
                    <a:rPr lang="en-CA" sz="1400" b="1" dirty="0" smtClean="0">
                      <a:solidFill>
                        <a:srgbClr val="282828"/>
                      </a:solidFill>
                    </a:rPr>
                    <a:t>average</a:t>
                  </a:r>
                  <a:endParaRPr lang="en-CA" sz="1400" b="1" dirty="0">
                    <a:solidFill>
                      <a:srgbClr val="282828"/>
                    </a:solidFill>
                  </a:endParaRPr>
                </a:p>
              </p:txBody>
            </p:sp>
            <p:grpSp>
              <p:nvGrpSpPr>
                <p:cNvPr id="97" name="Group 96"/>
                <p:cNvGrpSpPr/>
                <p:nvPr/>
              </p:nvGrpSpPr>
              <p:grpSpPr>
                <a:xfrm>
                  <a:off x="643499" y="2448095"/>
                  <a:ext cx="363501" cy="363501"/>
                  <a:chOff x="1350054" y="4112122"/>
                  <a:chExt cx="363501" cy="363501"/>
                </a:xfrm>
              </p:grpSpPr>
              <p:sp>
                <p:nvSpPr>
                  <p:cNvPr id="129" name="TextBox 128"/>
                  <p:cNvSpPr txBox="1"/>
                  <p:nvPr/>
                </p:nvSpPr>
                <p:spPr>
                  <a:xfrm>
                    <a:off x="1350054" y="4112122"/>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30" name="Rectangle 129"/>
                  <p:cNvSpPr/>
                  <p:nvPr/>
                </p:nvSpPr>
                <p:spPr>
                  <a:xfrm>
                    <a:off x="1397152" y="4201539"/>
                    <a:ext cx="269304" cy="184666"/>
                  </a:xfrm>
                  <a:prstGeom prst="rect">
                    <a:avLst/>
                  </a:prstGeom>
                  <a:noFill/>
                  <a:ln>
                    <a:noFill/>
                  </a:ln>
                </p:spPr>
                <p:txBody>
                  <a:bodyPr wrap="none" lIns="0" tIns="0" rIns="0" bIns="0">
                    <a:spAutoFit/>
                  </a:bodyPr>
                  <a:lstStyle/>
                  <a:p>
                    <a:r>
                      <a:rPr lang="en-CA" sz="1200" b="1" dirty="0" smtClean="0">
                        <a:solidFill>
                          <a:srgbClr val="282828"/>
                        </a:solidFill>
                      </a:rPr>
                      <a:t>31%</a:t>
                    </a:r>
                    <a:endParaRPr lang="en-CA" sz="1200" b="1" dirty="0">
                      <a:solidFill>
                        <a:srgbClr val="282828"/>
                      </a:solidFill>
                    </a:endParaRPr>
                  </a:p>
                </p:txBody>
              </p:sp>
            </p:grpSp>
            <p:cxnSp>
              <p:nvCxnSpPr>
                <p:cNvPr id="126" name="Straight Connector 125"/>
                <p:cNvCxnSpPr/>
                <p:nvPr/>
              </p:nvCxnSpPr>
              <p:spPr>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grpSp>
      <p:grpSp>
        <p:nvGrpSpPr>
          <p:cNvPr id="50" name="Group 2"/>
          <p:cNvGrpSpPr/>
          <p:nvPr/>
        </p:nvGrpSpPr>
        <p:grpSpPr>
          <a:xfrm>
            <a:off x="247211" y="6477961"/>
            <a:ext cx="4324789" cy="261623"/>
            <a:chOff x="1559256" y="5157193"/>
            <a:chExt cx="4324789" cy="253467"/>
          </a:xfrm>
        </p:grpSpPr>
        <p:grpSp>
          <p:nvGrpSpPr>
            <p:cNvPr id="82" name="Group 3"/>
            <p:cNvGrpSpPr/>
            <p:nvPr/>
          </p:nvGrpSpPr>
          <p:grpSpPr>
            <a:xfrm>
              <a:off x="1559256" y="5157203"/>
              <a:ext cx="1598406" cy="253455"/>
              <a:chOff x="2989195" y="6289577"/>
              <a:chExt cx="1741128" cy="264692"/>
            </a:xfrm>
          </p:grpSpPr>
          <p:sp>
            <p:nvSpPr>
              <p:cNvPr id="9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00"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5" name="Group 5"/>
            <p:cNvGrpSpPr/>
            <p:nvPr/>
          </p:nvGrpSpPr>
          <p:grpSpPr>
            <a:xfrm>
              <a:off x="2918782" y="5157206"/>
              <a:ext cx="1453097" cy="253454"/>
              <a:chOff x="4402330" y="6289581"/>
              <a:chExt cx="1741127" cy="264691"/>
            </a:xfrm>
          </p:grpSpPr>
          <p:sp>
            <p:nvSpPr>
              <p:cNvPr id="89"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98"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86" name="Group 7"/>
            <p:cNvGrpSpPr/>
            <p:nvPr/>
          </p:nvGrpSpPr>
          <p:grpSpPr>
            <a:xfrm>
              <a:off x="4430950" y="5157193"/>
              <a:ext cx="1453095" cy="253454"/>
              <a:chOff x="5966949" y="6289568"/>
              <a:chExt cx="1741125" cy="264691"/>
            </a:xfrm>
          </p:grpSpPr>
          <p:sp>
            <p:nvSpPr>
              <p:cNvPr id="87"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88"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01" name="Rectangle 10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97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110138"/>
            <a:ext cx="2067640" cy="1819656"/>
          </a:xfrm>
          <a:prstGeom prst="rect">
            <a:avLst/>
          </a:prstGeom>
        </p:spPr>
      </p:pic>
      <p:sp>
        <p:nvSpPr>
          <p:cNvPr id="2" name="Title 1"/>
          <p:cNvSpPr>
            <a:spLocks noGrp="1"/>
          </p:cNvSpPr>
          <p:nvPr>
            <p:ph type="title"/>
          </p:nvPr>
        </p:nvSpPr>
        <p:spPr/>
        <p:txBody>
          <a:bodyPr/>
          <a:lstStyle/>
          <a:p>
            <a:r>
              <a:rPr lang="en-US" dirty="0" smtClean="0"/>
              <a:t>Primary </a:t>
            </a:r>
            <a:r>
              <a:rPr lang="en-US" dirty="0"/>
              <a:t>health care</a:t>
            </a:r>
          </a:p>
        </p:txBody>
      </p:sp>
      <p:sp>
        <p:nvSpPr>
          <p:cNvPr id="3" name="Slide Number Placeholder 2"/>
          <p:cNvSpPr>
            <a:spLocks noGrp="1"/>
          </p:cNvSpPr>
          <p:nvPr>
            <p:ph type="sldNum" sz="quarter" idx="4"/>
          </p:nvPr>
        </p:nvSpPr>
        <p:spPr/>
        <p:txBody>
          <a:bodyPr/>
          <a:lstStyle/>
          <a:p>
            <a:fld id="{B0F7FFD8-5CE8-4D8F-8E40-58118BB0EBB0}" type="slidenum">
              <a:rPr lang="en-CA" smtClean="0"/>
              <a:pPr/>
              <a:t>37</a:t>
            </a:fld>
            <a:endParaRPr lang="en-CA" dirty="0"/>
          </a:p>
        </p:txBody>
      </p:sp>
      <p:sp>
        <p:nvSpPr>
          <p:cNvPr id="6" name="Rectangle 5"/>
          <p:cNvSpPr/>
          <p:nvPr/>
        </p:nvSpPr>
        <p:spPr>
          <a:xfrm>
            <a:off x="457200" y="1900510"/>
            <a:ext cx="8123274" cy="4233590"/>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180000" rtlCol="0" anchor="t" anchorCtr="0"/>
          <a:lstStyle/>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Generally, Canadians report better experiences with their </a:t>
            </a:r>
            <a:r>
              <a:rPr lang="en-US" sz="1400" dirty="0" smtClean="0">
                <a:solidFill>
                  <a:schemeClr val="tx1"/>
                </a:solidFill>
                <a:cs typeface="Arial" panose="020B0604020202020204" pitchFamily="34" charset="0"/>
              </a:rPr>
              <a:t>primary health </a:t>
            </a:r>
            <a:r>
              <a:rPr lang="en-US" sz="1400" dirty="0">
                <a:solidFill>
                  <a:schemeClr val="tx1"/>
                </a:solidFill>
                <a:cs typeface="Arial" panose="020B0604020202020204" pitchFamily="34" charset="0"/>
              </a:rPr>
              <a:t>care provider than the international average, with respect to their regular doctor knowing their medical history, involving them in medical decisions, spending enough time with them and encouraging them to ask questions. </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When it comes to managing the complex medical needs of seniors, the majority of Canadian seniors (82%) — more than </a:t>
            </a:r>
            <a:r>
              <a:rPr lang="en-US" sz="1400" dirty="0" smtClean="0">
                <a:solidFill>
                  <a:schemeClr val="tx1"/>
                </a:solidFill>
                <a:cs typeface="Arial" panose="020B0604020202020204" pitchFamily="34" charset="0"/>
              </a:rPr>
              <a:t>the </a:t>
            </a:r>
            <a:r>
              <a:rPr lang="en-US" sz="1400" dirty="0">
                <a:solidFill>
                  <a:schemeClr val="tx1"/>
                </a:solidFill>
                <a:cs typeface="Arial" panose="020B0604020202020204" pitchFamily="34" charset="0"/>
              </a:rPr>
              <a:t>international average — had a medication review within the past 12 months as well as a treatment plan for their </a:t>
            </a:r>
            <a:r>
              <a:rPr lang="en-US" sz="1400" dirty="0" smtClean="0">
                <a:solidFill>
                  <a:schemeClr val="tx1"/>
                </a:solidFill>
                <a:cs typeface="Arial" panose="020B0604020202020204" pitchFamily="34" charset="0"/>
              </a:rPr>
              <a:t>chronic </a:t>
            </a:r>
            <a:r>
              <a:rPr lang="en-US" sz="1400" dirty="0">
                <a:solidFill>
                  <a:schemeClr val="tx1"/>
                </a:solidFill>
                <a:cs typeface="Arial" panose="020B0604020202020204" pitchFamily="34" charset="0"/>
              </a:rPr>
              <a:t>conditions. </a:t>
            </a:r>
          </a:p>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Only </a:t>
            </a:r>
            <a:r>
              <a:rPr lang="en-US" sz="1400" dirty="0">
                <a:solidFill>
                  <a:schemeClr val="tx1"/>
                </a:solidFill>
                <a:cs typeface="Arial" panose="020B0604020202020204" pitchFamily="34" charset="0"/>
              </a:rPr>
              <a:t>65% have a health care professional they can easily contact to ask a question between doctor visits, and even fewer (14%) have a health care professional contacting them between doctor visits; both of </a:t>
            </a:r>
            <a:r>
              <a:rPr lang="en-US" sz="1400" dirty="0" smtClean="0">
                <a:solidFill>
                  <a:schemeClr val="tx1"/>
                </a:solidFill>
                <a:cs typeface="Arial" panose="020B0604020202020204" pitchFamily="34" charset="0"/>
              </a:rPr>
              <a:t>these proportions </a:t>
            </a:r>
            <a:r>
              <a:rPr lang="en-US" sz="1400" dirty="0">
                <a:solidFill>
                  <a:schemeClr val="tx1"/>
                </a:solidFill>
                <a:cs typeface="Arial" panose="020B0604020202020204" pitchFamily="34" charset="0"/>
              </a:rPr>
              <a:t>are below the international average</a:t>
            </a:r>
            <a:r>
              <a:rPr lang="en-US" sz="1400" dirty="0" smtClean="0">
                <a:solidFill>
                  <a:schemeClr val="tx1"/>
                </a:solidFill>
                <a:cs typeface="Arial" panose="020B0604020202020204" pitchFamily="34" charset="0"/>
              </a:rPr>
              <a:t>.</a:t>
            </a:r>
            <a:r>
              <a:rPr lang="en-US" sz="1400" strike="sngStrike" dirty="0" smtClean="0">
                <a:solidFill>
                  <a:srgbClr val="FF0000"/>
                </a:solidFill>
                <a:cs typeface="Arial" panose="020B0604020202020204" pitchFamily="34" charset="0"/>
              </a:rPr>
              <a:t> </a:t>
            </a:r>
            <a:endParaRPr lang="en-US" sz="1400" strike="sngStrike" dirty="0">
              <a:solidFill>
                <a:srgbClr val="FF0000"/>
              </a:solidFill>
              <a:cs typeface="Arial" panose="020B0604020202020204" pitchFamily="34" charset="0"/>
            </a:endParaRP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While better than the international average, 59% of Canadian seniors are not very confident in managing their own health problems. </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Canadian seniors are more likely to discuss healthy lifestyle choices with their care providers,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but </a:t>
            </a:r>
            <a:r>
              <a:rPr lang="en-US" sz="1400" dirty="0">
                <a:solidFill>
                  <a:schemeClr val="tx1"/>
                </a:solidFill>
                <a:cs typeface="Arial" panose="020B0604020202020204" pitchFamily="34" charset="0"/>
              </a:rPr>
              <a:t>gaps remain. </a:t>
            </a:r>
            <a:r>
              <a:rPr lang="en-US" sz="1400" dirty="0" smtClean="0">
                <a:solidFill>
                  <a:schemeClr val="tx1"/>
                </a:solidFill>
                <a:cs typeface="Arial" panose="020B0604020202020204" pitchFamily="34" charset="0"/>
              </a:rPr>
              <a:t>For </a:t>
            </a:r>
            <a:r>
              <a:rPr lang="en-US" sz="1400" dirty="0">
                <a:solidFill>
                  <a:schemeClr val="tx1"/>
                </a:solidFill>
                <a:cs typeface="Arial" panose="020B0604020202020204" pitchFamily="34" charset="0"/>
              </a:rPr>
              <a:t>instance, close to half did not discuss </a:t>
            </a:r>
            <a:r>
              <a:rPr lang="en-US" sz="1400" dirty="0" smtClean="0">
                <a:solidFill>
                  <a:schemeClr val="tx1"/>
                </a:solidFill>
                <a:cs typeface="Arial" panose="020B0604020202020204" pitchFamily="34" charset="0"/>
              </a:rPr>
              <a:t>a healthy </a:t>
            </a:r>
            <a:r>
              <a:rPr lang="en-US" sz="1400" dirty="0">
                <a:solidFill>
                  <a:schemeClr val="tx1"/>
                </a:solidFill>
                <a:cs typeface="Arial" panose="020B0604020202020204" pitchFamily="34" charset="0"/>
              </a:rPr>
              <a:t>diet or exercise. </a:t>
            </a:r>
          </a:p>
        </p:txBody>
      </p:sp>
      <p:cxnSp>
        <p:nvCxnSpPr>
          <p:cNvPr id="8" name="Straight Connector 7"/>
          <p:cNvCxnSpPr/>
          <p:nvPr/>
        </p:nvCxnSpPr>
        <p:spPr>
          <a:xfrm flipV="1">
            <a:off x="457200" y="1900513"/>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1500281"/>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sp>
        <p:nvSpPr>
          <p:cNvPr id="11" name="Rectangle 1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75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389999"/>
            <a:ext cx="8229600" cy="1269578"/>
          </a:xfrm>
        </p:spPr>
        <p:txBody>
          <a:bodyPr/>
          <a:lstStyle/>
          <a:p>
            <a:r>
              <a:rPr lang="en-CA" sz="3000" dirty="0" smtClean="0"/>
              <a:t>Almost all Canadian </a:t>
            </a:r>
            <a:r>
              <a:rPr lang="en-CA" sz="3000" dirty="0"/>
              <a:t>seniors have a regular doctor </a:t>
            </a:r>
            <a:r>
              <a:rPr lang="en-CA" sz="3000" dirty="0" smtClean="0"/>
              <a:t/>
            </a:r>
            <a:br>
              <a:rPr lang="en-CA" sz="3000" dirty="0" smtClean="0"/>
            </a:br>
            <a:r>
              <a:rPr lang="en-CA" sz="3000" dirty="0" smtClean="0"/>
              <a:t>or </a:t>
            </a:r>
            <a:r>
              <a:rPr lang="en-CA" sz="3000" dirty="0"/>
              <a:t>place of </a:t>
            </a:r>
            <a:r>
              <a:rPr lang="en-CA" sz="3000" dirty="0" smtClean="0"/>
              <a:t>care, and report </a:t>
            </a:r>
            <a:r>
              <a:rPr lang="en-CA" sz="3000" dirty="0"/>
              <a:t>better experiences </a:t>
            </a:r>
            <a:r>
              <a:rPr lang="en-CA" sz="3000" dirty="0" smtClean="0"/>
              <a:t/>
            </a:r>
            <a:br>
              <a:rPr lang="en-CA" sz="3000" dirty="0" smtClean="0"/>
            </a:br>
            <a:r>
              <a:rPr lang="en-CA" sz="3000" dirty="0" smtClean="0"/>
              <a:t>with </a:t>
            </a:r>
            <a:r>
              <a:rPr lang="en-CA" sz="3000" dirty="0"/>
              <a:t>their regular </a:t>
            </a:r>
            <a:r>
              <a:rPr lang="en-CA" sz="3000" dirty="0" smtClean="0"/>
              <a:t>doctors than CMWF average</a:t>
            </a:r>
            <a:endParaRPr lang="en-CA" sz="3000"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38</a:t>
            </a:fld>
            <a:endParaRPr lang="en-CA" dirty="0"/>
          </a:p>
        </p:txBody>
      </p:sp>
      <p:grpSp>
        <p:nvGrpSpPr>
          <p:cNvPr id="5" name="Group 4"/>
          <p:cNvGrpSpPr/>
          <p:nvPr/>
        </p:nvGrpSpPr>
        <p:grpSpPr>
          <a:xfrm>
            <a:off x="161925" y="1774392"/>
            <a:ext cx="8425614" cy="4249920"/>
            <a:chOff x="161925" y="1774392"/>
            <a:chExt cx="8425614" cy="4249920"/>
          </a:xfrm>
        </p:grpSpPr>
        <p:sp>
          <p:nvSpPr>
            <p:cNvPr id="29" name="Rectangle 28"/>
            <p:cNvSpPr/>
            <p:nvPr/>
          </p:nvSpPr>
          <p:spPr>
            <a:xfrm>
              <a:off x="886408" y="1774392"/>
              <a:ext cx="6343067" cy="307777"/>
            </a:xfrm>
            <a:prstGeom prst="rect">
              <a:avLst/>
            </a:prstGeom>
          </p:spPr>
          <p:txBody>
            <a:bodyPr wrap="square">
              <a:spAutoFit/>
            </a:bodyPr>
            <a:lstStyle/>
            <a:p>
              <a:pPr>
                <a:defRPr/>
              </a:pPr>
              <a:r>
                <a:rPr lang="en-US" sz="1400" dirty="0">
                  <a:solidFill>
                    <a:srgbClr val="365254"/>
                  </a:solidFill>
                  <a:cs typeface="Arial" panose="020B0604020202020204" pitchFamily="34" charset="0"/>
                </a:rPr>
                <a:t>Percentage of respondents who said that </a:t>
              </a:r>
              <a:r>
                <a:rPr lang="en-US" sz="1400" dirty="0" smtClean="0">
                  <a:solidFill>
                    <a:srgbClr val="365254"/>
                  </a:solidFill>
                  <a:cs typeface="Arial" panose="020B0604020202020204" pitchFamily="34" charset="0"/>
                </a:rPr>
                <a:t>their </a:t>
              </a:r>
              <a:r>
                <a:rPr lang="en-US" sz="1400" dirty="0">
                  <a:solidFill>
                    <a:srgbClr val="365254"/>
                  </a:solidFill>
                  <a:cs typeface="Arial" panose="020B0604020202020204" pitchFamily="34" charset="0"/>
                </a:rPr>
                <a:t>regular doctor or medical staff </a:t>
              </a:r>
              <a:r>
                <a:rPr lang="en-US" sz="1400" b="1" dirty="0" smtClean="0">
                  <a:solidFill>
                    <a:srgbClr val="365254"/>
                  </a:solidFill>
                  <a:cs typeface="Arial" panose="020B0604020202020204" pitchFamily="34" charset="0"/>
                </a:rPr>
                <a:t>always</a:t>
              </a:r>
              <a:endParaRPr lang="en-CA" sz="1400" dirty="0">
                <a:solidFill>
                  <a:srgbClr val="365254"/>
                </a:solidFill>
                <a:cs typeface="Arial" panose="020B0604020202020204" pitchFamily="34" charset="0"/>
              </a:endParaRPr>
            </a:p>
          </p:txBody>
        </p:sp>
        <p:grpSp>
          <p:nvGrpSpPr>
            <p:cNvPr id="8" name="Group 7"/>
            <p:cNvGrpSpPr/>
            <p:nvPr/>
          </p:nvGrpSpPr>
          <p:grpSpPr>
            <a:xfrm>
              <a:off x="161925" y="1884130"/>
              <a:ext cx="8425614" cy="4140182"/>
              <a:chOff x="161925" y="1884130"/>
              <a:chExt cx="8425614" cy="4140182"/>
            </a:xfrm>
          </p:grpSpPr>
          <p:grpSp>
            <p:nvGrpSpPr>
              <p:cNvPr id="7" name="Group 6"/>
              <p:cNvGrpSpPr/>
              <p:nvPr/>
            </p:nvGrpSpPr>
            <p:grpSpPr>
              <a:xfrm>
                <a:off x="161925" y="1884130"/>
                <a:ext cx="8425614" cy="4140182"/>
                <a:chOff x="161925" y="1884130"/>
                <a:chExt cx="8425614" cy="4140182"/>
              </a:xfrm>
            </p:grpSpPr>
            <p:graphicFrame>
              <p:nvGraphicFramePr>
                <p:cNvPr id="4" name="Content Placeholder 4"/>
                <p:cNvGraphicFramePr>
                  <a:graphicFrameLocks/>
                </p:cNvGraphicFramePr>
                <p:nvPr>
                  <p:extLst>
                    <p:ext uri="{D42A27DB-BD31-4B8C-83A1-F6EECF244321}">
                      <p14:modId xmlns:p14="http://schemas.microsoft.com/office/powerpoint/2010/main" val="1436716731"/>
                    </p:ext>
                  </p:extLst>
                </p:nvPr>
              </p:nvGraphicFramePr>
              <p:xfrm>
                <a:off x="161925" y="1884130"/>
                <a:ext cx="8425614" cy="414018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31885" y="2373114"/>
                  <a:ext cx="2181003" cy="461665"/>
                </a:xfrm>
                <a:prstGeom prst="rect">
                  <a:avLst/>
                </a:prstGeom>
              </p:spPr>
              <p:txBody>
                <a:bodyPr wrap="square">
                  <a:spAutoFit/>
                </a:bodyPr>
                <a:lstStyle/>
                <a:p>
                  <a:pPr algn="r"/>
                  <a:r>
                    <a:rPr lang="en-US" sz="1200" dirty="0" smtClean="0">
                      <a:latin typeface="Arial Narrow" panose="020B0606020202030204" pitchFamily="34" charset="0"/>
                      <a:cs typeface="Arial" panose="020B0604020202020204" pitchFamily="34" charset="0"/>
                    </a:rPr>
                    <a:t>Knows </a:t>
                  </a:r>
                  <a:r>
                    <a:rPr lang="en-US" sz="1200" dirty="0">
                      <a:latin typeface="Arial Narrow" panose="020B0606020202030204" pitchFamily="34" charset="0"/>
                      <a:cs typeface="Arial" panose="020B0604020202020204" pitchFamily="34" charset="0"/>
                    </a:rPr>
                    <a:t>important information about their medical history </a:t>
                  </a:r>
                  <a:endParaRPr lang="en-CA" sz="1200" dirty="0">
                    <a:latin typeface="Arial Narrow" panose="020B0606020202030204" pitchFamily="34" charset="0"/>
                    <a:cs typeface="Arial" panose="020B0604020202020204" pitchFamily="34" charset="0"/>
                  </a:endParaRPr>
                </a:p>
              </p:txBody>
            </p:sp>
            <p:sp>
              <p:nvSpPr>
                <p:cNvPr id="25" name="Rectangle 24"/>
                <p:cNvSpPr/>
                <p:nvPr/>
              </p:nvSpPr>
              <p:spPr>
                <a:xfrm>
                  <a:off x="396608" y="2960393"/>
                  <a:ext cx="2816280" cy="276999"/>
                </a:xfrm>
                <a:prstGeom prst="rect">
                  <a:avLst/>
                </a:prstGeom>
              </p:spPr>
              <p:txBody>
                <a:bodyPr wrap="square">
                  <a:spAutoFit/>
                </a:bodyPr>
                <a:lstStyle/>
                <a:p>
                  <a:pPr algn="r"/>
                  <a:r>
                    <a:rPr lang="en-US" sz="1200" dirty="0" smtClean="0">
                      <a:latin typeface="Arial Narrow" panose="020B0606020202030204" pitchFamily="34" charset="0"/>
                      <a:cs typeface="Arial" panose="020B0604020202020204" pitchFamily="34" charset="0"/>
                    </a:rPr>
                    <a:t>Spends </a:t>
                  </a:r>
                  <a:r>
                    <a:rPr lang="en-US" sz="1200" dirty="0">
                      <a:latin typeface="Arial Narrow" panose="020B0606020202030204" pitchFamily="34" charset="0"/>
                      <a:cs typeface="Arial" panose="020B0604020202020204" pitchFamily="34" charset="0"/>
                    </a:rPr>
                    <a:t>enough time with them </a:t>
                  </a:r>
                  <a:endParaRPr lang="en-CA" sz="1200" dirty="0">
                    <a:latin typeface="Arial Narrow" panose="020B0606020202030204" pitchFamily="34" charset="0"/>
                    <a:cs typeface="Arial" panose="020B0604020202020204" pitchFamily="34" charset="0"/>
                  </a:endParaRPr>
                </a:p>
              </p:txBody>
            </p:sp>
            <p:sp>
              <p:nvSpPr>
                <p:cNvPr id="26" name="Rectangle 25"/>
                <p:cNvSpPr/>
                <p:nvPr/>
              </p:nvSpPr>
              <p:spPr>
                <a:xfrm>
                  <a:off x="396608" y="3454248"/>
                  <a:ext cx="2816280"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Encourages them </a:t>
                  </a:r>
                  <a:r>
                    <a:rPr lang="en-US" sz="1200" dirty="0">
                      <a:solidFill>
                        <a:srgbClr val="000000"/>
                      </a:solidFill>
                      <a:latin typeface="Arial Narrow" panose="020B0606020202030204" pitchFamily="34" charset="0"/>
                      <a:cs typeface="Arial" panose="020B0604020202020204" pitchFamily="34" charset="0"/>
                    </a:rPr>
                    <a:t>to ask questions </a:t>
                  </a:r>
                  <a:endParaRPr lang="en-CA" sz="1200" dirty="0">
                    <a:solidFill>
                      <a:srgbClr val="000000"/>
                    </a:solidFill>
                    <a:latin typeface="Arial Narrow" panose="020B0606020202030204" pitchFamily="34" charset="0"/>
                    <a:cs typeface="Arial" panose="020B0604020202020204" pitchFamily="34" charset="0"/>
                  </a:endParaRPr>
                </a:p>
              </p:txBody>
            </p:sp>
            <p:sp>
              <p:nvSpPr>
                <p:cNvPr id="27" name="Rectangle 26"/>
                <p:cNvSpPr/>
                <p:nvPr/>
              </p:nvSpPr>
              <p:spPr>
                <a:xfrm>
                  <a:off x="1431119" y="3833300"/>
                  <a:ext cx="1781768" cy="461665"/>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Explains </a:t>
                  </a:r>
                  <a:r>
                    <a:rPr lang="en-US" sz="1200" dirty="0">
                      <a:solidFill>
                        <a:srgbClr val="000000"/>
                      </a:solidFill>
                      <a:latin typeface="Arial Narrow" panose="020B0606020202030204" pitchFamily="34" charset="0"/>
                      <a:cs typeface="Arial" panose="020B0604020202020204" pitchFamily="34" charset="0"/>
                    </a:rPr>
                    <a:t>things in a way that is easy to understand </a:t>
                  </a:r>
                  <a:endParaRPr lang="en-CA" sz="1200" dirty="0">
                    <a:solidFill>
                      <a:srgbClr val="000000"/>
                    </a:solidFill>
                    <a:latin typeface="Arial Narrow" panose="020B0606020202030204" pitchFamily="34" charset="0"/>
                    <a:cs typeface="Arial" panose="020B0604020202020204" pitchFamily="34" charset="0"/>
                  </a:endParaRPr>
                </a:p>
              </p:txBody>
            </p:sp>
            <p:sp>
              <p:nvSpPr>
                <p:cNvPr id="28" name="Rectangle 27"/>
                <p:cNvSpPr/>
                <p:nvPr/>
              </p:nvSpPr>
              <p:spPr>
                <a:xfrm>
                  <a:off x="672858" y="4331340"/>
                  <a:ext cx="2540030" cy="461665"/>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Involves them </a:t>
                  </a:r>
                  <a:r>
                    <a:rPr lang="en-US" sz="1200" dirty="0">
                      <a:solidFill>
                        <a:srgbClr val="000000"/>
                      </a:solidFill>
                      <a:latin typeface="Arial Narrow" panose="020B0606020202030204" pitchFamily="34" charset="0"/>
                      <a:cs typeface="Arial" panose="020B0604020202020204" pitchFamily="34" charset="0"/>
                    </a:rPr>
                    <a:t>as much as they want in decisions about their treatment or care </a:t>
                  </a:r>
                  <a:endParaRPr lang="en-CA" sz="1200" dirty="0">
                    <a:solidFill>
                      <a:srgbClr val="000000"/>
                    </a:solidFill>
                    <a:latin typeface="Arial Narrow" panose="020B0606020202030204" pitchFamily="34" charset="0"/>
                    <a:cs typeface="Arial" panose="020B0604020202020204" pitchFamily="34" charset="0"/>
                  </a:endParaRPr>
                </a:p>
              </p:txBody>
            </p:sp>
          </p:grpSp>
          <p:grpSp>
            <p:nvGrpSpPr>
              <p:cNvPr id="16" name="Group 15"/>
              <p:cNvGrpSpPr/>
              <p:nvPr/>
            </p:nvGrpSpPr>
            <p:grpSpPr>
              <a:xfrm>
                <a:off x="5504615" y="5161252"/>
                <a:ext cx="1144772" cy="276999"/>
                <a:chOff x="5888663" y="5884770"/>
                <a:chExt cx="1144772" cy="276999"/>
              </a:xfrm>
            </p:grpSpPr>
            <p:grpSp>
              <p:nvGrpSpPr>
                <p:cNvPr id="17" name="Group 16"/>
                <p:cNvGrpSpPr/>
                <p:nvPr/>
              </p:nvGrpSpPr>
              <p:grpSpPr bwMode="gray">
                <a:xfrm>
                  <a:off x="5888663" y="5884770"/>
                  <a:ext cx="1144772" cy="276999"/>
                  <a:chOff x="5734493" y="5893634"/>
                  <a:chExt cx="1144772" cy="276999"/>
                </a:xfrm>
              </p:grpSpPr>
              <p:sp>
                <p:nvSpPr>
                  <p:cNvPr id="24" name="Rectangle 23"/>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18" name="Group 17"/>
                <p:cNvGrpSpPr/>
                <p:nvPr/>
              </p:nvGrpSpPr>
              <p:grpSpPr>
                <a:xfrm>
                  <a:off x="5934795" y="5967971"/>
                  <a:ext cx="482692" cy="128016"/>
                  <a:chOff x="5974370" y="5966784"/>
                  <a:chExt cx="482692" cy="128016"/>
                </a:xfrm>
              </p:grpSpPr>
              <p:grpSp>
                <p:nvGrpSpPr>
                  <p:cNvPr id="20" name="Group 19"/>
                  <p:cNvGrpSpPr/>
                  <p:nvPr/>
                </p:nvGrpSpPr>
                <p:grpSpPr bwMode="gray">
                  <a:xfrm>
                    <a:off x="5974370" y="5966784"/>
                    <a:ext cx="305354" cy="128016"/>
                    <a:chOff x="5245240" y="5632102"/>
                    <a:chExt cx="305354" cy="128016"/>
                  </a:xfrm>
                </p:grpSpPr>
                <p:sp>
                  <p:nvSpPr>
                    <p:cNvPr id="22" name="Diamond 21"/>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Diamond 22"/>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 name="Diamond 20"/>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grpSp>
      <p:grpSp>
        <p:nvGrpSpPr>
          <p:cNvPr id="31" name="Group 2"/>
          <p:cNvGrpSpPr/>
          <p:nvPr/>
        </p:nvGrpSpPr>
        <p:grpSpPr>
          <a:xfrm>
            <a:off x="247211" y="6477961"/>
            <a:ext cx="4324789" cy="261623"/>
            <a:chOff x="1559256" y="5157193"/>
            <a:chExt cx="4324789" cy="253467"/>
          </a:xfrm>
        </p:grpSpPr>
        <p:grpSp>
          <p:nvGrpSpPr>
            <p:cNvPr id="32" name="Group 3"/>
            <p:cNvGrpSpPr/>
            <p:nvPr/>
          </p:nvGrpSpPr>
          <p:grpSpPr>
            <a:xfrm>
              <a:off x="1559256" y="5157203"/>
              <a:ext cx="1598406" cy="253455"/>
              <a:chOff x="2989195" y="6289577"/>
              <a:chExt cx="1741128" cy="264692"/>
            </a:xfrm>
          </p:grpSpPr>
          <p:sp>
            <p:nvSpPr>
              <p:cNvPr id="4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3" name="Group 5"/>
            <p:cNvGrpSpPr/>
            <p:nvPr/>
          </p:nvGrpSpPr>
          <p:grpSpPr>
            <a:xfrm>
              <a:off x="2918782" y="5157206"/>
              <a:ext cx="1453097" cy="253454"/>
              <a:chOff x="4402330" y="6289581"/>
              <a:chExt cx="1741127" cy="264691"/>
            </a:xfrm>
          </p:grpSpPr>
          <p:sp>
            <p:nvSpPr>
              <p:cNvPr id="38"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4" name="Group 7"/>
            <p:cNvGrpSpPr/>
            <p:nvPr/>
          </p:nvGrpSpPr>
          <p:grpSpPr>
            <a:xfrm>
              <a:off x="4430950" y="5157193"/>
              <a:ext cx="1453095" cy="253454"/>
              <a:chOff x="5966949" y="6289568"/>
              <a:chExt cx="1741125" cy="264691"/>
            </a:xfrm>
          </p:grpSpPr>
          <p:sp>
            <p:nvSpPr>
              <p:cNvPr id="36"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6" name="Group 5"/>
          <p:cNvGrpSpPr/>
          <p:nvPr/>
        </p:nvGrpSpPr>
        <p:grpSpPr>
          <a:xfrm>
            <a:off x="1457819" y="5680309"/>
            <a:ext cx="6733681" cy="528009"/>
            <a:chOff x="1457819" y="5680309"/>
            <a:chExt cx="6733681" cy="528009"/>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819" y="5680309"/>
              <a:ext cx="528009" cy="528009"/>
            </a:xfrm>
            <a:prstGeom prst="rect">
              <a:avLst/>
            </a:prstGeom>
          </p:spPr>
        </p:pic>
        <p:sp>
          <p:nvSpPr>
            <p:cNvPr id="35" name="Rectangle 34"/>
            <p:cNvSpPr/>
            <p:nvPr/>
          </p:nvSpPr>
          <p:spPr>
            <a:xfrm>
              <a:off x="2009852" y="5689027"/>
              <a:ext cx="6181648" cy="502702"/>
            </a:xfrm>
            <a:prstGeom prst="rect">
              <a:avLst/>
            </a:prstGeom>
          </p:spPr>
          <p:txBody>
            <a:bodyPr wrap="square">
              <a:spAutoFit/>
            </a:bodyPr>
            <a:lstStyle/>
            <a:p>
              <a:pPr>
                <a:lnSpc>
                  <a:spcPts val="1600"/>
                </a:lnSpc>
              </a:pPr>
              <a:r>
                <a:rPr lang="en-US" sz="1100" b="1" dirty="0" smtClean="0">
                  <a:latin typeface="Arial" panose="020B0604020202020204" pitchFamily="34" charset="0"/>
                  <a:cs typeface="Arial" panose="020B0604020202020204" pitchFamily="34" charset="0"/>
                </a:rPr>
                <a:t>Canadians</a:t>
              </a:r>
              <a:r>
                <a:rPr lang="en-US" sz="1100" b="1" dirty="0">
                  <a:latin typeface="Arial" panose="020B0604020202020204" pitchFamily="34" charset="0"/>
                  <a:cs typeface="Arial" panose="020B0604020202020204" pitchFamily="34" charset="0"/>
                </a:rPr>
                <a:t>’ experience with regular doctors remains better than the international average</a:t>
              </a:r>
              <a:r>
                <a:rPr lang="en-US" sz="1100" dirty="0">
                  <a:latin typeface="Arial" panose="020B0604020202020204" pitchFamily="34" charset="0"/>
                  <a:cs typeface="Arial" panose="020B0604020202020204" pitchFamily="34" charset="0"/>
                </a:rPr>
                <a:t>, as </a:t>
              </a:r>
              <a:r>
                <a:rPr lang="en-US" sz="1100" dirty="0" smtClean="0">
                  <a:latin typeface="Arial" panose="020B0604020202020204" pitchFamily="34" charset="0"/>
                  <a:cs typeface="Arial" panose="020B0604020202020204" pitchFamily="34" charset="0"/>
                </a:rPr>
                <a:t>was also seen </a:t>
              </a:r>
              <a:r>
                <a:rPr lang="en-US" sz="1100" dirty="0">
                  <a:latin typeface="Arial" panose="020B0604020202020204" pitchFamily="34" charset="0"/>
                  <a:cs typeface="Arial" panose="020B0604020202020204" pitchFamily="34" charset="0"/>
                </a:rPr>
                <a:t>in the 2014* </a:t>
              </a: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age 55+) and 2016</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age 18+) surveys.</a:t>
              </a:r>
            </a:p>
          </p:txBody>
        </p:sp>
      </p:grpSp>
      <p:sp>
        <p:nvSpPr>
          <p:cNvPr id="42" name="Rectangle 4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755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2"/>
            <a:ext cx="8229600" cy="846386"/>
          </a:xfrm>
        </p:spPr>
        <p:txBody>
          <a:bodyPr/>
          <a:lstStyle/>
          <a:p>
            <a:r>
              <a:rPr lang="en-CA" dirty="0" smtClean="0"/>
              <a:t>Provincial snapshot: Patient experience</a:t>
            </a:r>
            <a:br>
              <a:rPr lang="en-CA" dirty="0" smtClean="0"/>
            </a:br>
            <a:r>
              <a:rPr lang="en-CA" dirty="0" smtClean="0"/>
              <a:t>with regular doctor</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39</a:t>
            </a:fld>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3018763469"/>
              </p:ext>
            </p:extLst>
          </p:nvPr>
        </p:nvGraphicFramePr>
        <p:xfrm>
          <a:off x="501396" y="1647825"/>
          <a:ext cx="8245725" cy="3282791"/>
        </p:xfrm>
        <a:graphic>
          <a:graphicData uri="http://schemas.openxmlformats.org/drawingml/2006/table">
            <a:tbl>
              <a:tblPr/>
              <a:tblGrid>
                <a:gridCol w="2314157">
                  <a:extLst>
                    <a:ext uri="{9D8B030D-6E8A-4147-A177-3AD203B41FA5}">
                      <a16:colId xmlns:a16="http://schemas.microsoft.com/office/drawing/2014/main" val="20000"/>
                    </a:ext>
                  </a:extLst>
                </a:gridCol>
                <a:gridCol w="482904">
                  <a:extLst>
                    <a:ext uri="{9D8B030D-6E8A-4147-A177-3AD203B41FA5}">
                      <a16:colId xmlns:a16="http://schemas.microsoft.com/office/drawing/2014/main" val="20001"/>
                    </a:ext>
                  </a:extLst>
                </a:gridCol>
                <a:gridCol w="482904">
                  <a:extLst>
                    <a:ext uri="{9D8B030D-6E8A-4147-A177-3AD203B41FA5}">
                      <a16:colId xmlns:a16="http://schemas.microsoft.com/office/drawing/2014/main" val="20002"/>
                    </a:ext>
                  </a:extLst>
                </a:gridCol>
                <a:gridCol w="482904">
                  <a:extLst>
                    <a:ext uri="{9D8B030D-6E8A-4147-A177-3AD203B41FA5}">
                      <a16:colId xmlns:a16="http://schemas.microsoft.com/office/drawing/2014/main" val="20003"/>
                    </a:ext>
                  </a:extLst>
                </a:gridCol>
                <a:gridCol w="482904">
                  <a:extLst>
                    <a:ext uri="{9D8B030D-6E8A-4147-A177-3AD203B41FA5}">
                      <a16:colId xmlns:a16="http://schemas.microsoft.com/office/drawing/2014/main" val="20004"/>
                    </a:ext>
                  </a:extLst>
                </a:gridCol>
                <a:gridCol w="482904">
                  <a:extLst>
                    <a:ext uri="{9D8B030D-6E8A-4147-A177-3AD203B41FA5}">
                      <a16:colId xmlns:a16="http://schemas.microsoft.com/office/drawing/2014/main" val="20005"/>
                    </a:ext>
                  </a:extLst>
                </a:gridCol>
                <a:gridCol w="436964">
                  <a:extLst>
                    <a:ext uri="{9D8B030D-6E8A-4147-A177-3AD203B41FA5}">
                      <a16:colId xmlns:a16="http://schemas.microsoft.com/office/drawing/2014/main" val="20006"/>
                    </a:ext>
                  </a:extLst>
                </a:gridCol>
                <a:gridCol w="528844">
                  <a:extLst>
                    <a:ext uri="{9D8B030D-6E8A-4147-A177-3AD203B41FA5}">
                      <a16:colId xmlns:a16="http://schemas.microsoft.com/office/drawing/2014/main" val="20007"/>
                    </a:ext>
                  </a:extLst>
                </a:gridCol>
                <a:gridCol w="482904">
                  <a:extLst>
                    <a:ext uri="{9D8B030D-6E8A-4147-A177-3AD203B41FA5}">
                      <a16:colId xmlns:a16="http://schemas.microsoft.com/office/drawing/2014/main" val="20008"/>
                    </a:ext>
                  </a:extLst>
                </a:gridCol>
                <a:gridCol w="482904">
                  <a:extLst>
                    <a:ext uri="{9D8B030D-6E8A-4147-A177-3AD203B41FA5}">
                      <a16:colId xmlns:a16="http://schemas.microsoft.com/office/drawing/2014/main" val="20009"/>
                    </a:ext>
                  </a:extLst>
                </a:gridCol>
                <a:gridCol w="482904">
                  <a:extLst>
                    <a:ext uri="{9D8B030D-6E8A-4147-A177-3AD203B41FA5}">
                      <a16:colId xmlns:a16="http://schemas.microsoft.com/office/drawing/2014/main" val="20010"/>
                    </a:ext>
                  </a:extLst>
                </a:gridCol>
                <a:gridCol w="482904">
                  <a:extLst>
                    <a:ext uri="{9D8B030D-6E8A-4147-A177-3AD203B41FA5}">
                      <a16:colId xmlns:a16="http://schemas.microsoft.com/office/drawing/2014/main" val="20011"/>
                    </a:ext>
                  </a:extLst>
                </a:gridCol>
                <a:gridCol w="619624">
                  <a:extLst>
                    <a:ext uri="{9D8B030D-6E8A-4147-A177-3AD203B41FA5}">
                      <a16:colId xmlns:a16="http://schemas.microsoft.com/office/drawing/2014/main" val="20012"/>
                    </a:ext>
                  </a:extLst>
                </a:gridCol>
              </a:tblGrid>
              <a:tr h="4920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1" dirty="0" smtClean="0">
                          <a:cs typeface="Arial" panose="020B0604020202020204" pitchFamily="34" charset="0"/>
                        </a:rPr>
                        <a:t>Percentage of respondents who said that their regular doctor </a:t>
                      </a:r>
                      <a:br>
                        <a:rPr lang="en-US" sz="1300" b="1" dirty="0" smtClean="0">
                          <a:cs typeface="Arial" panose="020B0604020202020204" pitchFamily="34" charset="0"/>
                        </a:rPr>
                      </a:br>
                      <a:r>
                        <a:rPr lang="en-US" sz="1300" b="1" dirty="0" smtClean="0">
                          <a:cs typeface="Arial" panose="020B0604020202020204" pitchFamily="34" charset="0"/>
                        </a:rPr>
                        <a:t>or medical staff </a:t>
                      </a:r>
                      <a:r>
                        <a:rPr lang="en-US" sz="1300" b="1" i="1" dirty="0" smtClean="0">
                          <a:cs typeface="Arial" panose="020B0604020202020204" pitchFamily="34" charset="0"/>
                        </a:rPr>
                        <a:t>always</a:t>
                      </a:r>
                      <a:endParaRPr lang="en-CA" sz="1300" b="1" i="1" dirty="0" smtClean="0">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2733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Knows important information about their </a:t>
                      </a:r>
                      <a:r>
                        <a:rPr kumimoji="0" lang="en-US" sz="13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medical history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66</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336565">
                <a:tc>
                  <a:txBody>
                    <a:bodyPr/>
                    <a:lstStyle/>
                    <a:p>
                      <a:pPr marL="0" lvl="1" indent="0"/>
                      <a:r>
                        <a:rPr lang="en-CA" sz="1300" i="0" dirty="0" smtClean="0">
                          <a:latin typeface="+mn-lt"/>
                          <a:cs typeface="Arial" panose="020B0604020202020204" pitchFamily="34" charset="0"/>
                        </a:rPr>
                        <a:t>Spends </a:t>
                      </a:r>
                      <a:r>
                        <a:rPr lang="en-CA" sz="1300" b="1" i="0" dirty="0" smtClean="0">
                          <a:latin typeface="+mn-lt"/>
                          <a:cs typeface="Arial" panose="020B0604020202020204" pitchFamily="34" charset="0"/>
                        </a:rPr>
                        <a:t>enough time </a:t>
                      </a:r>
                      <a:r>
                        <a:rPr lang="en-CA" sz="1300" i="0" dirty="0" smtClean="0">
                          <a:latin typeface="+mn-lt"/>
                          <a:cs typeface="Arial" panose="020B0604020202020204" pitchFamily="34" charset="0"/>
                        </a:rPr>
                        <a:t>with them </a:t>
                      </a:r>
                      <a:endParaRPr lang="en-CA" sz="1300" i="0" dirty="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lvl="1"/>
                      <a:r>
                        <a:rPr lang="en-CA" sz="1300" i="0" dirty="0" smtClean="0">
                          <a:latin typeface="+mn-lt"/>
                          <a:cs typeface="Arial" panose="020B0604020202020204" pitchFamily="34" charset="0"/>
                        </a:rPr>
                        <a:t>Encourages</a:t>
                      </a:r>
                      <a:r>
                        <a:rPr lang="en-CA" sz="1300" i="0" baseline="0" dirty="0" smtClean="0">
                          <a:latin typeface="+mn-lt"/>
                          <a:cs typeface="Arial" panose="020B0604020202020204" pitchFamily="34" charset="0"/>
                        </a:rPr>
                        <a:t> them to </a:t>
                      </a:r>
                      <a:br>
                        <a:rPr lang="en-CA" sz="1300" i="0" baseline="0" dirty="0" smtClean="0">
                          <a:latin typeface="+mn-lt"/>
                          <a:cs typeface="Arial" panose="020B0604020202020204" pitchFamily="34" charset="0"/>
                        </a:rPr>
                      </a:br>
                      <a:r>
                        <a:rPr lang="en-CA" sz="1300" i="0" baseline="0" dirty="0" smtClean="0">
                          <a:latin typeface="+mn-lt"/>
                          <a:cs typeface="Arial" panose="020B0604020202020204" pitchFamily="34" charset="0"/>
                        </a:rPr>
                        <a:t>ask </a:t>
                      </a:r>
                      <a:r>
                        <a:rPr lang="en-CA" sz="1300" b="1" i="0" baseline="0" dirty="0" smtClean="0">
                          <a:latin typeface="+mn-lt"/>
                          <a:cs typeface="Arial" panose="020B0604020202020204" pitchFamily="34" charset="0"/>
                        </a:rPr>
                        <a:t>questions</a:t>
                      </a:r>
                      <a:endParaRPr lang="en-CA" sz="1300" b="1" i="0" dirty="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46</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0">
                <a:tc>
                  <a:txBody>
                    <a:bodyPr/>
                    <a:lstStyle/>
                    <a:p>
                      <a:pPr marL="0" lvl="1"/>
                      <a:r>
                        <a:rPr lang="en-CA" sz="1300" b="1" i="0" dirty="0" smtClean="0">
                          <a:latin typeface="+mn-lt"/>
                          <a:cs typeface="Arial" panose="020B0604020202020204" pitchFamily="34" charset="0"/>
                        </a:rPr>
                        <a:t>Explains</a:t>
                      </a:r>
                      <a:r>
                        <a:rPr lang="en-CA" sz="1300" i="0" dirty="0" smtClean="0">
                          <a:latin typeface="+mn-lt"/>
                          <a:cs typeface="Arial" panose="020B0604020202020204" pitchFamily="34" charset="0"/>
                        </a:rPr>
                        <a:t> things in a way that is easy to understand</a:t>
                      </a:r>
                      <a:endParaRPr lang="en-CA" sz="1300" i="0" dirty="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r h="797386">
                <a:tc>
                  <a:txBody>
                    <a:bodyPr/>
                    <a:lstStyle/>
                    <a:p>
                      <a:pPr marL="0" lvl="1"/>
                      <a:r>
                        <a:rPr lang="en-US" sz="1300" b="1" i="0" dirty="0" smtClean="0">
                          <a:latin typeface="+mn-lt"/>
                          <a:cs typeface="Arial" panose="020B0604020202020204" pitchFamily="34" charset="0"/>
                        </a:rPr>
                        <a:t>Involves</a:t>
                      </a:r>
                      <a:r>
                        <a:rPr lang="en-US" sz="1300" i="0" dirty="0" smtClean="0">
                          <a:latin typeface="+mn-lt"/>
                          <a:cs typeface="Arial" panose="020B0604020202020204" pitchFamily="34" charset="0"/>
                        </a:rPr>
                        <a:t> them as much as they want in decisions about their treatment or</a:t>
                      </a:r>
                      <a:r>
                        <a:rPr lang="en-US" sz="1300" i="0" baseline="0" dirty="0" smtClean="0">
                          <a:latin typeface="+mn-lt"/>
                          <a:cs typeface="Arial" panose="020B0604020202020204" pitchFamily="34" charset="0"/>
                        </a:rPr>
                        <a:t> care</a:t>
                      </a:r>
                      <a:endParaRPr lang="en-CA" sz="1300" i="0" dirty="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61</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640389191"/>
                  </a:ext>
                </a:extLst>
              </a:tr>
            </a:tbl>
          </a:graphicData>
        </a:graphic>
      </p:graphicFrame>
      <p:sp>
        <p:nvSpPr>
          <p:cNvPr id="23" name="Rectangle 22"/>
          <p:cNvSpPr/>
          <p:nvPr/>
        </p:nvSpPr>
        <p:spPr>
          <a:xfrm>
            <a:off x="507332" y="4928619"/>
            <a:ext cx="8254501"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40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Executive summary</a:t>
            </a:r>
          </a:p>
        </p:txBody>
      </p:sp>
      <p:sp>
        <p:nvSpPr>
          <p:cNvPr id="5" name="Content Placeholder 4"/>
          <p:cNvSpPr>
            <a:spLocks noGrp="1"/>
          </p:cNvSpPr>
          <p:nvPr>
            <p:ph idx="1"/>
          </p:nvPr>
        </p:nvSpPr>
        <p:spPr>
          <a:xfrm>
            <a:off x="473626" y="1351309"/>
            <a:ext cx="7707848" cy="4525963"/>
          </a:xfrm>
        </p:spPr>
        <p:txBody>
          <a:bodyPr>
            <a:noAutofit/>
          </a:bodyPr>
          <a:lstStyle/>
          <a:p>
            <a:pPr marL="0" indent="0">
              <a:lnSpc>
                <a:spcPts val="1800"/>
              </a:lnSpc>
              <a:spcBef>
                <a:spcPts val="0"/>
              </a:spcBef>
              <a:spcAft>
                <a:spcPts val="900"/>
              </a:spcAft>
              <a:buNone/>
            </a:pPr>
            <a:r>
              <a:rPr lang="en-US" sz="2400" b="0" dirty="0">
                <a:solidFill>
                  <a:srgbClr val="00A199"/>
                </a:solidFill>
              </a:rPr>
              <a:t>Health of Canadian seniors</a:t>
            </a:r>
          </a:p>
          <a:p>
            <a:pPr marL="225425" indent="-225425">
              <a:lnSpc>
                <a:spcPts val="1600"/>
              </a:lnSpc>
              <a:spcBef>
                <a:spcPts val="0"/>
              </a:spcBef>
              <a:spcAft>
                <a:spcPts val="450"/>
              </a:spcAft>
              <a:buNone/>
            </a:pPr>
            <a:r>
              <a:rPr lang="en-US" sz="1100" b="0" dirty="0" smtClean="0">
                <a:solidFill>
                  <a:schemeClr val="tx1"/>
                </a:solidFill>
                <a:latin typeface="Arial" panose="020B0604020202020204" pitchFamily="34" charset="0"/>
              </a:rPr>
              <a:t>•	8 out of 10 Canadian seniors — a higher proportion than the international average — rate their health as excellent, very good or good.</a:t>
            </a:r>
          </a:p>
          <a:p>
            <a:pPr marL="225425" indent="-225425">
              <a:lnSpc>
                <a:spcPts val="1600"/>
              </a:lnSpc>
              <a:spcBef>
                <a:spcPts val="0"/>
              </a:spcBef>
              <a:spcAft>
                <a:spcPts val="450"/>
              </a:spcAft>
              <a:buNone/>
            </a:pPr>
            <a:r>
              <a:rPr lang="en-US" sz="1100" b="0" dirty="0" smtClean="0">
                <a:solidFill>
                  <a:schemeClr val="tx1"/>
                </a:solidFill>
                <a:latin typeface="Arial" panose="020B0604020202020204" pitchFamily="34" charset="0"/>
              </a:rPr>
              <a:t>•	However</a:t>
            </a:r>
            <a:r>
              <a:rPr lang="en-US" sz="1100" b="0" dirty="0">
                <a:solidFill>
                  <a:schemeClr val="tx1"/>
                </a:solidFill>
                <a:latin typeface="Arial" panose="020B0604020202020204" pitchFamily="34" charset="0"/>
              </a:rPr>
              <a:t>, many Canadian seniors face problems with their health and well-being, more so than seniors in other countries. </a:t>
            </a:r>
            <a:r>
              <a:rPr lang="en-US" sz="1100" b="0" dirty="0" smtClean="0">
                <a:solidFill>
                  <a:schemeClr val="tx1"/>
                </a:solidFill>
                <a:latin typeface="Arial" panose="020B0604020202020204" pitchFamily="34" charset="0"/>
              </a:rPr>
              <a:t>A </a:t>
            </a:r>
            <a:r>
              <a:rPr lang="en-US" sz="1100" b="0" dirty="0">
                <a:solidFill>
                  <a:schemeClr val="tx1"/>
                </a:solidFill>
                <a:latin typeface="Arial" panose="020B0604020202020204" pitchFamily="34" charset="0"/>
              </a:rPr>
              <a:t>third live with at least 3 chronic conditions, 32% take 5 or more regular medications and 14% face a mental health problem such as depression or anxiety.</a:t>
            </a:r>
          </a:p>
          <a:p>
            <a:pPr marL="225425" indent="-225425">
              <a:lnSpc>
                <a:spcPts val="1600"/>
              </a:lnSpc>
              <a:spcBef>
                <a:spcPts val="0"/>
              </a:spcBef>
              <a:spcAft>
                <a:spcPts val="2000"/>
              </a:spcAft>
              <a:buNone/>
            </a:pPr>
            <a:r>
              <a:rPr lang="en-US" sz="1100" b="0" dirty="0" smtClean="0">
                <a:solidFill>
                  <a:schemeClr val="tx1"/>
                </a:solidFill>
                <a:latin typeface="Arial" panose="020B0604020202020204" pitchFamily="34" charset="0"/>
              </a:rPr>
              <a:t>•	9</a:t>
            </a:r>
            <a:r>
              <a:rPr lang="en-US" sz="1100" b="0" dirty="0">
                <a:solidFill>
                  <a:schemeClr val="tx1"/>
                </a:solidFill>
                <a:latin typeface="Arial" panose="020B0604020202020204" pitchFamily="34" charset="0"/>
              </a:rPr>
              <a:t>% of Canadian seniors worry about not having enough money to buy nutritious meals or to pay for housing or other bills; this proportion is similar in other countries. </a:t>
            </a:r>
            <a:r>
              <a:rPr lang="en-US" sz="1100" b="0" dirty="0" smtClean="0">
                <a:solidFill>
                  <a:schemeClr val="tx1"/>
                </a:solidFill>
                <a:latin typeface="Arial" panose="020B0604020202020204" pitchFamily="34" charset="0"/>
              </a:rPr>
              <a:t>18% </a:t>
            </a:r>
            <a:r>
              <a:rPr lang="en-US" sz="1100" b="0" dirty="0">
                <a:solidFill>
                  <a:schemeClr val="tx1"/>
                </a:solidFill>
                <a:latin typeface="Arial" panose="020B0604020202020204" pitchFamily="34" charset="0"/>
              </a:rPr>
              <a:t>cannot pay for dental care, higher than the international average. </a:t>
            </a:r>
          </a:p>
          <a:p>
            <a:pPr marL="0" indent="0">
              <a:lnSpc>
                <a:spcPts val="1800"/>
              </a:lnSpc>
              <a:spcBef>
                <a:spcPts val="0"/>
              </a:spcBef>
              <a:spcAft>
                <a:spcPts val="900"/>
              </a:spcAft>
              <a:buNone/>
            </a:pPr>
            <a:r>
              <a:rPr lang="en-US" sz="2400" b="0" dirty="0" smtClean="0">
                <a:solidFill>
                  <a:srgbClr val="00A199"/>
                </a:solidFill>
              </a:rPr>
              <a:t>Perceived </a:t>
            </a:r>
            <a:r>
              <a:rPr lang="en-US" sz="2400" b="0" dirty="0">
                <a:solidFill>
                  <a:srgbClr val="00A199"/>
                </a:solidFill>
              </a:rPr>
              <a:t>quality of health care </a:t>
            </a:r>
          </a:p>
          <a:p>
            <a:pPr>
              <a:lnSpc>
                <a:spcPts val="1600"/>
              </a:lnSpc>
              <a:spcBef>
                <a:spcPts val="0"/>
              </a:spcBef>
              <a:spcAft>
                <a:spcPts val="2000"/>
              </a:spcAft>
            </a:pPr>
            <a:r>
              <a:rPr lang="en-CA" sz="1100" b="0" dirty="0">
                <a:solidFill>
                  <a:schemeClr val="tx1"/>
                </a:solidFill>
                <a:latin typeface="Arial" panose="020B0604020202020204" pitchFamily="34" charset="0"/>
              </a:rPr>
              <a:t>Canada </a:t>
            </a:r>
            <a:r>
              <a:rPr lang="en-CA" sz="1100" b="0" dirty="0" smtClean="0">
                <a:solidFill>
                  <a:schemeClr val="tx1"/>
                </a:solidFill>
                <a:latin typeface="Arial" panose="020B0604020202020204" pitchFamily="34" charset="0"/>
              </a:rPr>
              <a:t>continues to perform </a:t>
            </a:r>
            <a:r>
              <a:rPr lang="en-CA" sz="1100" b="0" dirty="0">
                <a:solidFill>
                  <a:schemeClr val="tx1"/>
                </a:solidFill>
                <a:latin typeface="Arial" panose="020B0604020202020204" pitchFamily="34" charset="0"/>
              </a:rPr>
              <a:t>below the international </a:t>
            </a:r>
            <a:r>
              <a:rPr lang="en-CA" sz="1100" b="0" dirty="0" smtClean="0">
                <a:solidFill>
                  <a:schemeClr val="tx1"/>
                </a:solidFill>
                <a:latin typeface="Arial" panose="020B0604020202020204" pitchFamily="34" charset="0"/>
              </a:rPr>
              <a:t>average (76%), </a:t>
            </a:r>
            <a:r>
              <a:rPr lang="en-CA" sz="1100" b="0" dirty="0">
                <a:solidFill>
                  <a:schemeClr val="tx1"/>
                </a:solidFill>
                <a:latin typeface="Arial" panose="020B0604020202020204" pitchFamily="34" charset="0"/>
              </a:rPr>
              <a:t>with only two-thirds of Canadian seniors (67%) being satisfied with the overall quality of the health care they received; however, they report better experiences with their </a:t>
            </a:r>
            <a:r>
              <a:rPr lang="en-CA" sz="1100" b="0" dirty="0" smtClean="0">
                <a:solidFill>
                  <a:schemeClr val="tx1"/>
                </a:solidFill>
                <a:latin typeface="Arial" panose="020B0604020202020204" pitchFamily="34" charset="0"/>
              </a:rPr>
              <a:t>primary health </a:t>
            </a:r>
            <a:r>
              <a:rPr lang="en-CA" sz="1100" b="0" dirty="0">
                <a:solidFill>
                  <a:schemeClr val="tx1"/>
                </a:solidFill>
                <a:latin typeface="Arial" panose="020B0604020202020204" pitchFamily="34" charset="0"/>
              </a:rPr>
              <a:t>care provider than the international average</a:t>
            </a:r>
            <a:r>
              <a:rPr lang="en-CA" sz="1100" b="0" dirty="0" smtClean="0">
                <a:solidFill>
                  <a:schemeClr val="tx1"/>
                </a:solidFill>
                <a:latin typeface="Arial" panose="020B0604020202020204" pitchFamily="34" charset="0"/>
              </a:rPr>
              <a:t>.</a:t>
            </a:r>
          </a:p>
          <a:p>
            <a:pPr marL="0" indent="0">
              <a:lnSpc>
                <a:spcPts val="1800"/>
              </a:lnSpc>
              <a:spcBef>
                <a:spcPts val="0"/>
              </a:spcBef>
              <a:spcAft>
                <a:spcPts val="900"/>
              </a:spcAft>
              <a:buNone/>
            </a:pPr>
            <a:r>
              <a:rPr lang="en-CA" sz="2400" b="0" dirty="0">
                <a:solidFill>
                  <a:srgbClr val="00A199"/>
                </a:solidFill>
              </a:rPr>
              <a:t>Access to primary </a:t>
            </a:r>
            <a:r>
              <a:rPr lang="en-CA" sz="2400" b="0" dirty="0" smtClean="0">
                <a:solidFill>
                  <a:srgbClr val="00A199"/>
                </a:solidFill>
              </a:rPr>
              <a:t>health care</a:t>
            </a:r>
            <a:endParaRPr lang="en-CA" sz="2400" b="0" dirty="0">
              <a:solidFill>
                <a:srgbClr val="00A199"/>
              </a:solidFill>
            </a:endParaRPr>
          </a:p>
          <a:p>
            <a:pPr>
              <a:lnSpc>
                <a:spcPts val="1600"/>
              </a:lnSpc>
              <a:spcBef>
                <a:spcPts val="0"/>
              </a:spcBef>
              <a:spcAft>
                <a:spcPts val="450"/>
              </a:spcAft>
            </a:pPr>
            <a:r>
              <a:rPr lang="en-CA" sz="1100" b="0" dirty="0">
                <a:solidFill>
                  <a:schemeClr val="tx1"/>
                </a:solidFill>
                <a:latin typeface="Arial" panose="020B0604020202020204" pitchFamily="34" charset="0"/>
              </a:rPr>
              <a:t>Canada continues to perform below the international average for timely access to </a:t>
            </a:r>
            <a:r>
              <a:rPr lang="en-CA" sz="1100" b="0" dirty="0" smtClean="0">
                <a:solidFill>
                  <a:schemeClr val="tx1"/>
                </a:solidFill>
                <a:latin typeface="Arial" panose="020B0604020202020204" pitchFamily="34" charset="0"/>
              </a:rPr>
              <a:t>primary health care (44%), </a:t>
            </a:r>
            <a:r>
              <a:rPr lang="en-CA" sz="1100" b="0" dirty="0">
                <a:solidFill>
                  <a:schemeClr val="tx1"/>
                </a:solidFill>
                <a:latin typeface="Arial" panose="020B0604020202020204" pitchFamily="34" charset="0"/>
              </a:rPr>
              <a:t>with almost </a:t>
            </a:r>
            <a:r>
              <a:rPr lang="en-CA" sz="1100" b="0" dirty="0" smtClean="0">
                <a:solidFill>
                  <a:schemeClr val="tx1"/>
                </a:solidFill>
                <a:latin typeface="Arial" panose="020B0604020202020204" pitchFamily="34" charset="0"/>
              </a:rPr>
              <a:t>two-thirds </a:t>
            </a:r>
            <a:r>
              <a:rPr lang="en-CA" sz="1100" b="0" dirty="0">
                <a:solidFill>
                  <a:schemeClr val="tx1"/>
                </a:solidFill>
                <a:latin typeface="Arial" panose="020B0604020202020204" pitchFamily="34" charset="0"/>
              </a:rPr>
              <a:t>(59%) of seniors unable to get a same- </a:t>
            </a:r>
            <a:r>
              <a:rPr lang="en-US" sz="1100" b="0" dirty="0">
                <a:solidFill>
                  <a:schemeClr val="tx1"/>
                </a:solidFill>
                <a:latin typeface="Arial" panose="020B0604020202020204" pitchFamily="34" charset="0"/>
              </a:rPr>
              <a:t>or next-day appointment. </a:t>
            </a:r>
            <a:endParaRPr lang="en-CA" sz="1100" b="0" dirty="0">
              <a:solidFill>
                <a:schemeClr val="tx1"/>
              </a:solidFill>
              <a:latin typeface="Arial" panose="020B0604020202020204" pitchFamily="34" charset="0"/>
            </a:endParaRPr>
          </a:p>
          <a:p>
            <a:pPr>
              <a:lnSpc>
                <a:spcPts val="1600"/>
              </a:lnSpc>
              <a:spcBef>
                <a:spcPts val="0"/>
              </a:spcBef>
              <a:spcAft>
                <a:spcPts val="450"/>
              </a:spcAft>
            </a:pPr>
            <a:r>
              <a:rPr lang="en-CA" sz="1100" b="0" dirty="0">
                <a:solidFill>
                  <a:schemeClr val="tx1"/>
                </a:solidFill>
                <a:latin typeface="Arial" panose="020B0604020202020204" pitchFamily="34" charset="0"/>
              </a:rPr>
              <a:t>Close to two-thirds (62%) of Canadian seniors had </a:t>
            </a:r>
            <a:r>
              <a:rPr lang="en-US" sz="1100" b="0" dirty="0">
                <a:solidFill>
                  <a:schemeClr val="tx1"/>
                </a:solidFill>
                <a:latin typeface="Arial" panose="020B0604020202020204" pitchFamily="34" charset="0"/>
              </a:rPr>
              <a:t>difficulty getting medical care after hours without going to the hospital emergency department (ED). </a:t>
            </a:r>
            <a:r>
              <a:rPr lang="en-CA" sz="1100" b="0" dirty="0">
                <a:solidFill>
                  <a:schemeClr val="tx1"/>
                </a:solidFill>
                <a:latin typeface="Arial" panose="020B0604020202020204" pitchFamily="34" charset="0"/>
              </a:rPr>
              <a:t>Consequently, almost a third (31%) reported that the last time they went to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the </a:t>
            </a:r>
            <a:r>
              <a:rPr lang="en-CA" sz="1100" b="0" dirty="0">
                <a:solidFill>
                  <a:schemeClr val="tx1"/>
                </a:solidFill>
                <a:latin typeface="Arial" panose="020B0604020202020204" pitchFamily="34" charset="0"/>
              </a:rPr>
              <a:t>ED, it was for a condition that could have been treated by their regular doctor.</a:t>
            </a:r>
          </a:p>
          <a:p>
            <a:pPr>
              <a:lnSpc>
                <a:spcPts val="1600"/>
              </a:lnSpc>
              <a:spcBef>
                <a:spcPts val="0"/>
              </a:spcBef>
              <a:spcAft>
                <a:spcPts val="1500"/>
              </a:spcAft>
            </a:pPr>
            <a:endParaRPr lang="en-CA" sz="1100" b="0" dirty="0">
              <a:solidFill>
                <a:schemeClr val="tx1"/>
              </a:solidFill>
              <a:latin typeface="Arial" panose="020B0604020202020204" pitchFamily="34" charset="0"/>
            </a:endParaRPr>
          </a:p>
        </p:txBody>
      </p:sp>
      <p:sp>
        <p:nvSpPr>
          <p:cNvPr id="2" name="Slide Number Placeholder 1"/>
          <p:cNvSpPr>
            <a:spLocks noGrp="1"/>
          </p:cNvSpPr>
          <p:nvPr>
            <p:ph type="sldNum" sz="quarter" idx="4"/>
          </p:nvPr>
        </p:nvSpPr>
        <p:spPr/>
        <p:txBody>
          <a:bodyPr/>
          <a:lstStyle/>
          <a:p>
            <a:fld id="{B0F7FFD8-5CE8-4D8F-8E40-58118BB0EBB0}" type="slidenum">
              <a:rPr lang="en-CA" smtClean="0"/>
              <a:pPr/>
              <a:t>4</a:t>
            </a:fld>
            <a:endParaRPr lang="en-CA" dirty="0"/>
          </a:p>
        </p:txBody>
      </p:sp>
      <p:sp>
        <p:nvSpPr>
          <p:cNvPr id="6" name="Rectangle 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868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393192"/>
            <a:ext cx="8229600" cy="923330"/>
          </a:xfrm>
        </p:spPr>
        <p:txBody>
          <a:bodyPr/>
          <a:lstStyle/>
          <a:p>
            <a:pPr>
              <a:lnSpc>
                <a:spcPts val="3600"/>
              </a:lnSpc>
            </a:pPr>
            <a:r>
              <a:rPr lang="en-CA" dirty="0" smtClean="0"/>
              <a:t>Canadian seniors are more likely to discuss healthy lifestyle choices, but more could be done</a:t>
            </a:r>
            <a:endParaRPr lang="en-CA" dirty="0"/>
          </a:p>
        </p:txBody>
      </p:sp>
      <p:sp>
        <p:nvSpPr>
          <p:cNvPr id="7" name="Slide Number Placeholder 6"/>
          <p:cNvSpPr>
            <a:spLocks noGrp="1"/>
          </p:cNvSpPr>
          <p:nvPr>
            <p:ph type="sldNum" sz="quarter" idx="4"/>
          </p:nvPr>
        </p:nvSpPr>
        <p:spPr/>
        <p:txBody>
          <a:bodyPr/>
          <a:lstStyle/>
          <a:p>
            <a:fld id="{B0F7FFD8-5CE8-4D8F-8E40-58118BB0EBB0}" type="slidenum">
              <a:rPr lang="en-CA" smtClean="0"/>
              <a:pPr/>
              <a:t>40</a:t>
            </a:fld>
            <a:endParaRPr lang="en-CA" dirty="0"/>
          </a:p>
        </p:txBody>
      </p:sp>
      <p:grpSp>
        <p:nvGrpSpPr>
          <p:cNvPr id="18" name="Group 17"/>
          <p:cNvGrpSpPr/>
          <p:nvPr/>
        </p:nvGrpSpPr>
        <p:grpSpPr bwMode="gray">
          <a:xfrm>
            <a:off x="5200300" y="5576157"/>
            <a:ext cx="392688" cy="243649"/>
            <a:chOff x="5200300" y="5576157"/>
            <a:chExt cx="392688" cy="243649"/>
          </a:xfrm>
        </p:grpSpPr>
        <p:sp>
          <p:nvSpPr>
            <p:cNvPr id="17" name="Rectangle 16"/>
            <p:cNvSpPr/>
            <p:nvPr/>
          </p:nvSpPr>
          <p:spPr bwMode="gray">
            <a:xfrm>
              <a:off x="5200300" y="5576157"/>
              <a:ext cx="392688" cy="24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iamond 9"/>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Diamond 19"/>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98313" y="1663580"/>
            <a:ext cx="8208531" cy="4165370"/>
            <a:chOff x="98313" y="1663580"/>
            <a:chExt cx="8208531" cy="4165370"/>
          </a:xfrm>
        </p:grpSpPr>
        <p:grpSp>
          <p:nvGrpSpPr>
            <p:cNvPr id="8" name="Group 7"/>
            <p:cNvGrpSpPr/>
            <p:nvPr/>
          </p:nvGrpSpPr>
          <p:grpSpPr>
            <a:xfrm>
              <a:off x="98313" y="1663580"/>
              <a:ext cx="8208531" cy="4156226"/>
              <a:chOff x="260238" y="1663580"/>
              <a:chExt cx="8208531" cy="4156226"/>
            </a:xfrm>
          </p:grpSpPr>
          <p:graphicFrame>
            <p:nvGraphicFramePr>
              <p:cNvPr id="19" name="Content Placeholder 4"/>
              <p:cNvGraphicFramePr>
                <a:graphicFrameLocks/>
              </p:cNvGraphicFramePr>
              <p:nvPr>
                <p:extLst>
                  <p:ext uri="{D42A27DB-BD31-4B8C-83A1-F6EECF244321}">
                    <p14:modId xmlns:p14="http://schemas.microsoft.com/office/powerpoint/2010/main" val="1096876500"/>
                  </p:ext>
                </p:extLst>
              </p:nvPr>
            </p:nvGraphicFramePr>
            <p:xfrm>
              <a:off x="260238" y="1663580"/>
              <a:ext cx="8208531" cy="415622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63966" y="1666501"/>
                <a:ext cx="7429503" cy="523220"/>
              </a:xfrm>
              <a:prstGeom prst="rect">
                <a:avLst/>
              </a:prstGeom>
            </p:spPr>
            <p:txBody>
              <a:bodyPr wrap="square">
                <a:spAutoFit/>
              </a:bodyPr>
              <a:lstStyle/>
              <a:p>
                <a:pPr lvl="0" fontAlgn="b">
                  <a:defRPr/>
                </a:pPr>
                <a:r>
                  <a:rPr lang="en-US" sz="1400" dirty="0">
                    <a:solidFill>
                      <a:srgbClr val="365254"/>
                    </a:solidFill>
                    <a:cs typeface="Arial" panose="020B0604020202020204" pitchFamily="34" charset="0"/>
                  </a:rPr>
                  <a:t>Percentage of respondents who, in the past 2 years, </a:t>
                </a:r>
                <a:r>
                  <a:rPr lang="en-US" sz="1400" dirty="0" smtClean="0">
                    <a:solidFill>
                      <a:srgbClr val="365254"/>
                    </a:solidFill>
                    <a:cs typeface="Arial" panose="020B0604020202020204" pitchFamily="34" charset="0"/>
                  </a:rPr>
                  <a:t>talked </a:t>
                </a:r>
                <a:r>
                  <a:rPr lang="en-US" sz="1400" dirty="0">
                    <a:solidFill>
                      <a:srgbClr val="365254"/>
                    </a:solidFill>
                    <a:cs typeface="Arial" panose="020B0604020202020204" pitchFamily="34" charset="0"/>
                  </a:rPr>
                  <a:t>to their doctor </a:t>
                </a:r>
                <a:r>
                  <a:rPr lang="en-US" sz="1400" dirty="0" smtClean="0">
                    <a:solidFill>
                      <a:srgbClr val="365254"/>
                    </a:solidFill>
                    <a:cs typeface="Arial" panose="020B0604020202020204" pitchFamily="34" charset="0"/>
                  </a:rPr>
                  <a:t/>
                </a:r>
                <a:br>
                  <a:rPr lang="en-US" sz="1400" dirty="0" smtClean="0">
                    <a:solidFill>
                      <a:srgbClr val="365254"/>
                    </a:solidFill>
                    <a:cs typeface="Arial" panose="020B0604020202020204" pitchFamily="34" charset="0"/>
                  </a:rPr>
                </a:br>
                <a:r>
                  <a:rPr lang="en-US" sz="1400" dirty="0" smtClean="0">
                    <a:solidFill>
                      <a:srgbClr val="365254"/>
                    </a:solidFill>
                    <a:cs typeface="Arial" panose="020B0604020202020204" pitchFamily="34" charset="0"/>
                  </a:rPr>
                  <a:t>or other </a:t>
                </a:r>
                <a:r>
                  <a:rPr lang="en-US" sz="1400" dirty="0">
                    <a:solidFill>
                      <a:srgbClr val="365254"/>
                    </a:solidFill>
                    <a:cs typeface="Arial" panose="020B0604020202020204" pitchFamily="34" charset="0"/>
                  </a:rPr>
                  <a:t>clinical staff at their </a:t>
                </a:r>
                <a:r>
                  <a:rPr lang="en-US" sz="1400" dirty="0" smtClean="0">
                    <a:solidFill>
                      <a:srgbClr val="365254"/>
                    </a:solidFill>
                    <a:cs typeface="Arial" panose="020B0604020202020204" pitchFamily="34" charset="0"/>
                  </a:rPr>
                  <a:t>regular </a:t>
                </a:r>
                <a:r>
                  <a:rPr lang="en-US" sz="1400" dirty="0">
                    <a:solidFill>
                      <a:srgbClr val="365254"/>
                    </a:solidFill>
                    <a:cs typeface="Arial" panose="020B0604020202020204" pitchFamily="34" charset="0"/>
                  </a:rPr>
                  <a:t>place of care about</a:t>
                </a:r>
                <a:endParaRPr lang="en-CA" sz="1400" dirty="0">
                  <a:solidFill>
                    <a:srgbClr val="365254"/>
                  </a:solidFill>
                  <a:cs typeface="Arial" panose="020B0604020202020204" pitchFamily="34" charset="0"/>
                </a:endParaRPr>
              </a:p>
            </p:txBody>
          </p:sp>
          <p:sp>
            <p:nvSpPr>
              <p:cNvPr id="2" name="Rectangle 1"/>
              <p:cNvSpPr/>
              <p:nvPr/>
            </p:nvSpPr>
            <p:spPr>
              <a:xfrm>
                <a:off x="803943" y="2521997"/>
                <a:ext cx="2157686" cy="276999"/>
              </a:xfrm>
              <a:prstGeom prst="rect">
                <a:avLst/>
              </a:prstGeom>
            </p:spPr>
            <p:txBody>
              <a:bodyPr wrap="square">
                <a:spAutoFit/>
              </a:bodyPr>
              <a:lstStyle/>
              <a:p>
                <a:pPr algn="r"/>
                <a:r>
                  <a:rPr lang="en-US" sz="1200" dirty="0" smtClean="0">
                    <a:latin typeface="Arial Narrow" panose="020B0606020202030204" pitchFamily="34" charset="0"/>
                  </a:rPr>
                  <a:t>A </a:t>
                </a:r>
                <a:r>
                  <a:rPr lang="en-US" sz="1200" dirty="0">
                    <a:latin typeface="Arial Narrow" panose="020B0606020202030204" pitchFamily="34" charset="0"/>
                  </a:rPr>
                  <a:t>healthy diet and healthy eating </a:t>
                </a:r>
                <a:endParaRPr lang="en-CA" sz="1200" dirty="0">
                  <a:latin typeface="Arial Narrow" panose="020B0606020202030204" pitchFamily="34" charset="0"/>
                </a:endParaRPr>
              </a:p>
            </p:txBody>
          </p:sp>
          <p:sp>
            <p:nvSpPr>
              <p:cNvPr id="3" name="Rectangle 2"/>
              <p:cNvSpPr/>
              <p:nvPr/>
            </p:nvSpPr>
            <p:spPr>
              <a:xfrm>
                <a:off x="803944" y="3229284"/>
                <a:ext cx="2157685" cy="276999"/>
              </a:xfrm>
              <a:prstGeom prst="rect">
                <a:avLst/>
              </a:prstGeom>
            </p:spPr>
            <p:txBody>
              <a:bodyPr wrap="square">
                <a:spAutoFit/>
              </a:bodyPr>
              <a:lstStyle/>
              <a:p>
                <a:pPr algn="r"/>
                <a:r>
                  <a:rPr lang="en-US" sz="1200" dirty="0" smtClean="0">
                    <a:latin typeface="Arial Narrow" panose="020B0606020202030204" pitchFamily="34" charset="0"/>
                  </a:rPr>
                  <a:t>Exercise or </a:t>
                </a:r>
                <a:r>
                  <a:rPr lang="en-US" sz="1200" dirty="0">
                    <a:latin typeface="Arial Narrow" panose="020B0606020202030204" pitchFamily="34" charset="0"/>
                  </a:rPr>
                  <a:t>physical activity </a:t>
                </a:r>
                <a:endParaRPr lang="en-CA" sz="1200" dirty="0">
                  <a:latin typeface="Arial Narrow" panose="020B0606020202030204" pitchFamily="34" charset="0"/>
                </a:endParaRPr>
              </a:p>
            </p:txBody>
          </p:sp>
          <p:sp>
            <p:nvSpPr>
              <p:cNvPr id="4" name="Rectangle 3"/>
              <p:cNvSpPr/>
              <p:nvPr/>
            </p:nvSpPr>
            <p:spPr>
              <a:xfrm>
                <a:off x="963966" y="3936571"/>
                <a:ext cx="1997663" cy="276999"/>
              </a:xfrm>
              <a:prstGeom prst="rect">
                <a:avLst/>
              </a:prstGeom>
            </p:spPr>
            <p:txBody>
              <a:bodyPr wrap="square">
                <a:spAutoFit/>
              </a:bodyPr>
              <a:lstStyle/>
              <a:p>
                <a:pPr algn="r"/>
                <a:r>
                  <a:rPr lang="en-US" sz="1200" dirty="0" smtClean="0">
                    <a:latin typeface="Arial Narrow" panose="020B0606020202030204" pitchFamily="34" charset="0"/>
                  </a:rPr>
                  <a:t>Alcohol </a:t>
                </a:r>
                <a:r>
                  <a:rPr lang="en-US" sz="1200" dirty="0">
                    <a:latin typeface="Arial Narrow" panose="020B0606020202030204" pitchFamily="34" charset="0"/>
                  </a:rPr>
                  <a:t>use </a:t>
                </a:r>
                <a:endParaRPr lang="en-CA" sz="1200" dirty="0">
                  <a:latin typeface="Arial Narrow" panose="020B0606020202030204" pitchFamily="34" charset="0"/>
                </a:endParaRPr>
              </a:p>
            </p:txBody>
          </p:sp>
          <p:sp>
            <p:nvSpPr>
              <p:cNvPr id="6" name="Rectangle 5"/>
              <p:cNvSpPr/>
              <p:nvPr/>
            </p:nvSpPr>
            <p:spPr>
              <a:xfrm>
                <a:off x="803943" y="4548607"/>
                <a:ext cx="2157686" cy="461665"/>
              </a:xfrm>
              <a:prstGeom prst="rect">
                <a:avLst/>
              </a:prstGeom>
            </p:spPr>
            <p:txBody>
              <a:bodyPr wrap="square">
                <a:spAutoFit/>
              </a:bodyPr>
              <a:lstStyle/>
              <a:p>
                <a:pPr algn="r"/>
                <a:r>
                  <a:rPr lang="en-US" sz="1200" dirty="0" smtClean="0">
                    <a:latin typeface="Arial Narrow" panose="020B0606020202030204" pitchFamily="34" charset="0"/>
                  </a:rPr>
                  <a:t>Things </a:t>
                </a:r>
                <a:r>
                  <a:rPr lang="en-US" sz="1200" dirty="0">
                    <a:latin typeface="Arial Narrow" panose="020B0606020202030204" pitchFamily="34" charset="0"/>
                  </a:rPr>
                  <a:t>in their life that </a:t>
                </a:r>
                <a:r>
                  <a:rPr lang="en-US" sz="1200" dirty="0" smtClean="0">
                    <a:latin typeface="Arial Narrow" panose="020B0606020202030204" pitchFamily="34" charset="0"/>
                  </a:rPr>
                  <a:t>worry</a:t>
                </a:r>
                <a:br>
                  <a:rPr lang="en-US" sz="1200" dirty="0" smtClean="0">
                    <a:latin typeface="Arial Narrow" panose="020B0606020202030204" pitchFamily="34" charset="0"/>
                  </a:rPr>
                </a:br>
                <a:r>
                  <a:rPr lang="en-US" sz="1200" dirty="0" smtClean="0">
                    <a:latin typeface="Arial Narrow" panose="020B0606020202030204" pitchFamily="34" charset="0"/>
                  </a:rPr>
                  <a:t>them </a:t>
                </a:r>
                <a:r>
                  <a:rPr lang="en-US" sz="1200" dirty="0">
                    <a:latin typeface="Arial Narrow" panose="020B0606020202030204" pitchFamily="34" charset="0"/>
                  </a:rPr>
                  <a:t>or cause stress </a:t>
                </a:r>
                <a:endParaRPr lang="en-CA" sz="1200" dirty="0">
                  <a:latin typeface="Arial Narrow" panose="020B0606020202030204" pitchFamily="34" charset="0"/>
                </a:endParaRPr>
              </a:p>
            </p:txBody>
          </p:sp>
        </p:grpSp>
        <p:grpSp>
          <p:nvGrpSpPr>
            <p:cNvPr id="15" name="Group 14"/>
            <p:cNvGrpSpPr/>
            <p:nvPr/>
          </p:nvGrpSpPr>
          <p:grpSpPr>
            <a:xfrm>
              <a:off x="5212718" y="5551951"/>
              <a:ext cx="1144772" cy="276999"/>
              <a:chOff x="5888663" y="5884770"/>
              <a:chExt cx="1144772" cy="276999"/>
            </a:xfrm>
          </p:grpSpPr>
          <p:grpSp>
            <p:nvGrpSpPr>
              <p:cNvPr id="16" name="Group 15"/>
              <p:cNvGrpSpPr/>
              <p:nvPr/>
            </p:nvGrpSpPr>
            <p:grpSpPr bwMode="gray">
              <a:xfrm>
                <a:off x="5888663" y="5884770"/>
                <a:ext cx="1144772" cy="276999"/>
                <a:chOff x="5734493" y="5893634"/>
                <a:chExt cx="1144772" cy="276999"/>
              </a:xfrm>
            </p:grpSpPr>
            <p:sp>
              <p:nvSpPr>
                <p:cNvPr id="26" name="Rectangle 25"/>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21" name="Group 20"/>
              <p:cNvGrpSpPr/>
              <p:nvPr/>
            </p:nvGrpSpPr>
            <p:grpSpPr>
              <a:xfrm>
                <a:off x="5934795" y="5967971"/>
                <a:ext cx="482692" cy="128016"/>
                <a:chOff x="5974370" y="5966784"/>
                <a:chExt cx="482692" cy="128016"/>
              </a:xfrm>
            </p:grpSpPr>
            <p:grpSp>
              <p:nvGrpSpPr>
                <p:cNvPr id="22" name="Group 21"/>
                <p:cNvGrpSpPr/>
                <p:nvPr/>
              </p:nvGrpSpPr>
              <p:grpSpPr bwMode="gray">
                <a:xfrm>
                  <a:off x="5974370" y="5966784"/>
                  <a:ext cx="305354" cy="128016"/>
                  <a:chOff x="5245240" y="5632102"/>
                  <a:chExt cx="305354" cy="128016"/>
                </a:xfrm>
              </p:grpSpPr>
              <p:sp>
                <p:nvSpPr>
                  <p:cNvPr id="24" name="Diamond 23"/>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Diamond 24"/>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Diamond 22"/>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grpSp>
        <p:nvGrpSpPr>
          <p:cNvPr id="28" name="Group 2"/>
          <p:cNvGrpSpPr/>
          <p:nvPr/>
        </p:nvGrpSpPr>
        <p:grpSpPr>
          <a:xfrm>
            <a:off x="247211" y="6477961"/>
            <a:ext cx="4324789" cy="261623"/>
            <a:chOff x="1559256" y="5157193"/>
            <a:chExt cx="4324789" cy="253467"/>
          </a:xfrm>
        </p:grpSpPr>
        <p:grpSp>
          <p:nvGrpSpPr>
            <p:cNvPr id="29" name="Group 3"/>
            <p:cNvGrpSpPr/>
            <p:nvPr/>
          </p:nvGrpSpPr>
          <p:grpSpPr>
            <a:xfrm>
              <a:off x="1559256" y="5157203"/>
              <a:ext cx="1598406" cy="253455"/>
              <a:chOff x="2989195" y="6289577"/>
              <a:chExt cx="1741128" cy="264692"/>
            </a:xfrm>
          </p:grpSpPr>
          <p:sp>
            <p:nvSpPr>
              <p:cNvPr id="3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0" name="Group 5"/>
            <p:cNvGrpSpPr/>
            <p:nvPr/>
          </p:nvGrpSpPr>
          <p:grpSpPr>
            <a:xfrm>
              <a:off x="2918782" y="5157206"/>
              <a:ext cx="1453097" cy="253454"/>
              <a:chOff x="4402330" y="6289581"/>
              <a:chExt cx="1741127" cy="264691"/>
            </a:xfrm>
          </p:grpSpPr>
          <p:sp>
            <p:nvSpPr>
              <p:cNvPr id="3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1" name="Group 7"/>
            <p:cNvGrpSpPr/>
            <p:nvPr/>
          </p:nvGrpSpPr>
          <p:grpSpPr>
            <a:xfrm>
              <a:off x="4430950" y="5157193"/>
              <a:ext cx="1453095" cy="253454"/>
              <a:chOff x="5966949" y="6289568"/>
              <a:chExt cx="1741125" cy="264691"/>
            </a:xfrm>
          </p:grpSpPr>
          <p:sp>
            <p:nvSpPr>
              <p:cNvPr id="3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8" name="Rectangle 37"/>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253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457200" y="393192"/>
            <a:ext cx="8229600" cy="846386"/>
          </a:xfrm>
        </p:spPr>
        <p:txBody>
          <a:bodyPr/>
          <a:lstStyle/>
          <a:p>
            <a:r>
              <a:rPr lang="en-CA" dirty="0" smtClean="0"/>
              <a:t>Provincial snapshot: Healthy lifestyle discussions </a:t>
            </a:r>
            <a:br>
              <a:rPr lang="en-CA" dirty="0" smtClean="0"/>
            </a:br>
            <a:r>
              <a:rPr lang="en-CA" dirty="0" smtClean="0"/>
              <a:t>as part of regular care with family doctor</a:t>
            </a:r>
            <a:endParaRPr lang="en-CA" dirty="0"/>
          </a:p>
        </p:txBody>
      </p:sp>
      <p:sp>
        <p:nvSpPr>
          <p:cNvPr id="23" name="Slide Number Placeholder 3"/>
          <p:cNvSpPr>
            <a:spLocks noGrp="1"/>
          </p:cNvSpPr>
          <p:nvPr>
            <p:ph type="sldNum" sz="quarter" idx="4"/>
          </p:nvPr>
        </p:nvSpPr>
        <p:spPr>
          <a:xfrm>
            <a:off x="3505200" y="6558553"/>
            <a:ext cx="2133600" cy="138499"/>
          </a:xfrm>
        </p:spPr>
        <p:txBody>
          <a:bodyPr/>
          <a:lstStyle/>
          <a:p>
            <a:fld id="{B0F7FFD8-5CE8-4D8F-8E40-58118BB0EBB0}" type="slidenum">
              <a:rPr lang="en-CA" smtClean="0"/>
              <a:pPr/>
              <a:t>41</a:t>
            </a:fld>
            <a:endParaRPr lang="en-CA" dirty="0"/>
          </a:p>
        </p:txBody>
      </p:sp>
      <p:graphicFrame>
        <p:nvGraphicFramePr>
          <p:cNvPr id="24" name="Table 2"/>
          <p:cNvGraphicFramePr>
            <a:graphicFrameLocks noGrp="1"/>
          </p:cNvGraphicFramePr>
          <p:nvPr>
            <p:extLst>
              <p:ext uri="{D42A27DB-BD31-4B8C-83A1-F6EECF244321}">
                <p14:modId xmlns:p14="http://schemas.microsoft.com/office/powerpoint/2010/main" val="696538163"/>
              </p:ext>
            </p:extLst>
          </p:nvPr>
        </p:nvGraphicFramePr>
        <p:xfrm>
          <a:off x="484923" y="1843457"/>
          <a:ext cx="8225940" cy="2930473"/>
        </p:xfrm>
        <a:graphic>
          <a:graphicData uri="http://schemas.openxmlformats.org/drawingml/2006/table">
            <a:tbl>
              <a:tblPr/>
              <a:tblGrid>
                <a:gridCol w="1950269">
                  <a:extLst>
                    <a:ext uri="{9D8B030D-6E8A-4147-A177-3AD203B41FA5}">
                      <a16:colId xmlns:a16="http://schemas.microsoft.com/office/drawing/2014/main" val="20000"/>
                    </a:ext>
                  </a:extLst>
                </a:gridCol>
                <a:gridCol w="515754">
                  <a:extLst>
                    <a:ext uri="{9D8B030D-6E8A-4147-A177-3AD203B41FA5}">
                      <a16:colId xmlns:a16="http://schemas.microsoft.com/office/drawing/2014/main" val="20001"/>
                    </a:ext>
                  </a:extLst>
                </a:gridCol>
                <a:gridCol w="515754">
                  <a:extLst>
                    <a:ext uri="{9D8B030D-6E8A-4147-A177-3AD203B41FA5}">
                      <a16:colId xmlns:a16="http://schemas.microsoft.com/office/drawing/2014/main" val="20002"/>
                    </a:ext>
                  </a:extLst>
                </a:gridCol>
                <a:gridCol w="515754">
                  <a:extLst>
                    <a:ext uri="{9D8B030D-6E8A-4147-A177-3AD203B41FA5}">
                      <a16:colId xmlns:a16="http://schemas.microsoft.com/office/drawing/2014/main" val="20003"/>
                    </a:ext>
                  </a:extLst>
                </a:gridCol>
                <a:gridCol w="515754">
                  <a:extLst>
                    <a:ext uri="{9D8B030D-6E8A-4147-A177-3AD203B41FA5}">
                      <a16:colId xmlns:a16="http://schemas.microsoft.com/office/drawing/2014/main" val="20004"/>
                    </a:ext>
                  </a:extLst>
                </a:gridCol>
                <a:gridCol w="515754">
                  <a:extLst>
                    <a:ext uri="{9D8B030D-6E8A-4147-A177-3AD203B41FA5}">
                      <a16:colId xmlns:a16="http://schemas.microsoft.com/office/drawing/2014/main" val="20005"/>
                    </a:ext>
                  </a:extLst>
                </a:gridCol>
                <a:gridCol w="515754">
                  <a:extLst>
                    <a:ext uri="{9D8B030D-6E8A-4147-A177-3AD203B41FA5}">
                      <a16:colId xmlns:a16="http://schemas.microsoft.com/office/drawing/2014/main" val="20006"/>
                    </a:ext>
                  </a:extLst>
                </a:gridCol>
                <a:gridCol w="515754">
                  <a:extLst>
                    <a:ext uri="{9D8B030D-6E8A-4147-A177-3AD203B41FA5}">
                      <a16:colId xmlns:a16="http://schemas.microsoft.com/office/drawing/2014/main" val="20007"/>
                    </a:ext>
                  </a:extLst>
                </a:gridCol>
                <a:gridCol w="515754">
                  <a:extLst>
                    <a:ext uri="{9D8B030D-6E8A-4147-A177-3AD203B41FA5}">
                      <a16:colId xmlns:a16="http://schemas.microsoft.com/office/drawing/2014/main" val="20008"/>
                    </a:ext>
                  </a:extLst>
                </a:gridCol>
                <a:gridCol w="515754">
                  <a:extLst>
                    <a:ext uri="{9D8B030D-6E8A-4147-A177-3AD203B41FA5}">
                      <a16:colId xmlns:a16="http://schemas.microsoft.com/office/drawing/2014/main" val="20009"/>
                    </a:ext>
                  </a:extLst>
                </a:gridCol>
                <a:gridCol w="515754">
                  <a:extLst>
                    <a:ext uri="{9D8B030D-6E8A-4147-A177-3AD203B41FA5}">
                      <a16:colId xmlns:a16="http://schemas.microsoft.com/office/drawing/2014/main" val="20010"/>
                    </a:ext>
                  </a:extLst>
                </a:gridCol>
                <a:gridCol w="515754">
                  <a:extLst>
                    <a:ext uri="{9D8B030D-6E8A-4147-A177-3AD203B41FA5}">
                      <a16:colId xmlns:a16="http://schemas.microsoft.com/office/drawing/2014/main" val="20011"/>
                    </a:ext>
                  </a:extLst>
                </a:gridCol>
                <a:gridCol w="602377">
                  <a:extLst>
                    <a:ext uri="{9D8B030D-6E8A-4147-A177-3AD203B41FA5}">
                      <a16:colId xmlns:a16="http://schemas.microsoft.com/office/drawing/2014/main" val="20012"/>
                    </a:ext>
                  </a:extLst>
                </a:gridCol>
              </a:tblGrid>
              <a:tr h="28372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1" dirty="0" smtClean="0">
                          <a:solidFill>
                            <a:schemeClr val="tx1"/>
                          </a:solidFill>
                          <a:cs typeface="Arial" panose="020B0604020202020204" pitchFamily="34" charset="0"/>
                        </a:rPr>
                        <a:t>Percentage of respondents who, in the past 2 years, talked to their doctor or other clinical staff at their regular place of care about</a:t>
                      </a:r>
                      <a:endParaRPr lang="en-CA" sz="1300" b="1" i="0" u="none" strike="noStrike" dirty="0">
                        <a:solidFill>
                          <a:schemeClr val="tx1"/>
                        </a:solidFill>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chemeClr val="tx1"/>
                          </a:solidFill>
                          <a:effectLst/>
                          <a:latin typeface="+mn-lt"/>
                          <a:cs typeface="Arial" panose="020B0604020202020204" pitchFamily="34" charset="0"/>
                        </a:rPr>
                        <a:t>N.L.</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P.E.I.</a:t>
                      </a:r>
                      <a:endParaRPr lang="en-CA" sz="1300" b="1" i="0" u="none" strike="noStrike" dirty="0">
                        <a:solidFill>
                          <a:schemeClr val="tx1"/>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N.S.</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N.B.</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Que.</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Ont.</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Man.</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Sask.</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Alta.</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B.C.</a:t>
                      </a: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Can.</a:t>
                      </a:r>
                      <a:endParaRPr lang="en-CA" sz="1300" b="1" i="0" u="none" strike="noStrike" dirty="0">
                        <a:solidFill>
                          <a:schemeClr val="tx1"/>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CMWF avg.</a:t>
                      </a:r>
                      <a:endParaRPr lang="en-CA" sz="1300" b="1" i="0" u="none" strike="noStrike" dirty="0">
                        <a:solidFill>
                          <a:schemeClr val="tx1"/>
                        </a:solidFill>
                        <a:effectLst/>
                        <a:latin typeface="+mn-lt"/>
                        <a:cs typeface="Arial" panose="020B0604020202020204" pitchFamily="34" charset="0"/>
                      </a:endParaRPr>
                    </a:p>
                  </a:txBody>
                  <a:tcPr marL="65575" marR="65575" marT="65575" marB="65575"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211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A healthy diet and </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healthy eating</a:t>
                      </a:r>
                      <a:endParaRPr lang="en-CA" sz="1300" b="0" i="0" u="none" strike="noStrike" dirty="0">
                        <a:solidFill>
                          <a:srgbClr val="000000"/>
                        </a:solidFill>
                        <a:effectLst/>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38</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47</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44</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42</a:t>
                      </a:r>
                    </a:p>
                  </a:txBody>
                  <a:tcPr marL="8675" marR="8675" marT="867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3424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Exercise or</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physical activity</a:t>
                      </a:r>
                      <a:endParaRPr lang="en-CA" sz="1300" b="0" i="0" u="none" strike="noStrike" dirty="0">
                        <a:solidFill>
                          <a:srgbClr val="000000"/>
                        </a:solidFill>
                        <a:effectLst/>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41</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48</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48</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56</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51</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50</a:t>
                      </a:r>
                    </a:p>
                  </a:txBody>
                  <a:tcPr marL="8675" marR="8675" marT="867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38539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Alcohol use</a:t>
                      </a:r>
                      <a:endParaRPr lang="en-CA" sz="1300" b="0" i="0" u="none" strike="noStrike" dirty="0">
                        <a:solidFill>
                          <a:srgbClr val="000000"/>
                        </a:solidFill>
                        <a:effectLst/>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7</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11</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15</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17</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21</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16</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17</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18</a:t>
                      </a:r>
                    </a:p>
                  </a:txBody>
                  <a:tcPr marL="8675" marR="8675" marT="867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443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Things in their life that worry them or cause stress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19</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19</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22</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18</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16</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23</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20</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21</a:t>
                      </a:r>
                    </a:p>
                  </a:txBody>
                  <a:tcPr marL="8675" marR="8675"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20</a:t>
                      </a:r>
                    </a:p>
                  </a:txBody>
                  <a:tcPr marL="8675" marR="8675" marT="867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25" name="Rectangle 24"/>
          <p:cNvSpPr/>
          <p:nvPr/>
        </p:nvSpPr>
        <p:spPr>
          <a:xfrm>
            <a:off x="507332" y="4773347"/>
            <a:ext cx="8254501" cy="507831"/>
          </a:xfrm>
          <a:prstGeom prst="rect">
            <a:avLst/>
          </a:prstGeom>
        </p:spPr>
        <p:txBody>
          <a:bodyPr wrap="square" lIns="0" tIns="91440" bIns="0">
            <a:spAutoFit/>
          </a:bodyPr>
          <a:lstStyle/>
          <a:p>
            <a:r>
              <a:rPr lang="en-CA" sz="900" b="1" dirty="0" smtClean="0">
                <a:latin typeface="Arial" panose="020B0604020202020204" pitchFamily="34" charset="0"/>
              </a:rPr>
              <a:t>Note</a:t>
            </a:r>
          </a:p>
          <a:p>
            <a:r>
              <a:rPr lang="en-CA" sz="900" dirty="0" smtClean="0">
                <a:latin typeface="Arial" panose="020B0604020202020204" pitchFamily="34" charset="0"/>
              </a:rPr>
              <a:t>The </a:t>
            </a:r>
            <a:r>
              <a:rPr lang="en-CA"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endParaRPr lang="en-CA" sz="900" dirty="0"/>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633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032" y="2126291"/>
            <a:ext cx="4921100" cy="3632305"/>
          </a:xfrm>
          <a:prstGeom prst="rect">
            <a:avLst/>
          </a:prstGeom>
        </p:spPr>
      </p:pic>
      <p:grpSp>
        <p:nvGrpSpPr>
          <p:cNvPr id="44" name="Group 43"/>
          <p:cNvGrpSpPr/>
          <p:nvPr/>
        </p:nvGrpSpPr>
        <p:grpSpPr>
          <a:xfrm>
            <a:off x="4132817" y="4431929"/>
            <a:ext cx="320877" cy="320877"/>
            <a:chOff x="1350054" y="4112122"/>
            <a:chExt cx="363501" cy="363501"/>
          </a:xfrm>
        </p:grpSpPr>
        <p:sp>
          <p:nvSpPr>
            <p:cNvPr id="75" name="TextBox 74"/>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6" name="Rectangle 75"/>
            <p:cNvSpPr/>
            <p:nvPr/>
          </p:nvSpPr>
          <p:spPr>
            <a:xfrm>
              <a:off x="1391977" y="4197991"/>
              <a:ext cx="279654" cy="191763"/>
            </a:xfrm>
            <a:prstGeom prst="rect">
              <a:avLst/>
            </a:prstGeom>
            <a:noFill/>
            <a:ln>
              <a:noFill/>
            </a:ln>
          </p:spPr>
          <p:txBody>
            <a:bodyPr wrap="none" lIns="0" tIns="0" rIns="0" bIns="0">
              <a:spAutoFit/>
            </a:bodyPr>
            <a:lstStyle/>
            <a:p>
              <a:r>
                <a:rPr lang="en-CA" sz="1100" b="1" dirty="0" smtClean="0">
                  <a:solidFill>
                    <a:srgbClr val="282828"/>
                  </a:solidFill>
                </a:rPr>
                <a:t>78%</a:t>
              </a:r>
              <a:endParaRPr lang="en-CA" sz="1100" b="1" dirty="0">
                <a:solidFill>
                  <a:srgbClr val="282828"/>
                </a:solidFill>
              </a:endParaRPr>
            </a:p>
          </p:txBody>
        </p:sp>
      </p:grpSp>
      <p:grpSp>
        <p:nvGrpSpPr>
          <p:cNvPr id="46" name="Group 45"/>
          <p:cNvGrpSpPr/>
          <p:nvPr/>
        </p:nvGrpSpPr>
        <p:grpSpPr>
          <a:xfrm>
            <a:off x="5073778" y="4596438"/>
            <a:ext cx="320877" cy="320877"/>
            <a:chOff x="1350054" y="4112122"/>
            <a:chExt cx="363501" cy="363501"/>
          </a:xfrm>
        </p:grpSpPr>
        <p:sp>
          <p:nvSpPr>
            <p:cNvPr id="71" name="TextBox 70"/>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2" name="Rectangle 71"/>
            <p:cNvSpPr/>
            <p:nvPr/>
          </p:nvSpPr>
          <p:spPr>
            <a:xfrm>
              <a:off x="1391977" y="4197991"/>
              <a:ext cx="279654" cy="191763"/>
            </a:xfrm>
            <a:prstGeom prst="rect">
              <a:avLst/>
            </a:prstGeom>
            <a:noFill/>
            <a:ln>
              <a:noFill/>
            </a:ln>
          </p:spPr>
          <p:txBody>
            <a:bodyPr wrap="none" lIns="0" tIns="0" rIns="0" bIns="0">
              <a:spAutoFit/>
            </a:bodyPr>
            <a:lstStyle/>
            <a:p>
              <a:r>
                <a:rPr lang="en-CA" sz="1100" b="1" dirty="0" smtClean="0">
                  <a:solidFill>
                    <a:srgbClr val="282828"/>
                  </a:solidFill>
                </a:rPr>
                <a:t>75%</a:t>
              </a:r>
              <a:endParaRPr lang="en-CA" sz="1100" b="1" dirty="0">
                <a:solidFill>
                  <a:srgbClr val="282828"/>
                </a:solidFill>
              </a:endParaRPr>
            </a:p>
          </p:txBody>
        </p:sp>
      </p:grpSp>
      <p:grpSp>
        <p:nvGrpSpPr>
          <p:cNvPr id="47" name="Group 46"/>
          <p:cNvGrpSpPr/>
          <p:nvPr/>
        </p:nvGrpSpPr>
        <p:grpSpPr>
          <a:xfrm>
            <a:off x="5474113" y="4591029"/>
            <a:ext cx="320877" cy="320877"/>
            <a:chOff x="1350054" y="4112122"/>
            <a:chExt cx="363501" cy="363501"/>
          </a:xfrm>
        </p:grpSpPr>
        <p:sp>
          <p:nvSpPr>
            <p:cNvPr id="69" name="TextBox 68"/>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0" name="Rectangle 69"/>
            <p:cNvSpPr/>
            <p:nvPr/>
          </p:nvSpPr>
          <p:spPr>
            <a:xfrm>
              <a:off x="1391977" y="4197991"/>
              <a:ext cx="279654" cy="191763"/>
            </a:xfrm>
            <a:prstGeom prst="rect">
              <a:avLst/>
            </a:prstGeom>
            <a:noFill/>
            <a:ln>
              <a:noFill/>
            </a:ln>
          </p:spPr>
          <p:txBody>
            <a:bodyPr wrap="none" lIns="0" tIns="0" rIns="0" bIns="0">
              <a:spAutoFit/>
            </a:bodyPr>
            <a:lstStyle/>
            <a:p>
              <a:r>
                <a:rPr lang="en-CA" sz="1100" b="1" dirty="0" smtClean="0">
                  <a:solidFill>
                    <a:srgbClr val="282828"/>
                  </a:solidFill>
                </a:rPr>
                <a:t>79%</a:t>
              </a:r>
              <a:endParaRPr lang="en-CA" sz="1100" b="1" dirty="0">
                <a:solidFill>
                  <a:srgbClr val="282828"/>
                </a:solidFill>
              </a:endParaRPr>
            </a:p>
          </p:txBody>
        </p:sp>
      </p:grpSp>
      <p:grpSp>
        <p:nvGrpSpPr>
          <p:cNvPr id="48" name="Group 47"/>
          <p:cNvGrpSpPr/>
          <p:nvPr/>
        </p:nvGrpSpPr>
        <p:grpSpPr>
          <a:xfrm>
            <a:off x="6067922" y="4765404"/>
            <a:ext cx="320877" cy="320877"/>
            <a:chOff x="1350054" y="4112122"/>
            <a:chExt cx="363501" cy="363501"/>
          </a:xfrm>
        </p:grpSpPr>
        <p:sp>
          <p:nvSpPr>
            <p:cNvPr id="67" name="TextBox 66"/>
            <p:cNvSpPr txBox="1"/>
            <p:nvPr/>
          </p:nvSpPr>
          <p:spPr>
            <a:xfrm>
              <a:off x="1350054" y="4112122"/>
              <a:ext cx="363501" cy="363501"/>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68" name="Rectangle 67"/>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84%</a:t>
              </a:r>
              <a:endParaRPr lang="en-CA" sz="1100" b="1" dirty="0">
                <a:solidFill>
                  <a:srgbClr val="282828"/>
                </a:solidFill>
                <a:effectLst>
                  <a:glow rad="101600">
                    <a:srgbClr val="00A199"/>
                  </a:glow>
                </a:effectLst>
              </a:endParaRPr>
            </a:p>
          </p:txBody>
        </p:sp>
      </p:grpSp>
      <p:grpSp>
        <p:nvGrpSpPr>
          <p:cNvPr id="49" name="Group 48"/>
          <p:cNvGrpSpPr/>
          <p:nvPr/>
        </p:nvGrpSpPr>
        <p:grpSpPr>
          <a:xfrm>
            <a:off x="6839144" y="4611757"/>
            <a:ext cx="320877" cy="320877"/>
            <a:chOff x="1350054" y="4112122"/>
            <a:chExt cx="363501" cy="363501"/>
          </a:xfrm>
        </p:grpSpPr>
        <p:sp>
          <p:nvSpPr>
            <p:cNvPr id="65" name="TextBox 64"/>
            <p:cNvSpPr txBox="1"/>
            <p:nvPr/>
          </p:nvSpPr>
          <p:spPr>
            <a:xfrm>
              <a:off x="1350054" y="4112122"/>
              <a:ext cx="363501" cy="36350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66" name="Rectangle 65"/>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82%</a:t>
              </a:r>
              <a:endParaRPr lang="en-CA" sz="1100" b="1" dirty="0">
                <a:solidFill>
                  <a:srgbClr val="282828"/>
                </a:solidFill>
                <a:effectLst>
                  <a:glow rad="101600">
                    <a:srgbClr val="00A199"/>
                  </a:glow>
                </a:effectLst>
              </a:endParaRPr>
            </a:p>
          </p:txBody>
        </p:sp>
      </p:grpSp>
      <p:grpSp>
        <p:nvGrpSpPr>
          <p:cNvPr id="50" name="Group 49"/>
          <p:cNvGrpSpPr/>
          <p:nvPr/>
        </p:nvGrpSpPr>
        <p:grpSpPr>
          <a:xfrm>
            <a:off x="7432109" y="3528369"/>
            <a:ext cx="320040" cy="320039"/>
            <a:chOff x="1636704" y="4010105"/>
            <a:chExt cx="362553" cy="362552"/>
          </a:xfrm>
        </p:grpSpPr>
        <p:sp>
          <p:nvSpPr>
            <p:cNvPr id="63" name="TextBox 62"/>
            <p:cNvSpPr txBox="1"/>
            <p:nvPr/>
          </p:nvSpPr>
          <p:spPr>
            <a:xfrm>
              <a:off x="1636704" y="4010105"/>
              <a:ext cx="362553" cy="362552"/>
            </a:xfrm>
            <a:prstGeom prst="ellipse">
              <a:avLst/>
            </a:prstGeom>
            <a:solidFill>
              <a:srgbClr val="F48120"/>
            </a:solidFill>
            <a:ln w="12700">
              <a:solidFill>
                <a:srgbClr val="282828"/>
              </a:solidFill>
            </a:ln>
          </p:spPr>
          <p:txBody>
            <a:bodyPr wrap="square" rtlCol="0">
              <a:spAutoFit/>
            </a:bodyPr>
            <a:lstStyle/>
            <a:p>
              <a:endParaRPr lang="en-CA" sz="1200" dirty="0"/>
            </a:p>
          </p:txBody>
        </p:sp>
        <p:sp>
          <p:nvSpPr>
            <p:cNvPr id="64" name="Rectangle 63"/>
            <p:cNvSpPr/>
            <p:nvPr/>
          </p:nvSpPr>
          <p:spPr>
            <a:xfrm>
              <a:off x="1678152" y="4095501"/>
              <a:ext cx="279654" cy="191763"/>
            </a:xfrm>
            <a:prstGeom prst="rect">
              <a:avLst/>
            </a:prstGeom>
            <a:noFill/>
            <a:ln>
              <a:noFill/>
            </a:ln>
          </p:spPr>
          <p:txBody>
            <a:bodyPr wrap="none" lIns="0" tIns="0" rIns="0" bIns="0">
              <a:spAutoFit/>
            </a:bodyPr>
            <a:lstStyle/>
            <a:p>
              <a:r>
                <a:rPr lang="en-CA" sz="1100" b="1" dirty="0">
                  <a:solidFill>
                    <a:srgbClr val="282828"/>
                  </a:solidFill>
                </a:rPr>
                <a:t>56%</a:t>
              </a:r>
            </a:p>
          </p:txBody>
        </p:sp>
      </p:grpSp>
      <p:grpSp>
        <p:nvGrpSpPr>
          <p:cNvPr id="51" name="Group 50"/>
          <p:cNvGrpSpPr/>
          <p:nvPr/>
        </p:nvGrpSpPr>
        <p:grpSpPr>
          <a:xfrm>
            <a:off x="8126345" y="3952098"/>
            <a:ext cx="320877" cy="320877"/>
            <a:chOff x="1196122" y="3849863"/>
            <a:chExt cx="363501" cy="363501"/>
          </a:xfrm>
        </p:grpSpPr>
        <p:sp>
          <p:nvSpPr>
            <p:cNvPr id="61" name="TextBox 60"/>
            <p:cNvSpPr txBox="1"/>
            <p:nvPr/>
          </p:nvSpPr>
          <p:spPr>
            <a:xfrm>
              <a:off x="1196122" y="3849863"/>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2" name="Rectangle 61"/>
            <p:cNvSpPr/>
            <p:nvPr/>
          </p:nvSpPr>
          <p:spPr>
            <a:xfrm>
              <a:off x="1243220" y="3935732"/>
              <a:ext cx="279654" cy="191763"/>
            </a:xfrm>
            <a:prstGeom prst="rect">
              <a:avLst/>
            </a:prstGeom>
            <a:noFill/>
            <a:ln>
              <a:noFill/>
            </a:ln>
          </p:spPr>
          <p:txBody>
            <a:bodyPr wrap="none" lIns="0" tIns="0" rIns="0" bIns="0">
              <a:spAutoFit/>
            </a:bodyPr>
            <a:lstStyle/>
            <a:p>
              <a:r>
                <a:rPr lang="en-CA" sz="1100" b="1" dirty="0" smtClean="0">
                  <a:solidFill>
                    <a:srgbClr val="282828"/>
                  </a:solidFill>
                </a:rPr>
                <a:t>76%</a:t>
              </a:r>
              <a:endParaRPr lang="en-CA" sz="1100" b="1" dirty="0">
                <a:solidFill>
                  <a:srgbClr val="282828"/>
                </a:solidFill>
              </a:endParaRPr>
            </a:p>
          </p:txBody>
        </p:sp>
      </p:grpSp>
      <p:grpSp>
        <p:nvGrpSpPr>
          <p:cNvPr id="52" name="Group 51"/>
          <p:cNvGrpSpPr/>
          <p:nvPr/>
        </p:nvGrpSpPr>
        <p:grpSpPr>
          <a:xfrm>
            <a:off x="8385077" y="4746910"/>
            <a:ext cx="320877" cy="320877"/>
            <a:chOff x="989940" y="4035844"/>
            <a:chExt cx="363501" cy="363501"/>
          </a:xfrm>
        </p:grpSpPr>
        <p:sp>
          <p:nvSpPr>
            <p:cNvPr id="59" name="TextBox 58"/>
            <p:cNvSpPr txBox="1"/>
            <p:nvPr/>
          </p:nvSpPr>
          <p:spPr>
            <a:xfrm>
              <a:off x="989940" y="4035844"/>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0" name="Rectangle 59"/>
            <p:cNvSpPr/>
            <p:nvPr/>
          </p:nvSpPr>
          <p:spPr>
            <a:xfrm>
              <a:off x="1037038" y="4121713"/>
              <a:ext cx="279654" cy="191763"/>
            </a:xfrm>
            <a:prstGeom prst="rect">
              <a:avLst/>
            </a:prstGeom>
            <a:noFill/>
            <a:ln>
              <a:noFill/>
            </a:ln>
          </p:spPr>
          <p:txBody>
            <a:bodyPr wrap="none" lIns="0" tIns="0" rIns="0" bIns="0">
              <a:spAutoFit/>
            </a:bodyPr>
            <a:lstStyle/>
            <a:p>
              <a:r>
                <a:rPr lang="en-CA" sz="1100" b="1" dirty="0" smtClean="0">
                  <a:solidFill>
                    <a:srgbClr val="282828"/>
                  </a:solidFill>
                </a:rPr>
                <a:t>78%</a:t>
              </a:r>
              <a:endParaRPr lang="en-CA" sz="1100" b="1" dirty="0">
                <a:solidFill>
                  <a:srgbClr val="282828"/>
                </a:solidFill>
              </a:endParaRPr>
            </a:p>
          </p:txBody>
        </p:sp>
      </p:grpSp>
      <p:grpSp>
        <p:nvGrpSpPr>
          <p:cNvPr id="56" name="Group 55"/>
          <p:cNvGrpSpPr/>
          <p:nvPr/>
        </p:nvGrpSpPr>
        <p:grpSpPr>
          <a:xfrm>
            <a:off x="8105857" y="5127612"/>
            <a:ext cx="320877" cy="320877"/>
            <a:chOff x="1125814" y="3874321"/>
            <a:chExt cx="363501" cy="363501"/>
          </a:xfrm>
        </p:grpSpPr>
        <p:sp>
          <p:nvSpPr>
            <p:cNvPr id="57" name="TextBox 56"/>
            <p:cNvSpPr txBox="1"/>
            <p:nvPr/>
          </p:nvSpPr>
          <p:spPr>
            <a:xfrm>
              <a:off x="1125814" y="3874321"/>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8" name="Rectangle 57"/>
            <p:cNvSpPr/>
            <p:nvPr/>
          </p:nvSpPr>
          <p:spPr>
            <a:xfrm>
              <a:off x="1172913" y="3960190"/>
              <a:ext cx="279654" cy="191763"/>
            </a:xfrm>
            <a:prstGeom prst="rect">
              <a:avLst/>
            </a:prstGeom>
            <a:noFill/>
            <a:ln>
              <a:noFill/>
            </a:ln>
          </p:spPr>
          <p:txBody>
            <a:bodyPr wrap="none" lIns="0" tIns="0" rIns="0" bIns="0">
              <a:spAutoFit/>
            </a:bodyPr>
            <a:lstStyle/>
            <a:p>
              <a:r>
                <a:rPr lang="en-CA" sz="1100" b="1" dirty="0" smtClean="0">
                  <a:solidFill>
                    <a:srgbClr val="282828"/>
                  </a:solidFill>
                </a:rPr>
                <a:t>71%</a:t>
              </a:r>
              <a:endParaRPr lang="en-CA" sz="1100" b="1" dirty="0">
                <a:solidFill>
                  <a:srgbClr val="282828"/>
                </a:solidFill>
              </a:endParaRPr>
            </a:p>
          </p:txBody>
        </p:sp>
      </p:grpSp>
      <p:sp>
        <p:nvSpPr>
          <p:cNvPr id="3" name="Title 1"/>
          <p:cNvSpPr>
            <a:spLocks noGrp="1"/>
          </p:cNvSpPr>
          <p:nvPr>
            <p:ph type="title"/>
          </p:nvPr>
        </p:nvSpPr>
        <p:spPr>
          <a:xfrm>
            <a:off x="457200" y="393192"/>
            <a:ext cx="8229600" cy="846386"/>
          </a:xfrm>
        </p:spPr>
        <p:txBody>
          <a:bodyPr/>
          <a:lstStyle/>
          <a:p>
            <a:r>
              <a:rPr lang="en-US" dirty="0" smtClean="0"/>
              <a:t>4 out of 5 Canadian seniors with 2+ medications</a:t>
            </a:r>
            <a:br>
              <a:rPr lang="en-US" dirty="0" smtClean="0"/>
            </a:br>
            <a:r>
              <a:rPr lang="en-US" dirty="0" smtClean="0"/>
              <a:t>had a medication review</a:t>
            </a:r>
            <a:endParaRPr lang="en-CA"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42</a:t>
            </a:fld>
            <a:endParaRPr lang="en-CA" dirty="0"/>
          </a:p>
        </p:txBody>
      </p:sp>
      <p:graphicFrame>
        <p:nvGraphicFramePr>
          <p:cNvPr id="10" name="Chart 9"/>
          <p:cNvGraphicFramePr/>
          <p:nvPr>
            <p:extLst>
              <p:ext uri="{D42A27DB-BD31-4B8C-83A1-F6EECF244321}">
                <p14:modId xmlns:p14="http://schemas.microsoft.com/office/powerpoint/2010/main" val="1748295109"/>
              </p:ext>
            </p:extLst>
          </p:nvPr>
        </p:nvGraphicFramePr>
        <p:xfrm>
          <a:off x="252319" y="1571885"/>
          <a:ext cx="3681046" cy="4478728"/>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p:cNvSpPr/>
          <p:nvPr/>
        </p:nvSpPr>
        <p:spPr>
          <a:xfrm>
            <a:off x="507333" y="5542782"/>
            <a:ext cx="8313256"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39" name="Group 2"/>
          <p:cNvGrpSpPr/>
          <p:nvPr/>
        </p:nvGrpSpPr>
        <p:grpSpPr>
          <a:xfrm>
            <a:off x="247211" y="6477961"/>
            <a:ext cx="4324789" cy="261623"/>
            <a:chOff x="1559256" y="5157193"/>
            <a:chExt cx="4324789" cy="253467"/>
          </a:xfrm>
        </p:grpSpPr>
        <p:grpSp>
          <p:nvGrpSpPr>
            <p:cNvPr id="40" name="Group 3"/>
            <p:cNvGrpSpPr/>
            <p:nvPr/>
          </p:nvGrpSpPr>
          <p:grpSpPr>
            <a:xfrm>
              <a:off x="1559256" y="5157203"/>
              <a:ext cx="1598406" cy="253455"/>
              <a:chOff x="2989195" y="6289577"/>
              <a:chExt cx="1741128" cy="264692"/>
            </a:xfrm>
          </p:grpSpPr>
          <p:sp>
            <p:nvSpPr>
              <p:cNvPr id="8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82"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1" name="Group 5"/>
            <p:cNvGrpSpPr/>
            <p:nvPr/>
          </p:nvGrpSpPr>
          <p:grpSpPr>
            <a:xfrm>
              <a:off x="2918782" y="5157206"/>
              <a:ext cx="1453097" cy="253454"/>
              <a:chOff x="4402330" y="6289581"/>
              <a:chExt cx="1741127" cy="264691"/>
            </a:xfrm>
          </p:grpSpPr>
          <p:sp>
            <p:nvSpPr>
              <p:cNvPr id="78"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79"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3" name="Group 7"/>
            <p:cNvGrpSpPr/>
            <p:nvPr/>
          </p:nvGrpSpPr>
          <p:grpSpPr>
            <a:xfrm>
              <a:off x="4430950" y="5157193"/>
              <a:ext cx="1453095" cy="253454"/>
              <a:chOff x="5966949" y="6289568"/>
              <a:chExt cx="1741125" cy="264691"/>
            </a:xfrm>
          </p:grpSpPr>
          <p:sp>
            <p:nvSpPr>
              <p:cNvPr id="5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77"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83" name="TextBox 82"/>
          <p:cNvSpPr txBox="1"/>
          <p:nvPr/>
        </p:nvSpPr>
        <p:spPr>
          <a:xfrm>
            <a:off x="4629889" y="4535957"/>
            <a:ext cx="320877" cy="320877"/>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84" name="Rectangle 83"/>
          <p:cNvSpPr/>
          <p:nvPr/>
        </p:nvSpPr>
        <p:spPr>
          <a:xfrm>
            <a:off x="4671464" y="4611757"/>
            <a:ext cx="246862" cy="169277"/>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86%</a:t>
            </a:r>
            <a:endParaRPr lang="en-CA" sz="1100" b="1" dirty="0">
              <a:solidFill>
                <a:srgbClr val="282828"/>
              </a:solidFill>
              <a:effectLst>
                <a:glow rad="101600">
                  <a:srgbClr val="00A199"/>
                </a:glow>
              </a:effectLst>
            </a:endParaRPr>
          </a:p>
        </p:txBody>
      </p:sp>
      <p:sp>
        <p:nvSpPr>
          <p:cNvPr id="54" name="Rectangle 53"/>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389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229600" cy="423193"/>
          </a:xfrm>
        </p:spPr>
        <p:txBody>
          <a:bodyPr/>
          <a:lstStyle/>
          <a:p>
            <a:pPr>
              <a:lnSpc>
                <a:spcPts val="3600"/>
              </a:lnSpc>
            </a:pPr>
            <a:r>
              <a:rPr lang="en-CA" dirty="0"/>
              <a:t>Only 4 </a:t>
            </a:r>
            <a:r>
              <a:rPr lang="en-CA" dirty="0" smtClean="0"/>
              <a:t>out of </a:t>
            </a:r>
            <a:r>
              <a:rPr lang="en-CA" dirty="0"/>
              <a:t>10 Canadian </a:t>
            </a:r>
            <a:r>
              <a:rPr lang="en-CA" dirty="0" smtClean="0"/>
              <a:t>seniors who have a chronic condition </a:t>
            </a:r>
            <a:r>
              <a:rPr lang="en-CA" dirty="0"/>
              <a:t>are very confident in managing their health problems </a:t>
            </a:r>
          </a:p>
        </p:txBody>
      </p:sp>
      <p:sp>
        <p:nvSpPr>
          <p:cNvPr id="21" name="Slide Number Placeholder 20"/>
          <p:cNvSpPr>
            <a:spLocks noGrp="1"/>
          </p:cNvSpPr>
          <p:nvPr>
            <p:ph type="sldNum" sz="quarter" idx="4"/>
          </p:nvPr>
        </p:nvSpPr>
        <p:spPr/>
        <p:txBody>
          <a:bodyPr/>
          <a:lstStyle/>
          <a:p>
            <a:fld id="{B0F7FFD8-5CE8-4D8F-8E40-58118BB0EBB0}" type="slidenum">
              <a:rPr lang="en-CA" smtClean="0"/>
              <a:pPr/>
              <a:t>43</a:t>
            </a:fld>
            <a:endParaRPr lang="en-CA" dirty="0"/>
          </a:p>
        </p:txBody>
      </p:sp>
      <p:grpSp>
        <p:nvGrpSpPr>
          <p:cNvPr id="8" name="Group 7"/>
          <p:cNvGrpSpPr/>
          <p:nvPr/>
        </p:nvGrpSpPr>
        <p:grpSpPr>
          <a:xfrm>
            <a:off x="457200" y="1898908"/>
            <a:ext cx="8208531" cy="4384497"/>
            <a:chOff x="457200" y="1898908"/>
            <a:chExt cx="8208531" cy="4384497"/>
          </a:xfrm>
        </p:grpSpPr>
        <p:grpSp>
          <p:nvGrpSpPr>
            <p:cNvPr id="5" name="Group 4"/>
            <p:cNvGrpSpPr/>
            <p:nvPr/>
          </p:nvGrpSpPr>
          <p:grpSpPr>
            <a:xfrm>
              <a:off x="457200" y="1898908"/>
              <a:ext cx="8208531" cy="4384497"/>
              <a:chOff x="457200" y="1654796"/>
              <a:chExt cx="8208531" cy="4384497"/>
            </a:xfrm>
          </p:grpSpPr>
          <p:graphicFrame>
            <p:nvGraphicFramePr>
              <p:cNvPr id="4" name="Content Placeholder 4"/>
              <p:cNvGraphicFramePr>
                <a:graphicFrameLocks/>
              </p:cNvGraphicFramePr>
              <p:nvPr>
                <p:extLst>
                  <p:ext uri="{D42A27DB-BD31-4B8C-83A1-F6EECF244321}">
                    <p14:modId xmlns:p14="http://schemas.microsoft.com/office/powerpoint/2010/main" val="1182058224"/>
                  </p:ext>
                </p:extLst>
              </p:nvPr>
            </p:nvGraphicFramePr>
            <p:xfrm>
              <a:off x="457200" y="1685057"/>
              <a:ext cx="8208531" cy="43542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48921" y="2115977"/>
                <a:ext cx="3057105" cy="461665"/>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Are very confident in their ability to control </a:t>
                </a:r>
                <a:br>
                  <a:rPr lang="en-US" sz="1200" dirty="0" smtClean="0">
                    <a:solidFill>
                      <a:srgbClr val="000000"/>
                    </a:solidFill>
                    <a:latin typeface="Arial Narrow" panose="020B0606020202030204" pitchFamily="34" charset="0"/>
                    <a:cs typeface="Arial" panose="020B0604020202020204" pitchFamily="34" charset="0"/>
                  </a:rPr>
                </a:br>
                <a:r>
                  <a:rPr lang="en-US" sz="1200" dirty="0" smtClean="0">
                    <a:solidFill>
                      <a:srgbClr val="000000"/>
                    </a:solidFill>
                    <a:latin typeface="Arial Narrow" panose="020B0606020202030204" pitchFamily="34" charset="0"/>
                    <a:cs typeface="Arial" panose="020B0604020202020204" pitchFamily="34" charset="0"/>
                  </a:rPr>
                  <a:t>and manage their health problems</a:t>
                </a:r>
                <a:r>
                  <a:rPr lang="en-US" sz="1200" dirty="0" smtClean="0">
                    <a:latin typeface="Arial Narrow" panose="020B0606020202030204" pitchFamily="34" charset="0"/>
                    <a:cs typeface="Arial" panose="020B0604020202020204" pitchFamily="34" charset="0"/>
                  </a:rPr>
                  <a:t> </a:t>
                </a:r>
                <a:endParaRPr lang="en-CA" sz="1200" dirty="0">
                  <a:latin typeface="Arial Narrow" panose="020B0606020202030204" pitchFamily="34" charset="0"/>
                  <a:cs typeface="Arial" panose="020B0604020202020204" pitchFamily="34" charset="0"/>
                </a:endParaRPr>
              </a:p>
            </p:txBody>
          </p:sp>
          <p:sp>
            <p:nvSpPr>
              <p:cNvPr id="15" name="Rectangle 14"/>
              <p:cNvSpPr/>
              <p:nvPr/>
            </p:nvSpPr>
            <p:spPr>
              <a:xfrm>
                <a:off x="621792" y="3190360"/>
                <a:ext cx="3384235" cy="461665"/>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Received </a:t>
                </a:r>
                <a:r>
                  <a:rPr lang="en-US" sz="1200" dirty="0">
                    <a:solidFill>
                      <a:srgbClr val="000000"/>
                    </a:solidFill>
                    <a:latin typeface="Arial Narrow" panose="020B0606020202030204" pitchFamily="34" charset="0"/>
                    <a:cs typeface="Arial" panose="020B0604020202020204" pitchFamily="34" charset="0"/>
                  </a:rPr>
                  <a:t>clear instructions </a:t>
                </a:r>
                <a:r>
                  <a:rPr lang="en-US" sz="1200" dirty="0" smtClean="0">
                    <a:solidFill>
                      <a:srgbClr val="000000"/>
                    </a:solidFill>
                    <a:latin typeface="Arial Narrow" panose="020B0606020202030204" pitchFamily="34" charset="0"/>
                    <a:cs typeface="Arial" panose="020B0604020202020204" pitchFamily="34" charset="0"/>
                  </a:rPr>
                  <a:t>about symptoms </a:t>
                </a:r>
                <a:r>
                  <a:rPr lang="en-US" sz="1200" dirty="0">
                    <a:solidFill>
                      <a:srgbClr val="000000"/>
                    </a:solidFill>
                    <a:latin typeface="Arial Narrow" panose="020B0606020202030204" pitchFamily="34" charset="0"/>
                    <a:cs typeface="Arial" panose="020B0604020202020204" pitchFamily="34" charset="0"/>
                  </a:rPr>
                  <a:t>to watch for and when </a:t>
                </a:r>
                <a:r>
                  <a:rPr lang="en-US" sz="1200" dirty="0" smtClean="0">
                    <a:solidFill>
                      <a:srgbClr val="000000"/>
                    </a:solidFill>
                    <a:latin typeface="Arial Narrow" panose="020B0606020202030204" pitchFamily="34" charset="0"/>
                    <a:cs typeface="Arial" panose="020B0604020202020204" pitchFamily="34" charset="0"/>
                  </a:rPr>
                  <a:t>to seek </a:t>
                </a:r>
                <a:r>
                  <a:rPr lang="en-US" sz="1200" dirty="0">
                    <a:solidFill>
                      <a:srgbClr val="000000"/>
                    </a:solidFill>
                    <a:latin typeface="Arial Narrow" panose="020B0606020202030204" pitchFamily="34" charset="0"/>
                    <a:cs typeface="Arial" panose="020B0604020202020204" pitchFamily="34" charset="0"/>
                  </a:rPr>
                  <a:t>further care or treatment</a:t>
                </a:r>
                <a:r>
                  <a:rPr lang="en-US" sz="1200" dirty="0">
                    <a:latin typeface="Arial Narrow" panose="020B0606020202030204" pitchFamily="34" charset="0"/>
                    <a:cs typeface="Arial" panose="020B0604020202020204" pitchFamily="34" charset="0"/>
                  </a:rPr>
                  <a:t> </a:t>
                </a:r>
                <a:endParaRPr lang="en-CA" sz="1200" dirty="0">
                  <a:latin typeface="Arial Narrow" panose="020B0606020202030204" pitchFamily="34" charset="0"/>
                  <a:cs typeface="Arial" panose="020B0604020202020204" pitchFamily="34" charset="0"/>
                </a:endParaRPr>
              </a:p>
            </p:txBody>
          </p:sp>
          <p:sp>
            <p:nvSpPr>
              <p:cNvPr id="16" name="Rectangle 15"/>
              <p:cNvSpPr/>
              <p:nvPr/>
            </p:nvSpPr>
            <p:spPr>
              <a:xfrm>
                <a:off x="948921" y="2658485"/>
                <a:ext cx="3057106" cy="461665"/>
              </a:xfrm>
              <a:prstGeom prst="rect">
                <a:avLst/>
              </a:prstGeom>
            </p:spPr>
            <p:txBody>
              <a:bodyPr wrap="square">
                <a:spAutoFit/>
              </a:bodyPr>
              <a:lstStyle/>
              <a:p>
                <a:pPr algn="r"/>
                <a:r>
                  <a:rPr lang="en-US" sz="1200" dirty="0">
                    <a:solidFill>
                      <a:srgbClr val="000000"/>
                    </a:solidFill>
                    <a:latin typeface="Arial Narrow" panose="020B0606020202030204" pitchFamily="34" charset="0"/>
                    <a:cs typeface="Arial" panose="020B0604020202020204" pitchFamily="34" charset="0"/>
                  </a:rPr>
                  <a:t>D</a:t>
                </a:r>
                <a:r>
                  <a:rPr lang="en-US" sz="1200" dirty="0" smtClean="0">
                    <a:solidFill>
                      <a:srgbClr val="000000"/>
                    </a:solidFill>
                    <a:latin typeface="Arial Narrow" panose="020B0606020202030204" pitchFamily="34" charset="0"/>
                    <a:cs typeface="Arial" panose="020B0604020202020204" pitchFamily="34" charset="0"/>
                  </a:rPr>
                  <a:t>iscussed </a:t>
                </a:r>
                <a:r>
                  <a:rPr lang="en-US" sz="1200" dirty="0">
                    <a:solidFill>
                      <a:srgbClr val="000000"/>
                    </a:solidFill>
                    <a:latin typeface="Arial Narrow" panose="020B0606020202030204" pitchFamily="34" charset="0"/>
                    <a:cs typeface="Arial" panose="020B0604020202020204" pitchFamily="34" charset="0"/>
                  </a:rPr>
                  <a:t>their goals and care priorities</a:t>
                </a:r>
                <a:r>
                  <a:rPr lang="en-US" sz="1200" dirty="0">
                    <a:latin typeface="Arial Narrow" panose="020B0606020202030204" pitchFamily="34" charset="0"/>
                    <a:cs typeface="Arial" panose="020B0604020202020204" pitchFamily="34" charset="0"/>
                  </a:rPr>
                  <a:t> </a:t>
                </a:r>
                <a:r>
                  <a:rPr lang="en-US" sz="1200" dirty="0" smtClean="0">
                    <a:latin typeface="Arial Narrow" panose="020B0606020202030204" pitchFamily="34" charset="0"/>
                    <a:cs typeface="Arial" panose="020B0604020202020204" pitchFamily="34" charset="0"/>
                  </a:rPr>
                  <a:t>with a health care professional</a:t>
                </a:r>
                <a:endParaRPr lang="en-CA" sz="1200" dirty="0">
                  <a:latin typeface="Arial Narrow" panose="020B0606020202030204" pitchFamily="34" charset="0"/>
                  <a:cs typeface="Arial" panose="020B0604020202020204" pitchFamily="34" charset="0"/>
                </a:endParaRPr>
              </a:p>
            </p:txBody>
          </p:sp>
          <p:sp>
            <p:nvSpPr>
              <p:cNvPr id="17" name="Rectangle 16"/>
              <p:cNvSpPr/>
              <p:nvPr/>
            </p:nvSpPr>
            <p:spPr>
              <a:xfrm>
                <a:off x="948921" y="3711610"/>
                <a:ext cx="3057106" cy="461665"/>
              </a:xfrm>
              <a:prstGeom prst="rect">
                <a:avLst/>
              </a:prstGeom>
            </p:spPr>
            <p:txBody>
              <a:bodyPr wrap="square">
                <a:spAutoFit/>
              </a:bodyPr>
              <a:lstStyle/>
              <a:p>
                <a:pPr algn="r"/>
                <a:r>
                  <a:rPr lang="en-US" sz="1200" dirty="0">
                    <a:solidFill>
                      <a:srgbClr val="000000"/>
                    </a:solidFill>
                    <a:latin typeface="Arial Narrow" panose="020B0606020202030204" pitchFamily="34" charset="0"/>
                    <a:cs typeface="Arial" panose="020B0604020202020204" pitchFamily="34" charset="0"/>
                  </a:rPr>
                  <a:t>Have a treatment </a:t>
                </a:r>
                <a:r>
                  <a:rPr lang="en-US" sz="1200" dirty="0" smtClean="0">
                    <a:solidFill>
                      <a:srgbClr val="000000"/>
                    </a:solidFill>
                    <a:latin typeface="Arial Narrow" panose="020B0606020202030204" pitchFamily="34" charset="0"/>
                    <a:cs typeface="Arial" panose="020B0604020202020204" pitchFamily="34" charset="0"/>
                  </a:rPr>
                  <a:t>plan to carry </a:t>
                </a:r>
                <a:r>
                  <a:rPr lang="en-US" sz="1200" dirty="0">
                    <a:solidFill>
                      <a:srgbClr val="000000"/>
                    </a:solidFill>
                    <a:latin typeface="Arial Narrow" panose="020B0606020202030204" pitchFamily="34" charset="0"/>
                    <a:cs typeface="Arial" panose="020B0604020202020204" pitchFamily="34" charset="0"/>
                  </a:rPr>
                  <a:t>out </a:t>
                </a:r>
                <a:r>
                  <a:rPr lang="en-US" sz="1200" dirty="0" smtClean="0">
                    <a:solidFill>
                      <a:srgbClr val="000000"/>
                    </a:solidFill>
                    <a:latin typeface="Arial Narrow" panose="020B0606020202030204" pitchFamily="34" charset="0"/>
                    <a:cs typeface="Arial" panose="020B0604020202020204" pitchFamily="34" charset="0"/>
                  </a:rPr>
                  <a:t/>
                </a:r>
                <a:br>
                  <a:rPr lang="en-US" sz="1200" dirty="0" smtClean="0">
                    <a:solidFill>
                      <a:srgbClr val="000000"/>
                    </a:solidFill>
                    <a:latin typeface="Arial Narrow" panose="020B0606020202030204" pitchFamily="34" charset="0"/>
                    <a:cs typeface="Arial" panose="020B0604020202020204" pitchFamily="34" charset="0"/>
                  </a:rPr>
                </a:br>
                <a:r>
                  <a:rPr lang="en-US" sz="1200" dirty="0" smtClean="0">
                    <a:solidFill>
                      <a:srgbClr val="000000"/>
                    </a:solidFill>
                    <a:latin typeface="Arial Narrow" panose="020B0606020202030204" pitchFamily="34" charset="0"/>
                    <a:cs typeface="Arial" panose="020B0604020202020204" pitchFamily="34" charset="0"/>
                  </a:rPr>
                  <a:t>in </a:t>
                </a:r>
                <a:r>
                  <a:rPr lang="en-US" sz="1200" dirty="0">
                    <a:solidFill>
                      <a:srgbClr val="000000"/>
                    </a:solidFill>
                    <a:latin typeface="Arial Narrow" panose="020B0606020202030204" pitchFamily="34" charset="0"/>
                    <a:cs typeface="Arial" panose="020B0604020202020204" pitchFamily="34" charset="0"/>
                  </a:rPr>
                  <a:t>their daily </a:t>
                </a:r>
                <a:r>
                  <a:rPr lang="en-US" sz="1200" dirty="0" smtClean="0">
                    <a:solidFill>
                      <a:srgbClr val="000000"/>
                    </a:solidFill>
                    <a:latin typeface="Arial Narrow" panose="020B0606020202030204" pitchFamily="34" charset="0"/>
                    <a:cs typeface="Arial" panose="020B0604020202020204" pitchFamily="34" charset="0"/>
                  </a:rPr>
                  <a:t>lives</a:t>
                </a:r>
                <a:r>
                  <a:rPr lang="en-US" sz="1200" dirty="0" smtClean="0">
                    <a:latin typeface="Arial Narrow" panose="020B0606020202030204" pitchFamily="34" charset="0"/>
                    <a:cs typeface="Arial" panose="020B0604020202020204" pitchFamily="34" charset="0"/>
                  </a:rPr>
                  <a:t> </a:t>
                </a:r>
                <a:endParaRPr lang="en-CA" sz="1200" dirty="0">
                  <a:latin typeface="Arial Narrow" panose="020B0606020202030204" pitchFamily="34" charset="0"/>
                  <a:cs typeface="Arial" panose="020B0604020202020204" pitchFamily="34" charset="0"/>
                </a:endParaRPr>
              </a:p>
            </p:txBody>
          </p:sp>
          <p:sp>
            <p:nvSpPr>
              <p:cNvPr id="18" name="Rectangle 17"/>
              <p:cNvSpPr/>
              <p:nvPr/>
            </p:nvSpPr>
            <p:spPr>
              <a:xfrm>
                <a:off x="948921" y="4254967"/>
                <a:ext cx="3057106" cy="461665"/>
              </a:xfrm>
              <a:prstGeom prst="rect">
                <a:avLst/>
              </a:prstGeom>
            </p:spPr>
            <p:txBody>
              <a:bodyPr wrap="square">
                <a:spAutoFit/>
              </a:bodyPr>
              <a:lstStyle/>
              <a:p>
                <a:pPr algn="r"/>
                <a:r>
                  <a:rPr lang="en-US" sz="1200" dirty="0">
                    <a:solidFill>
                      <a:srgbClr val="000000"/>
                    </a:solidFill>
                    <a:latin typeface="Arial Narrow" panose="020B0606020202030204" pitchFamily="34" charset="0"/>
                    <a:cs typeface="Arial" panose="020B0604020202020204" pitchFamily="34" charset="0"/>
                  </a:rPr>
                  <a:t>Have a health care professional </a:t>
                </a:r>
                <a:r>
                  <a:rPr lang="en-US" sz="1200" dirty="0" smtClean="0">
                    <a:solidFill>
                      <a:srgbClr val="000000"/>
                    </a:solidFill>
                    <a:latin typeface="Arial Narrow" panose="020B0606020202030204" pitchFamily="34" charset="0"/>
                    <a:cs typeface="Arial" panose="020B0604020202020204" pitchFamily="34" charset="0"/>
                  </a:rPr>
                  <a:t>contacting </a:t>
                </a:r>
                <a:r>
                  <a:rPr lang="en-US" sz="1200" dirty="0">
                    <a:solidFill>
                      <a:srgbClr val="000000"/>
                    </a:solidFill>
                    <a:latin typeface="Arial Narrow" panose="020B0606020202030204" pitchFamily="34" charset="0"/>
                    <a:cs typeface="Arial" panose="020B0604020202020204" pitchFamily="34" charset="0"/>
                  </a:rPr>
                  <a:t>them </a:t>
                </a:r>
                <a:r>
                  <a:rPr lang="en-US" sz="1200" dirty="0" smtClean="0">
                    <a:solidFill>
                      <a:srgbClr val="000000"/>
                    </a:solidFill>
                    <a:latin typeface="Arial Narrow" panose="020B0606020202030204" pitchFamily="34" charset="0"/>
                    <a:cs typeface="Arial" panose="020B0604020202020204" pitchFamily="34" charset="0"/>
                  </a:rPr>
                  <a:t>between </a:t>
                </a:r>
                <a:r>
                  <a:rPr lang="en-US" sz="1200" dirty="0">
                    <a:solidFill>
                      <a:srgbClr val="000000"/>
                    </a:solidFill>
                    <a:latin typeface="Arial Narrow" panose="020B0606020202030204" pitchFamily="34" charset="0"/>
                    <a:cs typeface="Arial" panose="020B0604020202020204" pitchFamily="34" charset="0"/>
                  </a:rPr>
                  <a:t>doctor visits </a:t>
                </a:r>
                <a:r>
                  <a:rPr lang="en-US" sz="1200" dirty="0" smtClean="0">
                    <a:latin typeface="Arial Narrow" panose="020B0606020202030204" pitchFamily="34" charset="0"/>
                    <a:cs typeface="Arial" panose="020B0604020202020204" pitchFamily="34" charset="0"/>
                  </a:rPr>
                  <a:t> </a:t>
                </a:r>
                <a:endParaRPr lang="en-CA" sz="1200" dirty="0">
                  <a:latin typeface="Arial Narrow" panose="020B0606020202030204" pitchFamily="34" charset="0"/>
                  <a:cs typeface="Arial" panose="020B0604020202020204" pitchFamily="34" charset="0"/>
                </a:endParaRPr>
              </a:p>
            </p:txBody>
          </p:sp>
          <p:sp>
            <p:nvSpPr>
              <p:cNvPr id="19" name="Rectangle 18"/>
              <p:cNvSpPr/>
              <p:nvPr/>
            </p:nvSpPr>
            <p:spPr>
              <a:xfrm>
                <a:off x="621792" y="4754945"/>
                <a:ext cx="3384235" cy="461665"/>
              </a:xfrm>
              <a:prstGeom prst="rect">
                <a:avLst/>
              </a:prstGeom>
            </p:spPr>
            <p:txBody>
              <a:bodyPr wrap="square">
                <a:spAutoFit/>
              </a:bodyPr>
              <a:lstStyle/>
              <a:p>
                <a:pPr algn="r"/>
                <a:r>
                  <a:rPr lang="en-US" sz="1200" dirty="0">
                    <a:solidFill>
                      <a:srgbClr val="000000"/>
                    </a:solidFill>
                    <a:latin typeface="Arial Narrow" panose="020B0606020202030204" pitchFamily="34" charset="0"/>
                    <a:cs typeface="Arial" panose="020B0604020202020204" pitchFamily="34" charset="0"/>
                  </a:rPr>
                  <a:t>Have a health care professional who they can </a:t>
                </a:r>
                <a:r>
                  <a:rPr lang="en-US" sz="1200" dirty="0" smtClean="0">
                    <a:solidFill>
                      <a:srgbClr val="000000"/>
                    </a:solidFill>
                    <a:latin typeface="Arial Narrow" panose="020B0606020202030204" pitchFamily="34" charset="0"/>
                    <a:cs typeface="Arial" panose="020B0604020202020204" pitchFamily="34" charset="0"/>
                  </a:rPr>
                  <a:t>easily contact </a:t>
                </a:r>
                <a:r>
                  <a:rPr lang="en-US" sz="1200" dirty="0">
                    <a:solidFill>
                      <a:srgbClr val="000000"/>
                    </a:solidFill>
                    <a:latin typeface="Arial Narrow" panose="020B0606020202030204" pitchFamily="34" charset="0"/>
                    <a:cs typeface="Arial" panose="020B0604020202020204" pitchFamily="34" charset="0"/>
                  </a:rPr>
                  <a:t>to ask a </a:t>
                </a:r>
                <a:r>
                  <a:rPr lang="en-US" sz="1200" dirty="0" smtClean="0">
                    <a:solidFill>
                      <a:srgbClr val="000000"/>
                    </a:solidFill>
                    <a:latin typeface="Arial Narrow" panose="020B0606020202030204" pitchFamily="34" charset="0"/>
                    <a:cs typeface="Arial" panose="020B0604020202020204" pitchFamily="34" charset="0"/>
                  </a:rPr>
                  <a:t>question </a:t>
                </a:r>
                <a:r>
                  <a:rPr lang="en-US" sz="1200" dirty="0">
                    <a:solidFill>
                      <a:srgbClr val="000000"/>
                    </a:solidFill>
                    <a:latin typeface="Arial Narrow" panose="020B0606020202030204" pitchFamily="34" charset="0"/>
                    <a:cs typeface="Arial" panose="020B0604020202020204" pitchFamily="34" charset="0"/>
                  </a:rPr>
                  <a:t>between doctor visits</a:t>
                </a:r>
              </a:p>
            </p:txBody>
          </p:sp>
          <p:sp>
            <p:nvSpPr>
              <p:cNvPr id="20" name="Rectangle 19"/>
              <p:cNvSpPr/>
              <p:nvPr/>
            </p:nvSpPr>
            <p:spPr>
              <a:xfrm>
                <a:off x="746449" y="1654796"/>
                <a:ext cx="3259578" cy="215444"/>
              </a:xfrm>
              <a:prstGeom prst="rect">
                <a:avLst/>
              </a:prstGeom>
            </p:spPr>
            <p:txBody>
              <a:bodyPr vert="horz" wrap="square" lIns="0" tIns="0" rIns="0" bIns="0" rtlCol="0" anchor="t" anchorCtr="0">
                <a:spAutoFit/>
              </a:bodyPr>
              <a:lstStyle/>
              <a:p>
                <a:pPr defTabSz="914378">
                  <a:spcBef>
                    <a:spcPct val="0"/>
                  </a:spcBef>
                </a:pPr>
                <a:r>
                  <a:rPr lang="en-CA" sz="1400" dirty="0">
                    <a:solidFill>
                      <a:srgbClr val="365254"/>
                    </a:solidFill>
                    <a:ea typeface="+mj-ea"/>
                    <a:cs typeface="+mj-cs"/>
                  </a:rPr>
                  <a:t>Percentage of respondents </a:t>
                </a:r>
                <a:r>
                  <a:rPr lang="en-CA" sz="1400" dirty="0" smtClean="0">
                    <a:solidFill>
                      <a:srgbClr val="365254"/>
                    </a:solidFill>
                    <a:ea typeface="+mj-ea"/>
                    <a:cs typeface="+mj-cs"/>
                  </a:rPr>
                  <a:t>who</a:t>
                </a:r>
                <a:endParaRPr lang="en-CA" sz="1400" dirty="0">
                  <a:solidFill>
                    <a:srgbClr val="365254"/>
                  </a:solidFill>
                  <a:ea typeface="+mj-ea"/>
                  <a:cs typeface="+mj-cs"/>
                </a:endParaRPr>
              </a:p>
            </p:txBody>
          </p:sp>
        </p:grpSp>
        <p:grpSp>
          <p:nvGrpSpPr>
            <p:cNvPr id="6" name="Group 5"/>
            <p:cNvGrpSpPr/>
            <p:nvPr/>
          </p:nvGrpSpPr>
          <p:grpSpPr>
            <a:xfrm>
              <a:off x="5888663" y="5884770"/>
              <a:ext cx="1144772" cy="276999"/>
              <a:chOff x="5888663" y="5884770"/>
              <a:chExt cx="1144772" cy="276999"/>
            </a:xfrm>
          </p:grpSpPr>
          <p:grpSp>
            <p:nvGrpSpPr>
              <p:cNvPr id="27" name="Group 26"/>
              <p:cNvGrpSpPr/>
              <p:nvPr/>
            </p:nvGrpSpPr>
            <p:grpSpPr bwMode="gray">
              <a:xfrm>
                <a:off x="5888663" y="5884770"/>
                <a:ext cx="1144772" cy="276999"/>
                <a:chOff x="5734493" y="5893634"/>
                <a:chExt cx="1144772" cy="276999"/>
              </a:xfrm>
            </p:grpSpPr>
            <p:sp>
              <p:nvSpPr>
                <p:cNvPr id="30" name="Rectangle 29"/>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11" name="Group 10"/>
              <p:cNvGrpSpPr/>
              <p:nvPr/>
            </p:nvGrpSpPr>
            <p:grpSpPr>
              <a:xfrm>
                <a:off x="5934795" y="5967971"/>
                <a:ext cx="482692" cy="128016"/>
                <a:chOff x="5974370" y="5966784"/>
                <a:chExt cx="482692" cy="128016"/>
              </a:xfrm>
            </p:grpSpPr>
            <p:grpSp>
              <p:nvGrpSpPr>
                <p:cNvPr id="22" name="Group 21"/>
                <p:cNvGrpSpPr/>
                <p:nvPr/>
              </p:nvGrpSpPr>
              <p:grpSpPr bwMode="gray">
                <a:xfrm>
                  <a:off x="5974370" y="5966784"/>
                  <a:ext cx="305354" cy="128016"/>
                  <a:chOff x="5245240" y="5632102"/>
                  <a:chExt cx="305354" cy="128016"/>
                </a:xfrm>
              </p:grpSpPr>
              <p:sp>
                <p:nvSpPr>
                  <p:cNvPr id="24" name="Diamond 23"/>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Diamond 24"/>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Diamond 25"/>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grpSp>
        <p:nvGrpSpPr>
          <p:cNvPr id="23" name="Group 2"/>
          <p:cNvGrpSpPr/>
          <p:nvPr/>
        </p:nvGrpSpPr>
        <p:grpSpPr>
          <a:xfrm>
            <a:off x="247211" y="6477961"/>
            <a:ext cx="4324789" cy="261623"/>
            <a:chOff x="1559256" y="5157193"/>
            <a:chExt cx="4324789" cy="253467"/>
          </a:xfrm>
        </p:grpSpPr>
        <p:grpSp>
          <p:nvGrpSpPr>
            <p:cNvPr id="28" name="Group 3"/>
            <p:cNvGrpSpPr/>
            <p:nvPr/>
          </p:nvGrpSpPr>
          <p:grpSpPr>
            <a:xfrm>
              <a:off x="1559256" y="5157203"/>
              <a:ext cx="1598406" cy="253455"/>
              <a:chOff x="2989195" y="6289577"/>
              <a:chExt cx="1741128" cy="264692"/>
            </a:xfrm>
          </p:grpSpPr>
          <p:sp>
            <p:nvSpPr>
              <p:cNvPr id="37"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2918782" y="5157206"/>
              <a:ext cx="1453097" cy="253454"/>
              <a:chOff x="4402330" y="6289581"/>
              <a:chExt cx="1741127" cy="264691"/>
            </a:xfrm>
          </p:grpSpPr>
          <p:sp>
            <p:nvSpPr>
              <p:cNvPr id="3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4430950" y="5157193"/>
              <a:ext cx="1453095" cy="253454"/>
              <a:chOff x="5966949" y="6289568"/>
              <a:chExt cx="1741125" cy="264691"/>
            </a:xfrm>
          </p:grpSpPr>
          <p:sp>
            <p:nvSpPr>
              <p:cNvPr id="33"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9" name="Rectangle 3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541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423193"/>
          </a:xfrm>
        </p:spPr>
        <p:txBody>
          <a:bodyPr/>
          <a:lstStyle/>
          <a:p>
            <a:r>
              <a:rPr lang="en-US" sz="3000" dirty="0"/>
              <a:t>Provincial </a:t>
            </a:r>
            <a:r>
              <a:rPr lang="en-US" sz="3000" dirty="0" smtClean="0"/>
              <a:t>snapshot: Chronic </a:t>
            </a:r>
            <a:r>
              <a:rPr lang="en-US" sz="3000" dirty="0"/>
              <a:t>condition </a:t>
            </a:r>
            <a:r>
              <a:rPr lang="en-US" sz="3000" dirty="0" smtClean="0"/>
              <a:t>management</a:t>
            </a:r>
            <a:endParaRPr lang="en-CA" sz="3000"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4008480225"/>
              </p:ext>
            </p:extLst>
          </p:nvPr>
        </p:nvGraphicFramePr>
        <p:xfrm>
          <a:off x="507327" y="1161676"/>
          <a:ext cx="8232634" cy="4602480"/>
        </p:xfrm>
        <a:graphic>
          <a:graphicData uri="http://schemas.openxmlformats.org/drawingml/2006/table">
            <a:tbl>
              <a:tblPr/>
              <a:tblGrid>
                <a:gridCol w="2864523">
                  <a:extLst>
                    <a:ext uri="{9D8B030D-6E8A-4147-A177-3AD203B41FA5}">
                      <a16:colId xmlns:a16="http://schemas.microsoft.com/office/drawing/2014/main" val="20000"/>
                    </a:ext>
                  </a:extLst>
                </a:gridCol>
                <a:gridCol w="436418">
                  <a:extLst>
                    <a:ext uri="{9D8B030D-6E8A-4147-A177-3AD203B41FA5}">
                      <a16:colId xmlns:a16="http://schemas.microsoft.com/office/drawing/2014/main" val="20001"/>
                    </a:ext>
                  </a:extLst>
                </a:gridCol>
                <a:gridCol w="436418">
                  <a:extLst>
                    <a:ext uri="{9D8B030D-6E8A-4147-A177-3AD203B41FA5}">
                      <a16:colId xmlns:a16="http://schemas.microsoft.com/office/drawing/2014/main" val="20002"/>
                    </a:ext>
                  </a:extLst>
                </a:gridCol>
                <a:gridCol w="384464">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447675">
                  <a:extLst>
                    <a:ext uri="{9D8B030D-6E8A-4147-A177-3AD203B41FA5}">
                      <a16:colId xmlns:a16="http://schemas.microsoft.com/office/drawing/2014/main" val="20005"/>
                    </a:ext>
                  </a:extLst>
                </a:gridCol>
                <a:gridCol w="438150">
                  <a:extLst>
                    <a:ext uri="{9D8B030D-6E8A-4147-A177-3AD203B41FA5}">
                      <a16:colId xmlns:a16="http://schemas.microsoft.com/office/drawing/2014/main" val="20006"/>
                    </a:ext>
                  </a:extLst>
                </a:gridCol>
                <a:gridCol w="492701">
                  <a:extLst>
                    <a:ext uri="{9D8B030D-6E8A-4147-A177-3AD203B41FA5}">
                      <a16:colId xmlns:a16="http://schemas.microsoft.com/office/drawing/2014/main" val="20007"/>
                    </a:ext>
                  </a:extLst>
                </a:gridCol>
                <a:gridCol w="478849">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371475">
                  <a:extLst>
                    <a:ext uri="{9D8B030D-6E8A-4147-A177-3AD203B41FA5}">
                      <a16:colId xmlns:a16="http://schemas.microsoft.com/office/drawing/2014/main" val="20010"/>
                    </a:ext>
                  </a:extLst>
                </a:gridCol>
                <a:gridCol w="409573">
                  <a:extLst>
                    <a:ext uri="{9D8B030D-6E8A-4147-A177-3AD203B41FA5}">
                      <a16:colId xmlns:a16="http://schemas.microsoft.com/office/drawing/2014/main" val="20011"/>
                    </a:ext>
                  </a:extLst>
                </a:gridCol>
                <a:gridCol w="567513">
                  <a:extLst>
                    <a:ext uri="{9D8B030D-6E8A-4147-A177-3AD203B41FA5}">
                      <a16:colId xmlns:a16="http://schemas.microsoft.com/office/drawing/2014/main" val="20012"/>
                    </a:ext>
                  </a:extLst>
                </a:gridCol>
              </a:tblGrid>
              <a:tr h="464117">
                <a:tc>
                  <a:txBody>
                    <a:bodyPr/>
                    <a:lstStyle/>
                    <a:p>
                      <a:pPr algn="l" fontAlgn="b"/>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respondents who</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0"/>
                  </a:ext>
                </a:extLst>
              </a:tr>
              <a:tr h="0">
                <a:tc>
                  <a:txBody>
                    <a:bodyPr/>
                    <a:lstStyle/>
                    <a:p>
                      <a:r>
                        <a:rPr lang="en-US" sz="1300" dirty="0" smtClean="0">
                          <a:solidFill>
                            <a:srgbClr val="000000"/>
                          </a:solidFill>
                          <a:latin typeface="+mn-lt"/>
                          <a:cs typeface="Arial" panose="020B0604020202020204" pitchFamily="34" charset="0"/>
                        </a:rPr>
                        <a:t>Are </a:t>
                      </a:r>
                      <a:r>
                        <a:rPr lang="en-US" sz="1300" b="1" dirty="0" smtClean="0">
                          <a:solidFill>
                            <a:srgbClr val="000000"/>
                          </a:solidFill>
                          <a:latin typeface="+mn-lt"/>
                          <a:cs typeface="Arial" panose="020B0604020202020204" pitchFamily="34" charset="0"/>
                        </a:rPr>
                        <a:t>very confident </a:t>
                      </a:r>
                      <a:r>
                        <a:rPr lang="en-US" sz="1300" dirty="0" smtClean="0">
                          <a:solidFill>
                            <a:srgbClr val="000000"/>
                          </a:solidFill>
                          <a:latin typeface="+mn-lt"/>
                          <a:cs typeface="Arial" panose="020B0604020202020204" pitchFamily="34" charset="0"/>
                        </a:rPr>
                        <a:t>in their ability </a:t>
                      </a:r>
                      <a:br>
                        <a:rPr lang="en-US" sz="1300" dirty="0" smtClean="0">
                          <a:solidFill>
                            <a:srgbClr val="000000"/>
                          </a:solidFill>
                          <a:latin typeface="+mn-lt"/>
                          <a:cs typeface="Arial" panose="020B0604020202020204" pitchFamily="34" charset="0"/>
                        </a:rPr>
                      </a:br>
                      <a:r>
                        <a:rPr lang="en-US" sz="1300" dirty="0" smtClean="0">
                          <a:solidFill>
                            <a:srgbClr val="000000"/>
                          </a:solidFill>
                          <a:latin typeface="+mn-lt"/>
                          <a:cs typeface="Arial" panose="020B0604020202020204" pitchFamily="34" charset="0"/>
                        </a:rPr>
                        <a:t>to control and manage their </a:t>
                      </a:r>
                      <a:br>
                        <a:rPr lang="en-US" sz="1300" dirty="0" smtClean="0">
                          <a:solidFill>
                            <a:srgbClr val="000000"/>
                          </a:solidFill>
                          <a:latin typeface="+mn-lt"/>
                          <a:cs typeface="Arial" panose="020B0604020202020204" pitchFamily="34" charset="0"/>
                        </a:rPr>
                      </a:br>
                      <a:r>
                        <a:rPr lang="en-US" sz="1300" dirty="0" smtClean="0">
                          <a:solidFill>
                            <a:srgbClr val="000000"/>
                          </a:solidFill>
                          <a:latin typeface="+mn-lt"/>
                          <a:cs typeface="Arial" panose="020B0604020202020204" pitchFamily="34" charset="0"/>
                        </a:rPr>
                        <a:t>health problems</a:t>
                      </a:r>
                      <a:r>
                        <a:rPr lang="en-US" sz="1300" dirty="0" smtClean="0">
                          <a:latin typeface="+mn-lt"/>
                          <a:cs typeface="Arial" panose="020B0604020202020204" pitchFamily="34" charset="0"/>
                        </a:rPr>
                        <a:t> </a:t>
                      </a:r>
                      <a:endParaRPr lang="en-CA" sz="13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068872523"/>
                  </a:ext>
                </a:extLst>
              </a:tr>
              <a:tr h="163490">
                <a:tc>
                  <a:txBody>
                    <a:bodyPr/>
                    <a:lstStyle/>
                    <a:p>
                      <a:r>
                        <a:rPr lang="en-US" sz="1300" b="1" dirty="0" smtClean="0">
                          <a:solidFill>
                            <a:srgbClr val="000000"/>
                          </a:solidFill>
                          <a:latin typeface="+mn-lt"/>
                          <a:cs typeface="Arial" panose="020B0604020202020204" pitchFamily="34" charset="0"/>
                        </a:rPr>
                        <a:t>Discussed their goals </a:t>
                      </a:r>
                      <a:r>
                        <a:rPr lang="en-US" sz="1300" dirty="0" smtClean="0">
                          <a:solidFill>
                            <a:srgbClr val="000000"/>
                          </a:solidFill>
                          <a:latin typeface="+mn-lt"/>
                          <a:cs typeface="Arial" panose="020B0604020202020204" pitchFamily="34" charset="0"/>
                        </a:rPr>
                        <a:t>and care priorities</a:t>
                      </a:r>
                      <a:r>
                        <a:rPr lang="en-US" sz="1300" dirty="0" smtClean="0">
                          <a:latin typeface="+mn-lt"/>
                          <a:cs typeface="Arial" panose="020B0604020202020204" pitchFamily="34" charset="0"/>
                        </a:rPr>
                        <a:t> with a health care professional</a:t>
                      </a:r>
                      <a:endParaRPr lang="en-CA" sz="13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0002"/>
                  </a:ext>
                </a:extLst>
              </a:tr>
              <a:tr h="0">
                <a:tc>
                  <a:txBody>
                    <a:bodyPr/>
                    <a:lstStyle/>
                    <a:p>
                      <a:r>
                        <a:rPr lang="en-US" sz="1300" dirty="0" smtClean="0">
                          <a:solidFill>
                            <a:srgbClr val="000000"/>
                          </a:solidFill>
                          <a:latin typeface="+mn-lt"/>
                          <a:cs typeface="Arial" panose="020B0604020202020204" pitchFamily="34" charset="0"/>
                        </a:rPr>
                        <a:t>Received </a:t>
                      </a:r>
                      <a:r>
                        <a:rPr lang="en-US" sz="1300" b="1" dirty="0" smtClean="0">
                          <a:solidFill>
                            <a:srgbClr val="000000"/>
                          </a:solidFill>
                          <a:latin typeface="+mn-lt"/>
                          <a:cs typeface="Arial" panose="020B0604020202020204" pitchFamily="34" charset="0"/>
                        </a:rPr>
                        <a:t>clear instructions </a:t>
                      </a:r>
                      <a:r>
                        <a:rPr lang="en-US" sz="1300" dirty="0" smtClean="0">
                          <a:solidFill>
                            <a:srgbClr val="000000"/>
                          </a:solidFill>
                          <a:latin typeface="+mn-lt"/>
                          <a:cs typeface="Arial" panose="020B0604020202020204" pitchFamily="34" charset="0"/>
                        </a:rPr>
                        <a:t>about symptoms to watch for and when </a:t>
                      </a:r>
                      <a:br>
                        <a:rPr lang="en-US" sz="1300" dirty="0" smtClean="0">
                          <a:solidFill>
                            <a:srgbClr val="000000"/>
                          </a:solidFill>
                          <a:latin typeface="+mn-lt"/>
                          <a:cs typeface="Arial" panose="020B0604020202020204" pitchFamily="34" charset="0"/>
                        </a:rPr>
                      </a:br>
                      <a:r>
                        <a:rPr lang="en-US" sz="1300" dirty="0" smtClean="0">
                          <a:solidFill>
                            <a:srgbClr val="000000"/>
                          </a:solidFill>
                          <a:latin typeface="+mn-lt"/>
                          <a:cs typeface="Arial" panose="020B0604020202020204" pitchFamily="34" charset="0"/>
                        </a:rPr>
                        <a:t>to seek further care or treatment</a:t>
                      </a:r>
                      <a:r>
                        <a:rPr lang="en-US" sz="1300" dirty="0" smtClean="0">
                          <a:latin typeface="+mn-lt"/>
                          <a:cs typeface="Arial" panose="020B0604020202020204" pitchFamily="34" charset="0"/>
                        </a:rPr>
                        <a:t> </a:t>
                      </a:r>
                      <a:endParaRPr lang="en-CA" sz="1300" dirty="0">
                        <a:latin typeface="+mn-lt"/>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2754347219"/>
                  </a:ext>
                </a:extLst>
              </a:tr>
              <a:tr h="24422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en-US" sz="1300" b="0" i="0" u="none" strike="noStrike" dirty="0" smtClean="0">
                          <a:solidFill>
                            <a:schemeClr val="tx1"/>
                          </a:solidFill>
                          <a:effectLst/>
                          <a:latin typeface="+mn-lt"/>
                        </a:rPr>
                        <a:t>Have a </a:t>
                      </a:r>
                      <a:r>
                        <a:rPr lang="en-US" sz="1300" b="1" i="0" u="none" strike="noStrike" dirty="0" smtClean="0">
                          <a:solidFill>
                            <a:schemeClr val="tx1"/>
                          </a:solidFill>
                          <a:effectLst/>
                          <a:latin typeface="+mn-lt"/>
                        </a:rPr>
                        <a:t>treatment plan </a:t>
                      </a:r>
                      <a:r>
                        <a:rPr lang="en-US" sz="1300" b="0" i="0" u="none" strike="noStrike" dirty="0" smtClean="0">
                          <a:solidFill>
                            <a:schemeClr val="tx1"/>
                          </a:solidFill>
                          <a:effectLst/>
                          <a:latin typeface="+mn-lt"/>
                        </a:rPr>
                        <a:t>for their </a:t>
                      </a:r>
                      <a:br>
                        <a:rPr lang="en-US" sz="1300" b="0" i="0" u="none" strike="noStrike" dirty="0" smtClean="0">
                          <a:solidFill>
                            <a:schemeClr val="tx1"/>
                          </a:solidFill>
                          <a:effectLst/>
                          <a:latin typeface="+mn-lt"/>
                        </a:rPr>
                      </a:br>
                      <a:r>
                        <a:rPr lang="en-US" sz="1300" b="0" i="0" u="none" strike="noStrike" dirty="0" smtClean="0">
                          <a:solidFill>
                            <a:schemeClr val="tx1"/>
                          </a:solidFill>
                          <a:effectLst/>
                          <a:latin typeface="+mn-lt"/>
                        </a:rPr>
                        <a:t>chronic condition that they can </a:t>
                      </a:r>
                      <a:br>
                        <a:rPr lang="en-US" sz="1300" b="0" i="0" u="none" strike="noStrike" dirty="0" smtClean="0">
                          <a:solidFill>
                            <a:schemeClr val="tx1"/>
                          </a:solidFill>
                          <a:effectLst/>
                          <a:latin typeface="+mn-lt"/>
                        </a:rPr>
                      </a:br>
                      <a:r>
                        <a:rPr lang="en-US" sz="1300" b="0" i="0" u="none" strike="noStrike" dirty="0" smtClean="0">
                          <a:solidFill>
                            <a:schemeClr val="tx1"/>
                          </a:solidFill>
                          <a:effectLst/>
                          <a:latin typeface="+mn-lt"/>
                        </a:rPr>
                        <a:t>carry out in</a:t>
                      </a:r>
                      <a:r>
                        <a:rPr lang="en-US" sz="1300" b="0" i="0" u="none" strike="noStrike" baseline="0" dirty="0" smtClean="0">
                          <a:solidFill>
                            <a:schemeClr val="tx1"/>
                          </a:solidFill>
                          <a:effectLst/>
                          <a:latin typeface="+mn-lt"/>
                        </a:rPr>
                        <a:t> their daily lives</a:t>
                      </a:r>
                      <a:endParaRPr lang="en-CA" sz="1300" b="0" i="0" u="none" strike="noStrike" dirty="0">
                        <a:solidFill>
                          <a:schemeClr val="tx1"/>
                        </a:solidFill>
                        <a:effectLst/>
                        <a:latin typeface="+mn-lt"/>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0004"/>
                  </a:ext>
                </a:extLst>
              </a:tr>
              <a:tr h="0">
                <a:tc>
                  <a:txBody>
                    <a:bodyPr/>
                    <a:lstStyle/>
                    <a:p>
                      <a:pPr algn="l" fontAlgn="b"/>
                      <a:r>
                        <a:rPr lang="en-US" sz="1300" b="0" dirty="0" smtClean="0">
                          <a:solidFill>
                            <a:schemeClr val="tx1"/>
                          </a:solidFill>
                          <a:latin typeface="+mn-lt"/>
                        </a:rPr>
                        <a:t>Have</a:t>
                      </a:r>
                      <a:r>
                        <a:rPr lang="en-US" sz="1300" b="0" baseline="0" dirty="0" smtClean="0">
                          <a:solidFill>
                            <a:schemeClr val="tx1"/>
                          </a:solidFill>
                          <a:latin typeface="+mn-lt"/>
                        </a:rPr>
                        <a:t> a health care professional </a:t>
                      </a:r>
                      <a:br>
                        <a:rPr lang="en-US" sz="1300" b="0" baseline="0" dirty="0" smtClean="0">
                          <a:solidFill>
                            <a:schemeClr val="tx1"/>
                          </a:solidFill>
                          <a:latin typeface="+mn-lt"/>
                        </a:rPr>
                      </a:br>
                      <a:r>
                        <a:rPr lang="en-US" sz="1300" b="1" baseline="0" dirty="0" smtClean="0">
                          <a:solidFill>
                            <a:schemeClr val="tx1"/>
                          </a:solidFill>
                          <a:latin typeface="+mn-lt"/>
                        </a:rPr>
                        <a:t>contacting them </a:t>
                      </a:r>
                      <a:r>
                        <a:rPr lang="en-US" sz="1300" b="0" baseline="0" dirty="0" smtClean="0">
                          <a:solidFill>
                            <a:schemeClr val="tx1"/>
                          </a:solidFill>
                          <a:latin typeface="+mn-lt"/>
                        </a:rPr>
                        <a:t>to see how things </a:t>
                      </a:r>
                      <a:br>
                        <a:rPr lang="en-US" sz="1300" b="0" baseline="0" dirty="0" smtClean="0">
                          <a:solidFill>
                            <a:schemeClr val="tx1"/>
                          </a:solidFill>
                          <a:latin typeface="+mn-lt"/>
                        </a:rPr>
                      </a:br>
                      <a:r>
                        <a:rPr lang="en-US" sz="1300" b="0" baseline="0" dirty="0" smtClean="0">
                          <a:solidFill>
                            <a:schemeClr val="tx1"/>
                          </a:solidFill>
                          <a:latin typeface="+mn-lt"/>
                        </a:rPr>
                        <a:t>are going </a:t>
                      </a:r>
                      <a:r>
                        <a:rPr lang="en-US" sz="1300" b="1" baseline="0" dirty="0" smtClean="0">
                          <a:solidFill>
                            <a:schemeClr val="tx1"/>
                          </a:solidFill>
                          <a:latin typeface="+mn-lt"/>
                        </a:rPr>
                        <a:t>between doctor visits </a:t>
                      </a:r>
                      <a:endParaRPr lang="en-CA" sz="1300" b="1" i="0" u="none" strike="noStrike" dirty="0">
                        <a:solidFill>
                          <a:schemeClr val="tx1"/>
                        </a:solidFill>
                        <a:effectLst/>
                        <a:latin typeface="+mn-lt"/>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889391895"/>
                  </a:ext>
                </a:extLst>
              </a:tr>
              <a:tr h="615701">
                <a:tc>
                  <a:txBody>
                    <a:bodyPr/>
                    <a:lstStyle/>
                    <a:p>
                      <a:pPr algn="l" fontAlgn="b"/>
                      <a:r>
                        <a:rPr lang="en-US" sz="1300" b="0" dirty="0" smtClean="0">
                          <a:solidFill>
                            <a:schemeClr val="tx1"/>
                          </a:solidFill>
                          <a:latin typeface="+mn-lt"/>
                        </a:rPr>
                        <a:t>Have</a:t>
                      </a:r>
                      <a:r>
                        <a:rPr lang="en-US" sz="1300" b="0" baseline="0" dirty="0" smtClean="0">
                          <a:solidFill>
                            <a:schemeClr val="tx1"/>
                          </a:solidFill>
                          <a:latin typeface="+mn-lt"/>
                        </a:rPr>
                        <a:t> a health care professional who </a:t>
                      </a:r>
                      <a:r>
                        <a:rPr lang="en-US" sz="1300" b="1" baseline="0" dirty="0" smtClean="0">
                          <a:solidFill>
                            <a:schemeClr val="tx1"/>
                          </a:solidFill>
                          <a:latin typeface="+mn-lt"/>
                        </a:rPr>
                        <a:t>they can easily contact </a:t>
                      </a:r>
                      <a:r>
                        <a:rPr lang="en-US" sz="1300" b="0" baseline="0" dirty="0" smtClean="0">
                          <a:solidFill>
                            <a:schemeClr val="tx1"/>
                          </a:solidFill>
                          <a:latin typeface="+mn-lt"/>
                        </a:rPr>
                        <a:t>to ask a question or get advice about their health condition(s) </a:t>
                      </a:r>
                      <a:r>
                        <a:rPr lang="en-US" sz="1300" b="1" baseline="0" dirty="0" smtClean="0">
                          <a:solidFill>
                            <a:schemeClr val="tx1"/>
                          </a:solidFill>
                          <a:latin typeface="+mn-lt"/>
                        </a:rPr>
                        <a:t>b</a:t>
                      </a:r>
                      <a:r>
                        <a:rPr lang="en-US" sz="1300" b="1" dirty="0" smtClean="0">
                          <a:solidFill>
                            <a:schemeClr val="tx1"/>
                          </a:solidFill>
                          <a:latin typeface="+mn-lt"/>
                        </a:rPr>
                        <a:t>etween doctor visits</a:t>
                      </a:r>
                      <a:endParaRPr lang="en-CA" sz="1300" b="0" i="0" u="none" strike="noStrike" dirty="0">
                        <a:solidFill>
                          <a:schemeClr val="tx1"/>
                        </a:solidFill>
                        <a:effectLst/>
                        <a:latin typeface="+mn-lt"/>
                      </a:endParaRPr>
                    </a:p>
                  </a:txBody>
                  <a:tcPr marL="45720" marR="4572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754860429"/>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44</a:t>
            </a:fld>
            <a:endParaRPr lang="en-CA" dirty="0"/>
          </a:p>
        </p:txBody>
      </p:sp>
      <p:sp>
        <p:nvSpPr>
          <p:cNvPr id="18" name="Rectangle 17"/>
          <p:cNvSpPr/>
          <p:nvPr/>
        </p:nvSpPr>
        <p:spPr>
          <a:xfrm>
            <a:off x="507332" y="5772358"/>
            <a:ext cx="8254501" cy="507831"/>
          </a:xfrm>
          <a:prstGeom prst="rect">
            <a:avLst/>
          </a:prstGeom>
        </p:spPr>
        <p:txBody>
          <a:bodyPr wrap="square" lIns="0" tIns="91440" bIns="0">
            <a:spAutoFit/>
          </a:bodyPr>
          <a:lstStyle/>
          <a:p>
            <a:r>
              <a:rPr lang="en-US" sz="900" b="1" dirty="0" smtClean="0">
                <a:latin typeface="Arial" panose="020B0604020202020204" pitchFamily="34" charset="0"/>
              </a:rPr>
              <a:t>Note</a:t>
            </a:r>
            <a:br>
              <a:rPr lang="en-US" sz="900" b="1" dirty="0" smtClean="0">
                <a:latin typeface="Arial" panose="020B0604020202020204" pitchFamily="34" charset="0"/>
              </a:rPr>
            </a:br>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883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45</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731520" bIns="457200" rtlCol="0" anchor="t" anchorCtr="0"/>
          <a:lstStyle/>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Well-coordinated care is especially important for seniors. 1 out of 7 seniors saw at least </a:t>
            </a:r>
            <a:br>
              <a:rPr lang="en-US" sz="1400" dirty="0">
                <a:solidFill>
                  <a:schemeClr val="tx1"/>
                </a:solidFill>
                <a:cs typeface="Arial" panose="020B0604020202020204" pitchFamily="34" charset="0"/>
              </a:rPr>
            </a:br>
            <a:r>
              <a:rPr lang="en-US" sz="1400" dirty="0">
                <a:solidFill>
                  <a:schemeClr val="tx1"/>
                </a:solidFill>
                <a:cs typeface="Arial" panose="020B0604020202020204" pitchFamily="34" charset="0"/>
              </a:rPr>
              <a:t>4 doctors in the previous 12 months. </a:t>
            </a:r>
            <a:r>
              <a:rPr lang="en-CA" sz="1400" dirty="0">
                <a:solidFill>
                  <a:schemeClr val="tx1"/>
                </a:solidFill>
              </a:rPr>
              <a:t>Primary health care providers </a:t>
            </a:r>
            <a:r>
              <a:rPr lang="en-US" sz="1400" dirty="0" smtClean="0">
                <a:solidFill>
                  <a:schemeClr val="tx1"/>
                </a:solidFill>
                <a:cs typeface="Arial" panose="020B0604020202020204" pitchFamily="34" charset="0"/>
              </a:rPr>
              <a:t>play </a:t>
            </a:r>
            <a:r>
              <a:rPr lang="en-US" sz="1400" dirty="0">
                <a:solidFill>
                  <a:schemeClr val="tx1"/>
                </a:solidFill>
                <a:cs typeface="Arial" panose="020B0604020202020204" pitchFamily="34" charset="0"/>
              </a:rPr>
              <a:t>an essential role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in </a:t>
            </a:r>
            <a:r>
              <a:rPr lang="en-US" sz="1400" dirty="0">
                <a:solidFill>
                  <a:schemeClr val="tx1"/>
                </a:solidFill>
                <a:cs typeface="Arial" panose="020B0604020202020204" pitchFamily="34" charset="0"/>
              </a:rPr>
              <a:t>both providing and coordinating care. 82% of Canadian seniors said their regular doctor helps coordinate </a:t>
            </a:r>
            <a:r>
              <a:rPr lang="en-US" sz="1400" dirty="0" smtClean="0">
                <a:solidFill>
                  <a:schemeClr val="tx1"/>
                </a:solidFill>
                <a:cs typeface="Arial" panose="020B0604020202020204" pitchFamily="34" charset="0"/>
              </a:rPr>
              <a:t>care from </a:t>
            </a:r>
            <a:r>
              <a:rPr lang="en-US" sz="1400" dirty="0">
                <a:solidFill>
                  <a:schemeClr val="tx1"/>
                </a:solidFill>
                <a:cs typeface="Arial" panose="020B0604020202020204" pitchFamily="34" charset="0"/>
              </a:rPr>
              <a:t>other places, which is above the international average.</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Some Canadian seniors face </a:t>
            </a:r>
            <a:r>
              <a:rPr lang="en-US" sz="1400" dirty="0" smtClean="0">
                <a:solidFill>
                  <a:schemeClr val="tx1"/>
                </a:solidFill>
                <a:cs typeface="Arial" panose="020B0604020202020204" pitchFamily="34" charset="0"/>
              </a:rPr>
              <a:t>coordination </a:t>
            </a:r>
            <a:r>
              <a:rPr lang="en-US" sz="1400" dirty="0">
                <a:solidFill>
                  <a:schemeClr val="tx1"/>
                </a:solidFill>
                <a:cs typeface="Arial" panose="020B0604020202020204" pitchFamily="34" charset="0"/>
              </a:rPr>
              <a:t>problems. 12% said medical test results </a:t>
            </a:r>
            <a:r>
              <a:rPr lang="en-US" sz="1400" dirty="0" smtClean="0">
                <a:solidFill>
                  <a:schemeClr val="tx1"/>
                </a:solidFill>
                <a:cs typeface="Arial" panose="020B0604020202020204" pitchFamily="34" charset="0"/>
              </a:rPr>
              <a:t>were unavailable </a:t>
            </a:r>
            <a:r>
              <a:rPr lang="en-US" sz="1400" dirty="0">
                <a:solidFill>
                  <a:schemeClr val="tx1"/>
                </a:solidFill>
                <a:cs typeface="Arial" panose="020B0604020202020204" pitchFamily="34" charset="0"/>
              </a:rPr>
              <a:t>at their appointment, 11% had received conflicting information from different health care providers and 8% thought a medical mistake had been made in their treatment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or </a:t>
            </a:r>
            <a:r>
              <a:rPr lang="en-US" sz="1400" dirty="0">
                <a:solidFill>
                  <a:schemeClr val="tx1"/>
                </a:solidFill>
                <a:cs typeface="Arial" panose="020B0604020202020204" pitchFamily="34" charset="0"/>
              </a:rPr>
              <a:t>care. For the most part, these results are similar to the international average. </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898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46</a:t>
            </a:fld>
            <a:endParaRPr lang="en-CA" dirty="0"/>
          </a:p>
        </p:txBody>
      </p:sp>
      <p:sp>
        <p:nvSpPr>
          <p:cNvPr id="12" name="Title 1"/>
          <p:cNvSpPr>
            <a:spLocks noGrp="1"/>
          </p:cNvSpPr>
          <p:nvPr>
            <p:ph type="title"/>
          </p:nvPr>
        </p:nvSpPr>
        <p:spPr>
          <a:xfrm>
            <a:off x="457200" y="389999"/>
            <a:ext cx="8229600" cy="846386"/>
          </a:xfrm>
        </p:spPr>
        <p:txBody>
          <a:bodyPr/>
          <a:lstStyle/>
          <a:p>
            <a:r>
              <a:rPr lang="en-US" dirty="0" smtClean="0"/>
              <a:t>15% of Canadian </a:t>
            </a:r>
            <a:r>
              <a:rPr lang="en-US" dirty="0"/>
              <a:t>seniors </a:t>
            </a:r>
            <a:r>
              <a:rPr lang="en-US" dirty="0" smtClean="0"/>
              <a:t>saw 4+ doctors in </a:t>
            </a:r>
            <a:r>
              <a:rPr lang="en-US" dirty="0"/>
              <a:t>the </a:t>
            </a:r>
            <a:r>
              <a:rPr lang="en-US" dirty="0" smtClean="0"/>
              <a:t/>
            </a:r>
            <a:br>
              <a:rPr lang="en-US" dirty="0" smtClean="0"/>
            </a:br>
            <a:r>
              <a:rPr lang="en-US" dirty="0" smtClean="0"/>
              <a:t>past </a:t>
            </a:r>
            <a:r>
              <a:rPr lang="en-US" dirty="0"/>
              <a:t>12 months (excluding hospitalizations)</a:t>
            </a:r>
            <a:endParaRPr lang="en-CA" dirty="0"/>
          </a:p>
        </p:txBody>
      </p:sp>
      <p:grpSp>
        <p:nvGrpSpPr>
          <p:cNvPr id="3" name="Group 2"/>
          <p:cNvGrpSpPr/>
          <p:nvPr/>
        </p:nvGrpSpPr>
        <p:grpSpPr>
          <a:xfrm>
            <a:off x="5547276" y="2034404"/>
            <a:ext cx="2929975" cy="3341200"/>
            <a:chOff x="5547276" y="1745151"/>
            <a:chExt cx="2929975" cy="33412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0550" y="1745151"/>
              <a:ext cx="941834" cy="786386"/>
            </a:xfrm>
            <a:prstGeom prst="rect">
              <a:avLst/>
            </a:prstGeom>
          </p:spPr>
        </p:pic>
        <p:grpSp>
          <p:nvGrpSpPr>
            <p:cNvPr id="13" name="Group 12"/>
            <p:cNvGrpSpPr/>
            <p:nvPr/>
          </p:nvGrpSpPr>
          <p:grpSpPr>
            <a:xfrm>
              <a:off x="5547276" y="2466220"/>
              <a:ext cx="2929975" cy="2620131"/>
              <a:chOff x="5347251" y="2656720"/>
              <a:chExt cx="2929975" cy="2620131"/>
            </a:xfrm>
          </p:grpSpPr>
          <p:sp>
            <p:nvSpPr>
              <p:cNvPr id="14" name="Rectangle 13"/>
              <p:cNvSpPr/>
              <p:nvPr/>
            </p:nvSpPr>
            <p:spPr>
              <a:xfrm>
                <a:off x="5347252" y="2656721"/>
                <a:ext cx="2929974" cy="2620130"/>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182880" bIns="180000" rtlCol="0" anchor="t" anchorCtr="0"/>
              <a:lstStyle/>
              <a:p>
                <a:pPr>
                  <a:lnSpc>
                    <a:spcPts val="2000"/>
                  </a:lnSpc>
                  <a:spcAft>
                    <a:spcPts val="600"/>
                  </a:spcAft>
                </a:pPr>
                <a:r>
                  <a:rPr lang="en-US" sz="1500" b="1" dirty="0" smtClean="0">
                    <a:solidFill>
                      <a:srgbClr val="282828"/>
                    </a:solidFill>
                  </a:rPr>
                  <a:t>Canadians rely </a:t>
                </a:r>
                <a:r>
                  <a:rPr lang="en-US" sz="1500" b="1" dirty="0">
                    <a:solidFill>
                      <a:srgbClr val="282828"/>
                    </a:solidFill>
                  </a:rPr>
                  <a:t>more on doctors to provide care compared with other countries.* </a:t>
                </a:r>
                <a:r>
                  <a:rPr lang="en-US" sz="1500" dirty="0">
                    <a:solidFill>
                      <a:srgbClr val="282828"/>
                    </a:solidFill>
                  </a:rPr>
                  <a:t>Seniors in other countries, such as the Netherlands and Sweden, may need to see fewer </a:t>
                </a:r>
                <a:r>
                  <a:rPr lang="en-US" sz="1500" dirty="0" smtClean="0">
                    <a:solidFill>
                      <a:srgbClr val="282828"/>
                    </a:solidFill>
                  </a:rPr>
                  <a:t>doctors due </a:t>
                </a:r>
                <a:r>
                  <a:rPr lang="en-US" sz="1500" dirty="0">
                    <a:solidFill>
                      <a:srgbClr val="282828"/>
                    </a:solidFill>
                  </a:rPr>
                  <a:t>to more </a:t>
                </a:r>
                <a:r>
                  <a:rPr lang="en-US" sz="1500" dirty="0" err="1" smtClean="0">
                    <a:solidFill>
                      <a:srgbClr val="282828"/>
                    </a:solidFill>
                  </a:rPr>
                  <a:t>interprofessional</a:t>
                </a:r>
                <a:r>
                  <a:rPr lang="en-US" sz="1500" dirty="0" smtClean="0">
                    <a:solidFill>
                      <a:srgbClr val="282828"/>
                    </a:solidFill>
                  </a:rPr>
                  <a:t> collaboration </a:t>
                </a:r>
                <a:r>
                  <a:rPr lang="en-US" sz="1500" dirty="0">
                    <a:solidFill>
                      <a:srgbClr val="282828"/>
                    </a:solidFill>
                  </a:rPr>
                  <a:t>involving </a:t>
                </a:r>
                <a:r>
                  <a:rPr lang="en-US" sz="1500" dirty="0" smtClean="0">
                    <a:solidFill>
                      <a:srgbClr val="282828"/>
                    </a:solidFill>
                  </a:rPr>
                  <a:t>nurses in </a:t>
                </a:r>
                <a:r>
                  <a:rPr lang="en-US" sz="1500" dirty="0">
                    <a:solidFill>
                      <a:srgbClr val="282828"/>
                    </a:solidFill>
                  </a:rPr>
                  <a:t>primary </a:t>
                </a:r>
                <a:r>
                  <a:rPr lang="en-US" sz="1500" dirty="0" smtClean="0">
                    <a:solidFill>
                      <a:srgbClr val="282828"/>
                    </a:solidFill>
                  </a:rPr>
                  <a:t>health care </a:t>
                </a:r>
                <a:r>
                  <a:rPr lang="en-US" sz="1500" dirty="0">
                    <a:solidFill>
                      <a:srgbClr val="282828"/>
                    </a:solidFill>
                  </a:rPr>
                  <a:t>delivery.</a:t>
                </a:r>
                <a:r>
                  <a:rPr lang="en-US" sz="1500" baseline="30000" dirty="0">
                    <a:solidFill>
                      <a:srgbClr val="282828"/>
                    </a:solidFill>
                  </a:rPr>
                  <a:t>†, ‡ </a:t>
                </a:r>
              </a:p>
            </p:txBody>
          </p:sp>
          <p:cxnSp>
            <p:nvCxnSpPr>
              <p:cNvPr id="15" name="Straight Connector 14"/>
              <p:cNvCxnSpPr/>
              <p:nvPr/>
            </p:nvCxnSpPr>
            <p:spPr>
              <a:xfrm>
                <a:off x="5347251" y="2656720"/>
                <a:ext cx="2929975"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16" name="Content Placeholder 15"/>
          <p:cNvGraphicFramePr>
            <a:graphicFrameLocks/>
          </p:cNvGraphicFramePr>
          <p:nvPr>
            <p:extLst>
              <p:ext uri="{D42A27DB-BD31-4B8C-83A1-F6EECF244321}">
                <p14:modId xmlns:p14="http://schemas.microsoft.com/office/powerpoint/2010/main" val="2416819438"/>
              </p:ext>
            </p:extLst>
          </p:nvPr>
        </p:nvGraphicFramePr>
        <p:xfrm>
          <a:off x="398462" y="1352913"/>
          <a:ext cx="4295812" cy="460765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27415" y="5922521"/>
            <a:ext cx="4144586" cy="369332"/>
          </a:xfrm>
          <a:prstGeom prst="rect">
            <a:avLst/>
          </a:prstGeom>
        </p:spPr>
        <p:txBody>
          <a:bodyPr wrap="square">
            <a:spAutoFit/>
          </a:bodyPr>
          <a:lstStyle/>
          <a:p>
            <a:r>
              <a:rPr lang="en-CA" sz="900" b="1" dirty="0" smtClean="0">
                <a:latin typeface="Arial" panose="020B0604020202020204" pitchFamily="34" charset="0"/>
              </a:rPr>
              <a:t>Note</a:t>
            </a:r>
          </a:p>
          <a:p>
            <a:r>
              <a:rPr lang="en-US" sz="900" dirty="0">
                <a:latin typeface="Arial" panose="020B0604020202020204" pitchFamily="34" charset="0"/>
              </a:rPr>
              <a:t>Totals may not add to 100% due to rounding.</a:t>
            </a:r>
            <a:endParaRPr lang="en-CA" sz="900" dirty="0"/>
          </a:p>
        </p:txBody>
      </p:sp>
      <p:sp>
        <p:nvSpPr>
          <p:cNvPr id="11" name="Rectangle 1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235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229600" cy="423193"/>
          </a:xfrm>
        </p:spPr>
        <p:txBody>
          <a:bodyPr/>
          <a:lstStyle/>
          <a:p>
            <a:r>
              <a:rPr lang="en-CA" dirty="0"/>
              <a:t>Most Canadian seniors always or often received help from their regular doctor’s office to coordinate care</a:t>
            </a:r>
          </a:p>
        </p:txBody>
      </p:sp>
      <p:graphicFrame>
        <p:nvGraphicFramePr>
          <p:cNvPr id="17" name="Content Placeholder 15"/>
          <p:cNvGraphicFramePr>
            <a:graphicFrameLocks/>
          </p:cNvGraphicFramePr>
          <p:nvPr>
            <p:extLst>
              <p:ext uri="{D42A27DB-BD31-4B8C-83A1-F6EECF244321}">
                <p14:modId xmlns:p14="http://schemas.microsoft.com/office/powerpoint/2010/main" val="3278017131"/>
              </p:ext>
            </p:extLst>
          </p:nvPr>
        </p:nvGraphicFramePr>
        <p:xfrm>
          <a:off x="457200" y="1599104"/>
          <a:ext cx="4019550" cy="455404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47</a:t>
            </a:fld>
            <a:endParaRPr lang="en-CA" dirty="0"/>
          </a:p>
        </p:txBody>
      </p:sp>
      <p:grpSp>
        <p:nvGrpSpPr>
          <p:cNvPr id="5" name="Group 4"/>
          <p:cNvGrpSpPr/>
          <p:nvPr/>
        </p:nvGrpSpPr>
        <p:grpSpPr>
          <a:xfrm>
            <a:off x="5109172" y="2245179"/>
            <a:ext cx="3344363" cy="2582004"/>
            <a:chOff x="5109172" y="2245179"/>
            <a:chExt cx="3344363" cy="2582004"/>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447" y="2245179"/>
              <a:ext cx="941834" cy="786386"/>
            </a:xfrm>
            <a:prstGeom prst="rect">
              <a:avLst/>
            </a:prstGeom>
          </p:spPr>
        </p:pic>
        <p:grpSp>
          <p:nvGrpSpPr>
            <p:cNvPr id="21" name="Group 20"/>
            <p:cNvGrpSpPr/>
            <p:nvPr/>
          </p:nvGrpSpPr>
          <p:grpSpPr>
            <a:xfrm>
              <a:off x="5109172" y="2966249"/>
              <a:ext cx="3344363" cy="1860934"/>
              <a:chOff x="5086526" y="2656719"/>
              <a:chExt cx="3468723" cy="1917531"/>
            </a:xfrm>
          </p:grpSpPr>
          <p:sp>
            <p:nvSpPr>
              <p:cNvPr id="22" name="Rectangle 21"/>
              <p:cNvSpPr/>
              <p:nvPr/>
            </p:nvSpPr>
            <p:spPr>
              <a:xfrm>
                <a:off x="5086526" y="2656719"/>
                <a:ext cx="3468723" cy="1917531"/>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dirty="0" smtClean="0">
                    <a:solidFill>
                      <a:schemeClr val="tx1"/>
                    </a:solidFill>
                  </a:rPr>
                  <a:t>Of </a:t>
                </a:r>
                <a:r>
                  <a:rPr lang="en-US" sz="1500" dirty="0">
                    <a:solidFill>
                      <a:schemeClr val="tx1"/>
                    </a:solidFill>
                  </a:rPr>
                  <a:t>the </a:t>
                </a:r>
                <a:r>
                  <a:rPr lang="en-US" b="1" dirty="0">
                    <a:solidFill>
                      <a:schemeClr val="tx1"/>
                    </a:solidFill>
                  </a:rPr>
                  <a:t>18%</a:t>
                </a:r>
                <a:r>
                  <a:rPr lang="en-US" sz="1500" dirty="0">
                    <a:solidFill>
                      <a:schemeClr val="tx1"/>
                    </a:solidFill>
                  </a:rPr>
                  <a:t> whose doctor’s </a:t>
                </a:r>
                <a:r>
                  <a:rPr lang="en-US" sz="1500" dirty="0" smtClean="0">
                    <a:solidFill>
                      <a:schemeClr val="tx1"/>
                    </a:solidFill>
                  </a:rPr>
                  <a:t>office sometimes, rarely or never </a:t>
                </a:r>
                <a:r>
                  <a:rPr lang="en-US" sz="1500" dirty="0">
                    <a:solidFill>
                      <a:schemeClr val="tx1"/>
                    </a:solidFill>
                  </a:rPr>
                  <a:t>helped </a:t>
                </a:r>
                <a:r>
                  <a:rPr lang="en-US" sz="1500" dirty="0" smtClean="0">
                    <a:solidFill>
                      <a:schemeClr val="tx1"/>
                    </a:solidFill>
                  </a:rPr>
                  <a:t>coordinate </a:t>
                </a:r>
                <a:r>
                  <a:rPr lang="en-US" sz="1500" dirty="0">
                    <a:solidFill>
                      <a:schemeClr val="tx1"/>
                    </a:solidFill>
                  </a:rPr>
                  <a:t>care, </a:t>
                </a:r>
                <a:r>
                  <a:rPr lang="en-US" b="1" dirty="0" smtClean="0">
                    <a:solidFill>
                      <a:schemeClr val="tx1"/>
                    </a:solidFill>
                  </a:rPr>
                  <a:t>31</a:t>
                </a:r>
                <a:r>
                  <a:rPr lang="en-US" b="1" dirty="0">
                    <a:solidFill>
                      <a:schemeClr val="tx1"/>
                    </a:solidFill>
                  </a:rPr>
                  <a:t>%</a:t>
                </a:r>
                <a:r>
                  <a:rPr lang="en-US" sz="1500" dirty="0">
                    <a:solidFill>
                      <a:schemeClr val="tx1"/>
                    </a:solidFill>
                  </a:rPr>
                  <a:t> needed </a:t>
                </a:r>
                <a:r>
                  <a:rPr lang="en-US" sz="1500" dirty="0" smtClean="0">
                    <a:solidFill>
                      <a:schemeClr val="tx1"/>
                    </a:solidFill>
                  </a:rPr>
                  <a:t>help </a:t>
                </a:r>
                <a:r>
                  <a:rPr lang="en-US" sz="1500" dirty="0">
                    <a:solidFill>
                      <a:schemeClr val="tx1"/>
                    </a:solidFill>
                  </a:rPr>
                  <a:t>in </a:t>
                </a:r>
                <a:r>
                  <a:rPr lang="en-US" sz="1500" dirty="0" smtClean="0">
                    <a:solidFill>
                      <a:schemeClr val="tx1"/>
                    </a:solidFill>
                  </a:rPr>
                  <a:t>coordinating care </a:t>
                </a:r>
                <a:r>
                  <a:rPr lang="en-US" sz="1500" dirty="0">
                    <a:solidFill>
                      <a:schemeClr val="tx1"/>
                    </a:solidFill>
                  </a:rPr>
                  <a:t>or </a:t>
                </a:r>
                <a:r>
                  <a:rPr lang="en-US" sz="1500" dirty="0" smtClean="0">
                    <a:solidFill>
                      <a:schemeClr val="tx1"/>
                    </a:solidFill>
                  </a:rPr>
                  <a:t>treatment </a:t>
                </a:r>
                <a:r>
                  <a:rPr lang="en-US" sz="1500" dirty="0">
                    <a:solidFill>
                      <a:schemeClr val="tx1"/>
                    </a:solidFill>
                  </a:rPr>
                  <a:t>they </a:t>
                </a:r>
                <a:r>
                  <a:rPr lang="en-US" sz="1500" dirty="0" smtClean="0">
                    <a:solidFill>
                      <a:schemeClr val="tx1"/>
                    </a:solidFill>
                  </a:rPr>
                  <a:t>received from </a:t>
                </a:r>
                <a:r>
                  <a:rPr lang="en-US" sz="1500" dirty="0">
                    <a:solidFill>
                      <a:schemeClr val="tx1"/>
                    </a:solidFill>
                  </a:rPr>
                  <a:t>different </a:t>
                </a:r>
                <a:r>
                  <a:rPr lang="en-US" sz="1500" dirty="0" smtClean="0">
                    <a:solidFill>
                      <a:schemeClr val="tx1"/>
                    </a:solidFill>
                  </a:rPr>
                  <a:t>health care </a:t>
                </a:r>
                <a:r>
                  <a:rPr lang="en-US" sz="1500" dirty="0">
                    <a:solidFill>
                      <a:schemeClr val="tx1"/>
                    </a:solidFill>
                  </a:rPr>
                  <a:t>professionals</a:t>
                </a:r>
              </a:p>
            </p:txBody>
          </p:sp>
          <p:cxnSp>
            <p:nvCxnSpPr>
              <p:cNvPr id="23" name="Straight Connector 22"/>
              <p:cNvCxnSpPr/>
              <p:nvPr/>
            </p:nvCxnSpPr>
            <p:spPr>
              <a:xfrm>
                <a:off x="5086526" y="2656719"/>
                <a:ext cx="3468723"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pSp>
        <p:nvGrpSpPr>
          <p:cNvPr id="11" name="Group 2"/>
          <p:cNvGrpSpPr/>
          <p:nvPr/>
        </p:nvGrpSpPr>
        <p:grpSpPr>
          <a:xfrm>
            <a:off x="247211" y="6477961"/>
            <a:ext cx="4324789" cy="261623"/>
            <a:chOff x="1559256" y="5157193"/>
            <a:chExt cx="4324789" cy="253467"/>
          </a:xfrm>
        </p:grpSpPr>
        <p:grpSp>
          <p:nvGrpSpPr>
            <p:cNvPr id="12" name="Group 3"/>
            <p:cNvGrpSpPr/>
            <p:nvPr/>
          </p:nvGrpSpPr>
          <p:grpSpPr>
            <a:xfrm>
              <a:off x="1559256" y="5157203"/>
              <a:ext cx="1598406" cy="253455"/>
              <a:chOff x="2989195" y="6289577"/>
              <a:chExt cx="1741128" cy="264692"/>
            </a:xfrm>
          </p:grpSpPr>
          <p:sp>
            <p:nvSpPr>
              <p:cNvPr id="2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4"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5157206"/>
              <a:ext cx="1453097" cy="253454"/>
              <a:chOff x="4402330" y="6289581"/>
              <a:chExt cx="1741127" cy="264691"/>
            </a:xfrm>
          </p:grpSpPr>
          <p:sp>
            <p:nvSpPr>
              <p:cNvPr id="18"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9"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0" y="5157193"/>
              <a:ext cx="1453095" cy="253454"/>
              <a:chOff x="5966949" y="6289568"/>
              <a:chExt cx="1741125" cy="264691"/>
            </a:xfrm>
          </p:grpSpPr>
          <p:sp>
            <p:nvSpPr>
              <p:cNvPr id="1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5" name="Rectangle 2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318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848950"/>
          </a:xfrm>
        </p:spPr>
        <p:txBody>
          <a:bodyPr/>
          <a:lstStyle/>
          <a:p>
            <a:r>
              <a:rPr lang="en-US" dirty="0"/>
              <a:t>Provincial snapshot: Care </a:t>
            </a:r>
            <a:r>
              <a:rPr lang="en-US" dirty="0" smtClean="0"/>
              <a:t>coordination</a:t>
            </a:r>
            <a:br>
              <a:rPr lang="en-US" dirty="0" smtClean="0"/>
            </a:br>
            <a:r>
              <a:rPr lang="en-US" dirty="0" smtClean="0"/>
              <a:t>by </a:t>
            </a:r>
            <a:r>
              <a:rPr lang="en-US" dirty="0"/>
              <a:t>regular </a:t>
            </a:r>
            <a:r>
              <a:rPr lang="en-US" dirty="0" smtClean="0"/>
              <a:t>doctor</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2208115865"/>
              </p:ext>
            </p:extLst>
          </p:nvPr>
        </p:nvGraphicFramePr>
        <p:xfrm>
          <a:off x="507335" y="2005013"/>
          <a:ext cx="8278536" cy="2651760"/>
        </p:xfrm>
        <a:graphic>
          <a:graphicData uri="http://schemas.openxmlformats.org/drawingml/2006/table">
            <a:tbl>
              <a:tblPr/>
              <a:tblGrid>
                <a:gridCol w="2416840">
                  <a:extLst>
                    <a:ext uri="{9D8B030D-6E8A-4147-A177-3AD203B41FA5}">
                      <a16:colId xmlns:a16="http://schemas.microsoft.com/office/drawing/2014/main" val="20000"/>
                    </a:ext>
                  </a:extLst>
                </a:gridCol>
                <a:gridCol w="474519">
                  <a:extLst>
                    <a:ext uri="{9D8B030D-6E8A-4147-A177-3AD203B41FA5}">
                      <a16:colId xmlns:a16="http://schemas.microsoft.com/office/drawing/2014/main" val="20001"/>
                    </a:ext>
                  </a:extLst>
                </a:gridCol>
                <a:gridCol w="474519">
                  <a:extLst>
                    <a:ext uri="{9D8B030D-6E8A-4147-A177-3AD203B41FA5}">
                      <a16:colId xmlns:a16="http://schemas.microsoft.com/office/drawing/2014/main" val="20002"/>
                    </a:ext>
                  </a:extLst>
                </a:gridCol>
                <a:gridCol w="474519">
                  <a:extLst>
                    <a:ext uri="{9D8B030D-6E8A-4147-A177-3AD203B41FA5}">
                      <a16:colId xmlns:a16="http://schemas.microsoft.com/office/drawing/2014/main" val="20003"/>
                    </a:ext>
                  </a:extLst>
                </a:gridCol>
                <a:gridCol w="474519">
                  <a:extLst>
                    <a:ext uri="{9D8B030D-6E8A-4147-A177-3AD203B41FA5}">
                      <a16:colId xmlns:a16="http://schemas.microsoft.com/office/drawing/2014/main" val="20004"/>
                    </a:ext>
                  </a:extLst>
                </a:gridCol>
                <a:gridCol w="474519">
                  <a:extLst>
                    <a:ext uri="{9D8B030D-6E8A-4147-A177-3AD203B41FA5}">
                      <a16:colId xmlns:a16="http://schemas.microsoft.com/office/drawing/2014/main" val="20005"/>
                    </a:ext>
                  </a:extLst>
                </a:gridCol>
                <a:gridCol w="474519">
                  <a:extLst>
                    <a:ext uri="{9D8B030D-6E8A-4147-A177-3AD203B41FA5}">
                      <a16:colId xmlns:a16="http://schemas.microsoft.com/office/drawing/2014/main" val="20006"/>
                    </a:ext>
                  </a:extLst>
                </a:gridCol>
                <a:gridCol w="474519">
                  <a:extLst>
                    <a:ext uri="{9D8B030D-6E8A-4147-A177-3AD203B41FA5}">
                      <a16:colId xmlns:a16="http://schemas.microsoft.com/office/drawing/2014/main" val="20007"/>
                    </a:ext>
                  </a:extLst>
                </a:gridCol>
                <a:gridCol w="474519">
                  <a:extLst>
                    <a:ext uri="{9D8B030D-6E8A-4147-A177-3AD203B41FA5}">
                      <a16:colId xmlns:a16="http://schemas.microsoft.com/office/drawing/2014/main" val="20008"/>
                    </a:ext>
                  </a:extLst>
                </a:gridCol>
                <a:gridCol w="474519">
                  <a:extLst>
                    <a:ext uri="{9D8B030D-6E8A-4147-A177-3AD203B41FA5}">
                      <a16:colId xmlns:a16="http://schemas.microsoft.com/office/drawing/2014/main" val="20009"/>
                    </a:ext>
                  </a:extLst>
                </a:gridCol>
                <a:gridCol w="474519">
                  <a:extLst>
                    <a:ext uri="{9D8B030D-6E8A-4147-A177-3AD203B41FA5}">
                      <a16:colId xmlns:a16="http://schemas.microsoft.com/office/drawing/2014/main" val="20010"/>
                    </a:ext>
                  </a:extLst>
                </a:gridCol>
                <a:gridCol w="474519">
                  <a:extLst>
                    <a:ext uri="{9D8B030D-6E8A-4147-A177-3AD203B41FA5}">
                      <a16:colId xmlns:a16="http://schemas.microsoft.com/office/drawing/2014/main" val="20011"/>
                    </a:ext>
                  </a:extLst>
                </a:gridCol>
                <a:gridCol w="641987">
                  <a:extLst>
                    <a:ext uri="{9D8B030D-6E8A-4147-A177-3AD203B41FA5}">
                      <a16:colId xmlns:a16="http://schemas.microsoft.com/office/drawing/2014/main" val="20012"/>
                    </a:ext>
                  </a:extLst>
                </a:gridCol>
              </a:tblGrid>
              <a:tr h="450523">
                <a:tc>
                  <a:txBody>
                    <a:bodyPr/>
                    <a:lstStyle/>
                    <a:p>
                      <a:pPr marL="0" indent="0" algn="l" fontAlgn="b">
                        <a:tabLst/>
                      </a:pPr>
                      <a:r>
                        <a:rPr lang="en-CA" sz="1300" b="1" i="0" u="none" strike="noStrike" dirty="0" smtClean="0">
                          <a:effectLst/>
                          <a:latin typeface="+mn-lt"/>
                          <a:cs typeface="Arial" panose="020B0604020202020204" pitchFamily="34" charset="0"/>
                        </a:rPr>
                        <a:t>Percentage of</a:t>
                      </a:r>
                      <a:r>
                        <a:rPr lang="en-CA" sz="1300" b="1" i="0" u="none" strike="noStrike" baseline="0" dirty="0" smtClean="0">
                          <a:effectLst/>
                          <a:latin typeface="+mn-lt"/>
                          <a:cs typeface="Arial" panose="020B0604020202020204" pitchFamily="34" charset="0"/>
                        </a:rPr>
                        <a:t> respondents who</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081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dirty="0" smtClean="0">
                          <a:solidFill>
                            <a:schemeClr val="tx1"/>
                          </a:solidFill>
                          <a:latin typeface="+mn-lt"/>
                        </a:rPr>
                        <a:t>Saw </a:t>
                      </a:r>
                      <a:r>
                        <a:rPr lang="en-US" sz="1300" b="1" dirty="0" smtClean="0">
                          <a:solidFill>
                            <a:schemeClr val="tx1"/>
                          </a:solidFill>
                          <a:latin typeface="+mn-lt"/>
                        </a:rPr>
                        <a:t>4 or more different</a:t>
                      </a:r>
                      <a:r>
                        <a:rPr lang="en-US" sz="1300" b="1" baseline="0" dirty="0" smtClean="0">
                          <a:solidFill>
                            <a:schemeClr val="tx1"/>
                          </a:solidFill>
                          <a:latin typeface="+mn-lt"/>
                        </a:rPr>
                        <a:t> doctors</a:t>
                      </a:r>
                      <a:br>
                        <a:rPr lang="en-US" sz="1300" b="1" baseline="0" dirty="0" smtClean="0">
                          <a:solidFill>
                            <a:schemeClr val="tx1"/>
                          </a:solidFill>
                          <a:latin typeface="+mn-lt"/>
                        </a:rPr>
                      </a:br>
                      <a:r>
                        <a:rPr lang="en-US" sz="1300" b="0" baseline="0" dirty="0" smtClean="0">
                          <a:solidFill>
                            <a:schemeClr val="tx1"/>
                          </a:solidFill>
                          <a:latin typeface="+mn-lt"/>
                        </a:rPr>
                        <a:t>in the past 12 months, not counting any time they may</a:t>
                      </a:r>
                      <a:br>
                        <a:rPr lang="en-US" sz="1300" b="0" baseline="0" dirty="0" smtClean="0">
                          <a:solidFill>
                            <a:schemeClr val="tx1"/>
                          </a:solidFill>
                          <a:latin typeface="+mn-lt"/>
                        </a:rPr>
                      </a:br>
                      <a:r>
                        <a:rPr lang="en-US" sz="1300" b="0" baseline="0" dirty="0" smtClean="0">
                          <a:solidFill>
                            <a:schemeClr val="tx1"/>
                          </a:solidFill>
                          <a:latin typeface="+mn-lt"/>
                        </a:rPr>
                        <a:t>have been hospitalized</a:t>
                      </a:r>
                      <a:endParaRPr lang="en-US" sz="1300" b="0" i="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088845977"/>
                  </a:ext>
                </a:extLst>
              </a:tr>
              <a:tr h="716280">
                <a:tc>
                  <a:txBody>
                    <a:bodyPr/>
                    <a:lstStyle/>
                    <a:p>
                      <a:pPr marL="0" indent="0" algn="l" fontAlgn="b"/>
                      <a:r>
                        <a:rPr kumimoji="0" lang="en-US" sz="1300" b="0" i="0" u="none" strike="noStrike" kern="1200" cap="none" spc="0" normalizeH="0" baseline="0" dirty="0" smtClean="0">
                          <a:ln>
                            <a:noFill/>
                          </a:ln>
                          <a:solidFill>
                            <a:schemeClr val="tx1"/>
                          </a:solidFill>
                          <a:effectLst/>
                          <a:uLnTx/>
                          <a:uFillTx/>
                          <a:latin typeface="+mn-lt"/>
                          <a:ea typeface="+mn-ea"/>
                          <a:cs typeface="+mn-cs"/>
                        </a:rPr>
                        <a:t>Reported that their regular</a:t>
                      </a:r>
                      <a:br>
                        <a:rPr kumimoji="0" lang="en-US" sz="1300" b="0" i="0" u="none" strike="noStrike" kern="1200" cap="none" spc="0" normalizeH="0" baseline="0" dirty="0" smtClean="0">
                          <a:ln>
                            <a:noFill/>
                          </a:ln>
                          <a:solidFill>
                            <a:schemeClr val="tx1"/>
                          </a:solidFill>
                          <a:effectLst/>
                          <a:uLnTx/>
                          <a:uFillTx/>
                          <a:latin typeface="+mn-lt"/>
                          <a:ea typeface="+mn-ea"/>
                          <a:cs typeface="+mn-cs"/>
                        </a:rPr>
                      </a:br>
                      <a:r>
                        <a:rPr kumimoji="0" lang="en-US" sz="1300" b="0" i="0" u="none" strike="noStrike" kern="1200" cap="none" spc="0" normalizeH="0" baseline="0" dirty="0" smtClean="0">
                          <a:ln>
                            <a:noFill/>
                          </a:ln>
                          <a:solidFill>
                            <a:schemeClr val="tx1"/>
                          </a:solidFill>
                          <a:effectLst/>
                          <a:uLnTx/>
                          <a:uFillTx/>
                          <a:latin typeface="+mn-lt"/>
                          <a:ea typeface="+mn-ea"/>
                          <a:cs typeface="+mn-cs"/>
                        </a:rPr>
                        <a:t>doctor or someone in their doctor’s practice </a:t>
                      </a:r>
                      <a:r>
                        <a:rPr kumimoji="0" lang="en-US" sz="1300" b="1" i="0" u="none" strike="noStrike" kern="1200" cap="none" spc="0" normalizeH="0" baseline="0" dirty="0" smtClean="0">
                          <a:ln>
                            <a:noFill/>
                          </a:ln>
                          <a:solidFill>
                            <a:schemeClr val="tx1"/>
                          </a:solidFill>
                          <a:effectLst/>
                          <a:uLnTx/>
                          <a:uFillTx/>
                          <a:latin typeface="+mn-lt"/>
                          <a:ea typeface="+mn-ea"/>
                          <a:cs typeface="+mn-cs"/>
                        </a:rPr>
                        <a:t>always or</a:t>
                      </a:r>
                      <a:br>
                        <a:rPr kumimoji="0" lang="en-US" sz="1300" b="1" i="0" u="none" strike="noStrike" kern="1200" cap="none" spc="0" normalizeH="0" baseline="0" dirty="0" smtClean="0">
                          <a:ln>
                            <a:noFill/>
                          </a:ln>
                          <a:solidFill>
                            <a:schemeClr val="tx1"/>
                          </a:solidFill>
                          <a:effectLst/>
                          <a:uLnTx/>
                          <a:uFillTx/>
                          <a:latin typeface="+mn-lt"/>
                          <a:ea typeface="+mn-ea"/>
                          <a:cs typeface="+mn-cs"/>
                        </a:rPr>
                      </a:br>
                      <a:r>
                        <a:rPr kumimoji="0" lang="en-US" sz="1300" b="1" i="0" u="none" strike="noStrike" kern="1200" cap="none" spc="0" normalizeH="0" baseline="0" dirty="0" smtClean="0">
                          <a:ln>
                            <a:noFill/>
                          </a:ln>
                          <a:solidFill>
                            <a:schemeClr val="tx1"/>
                          </a:solidFill>
                          <a:effectLst/>
                          <a:uLnTx/>
                          <a:uFillTx/>
                          <a:latin typeface="+mn-lt"/>
                          <a:ea typeface="+mn-ea"/>
                          <a:cs typeface="+mn-cs"/>
                        </a:rPr>
                        <a:t>often</a:t>
                      </a:r>
                      <a:r>
                        <a:rPr kumimoji="0" lang="en-US" sz="1300" b="0" i="0" u="none" strike="noStrike" kern="1200" cap="none" spc="0" normalizeH="0" baseline="0" dirty="0" smtClean="0">
                          <a:ln>
                            <a:noFill/>
                          </a:ln>
                          <a:solidFill>
                            <a:schemeClr val="tx1"/>
                          </a:solidFill>
                          <a:effectLst/>
                          <a:uLnTx/>
                          <a:uFillTx/>
                          <a:latin typeface="+mn-lt"/>
                          <a:ea typeface="+mn-ea"/>
                          <a:cs typeface="+mn-cs"/>
                        </a:rPr>
                        <a:t> </a:t>
                      </a:r>
                      <a:r>
                        <a:rPr kumimoji="0" lang="en-US" sz="1300" b="1" i="0" u="none" strike="noStrike" kern="1200" cap="none" spc="0" normalizeH="0" baseline="0" dirty="0" smtClean="0">
                          <a:ln>
                            <a:noFill/>
                          </a:ln>
                          <a:solidFill>
                            <a:schemeClr val="tx1"/>
                          </a:solidFill>
                          <a:effectLst/>
                          <a:uLnTx/>
                          <a:uFillTx/>
                          <a:latin typeface="+mn-lt"/>
                          <a:ea typeface="+mn-ea"/>
                          <a:cs typeface="+mn-cs"/>
                        </a:rPr>
                        <a:t>helps coordinate or</a:t>
                      </a:r>
                      <a:br>
                        <a:rPr kumimoji="0" lang="en-US" sz="1300" b="1" i="0" u="none" strike="noStrike" kern="1200" cap="none" spc="0" normalizeH="0" baseline="0" dirty="0" smtClean="0">
                          <a:ln>
                            <a:noFill/>
                          </a:ln>
                          <a:solidFill>
                            <a:schemeClr val="tx1"/>
                          </a:solidFill>
                          <a:effectLst/>
                          <a:uLnTx/>
                          <a:uFillTx/>
                          <a:latin typeface="+mn-lt"/>
                          <a:ea typeface="+mn-ea"/>
                          <a:cs typeface="+mn-cs"/>
                        </a:rPr>
                      </a:br>
                      <a:r>
                        <a:rPr kumimoji="0" lang="en-US" sz="1300" b="1" i="0" u="none" strike="noStrike" kern="1200" cap="none" spc="0" normalizeH="0" baseline="0" dirty="0" smtClean="0">
                          <a:ln>
                            <a:noFill/>
                          </a:ln>
                          <a:solidFill>
                            <a:schemeClr val="tx1"/>
                          </a:solidFill>
                          <a:effectLst/>
                          <a:uLnTx/>
                          <a:uFillTx/>
                          <a:latin typeface="+mn-lt"/>
                          <a:ea typeface="+mn-ea"/>
                          <a:cs typeface="+mn-cs"/>
                        </a:rPr>
                        <a:t>arrange </a:t>
                      </a:r>
                      <a:r>
                        <a:rPr kumimoji="0" lang="en-US" sz="1300" b="0" i="0" u="none" strike="noStrike" kern="1200" cap="none" spc="0" normalizeH="0" baseline="0" dirty="0" smtClean="0">
                          <a:ln>
                            <a:noFill/>
                          </a:ln>
                          <a:solidFill>
                            <a:schemeClr val="tx1"/>
                          </a:solidFill>
                          <a:effectLst/>
                          <a:uLnTx/>
                          <a:uFillTx/>
                          <a:latin typeface="+mn-lt"/>
                          <a:ea typeface="+mn-ea"/>
                          <a:cs typeface="+mn-cs"/>
                        </a:rPr>
                        <a:t>the care they receive</a:t>
                      </a:r>
                      <a:br>
                        <a:rPr kumimoji="0" lang="en-US" sz="1300" b="0" i="0" u="none" strike="noStrike" kern="1200" cap="none" spc="0" normalizeH="0" baseline="0" dirty="0" smtClean="0">
                          <a:ln>
                            <a:noFill/>
                          </a:ln>
                          <a:solidFill>
                            <a:schemeClr val="tx1"/>
                          </a:solidFill>
                          <a:effectLst/>
                          <a:uLnTx/>
                          <a:uFillTx/>
                          <a:latin typeface="+mn-lt"/>
                          <a:ea typeface="+mn-ea"/>
                          <a:cs typeface="+mn-cs"/>
                        </a:rPr>
                      </a:br>
                      <a:r>
                        <a:rPr kumimoji="0" lang="en-US" sz="1300" b="0" i="0" u="none" strike="noStrike" kern="1200" cap="none" spc="0" normalizeH="0" baseline="0" dirty="0" smtClean="0">
                          <a:ln>
                            <a:noFill/>
                          </a:ln>
                          <a:solidFill>
                            <a:schemeClr val="tx1"/>
                          </a:solidFill>
                          <a:effectLst/>
                          <a:uLnTx/>
                          <a:uFillTx/>
                          <a:latin typeface="+mn-lt"/>
                          <a:ea typeface="+mn-ea"/>
                          <a:cs typeface="+mn-cs"/>
                        </a:rPr>
                        <a:t>from other doctors and places*</a:t>
                      </a:r>
                      <a:endParaRPr kumimoji="0" lang="en-CA" sz="1300" b="0" i="0" u="none" strike="noStrike" kern="1200" cap="none" spc="0" normalizeH="0" baseline="0" dirty="0" smtClean="0">
                        <a:ln>
                          <a:noFill/>
                        </a:ln>
                        <a:solidFill>
                          <a:schemeClr val="tx1"/>
                        </a:solidFill>
                        <a:effectLst/>
                        <a:uLnTx/>
                        <a:uFillTx/>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77</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7734099"/>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48</a:t>
            </a:fld>
            <a:endParaRPr lang="en-CA" dirty="0"/>
          </a:p>
        </p:txBody>
      </p:sp>
      <p:sp>
        <p:nvSpPr>
          <p:cNvPr id="18" name="Rectangle 17"/>
          <p:cNvSpPr/>
          <p:nvPr/>
        </p:nvSpPr>
        <p:spPr>
          <a:xfrm>
            <a:off x="507332" y="4663029"/>
            <a:ext cx="8254501"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0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229600" cy="923330"/>
          </a:xfrm>
        </p:spPr>
        <p:txBody>
          <a:bodyPr/>
          <a:lstStyle/>
          <a:p>
            <a:pPr>
              <a:lnSpc>
                <a:spcPct val="100000"/>
              </a:lnSpc>
            </a:pPr>
            <a:r>
              <a:rPr lang="en-CA" dirty="0" smtClean="0"/>
              <a:t>Care coordination in Canada is similar to the </a:t>
            </a:r>
            <a:br>
              <a:rPr lang="en-CA" dirty="0" smtClean="0"/>
            </a:br>
            <a:r>
              <a:rPr lang="en-CA" dirty="0" smtClean="0"/>
              <a:t>CMWF average</a:t>
            </a:r>
            <a:endParaRPr lang="en-CA" dirty="0">
              <a:solidFill>
                <a:srgbClr val="F48120"/>
              </a:solidFill>
            </a:endParaRPr>
          </a:p>
        </p:txBody>
      </p:sp>
      <p:grpSp>
        <p:nvGrpSpPr>
          <p:cNvPr id="7" name="Group 6"/>
          <p:cNvGrpSpPr/>
          <p:nvPr/>
        </p:nvGrpSpPr>
        <p:grpSpPr>
          <a:xfrm>
            <a:off x="457200" y="1367734"/>
            <a:ext cx="8208531" cy="4422116"/>
            <a:chOff x="457200" y="1367734"/>
            <a:chExt cx="8208531" cy="4422116"/>
          </a:xfrm>
        </p:grpSpPr>
        <p:graphicFrame>
          <p:nvGraphicFramePr>
            <p:cNvPr id="23" name="Content Placeholder 4"/>
            <p:cNvGraphicFramePr>
              <a:graphicFrameLocks/>
            </p:cNvGraphicFramePr>
            <p:nvPr>
              <p:extLst>
                <p:ext uri="{D42A27DB-BD31-4B8C-83A1-F6EECF244321}">
                  <p14:modId xmlns:p14="http://schemas.microsoft.com/office/powerpoint/2010/main" val="1154536739"/>
                </p:ext>
              </p:extLst>
            </p:nvPr>
          </p:nvGraphicFramePr>
          <p:xfrm>
            <a:off x="457200" y="1367734"/>
            <a:ext cx="8208531" cy="442211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33928" y="2095412"/>
              <a:ext cx="3381091" cy="461665"/>
            </a:xfrm>
            <a:prstGeom prst="rect">
              <a:avLst/>
            </a:prstGeom>
            <a:noFill/>
          </p:spPr>
          <p:txBody>
            <a:bodyPr wrap="square" rtlCol="0">
              <a:spAutoFit/>
            </a:bodyPr>
            <a:lstStyle/>
            <a:p>
              <a:pPr algn="r"/>
              <a:r>
                <a:rPr lang="en-US" sz="1200" dirty="0" smtClean="0">
                  <a:solidFill>
                    <a:srgbClr val="000000"/>
                  </a:solidFill>
                  <a:latin typeface="Arial Narrow" panose="020B0606020202030204" pitchFamily="34" charset="0"/>
                  <a:cs typeface="Arial" panose="020B0604020202020204" pitchFamily="34" charset="0"/>
                </a:rPr>
                <a:t>Whose test </a:t>
              </a:r>
              <a:r>
                <a:rPr lang="en-US" sz="1200" dirty="0">
                  <a:solidFill>
                    <a:srgbClr val="000000"/>
                  </a:solidFill>
                  <a:latin typeface="Arial Narrow" panose="020B0606020202030204" pitchFamily="34" charset="0"/>
                  <a:cs typeface="Arial" panose="020B0604020202020204" pitchFamily="34" charset="0"/>
                </a:rPr>
                <a:t>results or medical records were not available at the time of their scheduled medical care appointment</a:t>
              </a:r>
              <a:r>
                <a:rPr lang="en-US" sz="1200" dirty="0">
                  <a:latin typeface="Arial Narrow" panose="020B0606020202030204" pitchFamily="34" charset="0"/>
                  <a:cs typeface="Arial" panose="020B0604020202020204" pitchFamily="34" charset="0"/>
                </a:rPr>
                <a:t> </a:t>
              </a:r>
              <a:endParaRPr lang="en-CA" sz="1200" dirty="0">
                <a:latin typeface="Arial Narrow" panose="020B0606020202030204" pitchFamily="34" charset="0"/>
                <a:cs typeface="Arial" panose="020B0604020202020204" pitchFamily="34" charset="0"/>
              </a:endParaRPr>
            </a:p>
          </p:txBody>
        </p:sp>
        <p:sp>
          <p:nvSpPr>
            <p:cNvPr id="25" name="TextBox 24"/>
            <p:cNvSpPr txBox="1"/>
            <p:nvPr/>
          </p:nvSpPr>
          <p:spPr>
            <a:xfrm>
              <a:off x="810128" y="2914330"/>
              <a:ext cx="3304891" cy="461665"/>
            </a:xfrm>
            <a:prstGeom prst="rect">
              <a:avLst/>
            </a:prstGeom>
            <a:noFill/>
          </p:spPr>
          <p:txBody>
            <a:bodyPr wrap="square" rtlCol="0">
              <a:spAutoFit/>
            </a:bodyPr>
            <a:lstStyle>
              <a:defPPr>
                <a:defRPr lang="en-US"/>
              </a:defPPr>
              <a:lvl1pPr>
                <a:defRPr sz="1200">
                  <a:solidFill>
                    <a:srgbClr val="000000"/>
                  </a:solidFill>
                  <a:latin typeface="Arial Narrow" panose="020B0606020202030204" pitchFamily="34" charset="0"/>
                </a:defRPr>
              </a:lvl1pPr>
            </a:lstStyle>
            <a:p>
              <a:pPr algn="r"/>
              <a:r>
                <a:rPr lang="en-US" dirty="0" smtClean="0">
                  <a:cs typeface="Arial" panose="020B0604020202020204" pitchFamily="34" charset="0"/>
                </a:rPr>
                <a:t>Who received </a:t>
              </a:r>
              <a:r>
                <a:rPr lang="en-US" dirty="0">
                  <a:cs typeface="Arial" panose="020B0604020202020204" pitchFamily="34" charset="0"/>
                </a:rPr>
                <a:t>conflicting information from different doctors or health care professionals </a:t>
              </a:r>
              <a:endParaRPr lang="en-CA" dirty="0">
                <a:cs typeface="Arial" panose="020B0604020202020204" pitchFamily="34" charset="0"/>
              </a:endParaRPr>
            </a:p>
          </p:txBody>
        </p:sp>
        <p:sp>
          <p:nvSpPr>
            <p:cNvPr id="2" name="Rectangle 1"/>
            <p:cNvSpPr/>
            <p:nvPr/>
          </p:nvSpPr>
          <p:spPr>
            <a:xfrm>
              <a:off x="810128" y="3664633"/>
              <a:ext cx="3304891"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cs typeface="Arial" panose="020B0604020202020204" pitchFamily="34" charset="0"/>
                </a:rPr>
                <a:t>W</a:t>
              </a:r>
              <a:r>
                <a:rPr lang="en-US" sz="1200" dirty="0" smtClean="0">
                  <a:solidFill>
                    <a:srgbClr val="000000"/>
                  </a:solidFill>
                  <a:latin typeface="Arial Narrow" panose="020B0606020202030204" pitchFamily="34" charset="0"/>
                  <a:cs typeface="Arial" panose="020B0604020202020204" pitchFamily="34" charset="0"/>
                </a:rPr>
                <a:t>hose doctors </a:t>
              </a:r>
              <a:r>
                <a:rPr lang="en-US" sz="1200" dirty="0">
                  <a:solidFill>
                    <a:srgbClr val="000000"/>
                  </a:solidFill>
                  <a:latin typeface="Arial Narrow" panose="020B0606020202030204" pitchFamily="34" charset="0"/>
                  <a:cs typeface="Arial" panose="020B0604020202020204" pitchFamily="34" charset="0"/>
                </a:rPr>
                <a:t>ordered a medical test that they felt was unnecessary because the test had already been done </a:t>
              </a:r>
              <a:endParaRPr lang="en-CA" sz="1200" dirty="0">
                <a:solidFill>
                  <a:srgbClr val="000000"/>
                </a:solidFill>
                <a:latin typeface="Arial Narrow" panose="020B0606020202030204" pitchFamily="34" charset="0"/>
                <a:cs typeface="Arial" panose="020B0604020202020204" pitchFamily="34" charset="0"/>
              </a:endParaRPr>
            </a:p>
          </p:txBody>
        </p:sp>
        <p:sp>
          <p:nvSpPr>
            <p:cNvPr id="5" name="Rectangle 4"/>
            <p:cNvSpPr/>
            <p:nvPr/>
          </p:nvSpPr>
          <p:spPr>
            <a:xfrm>
              <a:off x="1243325" y="4441658"/>
              <a:ext cx="2871694" cy="461665"/>
            </a:xfrm>
            <a:prstGeom prst="rect">
              <a:avLst/>
            </a:prstGeom>
            <a:noFill/>
          </p:spPr>
          <p:txBody>
            <a:bodyPr wrap="square" rtlCol="0">
              <a:spAutoFit/>
            </a:bodyPr>
            <a:lstStyle/>
            <a:p>
              <a:pPr algn="r"/>
              <a:r>
                <a:rPr lang="en-US" sz="1200" dirty="0" smtClean="0">
                  <a:solidFill>
                    <a:srgbClr val="000000"/>
                  </a:solidFill>
                  <a:latin typeface="Arial Narrow" panose="020B0606020202030204" pitchFamily="34" charset="0"/>
                  <a:cs typeface="Arial" panose="020B0604020202020204" pitchFamily="34" charset="0"/>
                </a:rPr>
                <a:t>Who thought </a:t>
              </a:r>
              <a:r>
                <a:rPr lang="en-US" sz="1200" dirty="0">
                  <a:solidFill>
                    <a:srgbClr val="000000"/>
                  </a:solidFill>
                  <a:latin typeface="Arial Narrow" panose="020B0606020202030204" pitchFamily="34" charset="0"/>
                  <a:cs typeface="Arial" panose="020B0604020202020204" pitchFamily="34" charset="0"/>
                </a:rPr>
                <a:t>a medical mistake </a:t>
              </a:r>
              <a:r>
                <a:rPr lang="en-US" sz="1200" dirty="0" smtClean="0">
                  <a:solidFill>
                    <a:srgbClr val="000000"/>
                  </a:solidFill>
                  <a:latin typeface="Arial Narrow" panose="020B0606020202030204" pitchFamily="34" charset="0"/>
                  <a:cs typeface="Arial" panose="020B0604020202020204" pitchFamily="34" charset="0"/>
                </a:rPr>
                <a:t>had been </a:t>
              </a:r>
              <a:r>
                <a:rPr lang="en-US" sz="1200" dirty="0">
                  <a:solidFill>
                    <a:srgbClr val="000000"/>
                  </a:solidFill>
                  <a:latin typeface="Arial Narrow" panose="020B0606020202030204" pitchFamily="34" charset="0"/>
                  <a:cs typeface="Arial" panose="020B0604020202020204" pitchFamily="34" charset="0"/>
                </a:rPr>
                <a:t>made in </a:t>
              </a:r>
              <a:r>
                <a:rPr lang="en-US" sz="1200" dirty="0" smtClean="0">
                  <a:solidFill>
                    <a:srgbClr val="000000"/>
                  </a:solidFill>
                  <a:latin typeface="Arial Narrow" panose="020B0606020202030204" pitchFamily="34" charset="0"/>
                  <a:cs typeface="Arial" panose="020B0604020202020204" pitchFamily="34" charset="0"/>
                </a:rPr>
                <a:t>their treatment </a:t>
              </a:r>
              <a:r>
                <a:rPr lang="en-US" sz="1200" dirty="0">
                  <a:solidFill>
                    <a:srgbClr val="000000"/>
                  </a:solidFill>
                  <a:latin typeface="Arial Narrow" panose="020B0606020202030204" pitchFamily="34" charset="0"/>
                  <a:cs typeface="Arial" panose="020B0604020202020204" pitchFamily="34" charset="0"/>
                </a:rPr>
                <a:t>or care </a:t>
              </a:r>
              <a:endParaRPr lang="en-CA" sz="1200" dirty="0">
                <a:solidFill>
                  <a:srgbClr val="000000"/>
                </a:solidFill>
                <a:latin typeface="Arial Narrow" panose="020B0606020202030204" pitchFamily="34" charset="0"/>
                <a:cs typeface="Arial" panose="020B0604020202020204" pitchFamily="34" charset="0"/>
              </a:endParaRPr>
            </a:p>
          </p:txBody>
        </p:sp>
      </p:grpSp>
      <p:sp>
        <p:nvSpPr>
          <p:cNvPr id="4" name="Slide Number Placeholder 3"/>
          <p:cNvSpPr>
            <a:spLocks noGrp="1"/>
          </p:cNvSpPr>
          <p:nvPr>
            <p:ph type="sldNum" sz="quarter" idx="4"/>
          </p:nvPr>
        </p:nvSpPr>
        <p:spPr/>
        <p:txBody>
          <a:bodyPr/>
          <a:lstStyle/>
          <a:p>
            <a:fld id="{B0F7FFD8-5CE8-4D8F-8E40-58118BB0EBB0}" type="slidenum">
              <a:rPr lang="en-CA" smtClean="0"/>
              <a:pPr/>
              <a:t>49</a:t>
            </a:fld>
            <a:endParaRPr lang="en-CA" dirty="0"/>
          </a:p>
        </p:txBody>
      </p:sp>
      <p:sp>
        <p:nvSpPr>
          <p:cNvPr id="61" name="Rectangle 60"/>
          <p:cNvSpPr/>
          <p:nvPr/>
        </p:nvSpPr>
        <p:spPr>
          <a:xfrm>
            <a:off x="505834" y="5688888"/>
            <a:ext cx="8208531" cy="369332"/>
          </a:xfrm>
          <a:prstGeom prst="rect">
            <a:avLst/>
          </a:prstGeom>
        </p:spPr>
        <p:txBody>
          <a:bodyPr wrap="square" lIns="0" tIns="9144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latin typeface="Arial" panose="020B0604020202020204" pitchFamily="34" charset="0"/>
              </a:rPr>
              <a:t>Note</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dirty="0">
              <a:latin typeface="Arial" panose="020B0604020202020204" pitchFamily="34" charset="0"/>
            </a:endParaRPr>
          </a:p>
        </p:txBody>
      </p:sp>
      <p:grpSp>
        <p:nvGrpSpPr>
          <p:cNvPr id="16" name="Group 15"/>
          <p:cNvGrpSpPr/>
          <p:nvPr/>
        </p:nvGrpSpPr>
        <p:grpSpPr bwMode="gray">
          <a:xfrm>
            <a:off x="5990875" y="5428934"/>
            <a:ext cx="392688" cy="243649"/>
            <a:chOff x="5200300" y="5576157"/>
            <a:chExt cx="392688" cy="243649"/>
          </a:xfrm>
        </p:grpSpPr>
        <p:sp>
          <p:nvSpPr>
            <p:cNvPr id="17" name="Rectangle 16"/>
            <p:cNvSpPr/>
            <p:nvPr/>
          </p:nvSpPr>
          <p:spPr bwMode="gray">
            <a:xfrm>
              <a:off x="5200300" y="5576157"/>
              <a:ext cx="392688" cy="24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Diamond 17"/>
            <p:cNvSpPr/>
            <p:nvPr/>
          </p:nvSpPr>
          <p:spPr bwMode="gray">
            <a:xfrm>
              <a:off x="5245240"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Diamond 18"/>
            <p:cNvSpPr/>
            <p:nvPr/>
          </p:nvSpPr>
          <p:spPr bwMode="gray">
            <a:xfrm>
              <a:off x="5422578" y="5632102"/>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5972587" y="5401502"/>
            <a:ext cx="1144772" cy="276999"/>
            <a:chOff x="5888663" y="5884770"/>
            <a:chExt cx="1144772" cy="276999"/>
          </a:xfrm>
        </p:grpSpPr>
        <p:grpSp>
          <p:nvGrpSpPr>
            <p:cNvPr id="15" name="Group 14"/>
            <p:cNvGrpSpPr/>
            <p:nvPr/>
          </p:nvGrpSpPr>
          <p:grpSpPr bwMode="gray">
            <a:xfrm>
              <a:off x="5888663" y="5884770"/>
              <a:ext cx="1144772" cy="276999"/>
              <a:chOff x="5734493" y="5893634"/>
              <a:chExt cx="1144772" cy="276999"/>
            </a:xfrm>
          </p:grpSpPr>
          <p:sp>
            <p:nvSpPr>
              <p:cNvPr id="28" name="Rectangle 27"/>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20" name="Group 19"/>
            <p:cNvGrpSpPr/>
            <p:nvPr/>
          </p:nvGrpSpPr>
          <p:grpSpPr>
            <a:xfrm>
              <a:off x="5934795" y="5967971"/>
              <a:ext cx="482692" cy="128016"/>
              <a:chOff x="5974370" y="5966784"/>
              <a:chExt cx="482692" cy="128016"/>
            </a:xfrm>
          </p:grpSpPr>
          <p:grpSp>
            <p:nvGrpSpPr>
              <p:cNvPr id="21" name="Group 20"/>
              <p:cNvGrpSpPr/>
              <p:nvPr/>
            </p:nvGrpSpPr>
            <p:grpSpPr bwMode="gray">
              <a:xfrm>
                <a:off x="5974370" y="5966784"/>
                <a:ext cx="305354" cy="128016"/>
                <a:chOff x="5245240" y="5632102"/>
                <a:chExt cx="305354" cy="128016"/>
              </a:xfrm>
            </p:grpSpPr>
            <p:sp>
              <p:nvSpPr>
                <p:cNvPr id="26" name="Diamond 25"/>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Diamond 26"/>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Diamond 21"/>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0" name="Group 2"/>
          <p:cNvGrpSpPr/>
          <p:nvPr/>
        </p:nvGrpSpPr>
        <p:grpSpPr>
          <a:xfrm>
            <a:off x="247211" y="6477961"/>
            <a:ext cx="4324789" cy="261623"/>
            <a:chOff x="1559256" y="5157193"/>
            <a:chExt cx="4324789" cy="253467"/>
          </a:xfrm>
        </p:grpSpPr>
        <p:grpSp>
          <p:nvGrpSpPr>
            <p:cNvPr id="31" name="Group 3"/>
            <p:cNvGrpSpPr/>
            <p:nvPr/>
          </p:nvGrpSpPr>
          <p:grpSpPr>
            <a:xfrm>
              <a:off x="1559256" y="5157203"/>
              <a:ext cx="1598406" cy="253455"/>
              <a:chOff x="2989195" y="6289577"/>
              <a:chExt cx="1741128" cy="264692"/>
            </a:xfrm>
          </p:grpSpPr>
          <p:sp>
            <p:nvSpPr>
              <p:cNvPr id="3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2" name="Group 5"/>
            <p:cNvGrpSpPr/>
            <p:nvPr/>
          </p:nvGrpSpPr>
          <p:grpSpPr>
            <a:xfrm>
              <a:off x="2918782" y="5157206"/>
              <a:ext cx="1453097" cy="253454"/>
              <a:chOff x="4402330" y="6289581"/>
              <a:chExt cx="1741127" cy="264691"/>
            </a:xfrm>
          </p:grpSpPr>
          <p:sp>
            <p:nvSpPr>
              <p:cNvPr id="3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3" name="Group 7"/>
            <p:cNvGrpSpPr/>
            <p:nvPr/>
          </p:nvGrpSpPr>
          <p:grpSpPr>
            <a:xfrm>
              <a:off x="4430950" y="5157193"/>
              <a:ext cx="1453095" cy="253454"/>
              <a:chOff x="5966949" y="6289568"/>
              <a:chExt cx="1741125" cy="264691"/>
            </a:xfrm>
          </p:grpSpPr>
          <p:sp>
            <p:nvSpPr>
              <p:cNvPr id="3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40" name="Rectangle 39"/>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959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Executive summary (cont’d)</a:t>
            </a:r>
          </a:p>
        </p:txBody>
      </p:sp>
      <p:sp>
        <p:nvSpPr>
          <p:cNvPr id="2" name="Content Placeholder 1"/>
          <p:cNvSpPr>
            <a:spLocks noGrp="1"/>
          </p:cNvSpPr>
          <p:nvPr>
            <p:ph idx="1"/>
          </p:nvPr>
        </p:nvSpPr>
        <p:spPr>
          <a:xfrm>
            <a:off x="473626" y="1351309"/>
            <a:ext cx="7898849" cy="4525963"/>
          </a:xfrm>
        </p:spPr>
        <p:txBody>
          <a:bodyPr>
            <a:normAutofit/>
          </a:bodyPr>
          <a:lstStyle/>
          <a:p>
            <a:pPr marL="0" indent="0">
              <a:lnSpc>
                <a:spcPts val="1800"/>
              </a:lnSpc>
              <a:spcBef>
                <a:spcPts val="0"/>
              </a:spcBef>
              <a:spcAft>
                <a:spcPts val="900"/>
              </a:spcAft>
              <a:buNone/>
            </a:pPr>
            <a:r>
              <a:rPr lang="en-CA" sz="2400" b="0" dirty="0" smtClean="0">
                <a:solidFill>
                  <a:srgbClr val="00A199"/>
                </a:solidFill>
              </a:rPr>
              <a:t>Primary health </a:t>
            </a:r>
            <a:r>
              <a:rPr lang="en-CA" sz="2400" b="0" dirty="0">
                <a:solidFill>
                  <a:srgbClr val="00A199"/>
                </a:solidFill>
              </a:rPr>
              <a:t>care </a:t>
            </a:r>
          </a:p>
          <a:p>
            <a:pPr>
              <a:lnSpc>
                <a:spcPts val="1600"/>
              </a:lnSpc>
              <a:spcBef>
                <a:spcPts val="0"/>
              </a:spcBef>
              <a:spcAft>
                <a:spcPts val="450"/>
              </a:spcAft>
            </a:pPr>
            <a:r>
              <a:rPr lang="en-CA" sz="1100" b="0" dirty="0">
                <a:solidFill>
                  <a:schemeClr val="tx1"/>
                </a:solidFill>
                <a:latin typeface="Arial" panose="020B0604020202020204" pitchFamily="34" charset="0"/>
              </a:rPr>
              <a:t>Generally, Canadians report better experiences with their primary </a:t>
            </a:r>
            <a:r>
              <a:rPr lang="en-CA" sz="1100" b="0" dirty="0" smtClean="0">
                <a:solidFill>
                  <a:schemeClr val="tx1"/>
                </a:solidFill>
                <a:latin typeface="Arial" panose="020B0604020202020204" pitchFamily="34" charset="0"/>
              </a:rPr>
              <a:t>health care </a:t>
            </a:r>
            <a:r>
              <a:rPr lang="en-CA" sz="1100" b="0" dirty="0">
                <a:solidFill>
                  <a:schemeClr val="tx1"/>
                </a:solidFill>
                <a:latin typeface="Arial" panose="020B0604020202020204" pitchFamily="34" charset="0"/>
              </a:rPr>
              <a:t>provider than the international average, with respect to their regular doctor knowing their medical history, involving them in medical decisions, spending enough time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with </a:t>
            </a:r>
            <a:r>
              <a:rPr lang="en-CA" sz="1100" b="0" dirty="0">
                <a:solidFill>
                  <a:schemeClr val="tx1"/>
                </a:solidFill>
                <a:latin typeface="Arial" panose="020B0604020202020204" pitchFamily="34" charset="0"/>
              </a:rPr>
              <a:t>them and encouraging them to ask questions.</a:t>
            </a:r>
            <a:r>
              <a:rPr lang="en-US" sz="1100" b="0" dirty="0">
                <a:solidFill>
                  <a:schemeClr val="tx1"/>
                </a:solidFill>
                <a:latin typeface="Arial" panose="020B0604020202020204" pitchFamily="34" charset="0"/>
              </a:rPr>
              <a:t> </a:t>
            </a:r>
            <a:endParaRPr lang="en-CA" sz="1100" b="0" dirty="0">
              <a:solidFill>
                <a:schemeClr val="tx1"/>
              </a:solidFill>
              <a:latin typeface="Arial" panose="020B0604020202020204" pitchFamily="34" charset="0"/>
            </a:endParaRPr>
          </a:p>
          <a:p>
            <a:pPr>
              <a:lnSpc>
                <a:spcPts val="1600"/>
              </a:lnSpc>
              <a:spcBef>
                <a:spcPts val="0"/>
              </a:spcBef>
              <a:spcAft>
                <a:spcPts val="450"/>
              </a:spcAft>
            </a:pPr>
            <a:r>
              <a:rPr lang="en-CA" sz="1100" b="0" dirty="0">
                <a:solidFill>
                  <a:schemeClr val="tx1"/>
                </a:solidFill>
                <a:latin typeface="Arial" panose="020B0604020202020204" pitchFamily="34" charset="0"/>
              </a:rPr>
              <a:t>When it comes to managing the complex medical needs of seniors, the majority of Canadian seniors (82%) — </a:t>
            </a:r>
            <a:r>
              <a:rPr lang="en-CA" sz="1100" b="0" dirty="0" smtClean="0">
                <a:solidFill>
                  <a:schemeClr val="tx1"/>
                </a:solidFill>
                <a:latin typeface="Arial" panose="020B0604020202020204" pitchFamily="34" charset="0"/>
              </a:rPr>
              <a:t>more </a:t>
            </a:r>
            <a:r>
              <a:rPr lang="en-CA" sz="1100" b="0" dirty="0">
                <a:solidFill>
                  <a:schemeClr val="tx1"/>
                </a:solidFill>
                <a:latin typeface="Arial" panose="020B0604020202020204" pitchFamily="34" charset="0"/>
              </a:rPr>
              <a:t>than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the </a:t>
            </a:r>
            <a:r>
              <a:rPr lang="en-CA" sz="1100" b="0" dirty="0">
                <a:solidFill>
                  <a:schemeClr val="tx1"/>
                </a:solidFill>
                <a:latin typeface="Arial" panose="020B0604020202020204" pitchFamily="34" charset="0"/>
              </a:rPr>
              <a:t>international </a:t>
            </a:r>
            <a:r>
              <a:rPr lang="en-CA" sz="1100" b="0" dirty="0" smtClean="0">
                <a:solidFill>
                  <a:schemeClr val="tx1"/>
                </a:solidFill>
                <a:latin typeface="Arial" panose="020B0604020202020204" pitchFamily="34" charset="0"/>
              </a:rPr>
              <a:t>average — </a:t>
            </a:r>
            <a:r>
              <a:rPr lang="en-CA" sz="1100" b="0" dirty="0">
                <a:solidFill>
                  <a:schemeClr val="tx1"/>
                </a:solidFill>
                <a:latin typeface="Arial" panose="020B0604020202020204" pitchFamily="34" charset="0"/>
              </a:rPr>
              <a:t>had a medication review within the past 12 months as well as a treatment plan for their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chronic </a:t>
            </a:r>
            <a:r>
              <a:rPr lang="en-CA" sz="1100" b="0" dirty="0">
                <a:solidFill>
                  <a:schemeClr val="tx1"/>
                </a:solidFill>
                <a:latin typeface="Arial" panose="020B0604020202020204" pitchFamily="34" charset="0"/>
              </a:rPr>
              <a:t>conditions. </a:t>
            </a:r>
          </a:p>
          <a:p>
            <a:pPr>
              <a:lnSpc>
                <a:spcPts val="1600"/>
              </a:lnSpc>
              <a:spcBef>
                <a:spcPts val="0"/>
              </a:spcBef>
              <a:spcAft>
                <a:spcPts val="450"/>
              </a:spcAft>
            </a:pPr>
            <a:r>
              <a:rPr lang="en-CA" sz="1100" b="0" dirty="0">
                <a:solidFill>
                  <a:schemeClr val="tx1"/>
                </a:solidFill>
                <a:latin typeface="Arial" panose="020B0604020202020204" pitchFamily="34" charset="0"/>
              </a:rPr>
              <a:t>Only </a:t>
            </a:r>
            <a:r>
              <a:rPr lang="en-US" sz="1100" b="0" dirty="0">
                <a:solidFill>
                  <a:schemeClr val="tx1"/>
                </a:solidFill>
                <a:latin typeface="Arial" panose="020B0604020202020204" pitchFamily="34" charset="0"/>
              </a:rPr>
              <a:t>65% have a health care professional they can easily contact to ask a question between doctor visits, </a:t>
            </a: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even fewer (</a:t>
            </a:r>
            <a:r>
              <a:rPr lang="en-CA" sz="1100" b="0" dirty="0">
                <a:solidFill>
                  <a:schemeClr val="tx1"/>
                </a:solidFill>
                <a:latin typeface="Arial" panose="020B0604020202020204" pitchFamily="34" charset="0"/>
              </a:rPr>
              <a:t>14</a:t>
            </a:r>
            <a:r>
              <a:rPr lang="en-US" sz="1100" b="0" dirty="0">
                <a:solidFill>
                  <a:schemeClr val="tx1"/>
                </a:solidFill>
                <a:latin typeface="Arial" panose="020B0604020202020204" pitchFamily="34" charset="0"/>
              </a:rPr>
              <a:t>%) have a health care professional contacting them between doctor visits; both of these proportions are below the international average</a:t>
            </a:r>
            <a:r>
              <a:rPr lang="en-US" sz="1100" b="0" dirty="0" smtClean="0">
                <a:solidFill>
                  <a:schemeClr val="tx1"/>
                </a:solidFill>
                <a:latin typeface="Arial" panose="020B0604020202020204" pitchFamily="34" charset="0"/>
              </a:rPr>
              <a:t>.</a:t>
            </a:r>
            <a:r>
              <a:rPr lang="en-US" sz="1100" b="0" strike="sngStrike" dirty="0" smtClean="0">
                <a:solidFill>
                  <a:srgbClr val="FF0000"/>
                </a:solidFill>
                <a:latin typeface="Arial" panose="020B0604020202020204" pitchFamily="34" charset="0"/>
              </a:rPr>
              <a:t> </a:t>
            </a:r>
            <a:endParaRPr lang="en-US" sz="1100" b="0" strike="sngStrike" dirty="0">
              <a:solidFill>
                <a:srgbClr val="FF0000"/>
              </a:solidFill>
              <a:latin typeface="Arial" panose="020B0604020202020204" pitchFamily="34" charset="0"/>
            </a:endParaRPr>
          </a:p>
          <a:p>
            <a:pPr>
              <a:lnSpc>
                <a:spcPts val="1600"/>
              </a:lnSpc>
              <a:spcBef>
                <a:spcPts val="0"/>
              </a:spcBef>
              <a:spcAft>
                <a:spcPts val="450"/>
              </a:spcAft>
            </a:pPr>
            <a:r>
              <a:rPr lang="en-CA" sz="1100" b="0" dirty="0" smtClean="0">
                <a:solidFill>
                  <a:schemeClr val="tx1"/>
                </a:solidFill>
                <a:latin typeface="Arial" panose="020B0604020202020204" pitchFamily="34" charset="0"/>
              </a:rPr>
              <a:t>While </a:t>
            </a:r>
            <a:r>
              <a:rPr lang="en-CA" sz="1100" b="0" dirty="0">
                <a:solidFill>
                  <a:schemeClr val="tx1"/>
                </a:solidFill>
                <a:latin typeface="Arial" panose="020B0604020202020204" pitchFamily="34" charset="0"/>
              </a:rPr>
              <a:t>better than the international average, 59% of Canadian seniors are not very confident in managing their </a:t>
            </a:r>
            <a:r>
              <a:rPr lang="en-CA" sz="1100" b="0" dirty="0" smtClean="0">
                <a:solidFill>
                  <a:schemeClr val="tx1"/>
                </a:solidFill>
                <a:latin typeface="Arial" panose="020B0604020202020204" pitchFamily="34" charset="0"/>
              </a:rPr>
              <a:t>own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health </a:t>
            </a:r>
            <a:r>
              <a:rPr lang="en-CA" sz="1100" b="0" dirty="0">
                <a:solidFill>
                  <a:schemeClr val="tx1"/>
                </a:solidFill>
                <a:latin typeface="Arial" panose="020B0604020202020204" pitchFamily="34" charset="0"/>
              </a:rPr>
              <a:t>problems.</a:t>
            </a:r>
            <a:r>
              <a:rPr lang="en-US" sz="1100" b="0" dirty="0">
                <a:solidFill>
                  <a:schemeClr val="tx1"/>
                </a:solidFill>
                <a:latin typeface="Arial" panose="020B0604020202020204" pitchFamily="34" charset="0"/>
              </a:rPr>
              <a:t> </a:t>
            </a:r>
            <a:endParaRPr lang="en-CA" sz="1100" b="0" dirty="0">
              <a:solidFill>
                <a:schemeClr val="tx1"/>
              </a:solidFill>
              <a:latin typeface="Arial" panose="020B0604020202020204" pitchFamily="34" charset="0"/>
            </a:endParaRPr>
          </a:p>
          <a:p>
            <a:pPr>
              <a:lnSpc>
                <a:spcPts val="1600"/>
              </a:lnSpc>
              <a:spcBef>
                <a:spcPts val="0"/>
              </a:spcBef>
              <a:spcAft>
                <a:spcPts val="450"/>
              </a:spcAft>
            </a:pPr>
            <a:r>
              <a:rPr lang="en-CA" sz="1100" b="0" dirty="0">
                <a:solidFill>
                  <a:schemeClr val="tx1"/>
                </a:solidFill>
                <a:latin typeface="Arial" panose="020B0604020202020204" pitchFamily="34" charset="0"/>
              </a:rPr>
              <a:t>Canadian seniors are more likely to discuss healthy lifestyle choices with their care providers, but gaps remain. For instance, close to half did not discuss </a:t>
            </a:r>
            <a:r>
              <a:rPr lang="en-CA" sz="1100" b="0" dirty="0" smtClean="0">
                <a:solidFill>
                  <a:schemeClr val="tx1"/>
                </a:solidFill>
                <a:latin typeface="Arial" panose="020B0604020202020204" pitchFamily="34" charset="0"/>
              </a:rPr>
              <a:t>a healthy </a:t>
            </a:r>
            <a:r>
              <a:rPr lang="en-CA" sz="1100" b="0" dirty="0">
                <a:solidFill>
                  <a:schemeClr val="tx1"/>
                </a:solidFill>
                <a:latin typeface="Arial" panose="020B0604020202020204" pitchFamily="34" charset="0"/>
              </a:rPr>
              <a:t>diet or exercise.</a:t>
            </a:r>
            <a:r>
              <a:rPr lang="en-US" sz="1100" b="0" dirty="0">
                <a:solidFill>
                  <a:schemeClr val="tx1"/>
                </a:solidFill>
                <a:latin typeface="Arial" panose="020B0604020202020204" pitchFamily="34" charset="0"/>
              </a:rPr>
              <a:t> </a:t>
            </a:r>
            <a:endParaRPr lang="en-CA" sz="1100" b="0" dirty="0">
              <a:solidFill>
                <a:schemeClr val="tx1"/>
              </a:solidFill>
              <a:latin typeface="Arial" panose="020B0604020202020204" pitchFamily="34" charset="0"/>
            </a:endParaRPr>
          </a:p>
          <a:p>
            <a:pPr>
              <a:lnSpc>
                <a:spcPts val="1800"/>
              </a:lnSpc>
            </a:pPr>
            <a:endParaRPr lang="en-CA" sz="2000" b="0" dirty="0">
              <a:solidFill>
                <a:schemeClr val="tx1"/>
              </a:solidFill>
              <a:latin typeface="Arial" panose="020B0604020202020204" pitchFamily="34" charset="0"/>
            </a:endParaRPr>
          </a:p>
          <a:p>
            <a:pPr marL="0" indent="0">
              <a:buNone/>
            </a:pP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5</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57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2"/>
          <p:cNvGraphicFramePr>
            <a:graphicFrameLocks noGrp="1"/>
          </p:cNvGraphicFramePr>
          <p:nvPr>
            <p:extLst>
              <p:ext uri="{D42A27DB-BD31-4B8C-83A1-F6EECF244321}">
                <p14:modId xmlns:p14="http://schemas.microsoft.com/office/powerpoint/2010/main" val="308829829"/>
              </p:ext>
            </p:extLst>
          </p:nvPr>
        </p:nvGraphicFramePr>
        <p:xfrm>
          <a:off x="494529" y="1552889"/>
          <a:ext cx="8054047" cy="3847883"/>
        </p:xfrm>
        <a:graphic>
          <a:graphicData uri="http://schemas.openxmlformats.org/drawingml/2006/table">
            <a:tbl>
              <a:tblPr/>
              <a:tblGrid>
                <a:gridCol w="2458221">
                  <a:extLst>
                    <a:ext uri="{9D8B030D-6E8A-4147-A177-3AD203B41FA5}">
                      <a16:colId xmlns:a16="http://schemas.microsoft.com/office/drawing/2014/main" val="20000"/>
                    </a:ext>
                  </a:extLst>
                </a:gridCol>
                <a:gridCol w="422603">
                  <a:extLst>
                    <a:ext uri="{9D8B030D-6E8A-4147-A177-3AD203B41FA5}">
                      <a16:colId xmlns:a16="http://schemas.microsoft.com/office/drawing/2014/main" val="20001"/>
                    </a:ext>
                  </a:extLst>
                </a:gridCol>
                <a:gridCol w="451400">
                  <a:extLst>
                    <a:ext uri="{9D8B030D-6E8A-4147-A177-3AD203B41FA5}">
                      <a16:colId xmlns:a16="http://schemas.microsoft.com/office/drawing/2014/main" val="20002"/>
                    </a:ext>
                  </a:extLst>
                </a:gridCol>
                <a:gridCol w="451400">
                  <a:extLst>
                    <a:ext uri="{9D8B030D-6E8A-4147-A177-3AD203B41FA5}">
                      <a16:colId xmlns:a16="http://schemas.microsoft.com/office/drawing/2014/main" val="20003"/>
                    </a:ext>
                  </a:extLst>
                </a:gridCol>
                <a:gridCol w="451400">
                  <a:extLst>
                    <a:ext uri="{9D8B030D-6E8A-4147-A177-3AD203B41FA5}">
                      <a16:colId xmlns:a16="http://schemas.microsoft.com/office/drawing/2014/main" val="20004"/>
                    </a:ext>
                  </a:extLst>
                </a:gridCol>
                <a:gridCol w="451400">
                  <a:extLst>
                    <a:ext uri="{9D8B030D-6E8A-4147-A177-3AD203B41FA5}">
                      <a16:colId xmlns:a16="http://schemas.microsoft.com/office/drawing/2014/main" val="20005"/>
                    </a:ext>
                  </a:extLst>
                </a:gridCol>
                <a:gridCol w="451400">
                  <a:extLst>
                    <a:ext uri="{9D8B030D-6E8A-4147-A177-3AD203B41FA5}">
                      <a16:colId xmlns:a16="http://schemas.microsoft.com/office/drawing/2014/main" val="20006"/>
                    </a:ext>
                  </a:extLst>
                </a:gridCol>
                <a:gridCol w="451400">
                  <a:extLst>
                    <a:ext uri="{9D8B030D-6E8A-4147-A177-3AD203B41FA5}">
                      <a16:colId xmlns:a16="http://schemas.microsoft.com/office/drawing/2014/main" val="20007"/>
                    </a:ext>
                  </a:extLst>
                </a:gridCol>
                <a:gridCol w="451400">
                  <a:extLst>
                    <a:ext uri="{9D8B030D-6E8A-4147-A177-3AD203B41FA5}">
                      <a16:colId xmlns:a16="http://schemas.microsoft.com/office/drawing/2014/main" val="20008"/>
                    </a:ext>
                  </a:extLst>
                </a:gridCol>
                <a:gridCol w="451400">
                  <a:extLst>
                    <a:ext uri="{9D8B030D-6E8A-4147-A177-3AD203B41FA5}">
                      <a16:colId xmlns:a16="http://schemas.microsoft.com/office/drawing/2014/main" val="20009"/>
                    </a:ext>
                  </a:extLst>
                </a:gridCol>
                <a:gridCol w="451400">
                  <a:extLst>
                    <a:ext uri="{9D8B030D-6E8A-4147-A177-3AD203B41FA5}">
                      <a16:colId xmlns:a16="http://schemas.microsoft.com/office/drawing/2014/main" val="20010"/>
                    </a:ext>
                  </a:extLst>
                </a:gridCol>
                <a:gridCol w="451400">
                  <a:extLst>
                    <a:ext uri="{9D8B030D-6E8A-4147-A177-3AD203B41FA5}">
                      <a16:colId xmlns:a16="http://schemas.microsoft.com/office/drawing/2014/main" val="20011"/>
                    </a:ext>
                  </a:extLst>
                </a:gridCol>
                <a:gridCol w="659223">
                  <a:extLst>
                    <a:ext uri="{9D8B030D-6E8A-4147-A177-3AD203B41FA5}">
                      <a16:colId xmlns:a16="http://schemas.microsoft.com/office/drawing/2014/main" val="20012"/>
                    </a:ext>
                  </a:extLst>
                </a:gridCol>
              </a:tblGrid>
              <a:tr h="510323">
                <a:tc>
                  <a:txBody>
                    <a:bodyPr/>
                    <a:lstStyle/>
                    <a:p>
                      <a:pPr algn="l" fontAlgn="b"/>
                      <a:r>
                        <a:rPr lang="en-CA" sz="1300" b="1" i="0" u="none" strike="noStrike" dirty="0" smtClean="0">
                          <a:effectLst/>
                          <a:latin typeface="+mn-lt"/>
                          <a:cs typeface="Arial" panose="020B0604020202020204" pitchFamily="34" charset="0"/>
                        </a:rPr>
                        <a:t>Percentage of respondents</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Sask.</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Alta.</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9785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b="0" i="0" kern="1200" noProof="0" dirty="0" smtClean="0">
                          <a:solidFill>
                            <a:schemeClr val="tx1"/>
                          </a:solidFill>
                          <a:latin typeface="+mn-lt"/>
                          <a:ea typeface="+mn-ea"/>
                          <a:cs typeface="Arial" panose="020B0604020202020204" pitchFamily="34" charset="0"/>
                        </a:rPr>
                        <a:t>Whose test results or medical records were not available at the time of their scheduled medical care appointment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Who received conflicting information from different </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doctors or health care professionals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Whose doctors ordered a</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medical test that they felt was unnecessary because the test</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had already been done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Who thought a medical</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mistake had been made in </a:t>
                      </a:r>
                      <a:br>
                        <a:rPr lang="en-US" sz="1300" b="0" i="0" dirty="0" smtClean="0">
                          <a:latin typeface="+mn-lt"/>
                          <a:cs typeface="Arial" panose="020B0604020202020204" pitchFamily="34" charset="0"/>
                        </a:rPr>
                      </a:br>
                      <a:r>
                        <a:rPr lang="en-US" sz="1300" b="0" i="0" dirty="0" smtClean="0">
                          <a:latin typeface="+mn-lt"/>
                          <a:cs typeface="Arial" panose="020B0604020202020204" pitchFamily="34" charset="0"/>
                        </a:rPr>
                        <a:t>their treatment or care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CA" dirty="0" smtClean="0"/>
              <a:t>Provincial snapshot: Care </a:t>
            </a:r>
            <a:r>
              <a:rPr lang="en-CA" dirty="0"/>
              <a:t>c</a:t>
            </a:r>
            <a:r>
              <a:rPr lang="en-CA" dirty="0" smtClean="0"/>
              <a:t>oordination</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50</a:t>
            </a:fld>
            <a:endParaRPr lang="en-CA" dirty="0"/>
          </a:p>
        </p:txBody>
      </p:sp>
      <p:sp>
        <p:nvSpPr>
          <p:cNvPr id="29" name="Rectangle 28"/>
          <p:cNvSpPr/>
          <p:nvPr/>
        </p:nvSpPr>
        <p:spPr>
          <a:xfrm>
            <a:off x="507332" y="5402480"/>
            <a:ext cx="8254501" cy="784830"/>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rPr>
              <a:t>Above-average results are more desirable relative to the international average, while below-average results often indicate areas in need of improvement.</a:t>
            </a:r>
          </a:p>
          <a:p>
            <a:endParaRPr lang="en-US" sz="900" b="1" dirty="0">
              <a:latin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421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846386"/>
          </a:xfrm>
        </p:spPr>
        <p:txBody>
          <a:bodyPr/>
          <a:lstStyle/>
          <a:p>
            <a:r>
              <a:rPr lang="en-US" dirty="0" smtClean="0"/>
              <a:t>Specialist </a:t>
            </a:r>
            <a:r>
              <a:rPr lang="en-US" dirty="0"/>
              <a:t>care and </a:t>
            </a:r>
            <a:r>
              <a:rPr lang="en-US" dirty="0" smtClean="0"/>
              <a:t>coordination</a:t>
            </a:r>
            <a:br>
              <a:rPr lang="en-US" dirty="0" smtClean="0"/>
            </a:br>
            <a:r>
              <a:rPr lang="en-US" dirty="0" smtClean="0"/>
              <a:t>with </a:t>
            </a:r>
            <a:r>
              <a:rPr lang="en-US" dirty="0"/>
              <a:t>primary </a:t>
            </a:r>
            <a:r>
              <a:rPr lang="en-US" dirty="0" smtClean="0"/>
              <a:t>health care</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51</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457200" rtlCol="0" anchor="t" anchorCtr="0"/>
          <a:lstStyle/>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Results suggest that access to and coordination of specialist care could be improved. Canadian seniors had the longest wait times for specialists, with 3 out of 5 waiting at least 4 weeks for </a:t>
            </a:r>
            <a:br>
              <a:rPr lang="en-US" sz="1400" dirty="0">
                <a:solidFill>
                  <a:schemeClr val="tx1"/>
                </a:solidFill>
                <a:cs typeface="Arial" panose="020B0604020202020204" pitchFamily="34" charset="0"/>
              </a:rPr>
            </a:br>
            <a:r>
              <a:rPr lang="en-US" sz="1400" dirty="0">
                <a:solidFill>
                  <a:schemeClr val="tx1"/>
                </a:solidFill>
                <a:cs typeface="Arial" panose="020B0604020202020204" pitchFamily="34" charset="0"/>
              </a:rPr>
              <a:t>an appointment.</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As well, 5% </a:t>
            </a:r>
            <a:r>
              <a:rPr lang="en-US" sz="1400" dirty="0" smtClean="0">
                <a:solidFill>
                  <a:schemeClr val="tx1"/>
                </a:solidFill>
                <a:cs typeface="Arial" panose="020B0604020202020204" pitchFamily="34" charset="0"/>
              </a:rPr>
              <a:t>of seniors said </a:t>
            </a:r>
            <a:r>
              <a:rPr lang="en-US" sz="1400" dirty="0">
                <a:solidFill>
                  <a:schemeClr val="tx1"/>
                </a:solidFill>
                <a:cs typeface="Arial" panose="020B0604020202020204" pitchFamily="34" charset="0"/>
              </a:rPr>
              <a:t>their specialist did not have basic medical information from their regular doctor, while 13% said their regular doctor did not seem informed about the specialist care they’d received. Both results are close to the international average.</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312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229600" cy="423193"/>
          </a:xfrm>
        </p:spPr>
        <p:txBody>
          <a:bodyPr/>
          <a:lstStyle/>
          <a:p>
            <a:r>
              <a:rPr lang="en-CA" dirty="0" smtClean="0"/>
              <a:t>3 out of 5 Canadian seniors needed to see or had seen a specialist in the past 2 years</a:t>
            </a:r>
            <a:endParaRPr lang="en-CA" dirty="0">
              <a:solidFill>
                <a:srgbClr val="F48120"/>
              </a:solidFill>
            </a:endParaRPr>
          </a:p>
        </p:txBody>
      </p:sp>
      <p:sp>
        <p:nvSpPr>
          <p:cNvPr id="2" name="Slide Number Placeholder 1"/>
          <p:cNvSpPr>
            <a:spLocks noGrp="1"/>
          </p:cNvSpPr>
          <p:nvPr>
            <p:ph type="sldNum" sz="quarter" idx="4"/>
          </p:nvPr>
        </p:nvSpPr>
        <p:spPr/>
        <p:txBody>
          <a:bodyPr/>
          <a:lstStyle/>
          <a:p>
            <a:fld id="{B0F7FFD8-5CE8-4D8F-8E40-58118BB0EBB0}" type="slidenum">
              <a:rPr lang="en-CA" smtClean="0"/>
              <a:pPr/>
              <a:t>52</a:t>
            </a:fld>
            <a:endParaRPr lang="en-CA" dirty="0"/>
          </a:p>
        </p:txBody>
      </p:sp>
      <p:sp>
        <p:nvSpPr>
          <p:cNvPr id="161" name="Rectangle 160"/>
          <p:cNvSpPr/>
          <p:nvPr/>
        </p:nvSpPr>
        <p:spPr>
          <a:xfrm>
            <a:off x="560772" y="5422732"/>
            <a:ext cx="8254501" cy="507831"/>
          </a:xfrm>
          <a:prstGeom prst="rect">
            <a:avLst/>
          </a:prstGeom>
        </p:spPr>
        <p:txBody>
          <a:bodyPr wrap="square" lIns="0" tIns="91440" bIns="0">
            <a:spAutoFit/>
          </a:bodyPr>
          <a:lstStyle/>
          <a:p>
            <a:r>
              <a:rPr lang="en-US" sz="900" b="1" dirty="0" smtClean="0">
                <a:latin typeface="Arial" panose="020B0604020202020204" pitchFamily="34" charset="0"/>
              </a:rPr>
              <a:t>Note</a:t>
            </a:r>
            <a:endParaRPr lang="en-US" sz="900" b="1" dirty="0">
              <a:latin typeface="Arial" panose="020B0604020202020204" pitchFamily="34" charset="0"/>
            </a:endParaRPr>
          </a:p>
          <a:p>
            <a:r>
              <a:rPr lang="en-US" sz="900" dirty="0">
                <a:latin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r>
              <a:rPr lang="en-US" sz="900" dirty="0" smtClean="0">
                <a:latin typeface="Arial" panose="020B0604020202020204" pitchFamily="34" charset="0"/>
              </a:rPr>
              <a:t>).</a:t>
            </a:r>
          </a:p>
        </p:txBody>
      </p:sp>
      <p:graphicFrame>
        <p:nvGraphicFramePr>
          <p:cNvPr id="164" name="Chart 163"/>
          <p:cNvGraphicFramePr/>
          <p:nvPr>
            <p:extLst>
              <p:ext uri="{D42A27DB-BD31-4B8C-83A1-F6EECF244321}">
                <p14:modId xmlns:p14="http://schemas.microsoft.com/office/powerpoint/2010/main" val="2287362621"/>
              </p:ext>
            </p:extLst>
          </p:nvPr>
        </p:nvGraphicFramePr>
        <p:xfrm>
          <a:off x="411119" y="2023382"/>
          <a:ext cx="3410112" cy="313862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3691336" y="1767962"/>
            <a:ext cx="4921100" cy="3632305"/>
            <a:chOff x="3691336" y="1767962"/>
            <a:chExt cx="4921100" cy="3632305"/>
          </a:xfrm>
        </p:grpSpPr>
        <p:grpSp>
          <p:nvGrpSpPr>
            <p:cNvPr id="38" name="Group 37"/>
            <p:cNvGrpSpPr/>
            <p:nvPr/>
          </p:nvGrpSpPr>
          <p:grpSpPr>
            <a:xfrm>
              <a:off x="3691336" y="1767962"/>
              <a:ext cx="4921100" cy="3632305"/>
              <a:chOff x="966266" y="1500212"/>
              <a:chExt cx="5574802" cy="4114807"/>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66" y="1500212"/>
                <a:ext cx="5574802" cy="4114807"/>
              </a:xfrm>
              <a:prstGeom prst="rect">
                <a:avLst/>
              </a:prstGeom>
            </p:spPr>
          </p:pic>
          <p:grpSp>
            <p:nvGrpSpPr>
              <p:cNvPr id="40" name="Group 39"/>
              <p:cNvGrpSpPr/>
              <p:nvPr/>
            </p:nvGrpSpPr>
            <p:grpSpPr>
              <a:xfrm>
                <a:off x="1350054" y="4112122"/>
                <a:ext cx="363501" cy="363501"/>
                <a:chOff x="1350054" y="4112122"/>
                <a:chExt cx="363501" cy="363501"/>
              </a:xfrm>
            </p:grpSpPr>
            <p:sp>
              <p:nvSpPr>
                <p:cNvPr id="68" name="TextBox 67"/>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9" name="Rectangle 68"/>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rPr>
                    <a:t>62%</a:t>
                  </a:r>
                  <a:endParaRPr lang="en-CA" sz="1100" b="1" dirty="0">
                    <a:solidFill>
                      <a:srgbClr val="282828"/>
                    </a:solidFill>
                  </a:endParaRPr>
                </a:p>
              </p:txBody>
            </p:sp>
          </p:grpSp>
          <p:grpSp>
            <p:nvGrpSpPr>
              <p:cNvPr id="42" name="Group 41"/>
              <p:cNvGrpSpPr/>
              <p:nvPr/>
            </p:nvGrpSpPr>
            <p:grpSpPr>
              <a:xfrm>
                <a:off x="2416009" y="4298484"/>
                <a:ext cx="363501" cy="363501"/>
                <a:chOff x="1350054" y="4112122"/>
                <a:chExt cx="363501" cy="363501"/>
              </a:xfrm>
            </p:grpSpPr>
            <p:sp>
              <p:nvSpPr>
                <p:cNvPr id="64" name="TextBox 63"/>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5" name="Rectangle 64"/>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rPr>
                    <a:t>56%</a:t>
                  </a:r>
                  <a:endParaRPr lang="en-CA" sz="1100" b="1" dirty="0">
                    <a:solidFill>
                      <a:srgbClr val="282828"/>
                    </a:solidFill>
                  </a:endParaRPr>
                </a:p>
              </p:txBody>
            </p:sp>
          </p:grpSp>
          <p:grpSp>
            <p:nvGrpSpPr>
              <p:cNvPr id="43" name="Group 42"/>
              <p:cNvGrpSpPr/>
              <p:nvPr/>
            </p:nvGrpSpPr>
            <p:grpSpPr>
              <a:xfrm>
                <a:off x="2869523" y="4292357"/>
                <a:ext cx="363501" cy="363501"/>
                <a:chOff x="1350054" y="4112122"/>
                <a:chExt cx="363501" cy="363501"/>
              </a:xfrm>
            </p:grpSpPr>
            <p:sp>
              <p:nvSpPr>
                <p:cNvPr id="62" name="TextBox 61"/>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3" name="Rectangle 62"/>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rPr>
                    <a:t>58%</a:t>
                  </a:r>
                  <a:endParaRPr lang="en-CA" sz="1100" b="1" dirty="0">
                    <a:solidFill>
                      <a:srgbClr val="282828"/>
                    </a:solidFill>
                  </a:endParaRPr>
                </a:p>
              </p:txBody>
            </p:sp>
          </p:grpSp>
          <p:grpSp>
            <p:nvGrpSpPr>
              <p:cNvPr id="44" name="Group 43"/>
              <p:cNvGrpSpPr/>
              <p:nvPr/>
            </p:nvGrpSpPr>
            <p:grpSpPr>
              <a:xfrm>
                <a:off x="3542211" y="4489895"/>
                <a:ext cx="363501" cy="363501"/>
                <a:chOff x="1350054" y="4112122"/>
                <a:chExt cx="363501" cy="363501"/>
              </a:xfrm>
            </p:grpSpPr>
            <p:sp>
              <p:nvSpPr>
                <p:cNvPr id="60" name="TextBox 59"/>
                <p:cNvSpPr txBox="1"/>
                <p:nvPr/>
              </p:nvSpPr>
              <p:spPr>
                <a:xfrm>
                  <a:off x="1350054" y="4112122"/>
                  <a:ext cx="363501" cy="363501"/>
                </a:xfrm>
                <a:prstGeom prst="ellipse">
                  <a:avLst/>
                </a:prstGeom>
                <a:solidFill>
                  <a:srgbClr val="F48120"/>
                </a:solidFill>
                <a:ln w="12700">
                  <a:solidFill>
                    <a:srgbClr val="282828"/>
                  </a:solidFill>
                </a:ln>
              </p:spPr>
              <p:txBody>
                <a:bodyPr wrap="square" rtlCol="0">
                  <a:spAutoFit/>
                </a:bodyPr>
                <a:lstStyle/>
                <a:p>
                  <a:endParaRPr lang="en-CA" sz="1200" dirty="0"/>
                </a:p>
              </p:txBody>
            </p:sp>
            <p:sp>
              <p:nvSpPr>
                <p:cNvPr id="61" name="Rectangle 60"/>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effectLst/>
                    </a:rPr>
                    <a:t>66%</a:t>
                  </a:r>
                  <a:endParaRPr lang="en-CA" sz="1100" b="1" dirty="0">
                    <a:solidFill>
                      <a:srgbClr val="282828"/>
                    </a:solidFill>
                    <a:effectLst/>
                  </a:endParaRPr>
                </a:p>
              </p:txBody>
            </p:sp>
          </p:grpSp>
          <p:grpSp>
            <p:nvGrpSpPr>
              <p:cNvPr id="45" name="Group 44"/>
              <p:cNvGrpSpPr/>
              <p:nvPr/>
            </p:nvGrpSpPr>
            <p:grpSpPr>
              <a:xfrm>
                <a:off x="4415880" y="4315838"/>
                <a:ext cx="363501" cy="363501"/>
                <a:chOff x="1350054" y="4112122"/>
                <a:chExt cx="363501" cy="363501"/>
              </a:xfrm>
            </p:grpSpPr>
            <p:sp>
              <p:nvSpPr>
                <p:cNvPr id="58" name="TextBox 57"/>
                <p:cNvSpPr txBox="1"/>
                <p:nvPr/>
              </p:nvSpPr>
              <p:spPr>
                <a:xfrm>
                  <a:off x="1350054" y="4112122"/>
                  <a:ext cx="363501" cy="363501"/>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59" name="Rectangle 58"/>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57%</a:t>
                  </a:r>
                  <a:endParaRPr lang="en-CA" sz="1100" b="1" dirty="0">
                    <a:solidFill>
                      <a:srgbClr val="282828"/>
                    </a:solidFill>
                    <a:effectLst>
                      <a:glow rad="101600">
                        <a:srgbClr val="00A199"/>
                      </a:glow>
                    </a:effectLst>
                  </a:endParaRPr>
                </a:p>
              </p:txBody>
            </p:sp>
          </p:grpSp>
          <p:grpSp>
            <p:nvGrpSpPr>
              <p:cNvPr id="47" name="Group 46"/>
              <p:cNvGrpSpPr/>
              <p:nvPr/>
            </p:nvGrpSpPr>
            <p:grpSpPr>
              <a:xfrm>
                <a:off x="5865663" y="3583441"/>
                <a:ext cx="363501" cy="363501"/>
                <a:chOff x="1187717" y="3864751"/>
                <a:chExt cx="363501" cy="363501"/>
              </a:xfrm>
            </p:grpSpPr>
            <p:sp>
              <p:nvSpPr>
                <p:cNvPr id="54" name="TextBox 53"/>
                <p:cNvSpPr txBox="1"/>
                <p:nvPr/>
              </p:nvSpPr>
              <p:spPr>
                <a:xfrm>
                  <a:off x="1187717" y="3864751"/>
                  <a:ext cx="363501" cy="36350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55" name="Rectangle 54"/>
                <p:cNvSpPr/>
                <p:nvPr/>
              </p:nvSpPr>
              <p:spPr>
                <a:xfrm>
                  <a:off x="1234815" y="3950620"/>
                  <a:ext cx="27965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53%</a:t>
                  </a:r>
                  <a:endParaRPr lang="en-CA" sz="1100" b="1" dirty="0">
                    <a:solidFill>
                      <a:srgbClr val="282828"/>
                    </a:solidFill>
                    <a:effectLst>
                      <a:glow rad="101600">
                        <a:srgbClr val="00A199"/>
                      </a:glow>
                    </a:effectLst>
                  </a:endParaRPr>
                </a:p>
              </p:txBody>
            </p:sp>
          </p:grpSp>
          <p:grpSp>
            <p:nvGrpSpPr>
              <p:cNvPr id="48" name="Group 47"/>
              <p:cNvGrpSpPr/>
              <p:nvPr/>
            </p:nvGrpSpPr>
            <p:grpSpPr>
              <a:xfrm>
                <a:off x="6161194" y="4459855"/>
                <a:ext cx="363501" cy="363501"/>
                <a:chOff x="983965" y="4026755"/>
                <a:chExt cx="363501" cy="363501"/>
              </a:xfrm>
            </p:grpSpPr>
            <p:sp>
              <p:nvSpPr>
                <p:cNvPr id="52" name="TextBox 51"/>
                <p:cNvSpPr txBox="1"/>
                <p:nvPr/>
              </p:nvSpPr>
              <p:spPr>
                <a:xfrm>
                  <a:off x="983965" y="4026755"/>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3" name="Rectangle 52"/>
                <p:cNvSpPr/>
                <p:nvPr/>
              </p:nvSpPr>
              <p:spPr>
                <a:xfrm>
                  <a:off x="1031065" y="4112624"/>
                  <a:ext cx="279654" cy="191763"/>
                </a:xfrm>
                <a:prstGeom prst="rect">
                  <a:avLst/>
                </a:prstGeom>
                <a:noFill/>
                <a:ln>
                  <a:noFill/>
                </a:ln>
              </p:spPr>
              <p:txBody>
                <a:bodyPr wrap="none" lIns="0" tIns="0" rIns="0" bIns="0">
                  <a:spAutoFit/>
                </a:bodyPr>
                <a:lstStyle/>
                <a:p>
                  <a:r>
                    <a:rPr lang="en-CA" sz="1100" b="1" dirty="0" smtClean="0">
                      <a:solidFill>
                        <a:srgbClr val="282828"/>
                      </a:solidFill>
                    </a:rPr>
                    <a:t>59%</a:t>
                  </a:r>
                  <a:endParaRPr lang="en-CA" sz="1100" b="1" dirty="0">
                    <a:solidFill>
                      <a:srgbClr val="282828"/>
                    </a:solidFill>
                  </a:endParaRPr>
                </a:p>
              </p:txBody>
            </p:sp>
          </p:grpSp>
          <p:grpSp>
            <p:nvGrpSpPr>
              <p:cNvPr id="49" name="Group 48"/>
              <p:cNvGrpSpPr/>
              <p:nvPr/>
            </p:nvGrpSpPr>
            <p:grpSpPr>
              <a:xfrm>
                <a:off x="5834744" y="4888268"/>
                <a:ext cx="363501" cy="363501"/>
                <a:chOff x="1109700" y="3862372"/>
                <a:chExt cx="363501" cy="363501"/>
              </a:xfrm>
            </p:grpSpPr>
            <p:sp>
              <p:nvSpPr>
                <p:cNvPr id="50" name="TextBox 49"/>
                <p:cNvSpPr txBox="1"/>
                <p:nvPr/>
              </p:nvSpPr>
              <p:spPr>
                <a:xfrm>
                  <a:off x="1109700" y="386237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1" name="Rectangle 50"/>
                <p:cNvSpPr/>
                <p:nvPr/>
              </p:nvSpPr>
              <p:spPr>
                <a:xfrm>
                  <a:off x="1156798" y="3948241"/>
                  <a:ext cx="279654" cy="191763"/>
                </a:xfrm>
                <a:prstGeom prst="rect">
                  <a:avLst/>
                </a:prstGeom>
                <a:noFill/>
                <a:ln>
                  <a:noFill/>
                </a:ln>
              </p:spPr>
              <p:txBody>
                <a:bodyPr wrap="none" lIns="0" tIns="0" rIns="0" bIns="0">
                  <a:spAutoFit/>
                </a:bodyPr>
                <a:lstStyle/>
                <a:p>
                  <a:r>
                    <a:rPr lang="en-CA" sz="1100" b="1" dirty="0" smtClean="0">
                      <a:solidFill>
                        <a:srgbClr val="282828"/>
                      </a:solidFill>
                    </a:rPr>
                    <a:t>55%</a:t>
                  </a:r>
                  <a:endParaRPr lang="en-CA" sz="1100" b="1" dirty="0">
                    <a:solidFill>
                      <a:srgbClr val="282828"/>
                    </a:solidFill>
                  </a:endParaRPr>
                </a:p>
              </p:txBody>
            </p:sp>
          </p:grpSp>
        </p:grpSp>
        <p:sp>
          <p:nvSpPr>
            <p:cNvPr id="70" name="TextBox 69"/>
            <p:cNvSpPr txBox="1"/>
            <p:nvPr/>
          </p:nvSpPr>
          <p:spPr>
            <a:xfrm>
              <a:off x="7345010" y="3225006"/>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1" name="Rectangle 70"/>
            <p:cNvSpPr/>
            <p:nvPr/>
          </p:nvSpPr>
          <p:spPr>
            <a:xfrm>
              <a:off x="7386585" y="3300806"/>
              <a:ext cx="246862" cy="169277"/>
            </a:xfrm>
            <a:prstGeom prst="rect">
              <a:avLst/>
            </a:prstGeom>
            <a:noFill/>
            <a:ln>
              <a:noFill/>
            </a:ln>
          </p:spPr>
          <p:txBody>
            <a:bodyPr wrap="none" lIns="0" tIns="0" rIns="0" bIns="0">
              <a:spAutoFit/>
            </a:bodyPr>
            <a:lstStyle/>
            <a:p>
              <a:r>
                <a:rPr lang="en-CA" sz="1100" b="1" dirty="0" smtClean="0">
                  <a:solidFill>
                    <a:srgbClr val="282828"/>
                  </a:solidFill>
                  <a:effectLst/>
                </a:rPr>
                <a:t>61%</a:t>
              </a:r>
              <a:endParaRPr lang="en-CA" sz="1100" b="1" dirty="0">
                <a:solidFill>
                  <a:srgbClr val="282828"/>
                </a:solidFill>
                <a:effectLst/>
              </a:endParaRPr>
            </a:p>
          </p:txBody>
        </p:sp>
        <p:sp>
          <p:nvSpPr>
            <p:cNvPr id="72" name="TextBox 71"/>
            <p:cNvSpPr txBox="1"/>
            <p:nvPr/>
          </p:nvSpPr>
          <p:spPr>
            <a:xfrm>
              <a:off x="4528335" y="4168025"/>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3" name="Rectangle 72"/>
            <p:cNvSpPr/>
            <p:nvPr/>
          </p:nvSpPr>
          <p:spPr>
            <a:xfrm>
              <a:off x="4569910" y="4243825"/>
              <a:ext cx="246862" cy="169277"/>
            </a:xfrm>
            <a:prstGeom prst="rect">
              <a:avLst/>
            </a:prstGeom>
            <a:noFill/>
            <a:ln>
              <a:noFill/>
            </a:ln>
          </p:spPr>
          <p:txBody>
            <a:bodyPr wrap="none" lIns="0" tIns="0" rIns="0" bIns="0">
              <a:spAutoFit/>
            </a:bodyPr>
            <a:lstStyle/>
            <a:p>
              <a:r>
                <a:rPr lang="en-CA" sz="1100" b="1" dirty="0" smtClean="0">
                  <a:solidFill>
                    <a:srgbClr val="282828"/>
                  </a:solidFill>
                  <a:effectLst/>
                </a:rPr>
                <a:t>60%</a:t>
              </a:r>
              <a:endParaRPr lang="en-CA" sz="1100" b="1" dirty="0">
                <a:solidFill>
                  <a:srgbClr val="282828"/>
                </a:solidFill>
                <a:effectLst/>
              </a:endParaRPr>
            </a:p>
          </p:txBody>
        </p:sp>
      </p:grpSp>
      <p:grpSp>
        <p:nvGrpSpPr>
          <p:cNvPr id="37" name="Group 2"/>
          <p:cNvGrpSpPr/>
          <p:nvPr/>
        </p:nvGrpSpPr>
        <p:grpSpPr>
          <a:xfrm>
            <a:off x="247211" y="6477961"/>
            <a:ext cx="4324789" cy="261623"/>
            <a:chOff x="1559256" y="5157193"/>
            <a:chExt cx="4324789" cy="253467"/>
          </a:xfrm>
        </p:grpSpPr>
        <p:grpSp>
          <p:nvGrpSpPr>
            <p:cNvPr id="41" name="Group 3"/>
            <p:cNvGrpSpPr/>
            <p:nvPr/>
          </p:nvGrpSpPr>
          <p:grpSpPr>
            <a:xfrm>
              <a:off x="1559256" y="5157203"/>
              <a:ext cx="1598406" cy="253455"/>
              <a:chOff x="2989195" y="6289577"/>
              <a:chExt cx="1741128" cy="264692"/>
            </a:xfrm>
          </p:grpSpPr>
          <p:sp>
            <p:nvSpPr>
              <p:cNvPr id="7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76"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6" name="Group 5"/>
            <p:cNvGrpSpPr/>
            <p:nvPr/>
          </p:nvGrpSpPr>
          <p:grpSpPr>
            <a:xfrm>
              <a:off x="2918782" y="5157206"/>
              <a:ext cx="1453097" cy="253454"/>
              <a:chOff x="4402330" y="6289581"/>
              <a:chExt cx="1741127" cy="264691"/>
            </a:xfrm>
          </p:grpSpPr>
          <p:sp>
            <p:nvSpPr>
              <p:cNvPr id="6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74"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6" name="Group 7"/>
            <p:cNvGrpSpPr/>
            <p:nvPr/>
          </p:nvGrpSpPr>
          <p:grpSpPr>
            <a:xfrm>
              <a:off x="4430950" y="5157193"/>
              <a:ext cx="1453095" cy="253454"/>
              <a:chOff x="5966949" y="6289568"/>
              <a:chExt cx="1741125" cy="264691"/>
            </a:xfrm>
          </p:grpSpPr>
          <p:sp>
            <p:nvSpPr>
              <p:cNvPr id="57"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6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77" name="Rectangle 7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802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229600" cy="423193"/>
          </a:xfrm>
        </p:spPr>
        <p:txBody>
          <a:bodyPr/>
          <a:lstStyle/>
          <a:p>
            <a:r>
              <a:rPr lang="en-CA" dirty="0" smtClean="0"/>
              <a:t>Wait times for specialists growing longer in Canada</a:t>
            </a:r>
            <a:endParaRPr lang="en-CA" dirty="0">
              <a:solidFill>
                <a:srgbClr val="F48120"/>
              </a:solidFill>
            </a:endParaRPr>
          </a:p>
        </p:txBody>
      </p:sp>
      <p:graphicFrame>
        <p:nvGraphicFramePr>
          <p:cNvPr id="4" name="Chart 3"/>
          <p:cNvGraphicFramePr/>
          <p:nvPr>
            <p:extLst>
              <p:ext uri="{D42A27DB-BD31-4B8C-83A1-F6EECF244321}">
                <p14:modId xmlns:p14="http://schemas.microsoft.com/office/powerpoint/2010/main" val="2668661117"/>
              </p:ext>
            </p:extLst>
          </p:nvPr>
        </p:nvGraphicFramePr>
        <p:xfrm>
          <a:off x="760287" y="1680923"/>
          <a:ext cx="3741079" cy="301887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p:txBody>
          <a:bodyPr/>
          <a:lstStyle/>
          <a:p>
            <a:fld id="{B0F7FFD8-5CE8-4D8F-8E40-58118BB0EBB0}" type="slidenum">
              <a:rPr lang="en-CA" smtClean="0"/>
              <a:pPr/>
              <a:t>53</a:t>
            </a:fld>
            <a:endParaRPr lang="en-CA" dirty="0"/>
          </a:p>
        </p:txBody>
      </p:sp>
      <p:sp>
        <p:nvSpPr>
          <p:cNvPr id="23" name="Rectangle 22"/>
          <p:cNvSpPr/>
          <p:nvPr/>
        </p:nvSpPr>
        <p:spPr>
          <a:xfrm>
            <a:off x="495300" y="4685526"/>
            <a:ext cx="7867649" cy="507831"/>
          </a:xfrm>
          <a:prstGeom prst="rect">
            <a:avLst/>
          </a:prstGeom>
        </p:spPr>
        <p:txBody>
          <a:bodyPr wrap="square" lIns="0" tIns="91440" bIns="0">
            <a:spAutoFit/>
          </a:bodyPr>
          <a:lstStyle/>
          <a:p>
            <a:r>
              <a:rPr lang="en-US" sz="900" b="1" dirty="0">
                <a:latin typeface="Arial" panose="020B0604020202020204" pitchFamily="34" charset="0"/>
              </a:rPr>
              <a:t>Note</a:t>
            </a:r>
          </a:p>
          <a:p>
            <a:r>
              <a:rPr lang="en-US" sz="900" dirty="0">
                <a:latin typeface="Arial" panose="020B0604020202020204" pitchFamily="34" charset="0"/>
              </a:rPr>
              <a:t>Above-average results are more desirable relative to the international average, while below-average results often indicate areas in need of improvement.</a:t>
            </a:r>
          </a:p>
          <a:p>
            <a:endParaRPr lang="en-US" sz="900" b="1" dirty="0">
              <a:latin typeface="Arial" panose="020B0604020202020204" pitchFamily="34" charset="0"/>
            </a:endParaRPr>
          </a:p>
        </p:txBody>
      </p:sp>
      <p:grpSp>
        <p:nvGrpSpPr>
          <p:cNvPr id="2" name="Group 1"/>
          <p:cNvGrpSpPr/>
          <p:nvPr/>
        </p:nvGrpSpPr>
        <p:grpSpPr>
          <a:xfrm>
            <a:off x="1431608" y="5337140"/>
            <a:ext cx="6375203" cy="914402"/>
            <a:chOff x="1677416" y="5337140"/>
            <a:chExt cx="6375203" cy="914402"/>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77416" y="5337140"/>
              <a:ext cx="1883931" cy="914402"/>
            </a:xfrm>
            <a:prstGeom prst="rect">
              <a:avLst/>
            </a:prstGeom>
          </p:spPr>
        </p:pic>
        <p:sp>
          <p:nvSpPr>
            <p:cNvPr id="28" name="Rectangle 27"/>
            <p:cNvSpPr/>
            <p:nvPr/>
          </p:nvSpPr>
          <p:spPr>
            <a:xfrm>
              <a:off x="3399775" y="5526967"/>
              <a:ext cx="4652844" cy="553998"/>
            </a:xfrm>
            <a:prstGeom prst="rect">
              <a:avLst/>
            </a:prstGeom>
          </p:spPr>
          <p:txBody>
            <a:bodyPr wrap="square">
              <a:spAutoFit/>
            </a:bodyPr>
            <a:lstStyle/>
            <a:p>
              <a:pPr marL="182563">
                <a:lnSpc>
                  <a:spcPts val="1800"/>
                </a:lnSpc>
              </a:pPr>
              <a:r>
                <a:rPr lang="en-US" sz="1300" b="1" dirty="0">
                  <a:latin typeface="Arial" panose="020B0604020202020204" pitchFamily="34" charset="0"/>
                  <a:cs typeface="Arial" panose="020B0604020202020204" pitchFamily="34" charset="0"/>
                </a:rPr>
                <a:t>1 out of 4 Canadian seniors </a:t>
              </a:r>
              <a:r>
                <a:rPr lang="en-US" sz="1300" dirty="0" smtClean="0">
                  <a:latin typeface="Arial" panose="020B0604020202020204" pitchFamily="34" charset="0"/>
                  <a:cs typeface="Arial" panose="020B0604020202020204" pitchFamily="34" charset="0"/>
                </a:rPr>
                <a:t>waited </a:t>
              </a:r>
              <a:r>
                <a:rPr lang="en-US" sz="1300" b="1" dirty="0" smtClean="0">
                  <a:latin typeface="Arial" panose="020B0604020202020204" pitchFamily="34" charset="0"/>
                  <a:cs typeface="Arial" panose="020B0604020202020204" pitchFamily="34" charset="0"/>
                </a:rPr>
                <a:t>at least 2 months</a:t>
              </a:r>
              <a:br>
                <a:rPr lang="en-US" sz="1300" b="1"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to </a:t>
              </a:r>
              <a:r>
                <a:rPr lang="en-US" sz="1300" dirty="0">
                  <a:latin typeface="Arial" panose="020B0604020202020204" pitchFamily="34" charset="0"/>
                  <a:cs typeface="Arial" panose="020B0604020202020204" pitchFamily="34" charset="0"/>
                </a:rPr>
                <a:t>see a specialist in 2017</a:t>
              </a:r>
            </a:p>
          </p:txBody>
        </p:sp>
      </p:grpSp>
      <p:sp>
        <p:nvSpPr>
          <p:cNvPr id="29" name="Text Placeholder 2"/>
          <p:cNvSpPr txBox="1">
            <a:spLocks/>
          </p:cNvSpPr>
          <p:nvPr/>
        </p:nvSpPr>
        <p:spPr>
          <a:xfrm>
            <a:off x="818707" y="1279353"/>
            <a:ext cx="7778232" cy="215444"/>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r>
              <a:rPr lang="en-US" dirty="0"/>
              <a:t>Seniors who waited </a:t>
            </a:r>
            <a:r>
              <a:rPr lang="en-US" b="1" dirty="0">
                <a:ea typeface="+mn-ea"/>
                <a:cs typeface="+mn-cs"/>
              </a:rPr>
              <a:t>at least 4 weeks </a:t>
            </a:r>
            <a:r>
              <a:rPr lang="en-US" dirty="0"/>
              <a:t>to see a specialist in the past 2 years</a:t>
            </a:r>
          </a:p>
        </p:txBody>
      </p:sp>
      <p:graphicFrame>
        <p:nvGraphicFramePr>
          <p:cNvPr id="42" name="Chart 41"/>
          <p:cNvGraphicFramePr/>
          <p:nvPr>
            <p:extLst>
              <p:ext uri="{D42A27DB-BD31-4B8C-83A1-F6EECF244321}">
                <p14:modId xmlns:p14="http://schemas.microsoft.com/office/powerpoint/2010/main" val="3107848402"/>
              </p:ext>
            </p:extLst>
          </p:nvPr>
        </p:nvGraphicFramePr>
        <p:xfrm>
          <a:off x="4501366" y="1759859"/>
          <a:ext cx="4365990" cy="3246948"/>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2"/>
          <p:cNvGrpSpPr/>
          <p:nvPr/>
        </p:nvGrpSpPr>
        <p:grpSpPr>
          <a:xfrm>
            <a:off x="247211" y="6477961"/>
            <a:ext cx="4324789" cy="261623"/>
            <a:chOff x="1559256" y="5157193"/>
            <a:chExt cx="4324789" cy="253467"/>
          </a:xfrm>
        </p:grpSpPr>
        <p:grpSp>
          <p:nvGrpSpPr>
            <p:cNvPr id="12" name="Group 3"/>
            <p:cNvGrpSpPr/>
            <p:nvPr/>
          </p:nvGrpSpPr>
          <p:grpSpPr>
            <a:xfrm>
              <a:off x="1559256" y="5157203"/>
              <a:ext cx="1598406" cy="253455"/>
              <a:chOff x="2989195" y="6289577"/>
              <a:chExt cx="1741128" cy="264692"/>
            </a:xfrm>
          </p:grpSpPr>
          <p:sp>
            <p:nvSpPr>
              <p:cNvPr id="1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0"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5157206"/>
              <a:ext cx="1453097" cy="253454"/>
              <a:chOff x="4402330" y="6289581"/>
              <a:chExt cx="1741127" cy="264691"/>
            </a:xfrm>
          </p:grpSpPr>
          <p:sp>
            <p:nvSpPr>
              <p:cNvPr id="1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8"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0" y="5157193"/>
              <a:ext cx="1453095" cy="253454"/>
              <a:chOff x="5966949" y="6289568"/>
              <a:chExt cx="1741125" cy="264691"/>
            </a:xfrm>
          </p:grpSpPr>
          <p:sp>
            <p:nvSpPr>
              <p:cNvPr id="1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Rectangle 2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65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229600" cy="423193"/>
          </a:xfrm>
        </p:spPr>
        <p:txBody>
          <a:bodyPr/>
          <a:lstStyle/>
          <a:p>
            <a:r>
              <a:rPr lang="en-CA" dirty="0" smtClean="0"/>
              <a:t>Two-way </a:t>
            </a:r>
            <a:r>
              <a:rPr lang="en-CA" dirty="0"/>
              <a:t>communication between specialists and regular doctors </a:t>
            </a:r>
            <a:r>
              <a:rPr lang="en-CA" dirty="0" smtClean="0"/>
              <a:t>is now similar to CMWF average</a:t>
            </a:r>
            <a:endParaRPr lang="en-CA" dirty="0"/>
          </a:p>
        </p:txBody>
      </p:sp>
      <p:graphicFrame>
        <p:nvGraphicFramePr>
          <p:cNvPr id="26" name="Chart 25"/>
          <p:cNvGraphicFramePr/>
          <p:nvPr>
            <p:extLst>
              <p:ext uri="{D42A27DB-BD31-4B8C-83A1-F6EECF244321}">
                <p14:modId xmlns:p14="http://schemas.microsoft.com/office/powerpoint/2010/main" val="1515610091"/>
              </p:ext>
            </p:extLst>
          </p:nvPr>
        </p:nvGraphicFramePr>
        <p:xfrm>
          <a:off x="453801" y="1219200"/>
          <a:ext cx="3841675" cy="395682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fld id="{B0F7FFD8-5CE8-4D8F-8E40-58118BB0EBB0}" type="slidenum">
              <a:rPr lang="en-CA" smtClean="0"/>
              <a:pPr/>
              <a:t>54</a:t>
            </a:fld>
            <a:endParaRPr lang="en-CA" dirty="0"/>
          </a:p>
        </p:txBody>
      </p:sp>
      <p:sp>
        <p:nvSpPr>
          <p:cNvPr id="23" name="Rectangle 22"/>
          <p:cNvSpPr/>
          <p:nvPr/>
        </p:nvSpPr>
        <p:spPr>
          <a:xfrm>
            <a:off x="495301" y="4990623"/>
            <a:ext cx="7915274" cy="507831"/>
          </a:xfrm>
          <a:prstGeom prst="rect">
            <a:avLst/>
          </a:prstGeom>
        </p:spPr>
        <p:txBody>
          <a:bodyPr wrap="square" lIns="0" tIns="91440" bIns="0">
            <a:spAutoFit/>
          </a:bodyPr>
          <a:lstStyle/>
          <a:p>
            <a:r>
              <a:rPr lang="en-US" sz="900" b="1" dirty="0">
                <a:latin typeface="Arial" panose="020B0604020202020204" pitchFamily="34" charset="0"/>
              </a:rPr>
              <a:t>Note</a:t>
            </a:r>
          </a:p>
          <a:p>
            <a:r>
              <a:rPr lang="en-US" sz="900" dirty="0">
                <a:latin typeface="Arial" panose="020B0604020202020204" pitchFamily="34" charset="0"/>
              </a:rPr>
              <a:t>Above-average results are more desirable relative to the international average, while below-average results often indicate areas in need of improvement.</a:t>
            </a:r>
          </a:p>
          <a:p>
            <a:endParaRPr lang="en-US" sz="900" b="1" dirty="0">
              <a:latin typeface="Arial" panose="020B0604020202020204" pitchFamily="34" charset="0"/>
            </a:endParaRPr>
          </a:p>
        </p:txBody>
      </p:sp>
      <p:graphicFrame>
        <p:nvGraphicFramePr>
          <p:cNvPr id="24" name="Chart 23"/>
          <p:cNvGraphicFramePr/>
          <p:nvPr>
            <p:extLst>
              <p:ext uri="{D42A27DB-BD31-4B8C-83A1-F6EECF244321}">
                <p14:modId xmlns:p14="http://schemas.microsoft.com/office/powerpoint/2010/main" val="3011703752"/>
              </p:ext>
            </p:extLst>
          </p:nvPr>
        </p:nvGraphicFramePr>
        <p:xfrm>
          <a:off x="4933950" y="1219200"/>
          <a:ext cx="3841675" cy="3956828"/>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564831" y="5576430"/>
            <a:ext cx="8074344" cy="707886"/>
            <a:chOff x="441006" y="5605005"/>
            <a:chExt cx="8074344" cy="707886"/>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006" y="5636109"/>
              <a:ext cx="528009" cy="528009"/>
            </a:xfrm>
            <a:prstGeom prst="rect">
              <a:avLst/>
            </a:prstGeom>
          </p:spPr>
        </p:pic>
        <p:sp>
          <p:nvSpPr>
            <p:cNvPr id="27" name="Rectangle 26"/>
            <p:cNvSpPr/>
            <p:nvPr/>
          </p:nvSpPr>
          <p:spPr>
            <a:xfrm>
              <a:off x="1017064" y="5605005"/>
              <a:ext cx="7498286" cy="707886"/>
            </a:xfrm>
            <a:prstGeom prst="rect">
              <a:avLst/>
            </a:prstGeom>
          </p:spPr>
          <p:txBody>
            <a:bodyPr wrap="square">
              <a:spAutoFit/>
            </a:bodyPr>
            <a:lstStyle/>
            <a:p>
              <a:pPr>
                <a:lnSpc>
                  <a:spcPts val="1600"/>
                </a:lnSpc>
              </a:pPr>
              <a:r>
                <a:rPr lang="en-US" sz="1100" b="1" dirty="0" smtClean="0">
                  <a:solidFill>
                    <a:sysClr val="windowText" lastClr="000000"/>
                  </a:solidFill>
                  <a:latin typeface="Arial" panose="020B0604020202020204" pitchFamily="34" charset="0"/>
                  <a:cs typeface="Arial" panose="020B0604020202020204" pitchFamily="34" charset="0"/>
                </a:rPr>
                <a:t>In </a:t>
              </a:r>
              <a:r>
                <a:rPr lang="en-US" sz="1100" b="1" dirty="0">
                  <a:solidFill>
                    <a:sysClr val="windowText" lastClr="000000"/>
                  </a:solidFill>
                  <a:latin typeface="Arial" panose="020B0604020202020204" pitchFamily="34" charset="0"/>
                  <a:cs typeface="Arial" panose="020B0604020202020204" pitchFamily="34" charset="0"/>
                </a:rPr>
                <a:t>2014, 13% of Canadian older adults (age 55+) </a:t>
              </a:r>
              <a:r>
                <a:rPr lang="en-US" sz="1100" dirty="0">
                  <a:solidFill>
                    <a:sysClr val="windowText" lastClr="000000"/>
                  </a:solidFill>
                  <a:latin typeface="Arial" panose="020B0604020202020204" pitchFamily="34" charset="0"/>
                  <a:cs typeface="Arial" panose="020B0604020202020204" pitchFamily="34" charset="0"/>
                </a:rPr>
                <a:t>reported that specialists did not have information from their </a:t>
              </a:r>
              <a:r>
                <a:rPr lang="en-US" sz="1100" dirty="0" smtClean="0">
                  <a:solidFill>
                    <a:sysClr val="windowText" lastClr="000000"/>
                  </a:solidFill>
                  <a:latin typeface="Arial" panose="020B0604020202020204" pitchFamily="34" charset="0"/>
                  <a:cs typeface="Arial" panose="020B0604020202020204" pitchFamily="34" charset="0"/>
                </a:rPr>
                <a:t/>
              </a:r>
              <a:br>
                <a:rPr lang="en-US" sz="1100" dirty="0" smtClean="0">
                  <a:solidFill>
                    <a:sysClr val="windowText" lastClr="000000"/>
                  </a:solidFill>
                  <a:latin typeface="Arial" panose="020B0604020202020204" pitchFamily="34" charset="0"/>
                  <a:cs typeface="Arial" panose="020B0604020202020204" pitchFamily="34" charset="0"/>
                </a:rPr>
              </a:br>
              <a:r>
                <a:rPr lang="en-US" sz="1100" dirty="0" smtClean="0">
                  <a:solidFill>
                    <a:sysClr val="windowText" lastClr="000000"/>
                  </a:solidFill>
                  <a:latin typeface="Arial" panose="020B0604020202020204" pitchFamily="34" charset="0"/>
                  <a:cs typeface="Arial" panose="020B0604020202020204" pitchFamily="34" charset="0"/>
                </a:rPr>
                <a:t>regular </a:t>
              </a:r>
              <a:r>
                <a:rPr lang="en-US" sz="1100" dirty="0">
                  <a:solidFill>
                    <a:sysClr val="windowText" lastClr="000000"/>
                  </a:solidFill>
                  <a:latin typeface="Arial" panose="020B0604020202020204" pitchFamily="34" charset="0"/>
                  <a:cs typeface="Arial" panose="020B0604020202020204" pitchFamily="34" charset="0"/>
                </a:rPr>
                <a:t>doctor (higher than CMWF average of 9%) and </a:t>
              </a:r>
              <a:r>
                <a:rPr lang="en-US" sz="1100" b="1" dirty="0">
                  <a:solidFill>
                    <a:sysClr val="windowText" lastClr="000000"/>
                  </a:solidFill>
                  <a:latin typeface="Arial" panose="020B0604020202020204" pitchFamily="34" charset="0"/>
                  <a:cs typeface="Arial" panose="020B0604020202020204" pitchFamily="34" charset="0"/>
                </a:rPr>
                <a:t>25%</a:t>
              </a:r>
              <a:r>
                <a:rPr lang="en-US" sz="1100" dirty="0">
                  <a:solidFill>
                    <a:sysClr val="windowText" lastClr="000000"/>
                  </a:solidFill>
                  <a:latin typeface="Arial" panose="020B0604020202020204" pitchFamily="34" charset="0"/>
                  <a:cs typeface="Arial" panose="020B0604020202020204" pitchFamily="34" charset="0"/>
                </a:rPr>
                <a:t> reported that their regular doctor did not have information from specialists (higher than CMWF average of 18%).*</a:t>
              </a:r>
            </a:p>
          </p:txBody>
        </p:sp>
      </p:grpSp>
      <p:grpSp>
        <p:nvGrpSpPr>
          <p:cNvPr id="11" name="Group 2"/>
          <p:cNvGrpSpPr/>
          <p:nvPr/>
        </p:nvGrpSpPr>
        <p:grpSpPr>
          <a:xfrm>
            <a:off x="247211" y="6477961"/>
            <a:ext cx="4324789" cy="261623"/>
            <a:chOff x="1559256" y="5157193"/>
            <a:chExt cx="4324789" cy="253467"/>
          </a:xfrm>
        </p:grpSpPr>
        <p:grpSp>
          <p:nvGrpSpPr>
            <p:cNvPr id="12" name="Group 3"/>
            <p:cNvGrpSpPr/>
            <p:nvPr/>
          </p:nvGrpSpPr>
          <p:grpSpPr>
            <a:xfrm>
              <a:off x="1559256" y="5157203"/>
              <a:ext cx="1598406" cy="253455"/>
              <a:chOff x="2989195" y="6289577"/>
              <a:chExt cx="1741128" cy="264692"/>
            </a:xfrm>
          </p:grpSpPr>
          <p:sp>
            <p:nvSpPr>
              <p:cNvPr id="1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0"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5157206"/>
              <a:ext cx="1453097" cy="253454"/>
              <a:chOff x="4402330" y="6289581"/>
              <a:chExt cx="1741127" cy="264691"/>
            </a:xfrm>
          </p:grpSpPr>
          <p:sp>
            <p:nvSpPr>
              <p:cNvPr id="1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8"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0" y="5157193"/>
              <a:ext cx="1453095" cy="253454"/>
              <a:chOff x="5966949" y="6289568"/>
              <a:chExt cx="1741125" cy="264691"/>
            </a:xfrm>
          </p:grpSpPr>
          <p:sp>
            <p:nvSpPr>
              <p:cNvPr id="1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Rectangle 2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13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846386"/>
          </a:xfrm>
        </p:spPr>
        <p:txBody>
          <a:bodyPr/>
          <a:lstStyle/>
          <a:p>
            <a:r>
              <a:rPr lang="en-CA" dirty="0" smtClean="0"/>
              <a:t>Provincial snapshot: Specialist care and coordination with primary health care</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2188684260"/>
              </p:ext>
            </p:extLst>
          </p:nvPr>
        </p:nvGraphicFramePr>
        <p:xfrm>
          <a:off x="495303" y="1871663"/>
          <a:ext cx="8261429" cy="2941320"/>
        </p:xfrm>
        <a:graphic>
          <a:graphicData uri="http://schemas.openxmlformats.org/drawingml/2006/table">
            <a:tbl>
              <a:tblPr/>
              <a:tblGrid>
                <a:gridCol w="2905122">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447675">
                  <a:extLst>
                    <a:ext uri="{9D8B030D-6E8A-4147-A177-3AD203B41FA5}">
                      <a16:colId xmlns:a16="http://schemas.microsoft.com/office/drawing/2014/main" val="20002"/>
                    </a:ext>
                  </a:extLst>
                </a:gridCol>
                <a:gridCol w="390525">
                  <a:extLst>
                    <a:ext uri="{9D8B030D-6E8A-4147-A177-3AD203B41FA5}">
                      <a16:colId xmlns:a16="http://schemas.microsoft.com/office/drawing/2014/main" val="20003"/>
                    </a:ext>
                  </a:extLst>
                </a:gridCol>
                <a:gridCol w="409575">
                  <a:extLst>
                    <a:ext uri="{9D8B030D-6E8A-4147-A177-3AD203B41FA5}">
                      <a16:colId xmlns:a16="http://schemas.microsoft.com/office/drawing/2014/main" val="20004"/>
                    </a:ext>
                  </a:extLst>
                </a:gridCol>
                <a:gridCol w="428625">
                  <a:extLst>
                    <a:ext uri="{9D8B030D-6E8A-4147-A177-3AD203B41FA5}">
                      <a16:colId xmlns:a16="http://schemas.microsoft.com/office/drawing/2014/main" val="20005"/>
                    </a:ext>
                  </a:extLst>
                </a:gridCol>
                <a:gridCol w="419100">
                  <a:extLst>
                    <a:ext uri="{9D8B030D-6E8A-4147-A177-3AD203B41FA5}">
                      <a16:colId xmlns:a16="http://schemas.microsoft.com/office/drawing/2014/main" val="20006"/>
                    </a:ext>
                  </a:extLst>
                </a:gridCol>
                <a:gridCol w="474873">
                  <a:extLst>
                    <a:ext uri="{9D8B030D-6E8A-4147-A177-3AD203B41FA5}">
                      <a16:colId xmlns:a16="http://schemas.microsoft.com/office/drawing/2014/main" val="20007"/>
                    </a:ext>
                  </a:extLst>
                </a:gridCol>
                <a:gridCol w="439527">
                  <a:extLst>
                    <a:ext uri="{9D8B030D-6E8A-4147-A177-3AD203B41FA5}">
                      <a16:colId xmlns:a16="http://schemas.microsoft.com/office/drawing/2014/main" val="20008"/>
                    </a:ext>
                  </a:extLst>
                </a:gridCol>
                <a:gridCol w="438150">
                  <a:extLst>
                    <a:ext uri="{9D8B030D-6E8A-4147-A177-3AD203B41FA5}">
                      <a16:colId xmlns:a16="http://schemas.microsoft.com/office/drawing/2014/main" val="20009"/>
                    </a:ext>
                  </a:extLst>
                </a:gridCol>
                <a:gridCol w="389241">
                  <a:extLst>
                    <a:ext uri="{9D8B030D-6E8A-4147-A177-3AD203B41FA5}">
                      <a16:colId xmlns:a16="http://schemas.microsoft.com/office/drawing/2014/main" val="20010"/>
                    </a:ext>
                  </a:extLst>
                </a:gridCol>
                <a:gridCol w="422306">
                  <a:extLst>
                    <a:ext uri="{9D8B030D-6E8A-4147-A177-3AD203B41FA5}">
                      <a16:colId xmlns:a16="http://schemas.microsoft.com/office/drawing/2014/main" val="20011"/>
                    </a:ext>
                  </a:extLst>
                </a:gridCol>
                <a:gridCol w="582360">
                  <a:extLst>
                    <a:ext uri="{9D8B030D-6E8A-4147-A177-3AD203B41FA5}">
                      <a16:colId xmlns:a16="http://schemas.microsoft.com/office/drawing/2014/main" val="20012"/>
                    </a:ext>
                  </a:extLst>
                </a:gridCol>
              </a:tblGrid>
              <a:tr h="481096">
                <a:tc>
                  <a:txBody>
                    <a:bodyPr/>
                    <a:lstStyle/>
                    <a:p>
                      <a:pPr algn="l" fontAlgn="b"/>
                      <a:r>
                        <a:rPr lang="en-CA" sz="1300" b="1" i="0" u="none" strike="noStrike" dirty="0" smtClean="0">
                          <a:solidFill>
                            <a:schemeClr val="tx1"/>
                          </a:solidFill>
                          <a:effectLst/>
                          <a:latin typeface="+mn-lt"/>
                          <a:cs typeface="Arial" panose="020B0604020202020204" pitchFamily="34" charset="0"/>
                        </a:rPr>
                        <a:t>Percentage of</a:t>
                      </a:r>
                      <a:r>
                        <a:rPr lang="en-CA" sz="1300" b="1" i="0" u="none" strike="noStrike" baseline="0" dirty="0" smtClean="0">
                          <a:solidFill>
                            <a:schemeClr val="tx1"/>
                          </a:solidFill>
                          <a:effectLst/>
                          <a:latin typeface="+mn-lt"/>
                          <a:cs typeface="Arial" panose="020B0604020202020204" pitchFamily="34" charset="0"/>
                        </a:rPr>
                        <a:t> respondents who</a:t>
                      </a:r>
                      <a:endParaRPr lang="en-CA" sz="1300" b="1" i="0" u="none" strike="noStrike" dirty="0">
                        <a:solidFill>
                          <a:schemeClr val="tx1"/>
                        </a:solidFill>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66616">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en-CA" sz="1300" b="0" i="0" dirty="0" smtClean="0">
                          <a:solidFill>
                            <a:schemeClr val="tx1"/>
                          </a:solidFill>
                          <a:latin typeface="+mn-lt"/>
                          <a:cs typeface="Arial" panose="020B0604020202020204" pitchFamily="34" charset="0"/>
                        </a:rPr>
                        <a:t>Waited</a:t>
                      </a:r>
                      <a:r>
                        <a:rPr lang="en-CA" sz="1300" b="0" i="0" baseline="0" dirty="0" smtClean="0">
                          <a:solidFill>
                            <a:schemeClr val="tx1"/>
                          </a:solidFill>
                          <a:latin typeface="+mn-lt"/>
                          <a:cs typeface="Arial" panose="020B0604020202020204" pitchFamily="34" charset="0"/>
                        </a:rPr>
                        <a:t> for </a:t>
                      </a:r>
                      <a:r>
                        <a:rPr lang="en-CA" sz="1300" b="1" i="0" baseline="0" dirty="0" smtClean="0">
                          <a:solidFill>
                            <a:schemeClr val="tx1"/>
                          </a:solidFill>
                          <a:latin typeface="+mn-lt"/>
                          <a:cs typeface="Arial" panose="020B0604020202020204" pitchFamily="34" charset="0"/>
                        </a:rPr>
                        <a:t>4 weeks or more for a specialist </a:t>
                      </a:r>
                      <a:r>
                        <a:rPr lang="en-CA" sz="1300" b="0" i="0" baseline="0" dirty="0" smtClean="0">
                          <a:solidFill>
                            <a:schemeClr val="tx1"/>
                          </a:solidFill>
                          <a:latin typeface="+mn-lt"/>
                          <a:cs typeface="Arial" panose="020B0604020202020204" pitchFamily="34" charset="0"/>
                        </a:rPr>
                        <a:t>appointment after being advised to see one*</a:t>
                      </a:r>
                      <a:endParaRPr lang="en-CA" sz="1300" b="0" i="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594103853"/>
                  </a:ext>
                </a:extLst>
              </a:tr>
              <a:tr h="649372">
                <a:tc>
                  <a:txBody>
                    <a:bodyPr/>
                    <a:lstStyle/>
                    <a:p>
                      <a:pPr algn="l" fontAlgn="b"/>
                      <a:r>
                        <a:rPr kumimoji="0" lang="en-US" sz="1300" b="0" i="0" u="none" strike="noStrike" kern="1200" cap="none" spc="0" normalizeH="0" baseline="0" noProof="0" dirty="0" smtClean="0">
                          <a:ln>
                            <a:noFill/>
                          </a:ln>
                          <a:solidFill>
                            <a:schemeClr val="tx1"/>
                          </a:solidFill>
                          <a:effectLst/>
                          <a:uLnTx/>
                          <a:uFillTx/>
                          <a:latin typeface="+mn-lt"/>
                          <a:ea typeface="+mn-ea"/>
                          <a:cs typeface="+mn-cs"/>
                        </a:rPr>
                        <a:t>Said their </a:t>
                      </a:r>
                      <a:r>
                        <a:rPr kumimoji="0" lang="en-US" sz="1300" b="1" i="0" u="none" strike="noStrike" kern="1200" cap="none" spc="0" normalizeH="0" baseline="0" noProof="0" dirty="0" smtClean="0">
                          <a:ln>
                            <a:noFill/>
                          </a:ln>
                          <a:solidFill>
                            <a:schemeClr val="tx1"/>
                          </a:solidFill>
                          <a:effectLst/>
                          <a:uLnTx/>
                          <a:uFillTx/>
                          <a:latin typeface="+mn-lt"/>
                          <a:ea typeface="+mn-ea"/>
                          <a:cs typeface="+mn-cs"/>
                        </a:rPr>
                        <a:t>specialist did not have basic medical information</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 or test results from their regular doctor about the reason for their visit</a:t>
                      </a:r>
                      <a:r>
                        <a:rPr lang="en-CA" sz="1300" b="0" kern="1200" baseline="30000" dirty="0" smtClean="0">
                          <a:solidFill>
                            <a:schemeClr val="tx1"/>
                          </a:solidFill>
                          <a:effectLst/>
                          <a:latin typeface="+mn-lt"/>
                          <a:ea typeface="+mn-ea"/>
                          <a:cs typeface="Arial" panose="020B0604020202020204" pitchFamily="34" charset="0"/>
                        </a:rPr>
                        <a:t>†</a:t>
                      </a:r>
                      <a:endParaRPr lang="en-CA" sz="1300" b="0" i="0" u="none" strike="noStrike" baseline="30000" dirty="0" smtClean="0">
                        <a:solidFill>
                          <a:schemeClr val="tx1"/>
                        </a:solidFill>
                        <a:effectLst/>
                        <a:latin typeface="+mn-lt"/>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64937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Said their </a:t>
                      </a:r>
                      <a:r>
                        <a:rPr kumimoji="0" lang="en-US" sz="1300" b="1" i="0" u="none" strike="noStrike" kern="1200" cap="none" spc="0" normalizeH="0" baseline="0" noProof="0" dirty="0" smtClean="0">
                          <a:ln>
                            <a:noFill/>
                          </a:ln>
                          <a:solidFill>
                            <a:schemeClr val="tx1"/>
                          </a:solidFill>
                          <a:effectLst/>
                          <a:uLnTx/>
                          <a:uFillTx/>
                          <a:latin typeface="+mn-lt"/>
                          <a:ea typeface="+mn-ea"/>
                          <a:cs typeface="+mn-cs"/>
                        </a:rPr>
                        <a:t>regular doctor did not seem informed and up to date</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 about the care they got from the </a:t>
                      </a:r>
                      <a:r>
                        <a:rPr kumimoji="0" lang="en-US" sz="1300" b="1" i="0" u="none" strike="noStrike" kern="1200" cap="none" spc="0" normalizeH="0" baseline="0" noProof="0" dirty="0" smtClean="0">
                          <a:ln>
                            <a:noFill/>
                          </a:ln>
                          <a:solidFill>
                            <a:schemeClr val="tx1"/>
                          </a:solidFill>
                          <a:effectLst/>
                          <a:uLnTx/>
                          <a:uFillTx/>
                          <a:latin typeface="+mn-lt"/>
                          <a:ea typeface="+mn-ea"/>
                          <a:cs typeface="+mn-cs"/>
                        </a:rPr>
                        <a:t>specialist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after they</a:t>
                      </a:r>
                      <a:br>
                        <a:rPr kumimoji="0" lang="en-US" sz="1300" b="0" i="0" u="none" strike="noStrike" kern="1200" cap="none" spc="0" normalizeH="0" baseline="0" noProof="0" dirty="0" smtClean="0">
                          <a:ln>
                            <a:noFill/>
                          </a:ln>
                          <a:solidFill>
                            <a:schemeClr val="tx1"/>
                          </a:solidFill>
                          <a:effectLst/>
                          <a:uLnTx/>
                          <a:uFillTx/>
                          <a:latin typeface="+mn-lt"/>
                          <a:ea typeface="+mn-ea"/>
                          <a:cs typeface="+mn-cs"/>
                        </a:rPr>
                      </a:br>
                      <a:r>
                        <a:rPr kumimoji="0" lang="en-US" sz="1300" b="0" i="0" u="none" strike="noStrike" kern="1200" cap="none" spc="0" normalizeH="0" baseline="0" noProof="0" dirty="0" smtClean="0">
                          <a:ln>
                            <a:noFill/>
                          </a:ln>
                          <a:solidFill>
                            <a:schemeClr val="tx1"/>
                          </a:solidFill>
                          <a:effectLst/>
                          <a:uLnTx/>
                          <a:uFillTx/>
                          <a:latin typeface="+mn-lt"/>
                          <a:ea typeface="+mn-ea"/>
                          <a:cs typeface="+mn-cs"/>
                        </a:rPr>
                        <a:t>saw the specialist</a:t>
                      </a:r>
                      <a:r>
                        <a:rPr lang="en-CA" sz="1300" b="0" kern="1200" baseline="30000" dirty="0" smtClean="0">
                          <a:solidFill>
                            <a:schemeClr val="tx1"/>
                          </a:solidFill>
                          <a:effectLst/>
                          <a:latin typeface="+mn-lt"/>
                          <a:ea typeface="+mn-ea"/>
                          <a:cs typeface="Arial" panose="020B0604020202020204" pitchFamily="34" charset="0"/>
                        </a:rPr>
                        <a:t>†</a:t>
                      </a:r>
                      <a:endParaRPr lang="en-CA" sz="1300" b="0" i="0" u="none" strike="noStrike" baseline="30000" dirty="0" smtClean="0">
                        <a:solidFill>
                          <a:schemeClr val="tx1"/>
                        </a:solidFill>
                        <a:effectLst/>
                        <a:latin typeface="+mn-lt"/>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prstClr val="white"/>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55</a:t>
            </a:fld>
            <a:endParaRPr lang="en-CA" dirty="0"/>
          </a:p>
        </p:txBody>
      </p:sp>
      <p:sp>
        <p:nvSpPr>
          <p:cNvPr id="16" name="Rectangle 15"/>
          <p:cNvSpPr/>
          <p:nvPr/>
        </p:nvSpPr>
        <p:spPr>
          <a:xfrm>
            <a:off x="495303" y="4824260"/>
            <a:ext cx="7867649" cy="646331"/>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dirty="0">
              <a:latin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4498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423193"/>
          </a:xfrm>
        </p:spPr>
        <p:txBody>
          <a:bodyPr/>
          <a:lstStyle/>
          <a:p>
            <a:r>
              <a:rPr lang="en-US" dirty="0" smtClean="0"/>
              <a:t>Hospital </a:t>
            </a:r>
            <a:r>
              <a:rPr lang="en-US" dirty="0"/>
              <a:t>care and </a:t>
            </a:r>
            <a:r>
              <a:rPr lang="en-US" dirty="0" smtClean="0"/>
              <a:t>coordination</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56</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182880" bIns="457200" rtlCol="0" anchor="t" anchorCtr="0"/>
          <a:lstStyle/>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Although </a:t>
            </a:r>
            <a:r>
              <a:rPr lang="en-US" sz="1400" dirty="0">
                <a:solidFill>
                  <a:schemeClr val="tx1"/>
                </a:solidFill>
                <a:cs typeface="Arial" panose="020B0604020202020204" pitchFamily="34" charset="0"/>
              </a:rPr>
              <a:t>Canada’s results are very similar to the international average, gaps remain in </a:t>
            </a:r>
            <a:r>
              <a:rPr lang="en-US" sz="1400" dirty="0" smtClean="0">
                <a:solidFill>
                  <a:schemeClr val="tx1"/>
                </a:solidFill>
                <a:cs typeface="Arial" panose="020B0604020202020204" pitchFamily="34" charset="0"/>
              </a:rPr>
              <a:t>communication </a:t>
            </a:r>
            <a:r>
              <a:rPr lang="en-US" sz="1400" dirty="0">
                <a:solidFill>
                  <a:schemeClr val="tx1"/>
                </a:solidFill>
                <a:cs typeface="Arial" panose="020B0604020202020204" pitchFamily="34" charset="0"/>
              </a:rPr>
              <a:t>and hospital discharge planning for </a:t>
            </a:r>
            <a:r>
              <a:rPr lang="en-US" sz="1400" dirty="0" smtClean="0">
                <a:solidFill>
                  <a:schemeClr val="tx1"/>
                </a:solidFill>
                <a:cs typeface="Arial" panose="020B0604020202020204" pitchFamily="34" charset="0"/>
              </a:rPr>
              <a:t>seniors. </a:t>
            </a:r>
            <a:r>
              <a:rPr lang="en-US" sz="1400" dirty="0">
                <a:solidFill>
                  <a:schemeClr val="tx1"/>
                </a:solidFill>
                <a:cs typeface="Arial" panose="020B0604020202020204" pitchFamily="34" charset="0"/>
              </a:rPr>
              <a:t>1 out of 5 did not receive written information on what to do after discharge </a:t>
            </a:r>
            <a:r>
              <a:rPr lang="en-US" sz="1400" dirty="0" smtClean="0">
                <a:solidFill>
                  <a:schemeClr val="tx1"/>
                </a:solidFill>
                <a:cs typeface="Arial" panose="020B0604020202020204" pitchFamily="34" charset="0"/>
              </a:rPr>
              <a:t>or </a:t>
            </a:r>
            <a:r>
              <a:rPr lang="en-US" sz="1400" dirty="0">
                <a:solidFill>
                  <a:schemeClr val="tx1"/>
                </a:solidFill>
                <a:cs typeface="Arial" panose="020B0604020202020204" pitchFamily="34" charset="0"/>
              </a:rPr>
              <a:t>did not have follow-up care </a:t>
            </a:r>
            <a:r>
              <a:rPr lang="en-US" sz="1400" dirty="0" smtClean="0">
                <a:solidFill>
                  <a:schemeClr val="tx1"/>
                </a:solidFill>
                <a:cs typeface="Arial" panose="020B0604020202020204" pitchFamily="34" charset="0"/>
              </a:rPr>
              <a:t>arranged</a:t>
            </a:r>
            <a:r>
              <a:rPr lang="en-US" sz="1400" dirty="0">
                <a:solidFill>
                  <a:schemeClr val="tx1"/>
                </a:solidFill>
                <a:cs typeface="Arial" panose="020B0604020202020204" pitchFamily="34" charset="0"/>
              </a:rPr>
              <a:t>. One-quarter </a:t>
            </a:r>
            <a:r>
              <a:rPr lang="en-US" sz="1400" dirty="0" smtClean="0">
                <a:solidFill>
                  <a:schemeClr val="tx1"/>
                </a:solidFill>
                <a:cs typeface="Arial" panose="020B0604020202020204" pitchFamily="34" charset="0"/>
              </a:rPr>
              <a:t>of </a:t>
            </a:r>
            <a:r>
              <a:rPr lang="en-US" sz="1400" dirty="0">
                <a:solidFill>
                  <a:schemeClr val="tx1"/>
                </a:solidFill>
                <a:cs typeface="Arial" panose="020B0604020202020204" pitchFamily="34" charset="0"/>
              </a:rPr>
              <a:t>seniors (27%) did not have someone review the purpose of each </a:t>
            </a:r>
            <a:r>
              <a:rPr lang="en-US" sz="1400" dirty="0" smtClean="0">
                <a:solidFill>
                  <a:schemeClr val="tx1"/>
                </a:solidFill>
                <a:cs typeface="Arial" panose="020B0604020202020204" pitchFamily="34" charset="0"/>
              </a:rPr>
              <a:t>of their </a:t>
            </a:r>
            <a:r>
              <a:rPr lang="en-US" sz="1400" dirty="0">
                <a:solidFill>
                  <a:schemeClr val="tx1"/>
                </a:solidFill>
                <a:cs typeface="Arial" panose="020B0604020202020204" pitchFamily="34" charset="0"/>
              </a:rPr>
              <a:t>medications with them.</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1 out of 10 Canadian seniors said that their regular doctor did not seem informed about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their </a:t>
            </a:r>
            <a:r>
              <a:rPr lang="en-US" sz="1400" dirty="0">
                <a:solidFill>
                  <a:schemeClr val="tx1"/>
                </a:solidFill>
                <a:cs typeface="Arial" panose="020B0604020202020204" pitchFamily="34" charset="0"/>
              </a:rPr>
              <a:t>hospital care.</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929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423193"/>
          </a:xfrm>
        </p:spPr>
        <p:txBody>
          <a:bodyPr/>
          <a:lstStyle/>
          <a:p>
            <a:r>
              <a:rPr lang="en-CA" dirty="0" smtClean="0"/>
              <a:t>More Canadian seniors used the ED but fewer stayed in the hospital compared with CMWF average</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57</a:t>
            </a:fld>
            <a:endParaRPr lang="en-CA" dirty="0"/>
          </a:p>
        </p:txBody>
      </p:sp>
      <p:graphicFrame>
        <p:nvGraphicFramePr>
          <p:cNvPr id="17" name="Chart 16"/>
          <p:cNvGraphicFramePr/>
          <p:nvPr>
            <p:extLst>
              <p:ext uri="{D42A27DB-BD31-4B8C-83A1-F6EECF244321}">
                <p14:modId xmlns:p14="http://schemas.microsoft.com/office/powerpoint/2010/main" val="1981390595"/>
              </p:ext>
            </p:extLst>
          </p:nvPr>
        </p:nvGraphicFramePr>
        <p:xfrm>
          <a:off x="453801" y="1676400"/>
          <a:ext cx="3841675" cy="3956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242654074"/>
              </p:ext>
            </p:extLst>
          </p:nvPr>
        </p:nvGraphicFramePr>
        <p:xfrm>
          <a:off x="4876800" y="1676400"/>
          <a:ext cx="3924302" cy="3956828"/>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495301" y="5641715"/>
            <a:ext cx="7981949" cy="369332"/>
          </a:xfrm>
          <a:prstGeom prst="rect">
            <a:avLst/>
          </a:prstGeom>
        </p:spPr>
        <p:txBody>
          <a:bodyPr wrap="square" lIns="0" tIns="91440" bIns="0">
            <a:spAutoFit/>
          </a:bodyPr>
          <a:lstStyle/>
          <a:p>
            <a:r>
              <a:rPr lang="en-US" sz="900" b="1" dirty="0">
                <a:latin typeface="Arial" panose="020B0604020202020204" pitchFamily="34" charset="0"/>
              </a:rPr>
              <a:t>Note</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b="1" dirty="0">
              <a:latin typeface="Arial" panose="020B0604020202020204" pitchFamily="34" charset="0"/>
            </a:endParaRPr>
          </a:p>
        </p:txBody>
      </p:sp>
      <p:grpSp>
        <p:nvGrpSpPr>
          <p:cNvPr id="7" name="Group 2"/>
          <p:cNvGrpSpPr/>
          <p:nvPr/>
        </p:nvGrpSpPr>
        <p:grpSpPr>
          <a:xfrm>
            <a:off x="247211" y="6477961"/>
            <a:ext cx="4324789" cy="261623"/>
            <a:chOff x="1559256" y="5157193"/>
            <a:chExt cx="4324789" cy="253467"/>
          </a:xfrm>
        </p:grpSpPr>
        <p:grpSp>
          <p:nvGrpSpPr>
            <p:cNvPr id="8" name="Group 3"/>
            <p:cNvGrpSpPr/>
            <p:nvPr/>
          </p:nvGrpSpPr>
          <p:grpSpPr>
            <a:xfrm>
              <a:off x="1559256" y="5157203"/>
              <a:ext cx="1598406" cy="253455"/>
              <a:chOff x="2989195" y="6289577"/>
              <a:chExt cx="1741128" cy="264692"/>
            </a:xfrm>
          </p:grpSpPr>
          <p:sp>
            <p:nvSpPr>
              <p:cNvPr id="1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6"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5157206"/>
              <a:ext cx="1453097" cy="253454"/>
              <a:chOff x="4402330" y="6289581"/>
              <a:chExt cx="1741127" cy="264691"/>
            </a:xfrm>
          </p:grpSpPr>
          <p:sp>
            <p:nvSpPr>
              <p:cNvPr id="1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4"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0" y="5157193"/>
              <a:ext cx="1453095" cy="253454"/>
              <a:chOff x="5966949" y="6289568"/>
              <a:chExt cx="1741125" cy="264691"/>
            </a:xfrm>
          </p:grpSpPr>
          <p:sp>
            <p:nvSpPr>
              <p:cNvPr id="1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2"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9" name="Rectangle 1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733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Provincial snapshot: Hospital use</a:t>
            </a:r>
            <a:endParaRPr lang="en-CA" dirty="0"/>
          </a:p>
        </p:txBody>
      </p:sp>
      <p:graphicFrame>
        <p:nvGraphicFramePr>
          <p:cNvPr id="3" name="Table 2"/>
          <p:cNvGraphicFramePr>
            <a:graphicFrameLocks/>
          </p:cNvGraphicFramePr>
          <p:nvPr>
            <p:extLst>
              <p:ext uri="{D42A27DB-BD31-4B8C-83A1-F6EECF244321}">
                <p14:modId xmlns:p14="http://schemas.microsoft.com/office/powerpoint/2010/main" val="2819796611"/>
              </p:ext>
            </p:extLst>
          </p:nvPr>
        </p:nvGraphicFramePr>
        <p:xfrm>
          <a:off x="495303" y="2241152"/>
          <a:ext cx="8191494" cy="1463040"/>
        </p:xfrm>
        <a:graphic>
          <a:graphicData uri="http://schemas.openxmlformats.org/drawingml/2006/table">
            <a:tbl>
              <a:tblPr/>
              <a:tblGrid>
                <a:gridCol w="2638422">
                  <a:extLst>
                    <a:ext uri="{9D8B030D-6E8A-4147-A177-3AD203B41FA5}">
                      <a16:colId xmlns:a16="http://schemas.microsoft.com/office/drawing/2014/main" val="20000"/>
                    </a:ext>
                  </a:extLst>
                </a:gridCol>
                <a:gridCol w="452331">
                  <a:extLst>
                    <a:ext uri="{9D8B030D-6E8A-4147-A177-3AD203B41FA5}">
                      <a16:colId xmlns:a16="http://schemas.microsoft.com/office/drawing/2014/main" val="20001"/>
                    </a:ext>
                  </a:extLst>
                </a:gridCol>
                <a:gridCol w="452331">
                  <a:extLst>
                    <a:ext uri="{9D8B030D-6E8A-4147-A177-3AD203B41FA5}">
                      <a16:colId xmlns:a16="http://schemas.microsoft.com/office/drawing/2014/main" val="20002"/>
                    </a:ext>
                  </a:extLst>
                </a:gridCol>
                <a:gridCol w="452331">
                  <a:extLst>
                    <a:ext uri="{9D8B030D-6E8A-4147-A177-3AD203B41FA5}">
                      <a16:colId xmlns:a16="http://schemas.microsoft.com/office/drawing/2014/main" val="20003"/>
                    </a:ext>
                  </a:extLst>
                </a:gridCol>
                <a:gridCol w="452331">
                  <a:extLst>
                    <a:ext uri="{9D8B030D-6E8A-4147-A177-3AD203B41FA5}">
                      <a16:colId xmlns:a16="http://schemas.microsoft.com/office/drawing/2014/main" val="20004"/>
                    </a:ext>
                  </a:extLst>
                </a:gridCol>
                <a:gridCol w="452331">
                  <a:extLst>
                    <a:ext uri="{9D8B030D-6E8A-4147-A177-3AD203B41FA5}">
                      <a16:colId xmlns:a16="http://schemas.microsoft.com/office/drawing/2014/main" val="20005"/>
                    </a:ext>
                  </a:extLst>
                </a:gridCol>
                <a:gridCol w="452331">
                  <a:extLst>
                    <a:ext uri="{9D8B030D-6E8A-4147-A177-3AD203B41FA5}">
                      <a16:colId xmlns:a16="http://schemas.microsoft.com/office/drawing/2014/main" val="20006"/>
                    </a:ext>
                  </a:extLst>
                </a:gridCol>
                <a:gridCol w="452331">
                  <a:extLst>
                    <a:ext uri="{9D8B030D-6E8A-4147-A177-3AD203B41FA5}">
                      <a16:colId xmlns:a16="http://schemas.microsoft.com/office/drawing/2014/main" val="20007"/>
                    </a:ext>
                  </a:extLst>
                </a:gridCol>
                <a:gridCol w="452331">
                  <a:extLst>
                    <a:ext uri="{9D8B030D-6E8A-4147-A177-3AD203B41FA5}">
                      <a16:colId xmlns:a16="http://schemas.microsoft.com/office/drawing/2014/main" val="20008"/>
                    </a:ext>
                  </a:extLst>
                </a:gridCol>
                <a:gridCol w="452331">
                  <a:extLst>
                    <a:ext uri="{9D8B030D-6E8A-4147-A177-3AD203B41FA5}">
                      <a16:colId xmlns:a16="http://schemas.microsoft.com/office/drawing/2014/main" val="20009"/>
                    </a:ext>
                  </a:extLst>
                </a:gridCol>
                <a:gridCol w="452331">
                  <a:extLst>
                    <a:ext uri="{9D8B030D-6E8A-4147-A177-3AD203B41FA5}">
                      <a16:colId xmlns:a16="http://schemas.microsoft.com/office/drawing/2014/main" val="20010"/>
                    </a:ext>
                  </a:extLst>
                </a:gridCol>
                <a:gridCol w="452331">
                  <a:extLst>
                    <a:ext uri="{9D8B030D-6E8A-4147-A177-3AD203B41FA5}">
                      <a16:colId xmlns:a16="http://schemas.microsoft.com/office/drawing/2014/main" val="20011"/>
                    </a:ext>
                  </a:extLst>
                </a:gridCol>
                <a:gridCol w="577431">
                  <a:extLst>
                    <a:ext uri="{9D8B030D-6E8A-4147-A177-3AD203B41FA5}">
                      <a16:colId xmlns:a16="http://schemas.microsoft.com/office/drawing/2014/main" val="20012"/>
                    </a:ext>
                  </a:extLst>
                </a:gridCol>
              </a:tblGrid>
              <a:tr h="457032">
                <a:tc>
                  <a:txBody>
                    <a:bodyPr/>
                    <a:lstStyle/>
                    <a:p>
                      <a:pPr algn="l" fontAlgn="b"/>
                      <a:r>
                        <a:rPr lang="en-CA" sz="1300" b="1" i="0" u="none" strike="noStrike" dirty="0" smtClean="0">
                          <a:solidFill>
                            <a:schemeClr val="tx1"/>
                          </a:solidFill>
                          <a:effectLst/>
                          <a:latin typeface="+mn-lt"/>
                          <a:cs typeface="Arial" panose="020B0604020202020204" pitchFamily="34" charset="0"/>
                        </a:rPr>
                        <a:t>Percentage of</a:t>
                      </a:r>
                      <a:r>
                        <a:rPr lang="en-CA" sz="1300" b="1" i="0" u="none" strike="noStrike" baseline="0" dirty="0" smtClean="0">
                          <a:solidFill>
                            <a:schemeClr val="tx1"/>
                          </a:solidFill>
                          <a:effectLst/>
                          <a:latin typeface="+mn-lt"/>
                          <a:cs typeface="Arial" panose="020B0604020202020204" pitchFamily="34" charset="0"/>
                        </a:rPr>
                        <a:t> respondents who had</a:t>
                      </a:r>
                      <a:endParaRPr lang="en-CA" sz="1300" b="1" i="0" u="none" strike="noStrike" dirty="0">
                        <a:solidFill>
                          <a:schemeClr val="tx1"/>
                        </a:solidFill>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chemeClr val="tx1"/>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P.E.I.</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N.B.</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Que.</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Man.</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Sask.</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chemeClr val="tx1"/>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Can.</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chemeClr val="tx1"/>
                          </a:solidFill>
                          <a:effectLst/>
                          <a:latin typeface="+mn-lt"/>
                          <a:cs typeface="Arial" panose="020B0604020202020204" pitchFamily="34" charset="0"/>
                        </a:rPr>
                        <a:t>CMWF avg.</a:t>
                      </a:r>
                      <a:endParaRPr lang="en-CA" sz="1300" b="1" i="0" u="none" strike="noStrike" dirty="0">
                        <a:solidFill>
                          <a:schemeClr val="tx1"/>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dirty="0" smtClean="0">
                          <a:solidFill>
                            <a:schemeClr val="tx1"/>
                          </a:solidFill>
                        </a:rPr>
                        <a:t>Used a hospital ED for their own medical care in the past 2 years</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31</a:t>
                      </a:r>
                    </a:p>
                  </a:txBody>
                  <a:tcPr marL="45720" marR="4572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2216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dirty="0" smtClean="0">
                          <a:solidFill>
                            <a:schemeClr val="tx1"/>
                          </a:solidFill>
                        </a:rPr>
                        <a:t>Been admitted to the hospital for </a:t>
                      </a:r>
                      <a:br>
                        <a:rPr lang="en-US" sz="1300" dirty="0" smtClean="0">
                          <a:solidFill>
                            <a:schemeClr val="tx1"/>
                          </a:solidFill>
                        </a:rPr>
                      </a:br>
                      <a:r>
                        <a:rPr lang="en-US" sz="1300" dirty="0" smtClean="0">
                          <a:solidFill>
                            <a:schemeClr val="tx1"/>
                          </a:solidFill>
                        </a:rPr>
                        <a:t>an overnight stay in the past 2 years</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28</a:t>
                      </a:r>
                    </a:p>
                  </a:txBody>
                  <a:tcPr marL="45720" marR="4572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B0F7FFD8-5CE8-4D8F-8E40-58118BB0EBB0}" type="slidenum">
              <a:rPr lang="en-CA" smtClean="0"/>
              <a:pPr/>
              <a:t>58</a:t>
            </a:fld>
            <a:endParaRPr lang="en-CA" dirty="0"/>
          </a:p>
        </p:txBody>
      </p:sp>
      <p:sp>
        <p:nvSpPr>
          <p:cNvPr id="26" name="Rectangle 25"/>
          <p:cNvSpPr/>
          <p:nvPr/>
        </p:nvSpPr>
        <p:spPr>
          <a:xfrm>
            <a:off x="495300" y="3708834"/>
            <a:ext cx="7867649" cy="646331"/>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The Commonwealth Fund average was calculated by adding the results from the 11 countries and dividing by the number of countries. The Canadian average represents the average experience of Canadians (as opposed to the mean of provincial results).</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dirty="0">
              <a:latin typeface="Arial" panose="020B0604020202020204" pitchFamily="34" charset="0"/>
            </a:endParaRP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003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9999"/>
            <a:ext cx="8229600" cy="1269578"/>
          </a:xfrm>
        </p:spPr>
        <p:txBody>
          <a:bodyPr/>
          <a:lstStyle/>
          <a:p>
            <a:r>
              <a:rPr lang="en-US" dirty="0" smtClean="0"/>
              <a:t>89% </a:t>
            </a:r>
            <a:r>
              <a:rPr lang="en-US" dirty="0"/>
              <a:t>of </a:t>
            </a:r>
            <a:r>
              <a:rPr lang="en-US" dirty="0" smtClean="0"/>
              <a:t>Canadian seniors who were hospitalized </a:t>
            </a:r>
            <a:r>
              <a:rPr lang="en-US" dirty="0"/>
              <a:t>felt </a:t>
            </a:r>
            <a:r>
              <a:rPr lang="en-US" dirty="0" smtClean="0"/>
              <a:t>they </a:t>
            </a:r>
            <a:r>
              <a:rPr lang="en-US" dirty="0"/>
              <a:t>had the support and services they needed to help them manage their health condition at home</a:t>
            </a:r>
            <a:endParaRPr lang="en-CA" dirty="0"/>
          </a:p>
        </p:txBody>
      </p:sp>
      <p:grpSp>
        <p:nvGrpSpPr>
          <p:cNvPr id="5" name="Group 4"/>
          <p:cNvGrpSpPr/>
          <p:nvPr/>
        </p:nvGrpSpPr>
        <p:grpSpPr>
          <a:xfrm>
            <a:off x="5148469" y="1935651"/>
            <a:ext cx="3210338" cy="3560688"/>
            <a:chOff x="5148469" y="1935651"/>
            <a:chExt cx="3210338" cy="356068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158" y="1935651"/>
              <a:ext cx="941834" cy="786386"/>
            </a:xfrm>
            <a:prstGeom prst="rect">
              <a:avLst/>
            </a:prstGeom>
          </p:spPr>
        </p:pic>
        <p:grpSp>
          <p:nvGrpSpPr>
            <p:cNvPr id="2" name="Group 1"/>
            <p:cNvGrpSpPr/>
            <p:nvPr/>
          </p:nvGrpSpPr>
          <p:grpSpPr>
            <a:xfrm>
              <a:off x="5148469" y="2656720"/>
              <a:ext cx="3210338" cy="2839619"/>
              <a:chOff x="5148469" y="2656720"/>
              <a:chExt cx="3210338" cy="2839619"/>
            </a:xfrm>
          </p:grpSpPr>
          <p:sp>
            <p:nvSpPr>
              <p:cNvPr id="20" name="Rectangle 19"/>
              <p:cNvSpPr/>
              <p:nvPr/>
            </p:nvSpPr>
            <p:spPr>
              <a:xfrm>
                <a:off x="5148469" y="2656721"/>
                <a:ext cx="3210337" cy="2839618"/>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dirty="0">
                    <a:solidFill>
                      <a:srgbClr val="282828"/>
                    </a:solidFill>
                  </a:rPr>
                  <a:t>Factors that contributed </a:t>
                </a:r>
                <a:r>
                  <a:rPr lang="en-US" sz="1500" b="1" dirty="0" smtClean="0">
                    <a:solidFill>
                      <a:srgbClr val="282828"/>
                    </a:solidFill>
                  </a:rPr>
                  <a:t>to these </a:t>
                </a:r>
                <a:r>
                  <a:rPr lang="en-US" sz="1500" b="1" dirty="0">
                    <a:solidFill>
                      <a:srgbClr val="282828"/>
                    </a:solidFill>
                  </a:rPr>
                  <a:t>patients feeling well supported</a:t>
                </a:r>
              </a:p>
              <a:p>
                <a:pPr marL="285750" indent="-285750">
                  <a:lnSpc>
                    <a:spcPts val="2000"/>
                  </a:lnSpc>
                  <a:spcAft>
                    <a:spcPts val="450"/>
                  </a:spcAft>
                  <a:buFont typeface="Arial" panose="020B0604020202020204" pitchFamily="34" charset="0"/>
                  <a:buChar char="•"/>
                </a:pPr>
                <a:r>
                  <a:rPr lang="en-US" sz="1500" dirty="0">
                    <a:solidFill>
                      <a:srgbClr val="282828"/>
                    </a:solidFill>
                  </a:rPr>
                  <a:t>Having arrangements for follow-up care with a health care professional</a:t>
                </a:r>
              </a:p>
              <a:p>
                <a:pPr marL="285750" indent="-285750">
                  <a:lnSpc>
                    <a:spcPts val="2000"/>
                  </a:lnSpc>
                  <a:spcAft>
                    <a:spcPts val="450"/>
                  </a:spcAft>
                  <a:buFont typeface="Arial" panose="020B0604020202020204" pitchFamily="34" charset="0"/>
                  <a:buChar char="•"/>
                </a:pPr>
                <a:r>
                  <a:rPr lang="en-US" sz="1500" dirty="0">
                    <a:solidFill>
                      <a:srgbClr val="282828"/>
                    </a:solidFill>
                  </a:rPr>
                  <a:t>Having someone discuss the purpose of each medication</a:t>
                </a:r>
              </a:p>
              <a:p>
                <a:pPr marL="285750" indent="-285750">
                  <a:lnSpc>
                    <a:spcPts val="2000"/>
                  </a:lnSpc>
                  <a:spcAft>
                    <a:spcPts val="600"/>
                  </a:spcAft>
                  <a:buFont typeface="Arial" panose="020B0604020202020204" pitchFamily="34" charset="0"/>
                  <a:buChar char="•"/>
                </a:pPr>
                <a:r>
                  <a:rPr lang="en-US" sz="1500" dirty="0">
                    <a:solidFill>
                      <a:srgbClr val="282828"/>
                    </a:solidFill>
                  </a:rPr>
                  <a:t>Knowing who to contact for questions about their condition</a:t>
                </a:r>
              </a:p>
            </p:txBody>
          </p:sp>
          <p:cxnSp>
            <p:nvCxnSpPr>
              <p:cNvPr id="24" name="Straight Connector 23"/>
              <p:cNvCxnSpPr/>
              <p:nvPr/>
            </p:nvCxnSpPr>
            <p:spPr>
              <a:xfrm>
                <a:off x="5148469" y="2656720"/>
                <a:ext cx="3210338"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4"/>
          </p:nvPr>
        </p:nvSpPr>
        <p:spPr/>
        <p:txBody>
          <a:bodyPr/>
          <a:lstStyle/>
          <a:p>
            <a:fld id="{B0F7FFD8-5CE8-4D8F-8E40-58118BB0EBB0}" type="slidenum">
              <a:rPr lang="en-CA" smtClean="0"/>
              <a:pPr/>
              <a:t>59</a:t>
            </a:fld>
            <a:endParaRPr lang="en-CA" dirty="0"/>
          </a:p>
        </p:txBody>
      </p:sp>
      <p:graphicFrame>
        <p:nvGraphicFramePr>
          <p:cNvPr id="19" name="Chart 18"/>
          <p:cNvGraphicFramePr/>
          <p:nvPr>
            <p:extLst>
              <p:ext uri="{D42A27DB-BD31-4B8C-83A1-F6EECF244321}">
                <p14:modId xmlns:p14="http://schemas.microsoft.com/office/powerpoint/2010/main" val="2632902858"/>
              </p:ext>
            </p:extLst>
          </p:nvPr>
        </p:nvGraphicFramePr>
        <p:xfrm>
          <a:off x="730325" y="1875406"/>
          <a:ext cx="3841675" cy="3956828"/>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2"/>
          <p:cNvGrpSpPr/>
          <p:nvPr/>
        </p:nvGrpSpPr>
        <p:grpSpPr>
          <a:xfrm>
            <a:off x="247211" y="6477961"/>
            <a:ext cx="4324789" cy="261623"/>
            <a:chOff x="1559256" y="5157193"/>
            <a:chExt cx="4324789" cy="253467"/>
          </a:xfrm>
        </p:grpSpPr>
        <p:grpSp>
          <p:nvGrpSpPr>
            <p:cNvPr id="11" name="Group 3"/>
            <p:cNvGrpSpPr/>
            <p:nvPr/>
          </p:nvGrpSpPr>
          <p:grpSpPr>
            <a:xfrm>
              <a:off x="1559256" y="5157203"/>
              <a:ext cx="1598406" cy="253455"/>
              <a:chOff x="2989195" y="6289577"/>
              <a:chExt cx="1741128" cy="264692"/>
            </a:xfrm>
          </p:grpSpPr>
          <p:sp>
            <p:nvSpPr>
              <p:cNvPr id="1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1"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2" name="Group 5"/>
            <p:cNvGrpSpPr/>
            <p:nvPr/>
          </p:nvGrpSpPr>
          <p:grpSpPr>
            <a:xfrm>
              <a:off x="2918782" y="5157206"/>
              <a:ext cx="1453097" cy="253454"/>
              <a:chOff x="4402330" y="6289581"/>
              <a:chExt cx="1741127" cy="264691"/>
            </a:xfrm>
          </p:grpSpPr>
          <p:sp>
            <p:nvSpPr>
              <p:cNvPr id="1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7"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3" name="Group 7"/>
            <p:cNvGrpSpPr/>
            <p:nvPr/>
          </p:nvGrpSpPr>
          <p:grpSpPr>
            <a:xfrm>
              <a:off x="4430950" y="5157193"/>
              <a:ext cx="1453095" cy="253454"/>
              <a:chOff x="5966949" y="6289568"/>
              <a:chExt cx="1741125" cy="264691"/>
            </a:xfrm>
          </p:grpSpPr>
          <p:sp>
            <p:nvSpPr>
              <p:cNvPr id="1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2" name="Rectangle 2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971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Executive summary (cont’d)</a:t>
            </a:r>
          </a:p>
        </p:txBody>
      </p:sp>
      <p:sp>
        <p:nvSpPr>
          <p:cNvPr id="2" name="Content Placeholder 1"/>
          <p:cNvSpPr>
            <a:spLocks noGrp="1"/>
          </p:cNvSpPr>
          <p:nvPr>
            <p:ph idx="1"/>
          </p:nvPr>
        </p:nvSpPr>
        <p:spPr>
          <a:xfrm>
            <a:off x="473626" y="1351309"/>
            <a:ext cx="7875244" cy="4525963"/>
          </a:xfrm>
        </p:spPr>
        <p:txBody>
          <a:bodyPr>
            <a:noAutofit/>
          </a:bodyPr>
          <a:lstStyle/>
          <a:p>
            <a:pPr marL="0" indent="0">
              <a:lnSpc>
                <a:spcPts val="1800"/>
              </a:lnSpc>
              <a:spcBef>
                <a:spcPts val="0"/>
              </a:spcBef>
              <a:spcAft>
                <a:spcPts val="900"/>
              </a:spcAft>
              <a:buNone/>
            </a:pPr>
            <a:r>
              <a:rPr lang="en-CA" sz="2400" b="0" dirty="0">
                <a:solidFill>
                  <a:srgbClr val="00A199"/>
                </a:solidFill>
              </a:rPr>
              <a:t>Coordination</a:t>
            </a:r>
          </a:p>
          <a:p>
            <a:pPr lvl="0">
              <a:lnSpc>
                <a:spcPts val="1600"/>
              </a:lnSpc>
              <a:spcBef>
                <a:spcPts val="0"/>
              </a:spcBef>
              <a:spcAft>
                <a:spcPts val="450"/>
              </a:spcAft>
            </a:pPr>
            <a:r>
              <a:rPr lang="en-CA" sz="1100" b="0" dirty="0">
                <a:solidFill>
                  <a:schemeClr val="tx1"/>
                </a:solidFill>
                <a:latin typeface="Arial" panose="020B0604020202020204" pitchFamily="34" charset="0"/>
              </a:rPr>
              <a:t>Well-coordinated care is especially important for seniors. 1 out of 7 seniors saw at least 4 doctors in the previous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12 </a:t>
            </a:r>
            <a:r>
              <a:rPr lang="en-CA" sz="1100" b="0" dirty="0">
                <a:solidFill>
                  <a:schemeClr val="tx1"/>
                </a:solidFill>
                <a:latin typeface="Arial" panose="020B0604020202020204" pitchFamily="34" charset="0"/>
              </a:rPr>
              <a:t>months. </a:t>
            </a:r>
            <a:r>
              <a:rPr lang="en-CA" sz="1100" b="0" dirty="0" smtClean="0">
                <a:solidFill>
                  <a:schemeClr val="tx1"/>
                </a:solidFill>
                <a:latin typeface="Arial" panose="020B0604020202020204" pitchFamily="34" charset="0"/>
              </a:rPr>
              <a:t>Primary health care providers play </a:t>
            </a:r>
            <a:r>
              <a:rPr lang="en-CA" sz="1100" b="0" dirty="0">
                <a:solidFill>
                  <a:schemeClr val="tx1"/>
                </a:solidFill>
                <a:latin typeface="Arial" panose="020B0604020202020204" pitchFamily="34" charset="0"/>
              </a:rPr>
              <a:t>an essential role in both providing and coordinating care. 82% of Canadian seniors said their regular doctor helps coordinate care from other places, which is above the international average.</a:t>
            </a:r>
          </a:p>
          <a:p>
            <a:pPr lvl="0">
              <a:lnSpc>
                <a:spcPts val="1600"/>
              </a:lnSpc>
              <a:spcBef>
                <a:spcPts val="0"/>
              </a:spcBef>
              <a:spcAft>
                <a:spcPts val="2000"/>
              </a:spcAft>
            </a:pPr>
            <a:r>
              <a:rPr lang="en-CA" sz="1100" b="0" dirty="0">
                <a:solidFill>
                  <a:schemeClr val="tx1"/>
                </a:solidFill>
                <a:latin typeface="Arial" panose="020B0604020202020204" pitchFamily="34" charset="0"/>
              </a:rPr>
              <a:t>Some Canadian seniors face </a:t>
            </a:r>
            <a:r>
              <a:rPr lang="en-CA" sz="1100" b="0" dirty="0" smtClean="0">
                <a:solidFill>
                  <a:schemeClr val="tx1"/>
                </a:solidFill>
                <a:latin typeface="Arial" panose="020B0604020202020204" pitchFamily="34" charset="0"/>
              </a:rPr>
              <a:t>coordination problems</a:t>
            </a:r>
            <a:r>
              <a:rPr lang="en-CA" sz="1100" b="0" dirty="0">
                <a:solidFill>
                  <a:schemeClr val="tx1"/>
                </a:solidFill>
                <a:latin typeface="Arial" panose="020B0604020202020204" pitchFamily="34" charset="0"/>
              </a:rPr>
              <a:t>. 12% said medical test results were unavailable at their appointment, 11% had received conflicting information from different health care providers and 8% thought a medical mistake had been made in their treatment or care. For the most part, these results are similar to the international average. </a:t>
            </a:r>
          </a:p>
          <a:p>
            <a:pPr marL="0" indent="0">
              <a:lnSpc>
                <a:spcPts val="1800"/>
              </a:lnSpc>
              <a:spcBef>
                <a:spcPts val="0"/>
              </a:spcBef>
              <a:spcAft>
                <a:spcPts val="900"/>
              </a:spcAft>
              <a:buNone/>
            </a:pPr>
            <a:r>
              <a:rPr lang="en-CA" sz="2400" b="0" dirty="0" smtClean="0">
                <a:solidFill>
                  <a:srgbClr val="00A199"/>
                </a:solidFill>
              </a:rPr>
              <a:t>Specialist care</a:t>
            </a:r>
          </a:p>
          <a:p>
            <a:pPr lvl="0">
              <a:lnSpc>
                <a:spcPts val="1600"/>
              </a:lnSpc>
              <a:spcBef>
                <a:spcPts val="0"/>
              </a:spcBef>
              <a:spcAft>
                <a:spcPts val="450"/>
              </a:spcAft>
            </a:pPr>
            <a:r>
              <a:rPr lang="en-US" sz="1100" b="0" dirty="0" smtClean="0">
                <a:solidFill>
                  <a:schemeClr val="tx1"/>
                </a:solidFill>
                <a:latin typeface="Arial" panose="020B0604020202020204" pitchFamily="34" charset="0"/>
              </a:rPr>
              <a:t>Results </a:t>
            </a:r>
            <a:r>
              <a:rPr lang="en-US" sz="1100" b="0" dirty="0">
                <a:solidFill>
                  <a:schemeClr val="tx1"/>
                </a:solidFill>
                <a:latin typeface="Arial" panose="020B0604020202020204" pitchFamily="34" charset="0"/>
              </a:rPr>
              <a:t>suggest that access to and coordination of specialist care could be </a:t>
            </a:r>
            <a:r>
              <a:rPr lang="en-US" sz="1100" b="0" dirty="0" smtClean="0">
                <a:solidFill>
                  <a:schemeClr val="tx1"/>
                </a:solidFill>
                <a:latin typeface="Arial" panose="020B0604020202020204" pitchFamily="34" charset="0"/>
              </a:rPr>
              <a:t>improved</a:t>
            </a:r>
            <a:r>
              <a:rPr lang="en-US" sz="1100" b="0" dirty="0">
                <a:solidFill>
                  <a:schemeClr val="tx1"/>
                </a:solidFill>
                <a:latin typeface="Arial" panose="020B0604020202020204" pitchFamily="34" charset="0"/>
              </a:rPr>
              <a:t>. Canadian seniors had the longest wait times for specialists, with 3 out of 5 waiting at least 4 weeks for </a:t>
            </a:r>
            <a:r>
              <a:rPr lang="en-US" sz="1100" b="0" dirty="0" smtClean="0">
                <a:solidFill>
                  <a:schemeClr val="tx1"/>
                </a:solidFill>
                <a:latin typeface="Arial" panose="020B0604020202020204" pitchFamily="34" charset="0"/>
              </a:rPr>
              <a:t>an </a:t>
            </a:r>
            <a:r>
              <a:rPr lang="en-US" sz="1100" b="0" dirty="0">
                <a:solidFill>
                  <a:schemeClr val="tx1"/>
                </a:solidFill>
                <a:latin typeface="Arial" panose="020B0604020202020204" pitchFamily="34" charset="0"/>
              </a:rPr>
              <a:t>appointment.</a:t>
            </a:r>
          </a:p>
          <a:p>
            <a:pPr lvl="0">
              <a:lnSpc>
                <a:spcPts val="1600"/>
              </a:lnSpc>
              <a:spcBef>
                <a:spcPts val="0"/>
              </a:spcBef>
              <a:spcAft>
                <a:spcPts val="2000"/>
              </a:spcAft>
            </a:pPr>
            <a:r>
              <a:rPr lang="en-CA" sz="1100" b="0" dirty="0" smtClean="0">
                <a:solidFill>
                  <a:schemeClr val="tx1"/>
                </a:solidFill>
                <a:latin typeface="Arial" panose="020B0604020202020204" pitchFamily="34" charset="0"/>
              </a:rPr>
              <a:t>As </a:t>
            </a:r>
            <a:r>
              <a:rPr lang="en-CA" sz="1100" b="0" dirty="0">
                <a:solidFill>
                  <a:schemeClr val="tx1"/>
                </a:solidFill>
                <a:latin typeface="Arial" panose="020B0604020202020204" pitchFamily="34" charset="0"/>
              </a:rPr>
              <a:t>well, 5</a:t>
            </a:r>
            <a:r>
              <a:rPr lang="en-CA" sz="1100" b="0" dirty="0" smtClean="0">
                <a:solidFill>
                  <a:schemeClr val="tx1"/>
                </a:solidFill>
                <a:latin typeface="Arial" panose="020B0604020202020204" pitchFamily="34" charset="0"/>
              </a:rPr>
              <a:t>% of seniors </a:t>
            </a:r>
            <a:r>
              <a:rPr lang="en-CA" sz="1100" b="0" dirty="0">
                <a:solidFill>
                  <a:schemeClr val="tx1"/>
                </a:solidFill>
                <a:latin typeface="Arial" panose="020B0604020202020204" pitchFamily="34" charset="0"/>
              </a:rPr>
              <a:t>said their specialist did not have basic medical information from their regular doctor, while 13% said their regular doctor did not seem informed about the specialist care they’d received. Both results are close to the international average</a:t>
            </a:r>
            <a:r>
              <a:rPr lang="en-CA" sz="1100" b="0" dirty="0" smtClean="0">
                <a:solidFill>
                  <a:schemeClr val="tx1"/>
                </a:solidFill>
                <a:latin typeface="Arial" panose="020B0604020202020204" pitchFamily="34" charset="0"/>
              </a:rPr>
              <a:t>.</a:t>
            </a:r>
          </a:p>
          <a:p>
            <a:pPr marL="0" indent="0">
              <a:lnSpc>
                <a:spcPts val="1800"/>
              </a:lnSpc>
              <a:spcBef>
                <a:spcPts val="0"/>
              </a:spcBef>
              <a:spcAft>
                <a:spcPts val="900"/>
              </a:spcAft>
              <a:buNone/>
            </a:pPr>
            <a:r>
              <a:rPr lang="en-CA" sz="2400" b="0" dirty="0">
                <a:solidFill>
                  <a:srgbClr val="00A199"/>
                </a:solidFill>
              </a:rPr>
              <a:t>Hospital care</a:t>
            </a:r>
          </a:p>
          <a:p>
            <a:pPr>
              <a:lnSpc>
                <a:spcPts val="1600"/>
              </a:lnSpc>
              <a:spcBef>
                <a:spcPts val="0"/>
              </a:spcBef>
              <a:spcAft>
                <a:spcPts val="450"/>
              </a:spcAft>
            </a:pPr>
            <a:r>
              <a:rPr lang="en-CA" sz="1100" b="0" dirty="0">
                <a:solidFill>
                  <a:schemeClr val="tx1"/>
                </a:solidFill>
                <a:latin typeface="Arial" panose="020B0604020202020204" pitchFamily="34" charset="0"/>
              </a:rPr>
              <a:t>Although Canada’s results are very similar to the international average, gaps remain in communication and hospital discharge planning </a:t>
            </a:r>
            <a:r>
              <a:rPr lang="en-CA" sz="1100" b="0" dirty="0" smtClean="0">
                <a:solidFill>
                  <a:schemeClr val="tx1"/>
                </a:solidFill>
                <a:latin typeface="Arial" panose="020B0604020202020204" pitchFamily="34" charset="0"/>
              </a:rPr>
              <a:t>for seniors. </a:t>
            </a:r>
            <a:r>
              <a:rPr lang="en-CA" sz="1100" b="0" dirty="0">
                <a:solidFill>
                  <a:schemeClr val="tx1"/>
                </a:solidFill>
                <a:latin typeface="Arial" panose="020B0604020202020204" pitchFamily="34" charset="0"/>
              </a:rPr>
              <a:t>1 out of 5 did not receive written information on what to do after discharge </a:t>
            </a:r>
            <a:r>
              <a:rPr lang="en-CA" sz="1100" b="0" dirty="0" smtClean="0">
                <a:solidFill>
                  <a:schemeClr val="tx1"/>
                </a:solidFill>
                <a:latin typeface="Arial" panose="020B0604020202020204" pitchFamily="34" charset="0"/>
              </a:rPr>
              <a:t>or </a:t>
            </a:r>
            <a:r>
              <a:rPr lang="en-CA" sz="1100" b="0" dirty="0">
                <a:solidFill>
                  <a:schemeClr val="tx1"/>
                </a:solidFill>
                <a:latin typeface="Arial" panose="020B0604020202020204" pitchFamily="34" charset="0"/>
              </a:rPr>
              <a:t>did not </a:t>
            </a:r>
            <a:r>
              <a:rPr lang="en-CA" sz="1100" b="0" dirty="0" smtClean="0">
                <a:solidFill>
                  <a:schemeClr val="tx1"/>
                </a:solidFill>
                <a:latin typeface="Arial" panose="020B0604020202020204" pitchFamily="34" charset="0"/>
              </a:rPr>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have </a:t>
            </a:r>
            <a:r>
              <a:rPr lang="en-CA" sz="1100" b="0" dirty="0">
                <a:solidFill>
                  <a:schemeClr val="tx1"/>
                </a:solidFill>
                <a:latin typeface="Arial" panose="020B0604020202020204" pitchFamily="34" charset="0"/>
              </a:rPr>
              <a:t>follow-up care arranged. One-quarter of seniors (27%) did not have someone review the purpose of each </a:t>
            </a:r>
            <a:r>
              <a:rPr lang="en-CA" sz="1100" b="0" dirty="0" smtClean="0">
                <a:solidFill>
                  <a:schemeClr val="tx1"/>
                </a:solidFill>
                <a:latin typeface="Arial" panose="020B0604020202020204" pitchFamily="34" charset="0"/>
              </a:rPr>
              <a:t>of </a:t>
            </a:r>
            <a:br>
              <a:rPr lang="en-CA" sz="1100" b="0" dirty="0" smtClean="0">
                <a:solidFill>
                  <a:schemeClr val="tx1"/>
                </a:solidFill>
                <a:latin typeface="Arial" panose="020B0604020202020204" pitchFamily="34" charset="0"/>
              </a:rPr>
            </a:br>
            <a:r>
              <a:rPr lang="en-CA" sz="1100" b="0" dirty="0" smtClean="0">
                <a:solidFill>
                  <a:schemeClr val="tx1"/>
                </a:solidFill>
                <a:latin typeface="Arial" panose="020B0604020202020204" pitchFamily="34" charset="0"/>
              </a:rPr>
              <a:t>their </a:t>
            </a:r>
            <a:r>
              <a:rPr lang="en-CA" sz="1100" b="0" dirty="0">
                <a:solidFill>
                  <a:schemeClr val="tx1"/>
                </a:solidFill>
                <a:latin typeface="Arial" panose="020B0604020202020204" pitchFamily="34" charset="0"/>
              </a:rPr>
              <a:t>medications with them.</a:t>
            </a:r>
          </a:p>
          <a:p>
            <a:pPr>
              <a:lnSpc>
                <a:spcPts val="1600"/>
              </a:lnSpc>
              <a:spcBef>
                <a:spcPts val="0"/>
              </a:spcBef>
              <a:spcAft>
                <a:spcPts val="450"/>
              </a:spcAft>
            </a:pPr>
            <a:r>
              <a:rPr lang="en-CA" sz="1100" b="0" dirty="0">
                <a:solidFill>
                  <a:schemeClr val="tx1"/>
                </a:solidFill>
                <a:latin typeface="Arial" panose="020B0604020202020204" pitchFamily="34" charset="0"/>
              </a:rPr>
              <a:t>1 out of 10 Canadian seniors said that their regular doctor did not seem informed about their hospital care.</a:t>
            </a:r>
          </a:p>
          <a:p>
            <a:pPr>
              <a:lnSpc>
                <a:spcPts val="1800"/>
              </a:lnSpc>
            </a:pPr>
            <a:endParaRPr lang="en-CA" sz="2000" b="0" dirty="0">
              <a:solidFill>
                <a:schemeClr val="tx1"/>
              </a:solidFill>
              <a:latin typeface="Arial" panose="020B0604020202020204" pitchFamily="34" charset="0"/>
            </a:endParaRPr>
          </a:p>
          <a:p>
            <a:pPr marL="0" indent="0">
              <a:buNone/>
            </a:pP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6</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049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702133" y="1889843"/>
            <a:ext cx="4899496" cy="3571132"/>
            <a:chOff x="3636080" y="1803629"/>
            <a:chExt cx="4899496" cy="3571132"/>
          </a:xfrm>
        </p:grpSpPr>
        <p:grpSp>
          <p:nvGrpSpPr>
            <p:cNvPr id="45" name="Group 44"/>
            <p:cNvGrpSpPr/>
            <p:nvPr/>
          </p:nvGrpSpPr>
          <p:grpSpPr>
            <a:xfrm>
              <a:off x="3636080" y="1803629"/>
              <a:ext cx="4899496" cy="3571132"/>
              <a:chOff x="990741" y="1488168"/>
              <a:chExt cx="5550327" cy="4045508"/>
            </a:xfrm>
          </p:grpSpPr>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90741" y="1488168"/>
                <a:ext cx="5550327" cy="4045508"/>
              </a:xfrm>
              <a:prstGeom prst="rect">
                <a:avLst/>
              </a:prstGeom>
            </p:spPr>
          </p:pic>
          <p:grpSp>
            <p:nvGrpSpPr>
              <p:cNvPr id="51" name="Group 50"/>
              <p:cNvGrpSpPr/>
              <p:nvPr/>
            </p:nvGrpSpPr>
            <p:grpSpPr>
              <a:xfrm>
                <a:off x="1350054" y="4112122"/>
                <a:ext cx="363501" cy="363501"/>
                <a:chOff x="1350054" y="4112122"/>
                <a:chExt cx="363501" cy="363501"/>
              </a:xfrm>
            </p:grpSpPr>
            <p:sp>
              <p:nvSpPr>
                <p:cNvPr id="82" name="TextBox 81"/>
                <p:cNvSpPr txBox="1"/>
                <p:nvPr/>
              </p:nvSpPr>
              <p:spPr>
                <a:xfrm>
                  <a:off x="1350054" y="4112122"/>
                  <a:ext cx="363501" cy="36350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83" name="Rectangle 82"/>
                <p:cNvSpPr/>
                <p:nvPr/>
              </p:nvSpPr>
              <p:spPr>
                <a:xfrm>
                  <a:off x="1432835" y="4197991"/>
                  <a:ext cx="197938"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3%</a:t>
                  </a:r>
                  <a:endParaRPr lang="en-CA" sz="1100" b="1" dirty="0">
                    <a:solidFill>
                      <a:srgbClr val="282828"/>
                    </a:solidFill>
                    <a:effectLst>
                      <a:glow rad="101600">
                        <a:srgbClr val="00A199"/>
                      </a:glow>
                    </a:effectLst>
                  </a:endParaRPr>
                </a:p>
              </p:txBody>
            </p:sp>
          </p:grpSp>
          <p:grpSp>
            <p:nvGrpSpPr>
              <p:cNvPr id="52" name="Group 51"/>
              <p:cNvGrpSpPr/>
              <p:nvPr/>
            </p:nvGrpSpPr>
            <p:grpSpPr>
              <a:xfrm>
                <a:off x="2416009" y="4298484"/>
                <a:ext cx="363501" cy="363501"/>
                <a:chOff x="1350054" y="4112122"/>
                <a:chExt cx="363501" cy="363501"/>
              </a:xfrm>
            </p:grpSpPr>
            <p:sp>
              <p:nvSpPr>
                <p:cNvPr id="71" name="TextBox 70"/>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81" name="Rectangle 80"/>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rPr>
                    <a:t>19%</a:t>
                  </a:r>
                  <a:endParaRPr lang="en-CA" sz="1100" b="1" dirty="0">
                    <a:solidFill>
                      <a:srgbClr val="282828"/>
                    </a:solidFill>
                  </a:endParaRPr>
                </a:p>
              </p:txBody>
            </p:sp>
          </p:grpSp>
          <p:grpSp>
            <p:nvGrpSpPr>
              <p:cNvPr id="53" name="Group 52"/>
              <p:cNvGrpSpPr/>
              <p:nvPr/>
            </p:nvGrpSpPr>
            <p:grpSpPr>
              <a:xfrm>
                <a:off x="2882408" y="4289577"/>
                <a:ext cx="363501" cy="363501"/>
                <a:chOff x="1362939" y="4109342"/>
                <a:chExt cx="363501" cy="363501"/>
              </a:xfrm>
            </p:grpSpPr>
            <p:sp>
              <p:nvSpPr>
                <p:cNvPr id="69" name="TextBox 68"/>
                <p:cNvSpPr txBox="1"/>
                <p:nvPr/>
              </p:nvSpPr>
              <p:spPr>
                <a:xfrm>
                  <a:off x="1362939" y="410934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0" name="Rectangle 69"/>
                <p:cNvSpPr/>
                <p:nvPr/>
              </p:nvSpPr>
              <p:spPr>
                <a:xfrm>
                  <a:off x="1410037" y="4195211"/>
                  <a:ext cx="279654" cy="191763"/>
                </a:xfrm>
                <a:prstGeom prst="rect">
                  <a:avLst/>
                </a:prstGeom>
                <a:noFill/>
                <a:ln>
                  <a:noFill/>
                </a:ln>
              </p:spPr>
              <p:txBody>
                <a:bodyPr wrap="none" lIns="0" tIns="0" rIns="0" bIns="0">
                  <a:spAutoFit/>
                </a:bodyPr>
                <a:lstStyle/>
                <a:p>
                  <a:r>
                    <a:rPr lang="en-CA" sz="1100" b="1" dirty="0" smtClean="0">
                      <a:solidFill>
                        <a:srgbClr val="282828"/>
                      </a:solidFill>
                    </a:rPr>
                    <a:t>23%</a:t>
                  </a:r>
                  <a:endParaRPr lang="en-CA" sz="1100" b="1" dirty="0">
                    <a:solidFill>
                      <a:srgbClr val="282828"/>
                    </a:solidFill>
                  </a:endParaRPr>
                </a:p>
              </p:txBody>
            </p:sp>
          </p:grpSp>
          <p:grpSp>
            <p:nvGrpSpPr>
              <p:cNvPr id="54" name="Group 53"/>
              <p:cNvGrpSpPr/>
              <p:nvPr/>
            </p:nvGrpSpPr>
            <p:grpSpPr>
              <a:xfrm>
                <a:off x="3532345" y="4480029"/>
                <a:ext cx="363501" cy="363501"/>
                <a:chOff x="1340188" y="4102256"/>
                <a:chExt cx="363501" cy="363501"/>
              </a:xfrm>
            </p:grpSpPr>
            <p:sp>
              <p:nvSpPr>
                <p:cNvPr id="67" name="TextBox 66"/>
                <p:cNvSpPr txBox="1"/>
                <p:nvPr/>
              </p:nvSpPr>
              <p:spPr>
                <a:xfrm>
                  <a:off x="1340188" y="4102256"/>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8" name="Rectangle 67"/>
                <p:cNvSpPr/>
                <p:nvPr/>
              </p:nvSpPr>
              <p:spPr>
                <a:xfrm>
                  <a:off x="1387286" y="4188125"/>
                  <a:ext cx="279654" cy="191763"/>
                </a:xfrm>
                <a:prstGeom prst="rect">
                  <a:avLst/>
                </a:prstGeom>
                <a:noFill/>
                <a:ln>
                  <a:noFill/>
                </a:ln>
              </p:spPr>
              <p:txBody>
                <a:bodyPr wrap="none" lIns="0" tIns="0" rIns="0" bIns="0">
                  <a:spAutoFit/>
                </a:bodyPr>
                <a:lstStyle/>
                <a:p>
                  <a:r>
                    <a:rPr lang="en-CA" sz="1100" b="1" dirty="0" smtClean="0">
                      <a:solidFill>
                        <a:srgbClr val="282828"/>
                      </a:solidFill>
                      <a:effectLst/>
                    </a:rPr>
                    <a:t>12%</a:t>
                  </a:r>
                  <a:endParaRPr lang="en-CA" sz="1100" b="1" dirty="0">
                    <a:solidFill>
                      <a:srgbClr val="282828"/>
                    </a:solidFill>
                    <a:effectLst/>
                  </a:endParaRPr>
                </a:p>
              </p:txBody>
            </p:sp>
          </p:grpSp>
          <p:grpSp>
            <p:nvGrpSpPr>
              <p:cNvPr id="55" name="Group 54"/>
              <p:cNvGrpSpPr/>
              <p:nvPr/>
            </p:nvGrpSpPr>
            <p:grpSpPr>
              <a:xfrm>
                <a:off x="4415880" y="4315838"/>
                <a:ext cx="363501" cy="363501"/>
                <a:chOff x="1350054" y="4112122"/>
                <a:chExt cx="363501" cy="363501"/>
              </a:xfrm>
            </p:grpSpPr>
            <p:sp>
              <p:nvSpPr>
                <p:cNvPr id="65" name="TextBox 64"/>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6" name="Rectangle 65"/>
                <p:cNvSpPr/>
                <p:nvPr/>
              </p:nvSpPr>
              <p:spPr>
                <a:xfrm>
                  <a:off x="1397152" y="4197991"/>
                  <a:ext cx="279654" cy="191763"/>
                </a:xfrm>
                <a:prstGeom prst="rect">
                  <a:avLst/>
                </a:prstGeom>
                <a:noFill/>
                <a:ln>
                  <a:noFill/>
                </a:ln>
              </p:spPr>
              <p:txBody>
                <a:bodyPr wrap="none" lIns="0" tIns="0" rIns="0" bIns="0">
                  <a:spAutoFit/>
                </a:bodyPr>
                <a:lstStyle/>
                <a:p>
                  <a:r>
                    <a:rPr lang="en-CA" sz="1100" b="1" dirty="0" smtClean="0">
                      <a:solidFill>
                        <a:srgbClr val="282828"/>
                      </a:solidFill>
                      <a:effectLst/>
                    </a:rPr>
                    <a:t>16%</a:t>
                  </a:r>
                  <a:endParaRPr lang="en-CA" sz="1100" b="1" dirty="0">
                    <a:solidFill>
                      <a:srgbClr val="282828"/>
                    </a:solidFill>
                    <a:effectLst/>
                  </a:endParaRPr>
                </a:p>
              </p:txBody>
            </p:sp>
          </p:grpSp>
          <p:grpSp>
            <p:nvGrpSpPr>
              <p:cNvPr id="56" name="Group 55"/>
              <p:cNvGrpSpPr/>
              <p:nvPr/>
            </p:nvGrpSpPr>
            <p:grpSpPr>
              <a:xfrm>
                <a:off x="5864398" y="3554975"/>
                <a:ext cx="363501" cy="363501"/>
                <a:chOff x="1186452" y="3836285"/>
                <a:chExt cx="363501" cy="363501"/>
              </a:xfrm>
            </p:grpSpPr>
            <p:sp>
              <p:nvSpPr>
                <p:cNvPr id="63" name="TextBox 62"/>
                <p:cNvSpPr txBox="1"/>
                <p:nvPr/>
              </p:nvSpPr>
              <p:spPr>
                <a:xfrm>
                  <a:off x="1186452" y="3836285"/>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4" name="Rectangle 63"/>
                <p:cNvSpPr/>
                <p:nvPr/>
              </p:nvSpPr>
              <p:spPr>
                <a:xfrm>
                  <a:off x="1269233" y="3922154"/>
                  <a:ext cx="197938" cy="191763"/>
                </a:xfrm>
                <a:prstGeom prst="rect">
                  <a:avLst/>
                </a:prstGeom>
                <a:noFill/>
                <a:ln>
                  <a:noFill/>
                </a:ln>
              </p:spPr>
              <p:txBody>
                <a:bodyPr wrap="none" lIns="0" tIns="0" rIns="0" bIns="0">
                  <a:spAutoFit/>
                </a:bodyPr>
                <a:lstStyle/>
                <a:p>
                  <a:r>
                    <a:rPr lang="en-CA" sz="1100" b="1" dirty="0" smtClean="0">
                      <a:solidFill>
                        <a:srgbClr val="282828"/>
                      </a:solidFill>
                      <a:effectLst/>
                    </a:rPr>
                    <a:t>5%</a:t>
                  </a:r>
                  <a:endParaRPr lang="en-CA" sz="1100" b="1" dirty="0">
                    <a:solidFill>
                      <a:srgbClr val="282828"/>
                    </a:solidFill>
                    <a:effectLst/>
                  </a:endParaRPr>
                </a:p>
              </p:txBody>
            </p:sp>
          </p:grpSp>
          <p:grpSp>
            <p:nvGrpSpPr>
              <p:cNvPr id="57" name="Group 56"/>
              <p:cNvGrpSpPr/>
              <p:nvPr/>
            </p:nvGrpSpPr>
            <p:grpSpPr>
              <a:xfrm>
                <a:off x="6154216" y="4452067"/>
                <a:ext cx="363501" cy="363501"/>
                <a:chOff x="976987" y="4018967"/>
                <a:chExt cx="363501" cy="363501"/>
              </a:xfrm>
            </p:grpSpPr>
            <p:sp>
              <p:nvSpPr>
                <p:cNvPr id="61" name="TextBox 60"/>
                <p:cNvSpPr txBox="1"/>
                <p:nvPr/>
              </p:nvSpPr>
              <p:spPr>
                <a:xfrm>
                  <a:off x="976987" y="4018967"/>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2" name="Rectangle 61"/>
                <p:cNvSpPr/>
                <p:nvPr/>
              </p:nvSpPr>
              <p:spPr>
                <a:xfrm>
                  <a:off x="1059767" y="4104836"/>
                  <a:ext cx="197938" cy="191763"/>
                </a:xfrm>
                <a:prstGeom prst="rect">
                  <a:avLst/>
                </a:prstGeom>
                <a:noFill/>
                <a:ln>
                  <a:noFill/>
                </a:ln>
              </p:spPr>
              <p:txBody>
                <a:bodyPr wrap="none" lIns="0" tIns="0" rIns="0" bIns="0">
                  <a:spAutoFit/>
                </a:bodyPr>
                <a:lstStyle/>
                <a:p>
                  <a:r>
                    <a:rPr lang="en-CA" sz="1100" b="1" dirty="0" smtClean="0">
                      <a:solidFill>
                        <a:srgbClr val="282828"/>
                      </a:solidFill>
                    </a:rPr>
                    <a:t>8%</a:t>
                  </a:r>
                  <a:endParaRPr lang="en-CA" sz="1100" b="1" dirty="0">
                    <a:solidFill>
                      <a:srgbClr val="282828"/>
                    </a:solidFill>
                  </a:endParaRPr>
                </a:p>
              </p:txBody>
            </p:sp>
          </p:grpSp>
          <p:grpSp>
            <p:nvGrpSpPr>
              <p:cNvPr id="58" name="Group 57"/>
              <p:cNvGrpSpPr/>
              <p:nvPr/>
            </p:nvGrpSpPr>
            <p:grpSpPr>
              <a:xfrm>
                <a:off x="5844640" y="4891654"/>
                <a:ext cx="363501" cy="363501"/>
                <a:chOff x="1119596" y="3865758"/>
                <a:chExt cx="363501" cy="363501"/>
              </a:xfrm>
            </p:grpSpPr>
            <p:sp>
              <p:nvSpPr>
                <p:cNvPr id="59" name="TextBox 58"/>
                <p:cNvSpPr txBox="1"/>
                <p:nvPr/>
              </p:nvSpPr>
              <p:spPr>
                <a:xfrm>
                  <a:off x="1119596" y="3865758"/>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0" name="Rectangle 59"/>
                <p:cNvSpPr/>
                <p:nvPr/>
              </p:nvSpPr>
              <p:spPr>
                <a:xfrm>
                  <a:off x="1202373" y="3951627"/>
                  <a:ext cx="197938" cy="191763"/>
                </a:xfrm>
                <a:prstGeom prst="rect">
                  <a:avLst/>
                </a:prstGeom>
                <a:noFill/>
                <a:ln>
                  <a:noFill/>
                </a:ln>
              </p:spPr>
              <p:txBody>
                <a:bodyPr wrap="none" lIns="0" tIns="0" rIns="0" bIns="0">
                  <a:spAutoFit/>
                </a:bodyPr>
                <a:lstStyle/>
                <a:p>
                  <a:r>
                    <a:rPr lang="en-CA" sz="1100" b="1" dirty="0" smtClean="0">
                      <a:solidFill>
                        <a:srgbClr val="282828"/>
                      </a:solidFill>
                    </a:rPr>
                    <a:t>7%</a:t>
                  </a:r>
                  <a:endParaRPr lang="en-CA" sz="1100" b="1" dirty="0">
                    <a:solidFill>
                      <a:srgbClr val="282828"/>
                    </a:solidFill>
                  </a:endParaRPr>
                </a:p>
              </p:txBody>
            </p:sp>
          </p:grpSp>
        </p:grpSp>
        <p:sp>
          <p:nvSpPr>
            <p:cNvPr id="46" name="TextBox 45"/>
            <p:cNvSpPr txBox="1"/>
            <p:nvPr/>
          </p:nvSpPr>
          <p:spPr>
            <a:xfrm>
              <a:off x="7264128" y="3268765"/>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47" name="Rectangle 46"/>
            <p:cNvSpPr/>
            <p:nvPr/>
          </p:nvSpPr>
          <p:spPr>
            <a:xfrm>
              <a:off x="7337202" y="3344565"/>
              <a:ext cx="174728" cy="169277"/>
            </a:xfrm>
            <a:prstGeom prst="rect">
              <a:avLst/>
            </a:prstGeom>
            <a:noFill/>
            <a:ln>
              <a:noFill/>
            </a:ln>
          </p:spPr>
          <p:txBody>
            <a:bodyPr wrap="none" lIns="0" tIns="0" rIns="0" bIns="0">
              <a:spAutoFit/>
            </a:bodyPr>
            <a:lstStyle/>
            <a:p>
              <a:r>
                <a:rPr lang="en-CA" sz="1100" b="1" dirty="0" smtClean="0">
                  <a:solidFill>
                    <a:srgbClr val="282828"/>
                  </a:solidFill>
                  <a:effectLst/>
                </a:rPr>
                <a:t>7%</a:t>
              </a:r>
              <a:endParaRPr lang="en-CA" sz="1100" b="1" dirty="0">
                <a:solidFill>
                  <a:srgbClr val="282828"/>
                </a:solidFill>
                <a:effectLst/>
              </a:endParaRPr>
            </a:p>
          </p:txBody>
        </p:sp>
        <p:sp>
          <p:nvSpPr>
            <p:cNvPr id="48" name="TextBox 47"/>
            <p:cNvSpPr txBox="1"/>
            <p:nvPr/>
          </p:nvSpPr>
          <p:spPr>
            <a:xfrm>
              <a:off x="4451474" y="4214324"/>
              <a:ext cx="320877" cy="320877"/>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49" name="Rectangle 48"/>
            <p:cNvSpPr/>
            <p:nvPr/>
          </p:nvSpPr>
          <p:spPr>
            <a:xfrm>
              <a:off x="4524548" y="4290124"/>
              <a:ext cx="174728" cy="169277"/>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a:t>
              </a:r>
              <a:endParaRPr lang="en-CA" sz="1100" b="1" dirty="0">
                <a:solidFill>
                  <a:srgbClr val="282828"/>
                </a:solidFill>
                <a:effectLst>
                  <a:glow rad="101600">
                    <a:srgbClr val="00A199"/>
                  </a:glow>
                </a:effectLst>
              </a:endParaRPr>
            </a:p>
          </p:txBody>
        </p:sp>
      </p:grpSp>
      <p:sp>
        <p:nvSpPr>
          <p:cNvPr id="3" name="Title 1"/>
          <p:cNvSpPr>
            <a:spLocks noGrp="1"/>
          </p:cNvSpPr>
          <p:nvPr>
            <p:ph type="title"/>
          </p:nvPr>
        </p:nvSpPr>
        <p:spPr>
          <a:xfrm>
            <a:off x="457200" y="389999"/>
            <a:ext cx="8229600" cy="423193"/>
          </a:xfrm>
        </p:spPr>
        <p:txBody>
          <a:bodyPr/>
          <a:lstStyle/>
          <a:p>
            <a:pPr>
              <a:lnSpc>
                <a:spcPts val="3600"/>
              </a:lnSpc>
            </a:pPr>
            <a:r>
              <a:rPr lang="en-CA" dirty="0"/>
              <a:t>1 </a:t>
            </a:r>
            <a:r>
              <a:rPr lang="en-CA" dirty="0" smtClean="0"/>
              <a:t>out of </a:t>
            </a:r>
            <a:r>
              <a:rPr lang="en-CA" dirty="0"/>
              <a:t>10 Canadian seniors said their regular doctor/clinic did not seem informed </a:t>
            </a:r>
            <a:r>
              <a:rPr lang="en-CA" dirty="0" smtClean="0"/>
              <a:t>about </a:t>
            </a:r>
            <a:r>
              <a:rPr lang="en-CA" dirty="0"/>
              <a:t>their hospital care after discharge</a:t>
            </a:r>
          </a:p>
        </p:txBody>
      </p:sp>
      <p:sp>
        <p:nvSpPr>
          <p:cNvPr id="2" name="Slide Number Placeholder 1"/>
          <p:cNvSpPr>
            <a:spLocks noGrp="1"/>
          </p:cNvSpPr>
          <p:nvPr>
            <p:ph type="sldNum" sz="quarter" idx="4"/>
          </p:nvPr>
        </p:nvSpPr>
        <p:spPr/>
        <p:txBody>
          <a:bodyPr/>
          <a:lstStyle/>
          <a:p>
            <a:fld id="{B0F7FFD8-5CE8-4D8F-8E40-58118BB0EBB0}" type="slidenum">
              <a:rPr lang="en-CA" smtClean="0"/>
              <a:pPr/>
              <a:t>60</a:t>
            </a:fld>
            <a:endParaRPr lang="en-CA" dirty="0"/>
          </a:p>
        </p:txBody>
      </p:sp>
      <p:sp>
        <p:nvSpPr>
          <p:cNvPr id="172" name="Rectangle 171"/>
          <p:cNvSpPr/>
          <p:nvPr/>
        </p:nvSpPr>
        <p:spPr>
          <a:xfrm>
            <a:off x="507333" y="5514207"/>
            <a:ext cx="8313256" cy="646331"/>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The Commonwealth Fund average was calculated by adding the results from the 11 countries and dividing by the number of countries. </a:t>
            </a:r>
            <a:r>
              <a:rPr lang="en-US" sz="900" dirty="0" smtClean="0">
                <a:latin typeface="Arial" panose="020B0604020202020204" pitchFamily="34" charset="0"/>
              </a:rPr>
              <a:t>The </a:t>
            </a:r>
            <a:r>
              <a:rPr lang="en-US" sz="900" dirty="0">
                <a:latin typeface="Arial" panose="020B0604020202020204" pitchFamily="34" charset="0"/>
              </a:rPr>
              <a:t>Canadian average represents the average experience of Canadians (as opposed to the mean of provincial results).</a:t>
            </a:r>
          </a:p>
          <a:p>
            <a:r>
              <a:rPr lang="en-US" sz="900" dirty="0">
                <a:latin typeface="Arial" panose="020B0604020202020204" pitchFamily="34" charset="0"/>
              </a:rPr>
              <a:t>Above-average results are more desirable relative to the international average, while below-average results often indicate areas in need of improvement</a:t>
            </a:r>
            <a:r>
              <a:rPr lang="en-US" sz="900" dirty="0" smtClean="0">
                <a:latin typeface="Arial" panose="020B0604020202020204" pitchFamily="34" charset="0"/>
              </a:rPr>
              <a:t>.</a:t>
            </a:r>
            <a:endParaRPr lang="en-US" sz="900" dirty="0">
              <a:latin typeface="Arial" panose="020B0604020202020204" pitchFamily="34" charset="0"/>
            </a:endParaRPr>
          </a:p>
        </p:txBody>
      </p:sp>
      <p:graphicFrame>
        <p:nvGraphicFramePr>
          <p:cNvPr id="41" name="Chart 40"/>
          <p:cNvGraphicFramePr/>
          <p:nvPr>
            <p:extLst>
              <p:ext uri="{D42A27DB-BD31-4B8C-83A1-F6EECF244321}">
                <p14:modId xmlns:p14="http://schemas.microsoft.com/office/powerpoint/2010/main" val="3232460316"/>
              </p:ext>
            </p:extLst>
          </p:nvPr>
        </p:nvGraphicFramePr>
        <p:xfrm>
          <a:off x="133251" y="1456281"/>
          <a:ext cx="3681046" cy="4305448"/>
        </p:xfrm>
        <a:graphic>
          <a:graphicData uri="http://schemas.openxmlformats.org/drawingml/2006/chart">
            <c:chart xmlns:c="http://schemas.openxmlformats.org/drawingml/2006/chart" xmlns:r="http://schemas.openxmlformats.org/officeDocument/2006/relationships" r:id="rId4"/>
          </a:graphicData>
        </a:graphic>
      </p:graphicFrame>
      <p:grpSp>
        <p:nvGrpSpPr>
          <p:cNvPr id="37" name="Group 2"/>
          <p:cNvGrpSpPr/>
          <p:nvPr/>
        </p:nvGrpSpPr>
        <p:grpSpPr>
          <a:xfrm>
            <a:off x="247211" y="6477961"/>
            <a:ext cx="4324789" cy="261623"/>
            <a:chOff x="1559256" y="5157193"/>
            <a:chExt cx="4324789" cy="253467"/>
          </a:xfrm>
        </p:grpSpPr>
        <p:grpSp>
          <p:nvGrpSpPr>
            <p:cNvPr id="38" name="Group 3"/>
            <p:cNvGrpSpPr/>
            <p:nvPr/>
          </p:nvGrpSpPr>
          <p:grpSpPr>
            <a:xfrm>
              <a:off x="1559256" y="5157203"/>
              <a:ext cx="1598406" cy="253455"/>
              <a:chOff x="2989195" y="6289577"/>
              <a:chExt cx="1741128" cy="264692"/>
            </a:xfrm>
          </p:grpSpPr>
          <p:sp>
            <p:nvSpPr>
              <p:cNvPr id="7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7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9" name="Group 5"/>
            <p:cNvGrpSpPr/>
            <p:nvPr/>
          </p:nvGrpSpPr>
          <p:grpSpPr>
            <a:xfrm>
              <a:off x="2918782" y="5157206"/>
              <a:ext cx="1453097" cy="253454"/>
              <a:chOff x="4402330" y="6289581"/>
              <a:chExt cx="1741127" cy="264691"/>
            </a:xfrm>
          </p:grpSpPr>
          <p:sp>
            <p:nvSpPr>
              <p:cNvPr id="7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7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0" name="Group 7"/>
            <p:cNvGrpSpPr/>
            <p:nvPr/>
          </p:nvGrpSpPr>
          <p:grpSpPr>
            <a:xfrm>
              <a:off x="4430950" y="5157193"/>
              <a:ext cx="1453095" cy="253454"/>
              <a:chOff x="5966949" y="6289568"/>
              <a:chExt cx="1741125" cy="264691"/>
            </a:xfrm>
          </p:grpSpPr>
          <p:sp>
            <p:nvSpPr>
              <p:cNvPr id="4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76" name="Rectangle 7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385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229600" cy="423193"/>
          </a:xfrm>
        </p:spPr>
        <p:txBody>
          <a:bodyPr/>
          <a:lstStyle/>
          <a:p>
            <a:r>
              <a:rPr lang="en-US" dirty="0" smtClean="0"/>
              <a:t>Some seniors who had a hospital stay did not </a:t>
            </a:r>
            <a:r>
              <a:rPr lang="en-US" dirty="0"/>
              <a:t>receive comprehensive discharge </a:t>
            </a:r>
            <a:r>
              <a:rPr lang="en-US" dirty="0" smtClean="0"/>
              <a:t>planning</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61</a:t>
            </a:fld>
            <a:endParaRPr lang="en-CA" dirty="0"/>
          </a:p>
        </p:txBody>
      </p:sp>
      <p:sp>
        <p:nvSpPr>
          <p:cNvPr id="27" name="TextBox 26"/>
          <p:cNvSpPr txBox="1"/>
          <p:nvPr/>
        </p:nvSpPr>
        <p:spPr>
          <a:xfrm>
            <a:off x="628650" y="2200087"/>
            <a:ext cx="3486369"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Who </a:t>
            </a:r>
            <a:r>
              <a:rPr lang="en-US" sz="1200" b="1" dirty="0">
                <a:solidFill>
                  <a:srgbClr val="000000"/>
                </a:solidFill>
                <a:latin typeface="Arial Narrow" panose="020B0606020202030204" pitchFamily="34" charset="0"/>
              </a:rPr>
              <a:t>did not receive written information </a:t>
            </a:r>
            <a:r>
              <a:rPr lang="en-US" sz="1200" dirty="0">
                <a:solidFill>
                  <a:srgbClr val="000000"/>
                </a:solidFill>
                <a:latin typeface="Arial Narrow" panose="020B0606020202030204" pitchFamily="34" charset="0"/>
              </a:rPr>
              <a:t>on what to do when they returned home and what symptoms to watch for </a:t>
            </a:r>
            <a:endParaRPr lang="en-CA" sz="1200" dirty="0">
              <a:solidFill>
                <a:srgbClr val="000000"/>
              </a:solidFill>
              <a:latin typeface="Arial Narrow" panose="020B0606020202030204" pitchFamily="34" charset="0"/>
            </a:endParaRPr>
          </a:p>
        </p:txBody>
      </p:sp>
      <p:sp>
        <p:nvSpPr>
          <p:cNvPr id="28" name="TextBox 27"/>
          <p:cNvSpPr txBox="1"/>
          <p:nvPr/>
        </p:nvSpPr>
        <p:spPr>
          <a:xfrm>
            <a:off x="1243324" y="2914230"/>
            <a:ext cx="2871695" cy="646331"/>
          </a:xfrm>
          <a:prstGeom prst="rect">
            <a:avLst/>
          </a:prstGeom>
          <a:noFill/>
        </p:spPr>
        <p:txBody>
          <a:bodyPr wrap="square" rtlCol="0">
            <a:spAutoFit/>
          </a:bodyPr>
          <a:lstStyle>
            <a:defPPr>
              <a:defRPr lang="en-US"/>
            </a:defPPr>
            <a:lvl1pPr>
              <a:defRPr sz="1200">
                <a:solidFill>
                  <a:srgbClr val="000000"/>
                </a:solidFill>
                <a:latin typeface="Arial Narrow" panose="020B0606020202030204" pitchFamily="34" charset="0"/>
              </a:defRPr>
            </a:lvl1pPr>
          </a:lstStyle>
          <a:p>
            <a:pPr algn="r"/>
            <a:r>
              <a:rPr lang="en-US" dirty="0"/>
              <a:t>Whose hospital </a:t>
            </a:r>
            <a:r>
              <a:rPr lang="en-US" b="1" dirty="0"/>
              <a:t>did not make arrangements </a:t>
            </a:r>
            <a:r>
              <a:rPr lang="en-US" dirty="0"/>
              <a:t>for or make sure they had follow-up care with a doctor or other health care professional*</a:t>
            </a:r>
            <a:endParaRPr lang="en-CA" dirty="0"/>
          </a:p>
        </p:txBody>
      </p:sp>
      <p:sp>
        <p:nvSpPr>
          <p:cNvPr id="45" name="Rectangle 44"/>
          <p:cNvSpPr/>
          <p:nvPr/>
        </p:nvSpPr>
        <p:spPr>
          <a:xfrm>
            <a:off x="810128" y="3769308"/>
            <a:ext cx="3304891"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Who </a:t>
            </a:r>
            <a:r>
              <a:rPr lang="en-US" sz="1200" b="1" dirty="0">
                <a:solidFill>
                  <a:srgbClr val="000000"/>
                </a:solidFill>
                <a:latin typeface="Arial Narrow" panose="020B0606020202030204" pitchFamily="34" charset="0"/>
              </a:rPr>
              <a:t>did not have someone discuss with them </a:t>
            </a:r>
            <a:r>
              <a:rPr lang="en-US" sz="1200" dirty="0">
                <a:solidFill>
                  <a:srgbClr val="000000"/>
                </a:solidFill>
                <a:latin typeface="Arial Narrow" panose="020B0606020202030204" pitchFamily="34" charset="0"/>
              </a:rPr>
              <a:t>the purpose of taking each of their medications</a:t>
            </a:r>
            <a:r>
              <a:rPr lang="en-US" sz="1200" baseline="30000" dirty="0">
                <a:solidFill>
                  <a:srgbClr val="000000"/>
                </a:solidFill>
                <a:latin typeface="Arial Narrow" panose="020B0606020202030204" pitchFamily="34" charset="0"/>
              </a:rPr>
              <a:t>†</a:t>
            </a:r>
            <a:r>
              <a:rPr lang="en-US" sz="1200" dirty="0">
                <a:solidFill>
                  <a:srgbClr val="000000"/>
                </a:solidFill>
                <a:latin typeface="Arial Narrow" panose="020B0606020202030204" pitchFamily="34" charset="0"/>
              </a:rPr>
              <a:t> </a:t>
            </a:r>
            <a:endParaRPr lang="en-CA" sz="1200" dirty="0">
              <a:solidFill>
                <a:srgbClr val="000000"/>
              </a:solidFill>
              <a:latin typeface="Arial Narrow" panose="020B0606020202030204" pitchFamily="34" charset="0"/>
            </a:endParaRPr>
          </a:p>
        </p:txBody>
      </p:sp>
      <p:sp>
        <p:nvSpPr>
          <p:cNvPr id="46" name="Rectangle 45"/>
          <p:cNvSpPr/>
          <p:nvPr/>
        </p:nvSpPr>
        <p:spPr>
          <a:xfrm>
            <a:off x="1243325" y="4546333"/>
            <a:ext cx="2871694"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Who </a:t>
            </a:r>
            <a:r>
              <a:rPr lang="en-US" sz="1200" b="1" dirty="0">
                <a:solidFill>
                  <a:srgbClr val="000000"/>
                </a:solidFill>
                <a:latin typeface="Arial Narrow" panose="020B0606020202030204" pitchFamily="34" charset="0"/>
              </a:rPr>
              <a:t>did not know who to contact </a:t>
            </a:r>
            <a:r>
              <a:rPr lang="en-US" sz="1200" dirty="0">
                <a:solidFill>
                  <a:srgbClr val="000000"/>
                </a:solidFill>
                <a:latin typeface="Arial Narrow" panose="020B0606020202030204" pitchFamily="34" charset="0"/>
              </a:rPr>
              <a:t>if they had a question about their condition or treatment </a:t>
            </a:r>
            <a:endParaRPr lang="en-CA" sz="1200" dirty="0">
              <a:solidFill>
                <a:srgbClr val="000000"/>
              </a:solidFill>
              <a:latin typeface="Arial Narrow" panose="020B0606020202030204" pitchFamily="34" charset="0"/>
            </a:endParaRPr>
          </a:p>
        </p:txBody>
      </p:sp>
      <p:grpSp>
        <p:nvGrpSpPr>
          <p:cNvPr id="5" name="Group 4"/>
          <p:cNvGrpSpPr/>
          <p:nvPr/>
        </p:nvGrpSpPr>
        <p:grpSpPr>
          <a:xfrm>
            <a:off x="457200" y="1472409"/>
            <a:ext cx="8208531" cy="4422116"/>
            <a:chOff x="457200" y="1472409"/>
            <a:chExt cx="8208531" cy="4422116"/>
          </a:xfrm>
        </p:grpSpPr>
        <p:graphicFrame>
          <p:nvGraphicFramePr>
            <p:cNvPr id="26" name="Content Placeholder 4"/>
            <p:cNvGraphicFramePr>
              <a:graphicFrameLocks/>
            </p:cNvGraphicFramePr>
            <p:nvPr>
              <p:extLst>
                <p:ext uri="{D42A27DB-BD31-4B8C-83A1-F6EECF244321}">
                  <p14:modId xmlns:p14="http://schemas.microsoft.com/office/powerpoint/2010/main" val="608373191"/>
                </p:ext>
              </p:extLst>
            </p:nvPr>
          </p:nvGraphicFramePr>
          <p:xfrm>
            <a:off x="457200" y="1472409"/>
            <a:ext cx="8208531" cy="442211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5998391" y="5509866"/>
              <a:ext cx="1144772" cy="276999"/>
              <a:chOff x="5888663" y="5884770"/>
              <a:chExt cx="1144772" cy="276999"/>
            </a:xfrm>
          </p:grpSpPr>
          <p:grpSp>
            <p:nvGrpSpPr>
              <p:cNvPr id="10" name="Group 9"/>
              <p:cNvGrpSpPr/>
              <p:nvPr/>
            </p:nvGrpSpPr>
            <p:grpSpPr bwMode="gray">
              <a:xfrm>
                <a:off x="5888663" y="5884770"/>
                <a:ext cx="1144772" cy="276999"/>
                <a:chOff x="5734493" y="5893634"/>
                <a:chExt cx="1144772" cy="276999"/>
              </a:xfrm>
            </p:grpSpPr>
            <p:sp>
              <p:nvSpPr>
                <p:cNvPr id="16" name="Rectangle 15"/>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11" name="Group 10"/>
              <p:cNvGrpSpPr/>
              <p:nvPr/>
            </p:nvGrpSpPr>
            <p:grpSpPr>
              <a:xfrm>
                <a:off x="5934795" y="5967971"/>
                <a:ext cx="482692" cy="128016"/>
                <a:chOff x="5974370" y="5966784"/>
                <a:chExt cx="482692" cy="128016"/>
              </a:xfrm>
            </p:grpSpPr>
            <p:grpSp>
              <p:nvGrpSpPr>
                <p:cNvPr id="12" name="Group 11"/>
                <p:cNvGrpSpPr/>
                <p:nvPr/>
              </p:nvGrpSpPr>
              <p:grpSpPr bwMode="gray">
                <a:xfrm>
                  <a:off x="5974370" y="5966784"/>
                  <a:ext cx="305354" cy="128016"/>
                  <a:chOff x="5245240" y="5632102"/>
                  <a:chExt cx="305354" cy="128016"/>
                </a:xfrm>
              </p:grpSpPr>
              <p:sp>
                <p:nvSpPr>
                  <p:cNvPr id="14" name="Diamond 13"/>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iamond 14"/>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Diamond 12"/>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grpSp>
        <p:nvGrpSpPr>
          <p:cNvPr id="19" name="Group 2"/>
          <p:cNvGrpSpPr/>
          <p:nvPr/>
        </p:nvGrpSpPr>
        <p:grpSpPr>
          <a:xfrm>
            <a:off x="247211" y="6477961"/>
            <a:ext cx="4324789" cy="261623"/>
            <a:chOff x="1559256" y="5157193"/>
            <a:chExt cx="4324789" cy="253467"/>
          </a:xfrm>
        </p:grpSpPr>
        <p:grpSp>
          <p:nvGrpSpPr>
            <p:cNvPr id="20" name="Group 3"/>
            <p:cNvGrpSpPr/>
            <p:nvPr/>
          </p:nvGrpSpPr>
          <p:grpSpPr>
            <a:xfrm>
              <a:off x="1559256" y="5157203"/>
              <a:ext cx="1598406" cy="253455"/>
              <a:chOff x="2989195" y="6289577"/>
              <a:chExt cx="1741128" cy="264692"/>
            </a:xfrm>
          </p:grpSpPr>
          <p:sp>
            <p:nvSpPr>
              <p:cNvPr id="3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1"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1" name="Group 5"/>
            <p:cNvGrpSpPr/>
            <p:nvPr/>
          </p:nvGrpSpPr>
          <p:grpSpPr>
            <a:xfrm>
              <a:off x="2918782" y="5157206"/>
              <a:ext cx="1453097" cy="253454"/>
              <a:chOff x="4402330" y="6289581"/>
              <a:chExt cx="1741127" cy="264691"/>
            </a:xfrm>
          </p:grpSpPr>
          <p:sp>
            <p:nvSpPr>
              <p:cNvPr id="2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9"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2" name="Group 7"/>
            <p:cNvGrpSpPr/>
            <p:nvPr/>
          </p:nvGrpSpPr>
          <p:grpSpPr>
            <a:xfrm>
              <a:off x="4430950" y="5157193"/>
              <a:ext cx="1453095" cy="253454"/>
              <a:chOff x="5966949" y="6289568"/>
              <a:chExt cx="1741125" cy="264691"/>
            </a:xfrm>
          </p:grpSpPr>
          <p:sp>
            <p:nvSpPr>
              <p:cNvPr id="23"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4"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2" name="Rectangle 3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6201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Provincial snapshot: Discharge planning</a:t>
            </a:r>
            <a:endParaRPr lang="en-CA" dirty="0"/>
          </a:p>
        </p:txBody>
      </p:sp>
      <p:sp>
        <p:nvSpPr>
          <p:cNvPr id="45" name="Rectangle 44"/>
          <p:cNvSpPr/>
          <p:nvPr/>
        </p:nvSpPr>
        <p:spPr>
          <a:xfrm>
            <a:off x="556668" y="1295441"/>
            <a:ext cx="7936122" cy="784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graphicFrame>
        <p:nvGraphicFramePr>
          <p:cNvPr id="51" name="Table 2"/>
          <p:cNvGraphicFramePr>
            <a:graphicFrameLocks noGrp="1"/>
          </p:cNvGraphicFramePr>
          <p:nvPr>
            <p:extLst>
              <p:ext uri="{D42A27DB-BD31-4B8C-83A1-F6EECF244321}">
                <p14:modId xmlns:p14="http://schemas.microsoft.com/office/powerpoint/2010/main" val="396863294"/>
              </p:ext>
            </p:extLst>
          </p:nvPr>
        </p:nvGraphicFramePr>
        <p:xfrm>
          <a:off x="495300" y="1130297"/>
          <a:ext cx="8388816" cy="4530112"/>
        </p:xfrm>
        <a:graphic>
          <a:graphicData uri="http://schemas.openxmlformats.org/drawingml/2006/table">
            <a:tbl>
              <a:tblPr/>
              <a:tblGrid>
                <a:gridCol w="2887740">
                  <a:extLst>
                    <a:ext uri="{9D8B030D-6E8A-4147-A177-3AD203B41FA5}">
                      <a16:colId xmlns:a16="http://schemas.microsoft.com/office/drawing/2014/main" val="20000"/>
                    </a:ext>
                  </a:extLst>
                </a:gridCol>
                <a:gridCol w="458423">
                  <a:extLst>
                    <a:ext uri="{9D8B030D-6E8A-4147-A177-3AD203B41FA5}">
                      <a16:colId xmlns:a16="http://schemas.microsoft.com/office/drawing/2014/main" val="20001"/>
                    </a:ext>
                  </a:extLst>
                </a:gridCol>
                <a:gridCol w="458423">
                  <a:extLst>
                    <a:ext uri="{9D8B030D-6E8A-4147-A177-3AD203B41FA5}">
                      <a16:colId xmlns:a16="http://schemas.microsoft.com/office/drawing/2014/main" val="20002"/>
                    </a:ext>
                  </a:extLst>
                </a:gridCol>
                <a:gridCol w="458423">
                  <a:extLst>
                    <a:ext uri="{9D8B030D-6E8A-4147-A177-3AD203B41FA5}">
                      <a16:colId xmlns:a16="http://schemas.microsoft.com/office/drawing/2014/main" val="20003"/>
                    </a:ext>
                  </a:extLst>
                </a:gridCol>
                <a:gridCol w="458423">
                  <a:extLst>
                    <a:ext uri="{9D8B030D-6E8A-4147-A177-3AD203B41FA5}">
                      <a16:colId xmlns:a16="http://schemas.microsoft.com/office/drawing/2014/main" val="20004"/>
                    </a:ext>
                  </a:extLst>
                </a:gridCol>
                <a:gridCol w="458423">
                  <a:extLst>
                    <a:ext uri="{9D8B030D-6E8A-4147-A177-3AD203B41FA5}">
                      <a16:colId xmlns:a16="http://schemas.microsoft.com/office/drawing/2014/main" val="20005"/>
                    </a:ext>
                  </a:extLst>
                </a:gridCol>
                <a:gridCol w="458423">
                  <a:extLst>
                    <a:ext uri="{9D8B030D-6E8A-4147-A177-3AD203B41FA5}">
                      <a16:colId xmlns:a16="http://schemas.microsoft.com/office/drawing/2014/main" val="20006"/>
                    </a:ext>
                  </a:extLst>
                </a:gridCol>
                <a:gridCol w="458423">
                  <a:extLst>
                    <a:ext uri="{9D8B030D-6E8A-4147-A177-3AD203B41FA5}">
                      <a16:colId xmlns:a16="http://schemas.microsoft.com/office/drawing/2014/main" val="20007"/>
                    </a:ext>
                  </a:extLst>
                </a:gridCol>
                <a:gridCol w="458423">
                  <a:extLst>
                    <a:ext uri="{9D8B030D-6E8A-4147-A177-3AD203B41FA5}">
                      <a16:colId xmlns:a16="http://schemas.microsoft.com/office/drawing/2014/main" val="20008"/>
                    </a:ext>
                  </a:extLst>
                </a:gridCol>
                <a:gridCol w="458423">
                  <a:extLst>
                    <a:ext uri="{9D8B030D-6E8A-4147-A177-3AD203B41FA5}">
                      <a16:colId xmlns:a16="http://schemas.microsoft.com/office/drawing/2014/main" val="20009"/>
                    </a:ext>
                  </a:extLst>
                </a:gridCol>
                <a:gridCol w="412745">
                  <a:extLst>
                    <a:ext uri="{9D8B030D-6E8A-4147-A177-3AD203B41FA5}">
                      <a16:colId xmlns:a16="http://schemas.microsoft.com/office/drawing/2014/main" val="20010"/>
                    </a:ext>
                  </a:extLst>
                </a:gridCol>
                <a:gridCol w="404261">
                  <a:extLst>
                    <a:ext uri="{9D8B030D-6E8A-4147-A177-3AD203B41FA5}">
                      <a16:colId xmlns:a16="http://schemas.microsoft.com/office/drawing/2014/main" val="20011"/>
                    </a:ext>
                  </a:extLst>
                </a:gridCol>
                <a:gridCol w="558263">
                  <a:extLst>
                    <a:ext uri="{9D8B030D-6E8A-4147-A177-3AD203B41FA5}">
                      <a16:colId xmlns:a16="http://schemas.microsoft.com/office/drawing/2014/main" val="20012"/>
                    </a:ext>
                  </a:extLst>
                </a:gridCol>
              </a:tblGrid>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1" dirty="0" smtClean="0">
                          <a:solidFill>
                            <a:schemeClr val="tx1"/>
                          </a:solidFill>
                        </a:rPr>
                        <a:t>Percentage of respondents</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Sask.</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Alta.</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8007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i="0" kern="1200" noProof="0" dirty="0" smtClean="0">
                          <a:solidFill>
                            <a:schemeClr val="tx1"/>
                          </a:solidFill>
                          <a:latin typeface="+mn-lt"/>
                          <a:ea typeface="+mn-ea"/>
                          <a:cs typeface="Arial" panose="020B0604020202020204" pitchFamily="34" charset="0"/>
                        </a:rPr>
                        <a:t>Who felt they had the support and </a:t>
                      </a:r>
                      <a:r>
                        <a:rPr lang="en-US" sz="1300" b="0" i="0" kern="1200" noProof="0" dirty="0" smtClean="0">
                          <a:solidFill>
                            <a:schemeClr val="tx1"/>
                          </a:solidFill>
                          <a:latin typeface="+mn-lt"/>
                          <a:ea typeface="+mn-ea"/>
                          <a:cs typeface="Arial" panose="020B0604020202020204" pitchFamily="34" charset="0"/>
                        </a:rPr>
                        <a:t>services they needed to help them manage their health condition at </a:t>
                      </a:r>
                      <a:br>
                        <a:rPr lang="en-US" sz="1300" b="0" i="0" kern="1200" noProof="0" dirty="0" smtClean="0">
                          <a:solidFill>
                            <a:schemeClr val="tx1"/>
                          </a:solidFill>
                          <a:latin typeface="+mn-lt"/>
                          <a:ea typeface="+mn-ea"/>
                          <a:cs typeface="Arial" panose="020B0604020202020204" pitchFamily="34" charset="0"/>
                        </a:rPr>
                      </a:br>
                      <a:r>
                        <a:rPr lang="en-US" sz="1300" b="0" i="0" kern="1200" noProof="0" dirty="0" smtClean="0">
                          <a:solidFill>
                            <a:schemeClr val="tx1"/>
                          </a:solidFill>
                          <a:latin typeface="+mn-lt"/>
                          <a:ea typeface="+mn-ea"/>
                          <a:cs typeface="Arial" panose="020B0604020202020204" pitchFamily="34" charset="0"/>
                        </a:rPr>
                        <a:t>home after discharge* </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90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88</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4025611030"/>
                  </a:ext>
                </a:extLst>
              </a:tr>
              <a:tr h="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i="0" kern="1200" noProof="0" dirty="0" smtClean="0">
                          <a:solidFill>
                            <a:schemeClr val="tx1"/>
                          </a:solidFill>
                          <a:latin typeface="+mn-lt"/>
                          <a:ea typeface="+mn-ea"/>
                          <a:cs typeface="Arial" panose="020B0604020202020204" pitchFamily="34" charset="0"/>
                        </a:rPr>
                        <a:t>Who received written information on what to do when they returned home and what symptoms to watch for when they left</a:t>
                      </a:r>
                      <a:r>
                        <a:rPr lang="en-US" sz="1300" i="0" kern="1200" baseline="0" noProof="0" dirty="0" smtClean="0">
                          <a:solidFill>
                            <a:schemeClr val="tx1"/>
                          </a:solidFill>
                          <a:latin typeface="+mn-lt"/>
                          <a:ea typeface="+mn-ea"/>
                          <a:cs typeface="Arial" panose="020B0604020202020204" pitchFamily="34" charset="0"/>
                        </a:rPr>
                        <a:t> the hospital</a:t>
                      </a:r>
                      <a:endParaRPr lang="en-US" sz="1300" i="0" kern="1200" noProof="0" dirty="0" smtClean="0">
                        <a:solidFill>
                          <a:schemeClr val="tx1"/>
                        </a:solidFill>
                        <a:latin typeface="+mn-lt"/>
                        <a:ea typeface="+mn-ea"/>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26564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Whose hospital made arrangements for</a:t>
                      </a:r>
                      <a:r>
                        <a:rPr lang="en-US" sz="1300" b="0" i="0" baseline="0" dirty="0" smtClean="0">
                          <a:solidFill>
                            <a:schemeClr val="tx1"/>
                          </a:solidFill>
                          <a:latin typeface="+mn-lt"/>
                          <a:cs typeface="Arial" panose="020B0604020202020204" pitchFamily="34" charset="0"/>
                        </a:rPr>
                        <a:t> </a:t>
                      </a:r>
                      <a:r>
                        <a:rPr lang="en-US" sz="1300" b="0" i="0" dirty="0" smtClean="0">
                          <a:solidFill>
                            <a:schemeClr val="tx1"/>
                          </a:solidFill>
                          <a:latin typeface="+mn-lt"/>
                          <a:cs typeface="Arial" panose="020B0604020202020204" pitchFamily="34" charset="0"/>
                        </a:rPr>
                        <a:t>or made sure they had follow-up care with a doctor or other health care professional </a:t>
                      </a:r>
                      <a:r>
                        <a:rPr lang="en-US" sz="1300" i="0" kern="1200" noProof="0" dirty="0" smtClean="0">
                          <a:solidFill>
                            <a:schemeClr val="tx1"/>
                          </a:solidFill>
                          <a:latin typeface="+mn-lt"/>
                          <a:ea typeface="+mn-ea"/>
                          <a:cs typeface="Arial" panose="020B0604020202020204" pitchFamily="34" charset="0"/>
                        </a:rPr>
                        <a:t>when they left</a:t>
                      </a:r>
                      <a:r>
                        <a:rPr lang="en-US" sz="1300" i="0" kern="1200" baseline="0" noProof="0" dirty="0" smtClean="0">
                          <a:solidFill>
                            <a:schemeClr val="tx1"/>
                          </a:solidFill>
                          <a:latin typeface="+mn-lt"/>
                          <a:ea typeface="+mn-ea"/>
                          <a:cs typeface="Arial" panose="020B0604020202020204" pitchFamily="34" charset="0"/>
                        </a:rPr>
                        <a:t> the hospital</a:t>
                      </a:r>
                      <a:r>
                        <a:rPr lang="en-US" sz="1300" i="0" kern="1200" baseline="30000" noProof="0" dirty="0" smtClean="0">
                          <a:solidFill>
                            <a:schemeClr val="tx1"/>
                          </a:solidFill>
                          <a:latin typeface="+mn-lt"/>
                          <a:ea typeface="+mn-ea"/>
                          <a:cs typeface="Arial" panose="020B0604020202020204" pitchFamily="34" charset="0"/>
                        </a:rPr>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79</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Who had someone discuss with them </a:t>
                      </a:r>
                      <a:br>
                        <a:rPr lang="en-US" sz="1300" b="0" i="0" dirty="0" smtClean="0">
                          <a:solidFill>
                            <a:schemeClr val="tx1"/>
                          </a:solidFill>
                          <a:latin typeface="+mn-lt"/>
                          <a:cs typeface="Arial" panose="020B0604020202020204" pitchFamily="34" charset="0"/>
                        </a:rPr>
                      </a:br>
                      <a:r>
                        <a:rPr lang="en-US" sz="1300" b="0" i="0" dirty="0" smtClean="0">
                          <a:solidFill>
                            <a:schemeClr val="tx1"/>
                          </a:solidFill>
                          <a:latin typeface="+mn-lt"/>
                          <a:cs typeface="Arial" panose="020B0604020202020204" pitchFamily="34" charset="0"/>
                        </a:rPr>
                        <a:t>the purpose of taking each of their medications </a:t>
                      </a:r>
                      <a:r>
                        <a:rPr lang="en-US" sz="1300" i="0" kern="1200" noProof="0" dirty="0" smtClean="0">
                          <a:solidFill>
                            <a:schemeClr val="tx1"/>
                          </a:solidFill>
                          <a:latin typeface="+mn-lt"/>
                          <a:ea typeface="+mn-ea"/>
                          <a:cs typeface="Arial" panose="020B0604020202020204" pitchFamily="34" charset="0"/>
                        </a:rPr>
                        <a:t>when they left</a:t>
                      </a:r>
                      <a:r>
                        <a:rPr lang="en-US" sz="1300" i="0" kern="1200" baseline="0" noProof="0" dirty="0" smtClean="0">
                          <a:solidFill>
                            <a:schemeClr val="tx1"/>
                          </a:solidFill>
                          <a:latin typeface="+mn-lt"/>
                          <a:ea typeface="+mn-ea"/>
                          <a:cs typeface="Arial" panose="020B0604020202020204" pitchFamily="34" charset="0"/>
                        </a:rPr>
                        <a:t> the hospital</a:t>
                      </a:r>
                      <a:r>
                        <a:rPr lang="en-US" sz="1300" i="0" kern="1200" baseline="30000" noProof="0" dirty="0" smtClean="0">
                          <a:solidFill>
                            <a:schemeClr val="tx1"/>
                          </a:solidFill>
                          <a:latin typeface="+mn-lt"/>
                          <a:ea typeface="+mn-ea"/>
                          <a:cs typeface="Arial" panose="020B0604020202020204" pitchFamily="34" charset="0"/>
                        </a:rPr>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70487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solidFill>
                            <a:schemeClr val="tx1"/>
                          </a:solidFill>
                          <a:latin typeface="+mn-lt"/>
                          <a:cs typeface="Arial" panose="020B0604020202020204" pitchFamily="34" charset="0"/>
                        </a:rPr>
                        <a:t>Who knew who to contact if they had </a:t>
                      </a:r>
                      <a:br>
                        <a:rPr lang="en-US" sz="1300" b="0" i="0" dirty="0" smtClean="0">
                          <a:solidFill>
                            <a:schemeClr val="tx1"/>
                          </a:solidFill>
                          <a:latin typeface="+mn-lt"/>
                          <a:cs typeface="Arial" panose="020B0604020202020204" pitchFamily="34" charset="0"/>
                        </a:rPr>
                      </a:br>
                      <a:r>
                        <a:rPr lang="en-US" sz="1300" b="0" i="0" dirty="0" smtClean="0">
                          <a:solidFill>
                            <a:schemeClr val="tx1"/>
                          </a:solidFill>
                          <a:latin typeface="+mn-lt"/>
                          <a:cs typeface="Arial" panose="020B0604020202020204" pitchFamily="34" charset="0"/>
                        </a:rPr>
                        <a:t>a question about their condition or treatment</a:t>
                      </a:r>
                      <a:r>
                        <a:rPr lang="en-US" sz="1300" b="0" i="0" baseline="0" dirty="0" smtClean="0">
                          <a:solidFill>
                            <a:schemeClr val="tx1"/>
                          </a:solidFill>
                          <a:latin typeface="+mn-lt"/>
                          <a:cs typeface="Arial" panose="020B0604020202020204" pitchFamily="34" charset="0"/>
                        </a:rPr>
                        <a:t> after they left the hospital</a:t>
                      </a:r>
                      <a:endParaRPr lang="en-US" sz="1300" b="0" i="0" dirty="0" smtClean="0">
                        <a:solidFill>
                          <a:schemeClr val="tx1"/>
                        </a:solidFill>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88</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B0F7FFD8-5CE8-4D8F-8E40-58118BB0EBB0}" type="slidenum">
              <a:rPr lang="en-CA" smtClean="0"/>
              <a:pPr/>
              <a:t>62</a:t>
            </a:fld>
            <a:endParaRPr lang="en-CA" dirty="0"/>
          </a:p>
        </p:txBody>
      </p:sp>
      <p:sp>
        <p:nvSpPr>
          <p:cNvPr id="7" name="Rectangle 6"/>
          <p:cNvSpPr/>
          <p:nvPr/>
        </p:nvSpPr>
        <p:spPr>
          <a:xfrm>
            <a:off x="507333" y="5666707"/>
            <a:ext cx="8313256"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8" name="Group 2"/>
          <p:cNvGrpSpPr/>
          <p:nvPr/>
        </p:nvGrpSpPr>
        <p:grpSpPr>
          <a:xfrm>
            <a:off x="247211" y="6477961"/>
            <a:ext cx="4324789" cy="261623"/>
            <a:chOff x="1559256" y="5157193"/>
            <a:chExt cx="4324789" cy="253467"/>
          </a:xfrm>
        </p:grpSpPr>
        <p:grpSp>
          <p:nvGrpSpPr>
            <p:cNvPr id="9" name="Group 3"/>
            <p:cNvGrpSpPr/>
            <p:nvPr/>
          </p:nvGrpSpPr>
          <p:grpSpPr>
            <a:xfrm>
              <a:off x="1559256" y="5157203"/>
              <a:ext cx="1598406" cy="253455"/>
              <a:chOff x="2989195" y="6289577"/>
              <a:chExt cx="1741128" cy="264692"/>
            </a:xfrm>
          </p:grpSpPr>
          <p:sp>
            <p:nvSpPr>
              <p:cNvPr id="1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7"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0" name="Group 5"/>
            <p:cNvGrpSpPr/>
            <p:nvPr/>
          </p:nvGrpSpPr>
          <p:grpSpPr>
            <a:xfrm>
              <a:off x="2918782" y="5157206"/>
              <a:ext cx="1453097" cy="253454"/>
              <a:chOff x="4402330" y="6289581"/>
              <a:chExt cx="1741127" cy="264691"/>
            </a:xfrm>
          </p:grpSpPr>
          <p:sp>
            <p:nvSpPr>
              <p:cNvPr id="1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1" name="Group 7"/>
            <p:cNvGrpSpPr/>
            <p:nvPr/>
          </p:nvGrpSpPr>
          <p:grpSpPr>
            <a:xfrm>
              <a:off x="4430950" y="5157193"/>
              <a:ext cx="1453095" cy="253454"/>
              <a:chOff x="5966949" y="6289568"/>
              <a:chExt cx="1741125" cy="264691"/>
            </a:xfrm>
          </p:grpSpPr>
          <p:sp>
            <p:nvSpPr>
              <p:cNvPr id="1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8" name="Rectangle 17"/>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40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423193"/>
          </a:xfrm>
        </p:spPr>
        <p:txBody>
          <a:bodyPr/>
          <a:lstStyle/>
          <a:p>
            <a:r>
              <a:rPr lang="en-US" dirty="0" smtClean="0"/>
              <a:t>Home care</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63</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457200" bIns="457200" rtlCol="0" anchor="t" anchorCtr="0"/>
          <a:lstStyle/>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11</a:t>
            </a:r>
            <a:r>
              <a:rPr lang="en-US" sz="1400" dirty="0">
                <a:solidFill>
                  <a:schemeClr val="tx1"/>
                </a:solidFill>
                <a:cs typeface="Arial" panose="020B0604020202020204" pitchFamily="34" charset="0"/>
              </a:rPr>
              <a:t>% of Canadian seniors had help with certain activities of daily living; most of them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a:t>
            </a:r>
            <a:r>
              <a:rPr lang="en-US" sz="1400" dirty="0">
                <a:solidFill>
                  <a:schemeClr val="tx1"/>
                </a:solidFill>
                <a:cs typeface="Arial" panose="020B0604020202020204" pitchFamily="34" charset="0"/>
              </a:rPr>
              <a:t>4 out of 5) received it from a family member or friend.</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1% of Canadian seniors reported needing help with activities of daily living but </a:t>
            </a:r>
            <a:r>
              <a:rPr lang="en-US" sz="1400" dirty="0">
                <a:solidFill>
                  <a:schemeClr val="tx1"/>
                </a:solidFill>
              </a:rPr>
              <a:t>not receiving it</a:t>
            </a:r>
            <a:r>
              <a:rPr lang="en-US" sz="1400" dirty="0" smtClean="0">
                <a:solidFill>
                  <a:schemeClr val="tx1"/>
                </a:solidFill>
                <a:cs typeface="Arial" panose="020B0604020202020204" pitchFamily="34" charset="0"/>
              </a:rPr>
              <a:t>.</a:t>
            </a:r>
            <a:endParaRPr lang="en-US" sz="1400" dirty="0">
              <a:solidFill>
                <a:schemeClr val="tx1"/>
              </a:solidFill>
              <a:cs typeface="Arial" panose="020B0604020202020204" pitchFamily="34" charset="0"/>
            </a:endParaRP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6% of Canadian seniors received publicly funded home care services. The majority were satisfied with the services received and with the coordination between their home care provider and their regular health care </a:t>
            </a:r>
            <a:r>
              <a:rPr lang="en-US" sz="1400" dirty="0" smtClean="0">
                <a:solidFill>
                  <a:schemeClr val="tx1"/>
                </a:solidFill>
                <a:cs typeface="Arial" panose="020B0604020202020204" pitchFamily="34" charset="0"/>
              </a:rPr>
              <a:t>professional. </a:t>
            </a:r>
            <a:r>
              <a:rPr lang="en-US" sz="1400" dirty="0">
                <a:solidFill>
                  <a:schemeClr val="tx1"/>
                </a:solidFill>
                <a:cs typeface="Arial" panose="020B0604020202020204" pitchFamily="34" charset="0"/>
              </a:rPr>
              <a:t>T</a:t>
            </a:r>
            <a:r>
              <a:rPr lang="en-US" sz="1400" dirty="0" smtClean="0">
                <a:solidFill>
                  <a:schemeClr val="tx1"/>
                </a:solidFill>
                <a:cs typeface="Arial" panose="020B0604020202020204" pitchFamily="34" charset="0"/>
              </a:rPr>
              <a:t>hey </a:t>
            </a:r>
            <a:r>
              <a:rPr lang="en-US" sz="1400" dirty="0">
                <a:solidFill>
                  <a:schemeClr val="tx1"/>
                </a:solidFill>
                <a:cs typeface="Arial" panose="020B0604020202020204" pitchFamily="34" charset="0"/>
              </a:rPr>
              <a:t>felt these services helped them stay at home.</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3% of Canadian seniors felt they needed publicly funded home care services but did not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receive </a:t>
            </a:r>
            <a:r>
              <a:rPr lang="en-US" sz="1400" dirty="0">
                <a:solidFill>
                  <a:schemeClr val="tx1"/>
                </a:solidFill>
                <a:cs typeface="Arial" panose="020B0604020202020204" pitchFamily="34" charset="0"/>
              </a:rPr>
              <a:t>them</a:t>
            </a:r>
            <a:r>
              <a:rPr lang="en-US" sz="1400" dirty="0" smtClean="0">
                <a:solidFill>
                  <a:schemeClr val="tx1"/>
                </a:solidFill>
                <a:cs typeface="Arial" panose="020B0604020202020204" pitchFamily="34" charset="0"/>
              </a:rPr>
              <a:t>.</a:t>
            </a:r>
            <a:endParaRPr lang="en-US"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579" y="319688"/>
            <a:ext cx="2062284" cy="181494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006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en-CA" smtClean="0"/>
              <a:pPr/>
              <a:t>64</a:t>
            </a:fld>
            <a:endParaRPr lang="en-CA" dirty="0"/>
          </a:p>
        </p:txBody>
      </p:sp>
      <p:sp>
        <p:nvSpPr>
          <p:cNvPr id="18" name="Title 1"/>
          <p:cNvSpPr>
            <a:spLocks noGrp="1"/>
          </p:cNvSpPr>
          <p:nvPr>
            <p:ph type="title"/>
          </p:nvPr>
        </p:nvSpPr>
        <p:spPr>
          <a:xfrm>
            <a:off x="457200" y="389999"/>
            <a:ext cx="8229600" cy="846386"/>
          </a:xfrm>
        </p:spPr>
        <p:txBody>
          <a:bodyPr/>
          <a:lstStyle/>
          <a:p>
            <a:r>
              <a:rPr lang="en-CA" dirty="0" smtClean="0"/>
              <a:t>11% of Canadian seniors received help with</a:t>
            </a:r>
            <a:br>
              <a:rPr lang="en-CA" dirty="0" smtClean="0"/>
            </a:br>
            <a:r>
              <a:rPr lang="en-CA" dirty="0" smtClean="0"/>
              <a:t>certain activities of daily living </a:t>
            </a:r>
            <a:endParaRPr lang="en-CA" dirty="0"/>
          </a:p>
        </p:txBody>
      </p:sp>
      <p:grpSp>
        <p:nvGrpSpPr>
          <p:cNvPr id="19" name="Group 18"/>
          <p:cNvGrpSpPr/>
          <p:nvPr/>
        </p:nvGrpSpPr>
        <p:grpSpPr>
          <a:xfrm>
            <a:off x="884218" y="1669312"/>
            <a:ext cx="7802590" cy="3932693"/>
            <a:chOff x="3777611" y="1973812"/>
            <a:chExt cx="3627042" cy="2772406"/>
          </a:xfrm>
        </p:grpSpPr>
        <p:graphicFrame>
          <p:nvGraphicFramePr>
            <p:cNvPr id="24" name="Content Placeholder 5"/>
            <p:cNvGraphicFramePr>
              <a:graphicFrameLocks/>
            </p:cNvGraphicFramePr>
            <p:nvPr>
              <p:extLst>
                <p:ext uri="{D42A27DB-BD31-4B8C-83A1-F6EECF244321}">
                  <p14:modId xmlns:p14="http://schemas.microsoft.com/office/powerpoint/2010/main" val="1697914761"/>
                </p:ext>
              </p:extLst>
            </p:nvPr>
          </p:nvGraphicFramePr>
          <p:xfrm>
            <a:off x="3895631" y="2460121"/>
            <a:ext cx="3509022" cy="228609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56090" y="1973812"/>
              <a:ext cx="3055298" cy="365569"/>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pPr algn="l"/>
              <a:r>
                <a:rPr lang="en-CA" dirty="0" smtClean="0"/>
                <a:t>Those who received help with certain activities of daily living (housework</a:t>
              </a:r>
              <a:r>
                <a:rPr lang="en-CA" dirty="0"/>
                <a:t>, preparing meals, managing daily medications or </a:t>
              </a:r>
              <a:r>
                <a:rPr lang="en-CA" dirty="0" smtClean="0"/>
                <a:t>shopping)</a:t>
              </a:r>
              <a:r>
                <a:rPr lang="en-CA" b="1" dirty="0" smtClean="0"/>
                <a:t> </a:t>
              </a:r>
              <a:r>
                <a:rPr lang="en-CA" dirty="0" smtClean="0"/>
                <a:t>received it from</a:t>
              </a:r>
              <a:endParaRPr lang="en-CA" dirty="0"/>
            </a:p>
          </p:txBody>
        </p:sp>
        <p:sp>
          <p:nvSpPr>
            <p:cNvPr id="26" name="TextBox 25"/>
            <p:cNvSpPr txBox="1"/>
            <p:nvPr/>
          </p:nvSpPr>
          <p:spPr>
            <a:xfrm>
              <a:off x="3777611" y="3192143"/>
              <a:ext cx="1315538" cy="235009"/>
            </a:xfrm>
            <a:prstGeom prst="rect">
              <a:avLst/>
            </a:prstGeom>
            <a:noFill/>
          </p:spPr>
          <p:txBody>
            <a:bodyPr wrap="square" rtlCol="0">
              <a:spAutoFit/>
            </a:bodyPr>
            <a:lstStyle/>
            <a:p>
              <a:pPr algn="r"/>
              <a:r>
                <a:rPr lang="en-CA" sz="1200" dirty="0" smtClean="0">
                  <a:latin typeface="Arial Narrow" panose="020B0606020202030204" pitchFamily="34" charset="0"/>
                </a:rPr>
                <a:t>Both family or friends and health professionals</a:t>
              </a:r>
              <a:endParaRPr lang="en-CA" sz="1200" dirty="0">
                <a:latin typeface="Arial Narrow" panose="020B0606020202030204" pitchFamily="34" charset="0"/>
              </a:endParaRPr>
            </a:p>
          </p:txBody>
        </p:sp>
        <p:sp>
          <p:nvSpPr>
            <p:cNvPr id="27" name="TextBox 26"/>
            <p:cNvSpPr txBox="1"/>
            <p:nvPr/>
          </p:nvSpPr>
          <p:spPr>
            <a:xfrm>
              <a:off x="3945814" y="2624245"/>
              <a:ext cx="1147335" cy="235009"/>
            </a:xfrm>
            <a:prstGeom prst="rect">
              <a:avLst/>
            </a:prstGeom>
            <a:noFill/>
          </p:spPr>
          <p:txBody>
            <a:bodyPr wrap="square" rtlCol="0">
              <a:spAutoFit/>
            </a:bodyPr>
            <a:lstStyle/>
            <a:p>
              <a:pPr algn="r"/>
              <a:r>
                <a:rPr lang="en-CA" sz="1200" dirty="0" smtClean="0">
                  <a:latin typeface="Arial Narrow" panose="020B0606020202030204" pitchFamily="34" charset="0"/>
                </a:rPr>
                <a:t>Family members or friends</a:t>
              </a:r>
              <a:endParaRPr lang="en-CA" sz="1200" dirty="0">
                <a:latin typeface="Arial Narrow" panose="020B0606020202030204" pitchFamily="34" charset="0"/>
              </a:endParaRPr>
            </a:p>
          </p:txBody>
        </p:sp>
        <p:sp>
          <p:nvSpPr>
            <p:cNvPr id="28" name="TextBox 27"/>
            <p:cNvSpPr txBox="1"/>
            <p:nvPr/>
          </p:nvSpPr>
          <p:spPr>
            <a:xfrm>
              <a:off x="3945814" y="3721369"/>
              <a:ext cx="1147335" cy="235009"/>
            </a:xfrm>
            <a:prstGeom prst="rect">
              <a:avLst/>
            </a:prstGeom>
            <a:noFill/>
          </p:spPr>
          <p:txBody>
            <a:bodyPr wrap="square" rtlCol="0">
              <a:spAutoFit/>
            </a:bodyPr>
            <a:lstStyle/>
            <a:p>
              <a:pPr algn="r"/>
              <a:r>
                <a:rPr lang="en-CA" sz="1200" dirty="0" smtClean="0">
                  <a:latin typeface="Arial Narrow" panose="020B0606020202030204" pitchFamily="34" charset="0"/>
                </a:rPr>
                <a:t>Aide, nurse or other health professional</a:t>
              </a:r>
              <a:endParaRPr lang="en-CA" sz="1200" dirty="0">
                <a:latin typeface="Arial Narrow" panose="020B0606020202030204" pitchFamily="34" charset="0"/>
              </a:endParaRPr>
            </a:p>
          </p:txBody>
        </p:sp>
        <p:sp>
          <p:nvSpPr>
            <p:cNvPr id="29" name="TextBox 28"/>
            <p:cNvSpPr txBox="1"/>
            <p:nvPr/>
          </p:nvSpPr>
          <p:spPr>
            <a:xfrm>
              <a:off x="3945814" y="4320273"/>
              <a:ext cx="1147335" cy="235009"/>
            </a:xfrm>
            <a:prstGeom prst="rect">
              <a:avLst/>
            </a:prstGeom>
            <a:noFill/>
          </p:spPr>
          <p:txBody>
            <a:bodyPr wrap="square" rtlCol="0">
              <a:spAutoFit/>
            </a:bodyPr>
            <a:lstStyle/>
            <a:p>
              <a:pPr algn="r"/>
              <a:r>
                <a:rPr lang="en-CA" sz="1200" dirty="0" smtClean="0">
                  <a:latin typeface="Arial Narrow" panose="020B0606020202030204" pitchFamily="34" charset="0"/>
                </a:rPr>
                <a:t>Religious or charitable organization</a:t>
              </a:r>
              <a:endParaRPr lang="en-CA" sz="1200" dirty="0">
                <a:latin typeface="Arial Narrow" panose="020B0606020202030204" pitchFamily="34" charset="0"/>
              </a:endParaRPr>
            </a:p>
          </p:txBody>
        </p:sp>
      </p:gr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33" name="Rectangle 32"/>
          <p:cNvSpPr/>
          <p:nvPr/>
        </p:nvSpPr>
        <p:spPr>
          <a:xfrm>
            <a:off x="507333" y="5551203"/>
            <a:ext cx="8313256" cy="369332"/>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Multiple </a:t>
            </a:r>
            <a:r>
              <a:rPr lang="en-US" sz="900" dirty="0">
                <a:latin typeface="Arial" panose="020B0604020202020204" pitchFamily="34" charset="0"/>
              </a:rPr>
              <a:t>responses were allowed, so the sum of responses does not total 100%.</a:t>
            </a:r>
          </a:p>
        </p:txBody>
      </p:sp>
      <p:sp>
        <p:nvSpPr>
          <p:cNvPr id="13" name="Rectangle 12"/>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082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seniors received various types of help</a:t>
            </a:r>
            <a:endParaRPr lang="en-CA" dirty="0"/>
          </a:p>
        </p:txBody>
      </p:sp>
      <p:sp>
        <p:nvSpPr>
          <p:cNvPr id="7" name="Slide Number Placeholder 6"/>
          <p:cNvSpPr>
            <a:spLocks noGrp="1"/>
          </p:cNvSpPr>
          <p:nvPr>
            <p:ph type="sldNum" sz="quarter" idx="4"/>
          </p:nvPr>
        </p:nvSpPr>
        <p:spPr/>
        <p:txBody>
          <a:bodyPr/>
          <a:lstStyle/>
          <a:p>
            <a:fld id="{B0F7FFD8-5CE8-4D8F-8E40-58118BB0EBB0}" type="slidenum">
              <a:rPr lang="en-CA" smtClean="0"/>
              <a:pPr/>
              <a:t>65</a:t>
            </a:fld>
            <a:endParaRPr lang="en-CA" dirty="0"/>
          </a:p>
        </p:txBody>
      </p:sp>
      <p:sp>
        <p:nvSpPr>
          <p:cNvPr id="23" name="Rectangle 22"/>
          <p:cNvSpPr/>
          <p:nvPr/>
        </p:nvSpPr>
        <p:spPr>
          <a:xfrm>
            <a:off x="454135" y="5988254"/>
            <a:ext cx="8313256" cy="507831"/>
          </a:xfrm>
          <a:prstGeom prst="rect">
            <a:avLst/>
          </a:prstGeom>
        </p:spPr>
        <p:txBody>
          <a:bodyPr wrap="square" lIns="0" tIns="91440" bIns="0">
            <a:spAutoFit/>
          </a:bodyPr>
          <a:lstStyle/>
          <a:p>
            <a:r>
              <a:rPr lang="en-US" sz="900" b="1" dirty="0">
                <a:latin typeface="Arial" panose="020B0604020202020204" pitchFamily="34" charset="0"/>
              </a:rPr>
              <a:t>Note</a:t>
            </a:r>
          </a:p>
          <a:p>
            <a:r>
              <a:rPr lang="en-US" sz="900" dirty="0">
                <a:latin typeface="Arial" panose="020B0604020202020204" pitchFamily="34" charset="0"/>
              </a:rPr>
              <a:t>In addition to the 6% who received publicly funded home care services for themselves, 4% of respondents said that someone else (of any age) in their household was receiving publicly funded home care services.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35" y="1213110"/>
            <a:ext cx="8232665" cy="45720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208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66</a:t>
            </a:fld>
            <a:endParaRPr lang="en-CA" dirty="0"/>
          </a:p>
        </p:txBody>
      </p:sp>
      <p:sp>
        <p:nvSpPr>
          <p:cNvPr id="14" name="Title 1"/>
          <p:cNvSpPr>
            <a:spLocks noGrp="1"/>
          </p:cNvSpPr>
          <p:nvPr>
            <p:ph type="title"/>
          </p:nvPr>
        </p:nvSpPr>
        <p:spPr>
          <a:xfrm>
            <a:off x="457200" y="389999"/>
            <a:ext cx="8229600" cy="423193"/>
          </a:xfrm>
        </p:spPr>
        <p:txBody>
          <a:bodyPr/>
          <a:lstStyle/>
          <a:p>
            <a:r>
              <a:rPr lang="en-CA" dirty="0" smtClean="0"/>
              <a:t>6% </a:t>
            </a:r>
            <a:r>
              <a:rPr lang="en-CA" dirty="0"/>
              <a:t>of </a:t>
            </a:r>
            <a:r>
              <a:rPr lang="en-CA" dirty="0" smtClean="0"/>
              <a:t>seniors </a:t>
            </a:r>
            <a:r>
              <a:rPr lang="en-CA" dirty="0"/>
              <a:t>surveyed received </a:t>
            </a:r>
            <a:r>
              <a:rPr lang="en-CA" dirty="0" smtClean="0">
                <a:solidFill>
                  <a:schemeClr val="accent2"/>
                </a:solidFill>
              </a:rPr>
              <a:t>publicly funded </a:t>
            </a:r>
            <a:r>
              <a:rPr lang="en-CA" dirty="0" smtClean="0"/>
              <a:t>home </a:t>
            </a:r>
            <a:r>
              <a:rPr lang="en-CA" dirty="0"/>
              <a:t>care </a:t>
            </a:r>
            <a:r>
              <a:rPr lang="en-CA" dirty="0" smtClean="0"/>
              <a:t>services</a:t>
            </a:r>
            <a:endParaRPr lang="en-CA" dirty="0"/>
          </a:p>
        </p:txBody>
      </p:sp>
      <p:graphicFrame>
        <p:nvGraphicFramePr>
          <p:cNvPr id="15" name="Chart 14"/>
          <p:cNvGraphicFramePr/>
          <p:nvPr>
            <p:extLst>
              <p:ext uri="{D42A27DB-BD31-4B8C-83A1-F6EECF244321}">
                <p14:modId xmlns:p14="http://schemas.microsoft.com/office/powerpoint/2010/main" val="893464061"/>
              </p:ext>
            </p:extLst>
          </p:nvPr>
        </p:nvGraphicFramePr>
        <p:xfrm>
          <a:off x="483038" y="1626781"/>
          <a:ext cx="5273707" cy="3820513"/>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1" name="Rectangle 20"/>
          <p:cNvSpPr/>
          <p:nvPr/>
        </p:nvSpPr>
        <p:spPr>
          <a:xfrm>
            <a:off x="507333" y="5542978"/>
            <a:ext cx="5609505" cy="646331"/>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In addition to the 6% who received publicly funded home care services for themselves, 4% of respondents said that someone else (of any age) in their household was receiving publicly funded home care services.</a:t>
            </a:r>
          </a:p>
          <a:p>
            <a:r>
              <a:rPr lang="en-US" sz="900" dirty="0">
                <a:latin typeface="Arial" panose="020B0604020202020204" pitchFamily="34" charset="0"/>
              </a:rPr>
              <a:t>Provincial-level analyses were not performed due to small sample sizes.</a:t>
            </a:r>
          </a:p>
        </p:txBody>
      </p:sp>
      <p:grpSp>
        <p:nvGrpSpPr>
          <p:cNvPr id="18" name="Group 17"/>
          <p:cNvGrpSpPr/>
          <p:nvPr/>
        </p:nvGrpSpPr>
        <p:grpSpPr>
          <a:xfrm>
            <a:off x="6116838" y="2739331"/>
            <a:ext cx="2644391" cy="1843310"/>
            <a:chOff x="5148469" y="1935651"/>
            <a:chExt cx="2644391" cy="1843310"/>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158" y="1935651"/>
              <a:ext cx="941834" cy="786386"/>
            </a:xfrm>
            <a:prstGeom prst="rect">
              <a:avLst/>
            </a:prstGeom>
          </p:spPr>
        </p:pic>
        <p:grpSp>
          <p:nvGrpSpPr>
            <p:cNvPr id="22" name="Group 21"/>
            <p:cNvGrpSpPr/>
            <p:nvPr/>
          </p:nvGrpSpPr>
          <p:grpSpPr>
            <a:xfrm>
              <a:off x="5148469" y="2656720"/>
              <a:ext cx="2644391" cy="1122241"/>
              <a:chOff x="5148469" y="2656720"/>
              <a:chExt cx="2644391" cy="1122241"/>
            </a:xfrm>
          </p:grpSpPr>
          <p:sp>
            <p:nvSpPr>
              <p:cNvPr id="23" name="Rectangle 22"/>
              <p:cNvSpPr/>
              <p:nvPr/>
            </p:nvSpPr>
            <p:spPr>
              <a:xfrm>
                <a:off x="5148470" y="2656721"/>
                <a:ext cx="2644390" cy="1122240"/>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dirty="0">
                    <a:solidFill>
                      <a:srgbClr val="282828"/>
                    </a:solidFill>
                  </a:rPr>
                  <a:t>54% </a:t>
                </a:r>
                <a:r>
                  <a:rPr lang="en-US" sz="1500" dirty="0">
                    <a:solidFill>
                      <a:srgbClr val="282828"/>
                    </a:solidFill>
                  </a:rPr>
                  <a:t>of home care </a:t>
                </a:r>
                <a:r>
                  <a:rPr lang="en-US" sz="1500" dirty="0" smtClean="0">
                    <a:solidFill>
                      <a:srgbClr val="282828"/>
                    </a:solidFill>
                  </a:rPr>
                  <a:t>service </a:t>
                </a:r>
                <a:r>
                  <a:rPr lang="en-US" sz="1500" dirty="0">
                    <a:solidFill>
                      <a:srgbClr val="282828"/>
                    </a:solidFill>
                  </a:rPr>
                  <a:t>recipients started receiving services after a hospital visit</a:t>
                </a:r>
              </a:p>
            </p:txBody>
          </p:sp>
          <p:cxnSp>
            <p:nvCxnSpPr>
              <p:cNvPr id="24" name="Straight Connector 23"/>
              <p:cNvCxnSpPr/>
              <p:nvPr/>
            </p:nvCxnSpPr>
            <p:spPr>
              <a:xfrm>
                <a:off x="5148469" y="2656720"/>
                <a:ext cx="2644391"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12" name="Rectangle 1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6210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0F7FFD8-5CE8-4D8F-8E40-58118BB0EBB0}" type="slidenum">
              <a:rPr lang="en-CA" smtClean="0"/>
              <a:pPr/>
              <a:t>67</a:t>
            </a:fld>
            <a:endParaRPr lang="en-CA" dirty="0"/>
          </a:p>
        </p:txBody>
      </p:sp>
      <p:sp>
        <p:nvSpPr>
          <p:cNvPr id="18" name="Title 1"/>
          <p:cNvSpPr>
            <a:spLocks noGrp="1"/>
          </p:cNvSpPr>
          <p:nvPr>
            <p:ph type="title"/>
          </p:nvPr>
        </p:nvSpPr>
        <p:spPr>
          <a:xfrm>
            <a:off x="457200" y="389999"/>
            <a:ext cx="8229600" cy="423193"/>
          </a:xfrm>
        </p:spPr>
        <p:txBody>
          <a:bodyPr/>
          <a:lstStyle/>
          <a:p>
            <a:r>
              <a:rPr lang="en-US" dirty="0" smtClean="0"/>
              <a:t>Canadian seniors received </a:t>
            </a:r>
            <a:r>
              <a:rPr lang="en-US" dirty="0"/>
              <a:t>a variety of publicly funded home care </a:t>
            </a:r>
            <a:r>
              <a:rPr lang="en-US" dirty="0" smtClean="0"/>
              <a:t>services </a:t>
            </a:r>
            <a:endParaRPr lang="en-CA" dirty="0"/>
          </a:p>
        </p:txBody>
      </p:sp>
      <p:grpSp>
        <p:nvGrpSpPr>
          <p:cNvPr id="2" name="Group 1"/>
          <p:cNvGrpSpPr/>
          <p:nvPr/>
        </p:nvGrpSpPr>
        <p:grpSpPr>
          <a:xfrm>
            <a:off x="573056" y="1550551"/>
            <a:ext cx="7755391" cy="4331683"/>
            <a:chOff x="573056" y="1550551"/>
            <a:chExt cx="7755391" cy="4331683"/>
          </a:xfrm>
        </p:grpSpPr>
        <p:grpSp>
          <p:nvGrpSpPr>
            <p:cNvPr id="30" name="Group 29"/>
            <p:cNvGrpSpPr/>
            <p:nvPr/>
          </p:nvGrpSpPr>
          <p:grpSpPr>
            <a:xfrm>
              <a:off x="573056" y="1940863"/>
              <a:ext cx="7755391" cy="3941371"/>
              <a:chOff x="515306" y="1680988"/>
              <a:chExt cx="7755391" cy="3941371"/>
            </a:xfrm>
          </p:grpSpPr>
          <p:graphicFrame>
            <p:nvGraphicFramePr>
              <p:cNvPr id="19" name="Content Placeholder 5"/>
              <p:cNvGraphicFramePr>
                <a:graphicFrameLocks/>
              </p:cNvGraphicFramePr>
              <p:nvPr>
                <p:extLst>
                  <p:ext uri="{D42A27DB-BD31-4B8C-83A1-F6EECF244321}">
                    <p14:modId xmlns:p14="http://schemas.microsoft.com/office/powerpoint/2010/main" val="680421604"/>
                  </p:ext>
                </p:extLst>
              </p:nvPr>
            </p:nvGraphicFramePr>
            <p:xfrm>
              <a:off x="515306" y="1680988"/>
              <a:ext cx="7755391" cy="394137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864707" y="5006503"/>
                <a:ext cx="3574948" cy="276999"/>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Palliative care or end-of-life care</a:t>
                </a:r>
              </a:p>
            </p:txBody>
          </p:sp>
          <p:sp>
            <p:nvSpPr>
              <p:cNvPr id="21" name="Rectangle 20"/>
              <p:cNvSpPr/>
              <p:nvPr/>
            </p:nvSpPr>
            <p:spPr>
              <a:xfrm>
                <a:off x="2411536" y="4390647"/>
                <a:ext cx="2028119" cy="276999"/>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Any other services </a:t>
                </a:r>
              </a:p>
            </p:txBody>
          </p:sp>
          <p:sp>
            <p:nvSpPr>
              <p:cNvPr id="22" name="Rectangle 21"/>
              <p:cNvSpPr/>
              <p:nvPr/>
            </p:nvSpPr>
            <p:spPr>
              <a:xfrm>
                <a:off x="703950" y="3693449"/>
                <a:ext cx="3735705"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Other health care services such as physiotherapy, occupational therapy, speech therapy and nutrition counselling </a:t>
                </a:r>
                <a:endParaRPr lang="en-CA" sz="1200" dirty="0">
                  <a:solidFill>
                    <a:srgbClr val="000000"/>
                  </a:solidFill>
                  <a:latin typeface="Arial Narrow" panose="020B0606020202030204" pitchFamily="34" charset="0"/>
                </a:endParaRPr>
              </a:p>
            </p:txBody>
          </p:sp>
          <p:sp>
            <p:nvSpPr>
              <p:cNvPr id="23" name="Rectangle 22"/>
              <p:cNvSpPr/>
              <p:nvPr/>
            </p:nvSpPr>
            <p:spPr>
              <a:xfrm>
                <a:off x="1424539" y="3114017"/>
                <a:ext cx="3015116"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Personal or home support such as help with </a:t>
                </a:r>
                <a:r>
                  <a:rPr lang="en-US" sz="1200" dirty="0" smtClean="0">
                    <a:solidFill>
                      <a:srgbClr val="000000"/>
                    </a:solidFill>
                    <a:latin typeface="Arial Narrow" panose="020B0606020202030204" pitchFamily="34" charset="0"/>
                  </a:rPr>
                  <a:t>bathing</a:t>
                </a:r>
                <a:r>
                  <a:rPr lang="en-US" sz="1200" dirty="0">
                    <a:solidFill>
                      <a:srgbClr val="000000"/>
                    </a:solidFill>
                    <a:latin typeface="Arial Narrow" panose="020B0606020202030204" pitchFamily="34" charset="0"/>
                  </a:rPr>
                  <a:t>, housekeeping or meal preparation </a:t>
                </a:r>
                <a:endParaRPr lang="en-CA" sz="1200" dirty="0">
                  <a:solidFill>
                    <a:srgbClr val="000000"/>
                  </a:solidFill>
                  <a:latin typeface="Arial Narrow" panose="020B0606020202030204" pitchFamily="34" charset="0"/>
                </a:endParaRPr>
              </a:p>
            </p:txBody>
          </p:sp>
          <p:sp>
            <p:nvSpPr>
              <p:cNvPr id="24" name="Rectangle 23"/>
              <p:cNvSpPr/>
              <p:nvPr/>
            </p:nvSpPr>
            <p:spPr>
              <a:xfrm>
                <a:off x="703950" y="2494907"/>
                <a:ext cx="3735705"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Medical equipment or supplies (e.g</a:t>
                </a:r>
                <a:r>
                  <a:rPr lang="en-US" sz="1200" dirty="0" smtClean="0">
                    <a:solidFill>
                      <a:srgbClr val="000000"/>
                    </a:solidFill>
                    <a:latin typeface="Arial Narrow" panose="020B0606020202030204" pitchFamily="34" charset="0"/>
                  </a:rPr>
                  <a:t>., </a:t>
                </a:r>
                <a:r>
                  <a:rPr lang="en-US" sz="1200" dirty="0">
                    <a:solidFill>
                      <a:srgbClr val="000000"/>
                    </a:solidFill>
                    <a:latin typeface="Arial Narrow" panose="020B0606020202030204" pitchFamily="34" charset="0"/>
                  </a:rPr>
                  <a:t>wheelchair, pads for incontinence, help with using a ventilator or oxygen equipment) </a:t>
                </a:r>
                <a:endParaRPr lang="en-CA" sz="1200" dirty="0">
                  <a:solidFill>
                    <a:srgbClr val="000000"/>
                  </a:solidFill>
                  <a:latin typeface="Arial Narrow" panose="020B0606020202030204" pitchFamily="34" charset="0"/>
                </a:endParaRPr>
              </a:p>
            </p:txBody>
          </p:sp>
          <p:sp>
            <p:nvSpPr>
              <p:cNvPr id="25" name="Rectangle 24"/>
              <p:cNvSpPr/>
              <p:nvPr/>
            </p:nvSpPr>
            <p:spPr>
              <a:xfrm>
                <a:off x="1029903" y="1881286"/>
                <a:ext cx="3409752" cy="461665"/>
              </a:xfrm>
              <a:prstGeom prst="rect">
                <a:avLst/>
              </a:prstGeom>
              <a:noFill/>
            </p:spPr>
            <p:txBody>
              <a:bodyPr wrap="square" rtlCol="0">
                <a:spAutoFit/>
              </a:bodyPr>
              <a:lstStyle/>
              <a:p>
                <a:pPr algn="r"/>
                <a:r>
                  <a:rPr lang="en-US" sz="1200" dirty="0">
                    <a:solidFill>
                      <a:srgbClr val="000000"/>
                    </a:solidFill>
                    <a:latin typeface="Arial Narrow" panose="020B0606020202030204" pitchFamily="34" charset="0"/>
                  </a:rPr>
                  <a:t>Nursing care (e.g</a:t>
                </a:r>
                <a:r>
                  <a:rPr lang="en-US" sz="1200" dirty="0" smtClean="0">
                    <a:solidFill>
                      <a:srgbClr val="000000"/>
                    </a:solidFill>
                    <a:latin typeface="Arial Narrow" panose="020B0606020202030204" pitchFamily="34" charset="0"/>
                  </a:rPr>
                  <a:t>., </a:t>
                </a:r>
                <a:r>
                  <a:rPr lang="en-US" sz="1200" dirty="0">
                    <a:solidFill>
                      <a:srgbClr val="000000"/>
                    </a:solidFill>
                    <a:latin typeface="Arial Narrow" panose="020B0606020202030204" pitchFamily="34" charset="0"/>
                  </a:rPr>
                  <a:t>bandage changes, preparing </a:t>
                </a:r>
                <a:r>
                  <a:rPr lang="en-US" sz="1200" dirty="0" smtClean="0">
                    <a:solidFill>
                      <a:srgbClr val="000000"/>
                    </a:solidFill>
                    <a:latin typeface="Arial Narrow" panose="020B0606020202030204" pitchFamily="34" charset="0"/>
                  </a:rPr>
                  <a:t>medications, </a:t>
                </a:r>
                <a:r>
                  <a:rPr lang="en-US" sz="1200" dirty="0">
                    <a:solidFill>
                      <a:srgbClr val="000000"/>
                    </a:solidFill>
                    <a:latin typeface="Arial Narrow" panose="020B0606020202030204" pitchFamily="34" charset="0"/>
                  </a:rPr>
                  <a:t>a check-up from a nurse) </a:t>
                </a:r>
                <a:endParaRPr lang="en-CA" sz="1200" dirty="0">
                  <a:solidFill>
                    <a:srgbClr val="000000"/>
                  </a:solidFill>
                  <a:latin typeface="Arial Narrow" panose="020B0606020202030204" pitchFamily="34" charset="0"/>
                </a:endParaRPr>
              </a:p>
            </p:txBody>
          </p:sp>
        </p:grpSp>
        <p:sp>
          <p:nvSpPr>
            <p:cNvPr id="27" name="TextBox 26"/>
            <p:cNvSpPr txBox="1"/>
            <p:nvPr/>
          </p:nvSpPr>
          <p:spPr>
            <a:xfrm>
              <a:off x="875803" y="1550551"/>
              <a:ext cx="6572636" cy="215444"/>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pPr algn="l"/>
              <a:r>
                <a:rPr lang="en-CA" dirty="0" smtClean="0"/>
                <a:t>Publicly funded home care services received include</a:t>
              </a:r>
              <a:endParaRPr lang="en-CA" dirty="0"/>
            </a:p>
          </p:txBody>
        </p:sp>
      </p:gr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9" name="Rectangle 28"/>
          <p:cNvSpPr/>
          <p:nvPr/>
        </p:nvSpPr>
        <p:spPr>
          <a:xfrm>
            <a:off x="507333" y="5743703"/>
            <a:ext cx="7366132" cy="507831"/>
          </a:xfrm>
          <a:prstGeom prst="rect">
            <a:avLst/>
          </a:prstGeom>
        </p:spPr>
        <p:txBody>
          <a:bodyPr wrap="square" lIns="0" tIns="91440" bIns="0">
            <a:spAutoFit/>
          </a:bodyPr>
          <a:lstStyle/>
          <a:p>
            <a:r>
              <a:rPr lang="en-US" sz="900" b="1" dirty="0">
                <a:latin typeface="Arial" panose="020B0604020202020204" pitchFamily="34" charset="0"/>
              </a:rPr>
              <a:t>Notes</a:t>
            </a:r>
          </a:p>
          <a:p>
            <a:r>
              <a:rPr lang="en-US" sz="900" dirty="0">
                <a:latin typeface="Arial" panose="020B0604020202020204" pitchFamily="34" charset="0"/>
              </a:rPr>
              <a:t>Multiple responses were allowed, so the sum of responses does not total 100%.</a:t>
            </a:r>
          </a:p>
          <a:p>
            <a:r>
              <a:rPr lang="en-US" sz="900" dirty="0">
                <a:latin typeface="Arial" panose="020B0604020202020204" pitchFamily="34" charset="0"/>
              </a:rPr>
              <a:t>Provincial-level analyses were not performed for publicly funded home care services due to small sample sizes.</a:t>
            </a:r>
          </a:p>
        </p:txBody>
      </p:sp>
      <p:sp>
        <p:nvSpPr>
          <p:cNvPr id="16" name="Rectangle 1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3420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68</a:t>
            </a:fld>
            <a:endParaRPr lang="en-CA" dirty="0"/>
          </a:p>
        </p:txBody>
      </p:sp>
      <p:sp>
        <p:nvSpPr>
          <p:cNvPr id="13" name="Title 1"/>
          <p:cNvSpPr>
            <a:spLocks noGrp="1"/>
          </p:cNvSpPr>
          <p:nvPr>
            <p:ph type="title"/>
          </p:nvPr>
        </p:nvSpPr>
        <p:spPr>
          <a:xfrm>
            <a:off x="457200" y="389999"/>
            <a:ext cx="8229600" cy="846386"/>
          </a:xfrm>
        </p:spPr>
        <p:txBody>
          <a:bodyPr/>
          <a:lstStyle/>
          <a:p>
            <a:r>
              <a:rPr lang="en-CA" dirty="0"/>
              <a:t>Most </a:t>
            </a:r>
            <a:r>
              <a:rPr lang="en-CA" dirty="0" smtClean="0"/>
              <a:t>publicly funded home </a:t>
            </a:r>
            <a:r>
              <a:rPr lang="en-CA" dirty="0"/>
              <a:t>care recipients </a:t>
            </a:r>
            <a:r>
              <a:rPr lang="en-CA" dirty="0" smtClean="0"/>
              <a:t/>
            </a:r>
            <a:br>
              <a:rPr lang="en-CA" dirty="0" smtClean="0"/>
            </a:br>
            <a:r>
              <a:rPr lang="en-CA" dirty="0" smtClean="0"/>
              <a:t>were </a:t>
            </a:r>
            <a:r>
              <a:rPr lang="en-CA" dirty="0"/>
              <a:t>satisfied with the services </a:t>
            </a:r>
            <a:r>
              <a:rPr lang="en-CA" dirty="0" smtClean="0"/>
              <a:t>received </a:t>
            </a:r>
            <a:endParaRPr lang="en-CA" dirty="0"/>
          </a:p>
        </p:txBody>
      </p:sp>
      <p:graphicFrame>
        <p:nvGraphicFramePr>
          <p:cNvPr id="14" name="Content Placeholder 5"/>
          <p:cNvGraphicFramePr>
            <a:graphicFrameLocks/>
          </p:cNvGraphicFramePr>
          <p:nvPr>
            <p:extLst>
              <p:ext uri="{D42A27DB-BD31-4B8C-83A1-F6EECF244321}">
                <p14:modId xmlns:p14="http://schemas.microsoft.com/office/powerpoint/2010/main" val="3416457825"/>
              </p:ext>
            </p:extLst>
          </p:nvPr>
        </p:nvGraphicFramePr>
        <p:xfrm>
          <a:off x="507333" y="1714905"/>
          <a:ext cx="4085359" cy="381402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5259455" y="2709447"/>
            <a:ext cx="2810657" cy="2298493"/>
            <a:chOff x="5418082" y="2357907"/>
            <a:chExt cx="2810657" cy="229849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0688" y="2357907"/>
              <a:ext cx="941834" cy="786386"/>
            </a:xfrm>
            <a:prstGeom prst="rect">
              <a:avLst/>
            </a:prstGeom>
          </p:spPr>
        </p:pic>
        <p:grpSp>
          <p:nvGrpSpPr>
            <p:cNvPr id="3" name="Group 2"/>
            <p:cNvGrpSpPr/>
            <p:nvPr/>
          </p:nvGrpSpPr>
          <p:grpSpPr>
            <a:xfrm>
              <a:off x="5418082" y="3078976"/>
              <a:ext cx="2810657" cy="1577424"/>
              <a:chOff x="5162898" y="3078976"/>
              <a:chExt cx="2810657" cy="1577424"/>
            </a:xfrm>
          </p:grpSpPr>
          <p:sp>
            <p:nvSpPr>
              <p:cNvPr id="17" name="Rectangle 16"/>
              <p:cNvSpPr/>
              <p:nvPr/>
            </p:nvSpPr>
            <p:spPr>
              <a:xfrm>
                <a:off x="5162898" y="3078976"/>
                <a:ext cx="2810657" cy="157742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dirty="0">
                    <a:solidFill>
                      <a:srgbClr val="282828"/>
                    </a:solidFill>
                  </a:rPr>
                  <a:t>86% of those who received </a:t>
                </a:r>
                <a:r>
                  <a:rPr lang="en-US" sz="1500" b="1" dirty="0" smtClean="0">
                    <a:solidFill>
                      <a:srgbClr val="282828"/>
                    </a:solidFill>
                  </a:rPr>
                  <a:t>home </a:t>
                </a:r>
                <a:r>
                  <a:rPr lang="en-US" sz="1500" b="1" dirty="0">
                    <a:solidFill>
                      <a:srgbClr val="282828"/>
                    </a:solidFill>
                  </a:rPr>
                  <a:t>care </a:t>
                </a:r>
                <a:r>
                  <a:rPr lang="en-US" sz="1500" dirty="0">
                    <a:solidFill>
                      <a:srgbClr val="282828"/>
                    </a:solidFill>
                  </a:rPr>
                  <a:t>(for themselves or someone </a:t>
                </a:r>
                <a:r>
                  <a:rPr lang="en-US" sz="1500" dirty="0" smtClean="0">
                    <a:solidFill>
                      <a:srgbClr val="282828"/>
                    </a:solidFill>
                  </a:rPr>
                  <a:t>in </a:t>
                </a:r>
                <a:r>
                  <a:rPr lang="en-US" sz="1500" dirty="0">
                    <a:solidFill>
                      <a:srgbClr val="282828"/>
                    </a:solidFill>
                  </a:rPr>
                  <a:t>their </a:t>
                </a:r>
                <a:r>
                  <a:rPr lang="en-US" sz="1500" dirty="0" smtClean="0">
                    <a:solidFill>
                      <a:srgbClr val="282828"/>
                    </a:solidFill>
                  </a:rPr>
                  <a:t>household</a:t>
                </a:r>
                <a:r>
                  <a:rPr lang="en-US" sz="1500" dirty="0">
                    <a:solidFill>
                      <a:srgbClr val="282828"/>
                    </a:solidFill>
                  </a:rPr>
                  <a:t>) </a:t>
                </a:r>
                <a:r>
                  <a:rPr lang="en-US" sz="1500" dirty="0" smtClean="0">
                    <a:solidFill>
                      <a:srgbClr val="282828"/>
                    </a:solidFill>
                  </a:rPr>
                  <a:t>said that </a:t>
                </a:r>
                <a:r>
                  <a:rPr lang="en-US" sz="1500" dirty="0">
                    <a:solidFill>
                      <a:srgbClr val="282828"/>
                    </a:solidFill>
                  </a:rPr>
                  <a:t>the </a:t>
                </a:r>
                <a:r>
                  <a:rPr lang="en-US" sz="1500" b="1" dirty="0">
                    <a:solidFill>
                      <a:srgbClr val="282828"/>
                    </a:solidFill>
                  </a:rPr>
                  <a:t>services </a:t>
                </a:r>
                <a:r>
                  <a:rPr lang="en-US" sz="1500" b="1" dirty="0" smtClean="0">
                    <a:solidFill>
                      <a:srgbClr val="282828"/>
                    </a:solidFill>
                  </a:rPr>
                  <a:t>helped </a:t>
                </a:r>
                <a:br>
                  <a:rPr lang="en-US" sz="1500" b="1" dirty="0" smtClean="0">
                    <a:solidFill>
                      <a:srgbClr val="282828"/>
                    </a:solidFill>
                  </a:rPr>
                </a:br>
                <a:r>
                  <a:rPr lang="en-US" sz="1500" b="1" dirty="0" smtClean="0">
                    <a:solidFill>
                      <a:srgbClr val="282828"/>
                    </a:solidFill>
                  </a:rPr>
                  <a:t>the </a:t>
                </a:r>
                <a:r>
                  <a:rPr lang="en-US" sz="1500" b="1" dirty="0">
                    <a:solidFill>
                      <a:srgbClr val="282828"/>
                    </a:solidFill>
                  </a:rPr>
                  <a:t>recipient </a:t>
                </a:r>
                <a:r>
                  <a:rPr lang="en-US" sz="1500" b="1" dirty="0" smtClean="0">
                    <a:solidFill>
                      <a:srgbClr val="282828"/>
                    </a:solidFill>
                  </a:rPr>
                  <a:t>stay </a:t>
                </a:r>
                <a:r>
                  <a:rPr lang="en-US" sz="1500" b="1" dirty="0">
                    <a:solidFill>
                      <a:srgbClr val="282828"/>
                    </a:solidFill>
                  </a:rPr>
                  <a:t>at home </a:t>
                </a:r>
              </a:p>
            </p:txBody>
          </p:sp>
          <p:cxnSp>
            <p:nvCxnSpPr>
              <p:cNvPr id="18" name="Straight Connector 17"/>
              <p:cNvCxnSpPr/>
              <p:nvPr/>
            </p:nvCxnSpPr>
            <p:spPr>
              <a:xfrm>
                <a:off x="5162898" y="3078976"/>
                <a:ext cx="2810657"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0" name="Rectangle 19"/>
          <p:cNvSpPr/>
          <p:nvPr/>
        </p:nvSpPr>
        <p:spPr>
          <a:xfrm>
            <a:off x="507333" y="5573575"/>
            <a:ext cx="3586202"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Provincial-level </a:t>
            </a:r>
            <a:r>
              <a:rPr lang="en-US" sz="900" dirty="0">
                <a:latin typeface="Arial" panose="020B0604020202020204" pitchFamily="34" charset="0"/>
              </a:rPr>
              <a:t>analyses were not performed for publicly funded home care services due to small sample sizes.</a:t>
            </a:r>
          </a:p>
        </p:txBody>
      </p:sp>
      <p:sp>
        <p:nvSpPr>
          <p:cNvPr id="12" name="Rectangle 1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77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69</a:t>
            </a:fld>
            <a:endParaRPr lang="en-CA" dirty="0"/>
          </a:p>
        </p:txBody>
      </p:sp>
      <p:sp>
        <p:nvSpPr>
          <p:cNvPr id="16" name="Title 2"/>
          <p:cNvSpPr>
            <a:spLocks noGrp="1"/>
          </p:cNvSpPr>
          <p:nvPr>
            <p:ph type="title"/>
          </p:nvPr>
        </p:nvSpPr>
        <p:spPr>
          <a:xfrm>
            <a:off x="457200" y="389999"/>
            <a:ext cx="8229600" cy="1384995"/>
          </a:xfrm>
        </p:spPr>
        <p:txBody>
          <a:bodyPr/>
          <a:lstStyle/>
          <a:p>
            <a:pPr>
              <a:lnSpc>
                <a:spcPts val="3600"/>
              </a:lnSpc>
            </a:pPr>
            <a:r>
              <a:rPr lang="en-CA" dirty="0"/>
              <a:t>Most home care </a:t>
            </a:r>
            <a:r>
              <a:rPr lang="en-CA" dirty="0" smtClean="0"/>
              <a:t>recipients </a:t>
            </a:r>
            <a:r>
              <a:rPr lang="en-CA" dirty="0"/>
              <a:t>were satisfied with </a:t>
            </a:r>
            <a:r>
              <a:rPr lang="en-CA" dirty="0" smtClean="0"/>
              <a:t/>
            </a:r>
            <a:br>
              <a:rPr lang="en-CA" dirty="0" smtClean="0"/>
            </a:br>
            <a:r>
              <a:rPr lang="en-CA" dirty="0" smtClean="0"/>
              <a:t>the </a:t>
            </a:r>
            <a:r>
              <a:rPr lang="en-CA" i="1" dirty="0"/>
              <a:t>coordination</a:t>
            </a:r>
            <a:r>
              <a:rPr lang="en-CA" dirty="0"/>
              <a:t> between the home care provider and their regular health care </a:t>
            </a:r>
            <a:r>
              <a:rPr lang="en-CA" dirty="0" smtClean="0"/>
              <a:t>provider</a:t>
            </a:r>
            <a:endParaRPr lang="en-CA" dirty="0"/>
          </a:p>
        </p:txBody>
      </p:sp>
      <p:grpSp>
        <p:nvGrpSpPr>
          <p:cNvPr id="4" name="Group 3"/>
          <p:cNvGrpSpPr/>
          <p:nvPr/>
        </p:nvGrpSpPr>
        <p:grpSpPr>
          <a:xfrm>
            <a:off x="5196094" y="2002816"/>
            <a:ext cx="3062081" cy="3412768"/>
            <a:chOff x="5196094" y="2002816"/>
            <a:chExt cx="3062081" cy="341276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369" y="2002816"/>
              <a:ext cx="941834" cy="786386"/>
            </a:xfrm>
            <a:prstGeom prst="rect">
              <a:avLst/>
            </a:prstGeom>
          </p:spPr>
        </p:pic>
        <p:grpSp>
          <p:nvGrpSpPr>
            <p:cNvPr id="3" name="Group 2"/>
            <p:cNvGrpSpPr/>
            <p:nvPr/>
          </p:nvGrpSpPr>
          <p:grpSpPr>
            <a:xfrm>
              <a:off x="5196094" y="2685296"/>
              <a:ext cx="3062081" cy="2730288"/>
              <a:chOff x="5196094" y="2685296"/>
              <a:chExt cx="3062081" cy="2730288"/>
            </a:xfrm>
          </p:grpSpPr>
          <p:sp>
            <p:nvSpPr>
              <p:cNvPr id="17" name="Rectangle 16"/>
              <p:cNvSpPr/>
              <p:nvPr/>
            </p:nvSpPr>
            <p:spPr>
              <a:xfrm>
                <a:off x="5196094" y="2685296"/>
                <a:ext cx="3062081" cy="2730288"/>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en-US" sz="1500" b="1" i="1" dirty="0">
                    <a:solidFill>
                      <a:srgbClr val="282828"/>
                    </a:solidFill>
                  </a:rPr>
                  <a:t>Better Home Care in Canada: </a:t>
                </a:r>
                <a:r>
                  <a:rPr lang="en-US" sz="1500" b="1" i="1" dirty="0" smtClean="0">
                    <a:solidFill>
                      <a:srgbClr val="282828"/>
                    </a:solidFill>
                  </a:rPr>
                  <a:t/>
                </a:r>
                <a:br>
                  <a:rPr lang="en-US" sz="1500" b="1" i="1" dirty="0" smtClean="0">
                    <a:solidFill>
                      <a:srgbClr val="282828"/>
                    </a:solidFill>
                  </a:rPr>
                </a:br>
                <a:r>
                  <a:rPr lang="en-US" sz="1500" b="1" i="1" dirty="0" smtClean="0">
                    <a:solidFill>
                      <a:srgbClr val="282828"/>
                    </a:solidFill>
                  </a:rPr>
                  <a:t>A </a:t>
                </a:r>
                <a:r>
                  <a:rPr lang="en-US" sz="1500" b="1" i="1" dirty="0">
                    <a:solidFill>
                      <a:srgbClr val="282828"/>
                    </a:solidFill>
                  </a:rPr>
                  <a:t>National Action Plan</a:t>
                </a:r>
              </a:p>
              <a:p>
                <a:pPr>
                  <a:lnSpc>
                    <a:spcPts val="2000"/>
                  </a:lnSpc>
                  <a:spcAft>
                    <a:spcPts val="600"/>
                  </a:spcAft>
                </a:pPr>
                <a:r>
                  <a:rPr lang="en-US" sz="1500" dirty="0">
                    <a:solidFill>
                      <a:srgbClr val="282828"/>
                    </a:solidFill>
                  </a:rPr>
                  <a:t>One of the goals identified was </a:t>
                </a:r>
                <a:r>
                  <a:rPr lang="en-US" sz="1500" dirty="0" smtClean="0">
                    <a:solidFill>
                      <a:srgbClr val="282828"/>
                    </a:solidFill>
                  </a:rPr>
                  <a:t/>
                </a:r>
                <a:br>
                  <a:rPr lang="en-US" sz="1500" dirty="0" smtClean="0">
                    <a:solidFill>
                      <a:srgbClr val="282828"/>
                    </a:solidFill>
                  </a:rPr>
                </a:br>
                <a:r>
                  <a:rPr lang="en-US" sz="1500" dirty="0" smtClean="0">
                    <a:solidFill>
                      <a:srgbClr val="282828"/>
                    </a:solidFill>
                  </a:rPr>
                  <a:t>to </a:t>
                </a:r>
                <a:r>
                  <a:rPr lang="en-US" sz="1500" dirty="0">
                    <a:solidFill>
                      <a:srgbClr val="282828"/>
                    </a:solidFill>
                  </a:rPr>
                  <a:t>accelerate the adoption of technology in the home care sector to ensure that everyone involved can easily access and share relevant health information and the care plan*</a:t>
                </a:r>
              </a:p>
            </p:txBody>
          </p:sp>
          <p:cxnSp>
            <p:nvCxnSpPr>
              <p:cNvPr id="18" name="Straight Connector 17"/>
              <p:cNvCxnSpPr/>
              <p:nvPr/>
            </p:nvCxnSpPr>
            <p:spPr>
              <a:xfrm>
                <a:off x="5196094" y="2704346"/>
                <a:ext cx="3062081"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20" name="Content Placeholder 5"/>
          <p:cNvGraphicFramePr>
            <a:graphicFrameLocks/>
          </p:cNvGraphicFramePr>
          <p:nvPr>
            <p:extLst>
              <p:ext uri="{D42A27DB-BD31-4B8C-83A1-F6EECF244321}">
                <p14:modId xmlns:p14="http://schemas.microsoft.com/office/powerpoint/2010/main" val="810878676"/>
              </p:ext>
            </p:extLst>
          </p:nvPr>
        </p:nvGraphicFramePr>
        <p:xfrm>
          <a:off x="507333" y="1714751"/>
          <a:ext cx="4085359" cy="3814025"/>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07333" y="5575347"/>
            <a:ext cx="3586202"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Provincial-level </a:t>
            </a:r>
            <a:r>
              <a:rPr lang="en-US" sz="900" dirty="0">
                <a:latin typeface="Arial" panose="020B0604020202020204" pitchFamily="34" charset="0"/>
              </a:rPr>
              <a:t>analyses were not performed for publicly funded home care services due to small sample sizes.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13" name="Rectangle 12"/>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974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Executive summary (cont’d)</a:t>
            </a:r>
          </a:p>
        </p:txBody>
      </p:sp>
      <p:sp>
        <p:nvSpPr>
          <p:cNvPr id="2" name="Content Placeholder 1"/>
          <p:cNvSpPr>
            <a:spLocks noGrp="1"/>
          </p:cNvSpPr>
          <p:nvPr>
            <p:ph idx="1"/>
          </p:nvPr>
        </p:nvSpPr>
        <p:spPr>
          <a:xfrm>
            <a:off x="473625" y="1351309"/>
            <a:ext cx="8107667" cy="4525963"/>
          </a:xfrm>
        </p:spPr>
        <p:txBody>
          <a:bodyPr>
            <a:noAutofit/>
          </a:bodyPr>
          <a:lstStyle/>
          <a:p>
            <a:pPr marL="0" indent="0">
              <a:lnSpc>
                <a:spcPts val="1800"/>
              </a:lnSpc>
              <a:spcBef>
                <a:spcPts val="0"/>
              </a:spcBef>
              <a:spcAft>
                <a:spcPts val="900"/>
              </a:spcAft>
              <a:buNone/>
            </a:pPr>
            <a:r>
              <a:rPr lang="en-CA" sz="2400" b="0" dirty="0">
                <a:solidFill>
                  <a:srgbClr val="00A199"/>
                </a:solidFill>
              </a:rPr>
              <a:t>Home </a:t>
            </a:r>
            <a:r>
              <a:rPr lang="en-CA" sz="2400" b="0" dirty="0" smtClean="0">
                <a:solidFill>
                  <a:srgbClr val="00A199"/>
                </a:solidFill>
              </a:rPr>
              <a:t>care (Canada only)</a:t>
            </a:r>
          </a:p>
          <a:p>
            <a:pPr>
              <a:lnSpc>
                <a:spcPts val="1600"/>
              </a:lnSpc>
              <a:spcBef>
                <a:spcPts val="0"/>
              </a:spcBef>
              <a:spcAft>
                <a:spcPts val="450"/>
              </a:spcAft>
            </a:pPr>
            <a:r>
              <a:rPr lang="en-US" sz="1100" b="0" dirty="0" smtClean="0">
                <a:solidFill>
                  <a:schemeClr val="tx1"/>
                </a:solidFill>
                <a:latin typeface="Arial" panose="020B0604020202020204" pitchFamily="34" charset="0"/>
              </a:rPr>
              <a:t>11</a:t>
            </a:r>
            <a:r>
              <a:rPr lang="en-US" sz="1100" b="0" dirty="0">
                <a:solidFill>
                  <a:schemeClr val="tx1"/>
                </a:solidFill>
                <a:latin typeface="Arial" panose="020B0604020202020204" pitchFamily="34" charset="0"/>
              </a:rPr>
              <a:t>% of Canadian seniors had help with certain activities of daily living; most of them (4 out of 5) received it from a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family </a:t>
            </a:r>
            <a:r>
              <a:rPr lang="en-US" sz="1100" b="0" dirty="0">
                <a:solidFill>
                  <a:schemeClr val="tx1"/>
                </a:solidFill>
                <a:latin typeface="Arial" panose="020B0604020202020204" pitchFamily="34" charset="0"/>
              </a:rPr>
              <a:t>member or friend.</a:t>
            </a:r>
          </a:p>
          <a:p>
            <a:pPr>
              <a:lnSpc>
                <a:spcPts val="1600"/>
              </a:lnSpc>
              <a:spcBef>
                <a:spcPts val="0"/>
              </a:spcBef>
              <a:spcAft>
                <a:spcPts val="450"/>
              </a:spcAft>
            </a:pPr>
            <a:r>
              <a:rPr lang="en-US" sz="1100" b="0" dirty="0" smtClean="0">
                <a:solidFill>
                  <a:schemeClr val="tx1"/>
                </a:solidFill>
                <a:latin typeface="Arial" panose="020B0604020202020204" pitchFamily="34" charset="0"/>
              </a:rPr>
              <a:t>1</a:t>
            </a:r>
            <a:r>
              <a:rPr lang="en-US" sz="1100" b="0" dirty="0">
                <a:solidFill>
                  <a:schemeClr val="tx1"/>
                </a:solidFill>
                <a:latin typeface="Arial" panose="020B0604020202020204" pitchFamily="34" charset="0"/>
              </a:rPr>
              <a:t>% of Canadian seniors reported needing help with activities of daily living but </a:t>
            </a:r>
            <a:r>
              <a:rPr lang="en-US" sz="1100" b="0" dirty="0" smtClean="0">
                <a:solidFill>
                  <a:schemeClr val="tx1"/>
                </a:solidFill>
                <a:latin typeface="Arial" panose="020B0604020202020204" pitchFamily="34" charset="0"/>
              </a:rPr>
              <a:t>not receiving it.</a:t>
            </a:r>
            <a:endParaRPr lang="en-US" sz="1100" b="0" dirty="0">
              <a:solidFill>
                <a:schemeClr val="tx1"/>
              </a:solidFill>
              <a:latin typeface="Arial" panose="020B0604020202020204" pitchFamily="34" charset="0"/>
            </a:endParaRPr>
          </a:p>
          <a:p>
            <a:pPr>
              <a:lnSpc>
                <a:spcPts val="1600"/>
              </a:lnSpc>
              <a:spcBef>
                <a:spcPts val="0"/>
              </a:spcBef>
              <a:spcAft>
                <a:spcPts val="450"/>
              </a:spcAft>
            </a:pPr>
            <a:r>
              <a:rPr lang="en-US" sz="1100" b="0" dirty="0" smtClean="0">
                <a:solidFill>
                  <a:schemeClr val="tx1"/>
                </a:solidFill>
                <a:latin typeface="Arial" panose="020B0604020202020204" pitchFamily="34" charset="0"/>
              </a:rPr>
              <a:t>6</a:t>
            </a:r>
            <a:r>
              <a:rPr lang="en-US" sz="1100" b="0" dirty="0">
                <a:solidFill>
                  <a:schemeClr val="tx1"/>
                </a:solidFill>
                <a:latin typeface="Arial" panose="020B0604020202020204" pitchFamily="34" charset="0"/>
              </a:rPr>
              <a:t>% of Canadian seniors received publicly funded home care services. The majority were satisfied with the services received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and </a:t>
            </a:r>
            <a:r>
              <a:rPr lang="en-US" sz="1100" b="0" dirty="0">
                <a:solidFill>
                  <a:schemeClr val="tx1"/>
                </a:solidFill>
                <a:latin typeface="Arial" panose="020B0604020202020204" pitchFamily="34" charset="0"/>
              </a:rPr>
              <a:t>with the coordination between their home care provider and their regular health care </a:t>
            </a:r>
            <a:r>
              <a:rPr lang="en-US" sz="1100" b="0" dirty="0" smtClean="0">
                <a:solidFill>
                  <a:schemeClr val="tx1"/>
                </a:solidFill>
                <a:latin typeface="Arial" panose="020B0604020202020204" pitchFamily="34" charset="0"/>
              </a:rPr>
              <a:t>professional. They </a:t>
            </a:r>
            <a:r>
              <a:rPr lang="en-US" sz="1100" b="0" dirty="0">
                <a:solidFill>
                  <a:schemeClr val="tx1"/>
                </a:solidFill>
                <a:latin typeface="Arial" panose="020B0604020202020204" pitchFamily="34" charset="0"/>
              </a:rPr>
              <a:t>felt these services helped them stay at home.</a:t>
            </a:r>
          </a:p>
          <a:p>
            <a:pPr>
              <a:lnSpc>
                <a:spcPts val="1600"/>
              </a:lnSpc>
              <a:spcBef>
                <a:spcPts val="0"/>
              </a:spcBef>
              <a:spcAft>
                <a:spcPts val="2000"/>
              </a:spcAft>
            </a:pPr>
            <a:r>
              <a:rPr lang="en-US" sz="1100" b="0" dirty="0" smtClean="0">
                <a:solidFill>
                  <a:schemeClr val="tx1"/>
                </a:solidFill>
                <a:latin typeface="Arial" panose="020B0604020202020204" pitchFamily="34" charset="0"/>
              </a:rPr>
              <a:t>3</a:t>
            </a:r>
            <a:r>
              <a:rPr lang="en-US" sz="1100" b="0" dirty="0">
                <a:solidFill>
                  <a:schemeClr val="tx1"/>
                </a:solidFill>
                <a:latin typeface="Arial" panose="020B0604020202020204" pitchFamily="34" charset="0"/>
              </a:rPr>
              <a:t>% of Canadian seniors felt they needed publicly funded home care services but did not receive them.</a:t>
            </a:r>
          </a:p>
          <a:p>
            <a:pPr marL="0" indent="0">
              <a:lnSpc>
                <a:spcPts val="1800"/>
              </a:lnSpc>
              <a:spcBef>
                <a:spcPts val="0"/>
              </a:spcBef>
              <a:spcAft>
                <a:spcPts val="900"/>
              </a:spcAft>
              <a:buNone/>
            </a:pPr>
            <a:r>
              <a:rPr lang="en-US" sz="2400" b="0" dirty="0" smtClean="0">
                <a:solidFill>
                  <a:srgbClr val="00A199"/>
                </a:solidFill>
              </a:rPr>
              <a:t>End-of-life planning </a:t>
            </a:r>
            <a:r>
              <a:rPr lang="en-US" sz="2400" b="0" dirty="0">
                <a:solidFill>
                  <a:srgbClr val="00A199"/>
                </a:solidFill>
              </a:rPr>
              <a:t>and medical assistance in </a:t>
            </a:r>
            <a:r>
              <a:rPr lang="en-US" sz="2400" b="0" dirty="0" smtClean="0">
                <a:solidFill>
                  <a:srgbClr val="00A199"/>
                </a:solidFill>
              </a:rPr>
              <a:t>dying</a:t>
            </a:r>
            <a:endParaRPr lang="en-CA" sz="2400" b="0" dirty="0">
              <a:solidFill>
                <a:srgbClr val="00A199"/>
              </a:solidFill>
            </a:endParaRPr>
          </a:p>
          <a:p>
            <a:pPr lvl="0">
              <a:lnSpc>
                <a:spcPts val="1600"/>
              </a:lnSpc>
              <a:spcBef>
                <a:spcPts val="0"/>
              </a:spcBef>
              <a:spcAft>
                <a:spcPts val="450"/>
              </a:spcAft>
            </a:pPr>
            <a:r>
              <a:rPr lang="en-US" sz="1100" b="0" dirty="0">
                <a:solidFill>
                  <a:schemeClr val="tx1"/>
                </a:solidFill>
                <a:latin typeface="Arial" panose="020B0604020202020204" pitchFamily="34" charset="0"/>
              </a:rPr>
              <a:t>More Canadian seniors have engaged in end-of-life care planning than seniors in other countries. Approximately two-thirds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have </a:t>
            </a:r>
            <a:r>
              <a:rPr lang="en-US" sz="1100" b="0" dirty="0">
                <a:solidFill>
                  <a:schemeClr val="tx1"/>
                </a:solidFill>
                <a:latin typeface="Arial" panose="020B0604020202020204" pitchFamily="34" charset="0"/>
              </a:rPr>
              <a:t>discussed their end-of-life care wishes with someone (66%) and have documented a substitute decision-maker (63%). </a:t>
            </a:r>
            <a:br>
              <a:rPr lang="en-US" sz="1100" b="0" dirty="0">
                <a:solidFill>
                  <a:schemeClr val="tx1"/>
                </a:solidFill>
                <a:latin typeface="Arial" panose="020B0604020202020204" pitchFamily="34" charset="0"/>
              </a:rPr>
            </a:br>
            <a:r>
              <a:rPr lang="en-US" sz="1100" b="0" dirty="0">
                <a:solidFill>
                  <a:schemeClr val="tx1"/>
                </a:solidFill>
                <a:latin typeface="Arial" panose="020B0604020202020204" pitchFamily="34" charset="0"/>
              </a:rPr>
              <a:t>In contrast, less than half (44%) have a written plan or document describing their end-of-life care wishes. </a:t>
            </a:r>
          </a:p>
          <a:p>
            <a:pPr lvl="0">
              <a:lnSpc>
                <a:spcPts val="1600"/>
              </a:lnSpc>
              <a:spcBef>
                <a:spcPts val="0"/>
              </a:spcBef>
              <a:spcAft>
                <a:spcPts val="450"/>
              </a:spcAft>
            </a:pPr>
            <a:r>
              <a:rPr lang="en-US" sz="1100" b="0" dirty="0">
                <a:solidFill>
                  <a:schemeClr val="tx1"/>
                </a:solidFill>
                <a:latin typeface="Arial" panose="020B0604020202020204" pitchFamily="34" charset="0"/>
              </a:rPr>
              <a:t>For the first time, survey respondents were asked about medical assistance in dying (MAID). 12% of Canadian seniors or a family member have talked to a health care provider about access to MAID, and 64% are confident or very confident that they would be able to obtain MAID in their community if they were eligible and wished to receive it. </a:t>
            </a:r>
            <a:r>
              <a:rPr lang="en-US" sz="1100" b="0" dirty="0" smtClean="0">
                <a:solidFill>
                  <a:schemeClr val="tx1"/>
                </a:solidFill>
                <a:latin typeface="Arial" panose="020B0604020202020204" pitchFamily="34" charset="0"/>
              </a:rPr>
              <a:t>(Canada only)</a:t>
            </a:r>
            <a:endParaRPr lang="en-US" sz="1100" b="0" dirty="0">
              <a:solidFill>
                <a:schemeClr val="tx1"/>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en-CA" smtClean="0"/>
              <a:pPr/>
              <a:t>7</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513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90736" y="1661116"/>
            <a:ext cx="4825986" cy="3829209"/>
            <a:chOff x="4090736" y="1661116"/>
            <a:chExt cx="4825986" cy="3829209"/>
          </a:xfrm>
        </p:grpSpPr>
        <p:graphicFrame>
          <p:nvGraphicFramePr>
            <p:cNvPr id="17" name="Chart 16"/>
            <p:cNvGraphicFramePr/>
            <p:nvPr>
              <p:extLst>
                <p:ext uri="{D42A27DB-BD31-4B8C-83A1-F6EECF244321}">
                  <p14:modId xmlns:p14="http://schemas.microsoft.com/office/powerpoint/2010/main" val="3630005929"/>
                </p:ext>
              </p:extLst>
            </p:nvPr>
          </p:nvGraphicFramePr>
          <p:xfrm>
            <a:off x="4373297" y="1661116"/>
            <a:ext cx="4543425" cy="382920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bwMode="gray">
            <a:xfrm>
              <a:off x="4090736" y="2604090"/>
              <a:ext cx="2450113" cy="2695097"/>
            </a:xfrm>
            <a:prstGeom prst="rect">
              <a:avLst/>
            </a:prstGeom>
            <a:solidFill>
              <a:schemeClr val="bg1"/>
            </a:solidFill>
          </p:spPr>
          <p:txBody>
            <a:bodyPr wrap="square" tIns="118872" rtlCol="0">
              <a:spAutoFit/>
            </a:bodyPr>
            <a:lstStyle/>
            <a:p>
              <a:pPr algn="r">
                <a:spcAft>
                  <a:spcPts val="800"/>
                </a:spcAft>
              </a:pPr>
              <a:r>
                <a:rPr lang="en-US" sz="1200" dirty="0">
                  <a:latin typeface="Arial Narrow" panose="020B0606020202030204" pitchFamily="34" charset="0"/>
                </a:rPr>
                <a:t>Personal or home support </a:t>
              </a:r>
            </a:p>
            <a:p>
              <a:pPr algn="r">
                <a:spcAft>
                  <a:spcPts val="800"/>
                </a:spcAft>
              </a:pPr>
              <a:r>
                <a:rPr lang="en-US" sz="1200" dirty="0">
                  <a:latin typeface="Arial Narrow" panose="020B0606020202030204" pitchFamily="34" charset="0"/>
                </a:rPr>
                <a:t>Other health care services such as physiotherapy, occupational therapy, speech therapy and nutrition counselling</a:t>
              </a:r>
            </a:p>
            <a:p>
              <a:pPr algn="r">
                <a:spcAft>
                  <a:spcPts val="1800"/>
                </a:spcAft>
              </a:pPr>
              <a:r>
                <a:rPr lang="en-US" sz="1200" dirty="0">
                  <a:latin typeface="Arial Narrow" panose="020B0606020202030204" pitchFamily="34" charset="0"/>
                </a:rPr>
                <a:t>Nursing care </a:t>
              </a:r>
            </a:p>
            <a:p>
              <a:pPr algn="r">
                <a:spcAft>
                  <a:spcPts val="2600"/>
                </a:spcAft>
              </a:pPr>
              <a:r>
                <a:rPr lang="en-US" sz="1200" dirty="0">
                  <a:latin typeface="Arial Narrow" panose="020B0606020202030204" pitchFamily="34" charset="0"/>
                </a:rPr>
                <a:t>Medical equipment or supplies </a:t>
              </a:r>
            </a:p>
            <a:p>
              <a:pPr algn="r">
                <a:spcAft>
                  <a:spcPts val="2200"/>
                </a:spcAft>
              </a:pPr>
              <a:r>
                <a:rPr lang="en-US" sz="1200" dirty="0">
                  <a:latin typeface="Arial Narrow" panose="020B0606020202030204" pitchFamily="34" charset="0"/>
                </a:rPr>
                <a:t>Any other services </a:t>
              </a:r>
            </a:p>
            <a:p>
              <a:pPr algn="r">
                <a:spcAft>
                  <a:spcPts val="2000"/>
                </a:spcAft>
              </a:pPr>
              <a:r>
                <a:rPr lang="en-US" sz="1200" dirty="0">
                  <a:latin typeface="Arial Narrow" panose="020B0606020202030204" pitchFamily="34" charset="0"/>
                </a:rPr>
                <a:t>Palliative</a:t>
              </a:r>
            </a:p>
          </p:txBody>
        </p:sp>
      </p:grpSp>
      <p:sp>
        <p:nvSpPr>
          <p:cNvPr id="6" name="Slide Number Placeholder 5"/>
          <p:cNvSpPr>
            <a:spLocks noGrp="1"/>
          </p:cNvSpPr>
          <p:nvPr>
            <p:ph type="sldNum" sz="quarter" idx="4"/>
          </p:nvPr>
        </p:nvSpPr>
        <p:spPr/>
        <p:txBody>
          <a:bodyPr/>
          <a:lstStyle/>
          <a:p>
            <a:fld id="{B0F7FFD8-5CE8-4D8F-8E40-58118BB0EBB0}" type="slidenum">
              <a:rPr lang="en-CA" smtClean="0"/>
              <a:pPr/>
              <a:t>70</a:t>
            </a:fld>
            <a:endParaRPr lang="en-CA" dirty="0"/>
          </a:p>
        </p:txBody>
      </p:sp>
      <p:sp>
        <p:nvSpPr>
          <p:cNvPr id="15" name="Title 1"/>
          <p:cNvSpPr>
            <a:spLocks noGrp="1"/>
          </p:cNvSpPr>
          <p:nvPr>
            <p:ph type="title"/>
          </p:nvPr>
        </p:nvSpPr>
        <p:spPr>
          <a:xfrm>
            <a:off x="457200" y="389999"/>
            <a:ext cx="8229600" cy="423193"/>
          </a:xfrm>
        </p:spPr>
        <p:txBody>
          <a:bodyPr/>
          <a:lstStyle/>
          <a:p>
            <a:r>
              <a:rPr lang="en-CA" dirty="0" smtClean="0"/>
              <a:t>3% of Canadian seniors felt they needed publicly funded home care services but did not receive them</a:t>
            </a:r>
            <a:endParaRPr lang="en-CA" dirty="0"/>
          </a:p>
        </p:txBody>
      </p:sp>
      <p:grpSp>
        <p:nvGrpSpPr>
          <p:cNvPr id="3" name="Group 2"/>
          <p:cNvGrpSpPr/>
          <p:nvPr/>
        </p:nvGrpSpPr>
        <p:grpSpPr>
          <a:xfrm>
            <a:off x="87032" y="1661116"/>
            <a:ext cx="4284943" cy="3829209"/>
            <a:chOff x="36871" y="1661116"/>
            <a:chExt cx="4335104" cy="3829209"/>
          </a:xfrm>
        </p:grpSpPr>
        <p:graphicFrame>
          <p:nvGraphicFramePr>
            <p:cNvPr id="16" name="Chart 15"/>
            <p:cNvGraphicFramePr/>
            <p:nvPr>
              <p:extLst>
                <p:ext uri="{D42A27DB-BD31-4B8C-83A1-F6EECF244321}">
                  <p14:modId xmlns:p14="http://schemas.microsoft.com/office/powerpoint/2010/main" val="4157440644"/>
                </p:ext>
              </p:extLst>
            </p:nvPr>
          </p:nvGraphicFramePr>
          <p:xfrm>
            <a:off x="36871" y="1661116"/>
            <a:ext cx="4335104" cy="382920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bwMode="gray">
            <a:xfrm>
              <a:off x="54823" y="2563342"/>
              <a:ext cx="2038979" cy="2744341"/>
            </a:xfrm>
            <a:prstGeom prst="rect">
              <a:avLst/>
            </a:prstGeom>
            <a:solidFill>
              <a:schemeClr val="bg1"/>
            </a:solidFill>
          </p:spPr>
          <p:txBody>
            <a:bodyPr wrap="square" tIns="91440" rtlCol="0">
              <a:spAutoFit/>
            </a:bodyPr>
            <a:lstStyle/>
            <a:p>
              <a:pPr algn="r">
                <a:spcAft>
                  <a:spcPts val="1700"/>
                </a:spcAft>
              </a:pPr>
              <a:r>
                <a:rPr lang="en-US" sz="1200" dirty="0">
                  <a:latin typeface="Arial Narrow" panose="020B0606020202030204" pitchFamily="34" charset="0"/>
                </a:rPr>
                <a:t>Unknown reason</a:t>
              </a:r>
            </a:p>
            <a:p>
              <a:pPr algn="r">
                <a:spcAft>
                  <a:spcPts val="1700"/>
                </a:spcAft>
              </a:pPr>
              <a:r>
                <a:rPr lang="en-US" sz="1200" dirty="0">
                  <a:latin typeface="Arial Narrow" panose="020B0606020202030204" pitchFamily="34" charset="0"/>
                </a:rPr>
                <a:t>Not eligible for home care</a:t>
              </a:r>
            </a:p>
            <a:p>
              <a:pPr algn="r">
                <a:spcAft>
                  <a:spcPts val="1000"/>
                </a:spcAft>
              </a:pPr>
              <a:r>
                <a:rPr lang="en-US" sz="1200" dirty="0">
                  <a:latin typeface="Arial Narrow" panose="020B0606020202030204" pitchFamily="34" charset="0"/>
                </a:rPr>
                <a:t>Too </a:t>
              </a:r>
              <a:r>
                <a:rPr lang="en-US" sz="1200" dirty="0" smtClean="0">
                  <a:latin typeface="Arial Narrow" panose="020B0606020202030204" pitchFamily="34" charset="0"/>
                </a:rPr>
                <a:t>expensive</a:t>
              </a:r>
            </a:p>
            <a:p>
              <a:pPr algn="r">
                <a:spcAft>
                  <a:spcPts val="1000"/>
                </a:spcAft>
              </a:pPr>
              <a:r>
                <a:rPr lang="en-US" sz="1200" dirty="0" smtClean="0">
                  <a:latin typeface="Arial Narrow" panose="020B0606020202030204" pitchFamily="34" charset="0"/>
                </a:rPr>
                <a:t>Services </a:t>
              </a:r>
              <a:r>
                <a:rPr lang="en-US" sz="1200" dirty="0">
                  <a:latin typeface="Arial Narrow" panose="020B0606020202030204" pitchFamily="34" charset="0"/>
                </a:rPr>
                <a:t>were not </a:t>
              </a:r>
              <a:r>
                <a:rPr lang="en-US" sz="1200" dirty="0" smtClean="0">
                  <a:latin typeface="Arial Narrow" panose="020B0606020202030204" pitchFamily="34" charset="0"/>
                </a:rPr>
                <a:t>available</a:t>
              </a:r>
              <a:br>
                <a:rPr lang="en-US" sz="1200" dirty="0" smtClean="0">
                  <a:latin typeface="Arial Narrow" panose="020B0606020202030204" pitchFamily="34" charset="0"/>
                </a:rPr>
              </a:br>
              <a:r>
                <a:rPr lang="en-US" sz="1200" dirty="0" smtClean="0">
                  <a:latin typeface="Arial Narrow" panose="020B0606020202030204" pitchFamily="34" charset="0"/>
                </a:rPr>
                <a:t>in their area</a:t>
              </a:r>
              <a:endParaRPr lang="en-US" sz="1200" dirty="0">
                <a:latin typeface="Arial Narrow" panose="020B0606020202030204" pitchFamily="34" charset="0"/>
              </a:endParaRPr>
            </a:p>
            <a:p>
              <a:pPr algn="r">
                <a:spcAft>
                  <a:spcPts val="1700"/>
                </a:spcAft>
              </a:pPr>
              <a:r>
                <a:rPr lang="en-US" sz="1200" dirty="0">
                  <a:latin typeface="Arial Narrow" panose="020B0606020202030204" pitchFamily="34" charset="0"/>
                </a:rPr>
                <a:t>Did not know where to go</a:t>
              </a:r>
            </a:p>
            <a:p>
              <a:pPr algn="r">
                <a:spcAft>
                  <a:spcPts val="1500"/>
                </a:spcAft>
              </a:pPr>
              <a:r>
                <a:rPr lang="en-US" sz="1200" dirty="0">
                  <a:latin typeface="Arial Narrow" panose="020B0606020202030204" pitchFamily="34" charset="0"/>
                </a:rPr>
                <a:t>Wait times were too long</a:t>
              </a:r>
            </a:p>
            <a:p>
              <a:pPr algn="r">
                <a:spcAft>
                  <a:spcPts val="1600"/>
                </a:spcAft>
              </a:pPr>
              <a:r>
                <a:rPr lang="en-US" sz="1200" dirty="0">
                  <a:latin typeface="Arial Narrow" panose="020B0606020202030204" pitchFamily="34" charset="0"/>
                </a:rPr>
                <a:t>Inconvenient hours</a:t>
              </a:r>
              <a:endParaRPr lang="en-CA" sz="1200" dirty="0">
                <a:latin typeface="Arial Narrow" panose="020B0606020202030204" pitchFamily="34" charset="0"/>
              </a:endParaRP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19" name="Rectangle 18"/>
          <p:cNvSpPr/>
          <p:nvPr/>
        </p:nvSpPr>
        <p:spPr>
          <a:xfrm>
            <a:off x="507333" y="5502813"/>
            <a:ext cx="7312692" cy="507831"/>
          </a:xfrm>
          <a:prstGeom prst="rect">
            <a:avLst/>
          </a:prstGeom>
        </p:spPr>
        <p:txBody>
          <a:bodyPr wrap="square" lIns="0" tIns="91440" bIns="0">
            <a:spAutoFit/>
          </a:bodyPr>
          <a:lstStyle/>
          <a:p>
            <a:r>
              <a:rPr lang="en-US" sz="900" b="1" dirty="0" smtClean="0">
                <a:latin typeface="Arial" panose="020B0604020202020204" pitchFamily="34" charset="0"/>
              </a:rPr>
              <a:t>Notes</a:t>
            </a:r>
          </a:p>
          <a:p>
            <a:r>
              <a:rPr lang="en-US" sz="900" dirty="0" smtClean="0">
                <a:latin typeface="Arial" panose="020B0604020202020204" pitchFamily="34" charset="0"/>
              </a:rPr>
              <a:t>3</a:t>
            </a:r>
            <a:r>
              <a:rPr lang="en-US" sz="900" dirty="0">
                <a:latin typeface="Arial" panose="020B0604020202020204" pitchFamily="34" charset="0"/>
              </a:rPr>
              <a:t>% represents 135 people. Given the small sample size, please exercise caution in interpreting results. </a:t>
            </a:r>
            <a:endParaRPr lang="en-US" sz="900" dirty="0" smtClean="0">
              <a:latin typeface="Arial" panose="020B0604020202020204" pitchFamily="34" charset="0"/>
            </a:endParaRPr>
          </a:p>
          <a:p>
            <a:r>
              <a:rPr lang="en-US" sz="900" dirty="0">
                <a:latin typeface="Arial" panose="020B0604020202020204" pitchFamily="34" charset="0"/>
              </a:rPr>
              <a:t>Multiple responses were allowed, so the sum of responses does not total 100</a:t>
            </a:r>
            <a:r>
              <a:rPr lang="en-US" sz="900" dirty="0" smtClean="0">
                <a:latin typeface="Arial" panose="020B0604020202020204" pitchFamily="34" charset="0"/>
              </a:rPr>
              <a:t>%.</a:t>
            </a:r>
            <a:endParaRPr lang="en-US" sz="900" dirty="0">
              <a:latin typeface="Arial" panose="020B0604020202020204" pitchFamily="34" charset="0"/>
            </a:endParaRPr>
          </a:p>
        </p:txBody>
      </p:sp>
      <p:sp>
        <p:nvSpPr>
          <p:cNvPr id="12" name="Rectangle 11"/>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4202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846386"/>
          </a:xfrm>
        </p:spPr>
        <p:txBody>
          <a:bodyPr/>
          <a:lstStyle/>
          <a:p>
            <a:r>
              <a:rPr lang="en-US" dirty="0" smtClean="0"/>
              <a:t>End-of-life </a:t>
            </a:r>
            <a:r>
              <a:rPr lang="en-US" dirty="0"/>
              <a:t>planning </a:t>
            </a:r>
            <a:r>
              <a:rPr lang="en-US" dirty="0" smtClean="0"/>
              <a:t>and medical</a:t>
            </a:r>
            <a:br>
              <a:rPr lang="en-US" dirty="0" smtClean="0"/>
            </a:br>
            <a:r>
              <a:rPr lang="en-US" dirty="0" smtClean="0"/>
              <a:t>assistance </a:t>
            </a:r>
            <a:r>
              <a:rPr lang="en-US" dirty="0"/>
              <a:t>in </a:t>
            </a:r>
            <a:r>
              <a:rPr lang="en-US" dirty="0" smtClean="0"/>
              <a:t>dying</a:t>
            </a:r>
            <a:endParaRPr lang="en-US"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71</a:t>
            </a:fld>
            <a:endParaRPr lang="en-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457200" bIns="457200" rtlCol="0" anchor="t" anchorCtr="0"/>
          <a:lstStyle/>
          <a:p>
            <a:pPr marL="228600" indent="-228600">
              <a:lnSpc>
                <a:spcPts val="2000"/>
              </a:lnSpc>
              <a:spcAft>
                <a:spcPts val="450"/>
              </a:spcAft>
              <a:buFont typeface="Arial" panose="020B0604020202020204" pitchFamily="34" charset="0"/>
              <a:buChar char="•"/>
            </a:pPr>
            <a:r>
              <a:rPr lang="en-US" sz="1400" dirty="0" smtClean="0">
                <a:solidFill>
                  <a:schemeClr val="tx1"/>
                </a:solidFill>
                <a:cs typeface="Arial" panose="020B0604020202020204" pitchFamily="34" charset="0"/>
              </a:rPr>
              <a:t>More </a:t>
            </a:r>
            <a:r>
              <a:rPr lang="en-US" sz="1400" dirty="0">
                <a:solidFill>
                  <a:schemeClr val="tx1"/>
                </a:solidFill>
                <a:cs typeface="Arial" panose="020B0604020202020204" pitchFamily="34" charset="0"/>
              </a:rPr>
              <a:t>Canadian seniors have engaged in end-of-life care planning than seniors in other countries. Approximately two-thirds have discussed their end-of-life care wishes with someone (66%) and have documented a substitute decision-maker (63%). In contrast, less than half (44%) have a written plan or document describing their end-of-life care wishes. </a:t>
            </a:r>
          </a:p>
          <a:p>
            <a:pPr marL="228600" indent="-228600">
              <a:lnSpc>
                <a:spcPts val="2000"/>
              </a:lnSpc>
              <a:spcAft>
                <a:spcPts val="450"/>
              </a:spcAft>
              <a:buFont typeface="Arial" panose="020B0604020202020204" pitchFamily="34" charset="0"/>
              <a:buChar char="•"/>
            </a:pPr>
            <a:r>
              <a:rPr lang="en-US" sz="1400" dirty="0">
                <a:solidFill>
                  <a:schemeClr val="tx1"/>
                </a:solidFill>
                <a:cs typeface="Arial" panose="020B0604020202020204" pitchFamily="34" charset="0"/>
              </a:rPr>
              <a:t>For the first time, survey respondents were asked about </a:t>
            </a:r>
            <a:r>
              <a:rPr lang="en-US" sz="1400" dirty="0" smtClean="0">
                <a:solidFill>
                  <a:schemeClr val="tx1"/>
                </a:solidFill>
                <a:cs typeface="Arial" panose="020B0604020202020204" pitchFamily="34" charset="0"/>
              </a:rPr>
              <a:t>medical assistance in dying (MAID).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12</a:t>
            </a:r>
            <a:r>
              <a:rPr lang="en-US" sz="1400" dirty="0">
                <a:solidFill>
                  <a:schemeClr val="tx1"/>
                </a:solidFill>
                <a:cs typeface="Arial" panose="020B0604020202020204" pitchFamily="34" charset="0"/>
              </a:rPr>
              <a:t>% of Canadian seniors or </a:t>
            </a:r>
            <a:r>
              <a:rPr lang="en-US" sz="1400" dirty="0" smtClean="0">
                <a:solidFill>
                  <a:schemeClr val="tx1"/>
                </a:solidFill>
                <a:cs typeface="Arial" panose="020B0604020202020204" pitchFamily="34" charset="0"/>
              </a:rPr>
              <a:t>a </a:t>
            </a:r>
            <a:r>
              <a:rPr lang="en-US" sz="1400" dirty="0">
                <a:solidFill>
                  <a:schemeClr val="tx1"/>
                </a:solidFill>
                <a:cs typeface="Arial" panose="020B0604020202020204" pitchFamily="34" charset="0"/>
              </a:rPr>
              <a:t>family member have talked to a health care provider about access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to MAID, </a:t>
            </a:r>
            <a:r>
              <a:rPr lang="en-US" sz="1400" dirty="0">
                <a:solidFill>
                  <a:schemeClr val="tx1"/>
                </a:solidFill>
                <a:cs typeface="Arial" panose="020B0604020202020204" pitchFamily="34" charset="0"/>
              </a:rPr>
              <a:t>and 64% are confident or very confident that they would be able to obtain </a:t>
            </a:r>
            <a:r>
              <a:rPr lang="en-US" sz="1400" dirty="0" smtClean="0">
                <a:solidFill>
                  <a:schemeClr val="tx1"/>
                </a:solidFill>
                <a:cs typeface="Arial" panose="020B0604020202020204" pitchFamily="34" charset="0"/>
              </a:rPr>
              <a:t>MAID </a:t>
            </a:r>
            <a:r>
              <a:rPr lang="en-US" sz="1400" dirty="0">
                <a:solidFill>
                  <a:schemeClr val="tx1"/>
                </a:solidFill>
                <a:cs typeface="Arial" panose="020B0604020202020204" pitchFamily="34" charset="0"/>
              </a:rPr>
              <a:t>in </a:t>
            </a:r>
            <a:r>
              <a:rPr lang="en-US" sz="1400" dirty="0" smtClean="0">
                <a:solidFill>
                  <a:schemeClr val="tx1"/>
                </a:solidFill>
                <a:cs typeface="Arial" panose="020B0604020202020204" pitchFamily="34" charset="0"/>
              </a:rPr>
              <a:t/>
            </a:r>
            <a:br>
              <a:rPr lang="en-US" sz="1400" dirty="0" smtClean="0">
                <a:solidFill>
                  <a:schemeClr val="tx1"/>
                </a:solidFill>
                <a:cs typeface="Arial" panose="020B0604020202020204" pitchFamily="34" charset="0"/>
              </a:rPr>
            </a:br>
            <a:r>
              <a:rPr lang="en-US" sz="1400" dirty="0" smtClean="0">
                <a:solidFill>
                  <a:schemeClr val="tx1"/>
                </a:solidFill>
                <a:cs typeface="Arial" panose="020B0604020202020204" pitchFamily="34" charset="0"/>
              </a:rPr>
              <a:t>their </a:t>
            </a:r>
            <a:r>
              <a:rPr lang="en-US" sz="1400" dirty="0">
                <a:solidFill>
                  <a:schemeClr val="tx1"/>
                </a:solidFill>
                <a:cs typeface="Arial" panose="020B0604020202020204" pitchFamily="34" charset="0"/>
              </a:rPr>
              <a:t>community if </a:t>
            </a:r>
            <a:r>
              <a:rPr lang="en-US" sz="1400" dirty="0" smtClean="0">
                <a:solidFill>
                  <a:schemeClr val="tx1"/>
                </a:solidFill>
                <a:cs typeface="Arial" panose="020B0604020202020204" pitchFamily="34" charset="0"/>
              </a:rPr>
              <a:t>they </a:t>
            </a:r>
            <a:r>
              <a:rPr lang="en-US" sz="1400" dirty="0">
                <a:solidFill>
                  <a:schemeClr val="tx1"/>
                </a:solidFill>
                <a:cs typeface="Arial" panose="020B0604020202020204" pitchFamily="34" charset="0"/>
              </a:rPr>
              <a:t>were eligible and wished to receive it. </a:t>
            </a: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202" y="4169164"/>
            <a:ext cx="313565" cy="339287"/>
          </a:xfrm>
          <a:prstGeom prst="rect">
            <a:avLst/>
          </a:prstGeom>
        </p:spPr>
      </p:pic>
      <p:sp>
        <p:nvSpPr>
          <p:cNvPr id="11" name="Rectangle 10"/>
          <p:cNvSpPr/>
          <p:nvPr/>
        </p:nvSpPr>
        <p:spPr>
          <a:xfrm>
            <a:off x="457200" y="2029855"/>
            <a:ext cx="1754519" cy="346698"/>
          </a:xfrm>
          <a:prstGeom prst="rect">
            <a:avLst/>
          </a:prstGeom>
        </p:spPr>
        <p:txBody>
          <a:bodyPr wrap="none">
            <a:spAutoFit/>
          </a:bodyPr>
          <a:lstStyle/>
          <a:p>
            <a:pPr defTabSz="914378">
              <a:lnSpc>
                <a:spcPts val="1800"/>
              </a:lnSpc>
              <a:spcAft>
                <a:spcPts val="900"/>
              </a:spcAft>
            </a:pPr>
            <a:r>
              <a:rPr lang="en-US" sz="2400" dirty="0">
                <a:solidFill>
                  <a:srgbClr val="00A199"/>
                </a:solidFill>
              </a:rPr>
              <a:t>Key </a:t>
            </a:r>
            <a:r>
              <a:rPr lang="en-US" sz="2400" dirty="0" smtClean="0">
                <a:solidFill>
                  <a:srgbClr val="00A199"/>
                </a:solidFill>
              </a:rPr>
              <a:t>findings </a:t>
            </a:r>
            <a:endParaRPr lang="en-CA" sz="2400" dirty="0">
              <a:solidFill>
                <a:srgbClr val="00A199"/>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579" y="319688"/>
            <a:ext cx="2062284" cy="1814941"/>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266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9999"/>
            <a:ext cx="8229600" cy="423193"/>
          </a:xfrm>
        </p:spPr>
        <p:txBody>
          <a:bodyPr/>
          <a:lstStyle/>
          <a:p>
            <a:r>
              <a:rPr lang="en-CA" dirty="0" smtClean="0"/>
              <a:t>More Canadian seniors have </a:t>
            </a:r>
            <a:r>
              <a:rPr lang="en-CA" dirty="0"/>
              <a:t>engaged in end-of-life care planning </a:t>
            </a:r>
            <a:r>
              <a:rPr lang="en-CA" dirty="0" smtClean="0"/>
              <a:t>than seniors in other countries</a:t>
            </a:r>
            <a:endParaRPr lang="en-CA" dirty="0"/>
          </a:p>
        </p:txBody>
      </p:sp>
      <p:sp>
        <p:nvSpPr>
          <p:cNvPr id="20" name="Rectangle 19"/>
          <p:cNvSpPr/>
          <p:nvPr/>
        </p:nvSpPr>
        <p:spPr>
          <a:xfrm>
            <a:off x="1414127" y="2432558"/>
            <a:ext cx="3331457" cy="461665"/>
          </a:xfrm>
          <a:prstGeom prst="rect">
            <a:avLst/>
          </a:prstGeom>
          <a:noFill/>
        </p:spPr>
        <p:txBody>
          <a:bodyPr wrap="square" rtlCol="0">
            <a:spAutoFit/>
          </a:bodyPr>
          <a:lstStyle/>
          <a:p>
            <a:pPr algn="r"/>
            <a:r>
              <a:rPr lang="en-US" sz="1200" dirty="0" smtClean="0">
                <a:solidFill>
                  <a:srgbClr val="000000"/>
                </a:solidFill>
                <a:latin typeface="Arial Narrow" panose="020B0606020202030204" pitchFamily="34" charset="0"/>
              </a:rPr>
              <a:t>Have </a:t>
            </a:r>
            <a:r>
              <a:rPr lang="en-US" sz="1200" dirty="0">
                <a:solidFill>
                  <a:srgbClr val="000000"/>
                </a:solidFill>
                <a:latin typeface="Arial Narrow" panose="020B0606020202030204" pitchFamily="34" charset="0"/>
              </a:rPr>
              <a:t>had a discussion with family, </a:t>
            </a:r>
            <a:r>
              <a:rPr lang="en-US" sz="1200" dirty="0" smtClean="0">
                <a:solidFill>
                  <a:srgbClr val="000000"/>
                </a:solidFill>
                <a:latin typeface="Arial Narrow" panose="020B0606020202030204" pitchFamily="34" charset="0"/>
              </a:rPr>
              <a:t>friends </a:t>
            </a:r>
            <a:r>
              <a:rPr lang="en-US" sz="1200" dirty="0">
                <a:solidFill>
                  <a:srgbClr val="000000"/>
                </a:solidFill>
                <a:latin typeface="Arial Narrow" panose="020B0606020202030204" pitchFamily="34" charset="0"/>
              </a:rPr>
              <a:t>or health care </a:t>
            </a:r>
            <a:r>
              <a:rPr lang="en-US" sz="1200" dirty="0" smtClean="0">
                <a:solidFill>
                  <a:srgbClr val="000000"/>
                </a:solidFill>
                <a:latin typeface="Arial Narrow" panose="020B0606020202030204" pitchFamily="34" charset="0"/>
              </a:rPr>
              <a:t>professionals </a:t>
            </a:r>
            <a:r>
              <a:rPr lang="en-US" sz="1200" dirty="0">
                <a:solidFill>
                  <a:srgbClr val="000000"/>
                </a:solidFill>
                <a:latin typeface="Arial Narrow" panose="020B0606020202030204" pitchFamily="34" charset="0"/>
              </a:rPr>
              <a:t>about their </a:t>
            </a:r>
            <a:r>
              <a:rPr lang="en-US" sz="1200" dirty="0" smtClean="0">
                <a:solidFill>
                  <a:srgbClr val="000000"/>
                </a:solidFill>
                <a:latin typeface="Arial Narrow" panose="020B0606020202030204" pitchFamily="34" charset="0"/>
              </a:rPr>
              <a:t>end-of-life </a:t>
            </a:r>
            <a:r>
              <a:rPr lang="en-US" sz="1200" dirty="0">
                <a:solidFill>
                  <a:srgbClr val="000000"/>
                </a:solidFill>
                <a:latin typeface="Arial Narrow" panose="020B0606020202030204" pitchFamily="34" charset="0"/>
              </a:rPr>
              <a:t>wishes</a:t>
            </a:r>
          </a:p>
        </p:txBody>
      </p:sp>
      <p:sp>
        <p:nvSpPr>
          <p:cNvPr id="21" name="Rectangle 20"/>
          <p:cNvSpPr/>
          <p:nvPr/>
        </p:nvSpPr>
        <p:spPr>
          <a:xfrm>
            <a:off x="754909" y="3479003"/>
            <a:ext cx="3990676" cy="276999"/>
          </a:xfrm>
          <a:prstGeom prst="rect">
            <a:avLst/>
          </a:prstGeom>
          <a:noFill/>
        </p:spPr>
        <p:txBody>
          <a:bodyPr wrap="square" rtlCol="0">
            <a:spAutoFit/>
          </a:bodyPr>
          <a:lstStyle/>
          <a:p>
            <a:pPr algn="r"/>
            <a:r>
              <a:rPr lang="en-US" sz="1200" dirty="0" smtClean="0">
                <a:solidFill>
                  <a:srgbClr val="000000"/>
                </a:solidFill>
                <a:latin typeface="Arial Narrow" panose="020B0606020202030204" pitchFamily="34" charset="0"/>
              </a:rPr>
              <a:t>Have </a:t>
            </a:r>
            <a:r>
              <a:rPr lang="en-US" sz="1200" dirty="0">
                <a:solidFill>
                  <a:srgbClr val="000000"/>
                </a:solidFill>
                <a:latin typeface="Arial Narrow" panose="020B0606020202030204" pitchFamily="34" charset="0"/>
              </a:rPr>
              <a:t>a written plan or document describing their </a:t>
            </a:r>
            <a:r>
              <a:rPr lang="en-US" sz="1200" dirty="0" smtClean="0">
                <a:solidFill>
                  <a:srgbClr val="000000"/>
                </a:solidFill>
                <a:latin typeface="Arial Narrow" panose="020B0606020202030204" pitchFamily="34" charset="0"/>
              </a:rPr>
              <a:t>end-of-life </a:t>
            </a:r>
            <a:r>
              <a:rPr lang="en-US" sz="1200" dirty="0">
                <a:solidFill>
                  <a:srgbClr val="000000"/>
                </a:solidFill>
                <a:latin typeface="Arial Narrow" panose="020B0606020202030204" pitchFamily="34" charset="0"/>
              </a:rPr>
              <a:t>wishes</a:t>
            </a:r>
            <a:endParaRPr lang="en-CA" sz="1200" dirty="0">
              <a:solidFill>
                <a:srgbClr val="000000"/>
              </a:solidFill>
              <a:latin typeface="Arial Narrow" panose="020B0606020202030204" pitchFamily="34" charset="0"/>
            </a:endParaRPr>
          </a:p>
        </p:txBody>
      </p:sp>
      <p:sp>
        <p:nvSpPr>
          <p:cNvPr id="22" name="Rectangle 21"/>
          <p:cNvSpPr/>
          <p:nvPr/>
        </p:nvSpPr>
        <p:spPr>
          <a:xfrm>
            <a:off x="556613" y="4451017"/>
            <a:ext cx="4188972" cy="461665"/>
          </a:xfrm>
          <a:prstGeom prst="rect">
            <a:avLst/>
          </a:prstGeom>
          <a:noFill/>
        </p:spPr>
        <p:txBody>
          <a:bodyPr wrap="square" rtlCol="0">
            <a:spAutoFit/>
          </a:bodyPr>
          <a:lstStyle/>
          <a:p>
            <a:pPr algn="r"/>
            <a:r>
              <a:rPr lang="en-US" sz="1200" dirty="0" smtClean="0">
                <a:solidFill>
                  <a:srgbClr val="000000"/>
                </a:solidFill>
                <a:latin typeface="Arial Narrow" panose="020B0606020202030204" pitchFamily="34" charset="0"/>
              </a:rPr>
              <a:t>Have </a:t>
            </a:r>
            <a:r>
              <a:rPr lang="en-US" sz="1200" dirty="0">
                <a:solidFill>
                  <a:srgbClr val="000000"/>
                </a:solidFill>
                <a:latin typeface="Arial Narrow" panose="020B0606020202030204" pitchFamily="34" charset="0"/>
              </a:rPr>
              <a:t>a written document that names someone to make treatment decisions for them if they cannot make decisions for themselves</a:t>
            </a:r>
            <a:endParaRPr lang="en-CA" sz="1200" dirty="0">
              <a:solidFill>
                <a:srgbClr val="000000"/>
              </a:solidFill>
              <a:latin typeface="Arial Narrow" panose="020B0606020202030204" pitchFamily="34" charset="0"/>
            </a:endParaRPr>
          </a:p>
        </p:txBody>
      </p:sp>
      <p:sp>
        <p:nvSpPr>
          <p:cNvPr id="2" name="Slide Number Placeholder 1"/>
          <p:cNvSpPr>
            <a:spLocks noGrp="1"/>
          </p:cNvSpPr>
          <p:nvPr>
            <p:ph type="sldNum" sz="quarter" idx="4"/>
          </p:nvPr>
        </p:nvSpPr>
        <p:spPr/>
        <p:txBody>
          <a:bodyPr/>
          <a:lstStyle/>
          <a:p>
            <a:fld id="{B0F7FFD8-5CE8-4D8F-8E40-58118BB0EBB0}" type="slidenum">
              <a:rPr lang="en-CA" smtClean="0"/>
              <a:pPr/>
              <a:t>72</a:t>
            </a:fld>
            <a:endParaRPr lang="en-CA" dirty="0"/>
          </a:p>
        </p:txBody>
      </p:sp>
      <p:grpSp>
        <p:nvGrpSpPr>
          <p:cNvPr id="3" name="Group 2"/>
          <p:cNvGrpSpPr/>
          <p:nvPr/>
        </p:nvGrpSpPr>
        <p:grpSpPr>
          <a:xfrm>
            <a:off x="478269" y="1775637"/>
            <a:ext cx="8208531" cy="4407641"/>
            <a:chOff x="478269" y="1775637"/>
            <a:chExt cx="8208531" cy="4407641"/>
          </a:xfrm>
        </p:grpSpPr>
        <p:graphicFrame>
          <p:nvGraphicFramePr>
            <p:cNvPr id="15" name="Content Placeholder 4"/>
            <p:cNvGraphicFramePr>
              <a:graphicFrameLocks/>
            </p:cNvGraphicFramePr>
            <p:nvPr>
              <p:extLst>
                <p:ext uri="{D42A27DB-BD31-4B8C-83A1-F6EECF244321}">
                  <p14:modId xmlns:p14="http://schemas.microsoft.com/office/powerpoint/2010/main" val="3303291593"/>
                </p:ext>
              </p:extLst>
            </p:nvPr>
          </p:nvGraphicFramePr>
          <p:xfrm>
            <a:off x="478269" y="1775637"/>
            <a:ext cx="8208531" cy="440764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6153839" y="5793330"/>
              <a:ext cx="1144772" cy="276999"/>
              <a:chOff x="5888663" y="5884770"/>
              <a:chExt cx="1144772" cy="276999"/>
            </a:xfrm>
          </p:grpSpPr>
          <p:grpSp>
            <p:nvGrpSpPr>
              <p:cNvPr id="9" name="Group 8"/>
              <p:cNvGrpSpPr/>
              <p:nvPr/>
            </p:nvGrpSpPr>
            <p:grpSpPr bwMode="gray">
              <a:xfrm>
                <a:off x="5888663" y="5884770"/>
                <a:ext cx="1144772" cy="276999"/>
                <a:chOff x="5734493" y="5893634"/>
                <a:chExt cx="1144772" cy="276999"/>
              </a:xfrm>
            </p:grpSpPr>
            <p:sp>
              <p:nvSpPr>
                <p:cNvPr id="16" name="Rectangle 15"/>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10" name="Group 9"/>
              <p:cNvGrpSpPr/>
              <p:nvPr/>
            </p:nvGrpSpPr>
            <p:grpSpPr>
              <a:xfrm>
                <a:off x="5934795" y="5967971"/>
                <a:ext cx="482692" cy="128016"/>
                <a:chOff x="5974370" y="5966784"/>
                <a:chExt cx="482692" cy="128016"/>
              </a:xfrm>
            </p:grpSpPr>
            <p:grpSp>
              <p:nvGrpSpPr>
                <p:cNvPr id="11" name="Group 10"/>
                <p:cNvGrpSpPr/>
                <p:nvPr/>
              </p:nvGrpSpPr>
              <p:grpSpPr bwMode="gray">
                <a:xfrm>
                  <a:off x="5974370" y="5966784"/>
                  <a:ext cx="305354" cy="128016"/>
                  <a:chOff x="5245240" y="5632102"/>
                  <a:chExt cx="305354" cy="128016"/>
                </a:xfrm>
              </p:grpSpPr>
              <p:sp>
                <p:nvSpPr>
                  <p:cNvPr id="13" name="Diamond 12"/>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Diamond 13"/>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Diamond 11"/>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grpSp>
        <p:nvGrpSpPr>
          <p:cNvPr id="18" name="Group 2"/>
          <p:cNvGrpSpPr/>
          <p:nvPr/>
        </p:nvGrpSpPr>
        <p:grpSpPr>
          <a:xfrm>
            <a:off x="247211" y="6477961"/>
            <a:ext cx="4324789" cy="261623"/>
            <a:chOff x="1559256" y="5157193"/>
            <a:chExt cx="4324789" cy="253467"/>
          </a:xfrm>
        </p:grpSpPr>
        <p:grpSp>
          <p:nvGrpSpPr>
            <p:cNvPr id="19" name="Group 3"/>
            <p:cNvGrpSpPr/>
            <p:nvPr/>
          </p:nvGrpSpPr>
          <p:grpSpPr>
            <a:xfrm>
              <a:off x="1559256" y="5157203"/>
              <a:ext cx="1598406" cy="253455"/>
              <a:chOff x="2989195" y="6289577"/>
              <a:chExt cx="1741128" cy="264692"/>
            </a:xfrm>
          </p:grpSpPr>
          <p:sp>
            <p:nvSpPr>
              <p:cNvPr id="2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0"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3" name="Group 5"/>
            <p:cNvGrpSpPr/>
            <p:nvPr/>
          </p:nvGrpSpPr>
          <p:grpSpPr>
            <a:xfrm>
              <a:off x="2918782" y="5157206"/>
              <a:ext cx="1453097" cy="253454"/>
              <a:chOff x="4402330" y="6289581"/>
              <a:chExt cx="1741127" cy="264691"/>
            </a:xfrm>
          </p:grpSpPr>
          <p:sp>
            <p:nvSpPr>
              <p:cNvPr id="2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8"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4" name="Group 7"/>
            <p:cNvGrpSpPr/>
            <p:nvPr/>
          </p:nvGrpSpPr>
          <p:grpSpPr>
            <a:xfrm>
              <a:off x="4430950" y="5157193"/>
              <a:ext cx="1453095" cy="253454"/>
              <a:chOff x="5966949" y="6289568"/>
              <a:chExt cx="1741125" cy="264691"/>
            </a:xfrm>
          </p:grpSpPr>
          <p:sp>
            <p:nvSpPr>
              <p:cNvPr id="2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6"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1" name="Rectangle 30"/>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204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499"/>
            <a:ext cx="8229600" cy="461665"/>
          </a:xfrm>
        </p:spPr>
        <p:txBody>
          <a:bodyPr/>
          <a:lstStyle/>
          <a:p>
            <a:pPr>
              <a:lnSpc>
                <a:spcPct val="100000"/>
              </a:lnSpc>
            </a:pPr>
            <a:r>
              <a:rPr lang="en-CA" dirty="0" smtClean="0"/>
              <a:t>Provincial snapshot: End-of-life care planning</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1822860741"/>
              </p:ext>
            </p:extLst>
          </p:nvPr>
        </p:nvGraphicFramePr>
        <p:xfrm>
          <a:off x="495294" y="1594939"/>
          <a:ext cx="8212765" cy="3557516"/>
        </p:xfrm>
        <a:graphic>
          <a:graphicData uri="http://schemas.openxmlformats.org/drawingml/2006/table">
            <a:tbl>
              <a:tblPr/>
              <a:tblGrid>
                <a:gridCol w="2506298">
                  <a:extLst>
                    <a:ext uri="{9D8B030D-6E8A-4147-A177-3AD203B41FA5}">
                      <a16:colId xmlns:a16="http://schemas.microsoft.com/office/drawing/2014/main" val="20000"/>
                    </a:ext>
                  </a:extLst>
                </a:gridCol>
                <a:gridCol w="466574">
                  <a:extLst>
                    <a:ext uri="{9D8B030D-6E8A-4147-A177-3AD203B41FA5}">
                      <a16:colId xmlns:a16="http://schemas.microsoft.com/office/drawing/2014/main" val="20001"/>
                    </a:ext>
                  </a:extLst>
                </a:gridCol>
                <a:gridCol w="466574">
                  <a:extLst>
                    <a:ext uri="{9D8B030D-6E8A-4147-A177-3AD203B41FA5}">
                      <a16:colId xmlns:a16="http://schemas.microsoft.com/office/drawing/2014/main" val="20002"/>
                    </a:ext>
                  </a:extLst>
                </a:gridCol>
                <a:gridCol w="466574">
                  <a:extLst>
                    <a:ext uri="{9D8B030D-6E8A-4147-A177-3AD203B41FA5}">
                      <a16:colId xmlns:a16="http://schemas.microsoft.com/office/drawing/2014/main" val="20003"/>
                    </a:ext>
                  </a:extLst>
                </a:gridCol>
                <a:gridCol w="466574">
                  <a:extLst>
                    <a:ext uri="{9D8B030D-6E8A-4147-A177-3AD203B41FA5}">
                      <a16:colId xmlns:a16="http://schemas.microsoft.com/office/drawing/2014/main" val="20004"/>
                    </a:ext>
                  </a:extLst>
                </a:gridCol>
                <a:gridCol w="466574">
                  <a:extLst>
                    <a:ext uri="{9D8B030D-6E8A-4147-A177-3AD203B41FA5}">
                      <a16:colId xmlns:a16="http://schemas.microsoft.com/office/drawing/2014/main" val="20005"/>
                    </a:ext>
                  </a:extLst>
                </a:gridCol>
                <a:gridCol w="466574">
                  <a:extLst>
                    <a:ext uri="{9D8B030D-6E8A-4147-A177-3AD203B41FA5}">
                      <a16:colId xmlns:a16="http://schemas.microsoft.com/office/drawing/2014/main" val="20006"/>
                    </a:ext>
                  </a:extLst>
                </a:gridCol>
                <a:gridCol w="466574">
                  <a:extLst>
                    <a:ext uri="{9D8B030D-6E8A-4147-A177-3AD203B41FA5}">
                      <a16:colId xmlns:a16="http://schemas.microsoft.com/office/drawing/2014/main" val="20007"/>
                    </a:ext>
                  </a:extLst>
                </a:gridCol>
                <a:gridCol w="466574">
                  <a:extLst>
                    <a:ext uri="{9D8B030D-6E8A-4147-A177-3AD203B41FA5}">
                      <a16:colId xmlns:a16="http://schemas.microsoft.com/office/drawing/2014/main" val="20008"/>
                    </a:ext>
                  </a:extLst>
                </a:gridCol>
                <a:gridCol w="466574">
                  <a:extLst>
                    <a:ext uri="{9D8B030D-6E8A-4147-A177-3AD203B41FA5}">
                      <a16:colId xmlns:a16="http://schemas.microsoft.com/office/drawing/2014/main" val="20009"/>
                    </a:ext>
                  </a:extLst>
                </a:gridCol>
                <a:gridCol w="466574">
                  <a:extLst>
                    <a:ext uri="{9D8B030D-6E8A-4147-A177-3AD203B41FA5}">
                      <a16:colId xmlns:a16="http://schemas.microsoft.com/office/drawing/2014/main" val="20010"/>
                    </a:ext>
                  </a:extLst>
                </a:gridCol>
                <a:gridCol w="466574">
                  <a:extLst>
                    <a:ext uri="{9D8B030D-6E8A-4147-A177-3AD203B41FA5}">
                      <a16:colId xmlns:a16="http://schemas.microsoft.com/office/drawing/2014/main" val="20011"/>
                    </a:ext>
                  </a:extLst>
                </a:gridCol>
                <a:gridCol w="574153">
                  <a:extLst>
                    <a:ext uri="{9D8B030D-6E8A-4147-A177-3AD203B41FA5}">
                      <a16:colId xmlns:a16="http://schemas.microsoft.com/office/drawing/2014/main" val="20012"/>
                    </a:ext>
                  </a:extLst>
                </a:gridCol>
              </a:tblGrid>
              <a:tr h="509516">
                <a:tc>
                  <a:txBody>
                    <a:bodyPr/>
                    <a:lstStyle/>
                    <a:p>
                      <a:pPr marL="0" algn="l" fontAlgn="b"/>
                      <a:r>
                        <a:rPr lang="en-CA" sz="1300" b="1" i="0" u="none" strike="noStrike" dirty="0" smtClean="0">
                          <a:effectLst/>
                          <a:latin typeface="+mn-lt"/>
                          <a:cs typeface="Arial" panose="020B0604020202020204" pitchFamily="34" charset="0"/>
                        </a:rPr>
                        <a:t>Percentage of respondents</a:t>
                      </a:r>
                      <a:r>
                        <a:rPr lang="en-CA" sz="1300" b="1" i="0" u="none" strike="noStrike" baseline="0" dirty="0" smtClean="0">
                          <a:effectLst/>
                          <a:latin typeface="+mn-lt"/>
                          <a:cs typeface="Arial" panose="020B0604020202020204" pitchFamily="34" charset="0"/>
                        </a:rPr>
                        <a:t> who</a:t>
                      </a:r>
                      <a:endParaRPr lang="en-CA" sz="1300" b="1" i="0" u="none" strike="noStrike"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Sask.</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00320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i="0" strike="noStrike" kern="1200" noProof="0" dirty="0" smtClean="0">
                          <a:solidFill>
                            <a:schemeClr val="tx1"/>
                          </a:solidFill>
                          <a:latin typeface="+mn-lt"/>
                          <a:ea typeface="+mn-ea"/>
                          <a:cs typeface="Arial" panose="020B0604020202020204" pitchFamily="34" charset="0"/>
                        </a:rPr>
                        <a:t>Have had </a:t>
                      </a:r>
                      <a:r>
                        <a:rPr lang="en-US" sz="1300" i="0" kern="1200" noProof="0" dirty="0" smtClean="0">
                          <a:solidFill>
                            <a:schemeClr val="tx1"/>
                          </a:solidFill>
                          <a:latin typeface="+mn-lt"/>
                          <a:ea typeface="+mn-ea"/>
                          <a:cs typeface="Arial" panose="020B0604020202020204" pitchFamily="34" charset="0"/>
                        </a:rPr>
                        <a:t>a discussion with family, </a:t>
                      </a:r>
                      <a:br>
                        <a:rPr lang="en-US" sz="1300" i="0" kern="1200" noProof="0" dirty="0" smtClean="0">
                          <a:solidFill>
                            <a:schemeClr val="tx1"/>
                          </a:solidFill>
                          <a:latin typeface="+mn-lt"/>
                          <a:ea typeface="+mn-ea"/>
                          <a:cs typeface="Arial" panose="020B0604020202020204" pitchFamily="34" charset="0"/>
                        </a:rPr>
                      </a:br>
                      <a:r>
                        <a:rPr lang="en-US" sz="1300" i="0" kern="1200" noProof="0" dirty="0" smtClean="0">
                          <a:solidFill>
                            <a:schemeClr val="tx1"/>
                          </a:solidFill>
                          <a:latin typeface="+mn-lt"/>
                          <a:ea typeface="+mn-ea"/>
                          <a:cs typeface="Arial" panose="020B0604020202020204" pitchFamily="34" charset="0"/>
                        </a:rPr>
                        <a:t>a close friend or a health care professional about the health care treatment they want or do not want in the event that they cannot make decisions for themselves</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49</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2212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Have a written</a:t>
                      </a:r>
                      <a:r>
                        <a:rPr lang="en-US" sz="1300" b="0" i="0" baseline="0" dirty="0" smtClean="0">
                          <a:latin typeface="+mn-lt"/>
                          <a:cs typeface="Arial" panose="020B0604020202020204" pitchFamily="34" charset="0"/>
                        </a:rPr>
                        <a:t> plan or document describing the health care treatment they want or do not want at the end of their lives</a:t>
                      </a:r>
                      <a:endParaRPr lang="en-US" sz="1300" b="0" i="0" dirty="0" smtClean="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28</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1241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dirty="0" smtClean="0">
                          <a:latin typeface="+mn-lt"/>
                          <a:cs typeface="Arial" panose="020B0604020202020204" pitchFamily="34" charset="0"/>
                        </a:rPr>
                        <a:t>Have a written</a:t>
                      </a:r>
                      <a:r>
                        <a:rPr lang="en-US" sz="1300" b="0" i="0" baseline="0" dirty="0" smtClean="0">
                          <a:latin typeface="+mn-lt"/>
                          <a:cs typeface="Arial" panose="020B0604020202020204" pitchFamily="34" charset="0"/>
                        </a:rPr>
                        <a:t> document naming someone to make treatment decisions for them if they cannot make decisions for themselves</a:t>
                      </a:r>
                      <a:endParaRPr lang="en-US" sz="1300" b="0" i="0" dirty="0" smtClean="0">
                        <a:latin typeface="+mn-lt"/>
                        <a:cs typeface="Arial" panose="020B0604020202020204" pitchFamily="34" charset="0"/>
                      </a:endParaRP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B0F7FFD8-5CE8-4D8F-8E40-58118BB0EBB0}" type="slidenum">
              <a:rPr lang="en-CA" smtClean="0"/>
              <a:pPr/>
              <a:t>73</a:t>
            </a:fld>
            <a:endParaRPr lang="en-CA" dirty="0"/>
          </a:p>
        </p:txBody>
      </p:sp>
      <p:sp>
        <p:nvSpPr>
          <p:cNvPr id="16" name="Rectangle 15"/>
          <p:cNvSpPr/>
          <p:nvPr/>
        </p:nvSpPr>
        <p:spPr>
          <a:xfrm>
            <a:off x="495300" y="5169069"/>
            <a:ext cx="8191500" cy="507831"/>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Commonwealth Fund average was calculated by adding the results from the 11 countries and dividing by the number of countries. The Canadian average represents the average experience of Canadians (as opposed to the mean of provincial results).</a:t>
            </a:r>
          </a:p>
        </p:txBody>
      </p:sp>
      <p:grpSp>
        <p:nvGrpSpPr>
          <p:cNvPr id="6" name="Group 2"/>
          <p:cNvGrpSpPr/>
          <p:nvPr/>
        </p:nvGrpSpPr>
        <p:grpSpPr>
          <a:xfrm>
            <a:off x="247211" y="6477961"/>
            <a:ext cx="4324789" cy="261623"/>
            <a:chOff x="1559256" y="5157193"/>
            <a:chExt cx="4324789" cy="253467"/>
          </a:xfrm>
        </p:grpSpPr>
        <p:grpSp>
          <p:nvGrpSpPr>
            <p:cNvPr id="7" name="Group 3"/>
            <p:cNvGrpSpPr/>
            <p:nvPr/>
          </p:nvGrpSpPr>
          <p:grpSpPr>
            <a:xfrm>
              <a:off x="1559256" y="5157203"/>
              <a:ext cx="1598406" cy="253455"/>
              <a:chOff x="2989195" y="6289577"/>
              <a:chExt cx="1741128" cy="264692"/>
            </a:xfrm>
          </p:grpSpPr>
          <p:sp>
            <p:nvSpPr>
              <p:cNvPr id="1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15" name="Oval 13"/>
              <p:cNvSpPr/>
              <p:nvPr/>
            </p:nvSpPr>
            <p:spPr>
              <a:xfrm>
                <a:off x="2989195" y="6335703"/>
                <a:ext cx="179288" cy="162340"/>
              </a:xfrm>
              <a:prstGeom prst="ellipse">
                <a:avLst/>
              </a:prstGeom>
              <a:pattFill prst="pct90">
                <a:fgClr>
                  <a:srgbClr val="00A199"/>
                </a:fgClr>
                <a:bgClr>
                  <a:schemeClr val="bg1"/>
                </a:bgClr>
              </a:patt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5157206"/>
              <a:ext cx="1453097" cy="253454"/>
              <a:chOff x="4402330" y="6289581"/>
              <a:chExt cx="1741127" cy="264691"/>
            </a:xfrm>
          </p:grpSpPr>
          <p:sp>
            <p:nvSpPr>
              <p:cNvPr id="1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13" name="Oval 11"/>
              <p:cNvSpPr/>
              <p:nvPr/>
            </p:nvSpPr>
            <p:spPr>
              <a:xfrm>
                <a:off x="4402330" y="6335704"/>
                <a:ext cx="197217" cy="162340"/>
              </a:xfrm>
              <a:prstGeom prst="ellipse">
                <a:avLst/>
              </a:prstGeom>
              <a:solidFill>
                <a:srgbClr val="CFE8E3"/>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0" y="5157193"/>
              <a:ext cx="1453095" cy="253454"/>
              <a:chOff x="5966949" y="6289568"/>
              <a:chExt cx="1741125" cy="264691"/>
            </a:xfrm>
          </p:grpSpPr>
          <p:sp>
            <p:nvSpPr>
              <p:cNvPr id="1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11" name="Oval 9"/>
              <p:cNvSpPr/>
              <p:nvPr/>
            </p:nvSpPr>
            <p:spPr>
              <a:xfrm>
                <a:off x="5966949" y="6335705"/>
                <a:ext cx="197217" cy="162340"/>
              </a:xfrm>
              <a:prstGeom prst="ellipse">
                <a:avLst/>
              </a:prstGeom>
              <a:solidFill>
                <a:srgbClr val="F48120"/>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2153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a:spLocks noGrp="1"/>
          </p:cNvSpPr>
          <p:nvPr>
            <p:ph type="title"/>
          </p:nvPr>
        </p:nvSpPr>
        <p:spPr>
          <a:xfrm>
            <a:off x="457200" y="580499"/>
            <a:ext cx="8229600" cy="423193"/>
          </a:xfrm>
        </p:spPr>
        <p:txBody>
          <a:bodyPr/>
          <a:lstStyle/>
          <a:p>
            <a:r>
              <a:rPr lang="en-CA" dirty="0" smtClean="0"/>
              <a:t>Medical assistance in dying</a:t>
            </a:r>
            <a:endParaRPr lang="en-CA" dirty="0"/>
          </a:p>
        </p:txBody>
      </p:sp>
      <p:pic>
        <p:nvPicPr>
          <p:cNvPr id="110" name="Picture 1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235" y="569408"/>
            <a:ext cx="313565" cy="340831"/>
          </a:xfrm>
          <a:prstGeom prst="rect">
            <a:avLst/>
          </a:prstGeom>
        </p:spPr>
      </p:pic>
      <p:sp>
        <p:nvSpPr>
          <p:cNvPr id="150" name="Rectangle 149"/>
          <p:cNvSpPr/>
          <p:nvPr/>
        </p:nvSpPr>
        <p:spPr>
          <a:xfrm>
            <a:off x="507333" y="6066337"/>
            <a:ext cx="7312692" cy="369332"/>
          </a:xfrm>
          <a:prstGeom prst="rect">
            <a:avLst/>
          </a:prstGeom>
        </p:spPr>
        <p:txBody>
          <a:bodyPr wrap="square" lIns="0" tIns="91440" bIns="0">
            <a:spAutoFit/>
          </a:bodyPr>
          <a:lstStyle/>
          <a:p>
            <a:r>
              <a:rPr lang="en-US" sz="900" b="1" dirty="0" smtClean="0">
                <a:latin typeface="Arial" panose="020B0604020202020204" pitchFamily="34" charset="0"/>
              </a:rPr>
              <a:t>Note</a:t>
            </a:r>
          </a:p>
          <a:p>
            <a:r>
              <a:rPr lang="en-US" sz="900" dirty="0" smtClean="0">
                <a:latin typeface="Arial" panose="020B0604020202020204" pitchFamily="34" charset="0"/>
              </a:rPr>
              <a:t>The </a:t>
            </a:r>
            <a:r>
              <a:rPr lang="en-US" sz="900" dirty="0">
                <a:latin typeface="Arial" panose="020B0604020202020204" pitchFamily="34" charset="0"/>
              </a:rPr>
              <a:t>Canadian average represents the average experience of Canadians (as opposed to the mean of provincial results).</a:t>
            </a:r>
          </a:p>
        </p:txBody>
      </p:sp>
      <p:grpSp>
        <p:nvGrpSpPr>
          <p:cNvPr id="2" name="Group 1"/>
          <p:cNvGrpSpPr/>
          <p:nvPr/>
        </p:nvGrpSpPr>
        <p:grpSpPr>
          <a:xfrm>
            <a:off x="346728" y="1668412"/>
            <a:ext cx="6624456" cy="4473745"/>
            <a:chOff x="516856" y="1558050"/>
            <a:chExt cx="6624456" cy="4473745"/>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56" y="1558050"/>
              <a:ext cx="6624456" cy="4473745"/>
            </a:xfrm>
            <a:prstGeom prst="rect">
              <a:avLst/>
            </a:prstGeom>
          </p:spPr>
        </p:pic>
        <p:sp>
          <p:nvSpPr>
            <p:cNvPr id="23" name="Rounded Rectangle 22"/>
            <p:cNvSpPr/>
            <p:nvPr/>
          </p:nvSpPr>
          <p:spPr>
            <a:xfrm>
              <a:off x="932561" y="4719043"/>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66%</a:t>
              </a:r>
              <a:endParaRPr lang="en-CA" sz="1300" b="1" dirty="0">
                <a:solidFill>
                  <a:schemeClr val="bg1"/>
                </a:solidFill>
              </a:endParaRPr>
            </a:p>
          </p:txBody>
        </p:sp>
        <p:sp>
          <p:nvSpPr>
            <p:cNvPr id="24" name="Rounded Rectangular Callout 23"/>
            <p:cNvSpPr/>
            <p:nvPr/>
          </p:nvSpPr>
          <p:spPr>
            <a:xfrm>
              <a:off x="932561" y="4300236"/>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a:t>
              </a:r>
              <a:endParaRPr lang="en-CA" sz="1300" b="1" dirty="0">
                <a:solidFill>
                  <a:srgbClr val="282828"/>
                </a:solidFill>
              </a:endParaRPr>
            </a:p>
          </p:txBody>
        </p:sp>
        <p:sp>
          <p:nvSpPr>
            <p:cNvPr id="175" name="Rounded Rectangle 174"/>
            <p:cNvSpPr/>
            <p:nvPr/>
          </p:nvSpPr>
          <p:spPr>
            <a:xfrm>
              <a:off x="1520898" y="4880503"/>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71%</a:t>
              </a:r>
              <a:endParaRPr lang="en-CA" sz="1300" b="1" dirty="0">
                <a:solidFill>
                  <a:schemeClr val="bg1"/>
                </a:solidFill>
              </a:endParaRPr>
            </a:p>
          </p:txBody>
        </p:sp>
        <p:sp>
          <p:nvSpPr>
            <p:cNvPr id="176" name="Rounded Rectangular Callout 175"/>
            <p:cNvSpPr/>
            <p:nvPr/>
          </p:nvSpPr>
          <p:spPr>
            <a:xfrm>
              <a:off x="1520898" y="4461696"/>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10%</a:t>
              </a:r>
              <a:endParaRPr lang="en-CA" sz="1300" b="1" dirty="0">
                <a:solidFill>
                  <a:srgbClr val="282828"/>
                </a:solidFill>
              </a:endParaRPr>
            </a:p>
          </p:txBody>
        </p:sp>
        <p:sp>
          <p:nvSpPr>
            <p:cNvPr id="177" name="Rounded Rectangle 176"/>
            <p:cNvSpPr/>
            <p:nvPr/>
          </p:nvSpPr>
          <p:spPr>
            <a:xfrm>
              <a:off x="2068005" y="4948856"/>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68%</a:t>
              </a:r>
              <a:endParaRPr lang="en-CA" sz="1300" b="1" dirty="0">
                <a:solidFill>
                  <a:schemeClr val="bg1"/>
                </a:solidFill>
              </a:endParaRPr>
            </a:p>
          </p:txBody>
        </p:sp>
        <p:sp>
          <p:nvSpPr>
            <p:cNvPr id="178" name="Rounded Rectangular Callout 177"/>
            <p:cNvSpPr/>
            <p:nvPr/>
          </p:nvSpPr>
          <p:spPr>
            <a:xfrm>
              <a:off x="2068005" y="4530049"/>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8%</a:t>
              </a:r>
              <a:endParaRPr lang="en-CA" sz="1300" b="1" dirty="0">
                <a:solidFill>
                  <a:srgbClr val="282828"/>
                </a:solidFill>
              </a:endParaRPr>
            </a:p>
          </p:txBody>
        </p:sp>
        <p:sp>
          <p:nvSpPr>
            <p:cNvPr id="181" name="Rounded Rectangle 180"/>
            <p:cNvSpPr/>
            <p:nvPr/>
          </p:nvSpPr>
          <p:spPr>
            <a:xfrm>
              <a:off x="2575985" y="4970057"/>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63%</a:t>
              </a:r>
              <a:endParaRPr lang="en-CA" sz="1300" b="1" dirty="0">
                <a:solidFill>
                  <a:schemeClr val="bg1"/>
                </a:solidFill>
              </a:endParaRPr>
            </a:p>
          </p:txBody>
        </p:sp>
        <p:sp>
          <p:nvSpPr>
            <p:cNvPr id="182" name="Rounded Rectangular Callout 181"/>
            <p:cNvSpPr/>
            <p:nvPr/>
          </p:nvSpPr>
          <p:spPr>
            <a:xfrm>
              <a:off x="2575985" y="4551250"/>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endParaRPr lang="en-CA" sz="1300" b="1" dirty="0">
                <a:solidFill>
                  <a:srgbClr val="282828"/>
                </a:solidFill>
              </a:endParaRPr>
            </a:p>
          </p:txBody>
        </p:sp>
        <p:sp>
          <p:nvSpPr>
            <p:cNvPr id="183" name="Rounded Rectangle 182"/>
            <p:cNvSpPr/>
            <p:nvPr/>
          </p:nvSpPr>
          <p:spPr>
            <a:xfrm>
              <a:off x="3259322" y="5219650"/>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67%</a:t>
              </a:r>
              <a:endParaRPr lang="en-CA" sz="1300" b="1" dirty="0">
                <a:solidFill>
                  <a:schemeClr val="bg1"/>
                </a:solidFill>
              </a:endParaRPr>
            </a:p>
          </p:txBody>
        </p:sp>
        <p:sp>
          <p:nvSpPr>
            <p:cNvPr id="184" name="Rounded Rectangular Callout 183"/>
            <p:cNvSpPr/>
            <p:nvPr/>
          </p:nvSpPr>
          <p:spPr>
            <a:xfrm>
              <a:off x="3259322" y="4800843"/>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10%</a:t>
              </a:r>
              <a:endParaRPr lang="en-CA" sz="1300" b="1" dirty="0">
                <a:solidFill>
                  <a:srgbClr val="282828"/>
                </a:solidFill>
              </a:endParaRPr>
            </a:p>
          </p:txBody>
        </p:sp>
        <p:sp>
          <p:nvSpPr>
            <p:cNvPr id="186" name="Rounded Rectangle 185"/>
            <p:cNvSpPr/>
            <p:nvPr/>
          </p:nvSpPr>
          <p:spPr>
            <a:xfrm>
              <a:off x="4259303" y="4984724"/>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55%</a:t>
              </a:r>
              <a:endParaRPr lang="en-CA" sz="1300" b="1" dirty="0">
                <a:solidFill>
                  <a:schemeClr val="bg1"/>
                </a:solidFill>
              </a:endParaRPr>
            </a:p>
          </p:txBody>
        </p:sp>
        <p:sp>
          <p:nvSpPr>
            <p:cNvPr id="190" name="Rounded Rectangular Callout 189"/>
            <p:cNvSpPr/>
            <p:nvPr/>
          </p:nvSpPr>
          <p:spPr>
            <a:xfrm>
              <a:off x="4259303" y="4565917"/>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18%</a:t>
              </a:r>
              <a:endParaRPr lang="en-CA" sz="1300" b="1" dirty="0">
                <a:solidFill>
                  <a:srgbClr val="282828"/>
                </a:solidFill>
              </a:endParaRPr>
            </a:p>
          </p:txBody>
        </p:sp>
        <p:sp>
          <p:nvSpPr>
            <p:cNvPr id="191" name="Rounded Rectangle 190"/>
            <p:cNvSpPr/>
            <p:nvPr/>
          </p:nvSpPr>
          <p:spPr>
            <a:xfrm>
              <a:off x="4919190" y="3588750"/>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71%</a:t>
              </a:r>
              <a:endParaRPr lang="en-CA" sz="1300" b="1" dirty="0">
                <a:solidFill>
                  <a:schemeClr val="bg1"/>
                </a:solidFill>
              </a:endParaRPr>
            </a:p>
          </p:txBody>
        </p:sp>
        <p:sp>
          <p:nvSpPr>
            <p:cNvPr id="193" name="Rounded Rectangular Callout 192"/>
            <p:cNvSpPr/>
            <p:nvPr/>
          </p:nvSpPr>
          <p:spPr>
            <a:xfrm>
              <a:off x="4919190" y="3169943"/>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10%</a:t>
              </a:r>
              <a:endParaRPr lang="en-CA" sz="1300" b="1" dirty="0">
                <a:solidFill>
                  <a:srgbClr val="282828"/>
                </a:solidFill>
              </a:endParaRPr>
            </a:p>
          </p:txBody>
        </p:sp>
        <p:sp>
          <p:nvSpPr>
            <p:cNvPr id="194" name="Rounded Rectangle 193"/>
            <p:cNvSpPr/>
            <p:nvPr/>
          </p:nvSpPr>
          <p:spPr>
            <a:xfrm>
              <a:off x="6118151" y="4164471"/>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66%</a:t>
              </a:r>
              <a:endParaRPr lang="en-CA" sz="1300" b="1" dirty="0">
                <a:solidFill>
                  <a:schemeClr val="bg1"/>
                </a:solidFill>
              </a:endParaRPr>
            </a:p>
          </p:txBody>
        </p:sp>
        <p:sp>
          <p:nvSpPr>
            <p:cNvPr id="195" name="Rounded Rectangular Callout 194"/>
            <p:cNvSpPr/>
            <p:nvPr/>
          </p:nvSpPr>
          <p:spPr>
            <a:xfrm>
              <a:off x="6118151" y="3745664"/>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9%</a:t>
              </a:r>
              <a:endParaRPr lang="en-CA" sz="1300" b="1" dirty="0">
                <a:solidFill>
                  <a:srgbClr val="282828"/>
                </a:solidFill>
              </a:endParaRPr>
            </a:p>
          </p:txBody>
        </p:sp>
        <p:sp>
          <p:nvSpPr>
            <p:cNvPr id="196" name="Rounded Rectangle 195"/>
            <p:cNvSpPr/>
            <p:nvPr/>
          </p:nvSpPr>
          <p:spPr>
            <a:xfrm>
              <a:off x="6674589" y="4975282"/>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56%</a:t>
              </a:r>
              <a:endParaRPr lang="en-CA" sz="1300" b="1" dirty="0">
                <a:solidFill>
                  <a:schemeClr val="bg1"/>
                </a:solidFill>
              </a:endParaRPr>
            </a:p>
          </p:txBody>
        </p:sp>
        <p:sp>
          <p:nvSpPr>
            <p:cNvPr id="197" name="Rounded Rectangular Callout 196"/>
            <p:cNvSpPr/>
            <p:nvPr/>
          </p:nvSpPr>
          <p:spPr>
            <a:xfrm>
              <a:off x="6674589" y="4556475"/>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10%</a:t>
              </a:r>
              <a:endParaRPr lang="en-CA" sz="1300" b="1" dirty="0">
                <a:solidFill>
                  <a:srgbClr val="282828"/>
                </a:solidFill>
              </a:endParaRPr>
            </a:p>
          </p:txBody>
        </p:sp>
        <p:sp>
          <p:nvSpPr>
            <p:cNvPr id="198" name="Rounded Rectangle 197"/>
            <p:cNvSpPr/>
            <p:nvPr/>
          </p:nvSpPr>
          <p:spPr>
            <a:xfrm>
              <a:off x="6121916" y="5667032"/>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65%</a:t>
              </a:r>
              <a:endParaRPr lang="en-CA" sz="1300" b="1" dirty="0">
                <a:solidFill>
                  <a:schemeClr val="bg1"/>
                </a:solidFill>
              </a:endParaRPr>
            </a:p>
          </p:txBody>
        </p:sp>
        <p:sp>
          <p:nvSpPr>
            <p:cNvPr id="199" name="Rounded Rectangular Callout 198"/>
            <p:cNvSpPr/>
            <p:nvPr/>
          </p:nvSpPr>
          <p:spPr>
            <a:xfrm>
              <a:off x="6121916" y="5248225"/>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endParaRPr lang="en-CA" sz="1300" b="1" dirty="0">
                <a:solidFill>
                  <a:srgbClr val="282828"/>
                </a:solidFill>
              </a:endParaRPr>
            </a:p>
          </p:txBody>
        </p:sp>
      </p:grpSp>
      <p:grpSp>
        <p:nvGrpSpPr>
          <p:cNvPr id="3" name="Group 2"/>
          <p:cNvGrpSpPr/>
          <p:nvPr/>
        </p:nvGrpSpPr>
        <p:grpSpPr>
          <a:xfrm>
            <a:off x="5643181" y="813653"/>
            <a:ext cx="3011719" cy="2777158"/>
            <a:chOff x="5643181" y="813653"/>
            <a:chExt cx="3011719" cy="2777158"/>
          </a:xfrm>
        </p:grpSpPr>
        <p:sp>
          <p:nvSpPr>
            <p:cNvPr id="146" name="Rectangle 145"/>
            <p:cNvSpPr/>
            <p:nvPr/>
          </p:nvSpPr>
          <p:spPr>
            <a:xfrm>
              <a:off x="5643181" y="1120655"/>
              <a:ext cx="3011719" cy="2470156"/>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274320" rtlCol="0" anchor="t" anchorCtr="0"/>
            <a:lstStyle/>
            <a:p>
              <a:pPr marL="548640">
                <a:lnSpc>
                  <a:spcPts val="1600"/>
                </a:lnSpc>
                <a:spcAft>
                  <a:spcPts val="1200"/>
                </a:spcAft>
              </a:pPr>
              <a:r>
                <a:rPr lang="en-US" sz="1100" dirty="0">
                  <a:solidFill>
                    <a:srgbClr val="282828"/>
                  </a:solidFill>
                  <a:cs typeface="Arial" panose="020B0604020202020204" pitchFamily="34" charset="0"/>
                </a:rPr>
                <a:t>Canadian seniors or a family member </a:t>
              </a:r>
              <a:r>
                <a:rPr lang="en-US" sz="1100" dirty="0">
                  <a:solidFill>
                    <a:schemeClr val="tx1"/>
                  </a:solidFill>
                  <a:cs typeface="Arial" panose="020B0604020202020204" pitchFamily="34" charset="0"/>
                </a:rPr>
                <a:t>have </a:t>
              </a:r>
              <a:r>
                <a:rPr lang="en-US" sz="1100" b="1" dirty="0">
                  <a:solidFill>
                    <a:srgbClr val="282828"/>
                  </a:solidFill>
                  <a:cs typeface="Arial" panose="020B0604020202020204" pitchFamily="34" charset="0"/>
                </a:rPr>
                <a:t>talked to a health care provider about access to medical assistance in dying</a:t>
              </a:r>
              <a:r>
                <a:rPr lang="en-US" sz="1100" b="1" dirty="0" smtClean="0">
                  <a:solidFill>
                    <a:srgbClr val="282828"/>
                  </a:solidFill>
                  <a:cs typeface="Arial" panose="020B0604020202020204" pitchFamily="34" charset="0"/>
                </a:rPr>
                <a:t>*</a:t>
              </a:r>
            </a:p>
            <a:p>
              <a:pPr marL="548640">
                <a:lnSpc>
                  <a:spcPts val="1600"/>
                </a:lnSpc>
                <a:spcAft>
                  <a:spcPts val="450"/>
                </a:spcAft>
              </a:pPr>
              <a:r>
                <a:rPr lang="en-US" sz="1100" b="1" dirty="0" smtClean="0">
                  <a:solidFill>
                    <a:srgbClr val="282828"/>
                  </a:solidFill>
                  <a:cs typeface="Arial" panose="020B0604020202020204" pitchFamily="34" charset="0"/>
                </a:rPr>
                <a:t>Are </a:t>
              </a:r>
              <a:r>
                <a:rPr lang="en-US" sz="1100" b="1" dirty="0">
                  <a:solidFill>
                    <a:srgbClr val="282828"/>
                  </a:solidFill>
                  <a:cs typeface="Arial" panose="020B0604020202020204" pitchFamily="34" charset="0"/>
                </a:rPr>
                <a:t>confident or very confident </a:t>
              </a:r>
              <a:r>
                <a:rPr lang="en-US" sz="1100" b="1" dirty="0" smtClean="0">
                  <a:solidFill>
                    <a:srgbClr val="282828"/>
                  </a:solidFill>
                  <a:cs typeface="Arial" panose="020B0604020202020204" pitchFamily="34" charset="0"/>
                </a:rPr>
                <a:t/>
              </a:r>
              <a:br>
                <a:rPr lang="en-US" sz="1100" b="1" dirty="0" smtClean="0">
                  <a:solidFill>
                    <a:srgbClr val="282828"/>
                  </a:solidFill>
                  <a:cs typeface="Arial" panose="020B0604020202020204" pitchFamily="34" charset="0"/>
                </a:rPr>
              </a:br>
              <a:r>
                <a:rPr lang="en-US" sz="1100" b="1" dirty="0" smtClean="0">
                  <a:solidFill>
                    <a:srgbClr val="282828"/>
                  </a:solidFill>
                  <a:cs typeface="Arial" panose="020B0604020202020204" pitchFamily="34" charset="0"/>
                </a:rPr>
                <a:t>that </a:t>
              </a:r>
              <a:r>
                <a:rPr lang="en-US" sz="1100" b="1" dirty="0">
                  <a:solidFill>
                    <a:srgbClr val="282828"/>
                  </a:solidFill>
                  <a:cs typeface="Arial" panose="020B0604020202020204" pitchFamily="34" charset="0"/>
                </a:rPr>
                <a:t>they would be able to obtain medical assistance in dying </a:t>
              </a:r>
              <a:r>
                <a:rPr lang="en-US" sz="1100" dirty="0">
                  <a:solidFill>
                    <a:srgbClr val="282828"/>
                  </a:solidFill>
                  <a:cs typeface="Arial" panose="020B0604020202020204" pitchFamily="34" charset="0"/>
                </a:rPr>
                <a:t>in their community if they were eligible </a:t>
              </a:r>
              <a:r>
                <a:rPr lang="en-US" sz="1100" dirty="0" smtClean="0">
                  <a:solidFill>
                    <a:srgbClr val="282828"/>
                  </a:solidFill>
                  <a:cs typeface="Arial" panose="020B0604020202020204" pitchFamily="34" charset="0"/>
                </a:rPr>
                <a:t/>
              </a:r>
              <a:br>
                <a:rPr lang="en-US" sz="1100" dirty="0" smtClean="0">
                  <a:solidFill>
                    <a:srgbClr val="282828"/>
                  </a:solidFill>
                  <a:cs typeface="Arial" panose="020B0604020202020204" pitchFamily="34" charset="0"/>
                </a:rPr>
              </a:br>
              <a:r>
                <a:rPr lang="en-US" sz="1100" dirty="0" smtClean="0">
                  <a:solidFill>
                    <a:srgbClr val="282828"/>
                  </a:solidFill>
                  <a:cs typeface="Arial" panose="020B0604020202020204" pitchFamily="34" charset="0"/>
                </a:rPr>
                <a:t>and </a:t>
              </a:r>
              <a:r>
                <a:rPr lang="en-US" sz="1100" dirty="0">
                  <a:solidFill>
                    <a:srgbClr val="282828"/>
                  </a:solidFill>
                  <a:cs typeface="Arial" panose="020B0604020202020204" pitchFamily="34" charset="0"/>
                </a:rPr>
                <a:t>wished to receive it</a:t>
              </a:r>
              <a:r>
                <a:rPr lang="en-US" sz="1100" baseline="30000" dirty="0" smtClean="0">
                  <a:solidFill>
                    <a:srgbClr val="282828"/>
                  </a:solidFill>
                  <a:cs typeface="Arial" panose="020B0604020202020204" pitchFamily="34" charset="0"/>
                </a:rPr>
                <a:t>†</a:t>
              </a:r>
              <a:endParaRPr lang="en-US" sz="1100" b="1" dirty="0">
                <a:solidFill>
                  <a:srgbClr val="282828"/>
                </a:solidFill>
                <a:cs typeface="Arial" panose="020B0604020202020204" pitchFamily="34" charset="0"/>
              </a:endParaRPr>
            </a:p>
          </p:txBody>
        </p:sp>
        <p:sp>
          <p:nvSpPr>
            <p:cNvPr id="172" name="Rounded Rectangular Callout 171"/>
            <p:cNvSpPr/>
            <p:nvPr/>
          </p:nvSpPr>
          <p:spPr>
            <a:xfrm>
              <a:off x="5770778" y="1448844"/>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300" b="1" dirty="0" smtClean="0">
                  <a:solidFill>
                    <a:srgbClr val="282828"/>
                  </a:solidFill>
                </a:rPr>
                <a:t>12%</a:t>
              </a:r>
              <a:endParaRPr lang="en-CA" sz="1300" b="1" dirty="0">
                <a:solidFill>
                  <a:srgbClr val="282828"/>
                </a:solidFill>
              </a:endParaRPr>
            </a:p>
          </p:txBody>
        </p:sp>
        <p:sp>
          <p:nvSpPr>
            <p:cNvPr id="174" name="Rounded Rectangle 173"/>
            <p:cNvSpPr/>
            <p:nvPr/>
          </p:nvSpPr>
          <p:spPr>
            <a:xfrm>
              <a:off x="5770778" y="2409403"/>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CA" sz="1300" b="1" dirty="0" smtClean="0">
                  <a:solidFill>
                    <a:schemeClr val="bg1"/>
                  </a:solidFill>
                </a:rPr>
                <a:t>64%</a:t>
              </a:r>
              <a:endParaRPr lang="en-CA" sz="1300" b="1" dirty="0">
                <a:solidFill>
                  <a:schemeClr val="bg1"/>
                </a:solidFill>
              </a:endParaRPr>
            </a:p>
          </p:txBody>
        </p:sp>
        <p:cxnSp>
          <p:nvCxnSpPr>
            <p:cNvPr id="34" name="Straight Connector 33"/>
            <p:cNvCxnSpPr/>
            <p:nvPr/>
          </p:nvCxnSpPr>
          <p:spPr>
            <a:xfrm>
              <a:off x="5643181" y="1120655"/>
              <a:ext cx="3011719"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91306" y="813653"/>
              <a:ext cx="776175" cy="323165"/>
            </a:xfrm>
            <a:prstGeom prst="rect">
              <a:avLst/>
            </a:prstGeom>
            <a:noFill/>
          </p:spPr>
          <p:txBody>
            <a:bodyPr wrap="none" rtlCol="0">
              <a:spAutoFit/>
            </a:bodyPr>
            <a:lstStyle/>
            <a:p>
              <a:r>
                <a:rPr lang="en-CA" sz="1500" b="1" dirty="0" smtClean="0"/>
                <a:t>Canada</a:t>
              </a:r>
              <a:endParaRPr lang="en-CA" sz="1500" b="1" dirty="0"/>
            </a:p>
          </p:txBody>
        </p:sp>
      </p:grpSp>
      <p:sp>
        <p:nvSpPr>
          <p:cNvPr id="4" name="Slide Number Placeholder 3"/>
          <p:cNvSpPr>
            <a:spLocks noGrp="1"/>
          </p:cNvSpPr>
          <p:nvPr>
            <p:ph type="sldNum" sz="quarter" idx="4"/>
          </p:nvPr>
        </p:nvSpPr>
        <p:spPr/>
        <p:txBody>
          <a:bodyPr/>
          <a:lstStyle/>
          <a:p>
            <a:fld id="{B0F7FFD8-5CE8-4D8F-8E40-58118BB0EBB0}" type="slidenum">
              <a:rPr lang="en-CA" smtClean="0"/>
              <a:pPr/>
              <a:t>74</a:t>
            </a:fld>
            <a:endParaRPr lang="en-CA" dirty="0"/>
          </a:p>
        </p:txBody>
      </p:sp>
      <p:sp>
        <p:nvSpPr>
          <p:cNvPr id="35" name="Rectangle 3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0199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notes</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75</a:t>
            </a:fld>
            <a:endParaRPr lang="en-CA" dirty="0"/>
          </a:p>
        </p:txBody>
      </p:sp>
      <p:sp>
        <p:nvSpPr>
          <p:cNvPr id="7" name="Content Placeholder 4"/>
          <p:cNvSpPr txBox="1">
            <a:spLocks/>
          </p:cNvSpPr>
          <p:nvPr/>
        </p:nvSpPr>
        <p:spPr>
          <a:xfrm>
            <a:off x="473626" y="1351309"/>
            <a:ext cx="7775639"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Bef>
                <a:spcPts val="0"/>
              </a:spcBef>
              <a:spcAft>
                <a:spcPts val="1200"/>
              </a:spcAft>
              <a:buNone/>
            </a:pPr>
            <a:r>
              <a:rPr lang="en-US" sz="1100" b="0" dirty="0" smtClean="0">
                <a:solidFill>
                  <a:srgbClr val="000000"/>
                </a:solidFill>
                <a:latin typeface="Arial" panose="020B0604020202020204" pitchFamily="34" charset="0"/>
              </a:rPr>
              <a:t>The </a:t>
            </a:r>
            <a:r>
              <a:rPr lang="en-US" sz="1100" b="0" dirty="0">
                <a:solidFill>
                  <a:srgbClr val="000000"/>
                </a:solidFill>
                <a:latin typeface="Arial" panose="020B0604020202020204" pitchFamily="34" charset="0"/>
              </a:rPr>
              <a:t>Commonwealth Fund’s 2017 International Health Policy Survey includes responses from seniors in 11 countries: Australia, Canada, France, Germany, the Netherlands, New Zealand, Norway, Sweden, Switzerland, the United Kingdom </a:t>
            </a:r>
            <a:r>
              <a:rPr lang="en-US" sz="1100" b="0" dirty="0" smtClean="0">
                <a:solidFill>
                  <a:srgbClr val="000000"/>
                </a:solidFill>
                <a:latin typeface="Arial" panose="020B0604020202020204" pitchFamily="34" charset="0"/>
              </a:rPr>
              <a:t/>
            </a:r>
            <a:br>
              <a:rPr lang="en-US" sz="1100" b="0" dirty="0" smtClean="0">
                <a:solidFill>
                  <a:srgbClr val="000000"/>
                </a:solidFill>
                <a:latin typeface="Arial" panose="020B0604020202020204" pitchFamily="34" charset="0"/>
              </a:rPr>
            </a:br>
            <a:r>
              <a:rPr lang="en-US" sz="1100" b="0" dirty="0" smtClean="0">
                <a:solidFill>
                  <a:srgbClr val="000000"/>
                </a:solidFill>
                <a:latin typeface="Arial" panose="020B0604020202020204" pitchFamily="34" charset="0"/>
              </a:rPr>
              <a:t>and </a:t>
            </a:r>
            <a:r>
              <a:rPr lang="en-US" sz="1100" b="0" dirty="0">
                <a:solidFill>
                  <a:srgbClr val="000000"/>
                </a:solidFill>
                <a:latin typeface="Arial" panose="020B0604020202020204" pitchFamily="34" charset="0"/>
              </a:rPr>
              <a:t>the United States. </a:t>
            </a:r>
          </a:p>
          <a:p>
            <a:pPr marL="0" indent="0">
              <a:lnSpc>
                <a:spcPts val="1600"/>
              </a:lnSpc>
              <a:spcBef>
                <a:spcPts val="0"/>
              </a:spcBef>
              <a:spcAft>
                <a:spcPts val="1200"/>
              </a:spcAft>
              <a:buNone/>
            </a:pPr>
            <a:r>
              <a:rPr lang="en-US" sz="1100" b="0" dirty="0">
                <a:solidFill>
                  <a:srgbClr val="000000"/>
                </a:solidFill>
                <a:latin typeface="Arial" panose="020B0604020202020204" pitchFamily="34" charset="0"/>
              </a:rPr>
              <a:t>More detailed methodology notes, including a complete list of response rates from all countries surveyed, are available online. </a:t>
            </a:r>
          </a:p>
          <a:p>
            <a:pPr marL="0" indent="0">
              <a:lnSpc>
                <a:spcPts val="1600"/>
              </a:lnSpc>
              <a:spcAft>
                <a:spcPts val="2000"/>
              </a:spcAft>
              <a:buNone/>
            </a:pPr>
            <a:r>
              <a:rPr lang="en-US" sz="1100" b="0" dirty="0">
                <a:solidFill>
                  <a:srgbClr val="000000"/>
                </a:solidFill>
                <a:latin typeface="Arial" panose="020B0604020202020204" pitchFamily="34" charset="0"/>
              </a:rPr>
              <a:t>In Canada, phone surveys (landline) were conducted from March to May 2017 by Social Science Research Solutions (SSRS). There were 4,549 respondents. Due to small sample sizes in the 3 territories, these jurisdictions are not included in the provincial results. Sample sizes were further increased in Quebec and Ontario with funding from provincial organizations. </a:t>
            </a:r>
            <a:r>
              <a:rPr lang="en-US" sz="1100" b="0" dirty="0" smtClean="0">
                <a:solidFill>
                  <a:srgbClr val="000000"/>
                </a:solidFill>
                <a:latin typeface="Arial" panose="020B0604020202020204" pitchFamily="34" charset="0"/>
              </a:rPr>
              <a:t/>
            </a:r>
            <a:br>
              <a:rPr lang="en-US" sz="1100" b="0" dirty="0" smtClean="0">
                <a:solidFill>
                  <a:srgbClr val="000000"/>
                </a:solidFill>
                <a:latin typeface="Arial" panose="020B0604020202020204" pitchFamily="34" charset="0"/>
              </a:rPr>
            </a:br>
            <a:r>
              <a:rPr lang="en-US" sz="1100" b="0" dirty="0" smtClean="0">
                <a:solidFill>
                  <a:srgbClr val="000000"/>
                </a:solidFill>
                <a:latin typeface="Arial" panose="020B0604020202020204" pitchFamily="34" charset="0"/>
              </a:rPr>
              <a:t>The </a:t>
            </a:r>
            <a:r>
              <a:rPr lang="en-US" sz="1100" b="0" dirty="0">
                <a:solidFill>
                  <a:srgbClr val="000000"/>
                </a:solidFill>
                <a:latin typeface="Arial" panose="020B0604020202020204" pitchFamily="34" charset="0"/>
              </a:rPr>
              <a:t>overall response rate in Canada was 23.2</a:t>
            </a:r>
            <a:r>
              <a:rPr lang="en-US" sz="1100" b="0" dirty="0" smtClean="0">
                <a:solidFill>
                  <a:srgbClr val="000000"/>
                </a:solidFill>
                <a:latin typeface="Arial" panose="020B0604020202020204" pitchFamily="34" charset="0"/>
              </a:rPr>
              <a:t>%.</a:t>
            </a:r>
            <a:endParaRPr lang="en-US" sz="1100" b="0" dirty="0" smtClean="0">
              <a:solidFill>
                <a:schemeClr val="tx1"/>
              </a:solidFill>
              <a:latin typeface="Arial" panose="020B0604020202020204" pitchFamily="34" charset="0"/>
            </a:endParaRPr>
          </a:p>
          <a:p>
            <a:pPr marL="0" indent="0">
              <a:lnSpc>
                <a:spcPts val="1800"/>
              </a:lnSpc>
              <a:spcBef>
                <a:spcPts val="0"/>
              </a:spcBef>
              <a:spcAft>
                <a:spcPts val="900"/>
              </a:spcAft>
              <a:buNone/>
            </a:pPr>
            <a:r>
              <a:rPr lang="en-US" sz="2400" b="0" dirty="0" smtClean="0">
                <a:solidFill>
                  <a:srgbClr val="00A199"/>
                </a:solidFill>
              </a:rPr>
              <a:t>Weighting </a:t>
            </a:r>
            <a:r>
              <a:rPr lang="en-US" sz="2400" b="0" dirty="0">
                <a:solidFill>
                  <a:srgbClr val="00A199"/>
                </a:solidFill>
              </a:rPr>
              <a:t>of </a:t>
            </a:r>
            <a:r>
              <a:rPr lang="en-US" sz="2400" b="0" dirty="0" smtClean="0">
                <a:solidFill>
                  <a:srgbClr val="00A199"/>
                </a:solidFill>
              </a:rPr>
              <a:t>results</a:t>
            </a:r>
          </a:p>
          <a:p>
            <a:pPr marL="0" lvl="0" indent="0">
              <a:lnSpc>
                <a:spcPts val="1600"/>
              </a:lnSpc>
              <a:spcBef>
                <a:spcPts val="0"/>
              </a:spcBef>
              <a:spcAft>
                <a:spcPts val="2000"/>
              </a:spcAft>
              <a:buNone/>
            </a:pPr>
            <a:r>
              <a:rPr lang="en-US" sz="1100" b="0" dirty="0">
                <a:solidFill>
                  <a:srgbClr val="000000"/>
                </a:solidFill>
                <a:latin typeface="Arial" panose="020B0604020202020204" pitchFamily="34" charset="0"/>
              </a:rPr>
              <a:t>Survey data for Canada was weighted by age, gender and educational attainment within each province. Data was weighted for knowledge of official languages in Quebec and in Canada as a whole. Additionally, data was then weighted to reflect Canada’s overall geographic distribution for all provinces and territories.</a:t>
            </a:r>
            <a:r>
              <a:rPr lang="en-CA" sz="1100" b="0" dirty="0">
                <a:solidFill>
                  <a:srgbClr val="000000"/>
                </a:solidFill>
                <a:latin typeface="Arial" panose="020B0604020202020204" pitchFamily="34" charset="0"/>
              </a:rPr>
              <a:t> </a:t>
            </a:r>
          </a:p>
          <a:p>
            <a:pPr marL="0" indent="0">
              <a:lnSpc>
                <a:spcPts val="1800"/>
              </a:lnSpc>
              <a:spcBef>
                <a:spcPts val="0"/>
              </a:spcBef>
              <a:spcAft>
                <a:spcPts val="900"/>
              </a:spcAft>
              <a:buNone/>
            </a:pPr>
            <a:r>
              <a:rPr lang="en-CA" sz="2400" b="0" dirty="0" smtClean="0">
                <a:solidFill>
                  <a:srgbClr val="00A199"/>
                </a:solidFill>
              </a:rPr>
              <a:t>Sample </a:t>
            </a:r>
            <a:r>
              <a:rPr lang="en-CA" sz="2400" b="0" dirty="0">
                <a:solidFill>
                  <a:srgbClr val="00A199"/>
                </a:solidFill>
              </a:rPr>
              <a:t>size by province</a:t>
            </a:r>
          </a:p>
          <a:p>
            <a:pPr marL="0" indent="0">
              <a:lnSpc>
                <a:spcPts val="1600"/>
              </a:lnSpc>
              <a:spcBef>
                <a:spcPts val="0"/>
              </a:spcBef>
              <a:spcAft>
                <a:spcPts val="2000"/>
              </a:spcAft>
              <a:buNone/>
            </a:pPr>
            <a:r>
              <a:rPr lang="en-US" sz="1100" b="0" dirty="0">
                <a:solidFill>
                  <a:schemeClr val="tx1"/>
                </a:solidFill>
                <a:latin typeface="Arial" panose="020B0604020202020204" pitchFamily="34" charset="0"/>
              </a:rPr>
              <a:t>Provincial results are flagged for questions for which the denominator is less than 30. Due to small sample sizes, provincial results are to be interpreted with caution. For more information on sample sizes for individual questions, please refer to the companion data tables on CIHI’s website</a:t>
            </a:r>
            <a:r>
              <a:rPr lang="en-US" sz="1100" b="0" dirty="0" smtClean="0">
                <a:solidFill>
                  <a:schemeClr val="tx1"/>
                </a:solidFill>
                <a:latin typeface="Arial" panose="020B0604020202020204" pitchFamily="34" charset="0"/>
              </a:rPr>
              <a:t>.</a:t>
            </a:r>
            <a:r>
              <a:rPr lang="en-CA" sz="1100" b="0" dirty="0" smtClean="0">
                <a:solidFill>
                  <a:schemeClr val="tx1"/>
                </a:solidFill>
                <a:latin typeface="Arial" panose="020B0604020202020204" pitchFamily="34" charset="0"/>
              </a:rPr>
              <a:t> </a:t>
            </a:r>
            <a:endParaRPr lang="en-CA" sz="1100" b="0" dirty="0">
              <a:solidFill>
                <a:schemeClr val="tx1"/>
              </a:solidFill>
              <a:latin typeface="Arial" panose="020B0604020202020204" pitchFamily="34" charset="0"/>
            </a:endParaRPr>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7476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notes (cont’d)</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76</a:t>
            </a:fld>
            <a:endParaRPr lang="en-CA" dirty="0"/>
          </a:p>
        </p:txBody>
      </p:sp>
      <p:sp>
        <p:nvSpPr>
          <p:cNvPr id="5" name="Content Placeholder 4"/>
          <p:cNvSpPr txBox="1">
            <a:spLocks/>
          </p:cNvSpPr>
          <p:nvPr/>
        </p:nvSpPr>
        <p:spPr>
          <a:xfrm>
            <a:off x="473626" y="1351309"/>
            <a:ext cx="7573093"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900"/>
              </a:spcAft>
              <a:buNone/>
            </a:pPr>
            <a:r>
              <a:rPr lang="en-US" sz="2400" b="0" dirty="0">
                <a:solidFill>
                  <a:srgbClr val="00A199"/>
                </a:solidFill>
              </a:rPr>
              <a:t>Averages and trends</a:t>
            </a:r>
          </a:p>
          <a:p>
            <a:pPr marL="0" lvl="0" indent="0">
              <a:lnSpc>
                <a:spcPts val="1600"/>
              </a:lnSpc>
              <a:spcBef>
                <a:spcPts val="0"/>
              </a:spcBef>
              <a:spcAft>
                <a:spcPts val="2000"/>
              </a:spcAft>
              <a:buNone/>
            </a:pPr>
            <a:r>
              <a:rPr lang="en-US" sz="1100" b="0" dirty="0">
                <a:solidFill>
                  <a:srgbClr val="000000"/>
                </a:solidFill>
                <a:latin typeface="Arial" panose="020B0604020202020204" pitchFamily="34" charset="0"/>
              </a:rPr>
              <a:t>For this </a:t>
            </a:r>
            <a:r>
              <a:rPr lang="en-US" sz="1100" b="0" dirty="0" err="1">
                <a:solidFill>
                  <a:srgbClr val="000000"/>
                </a:solidFill>
                <a:latin typeface="Arial" panose="020B0604020202020204" pitchFamily="34" charset="0"/>
              </a:rPr>
              <a:t>chartbook</a:t>
            </a:r>
            <a:r>
              <a:rPr lang="en-US" sz="1100" b="0" dirty="0">
                <a:solidFill>
                  <a:srgbClr val="000000"/>
                </a:solidFill>
                <a:latin typeface="Arial" panose="020B0604020202020204" pitchFamily="34" charset="0"/>
              </a:rPr>
              <a:t>, The Commonwealth Fund average was calculated by adding the results from the 11 countries and dividing by the number of countries. The Canadian average represents the average experience of Canadians (as opposed to the mean of provincial results). Except where otherwise noted, results were compared over time using data from previous CMWF surveys.</a:t>
            </a:r>
          </a:p>
          <a:p>
            <a:pPr marL="0" lvl="0" indent="0">
              <a:lnSpc>
                <a:spcPts val="1600"/>
              </a:lnSpc>
              <a:spcBef>
                <a:spcPts val="0"/>
              </a:spcBef>
              <a:spcAft>
                <a:spcPts val="2000"/>
              </a:spcAft>
              <a:buNone/>
            </a:pPr>
            <a:r>
              <a:rPr lang="en-US" sz="1100" b="0" dirty="0">
                <a:solidFill>
                  <a:srgbClr val="000000"/>
                </a:solidFill>
                <a:latin typeface="Arial" panose="020B0604020202020204" pitchFamily="34" charset="0"/>
              </a:rPr>
              <a:t>Trending results are for reference only, and caution should be used when interpreting the results. The 65+ subpopulation in 2014 is not directly comparable to the population for the 2017 survey. </a:t>
            </a:r>
            <a:r>
              <a:rPr lang="en-US" sz="1100" b="0" dirty="0">
                <a:solidFill>
                  <a:schemeClr val="tx1"/>
                </a:solidFill>
                <a:latin typeface="Arial" panose="020B0604020202020204" pitchFamily="34" charset="0"/>
              </a:rPr>
              <a:t>Specifically, </a:t>
            </a:r>
            <a:r>
              <a:rPr lang="en-US" sz="1100" b="0" dirty="0" smtClean="0">
                <a:solidFill>
                  <a:schemeClr val="tx1"/>
                </a:solidFill>
                <a:latin typeface="Arial" panose="020B0604020202020204" pitchFamily="34" charset="0"/>
              </a:rPr>
              <a:t>the 2014 </a:t>
            </a:r>
            <a:r>
              <a:rPr lang="en-US" sz="1100" b="0" dirty="0">
                <a:solidFill>
                  <a:schemeClr val="tx1"/>
                </a:solidFill>
                <a:latin typeface="Arial" panose="020B0604020202020204" pitchFamily="34" charset="0"/>
              </a:rPr>
              <a:t>data </a:t>
            </a:r>
            <a:r>
              <a:rPr lang="en-US" sz="1100" b="0" dirty="0" smtClean="0">
                <a:solidFill>
                  <a:srgbClr val="000000"/>
                </a:solidFill>
                <a:latin typeface="Arial" panose="020B0604020202020204" pitchFamily="34" charset="0"/>
              </a:rPr>
              <a:t>is </a:t>
            </a:r>
            <a:r>
              <a:rPr lang="en-US" sz="1100" b="0" dirty="0">
                <a:solidFill>
                  <a:srgbClr val="000000"/>
                </a:solidFill>
                <a:latin typeface="Arial" panose="020B0604020202020204" pitchFamily="34" charset="0"/>
              </a:rPr>
              <a:t>a </a:t>
            </a:r>
            <a:r>
              <a:rPr lang="en-US" sz="1100" b="0" dirty="0" smtClean="0">
                <a:solidFill>
                  <a:srgbClr val="000000"/>
                </a:solidFill>
                <a:latin typeface="Arial" panose="020B0604020202020204" pitchFamily="34" charset="0"/>
              </a:rPr>
              <a:t>self-weighted </a:t>
            </a:r>
            <a:r>
              <a:rPr lang="en-US" sz="1100" b="0" dirty="0">
                <a:solidFill>
                  <a:srgbClr val="000000"/>
                </a:solidFill>
                <a:latin typeface="Arial" panose="020B0604020202020204" pitchFamily="34" charset="0"/>
              </a:rPr>
              <a:t>sample of those age 65 and older, meaning they were weighted as part of the 55+ weighting scheme but not specifically </a:t>
            </a:r>
            <a:r>
              <a:rPr lang="en-US" sz="1100" b="0" dirty="0" smtClean="0">
                <a:solidFill>
                  <a:srgbClr val="000000"/>
                </a:solidFill>
                <a:latin typeface="Arial" panose="020B0604020202020204" pitchFamily="34" charset="0"/>
              </a:rPr>
              <a:t/>
            </a:r>
            <a:br>
              <a:rPr lang="en-US" sz="1100" b="0" dirty="0" smtClean="0">
                <a:solidFill>
                  <a:srgbClr val="000000"/>
                </a:solidFill>
                <a:latin typeface="Arial" panose="020B0604020202020204" pitchFamily="34" charset="0"/>
              </a:rPr>
            </a:br>
            <a:r>
              <a:rPr lang="en-US" sz="1100" b="0" dirty="0" smtClean="0">
                <a:solidFill>
                  <a:srgbClr val="000000"/>
                </a:solidFill>
                <a:latin typeface="Arial" panose="020B0604020202020204" pitchFamily="34" charset="0"/>
              </a:rPr>
              <a:t>to </a:t>
            </a:r>
            <a:r>
              <a:rPr lang="en-US" sz="1100" b="0" dirty="0">
                <a:solidFill>
                  <a:srgbClr val="000000"/>
                </a:solidFill>
                <a:latin typeface="Arial" panose="020B0604020202020204" pitchFamily="34" charset="0"/>
              </a:rPr>
              <a:t>represent the 65+ subpopulation. In 2017, all interviews were completed with respondents age 65 and older and were weighted to population targets for this age group. Another factor that should be considered is changes in the questionnaire (e.g., question text revisions, response option additions, question placement changes, translation changes).</a:t>
            </a:r>
          </a:p>
        </p:txBody>
      </p:sp>
      <p:sp>
        <p:nvSpPr>
          <p:cNvPr id="6" name="Rectangle 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133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notes (cont’d)</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77</a:t>
            </a:fld>
            <a:endParaRPr lang="en-CA" dirty="0"/>
          </a:p>
        </p:txBody>
      </p:sp>
      <p:sp>
        <p:nvSpPr>
          <p:cNvPr id="5" name="Content Placeholder 4"/>
          <p:cNvSpPr txBox="1">
            <a:spLocks/>
          </p:cNvSpPr>
          <p:nvPr/>
        </p:nvSpPr>
        <p:spPr>
          <a:xfrm>
            <a:off x="473626" y="1351309"/>
            <a:ext cx="7573093"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900"/>
              </a:spcAft>
              <a:buNone/>
            </a:pPr>
            <a:r>
              <a:rPr lang="en-US" sz="2400" b="0" dirty="0">
                <a:solidFill>
                  <a:srgbClr val="00A199"/>
                </a:solidFill>
              </a:rPr>
              <a:t>Statistical analysis</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Consistent with </a:t>
            </a:r>
            <a:r>
              <a:rPr lang="en-US" sz="1100" b="0" dirty="0" smtClean="0">
                <a:solidFill>
                  <a:schemeClr val="tx1"/>
                </a:solidFill>
                <a:latin typeface="Arial" panose="020B0604020202020204" pitchFamily="34" charset="0"/>
              </a:rPr>
              <a:t>other published </a:t>
            </a:r>
            <a:r>
              <a:rPr lang="en-US" sz="1100" b="0" dirty="0">
                <a:solidFill>
                  <a:schemeClr val="tx1"/>
                </a:solidFill>
                <a:latin typeface="Arial" panose="020B0604020202020204" pitchFamily="34" charset="0"/>
              </a:rPr>
              <a:t>reports on The Commonwealth Fund data,* non-response categories such as “not sure,” “declined to answer” and “not applicable” were excluded from reporting and statistical analyses. </a:t>
            </a:r>
          </a:p>
          <a:p>
            <a:pPr marL="0" indent="0">
              <a:lnSpc>
                <a:spcPts val="1600"/>
              </a:lnSpc>
              <a:spcBef>
                <a:spcPts val="0"/>
              </a:spcBef>
              <a:buNone/>
            </a:pPr>
            <a:r>
              <a:rPr lang="en-US" sz="1100" b="0" dirty="0">
                <a:solidFill>
                  <a:schemeClr val="tx1"/>
                </a:solidFill>
                <a:latin typeface="Arial" panose="020B0604020202020204" pitchFamily="34" charset="0"/>
              </a:rPr>
              <a:t>CIHI developed statistical methods to determine whether </a:t>
            </a:r>
            <a:endParaRPr lang="en-CA" sz="1100" b="0" dirty="0">
              <a:solidFill>
                <a:schemeClr val="tx1"/>
              </a:solidFill>
              <a:latin typeface="Arial" panose="020B0604020202020204" pitchFamily="34" charset="0"/>
            </a:endParaRPr>
          </a:p>
          <a:p>
            <a:pPr lvl="0">
              <a:lnSpc>
                <a:spcPts val="1600"/>
              </a:lnSpc>
              <a:spcBef>
                <a:spcPts val="0"/>
              </a:spcBef>
              <a:spcAft>
                <a:spcPts val="450"/>
              </a:spcAft>
            </a:pPr>
            <a:r>
              <a:rPr lang="en-CA" sz="1100" b="0" dirty="0">
                <a:solidFill>
                  <a:schemeClr val="tx1"/>
                </a:solidFill>
                <a:latin typeface="Arial" panose="020B0604020202020204" pitchFamily="34" charset="0"/>
              </a:rPr>
              <a:t>Canadian results were significantly different from the average of 11 countries; and </a:t>
            </a:r>
          </a:p>
          <a:p>
            <a:pPr lvl="0">
              <a:lnSpc>
                <a:spcPts val="1600"/>
              </a:lnSpc>
              <a:spcBef>
                <a:spcPts val="0"/>
              </a:spcBef>
              <a:spcAft>
                <a:spcPts val="1200"/>
              </a:spcAft>
            </a:pPr>
            <a:r>
              <a:rPr lang="en-CA" sz="1100" b="0" dirty="0">
                <a:solidFill>
                  <a:schemeClr val="tx1"/>
                </a:solidFill>
                <a:latin typeface="Arial" panose="020B0604020202020204" pitchFamily="34" charset="0"/>
              </a:rPr>
              <a:t>Provincial results were significantly different from the international average. </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For the calculation of variances and confidence intervals, standard methods for the variances of sums and differences</a:t>
            </a:r>
            <a:br>
              <a:rPr lang="en-US" sz="1100" b="0" dirty="0">
                <a:solidFill>
                  <a:schemeClr val="tx1"/>
                </a:solidFill>
                <a:latin typeface="Arial" panose="020B0604020202020204" pitchFamily="34" charset="0"/>
              </a:rPr>
            </a:br>
            <a:r>
              <a:rPr lang="en-US" sz="1100" b="0" dirty="0">
                <a:solidFill>
                  <a:schemeClr val="tx1"/>
                </a:solidFill>
                <a:latin typeface="Arial" panose="020B0604020202020204" pitchFamily="34" charset="0"/>
              </a:rPr>
              <a:t>of estimates from independent simple random samples were used, with the design effects provided by SSRS used to appropriately adjust the variances for the effects of the survey design and post-survey weight adjustments.</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Relationships between different variables were analyzed using logistic regression modelling. A main response category was determined for each question, and responses were dichotomized such that the response value of interest was coded as 1 and all other values, excluding non-response categories, were coded as 0. Logistic regression was then used to fit this binary variable on explanatory variables with appropriate adjustment for survey weights and stratification variables using the SAS procedure SURVEYLOGISTIC for the analysis. </a:t>
            </a:r>
            <a:endParaRPr lang="en-CA" sz="1100" b="0" dirty="0">
              <a:solidFill>
                <a:schemeClr val="tx1"/>
              </a:solidFill>
              <a:latin typeface="Arial" panose="020B0604020202020204" pitchFamily="34" charset="0"/>
            </a:endParaRPr>
          </a:p>
        </p:txBody>
      </p:sp>
      <p:sp>
        <p:nvSpPr>
          <p:cNvPr id="6" name="Rectangle 5"/>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209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survey respondents</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78</a:t>
            </a:fld>
            <a:endParaRPr lang="en-CA" dirty="0"/>
          </a:p>
        </p:txBody>
      </p:sp>
      <p:graphicFrame>
        <p:nvGraphicFramePr>
          <p:cNvPr id="7" name="Table 2"/>
          <p:cNvGraphicFramePr>
            <a:graphicFrameLocks noGrp="1"/>
          </p:cNvGraphicFramePr>
          <p:nvPr>
            <p:extLst>
              <p:ext uri="{D42A27DB-BD31-4B8C-83A1-F6EECF244321}">
                <p14:modId xmlns:p14="http://schemas.microsoft.com/office/powerpoint/2010/main" val="2633139208"/>
              </p:ext>
            </p:extLst>
          </p:nvPr>
        </p:nvGraphicFramePr>
        <p:xfrm>
          <a:off x="475488" y="1374578"/>
          <a:ext cx="7998430" cy="3727233"/>
        </p:xfrm>
        <a:graphic>
          <a:graphicData uri="http://schemas.openxmlformats.org/drawingml/2006/table">
            <a:tbl>
              <a:tblPr/>
              <a:tblGrid>
                <a:gridCol w="1603569">
                  <a:extLst>
                    <a:ext uri="{9D8B030D-6E8A-4147-A177-3AD203B41FA5}">
                      <a16:colId xmlns:a16="http://schemas.microsoft.com/office/drawing/2014/main" val="20000"/>
                    </a:ext>
                  </a:extLst>
                </a:gridCol>
                <a:gridCol w="581351">
                  <a:extLst>
                    <a:ext uri="{9D8B030D-6E8A-4147-A177-3AD203B41FA5}">
                      <a16:colId xmlns:a16="http://schemas.microsoft.com/office/drawing/2014/main" val="4287361793"/>
                    </a:ext>
                  </a:extLst>
                </a:gridCol>
                <a:gridCol w="581351">
                  <a:extLst>
                    <a:ext uri="{9D8B030D-6E8A-4147-A177-3AD203B41FA5}">
                      <a16:colId xmlns:a16="http://schemas.microsoft.com/office/drawing/2014/main" val="20002"/>
                    </a:ext>
                  </a:extLst>
                </a:gridCol>
                <a:gridCol w="581351">
                  <a:extLst>
                    <a:ext uri="{9D8B030D-6E8A-4147-A177-3AD203B41FA5}">
                      <a16:colId xmlns:a16="http://schemas.microsoft.com/office/drawing/2014/main" val="20003"/>
                    </a:ext>
                  </a:extLst>
                </a:gridCol>
                <a:gridCol w="581351">
                  <a:extLst>
                    <a:ext uri="{9D8B030D-6E8A-4147-A177-3AD203B41FA5}">
                      <a16:colId xmlns:a16="http://schemas.microsoft.com/office/drawing/2014/main" val="20004"/>
                    </a:ext>
                  </a:extLst>
                </a:gridCol>
                <a:gridCol w="581351">
                  <a:extLst>
                    <a:ext uri="{9D8B030D-6E8A-4147-A177-3AD203B41FA5}">
                      <a16:colId xmlns:a16="http://schemas.microsoft.com/office/drawing/2014/main" val="20005"/>
                    </a:ext>
                  </a:extLst>
                </a:gridCol>
                <a:gridCol w="581351">
                  <a:extLst>
                    <a:ext uri="{9D8B030D-6E8A-4147-A177-3AD203B41FA5}">
                      <a16:colId xmlns:a16="http://schemas.microsoft.com/office/drawing/2014/main" val="20006"/>
                    </a:ext>
                  </a:extLst>
                </a:gridCol>
                <a:gridCol w="581351">
                  <a:extLst>
                    <a:ext uri="{9D8B030D-6E8A-4147-A177-3AD203B41FA5}">
                      <a16:colId xmlns:a16="http://schemas.microsoft.com/office/drawing/2014/main" val="20007"/>
                    </a:ext>
                  </a:extLst>
                </a:gridCol>
                <a:gridCol w="581351">
                  <a:extLst>
                    <a:ext uri="{9D8B030D-6E8A-4147-A177-3AD203B41FA5}">
                      <a16:colId xmlns:a16="http://schemas.microsoft.com/office/drawing/2014/main" val="20008"/>
                    </a:ext>
                  </a:extLst>
                </a:gridCol>
                <a:gridCol w="581351">
                  <a:extLst>
                    <a:ext uri="{9D8B030D-6E8A-4147-A177-3AD203B41FA5}">
                      <a16:colId xmlns:a16="http://schemas.microsoft.com/office/drawing/2014/main" val="20009"/>
                    </a:ext>
                  </a:extLst>
                </a:gridCol>
                <a:gridCol w="581351">
                  <a:extLst>
                    <a:ext uri="{9D8B030D-6E8A-4147-A177-3AD203B41FA5}">
                      <a16:colId xmlns:a16="http://schemas.microsoft.com/office/drawing/2014/main" val="20010"/>
                    </a:ext>
                  </a:extLst>
                </a:gridCol>
                <a:gridCol w="581351">
                  <a:extLst>
                    <a:ext uri="{9D8B030D-6E8A-4147-A177-3AD203B41FA5}">
                      <a16:colId xmlns:a16="http://schemas.microsoft.com/office/drawing/2014/main" val="20011"/>
                    </a:ext>
                  </a:extLst>
                </a:gridCol>
              </a:tblGrid>
              <a:tr h="320070">
                <a:tc>
                  <a:txBody>
                    <a:bodyPr/>
                    <a:lstStyle/>
                    <a:p>
                      <a:pPr algn="ctr" rtl="0" fontAlgn="b"/>
                      <a:r>
                        <a:rPr lang="en-CA" sz="1300" b="0" i="0" u="none" strike="noStrike" dirty="0">
                          <a:solidFill>
                            <a:schemeClr val="bg1"/>
                          </a:solidFill>
                          <a:effectLst/>
                          <a:latin typeface="+mn-lt"/>
                          <a:cs typeface="Arial" panose="020B0604020202020204" pitchFamily="34" charset="0"/>
                        </a:rPr>
                        <a:t> </a:t>
                      </a:r>
                    </a:p>
                  </a:txBody>
                  <a:tcPr marL="45720" marR="45720" anchor="ctr">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N.L.</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P.E.I.</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N.S.</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N.B.</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Que.</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Ont.</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smtClean="0">
                          <a:solidFill>
                            <a:srgbClr val="365254"/>
                          </a:solidFill>
                          <a:effectLst/>
                          <a:latin typeface="+mn-lt"/>
                          <a:cs typeface="Arial" panose="020B0604020202020204" pitchFamily="34" charset="0"/>
                        </a:rPr>
                        <a:t>Man.</a:t>
                      </a:r>
                      <a:endParaRPr lang="en-CA" sz="1300" b="1" i="0" u="none" strike="noStrike" dirty="0">
                        <a:solidFill>
                          <a:srgbClr val="365254"/>
                        </a:solidFill>
                        <a:effectLst/>
                        <a:latin typeface="+mn-lt"/>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smtClean="0">
                          <a:solidFill>
                            <a:srgbClr val="365254"/>
                          </a:solidFill>
                          <a:effectLst/>
                          <a:latin typeface="+mn-lt"/>
                          <a:cs typeface="Arial" panose="020B0604020202020204" pitchFamily="34" charset="0"/>
                        </a:rPr>
                        <a:t>Sask.</a:t>
                      </a:r>
                      <a:endParaRPr lang="en-CA" sz="1300" b="1" i="0" u="none" strike="noStrike" dirty="0">
                        <a:solidFill>
                          <a:srgbClr val="365254"/>
                        </a:solidFill>
                        <a:effectLst/>
                        <a:latin typeface="+mn-lt"/>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smtClean="0">
                          <a:solidFill>
                            <a:srgbClr val="365254"/>
                          </a:solidFill>
                          <a:effectLst/>
                          <a:latin typeface="+mn-lt"/>
                          <a:cs typeface="Arial" panose="020B0604020202020204" pitchFamily="34" charset="0"/>
                        </a:rPr>
                        <a:t>Alta.</a:t>
                      </a:r>
                      <a:endParaRPr lang="en-CA" sz="1300" b="1" i="0" u="none" strike="noStrike" dirty="0">
                        <a:solidFill>
                          <a:srgbClr val="365254"/>
                        </a:solidFill>
                        <a:effectLst/>
                        <a:latin typeface="+mn-lt"/>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smtClean="0">
                          <a:solidFill>
                            <a:srgbClr val="365254"/>
                          </a:solidFill>
                          <a:effectLst/>
                          <a:latin typeface="+mn-lt"/>
                          <a:cs typeface="Arial" panose="020B0604020202020204" pitchFamily="34" charset="0"/>
                        </a:rPr>
                        <a:t>B.C.</a:t>
                      </a:r>
                      <a:endParaRPr lang="en-CA" sz="1300" b="1" i="0" u="none" strike="noStrike" dirty="0">
                        <a:solidFill>
                          <a:srgbClr val="365254"/>
                        </a:solidFill>
                        <a:effectLst/>
                        <a:latin typeface="+mn-lt"/>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en-CA" sz="1300" b="1" i="0" u="none" strike="noStrike" dirty="0">
                          <a:solidFill>
                            <a:srgbClr val="365254"/>
                          </a:solidFill>
                          <a:effectLst/>
                          <a:latin typeface="+mn-lt"/>
                          <a:cs typeface="Arial" panose="020B0604020202020204" pitchFamily="34" charset="0"/>
                        </a:rPr>
                        <a:t>Can.</a:t>
                      </a:r>
                    </a:p>
                  </a:txBody>
                  <a:tcPr marL="45720" marR="45720" anchor="ctr">
                    <a:lnL w="63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extLst>
                  <a:ext uri="{0D108BD9-81ED-4DB2-BD59-A6C34878D82A}">
                    <a16:rowId xmlns:a16="http://schemas.microsoft.com/office/drawing/2014/main" val="10000"/>
                  </a:ext>
                </a:extLst>
              </a:tr>
              <a:tr h="288332">
                <a:tc>
                  <a:txBody>
                    <a:bodyPr/>
                    <a:lstStyle/>
                    <a:p>
                      <a:pPr algn="l" rtl="0" fontAlgn="b"/>
                      <a:r>
                        <a:rPr lang="en-CA" sz="1300" b="1" i="0" u="none" strike="noStrike" dirty="0">
                          <a:solidFill>
                            <a:srgbClr val="365254"/>
                          </a:solidFill>
                          <a:effectLst/>
                          <a:latin typeface="+mn-lt"/>
                          <a:cs typeface="Arial" panose="020B0604020202020204" pitchFamily="34" charset="0"/>
                        </a:rPr>
                        <a:t>Total</a:t>
                      </a: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254</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253</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259</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273</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1,002</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1,504</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250</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251</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250</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i="0" u="none" strike="noStrike" dirty="0" smtClean="0">
                          <a:solidFill>
                            <a:schemeClr val="tx1"/>
                          </a:solidFill>
                          <a:effectLst/>
                          <a:latin typeface="Arial" panose="020B0604020202020204" pitchFamily="34" charset="0"/>
                          <a:cs typeface="Arial" panose="020B0604020202020204" pitchFamily="34" charset="0"/>
                        </a:rPr>
                        <a:t>250</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i="0" u="none" strike="noStrike" dirty="0" smtClean="0">
                          <a:solidFill>
                            <a:schemeClr val="tx1"/>
                          </a:solidFill>
                          <a:effectLst/>
                          <a:latin typeface="Arial" panose="020B0604020202020204" pitchFamily="34" charset="0"/>
                          <a:cs typeface="Arial" panose="020B0604020202020204" pitchFamily="34" charset="0"/>
                        </a:rPr>
                        <a:t>4,549</a:t>
                      </a:r>
                      <a:endParaRPr lang="en-CA" sz="12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1219">
                <a:tc gridSpan="12">
                  <a:txBody>
                    <a:bodyPr/>
                    <a:lstStyle/>
                    <a:p>
                      <a:pPr algn="l" rtl="0" fontAlgn="b"/>
                      <a:r>
                        <a:rPr lang="en-CA" sz="1300" b="1" i="0" u="none" strike="noStrike" dirty="0" smtClean="0">
                          <a:solidFill>
                            <a:srgbClr val="14838E"/>
                          </a:solidFill>
                          <a:effectLst/>
                          <a:latin typeface="+mn-lt"/>
                          <a:cs typeface="Arial" panose="020B0604020202020204" pitchFamily="34" charset="0"/>
                        </a:rPr>
                        <a:t>Gender (%)</a:t>
                      </a:r>
                      <a:endParaRPr lang="en-CA" sz="1300" b="1" i="0" u="none" strike="noStrike" dirty="0">
                        <a:solidFill>
                          <a:srgbClr val="14838E"/>
                        </a:solidFill>
                        <a:effectLst/>
                        <a:latin typeface="+mn-lt"/>
                        <a:cs typeface="Arial" panose="020B0604020202020204" pitchFamily="34" charset="0"/>
                      </a:endParaRPr>
                    </a:p>
                  </a:txBody>
                  <a:tcPr marL="45720" marR="45720">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54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0002"/>
                  </a:ext>
                </a:extLst>
              </a:tr>
              <a:tr h="288332">
                <a:tc>
                  <a:txBody>
                    <a:bodyPr/>
                    <a:lstStyle/>
                    <a:p>
                      <a:pPr algn="l" rtl="0" fontAlgn="b"/>
                      <a:r>
                        <a:rPr lang="en-CA" sz="1300" b="1" i="0" u="none" strike="noStrike" dirty="0" smtClean="0">
                          <a:solidFill>
                            <a:srgbClr val="365254"/>
                          </a:solidFill>
                          <a:effectLst/>
                          <a:latin typeface="+mn-lt"/>
                          <a:cs typeface="Arial" panose="020B0604020202020204" pitchFamily="34" charset="0"/>
                        </a:rPr>
                        <a:t>Male</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332">
                <a:tc>
                  <a:txBody>
                    <a:bodyPr/>
                    <a:lstStyle/>
                    <a:p>
                      <a:pPr algn="l" rtl="0" fontAlgn="b"/>
                      <a:r>
                        <a:rPr lang="en-CA" sz="1300" b="1" i="0" u="none" strike="noStrike" dirty="0" smtClean="0">
                          <a:solidFill>
                            <a:srgbClr val="365254"/>
                          </a:solidFill>
                          <a:effectLst/>
                          <a:latin typeface="+mn-lt"/>
                          <a:cs typeface="Arial" panose="020B0604020202020204" pitchFamily="34" charset="0"/>
                        </a:rPr>
                        <a:t>Female</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63</a:t>
                      </a: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1219">
                <a:tc gridSpan="12">
                  <a:txBody>
                    <a:bodyPr/>
                    <a:lstStyle/>
                    <a:p>
                      <a:pPr algn="l" rtl="0" fontAlgn="b"/>
                      <a:r>
                        <a:rPr lang="en-CA" sz="1300" b="1" i="0" u="none" strike="noStrike" dirty="0" smtClean="0">
                          <a:solidFill>
                            <a:srgbClr val="14838E"/>
                          </a:solidFill>
                          <a:effectLst/>
                          <a:latin typeface="+mn-lt"/>
                          <a:cs typeface="Arial" panose="020B0604020202020204" pitchFamily="34" charset="0"/>
                        </a:rPr>
                        <a:t>Age (%)</a:t>
                      </a:r>
                      <a:endParaRPr lang="en-CA" sz="1300" b="1" i="0" u="none" strike="noStrike" dirty="0">
                        <a:solidFill>
                          <a:srgbClr val="14838E"/>
                        </a:solidFill>
                        <a:effectLst/>
                        <a:latin typeface="+mn-lt"/>
                        <a:cs typeface="Arial" panose="020B0604020202020204" pitchFamily="34" charset="0"/>
                      </a:endParaRPr>
                    </a:p>
                  </a:txBody>
                  <a:tcPr marL="45720" marR="45720">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54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0005"/>
                  </a:ext>
                </a:extLst>
              </a:tr>
              <a:tr h="313443">
                <a:tc>
                  <a:txBody>
                    <a:bodyPr/>
                    <a:lstStyle/>
                    <a:p>
                      <a:pPr algn="l" rtl="0" fontAlgn="b"/>
                      <a:r>
                        <a:rPr lang="en-CA" sz="1300" b="1" i="0" u="none" strike="noStrike" dirty="0" smtClean="0">
                          <a:solidFill>
                            <a:srgbClr val="365254"/>
                          </a:solidFill>
                          <a:effectLst/>
                          <a:latin typeface="+mn-lt"/>
                          <a:cs typeface="Arial" panose="020B0604020202020204" pitchFamily="34" charset="0"/>
                        </a:rPr>
                        <a:t>65–74</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55</a:t>
                      </a: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8332">
                <a:tc>
                  <a:txBody>
                    <a:bodyPr/>
                    <a:lstStyle/>
                    <a:p>
                      <a:pPr algn="l" rtl="0" fontAlgn="b"/>
                      <a:r>
                        <a:rPr lang="en-CA" sz="1300" b="1" i="0" u="none" strike="noStrike" dirty="0" smtClean="0">
                          <a:solidFill>
                            <a:srgbClr val="365254"/>
                          </a:solidFill>
                          <a:effectLst/>
                          <a:latin typeface="+mn-lt"/>
                          <a:cs typeface="Arial" panose="020B0604020202020204" pitchFamily="34" charset="0"/>
                        </a:rPr>
                        <a:t>75+</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54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75475">
                <a:tc>
                  <a:txBody>
                    <a:bodyPr/>
                    <a:lstStyle/>
                    <a:p>
                      <a:pPr algn="l" rtl="0" fontAlgn="b"/>
                      <a:r>
                        <a:rPr lang="en-CA" sz="1300" b="1" i="0" u="none" strike="noStrike" dirty="0" smtClean="0">
                          <a:solidFill>
                            <a:srgbClr val="365254"/>
                          </a:solidFill>
                          <a:effectLst/>
                          <a:latin typeface="+mn-lt"/>
                          <a:cs typeface="Arial" panose="020B0604020202020204" pitchFamily="34" charset="0"/>
                        </a:rPr>
                        <a:t>65+, exact age</a:t>
                      </a:r>
                      <a:br>
                        <a:rPr lang="en-CA" sz="1300" b="1" i="0" u="none" strike="noStrike" dirty="0" smtClean="0">
                          <a:solidFill>
                            <a:srgbClr val="365254"/>
                          </a:solidFill>
                          <a:effectLst/>
                          <a:latin typeface="+mn-lt"/>
                          <a:cs typeface="Arial" panose="020B0604020202020204" pitchFamily="34" charset="0"/>
                        </a:rPr>
                      </a:br>
                      <a:r>
                        <a:rPr lang="en-CA" sz="1300" b="1" i="0" u="none" strike="noStrike" dirty="0" smtClean="0">
                          <a:solidFill>
                            <a:srgbClr val="365254"/>
                          </a:solidFill>
                          <a:effectLst/>
                          <a:latin typeface="+mn-lt"/>
                          <a:cs typeface="Arial" panose="020B0604020202020204" pitchFamily="34" charset="0"/>
                        </a:rPr>
                        <a:t>not provided</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2</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2</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81219">
                <a:tc gridSpan="12">
                  <a:txBody>
                    <a:bodyPr/>
                    <a:lstStyle/>
                    <a:p>
                      <a:pPr algn="l" rtl="0" fontAlgn="b"/>
                      <a:r>
                        <a:rPr lang="en-CA" sz="1300" b="1" i="0" u="none" strike="noStrike" dirty="0" smtClean="0">
                          <a:solidFill>
                            <a:srgbClr val="14838E"/>
                          </a:solidFill>
                          <a:effectLst/>
                          <a:latin typeface="+mn-lt"/>
                          <a:cs typeface="Arial" panose="020B0604020202020204" pitchFamily="34" charset="0"/>
                        </a:rPr>
                        <a:t>Other demographics (%)</a:t>
                      </a:r>
                      <a:endParaRPr lang="en-CA" sz="1300" b="1" i="0" u="none" strike="noStrike" dirty="0">
                        <a:solidFill>
                          <a:srgbClr val="14838E"/>
                        </a:solidFill>
                        <a:effectLst/>
                        <a:latin typeface="+mn-lt"/>
                        <a:cs typeface="Arial" panose="020B0604020202020204" pitchFamily="34" charset="0"/>
                      </a:endParaRPr>
                    </a:p>
                  </a:txBody>
                  <a:tcPr marL="45720" marR="45720">
                    <a:lnL>
                      <a:noFill/>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957402418"/>
                  </a:ext>
                </a:extLst>
              </a:tr>
              <a:tr h="0">
                <a:tc>
                  <a:txBody>
                    <a:bodyPr/>
                    <a:lstStyle/>
                    <a:p>
                      <a:pPr algn="l" rtl="0" fontAlgn="b"/>
                      <a:r>
                        <a:rPr lang="en-CA" sz="1300" b="1" i="0" u="none" strike="noStrike" dirty="0" smtClean="0">
                          <a:solidFill>
                            <a:srgbClr val="365254"/>
                          </a:solidFill>
                          <a:effectLst/>
                          <a:latin typeface="+mn-lt"/>
                          <a:cs typeface="Arial" panose="020B0604020202020204" pitchFamily="34" charset="0"/>
                        </a:rPr>
                        <a:t>Born in Canada</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73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87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93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81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126258"/>
                  </a:ext>
                </a:extLst>
              </a:tr>
              <a:tr h="0">
                <a:tc>
                  <a:txBody>
                    <a:bodyPr/>
                    <a:lstStyle/>
                    <a:p>
                      <a:pPr algn="l" rtl="0" fontAlgn="b"/>
                      <a:r>
                        <a:rPr lang="en-CA" sz="1300" b="1" i="0" u="none" strike="noStrike" dirty="0" smtClean="0">
                          <a:solidFill>
                            <a:srgbClr val="365254"/>
                          </a:solidFill>
                          <a:effectLst/>
                          <a:latin typeface="+mn-lt"/>
                          <a:cs typeface="Arial" panose="020B0604020202020204" pitchFamily="34" charset="0"/>
                        </a:rPr>
                        <a:t>Indigenous*</a:t>
                      </a:r>
                      <a:endParaRPr lang="en-CA" sz="1300" b="1" i="0" u="none" strike="noStrike" dirty="0">
                        <a:solidFill>
                          <a:srgbClr val="365254"/>
                        </a:solidFill>
                        <a:effectLst/>
                        <a:latin typeface="+mn-lt"/>
                        <a:cs typeface="Arial" panose="020B0604020202020204" pitchFamily="34" charset="0"/>
                      </a:endParaRPr>
                    </a:p>
                  </a:txBody>
                  <a:tcPr marL="45720" marR="4572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0"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en-CA" sz="1200" b="1" i="0" u="none" strike="noStrike" kern="1200" dirty="0">
                          <a:solidFill>
                            <a:schemeClr val="tx1"/>
                          </a:solidFill>
                          <a:effectLst/>
                          <a:latin typeface="Arial" panose="020B0604020202020204" pitchFamily="34" charset="0"/>
                          <a:ea typeface="+mn-ea"/>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220524"/>
                  </a:ext>
                </a:extLst>
              </a:tr>
            </a:tbl>
          </a:graphicData>
        </a:graphic>
      </p:graphicFrame>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190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Bibliography</a:t>
            </a:r>
            <a:endParaRPr lang="en-CA" dirty="0"/>
          </a:p>
        </p:txBody>
      </p:sp>
      <p:sp>
        <p:nvSpPr>
          <p:cNvPr id="14" name="Content Placeholder 13"/>
          <p:cNvSpPr>
            <a:spLocks noGrp="1"/>
          </p:cNvSpPr>
          <p:nvPr>
            <p:ph idx="1"/>
          </p:nvPr>
        </p:nvSpPr>
        <p:spPr>
          <a:xfrm>
            <a:off x="475488" y="1353312"/>
            <a:ext cx="8349916" cy="4001095"/>
          </a:xfrm>
        </p:spPr>
        <p:txBody>
          <a:bodyPr/>
          <a:lstStyle/>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Canadian Home Care Association, Canadian Nurses Association, College of Family Physicians of Canada. </a:t>
            </a:r>
            <a:r>
              <a:rPr lang="en-US" sz="1100" b="0" dirty="0" smtClean="0">
                <a:solidFill>
                  <a:schemeClr val="tx1"/>
                </a:solidFill>
                <a:latin typeface="Arial" panose="020B0604020202020204" pitchFamily="34" charset="0"/>
                <a:cs typeface="Arial" panose="020B0604020202020204" pitchFamily="34" charset="0"/>
              </a:rPr>
              <a:t/>
            </a:r>
            <a:br>
              <a:rPr lang="en-US" sz="1100" b="0" dirty="0" smtClean="0">
                <a:solidFill>
                  <a:schemeClr val="tx1"/>
                </a:solidFill>
                <a:latin typeface="Arial" panose="020B0604020202020204" pitchFamily="34" charset="0"/>
                <a:cs typeface="Arial" panose="020B0604020202020204" pitchFamily="34" charset="0"/>
              </a:rPr>
            </a:br>
            <a:r>
              <a:rPr lang="en-US" sz="1100" b="0" i="1" dirty="0" smtClean="0">
                <a:solidFill>
                  <a:schemeClr val="tx1"/>
                </a:solidFill>
                <a:latin typeface="Arial" panose="020B0604020202020204" pitchFamily="34" charset="0"/>
                <a:cs typeface="Arial" panose="020B0604020202020204" pitchFamily="34" charset="0"/>
              </a:rPr>
              <a:t>Better </a:t>
            </a:r>
            <a:r>
              <a:rPr lang="en-US" sz="1100" b="0" i="1" dirty="0">
                <a:solidFill>
                  <a:schemeClr val="tx1"/>
                </a:solidFill>
                <a:latin typeface="Arial" panose="020B0604020202020204" pitchFamily="34" charset="0"/>
                <a:cs typeface="Arial" panose="020B0604020202020204" pitchFamily="34" charset="0"/>
              </a:rPr>
              <a:t>Home Care in Canada: A National Action Plan</a:t>
            </a:r>
            <a:r>
              <a:rPr lang="en-US" sz="1100" b="0" dirty="0">
                <a:solidFill>
                  <a:schemeClr val="tx1"/>
                </a:solidFill>
                <a:latin typeface="Arial" panose="020B0604020202020204" pitchFamily="34" charset="0"/>
                <a:cs typeface="Arial" panose="020B0604020202020204" pitchFamily="34" charset="0"/>
              </a:rPr>
              <a:t>. 2016. </a:t>
            </a:r>
            <a:r>
              <a:rPr lang="en-US" sz="1100" b="0" dirty="0">
                <a:solidFill>
                  <a:schemeClr val="tx1"/>
                </a:solidFill>
                <a:latin typeface="Arial" panose="020B0604020202020204" pitchFamily="34" charset="0"/>
                <a:cs typeface="Arial" panose="020B0604020202020204" pitchFamily="34" charset="0"/>
                <a:hlinkClick r:id="rId3"/>
              </a:rPr>
              <a:t>http://</a:t>
            </a:r>
            <a:r>
              <a:rPr lang="en-US" sz="1100" b="0" dirty="0" smtClean="0">
                <a:solidFill>
                  <a:schemeClr val="tx1"/>
                </a:solidFill>
                <a:latin typeface="Arial" panose="020B0604020202020204" pitchFamily="34" charset="0"/>
                <a:cs typeface="Arial" panose="020B0604020202020204" pitchFamily="34" charset="0"/>
                <a:hlinkClick r:id="rId3"/>
              </a:rPr>
              <a:t>www.thehomecareplan.ca/wp-content/uploads/2016/10/</a:t>
            </a:r>
            <a:br>
              <a:rPr lang="en-US" sz="1100" b="0" dirty="0" smtClean="0">
                <a:solidFill>
                  <a:schemeClr val="tx1"/>
                </a:solidFill>
                <a:latin typeface="Arial" panose="020B0604020202020204" pitchFamily="34" charset="0"/>
                <a:cs typeface="Arial" panose="020B0604020202020204" pitchFamily="34" charset="0"/>
                <a:hlinkClick r:id="rId3"/>
              </a:rPr>
            </a:br>
            <a:r>
              <a:rPr lang="en-US" sz="1100" b="0" dirty="0" smtClean="0">
                <a:solidFill>
                  <a:schemeClr val="tx1"/>
                </a:solidFill>
                <a:latin typeface="Arial" panose="020B0604020202020204" pitchFamily="34" charset="0"/>
                <a:cs typeface="Arial" panose="020B0604020202020204" pitchFamily="34" charset="0"/>
                <a:hlinkClick r:id="rId3"/>
              </a:rPr>
              <a:t>Better-Home-Care-Report-Oct-web.pdf</a:t>
            </a:r>
            <a:r>
              <a:rPr lang="en-US" sz="1100" b="0" dirty="0">
                <a:solidFill>
                  <a:schemeClr val="tx1"/>
                </a:solidFill>
                <a:latin typeface="Arial" panose="020B0604020202020204" pitchFamily="34" charset="0"/>
                <a:cs typeface="Arial" panose="020B0604020202020204" pitchFamily="34" charset="0"/>
              </a:rPr>
              <a:t>.</a:t>
            </a:r>
            <a:endParaRPr lang="en-US" sz="1100" b="0" dirty="0" smtClean="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Canadian Institute for Health Information. </a:t>
            </a:r>
            <a:r>
              <a:rPr lang="en-US" sz="1100" b="0" i="1" dirty="0">
                <a:solidFill>
                  <a:schemeClr val="tx1"/>
                </a:solidFill>
                <a:latin typeface="Arial" panose="020B0604020202020204" pitchFamily="34" charset="0"/>
                <a:cs typeface="Arial" panose="020B0604020202020204" pitchFamily="34" charset="0"/>
              </a:rPr>
              <a:t>How Canada Compares: Results From The Commonwealth Fund 2014 International </a:t>
            </a:r>
            <a:r>
              <a:rPr lang="en-US" sz="1100" b="0" i="1" dirty="0" smtClean="0">
                <a:solidFill>
                  <a:schemeClr val="tx1"/>
                </a:solidFill>
                <a:latin typeface="Arial" panose="020B0604020202020204" pitchFamily="34" charset="0"/>
                <a:cs typeface="Arial" panose="020B0604020202020204" pitchFamily="34" charset="0"/>
              </a:rPr>
              <a:t/>
            </a:r>
            <a:br>
              <a:rPr lang="en-US" sz="1100" b="0" i="1" dirty="0" smtClean="0">
                <a:solidFill>
                  <a:schemeClr val="tx1"/>
                </a:solidFill>
                <a:latin typeface="Arial" panose="020B0604020202020204" pitchFamily="34" charset="0"/>
                <a:cs typeface="Arial" panose="020B0604020202020204" pitchFamily="34" charset="0"/>
              </a:rPr>
            </a:br>
            <a:r>
              <a:rPr lang="en-US" sz="1100" b="0" i="1" dirty="0" smtClean="0">
                <a:solidFill>
                  <a:schemeClr val="tx1"/>
                </a:solidFill>
                <a:latin typeface="Arial" panose="020B0604020202020204" pitchFamily="34" charset="0"/>
                <a:cs typeface="Arial" panose="020B0604020202020204" pitchFamily="34" charset="0"/>
              </a:rPr>
              <a:t>Health </a:t>
            </a:r>
            <a:r>
              <a:rPr lang="en-US" sz="1100" b="0" i="1" dirty="0">
                <a:solidFill>
                  <a:schemeClr val="tx1"/>
                </a:solidFill>
                <a:latin typeface="Arial" panose="020B0604020202020204" pitchFamily="34" charset="0"/>
                <a:cs typeface="Arial" panose="020B0604020202020204" pitchFamily="34" charset="0"/>
              </a:rPr>
              <a:t>Policy Survey of Older Adults</a:t>
            </a:r>
            <a:r>
              <a:rPr lang="en-US" sz="1100" b="0" dirty="0">
                <a:solidFill>
                  <a:schemeClr val="tx1"/>
                </a:solidFill>
                <a:latin typeface="Arial" panose="020B0604020202020204" pitchFamily="34" charset="0"/>
                <a:cs typeface="Arial" panose="020B0604020202020204" pitchFamily="34" charset="0"/>
              </a:rPr>
              <a:t>. 2015. </a:t>
            </a:r>
            <a:r>
              <a:rPr lang="en-US" sz="1100" b="0" dirty="0">
                <a:solidFill>
                  <a:schemeClr val="tx1"/>
                </a:solidFill>
                <a:latin typeface="Arial" panose="020B0604020202020204" pitchFamily="34" charset="0"/>
                <a:cs typeface="Arial" panose="020B0604020202020204" pitchFamily="34" charset="0"/>
                <a:hlinkClick r:id="rId4"/>
              </a:rPr>
              <a:t>https://www.cihi.ca/en/commonwealth-fund-survey-2014</a:t>
            </a:r>
            <a:r>
              <a:rPr lang="en-US" sz="1100" b="0" dirty="0">
                <a:solidFill>
                  <a:schemeClr val="tx1"/>
                </a:solidFill>
                <a:latin typeface="Arial" panose="020B0604020202020204" pitchFamily="34" charset="0"/>
                <a:cs typeface="Arial" panose="020B0604020202020204" pitchFamily="34" charset="0"/>
              </a:rPr>
              <a:t>.</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Canadian Institute for Health Information. </a:t>
            </a:r>
            <a:r>
              <a:rPr lang="en-US" sz="1100" b="0" i="1" dirty="0">
                <a:solidFill>
                  <a:schemeClr val="tx1"/>
                </a:solidFill>
                <a:latin typeface="Arial" panose="020B0604020202020204" pitchFamily="34" charset="0"/>
                <a:cs typeface="Arial" panose="020B0604020202020204" pitchFamily="34" charset="0"/>
              </a:rPr>
              <a:t>How Canada Compares: Results From The Commonwealth Fund’s 2016 International </a:t>
            </a:r>
            <a:r>
              <a:rPr lang="en-US" sz="1100" b="0" i="1" dirty="0" smtClean="0">
                <a:solidFill>
                  <a:schemeClr val="tx1"/>
                </a:solidFill>
                <a:latin typeface="Arial" panose="020B0604020202020204" pitchFamily="34" charset="0"/>
                <a:cs typeface="Arial" panose="020B0604020202020204" pitchFamily="34" charset="0"/>
              </a:rPr>
              <a:t/>
            </a:r>
            <a:br>
              <a:rPr lang="en-US" sz="1100" b="0" i="1" dirty="0" smtClean="0">
                <a:solidFill>
                  <a:schemeClr val="tx1"/>
                </a:solidFill>
                <a:latin typeface="Arial" panose="020B0604020202020204" pitchFamily="34" charset="0"/>
                <a:cs typeface="Arial" panose="020B0604020202020204" pitchFamily="34" charset="0"/>
              </a:rPr>
            </a:br>
            <a:r>
              <a:rPr lang="en-US" sz="1100" b="0" i="1" dirty="0" smtClean="0">
                <a:solidFill>
                  <a:schemeClr val="tx1"/>
                </a:solidFill>
                <a:latin typeface="Arial" panose="020B0604020202020204" pitchFamily="34" charset="0"/>
                <a:cs typeface="Arial" panose="020B0604020202020204" pitchFamily="34" charset="0"/>
              </a:rPr>
              <a:t>Health </a:t>
            </a:r>
            <a:r>
              <a:rPr lang="en-US" sz="1100" b="0" i="1" dirty="0">
                <a:solidFill>
                  <a:schemeClr val="tx1"/>
                </a:solidFill>
                <a:latin typeface="Arial" panose="020B0604020202020204" pitchFamily="34" charset="0"/>
                <a:cs typeface="Arial" panose="020B0604020202020204" pitchFamily="34" charset="0"/>
              </a:rPr>
              <a:t>Policy Survey of Adults in 11 Countries</a:t>
            </a:r>
            <a:r>
              <a:rPr lang="en-US" sz="1100" b="0" dirty="0">
                <a:solidFill>
                  <a:schemeClr val="tx1"/>
                </a:solidFill>
                <a:latin typeface="Arial" panose="020B0604020202020204" pitchFamily="34" charset="0"/>
                <a:cs typeface="Arial" panose="020B0604020202020204" pitchFamily="34" charset="0"/>
              </a:rPr>
              <a:t>. 2017. </a:t>
            </a:r>
            <a:r>
              <a:rPr lang="en-US" sz="1100" b="0" dirty="0">
                <a:solidFill>
                  <a:schemeClr val="tx1"/>
                </a:solidFill>
                <a:latin typeface="Arial" panose="020B0604020202020204" pitchFamily="34" charset="0"/>
                <a:cs typeface="Arial" panose="020B0604020202020204" pitchFamily="34" charset="0"/>
                <a:hlinkClick r:id="rId5"/>
              </a:rPr>
              <a:t>https://www.cihi.ca/en/commonwealth-fund-survey-2016</a:t>
            </a:r>
            <a:r>
              <a:rPr lang="en-US" sz="1100" b="0" dirty="0" smtClean="0">
                <a:solidFill>
                  <a:schemeClr val="tx1"/>
                </a:solidFill>
                <a:latin typeface="Arial" panose="020B0604020202020204" pitchFamily="34" charset="0"/>
                <a:cs typeface="Arial" panose="020B0604020202020204" pitchFamily="34" charset="0"/>
              </a:rPr>
              <a:t>.</a:t>
            </a:r>
            <a:endParaRPr lang="en-US"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Canadian Institute for Health Information. </a:t>
            </a:r>
            <a:r>
              <a:rPr lang="en-US" sz="1100" b="0" i="1" dirty="0">
                <a:solidFill>
                  <a:schemeClr val="tx1"/>
                </a:solidFill>
                <a:latin typeface="Arial" panose="020B0604020202020204" pitchFamily="34" charset="0"/>
                <a:cs typeface="Arial" panose="020B0604020202020204" pitchFamily="34" charset="0"/>
              </a:rPr>
              <a:t>Sources of Potentially Avoidable Emergency Department Visits</a:t>
            </a:r>
            <a:r>
              <a:rPr lang="en-US" sz="1100" b="0" dirty="0">
                <a:solidFill>
                  <a:schemeClr val="tx1"/>
                </a:solidFill>
                <a:latin typeface="Arial" panose="020B0604020202020204" pitchFamily="34" charset="0"/>
                <a:cs typeface="Arial" panose="020B0604020202020204" pitchFamily="34" charset="0"/>
              </a:rPr>
              <a:t>. 2014. </a:t>
            </a:r>
            <a:r>
              <a:rPr lang="en-US" sz="1100" b="0" dirty="0">
                <a:solidFill>
                  <a:schemeClr val="tx1"/>
                </a:solidFill>
                <a:latin typeface="Arial" panose="020B0604020202020204" pitchFamily="34" charset="0"/>
                <a:cs typeface="Arial" panose="020B0604020202020204" pitchFamily="34" charset="0"/>
                <a:hlinkClick r:id="rId6"/>
              </a:rPr>
              <a:t>https://secure.cihi.ca/estore/productFamily.htm?locale=en&amp;pf=PFC2708</a:t>
            </a:r>
            <a:r>
              <a:rPr lang="en-US" sz="1100" b="0" dirty="0">
                <a:solidFill>
                  <a:schemeClr val="tx1"/>
                </a:solidFill>
                <a:latin typeface="Arial" panose="020B0604020202020204" pitchFamily="34" charset="0"/>
                <a:cs typeface="Arial" panose="020B0604020202020204" pitchFamily="34" charset="0"/>
              </a:rPr>
              <a:t>. </a:t>
            </a:r>
          </a:p>
          <a:p>
            <a:pPr marL="0" indent="0" defTabSz="931774">
              <a:lnSpc>
                <a:spcPts val="1600"/>
              </a:lnSpc>
              <a:spcBef>
                <a:spcPts val="0"/>
              </a:spcBef>
              <a:spcAft>
                <a:spcPts val="1200"/>
              </a:spcAft>
              <a:buNone/>
              <a:defRPr/>
            </a:pPr>
            <a:r>
              <a:rPr lang="en-US" sz="1100" b="0" dirty="0" smtClean="0">
                <a:solidFill>
                  <a:schemeClr val="tx1"/>
                </a:solidFill>
                <a:latin typeface="Arial" panose="020B0604020202020204" pitchFamily="34" charset="0"/>
                <a:cs typeface="Arial" panose="020B0604020202020204" pitchFamily="34" charset="0"/>
              </a:rPr>
              <a:t>European </a:t>
            </a:r>
            <a:r>
              <a:rPr lang="en-US" sz="1100" b="0" dirty="0">
                <a:solidFill>
                  <a:schemeClr val="tx1"/>
                </a:solidFill>
                <a:latin typeface="Arial" panose="020B0604020202020204" pitchFamily="34" charset="0"/>
                <a:cs typeface="Arial" panose="020B0604020202020204" pitchFamily="34" charset="0"/>
              </a:rPr>
              <a:t>Forum for Primary Care. Primary care in Sweden. Accessed November 6, 2017. </a:t>
            </a:r>
            <a:r>
              <a:rPr lang="en-US" sz="1100" b="0" dirty="0">
                <a:solidFill>
                  <a:schemeClr val="tx1"/>
                </a:solidFill>
                <a:latin typeface="Arial" panose="020B0604020202020204" pitchFamily="34" charset="0"/>
                <a:cs typeface="Arial" panose="020B0604020202020204" pitchFamily="34" charset="0"/>
                <a:hlinkClick r:id="rId7"/>
              </a:rPr>
              <a:t>http://www.euprimarycare.org/column/primary-care-sweden</a:t>
            </a:r>
            <a:r>
              <a:rPr lang="en-CA" sz="1100" b="0" dirty="0" smtClean="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CA" sz="1100" b="0" dirty="0">
                <a:solidFill>
                  <a:schemeClr val="tx1"/>
                </a:solidFill>
                <a:latin typeface="Arial" panose="020B0604020202020204" pitchFamily="34" charset="0"/>
                <a:cs typeface="Arial" panose="020B0604020202020204" pitchFamily="34" charset="0"/>
              </a:rPr>
              <a:t>EvidenceNetwork.ca. </a:t>
            </a:r>
            <a:r>
              <a:rPr lang="en-US" sz="1100" b="0" dirty="0">
                <a:solidFill>
                  <a:schemeClr val="tx1"/>
                </a:solidFill>
                <a:latin typeface="Arial" panose="020B0604020202020204" pitchFamily="34" charset="0"/>
                <a:cs typeface="Arial" panose="020B0604020202020204" pitchFamily="34" charset="0"/>
              </a:rPr>
              <a:t>Backgrounder: The Dutch health care system. Accessed October 1, </a:t>
            </a:r>
            <a:r>
              <a:rPr lang="en-US" sz="1100" b="0" dirty="0" smtClean="0">
                <a:solidFill>
                  <a:schemeClr val="tx1"/>
                </a:solidFill>
                <a:latin typeface="Arial" panose="020B0604020202020204" pitchFamily="34" charset="0"/>
                <a:cs typeface="Arial" panose="020B0604020202020204" pitchFamily="34" charset="0"/>
              </a:rPr>
              <a:t>2017. </a:t>
            </a:r>
            <a:r>
              <a:rPr lang="en-US" sz="1100" b="0" dirty="0" smtClean="0">
                <a:solidFill>
                  <a:schemeClr val="tx1"/>
                </a:solidFill>
                <a:latin typeface="Arial" panose="020B0604020202020204" pitchFamily="34" charset="0"/>
                <a:cs typeface="Arial" panose="020B0604020202020204" pitchFamily="34" charset="0"/>
                <a:hlinkClick r:id="rId8"/>
              </a:rPr>
              <a:t>http</a:t>
            </a:r>
            <a:r>
              <a:rPr lang="en-US" sz="1100" b="0" dirty="0">
                <a:solidFill>
                  <a:schemeClr val="tx1"/>
                </a:solidFill>
                <a:latin typeface="Arial" panose="020B0604020202020204" pitchFamily="34" charset="0"/>
                <a:cs typeface="Arial" panose="020B0604020202020204" pitchFamily="34" charset="0"/>
                <a:hlinkClick r:id="rId8"/>
              </a:rPr>
              <a:t>://evidencenetwork.ca/archives/20621</a:t>
            </a:r>
            <a:r>
              <a:rPr lang="en-US" sz="1100" b="0" dirty="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Government of Canada. Report on the social isolation of seniors. Accessed November 6, 2017. </a:t>
            </a:r>
            <a:r>
              <a:rPr lang="en-CA" sz="1100" b="0" dirty="0">
                <a:solidFill>
                  <a:schemeClr val="tx1"/>
                </a:solidFill>
                <a:latin typeface="Arial" panose="020B0604020202020204" pitchFamily="34" charset="0"/>
                <a:cs typeface="Arial" panose="020B0604020202020204" pitchFamily="34" charset="0"/>
                <a:hlinkClick r:id="rId9"/>
              </a:rPr>
              <a:t>https://www.canada.ca/en</a:t>
            </a:r>
            <a:r>
              <a:rPr lang="en-CA" sz="1100" b="0" dirty="0" smtClean="0">
                <a:solidFill>
                  <a:schemeClr val="tx1"/>
                </a:solidFill>
                <a:latin typeface="Arial" panose="020B0604020202020204" pitchFamily="34" charset="0"/>
                <a:cs typeface="Arial" panose="020B0604020202020204" pitchFamily="34" charset="0"/>
                <a:hlinkClick r:id="rId9"/>
              </a:rPr>
              <a:t>/</a:t>
            </a:r>
            <a:br>
              <a:rPr lang="en-CA" sz="1100" b="0" dirty="0" smtClean="0">
                <a:solidFill>
                  <a:schemeClr val="tx1"/>
                </a:solidFill>
                <a:latin typeface="Arial" panose="020B0604020202020204" pitchFamily="34" charset="0"/>
                <a:cs typeface="Arial" panose="020B0604020202020204" pitchFamily="34" charset="0"/>
                <a:hlinkClick r:id="rId9"/>
              </a:rPr>
            </a:br>
            <a:r>
              <a:rPr lang="en-CA" sz="1100" b="0" dirty="0" smtClean="0">
                <a:solidFill>
                  <a:schemeClr val="tx1"/>
                </a:solidFill>
                <a:latin typeface="Arial" panose="020B0604020202020204" pitchFamily="34" charset="0"/>
                <a:cs typeface="Arial" panose="020B0604020202020204" pitchFamily="34" charset="0"/>
                <a:hlinkClick r:id="rId9"/>
              </a:rPr>
              <a:t>national-seniors-council/programs/publications-reports/2014/social-isolation-seniors/page05.html</a:t>
            </a:r>
            <a:r>
              <a:rPr lang="en-US" sz="1100" b="0" dirty="0" smtClean="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en-CA" smtClean="0"/>
              <a:pPr/>
              <a:t>79</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48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Acknowledgements </a:t>
            </a:r>
          </a:p>
        </p:txBody>
      </p:sp>
      <p:sp>
        <p:nvSpPr>
          <p:cNvPr id="2" name="Content Placeholder 1"/>
          <p:cNvSpPr>
            <a:spLocks noGrp="1"/>
          </p:cNvSpPr>
          <p:nvPr>
            <p:ph idx="1"/>
          </p:nvPr>
        </p:nvSpPr>
        <p:spPr>
          <a:xfrm>
            <a:off x="473626" y="1268760"/>
            <a:ext cx="7606888" cy="4525963"/>
          </a:xfrm>
        </p:spPr>
        <p:txBody>
          <a:bodyPr>
            <a:noAutofit/>
          </a:bodyPr>
          <a:lstStyle/>
          <a:p>
            <a:pPr marL="0" indent="0">
              <a:lnSpc>
                <a:spcPts val="1600"/>
              </a:lnSpc>
              <a:spcBef>
                <a:spcPts val="0"/>
              </a:spcBef>
              <a:spcAft>
                <a:spcPts val="1200"/>
              </a:spcAft>
              <a:buNone/>
            </a:pPr>
            <a:r>
              <a:rPr lang="en-US" sz="1100" b="0" dirty="0">
                <a:solidFill>
                  <a:schemeClr val="tx1"/>
                </a:solidFill>
                <a:latin typeface="Arial" panose="020B0604020202020204" pitchFamily="34" charset="0"/>
              </a:rPr>
              <a:t>Core funding for The Commonwealth Fund’s 2017 International Health Policy Survey of Seniors was provided </a:t>
            </a:r>
            <a:r>
              <a:rPr lang="en-US" sz="1100" b="0" dirty="0" smtClean="0">
                <a:solidFill>
                  <a:schemeClr val="tx1"/>
                </a:solidFill>
                <a:latin typeface="Arial" panose="020B0604020202020204" pitchFamily="34" charset="0"/>
              </a:rPr>
              <a:t>by</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Commonwealth Fund (CMWF) with co-funding from the following organizations outside of Canada:</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The New South Wales Bureau of Health Information (Australia); the Victoria Department of Health and Human Services (Australia); the Haute </a:t>
            </a:r>
            <a:r>
              <a:rPr lang="en-US" sz="1100" b="0" dirty="0" err="1">
                <a:solidFill>
                  <a:schemeClr val="tx1"/>
                </a:solidFill>
                <a:latin typeface="Arial" panose="020B0604020202020204" pitchFamily="34" charset="0"/>
              </a:rPr>
              <a:t>autorité</a:t>
            </a:r>
            <a:r>
              <a:rPr lang="en-US" sz="1100" b="0" dirty="0">
                <a:solidFill>
                  <a:schemeClr val="tx1"/>
                </a:solidFill>
                <a:latin typeface="Arial" panose="020B0604020202020204" pitchFamily="34" charset="0"/>
              </a:rPr>
              <a:t> de </a:t>
            </a:r>
            <a:r>
              <a:rPr lang="en-US" sz="1100" b="0" dirty="0" smtClean="0">
                <a:solidFill>
                  <a:schemeClr val="tx1"/>
                </a:solidFill>
                <a:latin typeface="Arial" panose="020B0604020202020204" pitchFamily="34" charset="0"/>
              </a:rPr>
              <a:t>santé </a:t>
            </a:r>
            <a:r>
              <a:rPr lang="en-US" sz="1100" b="0" dirty="0">
                <a:solidFill>
                  <a:schemeClr val="tx1"/>
                </a:solidFill>
                <a:latin typeface="Arial" panose="020B0604020202020204" pitchFamily="34" charset="0"/>
              </a:rPr>
              <a:t>(France); the </a:t>
            </a:r>
            <a:r>
              <a:rPr lang="en-US" sz="1100" b="0" dirty="0" err="1">
                <a:solidFill>
                  <a:schemeClr val="tx1"/>
                </a:solidFill>
                <a:latin typeface="Arial" panose="020B0604020202020204" pitchFamily="34" charset="0"/>
              </a:rPr>
              <a:t>Caisse</a:t>
            </a:r>
            <a:r>
              <a:rPr lang="en-US" sz="1100" b="0" dirty="0">
                <a:solidFill>
                  <a:schemeClr val="tx1"/>
                </a:solidFill>
                <a:latin typeface="Arial" panose="020B0604020202020204" pitchFamily="34" charset="0"/>
              </a:rPr>
              <a:t> </a:t>
            </a:r>
            <a:r>
              <a:rPr lang="en-US" sz="1100" b="0" dirty="0" err="1">
                <a:solidFill>
                  <a:schemeClr val="tx1"/>
                </a:solidFill>
                <a:latin typeface="Arial" panose="020B0604020202020204" pitchFamily="34" charset="0"/>
              </a:rPr>
              <a:t>nationale</a:t>
            </a:r>
            <a:r>
              <a:rPr lang="en-US" sz="1100" b="0" dirty="0">
                <a:solidFill>
                  <a:schemeClr val="tx1"/>
                </a:solidFill>
                <a:latin typeface="Arial" panose="020B0604020202020204" pitchFamily="34" charset="0"/>
              </a:rPr>
              <a:t> de </a:t>
            </a:r>
            <a:r>
              <a:rPr lang="en-US" sz="1100" b="0" dirty="0" err="1">
                <a:solidFill>
                  <a:schemeClr val="tx1"/>
                </a:solidFill>
                <a:latin typeface="Arial" panose="020B0604020202020204" pitchFamily="34" charset="0"/>
              </a:rPr>
              <a:t>l’assurance</a:t>
            </a:r>
            <a:r>
              <a:rPr lang="en-US" sz="1100" b="0" dirty="0">
                <a:solidFill>
                  <a:schemeClr val="tx1"/>
                </a:solidFill>
                <a:latin typeface="Arial" panose="020B0604020202020204" pitchFamily="34" charset="0"/>
              </a:rPr>
              <a:t> </a:t>
            </a:r>
            <a:r>
              <a:rPr lang="en-US" sz="1100" b="0" dirty="0" err="1">
                <a:solidFill>
                  <a:schemeClr val="tx1"/>
                </a:solidFill>
                <a:latin typeface="Arial" panose="020B0604020202020204" pitchFamily="34" charset="0"/>
              </a:rPr>
              <a:t>maladie</a:t>
            </a:r>
            <a:r>
              <a:rPr lang="en-US" sz="1100" b="0" dirty="0">
                <a:solidFill>
                  <a:schemeClr val="tx1"/>
                </a:solidFill>
                <a:latin typeface="Arial" panose="020B0604020202020204" pitchFamily="34" charset="0"/>
              </a:rPr>
              <a:t> des </a:t>
            </a:r>
            <a:r>
              <a:rPr lang="en-US" sz="1100" b="0" dirty="0" err="1">
                <a:solidFill>
                  <a:schemeClr val="tx1"/>
                </a:solidFill>
                <a:latin typeface="Arial" panose="020B0604020202020204" pitchFamily="34" charset="0"/>
              </a:rPr>
              <a:t>travailleurs</a:t>
            </a:r>
            <a:r>
              <a:rPr lang="en-US" sz="1100" b="0" dirty="0">
                <a:solidFill>
                  <a:schemeClr val="tx1"/>
                </a:solidFill>
                <a:latin typeface="Arial" panose="020B0604020202020204" pitchFamily="34" charset="0"/>
              </a:rPr>
              <a:t> </a:t>
            </a:r>
            <a:r>
              <a:rPr lang="en-US" sz="1100" b="0" dirty="0" err="1">
                <a:solidFill>
                  <a:schemeClr val="tx1"/>
                </a:solidFill>
                <a:latin typeface="Arial" panose="020B0604020202020204" pitchFamily="34" charset="0"/>
              </a:rPr>
              <a:t>salariés</a:t>
            </a:r>
            <a:r>
              <a:rPr lang="en-US" sz="1100" b="0" dirty="0">
                <a:solidFill>
                  <a:schemeClr val="tx1"/>
                </a:solidFill>
                <a:latin typeface="Arial" panose="020B0604020202020204" pitchFamily="34" charset="0"/>
              </a:rPr>
              <a:t> (France); the Institute for Quality Assurance and Transparency in Healthcare (IQTIG) (Germany); the Scientific Institute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for </a:t>
            </a:r>
            <a:r>
              <a:rPr lang="en-US" sz="1100" b="0" dirty="0">
                <a:solidFill>
                  <a:schemeClr val="tx1"/>
                </a:solidFill>
                <a:latin typeface="Arial" panose="020B0604020202020204" pitchFamily="34" charset="0"/>
              </a:rPr>
              <a:t>Quality of Healthcare, </a:t>
            </a:r>
            <a:r>
              <a:rPr lang="en-US" sz="1100" b="0" dirty="0" err="1">
                <a:solidFill>
                  <a:schemeClr val="tx1"/>
                </a:solidFill>
                <a:latin typeface="Arial" panose="020B0604020202020204" pitchFamily="34" charset="0"/>
              </a:rPr>
              <a:t>Radboud</a:t>
            </a:r>
            <a:r>
              <a:rPr lang="en-US" sz="1100" b="0" dirty="0">
                <a:solidFill>
                  <a:schemeClr val="tx1"/>
                </a:solidFill>
                <a:latin typeface="Arial" panose="020B0604020202020204" pitchFamily="34" charset="0"/>
              </a:rPr>
              <a:t> University Nijmegen (the Netherlands); the Dutch Ministry of Health, Welfare and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Sport </a:t>
            </a:r>
            <a:r>
              <a:rPr lang="en-US" sz="1100" b="0" dirty="0">
                <a:solidFill>
                  <a:schemeClr val="tx1"/>
                </a:solidFill>
                <a:latin typeface="Arial" panose="020B0604020202020204" pitchFamily="34" charset="0"/>
              </a:rPr>
              <a:t>(the Netherlands); the Norwegian Knowledge Centre at the Norwegian Institute of Public Health; the Swedish Ministry of </a:t>
            </a:r>
            <a:r>
              <a:rPr lang="en-US" sz="1100" b="0" dirty="0" smtClean="0">
                <a:solidFill>
                  <a:schemeClr val="tx1"/>
                </a:solidFill>
                <a:latin typeface="Arial" panose="020B0604020202020204" pitchFamily="34" charset="0"/>
              </a:rPr>
              <a:t>Health and </a:t>
            </a:r>
            <a:r>
              <a:rPr lang="en-US" sz="1100" b="0" dirty="0">
                <a:solidFill>
                  <a:schemeClr val="tx1"/>
                </a:solidFill>
                <a:latin typeface="Arial" panose="020B0604020202020204" pitchFamily="34" charset="0"/>
              </a:rPr>
              <a:t>Social Affairs; the Swedish Agency for Health and Care Services Analysis (</a:t>
            </a:r>
            <a:r>
              <a:rPr lang="en-US" sz="1100" b="0" dirty="0" err="1">
                <a:solidFill>
                  <a:schemeClr val="tx1"/>
                </a:solidFill>
                <a:latin typeface="Arial" panose="020B0604020202020204" pitchFamily="34" charset="0"/>
              </a:rPr>
              <a:t>Vårdanalys</a:t>
            </a:r>
            <a:r>
              <a:rPr lang="en-US" sz="1100" b="0" dirty="0">
                <a:solidFill>
                  <a:schemeClr val="tx1"/>
                </a:solidFill>
                <a:latin typeface="Arial" panose="020B0604020202020204" pitchFamily="34" charset="0"/>
              </a:rPr>
              <a:t>);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the </a:t>
            </a:r>
            <a:r>
              <a:rPr lang="en-US" sz="1100" b="0" dirty="0">
                <a:solidFill>
                  <a:schemeClr val="tx1"/>
                </a:solidFill>
                <a:latin typeface="Arial" panose="020B0604020202020204" pitchFamily="34" charset="0"/>
              </a:rPr>
              <a:t>Swiss Federal Office </a:t>
            </a:r>
            <a:r>
              <a:rPr lang="en-US" sz="1100" b="0" dirty="0" smtClean="0">
                <a:solidFill>
                  <a:schemeClr val="tx1"/>
                </a:solidFill>
                <a:latin typeface="Arial" panose="020B0604020202020204" pitchFamily="34" charset="0"/>
              </a:rPr>
              <a:t>of Public </a:t>
            </a:r>
            <a:r>
              <a:rPr lang="en-US" sz="1100" b="0" dirty="0">
                <a:solidFill>
                  <a:schemeClr val="tx1"/>
                </a:solidFill>
                <a:latin typeface="Arial" panose="020B0604020202020204" pitchFamily="34" charset="0"/>
              </a:rPr>
              <a:t>Health; and other country partners.</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rPr>
              <a:t>Within Canada, funding for an expanded Canadian sample was provided by the Canadian Institute for </a:t>
            </a:r>
            <a:br>
              <a:rPr lang="en-US" sz="1100" b="0" dirty="0">
                <a:solidFill>
                  <a:schemeClr val="tx1"/>
                </a:solidFill>
                <a:latin typeface="Arial" panose="020B0604020202020204" pitchFamily="34" charset="0"/>
              </a:rPr>
            </a:br>
            <a:r>
              <a:rPr lang="en-US" sz="1100" b="0" dirty="0">
                <a:solidFill>
                  <a:schemeClr val="tx1"/>
                </a:solidFill>
                <a:latin typeface="Arial" panose="020B0604020202020204" pitchFamily="34" charset="0"/>
              </a:rPr>
              <a:t>Health Information (CIHI), the </a:t>
            </a:r>
            <a:r>
              <a:rPr lang="en-US" sz="1100" b="0" dirty="0" err="1">
                <a:solidFill>
                  <a:schemeClr val="tx1"/>
                </a:solidFill>
                <a:latin typeface="Arial" panose="020B0604020202020204" pitchFamily="34" charset="0"/>
              </a:rPr>
              <a:t>Commissaire</a:t>
            </a:r>
            <a:r>
              <a:rPr lang="en-US" sz="1100" b="0" dirty="0">
                <a:solidFill>
                  <a:schemeClr val="tx1"/>
                </a:solidFill>
                <a:latin typeface="Arial" panose="020B0604020202020204" pitchFamily="34" charset="0"/>
              </a:rPr>
              <a:t> à la santé et au </a:t>
            </a:r>
            <a:r>
              <a:rPr lang="en-US" sz="1100" b="0" dirty="0" err="1">
                <a:solidFill>
                  <a:schemeClr val="tx1"/>
                </a:solidFill>
                <a:latin typeface="Arial" panose="020B0604020202020204" pitchFamily="34" charset="0"/>
              </a:rPr>
              <a:t>bien-être</a:t>
            </a:r>
            <a:r>
              <a:rPr lang="en-US" sz="1100" b="0" dirty="0">
                <a:solidFill>
                  <a:schemeClr val="tx1"/>
                </a:solidFill>
                <a:latin typeface="Arial" panose="020B0604020202020204" pitchFamily="34" charset="0"/>
              </a:rPr>
              <a:t> du Québec and Health Quality Ontario. </a:t>
            </a:r>
          </a:p>
        </p:txBody>
      </p:sp>
      <p:sp>
        <p:nvSpPr>
          <p:cNvPr id="4" name="Slide Number Placeholder 3"/>
          <p:cNvSpPr>
            <a:spLocks noGrp="1"/>
          </p:cNvSpPr>
          <p:nvPr>
            <p:ph type="sldNum" sz="quarter" idx="4"/>
          </p:nvPr>
        </p:nvSpPr>
        <p:spPr/>
        <p:txBody>
          <a:bodyPr/>
          <a:lstStyle/>
          <a:p>
            <a:fld id="{B0F7FFD8-5CE8-4D8F-8E40-58118BB0EBB0}" type="slidenum">
              <a:rPr lang="en-CA" smtClean="0"/>
              <a:pPr/>
              <a:t>8</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3274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429092"/>
          </a:xfrm>
        </p:spPr>
        <p:txBody>
          <a:bodyPr/>
          <a:lstStyle/>
          <a:p>
            <a:r>
              <a:rPr lang="en-CA" dirty="0" smtClean="0"/>
              <a:t>Bibliography </a:t>
            </a:r>
            <a:r>
              <a:rPr lang="en-CA" dirty="0"/>
              <a:t>(cont’d)</a:t>
            </a:r>
          </a:p>
        </p:txBody>
      </p:sp>
      <p:sp>
        <p:nvSpPr>
          <p:cNvPr id="14" name="Content Placeholder 13"/>
          <p:cNvSpPr>
            <a:spLocks noGrp="1"/>
          </p:cNvSpPr>
          <p:nvPr>
            <p:ph idx="1"/>
          </p:nvPr>
        </p:nvSpPr>
        <p:spPr>
          <a:xfrm>
            <a:off x="475488" y="1353312"/>
            <a:ext cx="8349916" cy="3231654"/>
          </a:xfrm>
        </p:spPr>
        <p:txBody>
          <a:bodyPr/>
          <a:lstStyle/>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cs typeface="Arial" panose="020B0604020202020204" pitchFamily="34" charset="0"/>
              </a:rPr>
              <a:t>International </a:t>
            </a:r>
            <a:r>
              <a:rPr lang="en-CA" sz="1100" b="0" dirty="0">
                <a:solidFill>
                  <a:schemeClr val="tx1"/>
                </a:solidFill>
                <a:latin typeface="Arial" panose="020B0604020202020204" pitchFamily="34" charset="0"/>
                <a:cs typeface="Arial" panose="020B0604020202020204" pitchFamily="34" charset="0"/>
              </a:rPr>
              <a:t>Health Care System Profiles. </a:t>
            </a:r>
            <a:r>
              <a:rPr lang="en-US" sz="1100" b="0" dirty="0">
                <a:solidFill>
                  <a:schemeClr val="tx1"/>
                </a:solidFill>
                <a:latin typeface="Arial" panose="020B0604020202020204" pitchFamily="34" charset="0"/>
                <a:cs typeface="Arial" panose="020B0604020202020204" pitchFamily="34" charset="0"/>
              </a:rPr>
              <a:t>The New Zealand health care system. Accessed October 1, 2017. </a:t>
            </a:r>
            <a:r>
              <a:rPr lang="en-US" sz="1100" b="0" dirty="0">
                <a:solidFill>
                  <a:schemeClr val="tx1"/>
                </a:solidFill>
                <a:latin typeface="Arial" panose="020B0604020202020204" pitchFamily="34" charset="0"/>
                <a:cs typeface="Arial" panose="020B0604020202020204" pitchFamily="34" charset="0"/>
                <a:hlinkClick r:id="rId3"/>
              </a:rPr>
              <a:t>http://international.commonwealthfund.org/countries/new_zealand/</a:t>
            </a:r>
            <a:r>
              <a:rPr lang="en-US" sz="1100" b="0" dirty="0" smtClean="0">
                <a:solidFill>
                  <a:schemeClr val="tx1"/>
                </a:solidFill>
                <a:latin typeface="Arial" panose="020B0604020202020204" pitchFamily="34" charset="0"/>
                <a:cs typeface="Arial" panose="020B0604020202020204" pitchFamily="34" charset="0"/>
              </a:rPr>
              <a:t>.</a:t>
            </a: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Osborn R, Moulds D, Squires M, Doty M, Anderson C. International survey of older adults finds shortcomings in access, </a:t>
            </a:r>
            <a:r>
              <a:rPr lang="en-US" sz="1100" b="0" dirty="0" smtClean="0">
                <a:solidFill>
                  <a:schemeClr val="tx1"/>
                </a:solidFill>
                <a:latin typeface="Arial" panose="020B0604020202020204" pitchFamily="34" charset="0"/>
                <a:cs typeface="Arial" panose="020B0604020202020204" pitchFamily="34" charset="0"/>
              </a:rPr>
              <a:t/>
            </a:r>
            <a:br>
              <a:rPr lang="en-US" sz="1100" b="0" dirty="0" smtClean="0">
                <a:solidFill>
                  <a:schemeClr val="tx1"/>
                </a:solidFill>
                <a:latin typeface="Arial" panose="020B0604020202020204" pitchFamily="34" charset="0"/>
                <a:cs typeface="Arial" panose="020B0604020202020204" pitchFamily="34" charset="0"/>
              </a:rPr>
            </a:br>
            <a:r>
              <a:rPr lang="en-US" sz="1100" b="0" dirty="0" smtClean="0">
                <a:solidFill>
                  <a:schemeClr val="tx1"/>
                </a:solidFill>
                <a:latin typeface="Arial" panose="020B0604020202020204" pitchFamily="34" charset="0"/>
                <a:cs typeface="Arial" panose="020B0604020202020204" pitchFamily="34" charset="0"/>
              </a:rPr>
              <a:t>coordination</a:t>
            </a:r>
            <a:r>
              <a:rPr lang="en-US" sz="1100" b="0" dirty="0">
                <a:solidFill>
                  <a:schemeClr val="tx1"/>
                </a:solidFill>
                <a:latin typeface="Arial" panose="020B0604020202020204" pitchFamily="34" charset="0"/>
                <a:cs typeface="Arial" panose="020B0604020202020204" pitchFamily="34" charset="0"/>
              </a:rPr>
              <a:t>, and patient-centered care. </a:t>
            </a:r>
            <a:r>
              <a:rPr lang="en-US" sz="1100" b="0" i="1" dirty="0">
                <a:solidFill>
                  <a:schemeClr val="tx1"/>
                </a:solidFill>
                <a:latin typeface="Arial" panose="020B0604020202020204" pitchFamily="34" charset="0"/>
                <a:cs typeface="Arial" panose="020B0604020202020204" pitchFamily="34" charset="0"/>
              </a:rPr>
              <a:t>Health Affairs</a:t>
            </a:r>
            <a:r>
              <a:rPr lang="en-US" sz="1100" b="0" dirty="0">
                <a:solidFill>
                  <a:schemeClr val="tx1"/>
                </a:solidFill>
                <a:latin typeface="Arial" panose="020B0604020202020204" pitchFamily="34" charset="0"/>
                <a:cs typeface="Arial" panose="020B0604020202020204" pitchFamily="34" charset="0"/>
              </a:rPr>
              <a:t>. 2014. </a:t>
            </a:r>
            <a:r>
              <a:rPr lang="en-US" sz="1100" b="0" dirty="0">
                <a:solidFill>
                  <a:schemeClr val="tx1"/>
                </a:solidFill>
                <a:latin typeface="Arial" panose="020B0604020202020204" pitchFamily="34" charset="0"/>
                <a:cs typeface="Arial" panose="020B0604020202020204" pitchFamily="34" charset="0"/>
                <a:hlinkClick r:id="rId4"/>
              </a:rPr>
              <a:t>https://www.ncbi.nlm.nih.gov/pubmed/25410260</a:t>
            </a:r>
            <a:r>
              <a:rPr lang="en-US" sz="1100" b="0" dirty="0" smtClean="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US" sz="1100" b="0" dirty="0">
                <a:solidFill>
                  <a:schemeClr val="tx1"/>
                </a:solidFill>
                <a:latin typeface="Arial" panose="020B0604020202020204" pitchFamily="34" charset="0"/>
                <a:cs typeface="Arial" panose="020B0604020202020204" pitchFamily="34" charset="0"/>
              </a:rPr>
              <a:t>Paré </a:t>
            </a:r>
            <a:r>
              <a:rPr lang="en-US" sz="1100" b="0" dirty="0" smtClean="0">
                <a:solidFill>
                  <a:schemeClr val="tx1"/>
                </a:solidFill>
                <a:latin typeface="Arial" panose="020B0604020202020204" pitchFamily="34" charset="0"/>
                <a:cs typeface="Arial" panose="020B0604020202020204" pitchFamily="34" charset="0"/>
              </a:rPr>
              <a:t>G, </a:t>
            </a:r>
            <a:r>
              <a:rPr lang="en-US" sz="1100" b="0" dirty="0">
                <a:solidFill>
                  <a:schemeClr val="tx1"/>
                </a:solidFill>
                <a:latin typeface="Arial" panose="020B0604020202020204" pitchFamily="34" charset="0"/>
                <a:cs typeface="Arial" panose="020B0604020202020204" pitchFamily="34" charset="0"/>
              </a:rPr>
              <a:t>et al. </a:t>
            </a:r>
            <a:r>
              <a:rPr lang="en-US" sz="1100" b="0" i="1" dirty="0">
                <a:solidFill>
                  <a:schemeClr val="tx1"/>
                </a:solidFill>
                <a:latin typeface="Arial" panose="020B0604020202020204" pitchFamily="34" charset="0"/>
                <a:cs typeface="Arial" panose="020B0604020202020204" pitchFamily="34" charset="0"/>
              </a:rPr>
              <a:t>Diffusion of Smart Devices for Health in Canada</a:t>
            </a:r>
            <a:r>
              <a:rPr lang="en-US" sz="1100" b="0" dirty="0">
                <a:solidFill>
                  <a:schemeClr val="tx1"/>
                </a:solidFill>
                <a:latin typeface="Arial" panose="020B0604020202020204" pitchFamily="34" charset="0"/>
                <a:cs typeface="Arial" panose="020B0604020202020204" pitchFamily="34" charset="0"/>
              </a:rPr>
              <a:t>. 2017. </a:t>
            </a:r>
            <a:r>
              <a:rPr lang="en-CA" sz="1100" b="0" dirty="0">
                <a:solidFill>
                  <a:schemeClr val="tx1"/>
                </a:solidFill>
                <a:latin typeface="Arial" panose="020B0604020202020204" pitchFamily="34" charset="0"/>
                <a:cs typeface="Arial" panose="020B0604020202020204" pitchFamily="34" charset="0"/>
                <a:hlinkClick r:id="rId5"/>
              </a:rPr>
              <a:t>https://</a:t>
            </a:r>
            <a:r>
              <a:rPr lang="en-CA" sz="1100" b="0" dirty="0" smtClean="0">
                <a:solidFill>
                  <a:schemeClr val="tx1"/>
                </a:solidFill>
                <a:latin typeface="Arial" panose="020B0604020202020204" pitchFamily="34" charset="0"/>
                <a:cs typeface="Arial" panose="020B0604020202020204" pitchFamily="34" charset="0"/>
                <a:hlinkClick r:id="rId5"/>
              </a:rPr>
              <a:t>www.infoway-inforoute.ca/en/component/edocman/</a:t>
            </a:r>
            <a:br>
              <a:rPr lang="en-CA" sz="1100" b="0" dirty="0" smtClean="0">
                <a:solidFill>
                  <a:schemeClr val="tx1"/>
                </a:solidFill>
                <a:latin typeface="Arial" panose="020B0604020202020204" pitchFamily="34" charset="0"/>
                <a:cs typeface="Arial" panose="020B0604020202020204" pitchFamily="34" charset="0"/>
                <a:hlinkClick r:id="rId5"/>
              </a:rPr>
            </a:br>
            <a:r>
              <a:rPr lang="en-CA" sz="1100" b="0" dirty="0" smtClean="0">
                <a:solidFill>
                  <a:schemeClr val="tx1"/>
                </a:solidFill>
                <a:latin typeface="Arial" panose="020B0604020202020204" pitchFamily="34" charset="0"/>
                <a:cs typeface="Arial" panose="020B0604020202020204" pitchFamily="34" charset="0"/>
                <a:hlinkClick r:id="rId5"/>
              </a:rPr>
              <a:t>3366-the-diffusion-of-smart-devices-for-health-in-canada-study-final-report/</a:t>
            </a:r>
            <a:r>
              <a:rPr lang="en-CA" sz="1100" b="0" dirty="0" err="1" smtClean="0">
                <a:solidFill>
                  <a:schemeClr val="tx1"/>
                </a:solidFill>
                <a:latin typeface="Arial" panose="020B0604020202020204" pitchFamily="34" charset="0"/>
                <a:cs typeface="Arial" panose="020B0604020202020204" pitchFamily="34" charset="0"/>
                <a:hlinkClick r:id="rId5"/>
              </a:rPr>
              <a:t>view-document?Itemid</a:t>
            </a:r>
            <a:r>
              <a:rPr lang="en-CA" sz="1100" b="0" dirty="0" smtClean="0">
                <a:solidFill>
                  <a:schemeClr val="tx1"/>
                </a:solidFill>
                <a:latin typeface="Arial" panose="020B0604020202020204" pitchFamily="34" charset="0"/>
                <a:cs typeface="Arial" panose="020B0604020202020204" pitchFamily="34" charset="0"/>
                <a:hlinkClick r:id="rId5"/>
              </a:rPr>
              <a:t>=0</a:t>
            </a:r>
            <a:r>
              <a:rPr lang="en-US" sz="1100" b="0" dirty="0" smtClean="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CA" sz="1100" b="0" dirty="0">
                <a:solidFill>
                  <a:schemeClr val="tx1"/>
                </a:solidFill>
                <a:latin typeface="Arial" panose="020B0604020202020204" pitchFamily="34" charset="0"/>
                <a:cs typeface="Arial" panose="020B0604020202020204" pitchFamily="34" charset="0"/>
              </a:rPr>
              <a:t>Rotermann M, et al.; Statistics Canada. </a:t>
            </a:r>
            <a:r>
              <a:rPr lang="en-US" sz="1100" b="0" dirty="0">
                <a:solidFill>
                  <a:schemeClr val="tx1"/>
                </a:solidFill>
                <a:latin typeface="Arial" panose="020B0604020202020204" pitchFamily="34" charset="0"/>
                <a:cs typeface="Arial" panose="020B0604020202020204" pitchFamily="34" charset="0"/>
              </a:rPr>
              <a:t>Prescription medication use by Canadians aged 6 to 79</a:t>
            </a:r>
            <a:r>
              <a:rPr lang="en-CA" sz="1100" b="0" dirty="0">
                <a:solidFill>
                  <a:schemeClr val="tx1"/>
                </a:solidFill>
                <a:latin typeface="Arial" panose="020B0604020202020204" pitchFamily="34" charset="0"/>
                <a:cs typeface="Arial" panose="020B0604020202020204" pitchFamily="34" charset="0"/>
              </a:rPr>
              <a:t>. Accessed </a:t>
            </a:r>
            <a:r>
              <a:rPr lang="en-CA" sz="1100" b="0" dirty="0" smtClean="0">
                <a:solidFill>
                  <a:schemeClr val="tx1"/>
                </a:solidFill>
                <a:latin typeface="Arial" panose="020B0604020202020204" pitchFamily="34" charset="0"/>
                <a:cs typeface="Arial" panose="020B0604020202020204" pitchFamily="34" charset="0"/>
              </a:rPr>
              <a:t/>
            </a:r>
            <a:br>
              <a:rPr lang="en-CA" sz="1100" b="0" dirty="0" smtClean="0">
                <a:solidFill>
                  <a:schemeClr val="tx1"/>
                </a:solidFill>
                <a:latin typeface="Arial" panose="020B0604020202020204" pitchFamily="34" charset="0"/>
                <a:cs typeface="Arial" panose="020B0604020202020204" pitchFamily="34" charset="0"/>
              </a:rPr>
            </a:br>
            <a:r>
              <a:rPr lang="en-CA" sz="1100" b="0" dirty="0" smtClean="0">
                <a:solidFill>
                  <a:schemeClr val="tx1"/>
                </a:solidFill>
                <a:latin typeface="Arial" panose="020B0604020202020204" pitchFamily="34" charset="0"/>
                <a:cs typeface="Arial" panose="020B0604020202020204" pitchFamily="34" charset="0"/>
              </a:rPr>
              <a:t>November </a:t>
            </a:r>
            <a:r>
              <a:rPr lang="en-CA" sz="1100" b="0" dirty="0">
                <a:solidFill>
                  <a:schemeClr val="tx1"/>
                </a:solidFill>
                <a:latin typeface="Arial" panose="020B0604020202020204" pitchFamily="34" charset="0"/>
                <a:cs typeface="Arial" panose="020B0604020202020204" pitchFamily="34" charset="0"/>
              </a:rPr>
              <a:t>6, 2017. </a:t>
            </a:r>
            <a:r>
              <a:rPr lang="en-US" sz="1100" b="0" dirty="0">
                <a:solidFill>
                  <a:schemeClr val="tx1"/>
                </a:solidFill>
                <a:latin typeface="Arial" panose="020B0604020202020204" pitchFamily="34" charset="0"/>
                <a:cs typeface="Arial" panose="020B0604020202020204" pitchFamily="34" charset="0"/>
                <a:hlinkClick r:id="rId6"/>
              </a:rPr>
              <a:t>http://www.statcan.gc.ca/pub/82-003-x/2014006/article/14032-eng.htm</a:t>
            </a:r>
            <a:r>
              <a:rPr lang="en-US" sz="1100" b="0" dirty="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cs typeface="Arial" panose="020B0604020202020204" pitchFamily="34" charset="0"/>
              </a:rPr>
              <a:t>Statistics </a:t>
            </a:r>
            <a:r>
              <a:rPr lang="en-CA" sz="1100" b="0" dirty="0">
                <a:solidFill>
                  <a:schemeClr val="tx1"/>
                </a:solidFill>
                <a:latin typeface="Arial" panose="020B0604020202020204" pitchFamily="34" charset="0"/>
                <a:cs typeface="Arial" panose="020B0604020202020204" pitchFamily="34" charset="0"/>
              </a:rPr>
              <a:t>Canada. </a:t>
            </a:r>
            <a:r>
              <a:rPr lang="en-US" sz="1100" b="0" dirty="0">
                <a:solidFill>
                  <a:schemeClr val="tx1"/>
                </a:solidFill>
                <a:latin typeface="Arial" panose="020B0604020202020204" pitchFamily="34" charset="0"/>
                <a:cs typeface="Arial" panose="020B0604020202020204" pitchFamily="34" charset="0"/>
              </a:rPr>
              <a:t>Figure 3: Proportion of the population living in rural areas, provinces and territories, 2006 and 2011. Accessed November 6, 2017. </a:t>
            </a:r>
            <a:r>
              <a:rPr lang="en-CA" sz="1100" b="0" dirty="0">
                <a:solidFill>
                  <a:schemeClr val="tx1"/>
                </a:solidFill>
                <a:latin typeface="Arial" panose="020B0604020202020204" pitchFamily="34" charset="0"/>
                <a:cs typeface="Arial" panose="020B0604020202020204" pitchFamily="34" charset="0"/>
                <a:hlinkClick r:id="rId7"/>
              </a:rPr>
              <a:t>http://</a:t>
            </a:r>
            <a:r>
              <a:rPr lang="en-CA" sz="1100" b="0" dirty="0" smtClean="0">
                <a:solidFill>
                  <a:schemeClr val="tx1"/>
                </a:solidFill>
                <a:latin typeface="Arial" panose="020B0604020202020204" pitchFamily="34" charset="0"/>
                <a:cs typeface="Arial" panose="020B0604020202020204" pitchFamily="34" charset="0"/>
                <a:hlinkClick r:id="rId7"/>
              </a:rPr>
              <a:t>www12.statcan.gc.ca/census-recensement/2011/as-sa/98-310-x/2011003/fig/fig3_2-3-eng.cfm</a:t>
            </a:r>
            <a:r>
              <a:rPr lang="en-US" sz="1100" b="0" dirty="0" smtClean="0">
                <a:solidFill>
                  <a:schemeClr val="tx1"/>
                </a:solidFill>
                <a:latin typeface="Arial" panose="020B0604020202020204" pitchFamily="34" charset="0"/>
                <a:cs typeface="Arial" panose="020B0604020202020204" pitchFamily="34" charset="0"/>
              </a:rPr>
              <a:t>. </a:t>
            </a:r>
          </a:p>
          <a:p>
            <a:pPr marL="0" indent="0">
              <a:lnSpc>
                <a:spcPts val="1600"/>
              </a:lnSpc>
              <a:spcBef>
                <a:spcPts val="0"/>
              </a:spcBef>
              <a:spcAft>
                <a:spcPts val="1200"/>
              </a:spcAft>
              <a:buNone/>
            </a:pPr>
            <a:r>
              <a:rPr lang="en-CA" sz="1100" b="0" dirty="0" smtClean="0">
                <a:solidFill>
                  <a:schemeClr val="tx1"/>
                </a:solidFill>
                <a:latin typeface="Arial" panose="020B0604020202020204" pitchFamily="34" charset="0"/>
                <a:cs typeface="Arial" panose="020B0604020202020204" pitchFamily="34" charset="0"/>
              </a:rPr>
              <a:t>Statistics Canada. Survey of Household Spending, 2015. Accessed November 6, 2017. </a:t>
            </a:r>
            <a:r>
              <a:rPr lang="en-CA" sz="1100" b="0" dirty="0" smtClean="0">
                <a:solidFill>
                  <a:schemeClr val="tx1"/>
                </a:solidFill>
                <a:latin typeface="Arial" panose="020B0604020202020204" pitchFamily="34" charset="0"/>
                <a:cs typeface="Arial" panose="020B0604020202020204" pitchFamily="34" charset="0"/>
                <a:hlinkClick r:id="rId8"/>
              </a:rPr>
              <a:t>http://www.statcan.gc.ca/</a:t>
            </a:r>
            <a:br>
              <a:rPr lang="en-CA" sz="1100" b="0" dirty="0" smtClean="0">
                <a:solidFill>
                  <a:schemeClr val="tx1"/>
                </a:solidFill>
                <a:latin typeface="Arial" panose="020B0604020202020204" pitchFamily="34" charset="0"/>
                <a:cs typeface="Arial" panose="020B0604020202020204" pitchFamily="34" charset="0"/>
                <a:hlinkClick r:id="rId8"/>
              </a:rPr>
            </a:br>
            <a:r>
              <a:rPr lang="en-CA" sz="1100" b="0" dirty="0" smtClean="0">
                <a:solidFill>
                  <a:schemeClr val="tx1"/>
                </a:solidFill>
                <a:latin typeface="Arial" panose="020B0604020202020204" pitchFamily="34" charset="0"/>
                <a:cs typeface="Arial" panose="020B0604020202020204" pitchFamily="34" charset="0"/>
                <a:hlinkClick r:id="rId8"/>
              </a:rPr>
              <a:t>daily-</a:t>
            </a:r>
            <a:r>
              <a:rPr lang="en-CA" sz="1100" b="0" dirty="0" err="1" smtClean="0">
                <a:solidFill>
                  <a:schemeClr val="tx1"/>
                </a:solidFill>
                <a:latin typeface="Arial" panose="020B0604020202020204" pitchFamily="34" charset="0"/>
                <a:cs typeface="Arial" panose="020B0604020202020204" pitchFamily="34" charset="0"/>
                <a:hlinkClick r:id="rId8"/>
              </a:rPr>
              <a:t>quotidien</a:t>
            </a:r>
            <a:r>
              <a:rPr lang="en-CA" sz="1100" b="0" dirty="0" smtClean="0">
                <a:solidFill>
                  <a:schemeClr val="tx1"/>
                </a:solidFill>
                <a:latin typeface="Arial" panose="020B0604020202020204" pitchFamily="34" charset="0"/>
                <a:cs typeface="Arial" panose="020B0604020202020204" pitchFamily="34" charset="0"/>
                <a:hlinkClick r:id="rId8"/>
              </a:rPr>
              <a:t>/170127/dq170127a-eng.htm</a:t>
            </a:r>
            <a:r>
              <a:rPr lang="en-US" sz="1100" b="0" dirty="0" smtClean="0">
                <a:solidFill>
                  <a:schemeClr val="tx1"/>
                </a:solidFill>
                <a:latin typeface="Arial" panose="020B0604020202020204" pitchFamily="34" charset="0"/>
                <a:cs typeface="Arial" panose="020B0604020202020204" pitchFamily="34" charset="0"/>
              </a:rPr>
              <a:t>.</a:t>
            </a:r>
            <a:endParaRPr lang="en-CA" sz="11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en-CA" smtClean="0"/>
              <a:pPr/>
              <a:t>80</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93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Acknowledgements (cont’d)</a:t>
            </a:r>
          </a:p>
        </p:txBody>
      </p:sp>
      <p:sp>
        <p:nvSpPr>
          <p:cNvPr id="2" name="Content Placeholder 1"/>
          <p:cNvSpPr>
            <a:spLocks noGrp="1"/>
          </p:cNvSpPr>
          <p:nvPr>
            <p:ph idx="1"/>
          </p:nvPr>
        </p:nvSpPr>
        <p:spPr>
          <a:xfrm>
            <a:off x="473625" y="1268760"/>
            <a:ext cx="8076257" cy="4525963"/>
          </a:xfrm>
        </p:spPr>
        <p:txBody>
          <a:bodyPr>
            <a:noAutofit/>
          </a:bodyPr>
          <a:lstStyle/>
          <a:p>
            <a:pPr marL="0" indent="0">
              <a:lnSpc>
                <a:spcPts val="1600"/>
              </a:lnSpc>
              <a:spcBef>
                <a:spcPts val="0"/>
              </a:spcBef>
              <a:buNone/>
            </a:pPr>
            <a:r>
              <a:rPr lang="en-US" sz="1100" b="0" dirty="0">
                <a:solidFill>
                  <a:schemeClr val="tx1"/>
                </a:solidFill>
                <a:latin typeface="Arial" panose="020B0604020202020204" pitchFamily="34" charset="0"/>
              </a:rPr>
              <a:t>CIHI would like to acknowledge and thank the many individuals who assisted with the development of this </a:t>
            </a:r>
            <a:r>
              <a:rPr lang="en-US" sz="1100" b="0" dirty="0" err="1" smtClean="0">
                <a:solidFill>
                  <a:schemeClr val="tx1"/>
                </a:solidFill>
                <a:latin typeface="Arial" panose="020B0604020202020204" pitchFamily="34" charset="0"/>
              </a:rPr>
              <a:t>chartbook</a:t>
            </a:r>
            <a:r>
              <a:rPr lang="en-US" sz="1100" b="0" dirty="0" smtClean="0">
                <a:solidFill>
                  <a:schemeClr val="tx1"/>
                </a:solidFill>
                <a:latin typeface="Arial" panose="020B0604020202020204" pitchFamily="34" charset="0"/>
              </a:rPr>
              <a:t>,</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including </a:t>
            </a:r>
            <a:r>
              <a:rPr lang="en-US" sz="1100" b="0" dirty="0">
                <a:solidFill>
                  <a:schemeClr val="tx1"/>
                </a:solidFill>
                <a:latin typeface="Arial" panose="020B0604020202020204" pitchFamily="34" charset="0"/>
              </a:rPr>
              <a:t>our Expert Advisory Group:</a:t>
            </a:r>
          </a:p>
          <a:p>
            <a:pPr>
              <a:lnSpc>
                <a:spcPts val="1600"/>
              </a:lnSpc>
              <a:spcBef>
                <a:spcPts val="0"/>
              </a:spcBef>
            </a:pPr>
            <a:r>
              <a:rPr lang="en-US" sz="1100" dirty="0">
                <a:solidFill>
                  <a:schemeClr val="tx1"/>
                </a:solidFill>
                <a:latin typeface="Arial" panose="020B0604020202020204" pitchFamily="34" charset="0"/>
              </a:rPr>
              <a:t>Dr. Mike </a:t>
            </a:r>
            <a:r>
              <a:rPr lang="en-US" sz="1100" dirty="0" err="1">
                <a:solidFill>
                  <a:schemeClr val="tx1"/>
                </a:solidFill>
                <a:latin typeface="Arial" panose="020B0604020202020204" pitchFamily="34" charset="0"/>
              </a:rPr>
              <a:t>Benigeri</a:t>
            </a:r>
            <a:r>
              <a:rPr lang="en-US" sz="1100" b="0" dirty="0">
                <a:solidFill>
                  <a:schemeClr val="tx1"/>
                </a:solidFill>
                <a:latin typeface="Arial" panose="020B0604020202020204" pitchFamily="34" charset="0"/>
              </a:rPr>
              <a:t>, Consultant, </a:t>
            </a:r>
            <a:r>
              <a:rPr lang="en-US" sz="1100" b="0" dirty="0" err="1">
                <a:solidFill>
                  <a:schemeClr val="tx1"/>
                </a:solidFill>
                <a:latin typeface="Arial" panose="020B0604020202020204" pitchFamily="34" charset="0"/>
              </a:rPr>
              <a:t>Commissaire</a:t>
            </a:r>
            <a:r>
              <a:rPr lang="en-US" sz="1100" b="0" dirty="0">
                <a:solidFill>
                  <a:schemeClr val="tx1"/>
                </a:solidFill>
                <a:latin typeface="Arial" panose="020B0604020202020204" pitchFamily="34" charset="0"/>
              </a:rPr>
              <a:t> à la santé et au </a:t>
            </a:r>
            <a:r>
              <a:rPr lang="en-US" sz="1100" b="0" dirty="0" err="1">
                <a:solidFill>
                  <a:schemeClr val="tx1"/>
                </a:solidFill>
                <a:latin typeface="Arial" panose="020B0604020202020204" pitchFamily="34" charset="0"/>
              </a:rPr>
              <a:t>bien-être</a:t>
            </a:r>
            <a:r>
              <a:rPr lang="en-US" sz="1100" b="0" dirty="0">
                <a:solidFill>
                  <a:schemeClr val="tx1"/>
                </a:solidFill>
                <a:latin typeface="Arial" panose="020B0604020202020204" pitchFamily="34" charset="0"/>
              </a:rPr>
              <a:t> du Québec </a:t>
            </a:r>
          </a:p>
          <a:p>
            <a:pPr>
              <a:lnSpc>
                <a:spcPts val="1600"/>
              </a:lnSpc>
              <a:spcBef>
                <a:spcPts val="0"/>
              </a:spcBef>
            </a:pPr>
            <a:r>
              <a:rPr lang="en-US" sz="1100" dirty="0">
                <a:solidFill>
                  <a:schemeClr val="tx1"/>
                </a:solidFill>
                <a:latin typeface="Arial" panose="020B0604020202020204" pitchFamily="34" charset="0"/>
              </a:rPr>
              <a:t>Dr. Gail Dobell</a:t>
            </a:r>
            <a:r>
              <a:rPr lang="en-US" sz="1100" b="0" dirty="0">
                <a:solidFill>
                  <a:schemeClr val="tx1"/>
                </a:solidFill>
                <a:latin typeface="Arial" panose="020B0604020202020204" pitchFamily="34" charset="0"/>
              </a:rPr>
              <a:t>, Director, Performance Measurement, Health Quality Ontario</a:t>
            </a:r>
          </a:p>
          <a:p>
            <a:pPr>
              <a:lnSpc>
                <a:spcPts val="1600"/>
              </a:lnSpc>
              <a:spcBef>
                <a:spcPts val="0"/>
              </a:spcBef>
            </a:pPr>
            <a:r>
              <a:rPr lang="en-US" sz="1100" dirty="0">
                <a:solidFill>
                  <a:schemeClr val="tx1"/>
                </a:solidFill>
                <a:latin typeface="Arial" panose="020B0604020202020204" pitchFamily="34" charset="0"/>
              </a:rPr>
              <a:t>Dr. Alan Katz</a:t>
            </a:r>
            <a:r>
              <a:rPr lang="en-US" sz="1100" b="0" dirty="0">
                <a:solidFill>
                  <a:schemeClr val="tx1"/>
                </a:solidFill>
                <a:latin typeface="Arial" panose="020B0604020202020204" pitchFamily="34" charset="0"/>
              </a:rPr>
              <a:t>, Director, Manitoba Centre for Health Policy, University of Manitoba</a:t>
            </a:r>
          </a:p>
          <a:p>
            <a:pPr>
              <a:lnSpc>
                <a:spcPts val="1600"/>
              </a:lnSpc>
              <a:spcBef>
                <a:spcPts val="0"/>
              </a:spcBef>
            </a:pPr>
            <a:r>
              <a:rPr lang="en-US" sz="1100" dirty="0">
                <a:solidFill>
                  <a:schemeClr val="tx1"/>
                </a:solidFill>
                <a:latin typeface="Arial" panose="020B0604020202020204" pitchFamily="34" charset="0"/>
              </a:rPr>
              <a:t>Dr. Jean-</a:t>
            </a:r>
            <a:r>
              <a:rPr lang="en-US" sz="1100" dirty="0" err="1">
                <a:solidFill>
                  <a:schemeClr val="tx1"/>
                </a:solidFill>
                <a:latin typeface="Arial" panose="020B0604020202020204" pitchFamily="34" charset="0"/>
              </a:rPr>
              <a:t>Frédéric</a:t>
            </a:r>
            <a:r>
              <a:rPr lang="en-US" sz="1100" dirty="0">
                <a:solidFill>
                  <a:schemeClr val="tx1"/>
                </a:solidFill>
                <a:latin typeface="Arial" panose="020B0604020202020204" pitchFamily="34" charset="0"/>
              </a:rPr>
              <a:t> Levesque</a:t>
            </a:r>
            <a:r>
              <a:rPr lang="en-US" sz="1100" b="0" dirty="0">
                <a:solidFill>
                  <a:schemeClr val="tx1"/>
                </a:solidFill>
                <a:latin typeface="Arial" panose="020B0604020202020204" pitchFamily="34" charset="0"/>
              </a:rPr>
              <a:t>, Chief Executive, Agency for Clinical Innovation, New South Wales, Australia</a:t>
            </a:r>
          </a:p>
          <a:p>
            <a:pPr>
              <a:lnSpc>
                <a:spcPts val="1600"/>
              </a:lnSpc>
              <a:spcBef>
                <a:spcPts val="0"/>
              </a:spcBef>
            </a:pPr>
            <a:r>
              <a:rPr lang="en-US" sz="1100" dirty="0">
                <a:solidFill>
                  <a:schemeClr val="tx1"/>
                </a:solidFill>
                <a:latin typeface="Arial" panose="020B0604020202020204" pitchFamily="34" charset="0"/>
              </a:rPr>
              <a:t>Annette McKinnon</a:t>
            </a:r>
            <a:r>
              <a:rPr lang="en-US" sz="1100" b="0" dirty="0">
                <a:solidFill>
                  <a:schemeClr val="tx1"/>
                </a:solidFill>
                <a:latin typeface="Arial" panose="020B0604020202020204" pitchFamily="34" charset="0"/>
              </a:rPr>
              <a:t>, patient representative</a:t>
            </a:r>
          </a:p>
          <a:p>
            <a:pPr>
              <a:lnSpc>
                <a:spcPts val="1600"/>
              </a:lnSpc>
              <a:spcBef>
                <a:spcPts val="0"/>
              </a:spcBef>
            </a:pPr>
            <a:r>
              <a:rPr lang="en-US" sz="1100" dirty="0" err="1">
                <a:solidFill>
                  <a:schemeClr val="tx1"/>
                </a:solidFill>
                <a:latin typeface="Arial" panose="020B0604020202020204" pitchFamily="34" charset="0"/>
              </a:rPr>
              <a:t>Michelina</a:t>
            </a:r>
            <a:r>
              <a:rPr lang="en-US" sz="1100" dirty="0">
                <a:solidFill>
                  <a:schemeClr val="tx1"/>
                </a:solidFill>
                <a:latin typeface="Arial" panose="020B0604020202020204" pitchFamily="34" charset="0"/>
              </a:rPr>
              <a:t> Mancuso</a:t>
            </a:r>
            <a:r>
              <a:rPr lang="en-US" sz="1100" b="0" dirty="0">
                <a:solidFill>
                  <a:schemeClr val="tx1"/>
                </a:solidFill>
                <a:latin typeface="Arial" panose="020B0604020202020204" pitchFamily="34" charset="0"/>
              </a:rPr>
              <a:t>, Executive Director, Performance Measurement, New Brunswick Health Council</a:t>
            </a:r>
          </a:p>
          <a:p>
            <a:pPr>
              <a:lnSpc>
                <a:spcPts val="1600"/>
              </a:lnSpc>
              <a:spcBef>
                <a:spcPts val="0"/>
              </a:spcBef>
              <a:spcAft>
                <a:spcPts val="1200"/>
              </a:spcAft>
            </a:pPr>
            <a:r>
              <a:rPr lang="en-US" sz="1100" dirty="0" err="1">
                <a:solidFill>
                  <a:schemeClr val="tx1"/>
                </a:solidFill>
                <a:latin typeface="Arial" panose="020B0604020202020204" pitchFamily="34" charset="0"/>
              </a:rPr>
              <a:t>Sukirtha</a:t>
            </a:r>
            <a:r>
              <a:rPr lang="en-US" sz="1100" dirty="0">
                <a:solidFill>
                  <a:schemeClr val="tx1"/>
                </a:solidFill>
                <a:latin typeface="Arial" panose="020B0604020202020204" pitchFamily="34" charset="0"/>
              </a:rPr>
              <a:t> </a:t>
            </a:r>
            <a:r>
              <a:rPr lang="en-US" sz="1100" dirty="0" err="1">
                <a:solidFill>
                  <a:schemeClr val="tx1"/>
                </a:solidFill>
                <a:latin typeface="Arial" panose="020B0604020202020204" pitchFamily="34" charset="0"/>
              </a:rPr>
              <a:t>Tharmalingam</a:t>
            </a:r>
            <a:r>
              <a:rPr lang="en-US" sz="1100" b="0" dirty="0">
                <a:solidFill>
                  <a:schemeClr val="tx1"/>
                </a:solidFill>
                <a:latin typeface="Arial" panose="020B0604020202020204" pitchFamily="34" charset="0"/>
              </a:rPr>
              <a:t>, Manager, Evaluation Methods, Canada Health </a:t>
            </a:r>
            <a:r>
              <a:rPr lang="en-US" sz="1100" b="0" dirty="0" err="1">
                <a:solidFill>
                  <a:schemeClr val="tx1"/>
                </a:solidFill>
                <a:latin typeface="Arial" panose="020B0604020202020204" pitchFamily="34" charset="0"/>
              </a:rPr>
              <a:t>Infoway</a:t>
            </a:r>
            <a:endParaRPr lang="en-US" sz="1100" b="0" dirty="0">
              <a:solidFill>
                <a:schemeClr val="tx1"/>
              </a:solidFill>
              <a:latin typeface="Arial" panose="020B0604020202020204" pitchFamily="34" charset="0"/>
            </a:endParaRPr>
          </a:p>
          <a:p>
            <a:pPr marL="0" indent="0">
              <a:lnSpc>
                <a:spcPts val="1600"/>
              </a:lnSpc>
              <a:spcBef>
                <a:spcPts val="0"/>
              </a:spcBef>
              <a:buNone/>
            </a:pPr>
            <a:r>
              <a:rPr lang="en-US" sz="1100" b="0" dirty="0" smtClean="0">
                <a:solidFill>
                  <a:schemeClr val="tx1"/>
                </a:solidFill>
                <a:latin typeface="Arial" panose="020B0604020202020204" pitchFamily="34" charset="0"/>
              </a:rPr>
              <a:t>Please </a:t>
            </a:r>
            <a:r>
              <a:rPr lang="en-US" sz="1100" b="0" dirty="0">
                <a:solidFill>
                  <a:schemeClr val="tx1"/>
                </a:solidFill>
                <a:latin typeface="Arial" panose="020B0604020202020204" pitchFamily="34" charset="0"/>
              </a:rPr>
              <a:t>note that the analyses and conclusions in the present document do not necessarily reflect those of the </a:t>
            </a:r>
            <a:r>
              <a:rPr lang="en-US" sz="1100" b="0" dirty="0" smtClean="0">
                <a:solidFill>
                  <a:schemeClr val="tx1"/>
                </a:solidFill>
                <a:latin typeface="Arial" panose="020B0604020202020204" pitchFamily="34" charset="0"/>
              </a:rPr>
              <a:t>individuals</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or </a:t>
            </a:r>
            <a:r>
              <a:rPr lang="en-US" sz="1100" b="0" dirty="0">
                <a:solidFill>
                  <a:schemeClr val="tx1"/>
                </a:solidFill>
                <a:latin typeface="Arial" panose="020B0604020202020204" pitchFamily="34" charset="0"/>
              </a:rPr>
              <a:t>organizations mentioned above.</a:t>
            </a:r>
          </a:p>
          <a:p>
            <a:pPr marL="0" indent="0">
              <a:lnSpc>
                <a:spcPts val="1600"/>
              </a:lnSpc>
              <a:spcBef>
                <a:spcPts val="0"/>
              </a:spcBef>
              <a:buNone/>
            </a:pPr>
            <a:r>
              <a:rPr lang="en-US" sz="1100" b="0" dirty="0">
                <a:solidFill>
                  <a:schemeClr val="tx1"/>
                </a:solidFill>
                <a:latin typeface="Arial" panose="020B0604020202020204" pitchFamily="34" charset="0"/>
              </a:rPr>
              <a:t>Appreciation goes to the CIHI staff on the core team as well as in the supporting program areas who contributed</a:t>
            </a:r>
            <a:br>
              <a:rPr lang="en-US" sz="1100" b="0" dirty="0">
                <a:solidFill>
                  <a:schemeClr val="tx1"/>
                </a:solidFill>
                <a:latin typeface="Arial" panose="020B0604020202020204" pitchFamily="34" charset="0"/>
              </a:rPr>
            </a:br>
            <a:r>
              <a:rPr lang="en-US" sz="1100" b="0" dirty="0">
                <a:solidFill>
                  <a:schemeClr val="tx1"/>
                </a:solidFill>
                <a:latin typeface="Arial" panose="020B0604020202020204" pitchFamily="34" charset="0"/>
              </a:rPr>
              <a:t>to the development of this project. Core team members who contributed to this </a:t>
            </a:r>
            <a:r>
              <a:rPr lang="en-US" sz="1100" b="0" dirty="0" err="1">
                <a:solidFill>
                  <a:schemeClr val="tx1"/>
                </a:solidFill>
                <a:latin typeface="Arial" panose="020B0604020202020204" pitchFamily="34" charset="0"/>
              </a:rPr>
              <a:t>chartbook</a:t>
            </a:r>
            <a:r>
              <a:rPr lang="en-US" sz="1100" b="0" dirty="0">
                <a:solidFill>
                  <a:schemeClr val="tx1"/>
                </a:solidFill>
                <a:latin typeface="Arial" panose="020B0604020202020204" pitchFamily="34" charset="0"/>
              </a:rPr>
              <a:t> include Grace Cheung, Gilles Fortin, Katerina </a:t>
            </a:r>
            <a:r>
              <a:rPr lang="en-US" sz="1100" b="0" dirty="0" err="1">
                <a:solidFill>
                  <a:schemeClr val="tx1"/>
                </a:solidFill>
                <a:latin typeface="Arial" panose="020B0604020202020204" pitchFamily="34" charset="0"/>
              </a:rPr>
              <a:t>Gapanenko</a:t>
            </a:r>
            <a:r>
              <a:rPr lang="en-US" sz="1100" b="0" dirty="0">
                <a:solidFill>
                  <a:schemeClr val="tx1"/>
                </a:solidFill>
                <a:latin typeface="Arial" panose="020B0604020202020204" pitchFamily="34" charset="0"/>
              </a:rPr>
              <a:t>, Tracy Johnson, Christopher </a:t>
            </a:r>
            <a:r>
              <a:rPr lang="en-US" sz="1100" b="0" dirty="0" err="1">
                <a:solidFill>
                  <a:schemeClr val="tx1"/>
                </a:solidFill>
                <a:latin typeface="Arial" panose="020B0604020202020204" pitchFamily="34" charset="0"/>
              </a:rPr>
              <a:t>Kuchciak</a:t>
            </a:r>
            <a:r>
              <a:rPr lang="en-US" sz="1100" b="0" dirty="0">
                <a:solidFill>
                  <a:schemeClr val="tx1"/>
                </a:solidFill>
                <a:latin typeface="Arial" panose="020B0604020202020204" pitchFamily="34" charset="0"/>
              </a:rPr>
              <a:t>, Kathleen Morris, Geoff Paltser, David Paton, Patricia Sidhom, </a:t>
            </a:r>
            <a:r>
              <a:rPr lang="en-US" sz="1100" b="0" dirty="0" smtClean="0">
                <a:solidFill>
                  <a:schemeClr val="tx1"/>
                </a:solidFill>
                <a:latin typeface="Arial" panose="020B0604020202020204" pitchFamily="34" charset="0"/>
              </a:rPr>
              <a:t/>
            </a:r>
            <a:br>
              <a:rPr lang="en-US" sz="1100" b="0" dirty="0" smtClean="0">
                <a:solidFill>
                  <a:schemeClr val="tx1"/>
                </a:solidFill>
                <a:latin typeface="Arial" panose="020B0604020202020204" pitchFamily="34" charset="0"/>
              </a:rPr>
            </a:br>
            <a:r>
              <a:rPr lang="en-US" sz="1100" b="0" dirty="0" smtClean="0">
                <a:solidFill>
                  <a:schemeClr val="tx1"/>
                </a:solidFill>
                <a:latin typeface="Arial" panose="020B0604020202020204" pitchFamily="34" charset="0"/>
              </a:rPr>
              <a:t>Alain </a:t>
            </a:r>
            <a:r>
              <a:rPr lang="en-US" sz="1100" b="0" dirty="0">
                <a:solidFill>
                  <a:schemeClr val="tx1"/>
                </a:solidFill>
                <a:latin typeface="Arial" panose="020B0604020202020204" pitchFamily="34" charset="0"/>
              </a:rPr>
              <a:t>Yao, </a:t>
            </a:r>
            <a:r>
              <a:rPr lang="en-US" sz="1100" b="0" dirty="0" err="1">
                <a:solidFill>
                  <a:schemeClr val="tx1"/>
                </a:solidFill>
                <a:latin typeface="Arial" panose="020B0604020202020204" pitchFamily="34" charset="0"/>
              </a:rPr>
              <a:t>Jingbo</a:t>
            </a:r>
            <a:r>
              <a:rPr lang="en-US" sz="1100" b="0" dirty="0">
                <a:solidFill>
                  <a:schemeClr val="tx1"/>
                </a:solidFill>
                <a:latin typeface="Arial" panose="020B0604020202020204" pitchFamily="34" charset="0"/>
              </a:rPr>
              <a:t> Zhang and Annie Zhao.</a:t>
            </a:r>
          </a:p>
        </p:txBody>
      </p:sp>
      <p:sp>
        <p:nvSpPr>
          <p:cNvPr id="4" name="Slide Number Placeholder 3"/>
          <p:cNvSpPr>
            <a:spLocks noGrp="1"/>
          </p:cNvSpPr>
          <p:nvPr>
            <p:ph type="sldNum" sz="quarter" idx="4"/>
          </p:nvPr>
        </p:nvSpPr>
        <p:spPr/>
        <p:txBody>
          <a:bodyPr/>
          <a:lstStyle/>
          <a:p>
            <a:fld id="{B0F7FFD8-5CE8-4D8F-8E40-58118BB0EBB0}" type="slidenum">
              <a:rPr lang="en-CA" smtClean="0"/>
              <a:pPr/>
              <a:t>9</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en-US" sz="800" dirty="0" smtClean="0">
                <a:latin typeface="Arial" panose="020B0604020202020204" pitchFamily="34" charset="0"/>
                <a:cs typeface="Arial" panose="020B0604020202020204" pitchFamily="34" charset="0"/>
              </a:rPr>
              <a:t>© 2018 Canadian Institute for Health Information </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93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PPT_EN</Template>
  <TotalTime>66</TotalTime>
  <Words>9384</Words>
  <Application>Microsoft Office PowerPoint</Application>
  <PresentationFormat>On-screen Show (4:3)</PresentationFormat>
  <Paragraphs>2084</Paragraphs>
  <Slides>80</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Arial Narrow</vt:lpstr>
      <vt:lpstr>Calibri</vt:lpstr>
      <vt:lpstr>Courier New</vt:lpstr>
      <vt:lpstr>PPT_EN</vt:lpstr>
      <vt:lpstr>How Canada Compares</vt:lpstr>
      <vt:lpstr>PowerPoint Presentation</vt:lpstr>
      <vt:lpstr>Table of contents</vt:lpstr>
      <vt:lpstr>Executive summary</vt:lpstr>
      <vt:lpstr>Executive summary (cont’d)</vt:lpstr>
      <vt:lpstr>Executive summary (cont’d)</vt:lpstr>
      <vt:lpstr>Executive summary (cont’d)</vt:lpstr>
      <vt:lpstr>Acknowledgements </vt:lpstr>
      <vt:lpstr>Acknowledgements (cont’d)</vt:lpstr>
      <vt:lpstr>About this chartbook </vt:lpstr>
      <vt:lpstr>About this chartbook (cont’d)</vt:lpstr>
      <vt:lpstr>Setting the context: Patients’ interactions with their health system</vt:lpstr>
      <vt:lpstr>Patients’ experiences with their health system</vt:lpstr>
      <vt:lpstr>Health of Canadian seniors</vt:lpstr>
      <vt:lpstr>Canadian seniors have better self-perceived health than seniors in most other countries</vt:lpstr>
      <vt:lpstr>Provincial snapshot: Self-reported health excellent, very good or good</vt:lpstr>
      <vt:lpstr>Canadian seniors have more chronic conditions  than seniors in most other countries</vt:lpstr>
      <vt:lpstr>More Canadian seniors take 5+ medications regularly than seniors in most other countries</vt:lpstr>
      <vt:lpstr>Provincial snapshot: Chronic conditions</vt:lpstr>
      <vt:lpstr>More Canadian seniors have depression, anxiety or other mental health problems than seniors in many other countries</vt:lpstr>
      <vt:lpstr>Emotional well-being in Canadian seniors </vt:lpstr>
      <vt:lpstr>Provincial snapshot: Emotional health in seniors</vt:lpstr>
      <vt:lpstr>1 out of 5 Canadian seniors provided care to someone living with age- or health-related problems at least once a week </vt:lpstr>
      <vt:lpstr>PowerPoint Presentation</vt:lpstr>
      <vt:lpstr>Provincial snapshot: Material hardship</vt:lpstr>
      <vt:lpstr>Canadian seniors with low income face more  cost barriers</vt:lpstr>
      <vt:lpstr>Provincial snapshot: Cost barriers to care in the  past 12 months</vt:lpstr>
      <vt:lpstr>Very few Canadian seniors use wearable devices or digital technologies to monitor their health</vt:lpstr>
      <vt:lpstr>Perceived quality of health care</vt:lpstr>
      <vt:lpstr>Fewer Canadian seniors were satisfied with the quality of the health care they received than  seniors in other countries</vt:lpstr>
      <vt:lpstr>Provincial snapshot: Seniors who are completely or very satisfied with the quality of health care they received in the past 12 months</vt:lpstr>
      <vt:lpstr>Access to primary health care</vt:lpstr>
      <vt:lpstr>Access to primary health care in Canada is below  CMWF average </vt:lpstr>
      <vt:lpstr>Provincial snapshot: Access to primary health care</vt:lpstr>
      <vt:lpstr>Canada is closer to the international average for seniors’ ED use for conditions that could have been treated by their regular doctor</vt:lpstr>
      <vt:lpstr>Provincial snapshot: Seniors’ ED use for conditions that could have been treated by their regular physician</vt:lpstr>
      <vt:lpstr>Primary health care</vt:lpstr>
      <vt:lpstr>Almost all Canadian seniors have a regular doctor  or place of care, and report better experiences  with their regular doctors than CMWF average</vt:lpstr>
      <vt:lpstr>Provincial snapshot: Patient experience with regular doctor</vt:lpstr>
      <vt:lpstr>Canadian seniors are more likely to discuss healthy lifestyle choices, but more could be done</vt:lpstr>
      <vt:lpstr>Provincial snapshot: Healthy lifestyle discussions  as part of regular care with family doctor</vt:lpstr>
      <vt:lpstr>4 out of 5 Canadian seniors with 2+ medications had a medication review</vt:lpstr>
      <vt:lpstr>Only 4 out of 10 Canadian seniors who have a chronic condition are very confident in managing their health problems </vt:lpstr>
      <vt:lpstr>Provincial snapshot: Chronic condition management</vt:lpstr>
      <vt:lpstr>Coordination</vt:lpstr>
      <vt:lpstr>15% of Canadian seniors saw 4+ doctors in the  past 12 months (excluding hospitalizations)</vt:lpstr>
      <vt:lpstr>Most Canadian seniors always or often received help from their regular doctor’s office to coordinate care</vt:lpstr>
      <vt:lpstr>Provincial snapshot: Care coordination by regular doctor</vt:lpstr>
      <vt:lpstr>Care coordination in Canada is similar to the  CMWF average</vt:lpstr>
      <vt:lpstr>Provincial snapshot: Care coordination</vt:lpstr>
      <vt:lpstr>Specialist care and coordination with primary health care</vt:lpstr>
      <vt:lpstr>3 out of 5 Canadian seniors needed to see or had seen a specialist in the past 2 years</vt:lpstr>
      <vt:lpstr>Wait times for specialists growing longer in Canada</vt:lpstr>
      <vt:lpstr>Two-way communication between specialists and regular doctors is now similar to CMWF average</vt:lpstr>
      <vt:lpstr>Provincial snapshot: Specialist care and coordination with primary health care</vt:lpstr>
      <vt:lpstr>Hospital care and coordination</vt:lpstr>
      <vt:lpstr>More Canadian seniors used the ED but fewer stayed in the hospital compared with CMWF average</vt:lpstr>
      <vt:lpstr>Provincial snapshot: Hospital use</vt:lpstr>
      <vt:lpstr>89% of Canadian seniors who were hospitalized felt they had the support and services they needed to help them manage their health condition at home</vt:lpstr>
      <vt:lpstr>1 out of 10 Canadian seniors said their regular doctor/clinic did not seem informed about their hospital care after discharge</vt:lpstr>
      <vt:lpstr>Some seniors who had a hospital stay did not receive comprehensive discharge planning</vt:lpstr>
      <vt:lpstr>Provincial snapshot: Discharge planning</vt:lpstr>
      <vt:lpstr>Home care</vt:lpstr>
      <vt:lpstr>11% of Canadian seniors received help with certain activities of daily living </vt:lpstr>
      <vt:lpstr>Canadian seniors received various types of help</vt:lpstr>
      <vt:lpstr>6% of seniors surveyed received publicly funded home care services</vt:lpstr>
      <vt:lpstr>Canadian seniors received a variety of publicly funded home care services </vt:lpstr>
      <vt:lpstr>Most publicly funded home care recipients  were satisfied with the services received </vt:lpstr>
      <vt:lpstr>Most home care recipients were satisfied with  the coordination between the home care provider and their regular health care provider</vt:lpstr>
      <vt:lpstr>3% of Canadian seniors felt they needed publicly funded home care services but did not receive them</vt:lpstr>
      <vt:lpstr>End-of-life planning and medical assistance in dying</vt:lpstr>
      <vt:lpstr>More Canadian seniors have engaged in end-of-life care planning than seniors in other countries</vt:lpstr>
      <vt:lpstr>Provincial snapshot: End-of-life care planning</vt:lpstr>
      <vt:lpstr>Medical assistance in dying</vt:lpstr>
      <vt:lpstr>Methodology notes</vt:lpstr>
      <vt:lpstr>Methodology notes (cont’d)</vt:lpstr>
      <vt:lpstr>Methodology notes (cont’d)</vt:lpstr>
      <vt:lpstr>Demographics of survey respondents</vt:lpstr>
      <vt:lpstr>Bibliography</vt:lpstr>
      <vt:lpstr>Bibliography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Canada Compares: Results From The Commonwealth Fund’s 2017 International Health Policy Survey of Seniors</dc:title>
  <dc:creator>Jean-Pierre Dubois-Godin</dc:creator>
  <cp:lastModifiedBy>Kerry Holm</cp:lastModifiedBy>
  <cp:revision>19</cp:revision>
  <dcterms:created xsi:type="dcterms:W3CDTF">2018-01-18T18:48:08Z</dcterms:created>
  <dcterms:modified xsi:type="dcterms:W3CDTF">2018-02-14T14:51:48Z</dcterms:modified>
</cp:coreProperties>
</file>