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theme/themeOverride5.xml" ContentType="application/vnd.openxmlformats-officedocument.themeOverride+xml"/>
  <Override PartName="/ppt/drawings/drawing6.xml" ContentType="application/vnd.openxmlformats-officedocument.drawingml.chartshape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5.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theme/themeOverride7.xml" ContentType="application/vnd.openxmlformats-officedocument.themeOverride+xml"/>
  <Override PartName="/ppt/drawings/drawing8.xml" ContentType="application/vnd.openxmlformats-officedocument.drawingml.chartshape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7.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8.xml" ContentType="application/vnd.openxmlformats-officedocument.presentationml.notesSlide+xml"/>
  <Override PartName="/ppt/charts/chart11.xml" ContentType="application/vnd.openxmlformats-officedocument.drawingml.chart+xml"/>
  <Override PartName="/ppt/theme/themeOverride8.xml" ContentType="application/vnd.openxmlformats-officedocument.themeOverride+xml"/>
  <Override PartName="/ppt/drawings/drawing11.xml" ContentType="application/vnd.openxmlformats-officedocument.drawingml.chartshapes+xml"/>
  <Override PartName="/ppt/charts/chart12.xml" ContentType="application/vnd.openxmlformats-officedocument.drawingml.chart+xml"/>
  <Override PartName="/ppt/theme/themeOverride9.xml" ContentType="application/vnd.openxmlformats-officedocument.themeOverride+xml"/>
  <Override PartName="/ppt/drawings/drawing12.xml" ContentType="application/vnd.openxmlformats-officedocument.drawingml.chartshape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9.xml" ContentType="application/vnd.openxmlformats-officedocument.presentationml.notesSlide+xml"/>
  <Override PartName="/ppt/charts/chart13.xml" ContentType="application/vnd.openxmlformats-officedocument.drawingml.chart+xml"/>
  <Override PartName="/ppt/theme/themeOverride10.xml" ContentType="application/vnd.openxmlformats-officedocument.themeOverride+xml"/>
  <Override PartName="/ppt/drawings/drawing13.xml" ContentType="application/vnd.openxmlformats-officedocument.drawingml.chartshapes+xml"/>
  <Override PartName="/ppt/charts/chart14.xml" ContentType="application/vnd.openxmlformats-officedocument.drawingml.chart+xml"/>
  <Override PartName="/ppt/drawings/drawing14.xml" ContentType="application/vnd.openxmlformats-officedocument.drawingml.chartshape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0.xml" ContentType="application/vnd.openxmlformats-officedocument.presentationml.notesSlide+xml"/>
  <Override PartName="/ppt/charts/chart15.xml" ContentType="application/vnd.openxmlformats-officedocument.drawingml.chart+xml"/>
  <Override PartName="/ppt/theme/themeOverride11.xml" ContentType="application/vnd.openxmlformats-officedocument.themeOverride+xml"/>
  <Override PartName="/ppt/drawings/drawing15.xml" ContentType="application/vnd.openxmlformats-officedocument.drawingml.chartshape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1.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2.xml" ContentType="application/vnd.openxmlformats-officedocument.presentationml.notesSlide+xml"/>
  <Override PartName="/ppt/charts/chart16.xml" ContentType="application/vnd.openxmlformats-officedocument.drawingml.chart+xml"/>
  <Override PartName="/ppt/theme/themeOverride12.xml" ContentType="application/vnd.openxmlformats-officedocument.themeOverride+xml"/>
  <Override PartName="/ppt/drawings/drawing16.xml" ContentType="application/vnd.openxmlformats-officedocument.drawingml.chartshapes+xml"/>
  <Override PartName="/ppt/charts/chart17.xml" ContentType="application/vnd.openxmlformats-officedocument.drawingml.chart+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3.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4.xml" ContentType="application/vnd.openxmlformats-officedocument.presentationml.notesSlide+xml"/>
  <Override PartName="/ppt/charts/chart18.xml" ContentType="application/vnd.openxmlformats-officedocument.drawingml.chart+xml"/>
  <Override PartName="/ppt/theme/themeOverride13.xml" ContentType="application/vnd.openxmlformats-officedocument.themeOverride+xml"/>
  <Override PartName="/ppt/drawings/drawing17.xml" ContentType="application/vnd.openxmlformats-officedocument.drawingml.chartshapes+xml"/>
  <Override PartName="/ppt/charts/chart19.xml" ContentType="application/vnd.openxmlformats-officedocument.drawingml.chart+xml"/>
  <Override PartName="/ppt/theme/themeOverride14.xml" ContentType="application/vnd.openxmlformats-officedocument.themeOverride+xml"/>
  <Override PartName="/ppt/drawings/drawing18.xml" ContentType="application/vnd.openxmlformats-officedocument.drawingml.chartshape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5.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6.xml" ContentType="application/vnd.openxmlformats-officedocument.presentationml.notesSlide+xml"/>
  <Override PartName="/ppt/charts/chart20.xml" ContentType="application/vnd.openxmlformats-officedocument.drawingml.chart+xml"/>
  <Override PartName="/ppt/drawings/drawing19.xml" ContentType="application/vnd.openxmlformats-officedocument.drawingml.chartshapes+xml"/>
  <Override PartName="/ppt/charts/chart21.xml" ContentType="application/vnd.openxmlformats-officedocument.drawingml.chart+xml"/>
  <Override PartName="/ppt/theme/themeOverride15.xml" ContentType="application/vnd.openxmlformats-officedocument.themeOverride+xml"/>
  <Override PartName="/ppt/tags/tag131.xml" ContentType="application/vnd.openxmlformats-officedocument.presentationml.tags+xml"/>
  <Override PartName="/ppt/tags/tag132.xml" ContentType="application/vnd.openxmlformats-officedocument.presentationml.tags+xml"/>
  <Override PartName="/ppt/notesSlides/notesSlide2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8.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theme/themeOverride16.xml" ContentType="application/vnd.openxmlformats-officedocument.themeOverride+xml"/>
  <Override PartName="/ppt/drawings/drawing20.xml" ContentType="application/vnd.openxmlformats-officedocument.drawingml.chartshape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9.xml" ContentType="application/vnd.openxmlformats-officedocument.presentationml.notesSlide+xml"/>
  <Override PartName="/ppt/charts/chart24.xml" ContentType="application/vnd.openxmlformats-officedocument.drawingml.chart+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30.xml" ContentType="application/vnd.openxmlformats-officedocument.presentationml.notesSlide+xml"/>
  <Override PartName="/ppt/charts/chart25.xml" ContentType="application/vnd.openxmlformats-officedocument.drawingml.chart+xml"/>
  <Override PartName="/ppt/theme/themeOverride17.xml" ContentType="application/vnd.openxmlformats-officedocument.themeOverride+xml"/>
  <Override PartName="/ppt/drawings/drawing21.xml" ContentType="application/vnd.openxmlformats-officedocument.drawingml.chartshapes+xml"/>
  <Override PartName="/ppt/charts/chart26.xml" ContentType="application/vnd.openxmlformats-officedocument.drawingml.chart+xml"/>
  <Override PartName="/ppt/theme/themeOverride18.xml" ContentType="application/vnd.openxmlformats-officedocument.themeOverride+xml"/>
  <Override PartName="/ppt/drawings/drawing22.xml" ContentType="application/vnd.openxmlformats-officedocument.drawingml.chartshape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31.xml" ContentType="application/vnd.openxmlformats-officedocument.presentationml.notesSlide+xml"/>
  <Override PartName="/ppt/charts/chart27.xml" ContentType="application/vnd.openxmlformats-officedocument.drawingml.chart+xml"/>
  <Override PartName="/ppt/theme/themeOverride19.xml" ContentType="application/vnd.openxmlformats-officedocument.themeOverride+xml"/>
  <Override PartName="/ppt/drawings/drawing23.xml" ContentType="application/vnd.openxmlformats-officedocument.drawingml.chartshapes+xml"/>
  <Override PartName="/ppt/charts/chart28.xml" ContentType="application/vnd.openxmlformats-officedocument.drawingml.chart+xml"/>
  <Override PartName="/ppt/theme/themeOverride20.xml" ContentType="application/vnd.openxmlformats-officedocument.themeOverride+xml"/>
  <Override PartName="/ppt/drawings/drawing24.xml" ContentType="application/vnd.openxmlformats-officedocument.drawingml.chartshape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32.xml" ContentType="application/vnd.openxmlformats-officedocument.presentationml.notesSlide+xml"/>
  <Override PartName="/ppt/charts/chart29.xml" ContentType="application/vnd.openxmlformats-officedocument.drawingml.chart+xml"/>
  <Override PartName="/ppt/theme/themeOverride21.xml" ContentType="application/vnd.openxmlformats-officedocument.themeOverr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33.xml" ContentType="application/vnd.openxmlformats-officedocument.presentationml.notesSlide+xml"/>
  <Override PartName="/ppt/charts/chart30.xml" ContentType="application/vnd.openxmlformats-officedocument.drawingml.chart+xml"/>
  <Override PartName="/ppt/tags/tag189.xml" ContentType="application/vnd.openxmlformats-officedocument.presentationml.tags+xml"/>
  <Override PartName="/ppt/tags/tag190.xml" ContentType="application/vnd.openxmlformats-officedocument.presentationml.tags+xml"/>
  <Override PartName="/ppt/notesSlides/notesSlide34.xml" ContentType="application/vnd.openxmlformats-officedocument.presentationml.notesSlide+xml"/>
  <Override PartName="/ppt/charts/chart31.xml" ContentType="application/vnd.openxmlformats-officedocument.drawingml.chart+xml"/>
  <Override PartName="/ppt/tags/tag191.xml" ContentType="application/vnd.openxmlformats-officedocument.presentationml.tags+xml"/>
  <Override PartName="/ppt/tags/tag192.xml" ContentType="application/vnd.openxmlformats-officedocument.presentationml.tags+xml"/>
  <Override PartName="/ppt/notesSlides/notesSlide35.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36.xml" ContentType="application/vnd.openxmlformats-officedocument.presentationml.notesSlide+xml"/>
  <Override PartName="/ppt/charts/chart32.xml" ContentType="application/vnd.openxmlformats-officedocument.drawingml.chart+xml"/>
  <Override PartName="/ppt/theme/themeOverride22.xml" ContentType="application/vnd.openxmlformats-officedocument.themeOverride+xml"/>
  <Override PartName="/ppt/drawings/drawing25.xml" ContentType="application/vnd.openxmlformats-officedocument.drawingml.chartshape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37.xml" ContentType="application/vnd.openxmlformats-officedocument.presentationml.notesSlide+xml"/>
  <Override PartName="/ppt/charts/chart33.xml" ContentType="application/vnd.openxmlformats-officedocument.drawingml.chart+xml"/>
  <Override PartName="/ppt/theme/themeOverride23.xml" ContentType="application/vnd.openxmlformats-officedocument.themeOverride+xml"/>
  <Override PartName="/ppt/charts/chart34.xml" ContentType="application/vnd.openxmlformats-officedocument.drawingml.chart+xml"/>
  <Override PartName="/ppt/theme/themeOverride24.xml" ContentType="application/vnd.openxmlformats-officedocument.themeOverr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38.xml" ContentType="application/vnd.openxmlformats-officedocument.presentationml.notesSlide+xml"/>
  <Override PartName="/ppt/charts/chart35.xml" ContentType="application/vnd.openxmlformats-officedocument.drawingml.chart+xml"/>
  <Override PartName="/ppt/theme/themeOverride25.xml" ContentType="application/vnd.openxmlformats-officedocument.themeOverride+xml"/>
  <Override PartName="/ppt/drawings/drawing26.xml" ContentType="application/vnd.openxmlformats-officedocument.drawingml.chartshapes+xml"/>
  <Override PartName="/ppt/charts/chart36.xml" ContentType="application/vnd.openxmlformats-officedocument.drawingml.chart+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39.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40.xml" ContentType="application/vnd.openxmlformats-officedocument.presentationml.notesSlide+xml"/>
  <Override PartName="/ppt/charts/chart37.xml" ContentType="application/vnd.openxmlformats-officedocument.drawingml.chart+xml"/>
  <Override PartName="/ppt/theme/themeOverride26.xml" ContentType="application/vnd.openxmlformats-officedocument.themeOverride+xml"/>
  <Override PartName="/ppt/drawings/drawing27.xml" ContentType="application/vnd.openxmlformats-officedocument.drawingml.chartshape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41.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42.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43.xml" ContentType="application/vnd.openxmlformats-officedocument.presentationml.notesSlide+xml"/>
  <Override PartName="/ppt/charts/chart38.xml" ContentType="application/vnd.openxmlformats-officedocument.drawingml.chart+xml"/>
  <Override PartName="/ppt/theme/themeOverride27.xml" ContentType="application/vnd.openxmlformats-officedocument.themeOverride+xml"/>
  <Override PartName="/ppt/drawings/drawing28.xml" ContentType="application/vnd.openxmlformats-officedocument.drawingml.chartshape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44.xml" ContentType="application/vnd.openxmlformats-officedocument.presentationml.notesSlide+xml"/>
  <Override PartName="/ppt/charts/chart39.xml" ContentType="application/vnd.openxmlformats-officedocument.drawingml.chart+xml"/>
  <Override PartName="/ppt/theme/themeOverride28.xml" ContentType="application/vnd.openxmlformats-officedocument.themeOverride+xml"/>
  <Override PartName="/ppt/drawings/drawing29.xml" ContentType="application/vnd.openxmlformats-officedocument.drawingml.chartshapes+xml"/>
  <Override PartName="/ppt/charts/chart40.xml" ContentType="application/vnd.openxmlformats-officedocument.drawingml.chart+xml"/>
  <Override PartName="/ppt/theme/themeOverride29.xml" ContentType="application/vnd.openxmlformats-officedocument.themeOverride+xml"/>
  <Override PartName="/ppt/drawings/drawing30.xml" ContentType="application/vnd.openxmlformats-officedocument.drawingml.chartshape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45.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46.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47.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48.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49.xml" ContentType="application/vnd.openxmlformats-officedocument.presentationml.notesSlide+xml"/>
  <Override PartName="/ppt/charts/chart41.xml" ContentType="application/vnd.openxmlformats-officedocument.drawingml.chart+xml"/>
  <Override PartName="/ppt/theme/themeOverride30.xml" ContentType="application/vnd.openxmlformats-officedocument.themeOverride+xml"/>
  <Override PartName="/ppt/charts/chart42.xml" ContentType="application/vnd.openxmlformats-officedocument.drawingml.chart+xml"/>
  <Override PartName="/ppt/theme/themeOverride31.xml" ContentType="application/vnd.openxmlformats-officedocument.themeOverr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notesSlides/notesSlide50.xml" ContentType="application/vnd.openxmlformats-officedocument.presentationml.notesSlide+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notesSlides/notesSlide51.xml" ContentType="application/vnd.openxmlformats-officedocument.presentationml.notesSlide+xml"/>
  <Override PartName="/ppt/charts/chart43.xml" ContentType="application/vnd.openxmlformats-officedocument.drawingml.chart+xml"/>
  <Override PartName="/ppt/theme/themeOverride32.xml" ContentType="application/vnd.openxmlformats-officedocument.themeOverride+xml"/>
  <Override PartName="/ppt/charts/chart44.xml" ContentType="application/vnd.openxmlformats-officedocument.drawingml.chart+xml"/>
  <Override PartName="/ppt/theme/themeOverride33.xml" ContentType="application/vnd.openxmlformats-officedocument.themeOverride+xml"/>
  <Override PartName="/ppt/charts/chart45.xml" ContentType="application/vnd.openxmlformats-officedocument.drawingml.chart+xml"/>
  <Override PartName="/ppt/theme/themeOverride34.xml" ContentType="application/vnd.openxmlformats-officedocument.themeOverride+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notesSlides/notesSlide52.xml" ContentType="application/vnd.openxmlformats-officedocument.presentationml.notesSlide+xml"/>
  <Override PartName="/ppt/charts/chart46.xml" ContentType="application/vnd.openxmlformats-officedocument.drawingml.chart+xml"/>
  <Override PartName="/ppt/theme/themeOverride35.xml" ContentType="application/vnd.openxmlformats-officedocument.themeOverride+xml"/>
  <Override PartName="/ppt/charts/chart47.xml" ContentType="application/vnd.openxmlformats-officedocument.drawingml.chart+xml"/>
  <Override PartName="/ppt/theme/themeOverride36.xml" ContentType="application/vnd.openxmlformats-officedocument.themeOverride+xml"/>
  <Override PartName="/ppt/charts/chart48.xml" ContentType="application/vnd.openxmlformats-officedocument.drawingml.chart+xml"/>
  <Override PartName="/ppt/theme/themeOverride37.xml" ContentType="application/vnd.openxmlformats-officedocument.themeOverride+xml"/>
  <Override PartName="/ppt/tags/tag338.xml" ContentType="application/vnd.openxmlformats-officedocument.presentationml.tags+xml"/>
  <Override PartName="/ppt/notesSlides/notesSlide53.xml" ContentType="application/vnd.openxmlformats-officedocument.presentationml.notesSlide+xml"/>
  <Override PartName="/ppt/tags/tag339.xml" ContentType="application/vnd.openxmlformats-officedocument.presentationml.tags+xml"/>
  <Override PartName="/ppt/tags/tag340.xml" ContentType="application/vnd.openxmlformats-officedocument.presentationml.tags+xml"/>
  <Override PartName="/ppt/notesSlides/notesSlide54.xml" ContentType="application/vnd.openxmlformats-officedocument.presentationml.notesSlide+xml"/>
  <Override PartName="/ppt/tags/tag341.xml" ContentType="application/vnd.openxmlformats-officedocument.presentationml.tags+xml"/>
  <Override PartName="/ppt/tags/tag342.xml" ContentType="application/vnd.openxmlformats-officedocument.presentationml.tags+xml"/>
  <Override PartName="/ppt/notesSlides/notesSlide55.xml" ContentType="application/vnd.openxmlformats-officedocument.presentationml.notesSlide+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notesSlides/notesSlide56.xml" ContentType="application/vnd.openxmlformats-officedocument.presentationml.notesSlide+xml"/>
  <Override PartName="/ppt/tags/tag346.xml" ContentType="application/vnd.openxmlformats-officedocument.presentationml.tags+xml"/>
  <Override PartName="/ppt/tags/tag347.xml" ContentType="application/vnd.openxmlformats-officedocument.presentationml.tags+xml"/>
  <Override PartName="/ppt/notesSlides/notesSlide57.xml" ContentType="application/vnd.openxmlformats-officedocument.presentationml.notesSlide+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notesSlides/notesSlide58.xml" ContentType="application/vnd.openxmlformats-officedocument.presentationml.notesSlide+xml"/>
  <Override PartName="/ppt/tags/tag354.xml" ContentType="application/vnd.openxmlformats-officedocument.presentationml.tags+xml"/>
  <Override PartName="/ppt/tags/tag355.xml" ContentType="application/vnd.openxmlformats-officedocument.presentationml.tags+xml"/>
  <Override PartName="/ppt/notesSlides/notesSlide59.xml" ContentType="application/vnd.openxmlformats-officedocument.presentationml.notesSlide+xml"/>
  <Override PartName="/ppt/tags/tag356.xml" ContentType="application/vnd.openxmlformats-officedocument.presentationml.tags+xml"/>
  <Override PartName="/ppt/tags/tag357.xml" ContentType="application/vnd.openxmlformats-officedocument.presentationml.tags+xml"/>
  <Override PartName="/ppt/notesSlides/notesSlide60.xml" ContentType="application/vnd.openxmlformats-officedocument.presentationml.notesSlide+xml"/>
  <Override PartName="/ppt/tags/tag358.xml" ContentType="application/vnd.openxmlformats-officedocument.presentationml.tags+xml"/>
  <Override PartName="/ppt/tags/tag359.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7" r:id="rId2"/>
  </p:sldMasterIdLst>
  <p:notesMasterIdLst>
    <p:notesMasterId r:id="rId64"/>
  </p:notesMasterIdLst>
  <p:handoutMasterIdLst>
    <p:handoutMasterId r:id="rId65"/>
  </p:handoutMasterIdLst>
  <p:sldIdLst>
    <p:sldId id="256" r:id="rId3"/>
    <p:sldId id="321"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23" r:id="rId21"/>
    <p:sldId id="320"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22"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3492EF-4B5E-43C0-8C8E-56ECEAC0C8D7}">
          <p14:sldIdLst>
            <p14:sldId id="256"/>
            <p14:sldId id="321"/>
            <p14:sldId id="258"/>
            <p14:sldId id="260"/>
            <p14:sldId id="261"/>
            <p14:sldId id="262"/>
            <p14:sldId id="263"/>
            <p14:sldId id="264"/>
            <p14:sldId id="265"/>
            <p14:sldId id="266"/>
          </p14:sldIdLst>
        </p14:section>
        <p14:section name="Accès rapide aux soins de santé" id="{5AC6B8BE-95B4-4E15-BB31-B73FD2716E5B}">
          <p14:sldIdLst>
            <p14:sldId id="267"/>
            <p14:sldId id="268"/>
            <p14:sldId id="269"/>
            <p14:sldId id="270"/>
            <p14:sldId id="271"/>
            <p14:sldId id="272"/>
            <p14:sldId id="273"/>
            <p14:sldId id="274"/>
            <p14:sldId id="323"/>
            <p14:sldId id="320"/>
            <p14:sldId id="277"/>
            <p14:sldId id="278"/>
            <p14:sldId id="279"/>
            <p14:sldId id="280"/>
            <p14:sldId id="281"/>
            <p14:sldId id="282"/>
          </p14:sldIdLst>
        </p14:section>
        <p14:section name="Obstacles financiers à l’accès aux soins" id="{F1C8982D-8A29-4385-8A97-51FC870C689C}">
          <p14:sldIdLst>
            <p14:sldId id="283"/>
            <p14:sldId id="284"/>
            <p14:sldId id="285"/>
            <p14:sldId id="286"/>
            <p14:sldId id="287"/>
            <p14:sldId id="288"/>
            <p14:sldId id="289"/>
            <p14:sldId id="290"/>
          </p14:sldIdLst>
        </p14:section>
        <p14:section name="Soins axés sur le patient" id="{F983F3C7-2541-4D3F-9CA5-C10831AA6282}">
          <p14:sldIdLst>
            <p14:sldId id="291"/>
            <p14:sldId id="292"/>
            <p14:sldId id="293"/>
            <p14:sldId id="294"/>
            <p14:sldId id="295"/>
            <p14:sldId id="296"/>
            <p14:sldId id="297"/>
            <p14:sldId id="298"/>
            <p14:sldId id="299"/>
            <p14:sldId id="300"/>
            <p14:sldId id="301"/>
            <p14:sldId id="302"/>
            <p14:sldId id="303"/>
            <p14:sldId id="304"/>
            <p14:sldId id="306"/>
            <p14:sldId id="307"/>
            <p14:sldId id="308"/>
            <p14:sldId id="309"/>
          </p14:sldIdLst>
        </p14:section>
        <p14:section name="Remerciements et notes méthodologiques" id="{1FA92338-0B0A-4402-9122-966DFCE5CBF0}">
          <p14:sldIdLst>
            <p14:sldId id="310"/>
            <p14:sldId id="311"/>
            <p14:sldId id="312"/>
            <p14:sldId id="313"/>
            <p14:sldId id="314"/>
            <p14:sldId id="315"/>
          </p14:sldIdLst>
        </p14:section>
        <p14:section name="Annexe" id="{C7A17339-CFF1-45F3-B592-F7549CC1EA37}">
          <p14:sldIdLst>
            <p14:sldId id="316"/>
            <p14:sldId id="317"/>
            <p14:sldId id="322"/>
          </p14:sldIdLst>
        </p14:section>
      </p14:sectionLst>
    </p:ex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254"/>
    <a:srgbClr val="0070C0"/>
    <a:srgbClr val="ED7024"/>
    <a:srgbClr val="CFE8E3"/>
    <a:srgbClr val="00A199"/>
    <a:srgbClr val="852062"/>
    <a:srgbClr val="D9D9D9"/>
    <a:srgbClr val="00FFFF"/>
    <a:srgbClr val="B4B4B4"/>
    <a:srgbClr val="33BD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6" autoAdjust="0"/>
    <p:restoredTop sz="92494" autoAdjust="0"/>
  </p:normalViewPr>
  <p:slideViewPr>
    <p:cSldViewPr showGuides="1">
      <p:cViewPr varScale="1">
        <p:scale>
          <a:sx n="58" d="100"/>
          <a:sy n="58" d="100"/>
        </p:scale>
        <p:origin x="1812" y="52"/>
      </p:cViewPr>
      <p:guideLst>
        <p:guide orient="horz"/>
        <p:guide/>
      </p:guideLst>
    </p:cSldViewPr>
  </p:slideViewPr>
  <p:outlineViewPr>
    <p:cViewPr>
      <p:scale>
        <a:sx n="33" d="100"/>
        <a:sy n="33" d="100"/>
      </p:scale>
      <p:origin x="0" y="1092"/>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55" d="100"/>
          <a:sy n="55" d="100"/>
        </p:scale>
        <p:origin x="-2814"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12.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14.xlsx"/><Relationship Id="rId1" Type="http://schemas.openxmlformats.org/officeDocument/2006/relationships/themeOverride" Target="../theme/themeOverride11.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15.xlsx"/><Relationship Id="rId1" Type="http://schemas.openxmlformats.org/officeDocument/2006/relationships/themeOverride" Target="../theme/themeOverride12.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17.xlsx"/><Relationship Id="rId1" Type="http://schemas.openxmlformats.org/officeDocument/2006/relationships/themeOverride" Target="../theme/themeOverride13.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18.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5.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_Worksheet22.xlsx"/><Relationship Id="rId1" Type="http://schemas.openxmlformats.org/officeDocument/2006/relationships/themeOverride" Target="../theme/themeOverride16.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_Worksheet24.xlsx"/><Relationship Id="rId1" Type="http://schemas.openxmlformats.org/officeDocument/2006/relationships/themeOverride" Target="../theme/themeOverride17.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_Worksheet25.xlsx"/><Relationship Id="rId1" Type="http://schemas.openxmlformats.org/officeDocument/2006/relationships/themeOverride" Target="../theme/themeOverride18.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package" Target="../embeddings/Microsoft_Excel_Worksheet26.xlsx"/><Relationship Id="rId1" Type="http://schemas.openxmlformats.org/officeDocument/2006/relationships/themeOverride" Target="../theme/themeOverride19.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package" Target="../embeddings/Microsoft_Excel_Worksheet27.xlsx"/><Relationship Id="rId1" Type="http://schemas.openxmlformats.org/officeDocument/2006/relationships/themeOverride" Target="../theme/themeOverride2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Microsoft_Excel_Worksheet31.xlsx"/><Relationship Id="rId1" Type="http://schemas.openxmlformats.org/officeDocument/2006/relationships/themeOverride" Target="../theme/themeOverride2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4.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package" Target="../embeddings/Microsoft_Excel_Worksheet34.xlsx"/><Relationship Id="rId1" Type="http://schemas.openxmlformats.org/officeDocument/2006/relationships/themeOverride" Target="../theme/themeOverride25.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27.xml"/><Relationship Id="rId2" Type="http://schemas.openxmlformats.org/officeDocument/2006/relationships/package" Target="../embeddings/Microsoft_Excel_Worksheet36.xlsx"/><Relationship Id="rId1" Type="http://schemas.openxmlformats.org/officeDocument/2006/relationships/themeOverride" Target="../theme/themeOverride26.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28.xml"/><Relationship Id="rId2" Type="http://schemas.openxmlformats.org/officeDocument/2006/relationships/package" Target="../embeddings/Microsoft_Excel_Worksheet37.xlsx"/><Relationship Id="rId1" Type="http://schemas.openxmlformats.org/officeDocument/2006/relationships/themeOverride" Target="../theme/themeOverride27.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29.xml"/><Relationship Id="rId2" Type="http://schemas.openxmlformats.org/officeDocument/2006/relationships/package" Target="../embeddings/Microsoft_Excel_Worksheet38.xlsx"/><Relationship Id="rId1" Type="http://schemas.openxmlformats.org/officeDocument/2006/relationships/themeOverride" Target="../theme/themeOverride28.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30.xml"/><Relationship Id="rId2" Type="http://schemas.openxmlformats.org/officeDocument/2006/relationships/package" Target="../embeddings/Microsoft_Excel_Worksheet39.xlsx"/><Relationship Id="rId1" Type="http://schemas.openxmlformats.org/officeDocument/2006/relationships/themeOverride" Target="../theme/themeOverride29.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0.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31.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32.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33.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34.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3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36.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37.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3063982549334793"/>
          <c:w val="0.52035255603637365"/>
          <c:h val="0.83343311837083922"/>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ED7024"/>
              </a:solidFill>
              <a:ln w="6350">
                <a:solidFill>
                  <a:schemeClr val="tx1"/>
                </a:solidFill>
              </a:ln>
            </c:spPr>
            <c:extLst>
              <c:ext xmlns:c16="http://schemas.microsoft.com/office/drawing/2014/chart" uri="{C3380CC4-5D6E-409C-BE32-E72D297353CC}">
                <c16:uniqueId val="{00000001-2056-4777-973B-5980256E5B2C}"/>
              </c:ext>
            </c:extLst>
          </c:dPt>
          <c:dPt>
            <c:idx val="1"/>
            <c:invertIfNegative val="0"/>
            <c:bubble3D val="0"/>
            <c:spPr>
              <a:solidFill>
                <a:srgbClr val="B4B4B4"/>
              </a:solidFill>
              <a:ln w="6350">
                <a:solidFill>
                  <a:schemeClr val="tx1"/>
                </a:solidFill>
              </a:ln>
            </c:spPr>
            <c:extLst>
              <c:ext xmlns:c16="http://schemas.microsoft.com/office/drawing/2014/chart" uri="{C3380CC4-5D6E-409C-BE32-E72D297353CC}">
                <c16:uniqueId val="{00000003-2056-4777-973B-5980256E5B2C}"/>
              </c:ext>
            </c:extLst>
          </c:dPt>
          <c:dPt>
            <c:idx val="2"/>
            <c:invertIfNegative val="0"/>
            <c:bubble3D val="0"/>
            <c:spPr>
              <a:solidFill>
                <a:srgbClr val="B4B4B4"/>
              </a:solidFill>
              <a:ln w="6350">
                <a:solidFill>
                  <a:schemeClr val="tx1"/>
                </a:solidFill>
              </a:ln>
            </c:spPr>
            <c:extLst>
              <c:ext xmlns:c16="http://schemas.microsoft.com/office/drawing/2014/chart" uri="{C3380CC4-5D6E-409C-BE32-E72D297353CC}">
                <c16:uniqueId val="{00000005-2056-4777-973B-5980256E5B2C}"/>
              </c:ext>
            </c:extLst>
          </c:dPt>
          <c:dPt>
            <c:idx val="3"/>
            <c:invertIfNegative val="0"/>
            <c:bubble3D val="0"/>
            <c:spPr>
              <a:solidFill>
                <a:srgbClr val="B4B4B4"/>
              </a:solidFill>
              <a:ln w="6350">
                <a:solidFill>
                  <a:schemeClr val="tx1"/>
                </a:solidFill>
              </a:ln>
            </c:spPr>
            <c:extLst>
              <c:ext xmlns:c16="http://schemas.microsoft.com/office/drawing/2014/chart" uri="{C3380CC4-5D6E-409C-BE32-E72D297353CC}">
                <c16:uniqueId val="{00000007-2056-4777-973B-5980256E5B2C}"/>
              </c:ext>
            </c:extLst>
          </c:dPt>
          <c:dPt>
            <c:idx val="4"/>
            <c:invertIfNegative val="0"/>
            <c:bubble3D val="0"/>
            <c:spPr>
              <a:solidFill>
                <a:srgbClr val="B4B4B4"/>
              </a:solidFill>
              <a:ln w="6350">
                <a:solidFill>
                  <a:schemeClr val="tx1"/>
                </a:solidFill>
              </a:ln>
            </c:spPr>
            <c:extLst>
              <c:ext xmlns:c16="http://schemas.microsoft.com/office/drawing/2014/chart" uri="{C3380CC4-5D6E-409C-BE32-E72D297353CC}">
                <c16:uniqueId val="{00000009-2056-4777-973B-5980256E5B2C}"/>
              </c:ext>
            </c:extLst>
          </c:dPt>
          <c:dPt>
            <c:idx val="5"/>
            <c:invertIfNegative val="0"/>
            <c:bubble3D val="0"/>
            <c:spPr>
              <a:solidFill>
                <a:srgbClr val="B4B4B4"/>
              </a:solidFill>
              <a:ln w="6350">
                <a:solidFill>
                  <a:schemeClr val="tx1"/>
                </a:solidFill>
              </a:ln>
            </c:spPr>
            <c:extLst>
              <c:ext xmlns:c16="http://schemas.microsoft.com/office/drawing/2014/chart" uri="{C3380CC4-5D6E-409C-BE32-E72D297353CC}">
                <c16:uniqueId val="{0000000B-2056-4777-973B-5980256E5B2C}"/>
              </c:ext>
            </c:extLst>
          </c:dPt>
          <c:dPt>
            <c:idx val="6"/>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D-2056-4777-973B-5980256E5B2C}"/>
              </c:ext>
            </c:extLst>
          </c:dPt>
          <c:dPt>
            <c:idx val="7"/>
            <c:invertIfNegative val="0"/>
            <c:bubble3D val="0"/>
            <c:spPr>
              <a:solidFill>
                <a:srgbClr val="B4B4B4"/>
              </a:solidFill>
              <a:ln w="6350">
                <a:solidFill>
                  <a:schemeClr val="tx1"/>
                </a:solidFill>
              </a:ln>
            </c:spPr>
            <c:extLst>
              <c:ext xmlns:c16="http://schemas.microsoft.com/office/drawing/2014/chart" uri="{C3380CC4-5D6E-409C-BE32-E72D297353CC}">
                <c16:uniqueId val="{0000000F-2056-4777-973B-5980256E5B2C}"/>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2056-4777-973B-5980256E5B2C}"/>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2056-4777-973B-5980256E5B2C}"/>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2056-4777-973B-5980256E5B2C}"/>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2056-4777-973B-5980256E5B2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Canada</c:v>
                </c:pt>
                <c:pt idx="1">
                  <c:v>Norvège</c:v>
                </c:pt>
                <c:pt idx="2">
                  <c:v>Suède</c:v>
                </c:pt>
                <c:pt idx="3">
                  <c:v>États-Unis</c:v>
                </c:pt>
                <c:pt idx="4">
                  <c:v>Allemagne</c:v>
                </c:pt>
                <c:pt idx="5">
                  <c:v>France</c:v>
                </c:pt>
                <c:pt idx="6">
                  <c:v>Suisse</c:v>
                </c:pt>
                <c:pt idx="7">
                  <c:v>Royaume-Uni</c:v>
                </c:pt>
                <c:pt idx="8">
                  <c:v>Moy. FCMW</c:v>
                </c:pt>
                <c:pt idx="9">
                  <c:v>Australie</c:v>
                </c:pt>
                <c:pt idx="10">
                  <c:v>Nouvelle-Zélande</c:v>
                </c:pt>
                <c:pt idx="11">
                  <c:v>Pays-Bas</c:v>
                </c:pt>
              </c:strCache>
            </c:strRef>
          </c:cat>
          <c:val>
            <c:numRef>
              <c:f>Sheet1!$B$2:$B$13</c:f>
              <c:numCache>
                <c:formatCode>0\ %</c:formatCode>
                <c:ptCount val="12"/>
                <c:pt idx="0">
                  <c:v>0.43</c:v>
                </c:pt>
                <c:pt idx="1">
                  <c:v>0.43</c:v>
                </c:pt>
                <c:pt idx="2">
                  <c:v>0.49</c:v>
                </c:pt>
                <c:pt idx="3">
                  <c:v>0.51</c:v>
                </c:pt>
                <c:pt idx="4">
                  <c:v>0.53</c:v>
                </c:pt>
                <c:pt idx="5">
                  <c:v>0.56000000000000005</c:v>
                </c:pt>
                <c:pt idx="6">
                  <c:v>0.56999999999999995</c:v>
                </c:pt>
                <c:pt idx="7">
                  <c:v>0.56999999999999995</c:v>
                </c:pt>
                <c:pt idx="8">
                  <c:v>0.56999999999999995</c:v>
                </c:pt>
                <c:pt idx="9">
                  <c:v>0.67</c:v>
                </c:pt>
                <c:pt idx="10">
                  <c:v>0.76</c:v>
                </c:pt>
                <c:pt idx="11">
                  <c:v>0.77</c:v>
                </c:pt>
              </c:numCache>
            </c:numRef>
          </c:val>
          <c:extLst>
            <c:ext xmlns:c16="http://schemas.microsoft.com/office/drawing/2014/chart" uri="{C3380CC4-5D6E-409C-BE32-E72D297353CC}">
              <c16:uniqueId val="{00000018-2056-4777-973B-5980256E5B2C}"/>
            </c:ext>
          </c:extLst>
        </c:ser>
        <c:dLbls>
          <c:dLblPos val="outEnd"/>
          <c:showLegendKey val="0"/>
          <c:showVal val="1"/>
          <c:showCatName val="0"/>
          <c:showSerName val="0"/>
          <c:showPercent val="0"/>
          <c:showBubbleSize val="0"/>
        </c:dLbls>
        <c:gapWidth val="45"/>
        <c:axId val="47514368"/>
        <c:axId val="47515904"/>
      </c:barChart>
      <c:catAx>
        <c:axId val="47514368"/>
        <c:scaling>
          <c:orientation val="minMax"/>
        </c:scaling>
        <c:delete val="0"/>
        <c:axPos val="l"/>
        <c:numFmt formatCode="General" sourceLinked="1"/>
        <c:majorTickMark val="out"/>
        <c:minorTickMark val="none"/>
        <c:tickLblPos val="nextTo"/>
        <c:spPr>
          <a:ln w="6350">
            <a:solidFill>
              <a:schemeClr val="tx1"/>
            </a:solidFill>
          </a:ln>
        </c:spPr>
        <c:crossAx val="47515904"/>
        <c:crosses val="autoZero"/>
        <c:auto val="1"/>
        <c:lblAlgn val="ctr"/>
        <c:lblOffset val="100"/>
        <c:noMultiLvlLbl val="0"/>
      </c:catAx>
      <c:valAx>
        <c:axId val="47515904"/>
        <c:scaling>
          <c:orientation val="minMax"/>
        </c:scaling>
        <c:delete val="0"/>
        <c:axPos val="b"/>
        <c:majorGridlines>
          <c:spPr>
            <a:ln>
              <a:noFill/>
            </a:ln>
          </c:spPr>
        </c:majorGridlines>
        <c:numFmt formatCode="0\ %" sourceLinked="1"/>
        <c:majorTickMark val="out"/>
        <c:minorTickMark val="none"/>
        <c:tickLblPos val="none"/>
        <c:spPr>
          <a:ln>
            <a:noFill/>
          </a:ln>
        </c:spPr>
        <c:crossAx val="47514368"/>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a:t>
            </a:r>
            <a:endParaRPr lang="en-US" dirty="0"/>
          </a:p>
        </c:rich>
      </c:tx>
      <c:overlay val="0"/>
    </c:title>
    <c:autoTitleDeleted val="0"/>
    <c:plotArea>
      <c:layout>
        <c:manualLayout>
          <c:layoutTarget val="inner"/>
          <c:xMode val="edge"/>
          <c:yMode val="edge"/>
          <c:x val="0.15881564162903603"/>
          <c:y val="0.16746422621205218"/>
          <c:w val="0.6906082384617015"/>
          <c:h val="0.72218878273236475"/>
        </c:manualLayout>
      </c:layout>
      <c:pieChart>
        <c:varyColors val="1"/>
        <c:ser>
          <c:idx val="0"/>
          <c:order val="0"/>
          <c:tx>
            <c:strRef>
              <c:f>Sheet1!$B$1</c:f>
              <c:strCache>
                <c:ptCount val="1"/>
                <c:pt idx="0">
                  <c:v>CMWF</c:v>
                </c:pt>
              </c:strCache>
            </c:strRef>
          </c:tx>
          <c:spPr>
            <a:ln w="6350">
              <a:solidFill>
                <a:schemeClr val="tx1"/>
              </a:solidFill>
            </a:ln>
          </c:spPr>
          <c:dPt>
            <c:idx val="0"/>
            <c:bubble3D val="0"/>
            <c:spPr>
              <a:solidFill>
                <a:schemeClr val="tx1"/>
              </a:solidFill>
              <a:ln w="6350">
                <a:solidFill>
                  <a:schemeClr val="tx1"/>
                </a:solidFill>
              </a:ln>
            </c:spPr>
            <c:extLst>
              <c:ext xmlns:c16="http://schemas.microsoft.com/office/drawing/2014/chart" uri="{C3380CC4-5D6E-409C-BE32-E72D297353CC}">
                <c16:uniqueId val="{00000001-DAF2-4738-AB1C-5B6B9253F9AB}"/>
              </c:ext>
            </c:extLst>
          </c:dPt>
          <c:dPt>
            <c:idx val="1"/>
            <c:bubble3D val="0"/>
            <c:spPr>
              <a:solidFill>
                <a:schemeClr val="bg1"/>
              </a:solidFill>
              <a:ln w="6350">
                <a:solidFill>
                  <a:schemeClr val="tx1"/>
                </a:solidFill>
              </a:ln>
            </c:spPr>
            <c:extLst>
              <c:ext xmlns:c16="http://schemas.microsoft.com/office/drawing/2014/chart" uri="{C3380CC4-5D6E-409C-BE32-E72D297353CC}">
                <c16:uniqueId val="{00000003-DAF2-4738-AB1C-5B6B9253F9AB}"/>
              </c:ext>
            </c:extLst>
          </c:dPt>
          <c:cat>
            <c:strRef>
              <c:f>Sheet1!$A$2:$A$3</c:f>
              <c:strCache>
                <c:ptCount val="2"/>
                <c:pt idx="0">
                  <c:v>Able to get help</c:v>
                </c:pt>
                <c:pt idx="1">
                  <c:v>Unable/Didn't want</c:v>
                </c:pt>
              </c:strCache>
            </c:strRef>
          </c:cat>
          <c:val>
            <c:numRef>
              <c:f>Sheet1!$B$2:$B$3</c:f>
              <c:numCache>
                <c:formatCode>General</c:formatCode>
                <c:ptCount val="2"/>
                <c:pt idx="0">
                  <c:v>54</c:v>
                </c:pt>
                <c:pt idx="1">
                  <c:v>46</c:v>
                </c:pt>
              </c:numCache>
            </c:numRef>
          </c:val>
          <c:extLst>
            <c:ext xmlns:c16="http://schemas.microsoft.com/office/drawing/2014/chart" uri="{C3380CC4-5D6E-409C-BE32-E72D297353CC}">
              <c16:uniqueId val="{00000004-DAF2-4738-AB1C-5B6B9253F9AB}"/>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4001888463303"/>
          <c:w val="0.52035255603637365"/>
          <c:h val="0.84007089739349383"/>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ED7024"/>
              </a:solidFill>
              <a:ln w="6350">
                <a:solidFill>
                  <a:schemeClr val="tx1"/>
                </a:solidFill>
              </a:ln>
            </c:spPr>
            <c:extLst>
              <c:ext xmlns:c16="http://schemas.microsoft.com/office/drawing/2014/chart" uri="{C3380CC4-5D6E-409C-BE32-E72D297353CC}">
                <c16:uniqueId val="{00000001-9749-47AA-B84B-3F1A3147D129}"/>
              </c:ext>
            </c:extLst>
          </c:dPt>
          <c:dPt>
            <c:idx val="1"/>
            <c:invertIfNegative val="0"/>
            <c:bubble3D val="0"/>
            <c:spPr>
              <a:solidFill>
                <a:srgbClr val="B4B4B4"/>
              </a:solidFill>
              <a:ln w="6350">
                <a:solidFill>
                  <a:schemeClr val="tx1"/>
                </a:solidFill>
              </a:ln>
            </c:spPr>
            <c:extLst>
              <c:ext xmlns:c16="http://schemas.microsoft.com/office/drawing/2014/chart" uri="{C3380CC4-5D6E-409C-BE32-E72D297353CC}">
                <c16:uniqueId val="{00000003-9749-47AA-B84B-3F1A3147D129}"/>
              </c:ext>
            </c:extLst>
          </c:dPt>
          <c:dPt>
            <c:idx val="2"/>
            <c:invertIfNegative val="0"/>
            <c:bubble3D val="0"/>
            <c:spPr>
              <a:solidFill>
                <a:srgbClr val="B4B4B4"/>
              </a:solidFill>
              <a:ln w="6350">
                <a:solidFill>
                  <a:schemeClr val="tx1"/>
                </a:solidFill>
              </a:ln>
            </c:spPr>
            <c:extLst>
              <c:ext xmlns:c16="http://schemas.microsoft.com/office/drawing/2014/chart" uri="{C3380CC4-5D6E-409C-BE32-E72D297353CC}">
                <c16:uniqueId val="{00000005-9749-47AA-B84B-3F1A3147D129}"/>
              </c:ext>
            </c:extLst>
          </c:dPt>
          <c:dPt>
            <c:idx val="3"/>
            <c:invertIfNegative val="0"/>
            <c:bubble3D val="0"/>
            <c:spPr>
              <a:solidFill>
                <a:srgbClr val="B4B4B4"/>
              </a:solidFill>
              <a:ln w="6350">
                <a:solidFill>
                  <a:schemeClr val="tx1"/>
                </a:solidFill>
              </a:ln>
            </c:spPr>
            <c:extLst>
              <c:ext xmlns:c16="http://schemas.microsoft.com/office/drawing/2014/chart" uri="{C3380CC4-5D6E-409C-BE32-E72D297353CC}">
                <c16:uniqueId val="{00000007-9749-47AA-B84B-3F1A3147D129}"/>
              </c:ext>
            </c:extLst>
          </c:dPt>
          <c:dPt>
            <c:idx val="4"/>
            <c:invertIfNegative val="0"/>
            <c:bubble3D val="0"/>
            <c:spPr>
              <a:solidFill>
                <a:srgbClr val="B4B4B4"/>
              </a:solidFill>
              <a:ln w="6350">
                <a:solidFill>
                  <a:schemeClr val="tx1"/>
                </a:solidFill>
              </a:ln>
            </c:spPr>
            <c:extLst>
              <c:ext xmlns:c16="http://schemas.microsoft.com/office/drawing/2014/chart" uri="{C3380CC4-5D6E-409C-BE32-E72D297353CC}">
                <c16:uniqueId val="{00000009-9749-47AA-B84B-3F1A3147D129}"/>
              </c:ext>
            </c:extLst>
          </c:dPt>
          <c:dPt>
            <c:idx val="5"/>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B-9749-47AA-B84B-3F1A3147D129}"/>
              </c:ext>
            </c:extLst>
          </c:dPt>
          <c:dPt>
            <c:idx val="6"/>
            <c:invertIfNegative val="0"/>
            <c:bubble3D val="0"/>
            <c:spPr>
              <a:solidFill>
                <a:srgbClr val="B4B4B4"/>
              </a:solidFill>
              <a:ln w="6350">
                <a:solidFill>
                  <a:schemeClr val="tx1"/>
                </a:solidFill>
              </a:ln>
            </c:spPr>
            <c:extLst>
              <c:ext xmlns:c16="http://schemas.microsoft.com/office/drawing/2014/chart" uri="{C3380CC4-5D6E-409C-BE32-E72D297353CC}">
                <c16:uniqueId val="{0000000D-9749-47AA-B84B-3F1A3147D129}"/>
              </c:ext>
            </c:extLst>
          </c:dPt>
          <c:dPt>
            <c:idx val="7"/>
            <c:invertIfNegative val="0"/>
            <c:bubble3D val="0"/>
            <c:spPr>
              <a:solidFill>
                <a:srgbClr val="B4B4B4"/>
              </a:solidFill>
              <a:ln w="6350">
                <a:solidFill>
                  <a:schemeClr val="tx1"/>
                </a:solidFill>
              </a:ln>
            </c:spPr>
            <c:extLst>
              <c:ext xmlns:c16="http://schemas.microsoft.com/office/drawing/2014/chart" uri="{C3380CC4-5D6E-409C-BE32-E72D297353CC}">
                <c16:uniqueId val="{0000000F-9749-47AA-B84B-3F1A3147D129}"/>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9749-47AA-B84B-3F1A3147D129}"/>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9749-47AA-B84B-3F1A3147D129}"/>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9749-47AA-B84B-3F1A3147D129}"/>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9749-47AA-B84B-3F1A3147D12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Canada</c:v>
                </c:pt>
                <c:pt idx="1">
                  <c:v>Suède</c:v>
                </c:pt>
                <c:pt idx="2">
                  <c:v>États-Unis</c:v>
                </c:pt>
                <c:pt idx="3">
                  <c:v>France</c:v>
                </c:pt>
                <c:pt idx="4">
                  <c:v>Suisse</c:v>
                </c:pt>
                <c:pt idx="5">
                  <c:v>Moy. FCMW</c:v>
                </c:pt>
                <c:pt idx="6">
                  <c:v>Norvège</c:v>
                </c:pt>
                <c:pt idx="7">
                  <c:v>Royaume-Uni</c:v>
                </c:pt>
                <c:pt idx="8">
                  <c:v>Nouvelle-Zélande</c:v>
                </c:pt>
                <c:pt idx="9">
                  <c:v>Australie</c:v>
                </c:pt>
                <c:pt idx="10">
                  <c:v>Pays-Bas</c:v>
                </c:pt>
                <c:pt idx="11">
                  <c:v>Allemagne</c:v>
                </c:pt>
              </c:strCache>
            </c:strRef>
          </c:cat>
          <c:val>
            <c:numRef>
              <c:f>Sheet1!$B$2:$B$13</c:f>
              <c:numCache>
                <c:formatCode>0\ %</c:formatCode>
                <c:ptCount val="12"/>
                <c:pt idx="0">
                  <c:v>0.40983548475343629</c:v>
                </c:pt>
                <c:pt idx="1">
                  <c:v>0.36544638822988329</c:v>
                </c:pt>
                <c:pt idx="2">
                  <c:v>0.3451851282673592</c:v>
                </c:pt>
                <c:pt idx="3">
                  <c:v>0.32831498214321919</c:v>
                </c:pt>
                <c:pt idx="4">
                  <c:v>0.30238496805779436</c:v>
                </c:pt>
                <c:pt idx="5">
                  <c:v>0.27401838412821311</c:v>
                </c:pt>
                <c:pt idx="6">
                  <c:v>0.26148208322281963</c:v>
                </c:pt>
                <c:pt idx="7">
                  <c:v>0.23905791077528474</c:v>
                </c:pt>
                <c:pt idx="8">
                  <c:v>0.22918596248842302</c:v>
                </c:pt>
                <c:pt idx="9">
                  <c:v>0.22319431918458504</c:v>
                </c:pt>
                <c:pt idx="10">
                  <c:v>0.19583125542941102</c:v>
                </c:pt>
                <c:pt idx="11">
                  <c:v>0.11428374285812837</c:v>
                </c:pt>
              </c:numCache>
            </c:numRef>
          </c:val>
          <c:extLst>
            <c:ext xmlns:c16="http://schemas.microsoft.com/office/drawing/2014/chart" uri="{C3380CC4-5D6E-409C-BE32-E72D297353CC}">
              <c16:uniqueId val="{00000018-9749-47AA-B84B-3F1A3147D129}"/>
            </c:ext>
          </c:extLst>
        </c:ser>
        <c:dLbls>
          <c:dLblPos val="outEnd"/>
          <c:showLegendKey val="0"/>
          <c:showVal val="1"/>
          <c:showCatName val="0"/>
          <c:showSerName val="0"/>
          <c:showPercent val="0"/>
          <c:showBubbleSize val="0"/>
        </c:dLbls>
        <c:gapWidth val="45"/>
        <c:axId val="50764416"/>
        <c:axId val="50772224"/>
      </c:barChart>
      <c:catAx>
        <c:axId val="50764416"/>
        <c:scaling>
          <c:orientation val="minMax"/>
        </c:scaling>
        <c:delete val="0"/>
        <c:axPos val="l"/>
        <c:numFmt formatCode="General" sourceLinked="1"/>
        <c:majorTickMark val="out"/>
        <c:minorTickMark val="none"/>
        <c:tickLblPos val="nextTo"/>
        <c:spPr>
          <a:ln w="6350">
            <a:solidFill>
              <a:schemeClr val="tx1"/>
            </a:solidFill>
          </a:ln>
        </c:spPr>
        <c:crossAx val="50772224"/>
        <c:crosses val="autoZero"/>
        <c:auto val="1"/>
        <c:lblAlgn val="ctr"/>
        <c:lblOffset val="100"/>
        <c:noMultiLvlLbl val="0"/>
      </c:catAx>
      <c:valAx>
        <c:axId val="50772224"/>
        <c:scaling>
          <c:orientation val="minMax"/>
        </c:scaling>
        <c:delete val="0"/>
        <c:axPos val="b"/>
        <c:majorGridlines>
          <c:spPr>
            <a:ln>
              <a:noFill/>
            </a:ln>
          </c:spPr>
        </c:majorGridlines>
        <c:numFmt formatCode="0\ %" sourceLinked="1"/>
        <c:majorTickMark val="out"/>
        <c:minorTickMark val="none"/>
        <c:tickLblPos val="none"/>
        <c:spPr>
          <a:ln>
            <a:noFill/>
          </a:ln>
        </c:spPr>
        <c:crossAx val="50764416"/>
        <c:crosses val="autoZero"/>
        <c:crossBetween val="between"/>
      </c:valAx>
      <c:spPr>
        <a:noFill/>
      </c:spPr>
    </c:plotArea>
    <c:plotVisOnly val="1"/>
    <c:dispBlanksAs val="gap"/>
    <c:showDLblsOverMax val="0"/>
  </c:chart>
  <c:txPr>
    <a:bodyPr/>
    <a:lstStyle/>
    <a:p>
      <a:pPr>
        <a:defRPr sz="1200">
          <a:latin typeface="Arial Narrow" panose="020B0606020202030204" pitchFamily="34" charset="0"/>
          <a:cs typeface="Arial" panose="020B0604020202020204"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015167118183449"/>
          <c:y val="0.13882903137571467"/>
          <c:w val="0.83253944006221536"/>
          <c:h val="0.62530971128608925"/>
        </c:manualLayout>
      </c:layout>
      <c:lineChart>
        <c:grouping val="standard"/>
        <c:varyColors val="0"/>
        <c:ser>
          <c:idx val="0"/>
          <c:order val="0"/>
          <c:tx>
            <c:strRef>
              <c:f>Sheet1!$B$1</c:f>
              <c:strCache>
                <c:ptCount val="1"/>
                <c:pt idx="0">
                  <c:v>Canada</c:v>
                </c:pt>
              </c:strCache>
            </c:strRef>
          </c:tx>
          <c:spPr>
            <a:ln w="31750">
              <a:solidFill>
                <a:sysClr val="windowText" lastClr="000000"/>
              </a:solidFill>
            </a:ln>
          </c:spPr>
          <c:marker>
            <c:symbol val="diamond"/>
            <c:size val="9"/>
            <c:spPr>
              <a:solidFill>
                <a:srgbClr val="D8D2BC"/>
              </a:solidFill>
              <a:ln w="6350">
                <a:solidFill>
                  <a:sysClr val="windowText" lastClr="00000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2010</c:v>
                </c:pt>
                <c:pt idx="1">
                  <c:v>2013</c:v>
                </c:pt>
                <c:pt idx="2">
                  <c:v>2016</c:v>
                </c:pt>
              </c:numCache>
            </c:numRef>
          </c:cat>
          <c:val>
            <c:numRef>
              <c:f>Sheet1!$B$2:$B$4</c:f>
              <c:numCache>
                <c:formatCode>0\ %</c:formatCode>
                <c:ptCount val="3"/>
                <c:pt idx="0">
                  <c:v>0.44</c:v>
                </c:pt>
                <c:pt idx="1">
                  <c:v>0.4</c:v>
                </c:pt>
                <c:pt idx="2">
                  <c:v>0.41</c:v>
                </c:pt>
              </c:numCache>
            </c:numRef>
          </c:val>
          <c:smooth val="0"/>
          <c:extLst>
            <c:ext xmlns:c16="http://schemas.microsoft.com/office/drawing/2014/chart" uri="{C3380CC4-5D6E-409C-BE32-E72D297353CC}">
              <c16:uniqueId val="{00000000-BC57-4940-948B-9A35D9FCE736}"/>
            </c:ext>
          </c:extLst>
        </c:ser>
        <c:ser>
          <c:idx val="1"/>
          <c:order val="1"/>
          <c:tx>
            <c:strRef>
              <c:f>Sheet1!$C$1</c:f>
              <c:strCache>
                <c:ptCount val="1"/>
                <c:pt idx="0">
                  <c:v>Moyenne du FCMW</c:v>
                </c:pt>
              </c:strCache>
            </c:strRef>
          </c:tx>
          <c:spPr>
            <a:ln w="31750" cmpd="sng">
              <a:solidFill>
                <a:sysClr val="windowText" lastClr="000000"/>
              </a:solidFill>
              <a:prstDash val="solid"/>
            </a:ln>
          </c:spPr>
          <c:marker>
            <c:symbol val="square"/>
            <c:size val="8"/>
            <c:spPr>
              <a:solidFill>
                <a:schemeClr val="tx1"/>
              </a:solidFill>
              <a:ln w="6350">
                <a:solidFill>
                  <a:sysClr val="windowText" lastClr="000000"/>
                </a:solidFill>
              </a:ln>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2010</c:v>
                </c:pt>
                <c:pt idx="1">
                  <c:v>2013</c:v>
                </c:pt>
                <c:pt idx="2">
                  <c:v>2016</c:v>
                </c:pt>
              </c:numCache>
            </c:numRef>
          </c:cat>
          <c:val>
            <c:numRef>
              <c:f>Sheet1!$C$2:$C$4</c:f>
              <c:numCache>
                <c:formatCode>0\ %</c:formatCode>
                <c:ptCount val="3"/>
                <c:pt idx="0">
                  <c:v>0.3</c:v>
                </c:pt>
                <c:pt idx="1">
                  <c:v>0.28999999999999998</c:v>
                </c:pt>
                <c:pt idx="2">
                  <c:v>0.27</c:v>
                </c:pt>
              </c:numCache>
            </c:numRef>
          </c:val>
          <c:smooth val="0"/>
          <c:extLst>
            <c:ext xmlns:c16="http://schemas.microsoft.com/office/drawing/2014/chart" uri="{C3380CC4-5D6E-409C-BE32-E72D297353CC}">
              <c16:uniqueId val="{00000001-BC57-4940-948B-9A35D9FCE736}"/>
            </c:ext>
          </c:extLst>
        </c:ser>
        <c:dLbls>
          <c:showLegendKey val="0"/>
          <c:showVal val="0"/>
          <c:showCatName val="0"/>
          <c:showSerName val="0"/>
          <c:showPercent val="0"/>
          <c:showBubbleSize val="0"/>
        </c:dLbls>
        <c:marker val="1"/>
        <c:smooth val="0"/>
        <c:axId val="50923776"/>
        <c:axId val="50929664"/>
      </c:lineChart>
      <c:catAx>
        <c:axId val="50923776"/>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pPr>
            <a:endParaRPr lang="en-US"/>
          </a:p>
        </c:txPr>
        <c:crossAx val="50929664"/>
        <c:crosses val="autoZero"/>
        <c:auto val="1"/>
        <c:lblAlgn val="ctr"/>
        <c:lblOffset val="100"/>
        <c:noMultiLvlLbl val="0"/>
      </c:catAx>
      <c:valAx>
        <c:axId val="50929664"/>
        <c:scaling>
          <c:orientation val="minMax"/>
        </c:scaling>
        <c:delete val="0"/>
        <c:axPos val="l"/>
        <c:numFmt formatCode="0\ %" sourceLinked="1"/>
        <c:majorTickMark val="out"/>
        <c:minorTickMark val="none"/>
        <c:tickLblPos val="nextTo"/>
        <c:spPr>
          <a:ln w="6350">
            <a:solidFill>
              <a:sysClr val="windowText" lastClr="000000"/>
            </a:solidFill>
          </a:ln>
        </c:spPr>
        <c:crossAx val="50923776"/>
        <c:crosses val="autoZero"/>
        <c:crossBetween val="between"/>
      </c:valAx>
    </c:plotArea>
    <c:legend>
      <c:legendPos val="b"/>
      <c:layout>
        <c:manualLayout>
          <c:xMode val="edge"/>
          <c:yMode val="edge"/>
          <c:x val="0.13090532675856528"/>
          <c:y val="0.9057255759696704"/>
          <c:w val="0.82976544272858577"/>
          <c:h val="7.2052201808107313E-2"/>
        </c:manualLayout>
      </c:layout>
      <c:overlay val="0"/>
      <c:txPr>
        <a:bodyPr/>
        <a:lstStyle/>
        <a:p>
          <a:pPr>
            <a:defRPr sz="1800" baseline="14000"/>
          </a:pPr>
          <a:endParaRPr lang="en-US"/>
        </a:p>
      </c:txPr>
    </c:legend>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4001888463303"/>
          <c:w val="0.52035255603637365"/>
          <c:h val="0.78489763443316019"/>
        </c:manualLayout>
      </c:layout>
      <c:barChart>
        <c:barDir val="bar"/>
        <c:grouping val="clustered"/>
        <c:varyColors val="0"/>
        <c:ser>
          <c:idx val="0"/>
          <c:order val="0"/>
          <c:tx>
            <c:strRef>
              <c:f>Sheet1!$B$1</c:f>
              <c:strCache>
                <c:ptCount val="1"/>
                <c:pt idx="0">
                  <c:v>Column2</c:v>
                </c:pt>
              </c:strCache>
            </c:strRef>
          </c:tx>
          <c:spPr>
            <a:solidFill>
              <a:srgbClr val="C2C2C2"/>
            </a:solidFill>
            <a:ln w="6350">
              <a:solidFill>
                <a:schemeClr val="tx1"/>
              </a:solidFill>
            </a:ln>
          </c:spPr>
          <c:invertIfNegative val="0"/>
          <c:dPt>
            <c:idx val="0"/>
            <c:invertIfNegative val="0"/>
            <c:bubble3D val="0"/>
            <c:spPr>
              <a:solidFill>
                <a:srgbClr val="B4B4B4"/>
              </a:solidFill>
              <a:ln w="6350">
                <a:solidFill>
                  <a:schemeClr val="tx1"/>
                </a:solidFill>
              </a:ln>
            </c:spPr>
            <c:extLst>
              <c:ext xmlns:c16="http://schemas.microsoft.com/office/drawing/2014/chart" uri="{C3380CC4-5D6E-409C-BE32-E72D297353CC}">
                <c16:uniqueId val="{00000001-73C1-40AF-9FBE-8C4FF93A0C7D}"/>
              </c:ext>
            </c:extLst>
          </c:dPt>
          <c:dPt>
            <c:idx val="1"/>
            <c:invertIfNegative val="0"/>
            <c:bubble3D val="0"/>
            <c:spPr>
              <a:solidFill>
                <a:srgbClr val="B4B4B4"/>
              </a:solidFill>
              <a:ln w="6350">
                <a:solidFill>
                  <a:schemeClr val="tx1"/>
                </a:solidFill>
              </a:ln>
            </c:spPr>
            <c:extLst>
              <c:ext xmlns:c16="http://schemas.microsoft.com/office/drawing/2014/chart" uri="{C3380CC4-5D6E-409C-BE32-E72D297353CC}">
                <c16:uniqueId val="{00000003-73C1-40AF-9FBE-8C4FF93A0C7D}"/>
              </c:ext>
            </c:extLst>
          </c:dPt>
          <c:dPt>
            <c:idx val="2"/>
            <c:invertIfNegative val="0"/>
            <c:bubble3D val="0"/>
            <c:spPr>
              <a:solidFill>
                <a:srgbClr val="ED7024"/>
              </a:solidFill>
              <a:ln w="6350">
                <a:solidFill>
                  <a:schemeClr val="tx1"/>
                </a:solidFill>
              </a:ln>
            </c:spPr>
            <c:extLst>
              <c:ext xmlns:c16="http://schemas.microsoft.com/office/drawing/2014/chart" uri="{C3380CC4-5D6E-409C-BE32-E72D297353CC}">
                <c16:uniqueId val="{00000005-73C1-40AF-9FBE-8C4FF93A0C7D}"/>
              </c:ext>
            </c:extLst>
          </c:dPt>
          <c:dPt>
            <c:idx val="3"/>
            <c:invertIfNegative val="0"/>
            <c:bubble3D val="0"/>
            <c:spPr>
              <a:solidFill>
                <a:srgbClr val="B4B4B4"/>
              </a:solidFill>
              <a:ln w="6350">
                <a:solidFill>
                  <a:schemeClr val="tx1"/>
                </a:solidFill>
              </a:ln>
            </c:spPr>
            <c:extLst>
              <c:ext xmlns:c16="http://schemas.microsoft.com/office/drawing/2014/chart" uri="{C3380CC4-5D6E-409C-BE32-E72D297353CC}">
                <c16:uniqueId val="{00000007-73C1-40AF-9FBE-8C4FF93A0C7D}"/>
              </c:ext>
            </c:extLst>
          </c:dPt>
          <c:dPt>
            <c:idx val="4"/>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9-73C1-40AF-9FBE-8C4FF93A0C7D}"/>
              </c:ext>
            </c:extLst>
          </c:dPt>
          <c:dPt>
            <c:idx val="5"/>
            <c:invertIfNegative val="0"/>
            <c:bubble3D val="0"/>
            <c:spPr>
              <a:solidFill>
                <a:srgbClr val="B4B4B4"/>
              </a:solidFill>
              <a:ln w="6350">
                <a:solidFill>
                  <a:schemeClr val="tx1"/>
                </a:solidFill>
              </a:ln>
            </c:spPr>
            <c:extLst>
              <c:ext xmlns:c16="http://schemas.microsoft.com/office/drawing/2014/chart" uri="{C3380CC4-5D6E-409C-BE32-E72D297353CC}">
                <c16:uniqueId val="{0000000B-73C1-40AF-9FBE-8C4FF93A0C7D}"/>
              </c:ext>
            </c:extLst>
          </c:dPt>
          <c:dPt>
            <c:idx val="6"/>
            <c:invertIfNegative val="0"/>
            <c:bubble3D val="0"/>
            <c:spPr>
              <a:solidFill>
                <a:srgbClr val="B4B4B4"/>
              </a:solidFill>
              <a:ln w="6350">
                <a:solidFill>
                  <a:schemeClr val="tx1"/>
                </a:solidFill>
              </a:ln>
            </c:spPr>
            <c:extLst>
              <c:ext xmlns:c16="http://schemas.microsoft.com/office/drawing/2014/chart" uri="{C3380CC4-5D6E-409C-BE32-E72D297353CC}">
                <c16:uniqueId val="{0000000D-73C1-40AF-9FBE-8C4FF93A0C7D}"/>
              </c:ext>
            </c:extLst>
          </c:dPt>
          <c:dPt>
            <c:idx val="7"/>
            <c:invertIfNegative val="0"/>
            <c:bubble3D val="0"/>
            <c:spPr>
              <a:solidFill>
                <a:srgbClr val="B4B4B4"/>
              </a:solidFill>
              <a:ln w="6350">
                <a:solidFill>
                  <a:schemeClr val="tx1"/>
                </a:solidFill>
              </a:ln>
            </c:spPr>
            <c:extLst>
              <c:ext xmlns:c16="http://schemas.microsoft.com/office/drawing/2014/chart" uri="{C3380CC4-5D6E-409C-BE32-E72D297353CC}">
                <c16:uniqueId val="{0000000F-73C1-40AF-9FBE-8C4FF93A0C7D}"/>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73C1-40AF-9FBE-8C4FF93A0C7D}"/>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73C1-40AF-9FBE-8C4FF93A0C7D}"/>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73C1-40AF-9FBE-8C4FF93A0C7D}"/>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73C1-40AF-9FBE-8C4FF93A0C7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États-Unis</c:v>
                </c:pt>
                <c:pt idx="1">
                  <c:v>Allemagne</c:v>
                </c:pt>
                <c:pt idx="2">
                  <c:v>Canada</c:v>
                </c:pt>
                <c:pt idx="3">
                  <c:v>Norvège</c:v>
                </c:pt>
                <c:pt idx="4">
                  <c:v>Moy. FCMW</c:v>
                </c:pt>
                <c:pt idx="5">
                  <c:v>Pays-Bas</c:v>
                </c:pt>
                <c:pt idx="6">
                  <c:v>Suède</c:v>
                </c:pt>
                <c:pt idx="7">
                  <c:v>Nouvelle-Zélande</c:v>
                </c:pt>
                <c:pt idx="8">
                  <c:v>Suisse</c:v>
                </c:pt>
                <c:pt idx="9">
                  <c:v>Royaume-Uni</c:v>
                </c:pt>
                <c:pt idx="10">
                  <c:v>Australie</c:v>
                </c:pt>
                <c:pt idx="11">
                  <c:v>France</c:v>
                </c:pt>
              </c:strCache>
            </c:strRef>
          </c:cat>
          <c:val>
            <c:numRef>
              <c:f>Sheet1!$B$2:$B$13</c:f>
              <c:numCache>
                <c:formatCode>0\ %</c:formatCode>
                <c:ptCount val="12"/>
                <c:pt idx="0">
                  <c:v>0.4725148882473354</c:v>
                </c:pt>
                <c:pt idx="1">
                  <c:v>0.41579033948818644</c:v>
                </c:pt>
                <c:pt idx="2">
                  <c:v>0.41122723589504834</c:v>
                </c:pt>
                <c:pt idx="3">
                  <c:v>0.40089653329087138</c:v>
                </c:pt>
                <c:pt idx="4">
                  <c:v>0.3391719884292223</c:v>
                </c:pt>
                <c:pt idx="5">
                  <c:v>0.32786426090738269</c:v>
                </c:pt>
                <c:pt idx="6">
                  <c:v>0.32011700565331941</c:v>
                </c:pt>
                <c:pt idx="7">
                  <c:v>0.30924105989835232</c:v>
                </c:pt>
                <c:pt idx="8">
                  <c:v>0.30269361543485501</c:v>
                </c:pt>
                <c:pt idx="9">
                  <c:v>0.28937384218016493</c:v>
                </c:pt>
                <c:pt idx="10">
                  <c:v>0.27866526844919604</c:v>
                </c:pt>
                <c:pt idx="11">
                  <c:v>0.20250782327673339</c:v>
                </c:pt>
              </c:numCache>
            </c:numRef>
          </c:val>
          <c:extLst>
            <c:ext xmlns:c16="http://schemas.microsoft.com/office/drawing/2014/chart" uri="{C3380CC4-5D6E-409C-BE32-E72D297353CC}">
              <c16:uniqueId val="{00000018-73C1-40AF-9FBE-8C4FF93A0C7D}"/>
            </c:ext>
          </c:extLst>
        </c:ser>
        <c:dLbls>
          <c:dLblPos val="outEnd"/>
          <c:showLegendKey val="0"/>
          <c:showVal val="1"/>
          <c:showCatName val="0"/>
          <c:showSerName val="0"/>
          <c:showPercent val="0"/>
          <c:showBubbleSize val="0"/>
        </c:dLbls>
        <c:gapWidth val="45"/>
        <c:axId val="50616960"/>
        <c:axId val="50637056"/>
      </c:barChart>
      <c:catAx>
        <c:axId val="50616960"/>
        <c:scaling>
          <c:orientation val="minMax"/>
        </c:scaling>
        <c:delete val="0"/>
        <c:axPos val="l"/>
        <c:numFmt formatCode="General" sourceLinked="1"/>
        <c:majorTickMark val="out"/>
        <c:minorTickMark val="none"/>
        <c:tickLblPos val="nextTo"/>
        <c:spPr>
          <a:ln w="6350">
            <a:solidFill>
              <a:schemeClr val="tx1"/>
            </a:solidFill>
          </a:ln>
        </c:spPr>
        <c:crossAx val="50637056"/>
        <c:crosses val="autoZero"/>
        <c:auto val="1"/>
        <c:lblAlgn val="ctr"/>
        <c:lblOffset val="100"/>
        <c:noMultiLvlLbl val="0"/>
      </c:catAx>
      <c:valAx>
        <c:axId val="50637056"/>
        <c:scaling>
          <c:orientation val="minMax"/>
        </c:scaling>
        <c:delete val="0"/>
        <c:axPos val="b"/>
        <c:majorGridlines>
          <c:spPr>
            <a:ln>
              <a:noFill/>
            </a:ln>
          </c:spPr>
        </c:majorGridlines>
        <c:numFmt formatCode="0\ %" sourceLinked="1"/>
        <c:majorTickMark val="out"/>
        <c:minorTickMark val="none"/>
        <c:tickLblPos val="none"/>
        <c:spPr>
          <a:ln>
            <a:noFill/>
          </a:ln>
        </c:spPr>
        <c:crossAx val="50616960"/>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94754286560755"/>
          <c:y val="0.2828724050623207"/>
          <c:w val="0.49983993943692867"/>
          <c:h val="0.55803300104152254"/>
        </c:manualLayout>
      </c:layout>
      <c:barChart>
        <c:barDir val="col"/>
        <c:grouping val="clustered"/>
        <c:varyColors val="0"/>
        <c:ser>
          <c:idx val="0"/>
          <c:order val="0"/>
          <c:tx>
            <c:strRef>
              <c:f>Sheet1!$B$1</c:f>
              <c:strCache>
                <c:ptCount val="1"/>
                <c:pt idx="0">
                  <c:v>Régions urbaines du Canada</c:v>
                </c:pt>
              </c:strCache>
            </c:strRef>
          </c:tx>
          <c:spPr>
            <a:solidFill>
              <a:srgbClr val="D8D2BC"/>
            </a:solidFill>
            <a:ln w="6350">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0\ %</c:formatCode>
                <c:ptCount val="1"/>
                <c:pt idx="0">
                  <c:v>0.37</c:v>
                </c:pt>
              </c:numCache>
            </c:numRef>
          </c:val>
          <c:extLst>
            <c:ext xmlns:c16="http://schemas.microsoft.com/office/drawing/2014/chart" uri="{C3380CC4-5D6E-409C-BE32-E72D297353CC}">
              <c16:uniqueId val="{00000000-17F8-4822-975A-8E646268DCCF}"/>
            </c:ext>
          </c:extLst>
        </c:ser>
        <c:ser>
          <c:idx val="1"/>
          <c:order val="1"/>
          <c:tx>
            <c:strRef>
              <c:f>Sheet1!$C$1</c:f>
              <c:strCache>
                <c:ptCount val="1"/>
                <c:pt idx="0">
                  <c:v>Régions rurales du Canada</c:v>
                </c:pt>
              </c:strCache>
            </c:strRef>
          </c:tx>
          <c:spPr>
            <a:solidFill>
              <a:srgbClr val="852062"/>
            </a:solidFill>
            <a:ln w="6350">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0\ %</c:formatCode>
                <c:ptCount val="1"/>
                <c:pt idx="0">
                  <c:v>0.56000000000000005</c:v>
                </c:pt>
              </c:numCache>
            </c:numRef>
          </c:val>
          <c:extLst>
            <c:ext xmlns:c16="http://schemas.microsoft.com/office/drawing/2014/chart" uri="{C3380CC4-5D6E-409C-BE32-E72D297353CC}">
              <c16:uniqueId val="{00000001-17F8-4822-975A-8E646268DCCF}"/>
            </c:ext>
          </c:extLst>
        </c:ser>
        <c:dLbls>
          <c:showLegendKey val="0"/>
          <c:showVal val="0"/>
          <c:showCatName val="0"/>
          <c:showSerName val="0"/>
          <c:showPercent val="0"/>
          <c:showBubbleSize val="0"/>
        </c:dLbls>
        <c:gapWidth val="150"/>
        <c:axId val="50693248"/>
        <c:axId val="50694784"/>
      </c:barChart>
      <c:catAx>
        <c:axId val="50693248"/>
        <c:scaling>
          <c:orientation val="minMax"/>
        </c:scaling>
        <c:delete val="1"/>
        <c:axPos val="b"/>
        <c:numFmt formatCode="General" sourceLinked="0"/>
        <c:majorTickMark val="out"/>
        <c:minorTickMark val="none"/>
        <c:tickLblPos val="nextTo"/>
        <c:crossAx val="50694784"/>
        <c:crosses val="autoZero"/>
        <c:auto val="1"/>
        <c:lblAlgn val="ctr"/>
        <c:lblOffset val="100"/>
        <c:noMultiLvlLbl val="0"/>
      </c:catAx>
      <c:valAx>
        <c:axId val="50694784"/>
        <c:scaling>
          <c:orientation val="minMax"/>
        </c:scaling>
        <c:delete val="1"/>
        <c:axPos val="l"/>
        <c:numFmt formatCode="0\ %" sourceLinked="1"/>
        <c:majorTickMark val="out"/>
        <c:minorTickMark val="none"/>
        <c:tickLblPos val="nextTo"/>
        <c:crossAx val="50693248"/>
        <c:crosses val="autoZero"/>
        <c:crossBetween val="between"/>
      </c:valAx>
    </c:plotArea>
    <c:legend>
      <c:legendPos val="b"/>
      <c:layout>
        <c:manualLayout>
          <c:xMode val="edge"/>
          <c:yMode val="edge"/>
          <c:x val="4.3542571515740765E-2"/>
          <c:y val="0.89452105404836924"/>
          <c:w val="0.92369726197282087"/>
          <c:h val="7.7797043703620547E-2"/>
        </c:manualLayout>
      </c:layout>
      <c:overlay val="0"/>
      <c:txPr>
        <a:bodyPr/>
        <a:lstStyle/>
        <a:p>
          <a:pPr>
            <a:defRPr sz="1800" baseline="14000"/>
          </a:pPr>
          <a:endParaRPr lang="en-US"/>
        </a:p>
      </c:txPr>
    </c:legend>
    <c:plotVisOnly val="1"/>
    <c:dispBlanksAs val="gap"/>
    <c:showDLblsOverMax val="0"/>
  </c:chart>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988121249314441E-2"/>
          <c:y val="0.15214160986943481"/>
          <c:w val="0.81556653170223881"/>
          <c:h val="0.60656880807084979"/>
        </c:manualLayout>
      </c:layout>
      <c:lineChart>
        <c:grouping val="standard"/>
        <c:varyColors val="0"/>
        <c:ser>
          <c:idx val="0"/>
          <c:order val="0"/>
          <c:tx>
            <c:strRef>
              <c:f>Sheet1!$B$1</c:f>
              <c:strCache>
                <c:ptCount val="1"/>
                <c:pt idx="0">
                  <c:v>Canada</c:v>
                </c:pt>
              </c:strCache>
            </c:strRef>
          </c:tx>
          <c:spPr>
            <a:ln w="31750">
              <a:solidFill>
                <a:sysClr val="windowText" lastClr="000000"/>
              </a:solidFill>
            </a:ln>
          </c:spPr>
          <c:marker>
            <c:symbol val="diamond"/>
            <c:size val="9"/>
            <c:spPr>
              <a:solidFill>
                <a:srgbClr val="D8D2BC"/>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2010</c:v>
                </c:pt>
                <c:pt idx="1">
                  <c:v>2013</c:v>
                </c:pt>
                <c:pt idx="2">
                  <c:v>2016</c:v>
                </c:pt>
              </c:numCache>
            </c:numRef>
          </c:cat>
          <c:val>
            <c:numRef>
              <c:f>Sheet1!$B$2:$B$4</c:f>
              <c:numCache>
                <c:formatCode>0\ %</c:formatCode>
                <c:ptCount val="3"/>
                <c:pt idx="0">
                  <c:v>0.45</c:v>
                </c:pt>
                <c:pt idx="1">
                  <c:v>0.46</c:v>
                </c:pt>
                <c:pt idx="2">
                  <c:v>0.41</c:v>
                </c:pt>
              </c:numCache>
            </c:numRef>
          </c:val>
          <c:smooth val="0"/>
          <c:extLst>
            <c:ext xmlns:c16="http://schemas.microsoft.com/office/drawing/2014/chart" uri="{C3380CC4-5D6E-409C-BE32-E72D297353CC}">
              <c16:uniqueId val="{00000000-4FA5-487F-8410-2C8DAB0B8AF9}"/>
            </c:ext>
          </c:extLst>
        </c:ser>
        <c:ser>
          <c:idx val="1"/>
          <c:order val="1"/>
          <c:tx>
            <c:strRef>
              <c:f>Sheet1!$C$1</c:f>
              <c:strCache>
                <c:ptCount val="1"/>
                <c:pt idx="0">
                  <c:v>Moyenne du FCMW</c:v>
                </c:pt>
              </c:strCache>
            </c:strRef>
          </c:tx>
          <c:spPr>
            <a:ln w="31750">
              <a:solidFill>
                <a:sysClr val="windowText" lastClr="000000"/>
              </a:solidFill>
              <a:prstDash val="solid"/>
            </a:ln>
          </c:spPr>
          <c:marker>
            <c:symbol val="square"/>
            <c:size val="8"/>
            <c:spPr>
              <a:solidFill>
                <a:schemeClr val="tx1"/>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2010</c:v>
                </c:pt>
                <c:pt idx="1">
                  <c:v>2013</c:v>
                </c:pt>
                <c:pt idx="2">
                  <c:v>2016</c:v>
                </c:pt>
              </c:numCache>
            </c:numRef>
          </c:cat>
          <c:val>
            <c:numRef>
              <c:f>Sheet1!$C$2:$C$4</c:f>
              <c:numCache>
                <c:formatCode>0\ %</c:formatCode>
                <c:ptCount val="3"/>
                <c:pt idx="0">
                  <c:v>0.35</c:v>
                </c:pt>
                <c:pt idx="1">
                  <c:v>0.33</c:v>
                </c:pt>
                <c:pt idx="2">
                  <c:v>0.34</c:v>
                </c:pt>
              </c:numCache>
            </c:numRef>
          </c:val>
          <c:smooth val="0"/>
          <c:extLst>
            <c:ext xmlns:c16="http://schemas.microsoft.com/office/drawing/2014/chart" uri="{C3380CC4-5D6E-409C-BE32-E72D297353CC}">
              <c16:uniqueId val="{00000001-4FA5-487F-8410-2C8DAB0B8AF9}"/>
            </c:ext>
          </c:extLst>
        </c:ser>
        <c:dLbls>
          <c:showLegendKey val="0"/>
          <c:showVal val="0"/>
          <c:showCatName val="0"/>
          <c:showSerName val="0"/>
          <c:showPercent val="0"/>
          <c:showBubbleSize val="0"/>
        </c:dLbls>
        <c:marker val="1"/>
        <c:smooth val="0"/>
        <c:axId val="51228032"/>
        <c:axId val="51229824"/>
      </c:lineChart>
      <c:catAx>
        <c:axId val="51228032"/>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latin typeface="Arial Narrow" panose="020B0606020202030204" pitchFamily="34" charset="0"/>
              </a:defRPr>
            </a:pPr>
            <a:endParaRPr lang="en-US"/>
          </a:p>
        </c:txPr>
        <c:crossAx val="51229824"/>
        <c:crosses val="autoZero"/>
        <c:auto val="1"/>
        <c:lblAlgn val="ctr"/>
        <c:lblOffset val="100"/>
        <c:noMultiLvlLbl val="0"/>
      </c:catAx>
      <c:valAx>
        <c:axId val="51229824"/>
        <c:scaling>
          <c:orientation val="minMax"/>
        </c:scaling>
        <c:delete val="0"/>
        <c:axPos val="l"/>
        <c:numFmt formatCode="0\ %" sourceLinked="1"/>
        <c:majorTickMark val="out"/>
        <c:minorTickMark val="none"/>
        <c:tickLblPos val="nextTo"/>
        <c:spPr>
          <a:ln w="6350">
            <a:solidFill>
              <a:sysClr val="windowText" lastClr="000000"/>
            </a:solidFill>
          </a:ln>
        </c:spPr>
        <c:txPr>
          <a:bodyPr/>
          <a:lstStyle/>
          <a:p>
            <a:pPr>
              <a:defRPr sz="1200">
                <a:latin typeface="Arial Narrow" panose="020B0606020202030204" pitchFamily="34" charset="0"/>
              </a:defRPr>
            </a:pPr>
            <a:endParaRPr lang="en-US"/>
          </a:p>
        </c:txPr>
        <c:crossAx val="51228032"/>
        <c:crosses val="autoZero"/>
        <c:crossBetween val="between"/>
      </c:valAx>
    </c:plotArea>
    <c:legend>
      <c:legendPos val="b"/>
      <c:layout>
        <c:manualLayout>
          <c:xMode val="edge"/>
          <c:yMode val="edge"/>
          <c:x val="0.1143678543911095"/>
          <c:y val="0.89431397719094019"/>
          <c:w val="0.82725718290422279"/>
          <c:h val="6.9542219667900154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spPr>
    <a:ln w="6350">
      <a:noFill/>
    </a:ln>
  </c:spPr>
  <c:txPr>
    <a:bodyPr/>
    <a:lstStyle/>
    <a:p>
      <a:pPr>
        <a:defRPr sz="1800"/>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579630041106542"/>
          <c:y val="0.11275827143723285"/>
          <c:w val="0.52035255603637365"/>
          <c:h val="0.84743302637300277"/>
        </c:manualLayout>
      </c:layout>
      <c:barChart>
        <c:barDir val="bar"/>
        <c:grouping val="clustered"/>
        <c:varyColors val="0"/>
        <c:ser>
          <c:idx val="0"/>
          <c:order val="0"/>
          <c:tx>
            <c:strRef>
              <c:f>Sheet1!$B$1</c:f>
              <c:strCache>
                <c:ptCount val="1"/>
                <c:pt idx="0">
                  <c:v>Column2</c:v>
                </c:pt>
              </c:strCache>
            </c:strRef>
          </c:tx>
          <c:spPr>
            <a:solidFill>
              <a:sysClr val="window" lastClr="FFFFFF">
                <a:lumMod val="65000"/>
              </a:sysClr>
            </a:solidFill>
            <a:ln w="6350">
              <a:solidFill>
                <a:schemeClr val="tx1"/>
              </a:solidFill>
            </a:ln>
          </c:spPr>
          <c:invertIfNegative val="0"/>
          <c:dPt>
            <c:idx val="0"/>
            <c:invertIfNegative val="0"/>
            <c:bubble3D val="0"/>
            <c:spPr>
              <a:solidFill>
                <a:srgbClr val="F48120"/>
              </a:solidFill>
              <a:ln w="6350">
                <a:solidFill>
                  <a:schemeClr val="tx1"/>
                </a:solidFill>
              </a:ln>
            </c:spPr>
            <c:extLst>
              <c:ext xmlns:c16="http://schemas.microsoft.com/office/drawing/2014/chart" uri="{C3380CC4-5D6E-409C-BE32-E72D297353CC}">
                <c16:uniqueId val="{00000001-62B7-4C37-8549-8C78769A423F}"/>
              </c:ext>
            </c:extLst>
          </c:dPt>
          <c:dPt>
            <c:idx val="1"/>
            <c:invertIfNegative val="0"/>
            <c:bubble3D val="0"/>
            <c:spPr>
              <a:solidFill>
                <a:srgbClr val="B4B4B4"/>
              </a:solidFill>
              <a:ln w="6350">
                <a:solidFill>
                  <a:schemeClr val="tx1"/>
                </a:solidFill>
              </a:ln>
            </c:spPr>
            <c:extLst>
              <c:ext xmlns:c16="http://schemas.microsoft.com/office/drawing/2014/chart" uri="{C3380CC4-5D6E-409C-BE32-E72D297353CC}">
                <c16:uniqueId val="{00000003-62B7-4C37-8549-8C78769A423F}"/>
              </c:ext>
            </c:extLst>
          </c:dPt>
          <c:dPt>
            <c:idx val="2"/>
            <c:invertIfNegative val="0"/>
            <c:bubble3D val="0"/>
            <c:spPr>
              <a:solidFill>
                <a:srgbClr val="B4B4B4"/>
              </a:solidFill>
              <a:ln w="6350">
                <a:solidFill>
                  <a:schemeClr val="tx1"/>
                </a:solidFill>
              </a:ln>
            </c:spPr>
            <c:extLst>
              <c:ext xmlns:c16="http://schemas.microsoft.com/office/drawing/2014/chart" uri="{C3380CC4-5D6E-409C-BE32-E72D297353CC}">
                <c16:uniqueId val="{00000005-62B7-4C37-8549-8C78769A423F}"/>
              </c:ext>
            </c:extLst>
          </c:dPt>
          <c:dPt>
            <c:idx val="3"/>
            <c:invertIfNegative val="0"/>
            <c:bubble3D val="0"/>
            <c:spPr>
              <a:solidFill>
                <a:srgbClr val="B4B4B4"/>
              </a:solidFill>
              <a:ln w="6350">
                <a:solidFill>
                  <a:schemeClr val="tx1"/>
                </a:solidFill>
              </a:ln>
            </c:spPr>
            <c:extLst>
              <c:ext xmlns:c16="http://schemas.microsoft.com/office/drawing/2014/chart" uri="{C3380CC4-5D6E-409C-BE32-E72D297353CC}">
                <c16:uniqueId val="{00000007-62B7-4C37-8549-8C78769A423F}"/>
              </c:ext>
            </c:extLst>
          </c:dPt>
          <c:dPt>
            <c:idx val="4"/>
            <c:invertIfNegative val="0"/>
            <c:bubble3D val="0"/>
            <c:spPr>
              <a:solidFill>
                <a:srgbClr val="000000"/>
              </a:solidFill>
              <a:ln w="6350">
                <a:solidFill>
                  <a:schemeClr val="tx1"/>
                </a:solidFill>
              </a:ln>
            </c:spPr>
            <c:extLst>
              <c:ext xmlns:c16="http://schemas.microsoft.com/office/drawing/2014/chart" uri="{C3380CC4-5D6E-409C-BE32-E72D297353CC}">
                <c16:uniqueId val="{00000009-62B7-4C37-8549-8C78769A423F}"/>
              </c:ext>
            </c:extLst>
          </c:dPt>
          <c:dPt>
            <c:idx val="5"/>
            <c:invertIfNegative val="0"/>
            <c:bubble3D val="0"/>
            <c:spPr>
              <a:solidFill>
                <a:srgbClr val="B4B4B4"/>
              </a:solidFill>
              <a:ln w="6350">
                <a:solidFill>
                  <a:schemeClr val="tx1"/>
                </a:solidFill>
              </a:ln>
            </c:spPr>
            <c:extLst>
              <c:ext xmlns:c16="http://schemas.microsoft.com/office/drawing/2014/chart" uri="{C3380CC4-5D6E-409C-BE32-E72D297353CC}">
                <c16:uniqueId val="{0000000B-62B7-4C37-8549-8C78769A423F}"/>
              </c:ext>
            </c:extLst>
          </c:dPt>
          <c:dPt>
            <c:idx val="6"/>
            <c:invertIfNegative val="0"/>
            <c:bubble3D val="0"/>
            <c:spPr>
              <a:solidFill>
                <a:srgbClr val="B4B4B4"/>
              </a:solidFill>
              <a:ln w="6350">
                <a:solidFill>
                  <a:schemeClr val="tx1"/>
                </a:solidFill>
              </a:ln>
            </c:spPr>
            <c:extLst>
              <c:ext xmlns:c16="http://schemas.microsoft.com/office/drawing/2014/chart" uri="{C3380CC4-5D6E-409C-BE32-E72D297353CC}">
                <c16:uniqueId val="{0000000D-62B7-4C37-8549-8C78769A423F}"/>
              </c:ext>
            </c:extLst>
          </c:dPt>
          <c:dPt>
            <c:idx val="7"/>
            <c:invertIfNegative val="0"/>
            <c:bubble3D val="0"/>
            <c:spPr>
              <a:solidFill>
                <a:srgbClr val="B4B4B4"/>
              </a:solidFill>
              <a:ln w="6350">
                <a:solidFill>
                  <a:schemeClr val="tx1"/>
                </a:solidFill>
              </a:ln>
            </c:spPr>
            <c:extLst>
              <c:ext xmlns:c16="http://schemas.microsoft.com/office/drawing/2014/chart" uri="{C3380CC4-5D6E-409C-BE32-E72D297353CC}">
                <c16:uniqueId val="{0000000F-62B7-4C37-8549-8C78769A423F}"/>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62B7-4C37-8549-8C78769A423F}"/>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62B7-4C37-8549-8C78769A423F}"/>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62B7-4C37-8549-8C78769A423F}"/>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62B7-4C37-8549-8C78769A423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Canada</c:v>
                </c:pt>
                <c:pt idx="1">
                  <c:v>Suède</c:v>
                </c:pt>
                <c:pt idx="2">
                  <c:v>Norvège</c:v>
                </c:pt>
                <c:pt idx="3">
                  <c:v>États-Unis</c:v>
                </c:pt>
                <c:pt idx="4">
                  <c:v>Moy. FCMW</c:v>
                </c:pt>
                <c:pt idx="5">
                  <c:v>Australie</c:v>
                </c:pt>
                <c:pt idx="6">
                  <c:v>Nouvelle-Zélande</c:v>
                </c:pt>
                <c:pt idx="7">
                  <c:v>Royaume-Uni</c:v>
                </c:pt>
                <c:pt idx="8">
                  <c:v>Suisse</c:v>
                </c:pt>
                <c:pt idx="9">
                  <c:v>Pays-Bas</c:v>
                </c:pt>
                <c:pt idx="10">
                  <c:v>Allemagne</c:v>
                </c:pt>
                <c:pt idx="11">
                  <c:v>France</c:v>
                </c:pt>
              </c:strCache>
            </c:strRef>
          </c:cat>
          <c:val>
            <c:numRef>
              <c:f>Sheet1!$B$2:$B$13</c:f>
              <c:numCache>
                <c:formatCode>0\ %</c:formatCode>
                <c:ptCount val="12"/>
                <c:pt idx="0">
                  <c:v>0.29450489702967164</c:v>
                </c:pt>
                <c:pt idx="1">
                  <c:v>0.20031458414396155</c:v>
                </c:pt>
                <c:pt idx="2">
                  <c:v>0.12999785514420742</c:v>
                </c:pt>
                <c:pt idx="3">
                  <c:v>0.11167528797632154</c:v>
                </c:pt>
                <c:pt idx="4">
                  <c:v>0.10659053612021738</c:v>
                </c:pt>
                <c:pt idx="5">
                  <c:v>9.8182809449619518E-2</c:v>
                </c:pt>
                <c:pt idx="6">
                  <c:v>9.7478424738672964E-2</c:v>
                </c:pt>
                <c:pt idx="7">
                  <c:v>7.9424791347357249E-2</c:v>
                </c:pt>
                <c:pt idx="8">
                  <c:v>7.3815601762920402E-2</c:v>
                </c:pt>
                <c:pt idx="9">
                  <c:v>3.9665063705732161E-2</c:v>
                </c:pt>
                <c:pt idx="10">
                  <c:v>3.2524294781937593E-2</c:v>
                </c:pt>
                <c:pt idx="11">
                  <c:v>1.4912287241989015E-2</c:v>
                </c:pt>
              </c:numCache>
            </c:numRef>
          </c:val>
          <c:extLst>
            <c:ext xmlns:c16="http://schemas.microsoft.com/office/drawing/2014/chart" uri="{C3380CC4-5D6E-409C-BE32-E72D297353CC}">
              <c16:uniqueId val="{00000018-62B7-4C37-8549-8C78769A423F}"/>
            </c:ext>
          </c:extLst>
        </c:ser>
        <c:dLbls>
          <c:dLblPos val="outEnd"/>
          <c:showLegendKey val="0"/>
          <c:showVal val="1"/>
          <c:showCatName val="0"/>
          <c:showSerName val="0"/>
          <c:showPercent val="0"/>
          <c:showBubbleSize val="0"/>
        </c:dLbls>
        <c:gapWidth val="45"/>
        <c:axId val="109425792"/>
        <c:axId val="109441792"/>
      </c:barChart>
      <c:catAx>
        <c:axId val="109425792"/>
        <c:scaling>
          <c:orientation val="minMax"/>
        </c:scaling>
        <c:delete val="0"/>
        <c:axPos val="l"/>
        <c:numFmt formatCode="General" sourceLinked="1"/>
        <c:majorTickMark val="out"/>
        <c:minorTickMark val="none"/>
        <c:tickLblPos val="nextTo"/>
        <c:spPr>
          <a:ln w="6350">
            <a:solidFill>
              <a:schemeClr val="tx1"/>
            </a:solidFill>
          </a:ln>
        </c:spPr>
        <c:crossAx val="109441792"/>
        <c:crosses val="autoZero"/>
        <c:auto val="1"/>
        <c:lblAlgn val="ctr"/>
        <c:lblOffset val="100"/>
        <c:noMultiLvlLbl val="0"/>
      </c:catAx>
      <c:valAx>
        <c:axId val="109441792"/>
        <c:scaling>
          <c:orientation val="minMax"/>
        </c:scaling>
        <c:delete val="0"/>
        <c:axPos val="b"/>
        <c:majorGridlines>
          <c:spPr>
            <a:ln>
              <a:noFill/>
            </a:ln>
          </c:spPr>
        </c:majorGridlines>
        <c:numFmt formatCode="0\ %" sourceLinked="1"/>
        <c:majorTickMark val="out"/>
        <c:minorTickMark val="none"/>
        <c:tickLblPos val="none"/>
        <c:spPr>
          <a:ln>
            <a:noFill/>
          </a:ln>
        </c:spPr>
        <c:crossAx val="109425792"/>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405744133004825E-2"/>
          <c:y val="0.10520537372030767"/>
          <c:w val="0.46894115523111812"/>
          <c:h val="0.69775436591984397"/>
        </c:manualLayout>
      </c:layout>
      <c:pieChart>
        <c:varyColors val="1"/>
        <c:ser>
          <c:idx val="0"/>
          <c:order val="0"/>
          <c:tx>
            <c:strRef>
              <c:f>Sheet1!$B$1</c:f>
              <c:strCache>
                <c:ptCount val="1"/>
                <c:pt idx="0">
                  <c:v>percent</c:v>
                </c:pt>
              </c:strCache>
            </c:strRef>
          </c:tx>
          <c:spPr>
            <a:solidFill>
              <a:srgbClr val="33BDB7"/>
            </a:solidFill>
            <a:ln w="6350">
              <a:solidFill>
                <a:schemeClr val="tx1"/>
              </a:solidFill>
            </a:ln>
          </c:spPr>
          <c:dPt>
            <c:idx val="0"/>
            <c:bubble3D val="0"/>
            <c:spPr>
              <a:solidFill>
                <a:srgbClr val="CFE8E3"/>
              </a:solidFill>
              <a:ln w="6350">
                <a:solidFill>
                  <a:schemeClr val="tx1"/>
                </a:solidFill>
              </a:ln>
            </c:spPr>
            <c:extLst>
              <c:ext xmlns:c16="http://schemas.microsoft.com/office/drawing/2014/chart" uri="{C3380CC4-5D6E-409C-BE32-E72D297353CC}">
                <c16:uniqueId val="{00000001-AB3A-40A9-B7BE-9538275061B2}"/>
              </c:ext>
            </c:extLst>
          </c:dPt>
          <c:dPt>
            <c:idx val="1"/>
            <c:bubble3D val="0"/>
            <c:spPr>
              <a:solidFill>
                <a:srgbClr val="ED7024"/>
              </a:solidFill>
              <a:ln w="6350">
                <a:solidFill>
                  <a:schemeClr val="tx1"/>
                </a:solidFill>
              </a:ln>
            </c:spPr>
            <c:extLst>
              <c:ext xmlns:c16="http://schemas.microsoft.com/office/drawing/2014/chart" uri="{C3380CC4-5D6E-409C-BE32-E72D297353CC}">
                <c16:uniqueId val="{00000003-AB3A-40A9-B7BE-9538275061B2}"/>
              </c:ext>
            </c:extLst>
          </c:dPt>
          <c:dPt>
            <c:idx val="2"/>
            <c:bubble3D val="0"/>
            <c:spPr>
              <a:pattFill prst="pct90">
                <a:fgClr>
                  <a:srgbClr val="CFE8E3"/>
                </a:fgClr>
                <a:bgClr>
                  <a:srgbClr val="00A199"/>
                </a:bgClr>
              </a:pattFill>
              <a:ln w="6350">
                <a:solidFill>
                  <a:schemeClr val="tx1"/>
                </a:solidFill>
              </a:ln>
            </c:spPr>
            <c:extLst>
              <c:ext xmlns:c16="http://schemas.microsoft.com/office/drawing/2014/chart" uri="{C3380CC4-5D6E-409C-BE32-E72D297353CC}">
                <c16:uniqueId val="{00000005-AB3A-40A9-B7BE-9538275061B2}"/>
              </c:ext>
            </c:extLst>
          </c:dPt>
          <c:dPt>
            <c:idx val="3"/>
            <c:bubble3D val="0"/>
            <c:spPr>
              <a:pattFill prst="zigZag">
                <a:fgClr>
                  <a:schemeClr val="bg1"/>
                </a:fgClr>
                <a:bgClr>
                  <a:srgbClr val="ED7024"/>
                </a:bgClr>
              </a:pattFill>
              <a:ln w="6350">
                <a:solidFill>
                  <a:schemeClr val="tx1"/>
                </a:solidFill>
              </a:ln>
            </c:spPr>
            <c:extLst>
              <c:ext xmlns:c16="http://schemas.microsoft.com/office/drawing/2014/chart" uri="{C3380CC4-5D6E-409C-BE32-E72D297353CC}">
                <c16:uniqueId val="{00000007-AB3A-40A9-B7BE-9538275061B2}"/>
              </c:ext>
            </c:extLst>
          </c:dPt>
          <c:dLbls>
            <c:dLbl>
              <c:idx val="0"/>
              <c:layout>
                <c:manualLayout>
                  <c:x val="3.7685763673317345E-3"/>
                  <c:y val="-1.6198363099607566E-2"/>
                </c:manualLayout>
              </c:layout>
              <c:spPr>
                <a:noFill/>
              </c:spPr>
              <c:txPr>
                <a:bodyPr/>
                <a:lstStyle/>
                <a:p>
                  <a:pPr>
                    <a:defRPr sz="1200">
                      <a:solidFill>
                        <a:schemeClr val="tx1"/>
                      </a:solidFill>
                      <a:latin typeface="Arial Narrow" panose="020B060602020203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3A-40A9-B7BE-9538275061B2}"/>
                </c:ext>
              </c:extLst>
            </c:dLbl>
            <c:dLbl>
              <c:idx val="1"/>
              <c:spPr>
                <a:solidFill>
                  <a:srgbClr val="ED7024"/>
                </a:solidFill>
              </c:spPr>
              <c:txPr>
                <a:bodyPr/>
                <a:lstStyle/>
                <a:p>
                  <a:pPr>
                    <a:defRPr sz="1200">
                      <a:solidFill>
                        <a:schemeClr val="tx1"/>
                      </a:solidFill>
                      <a:latin typeface="Arial Narrow" panose="020B060602020203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AB3A-40A9-B7BE-9538275061B2}"/>
                </c:ext>
              </c:extLst>
            </c:dLbl>
            <c:dLbl>
              <c:idx val="2"/>
              <c:spPr>
                <a:solidFill>
                  <a:srgbClr val="CFE8E3"/>
                </a:solidFill>
              </c:spPr>
              <c:txPr>
                <a:bodyPr/>
                <a:lstStyle/>
                <a:p>
                  <a:pPr>
                    <a:defRPr sz="1200">
                      <a:solidFill>
                        <a:schemeClr val="tx1"/>
                      </a:solidFill>
                      <a:latin typeface="Arial Narrow" panose="020B060602020203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AB3A-40A9-B7BE-9538275061B2}"/>
                </c:ext>
              </c:extLst>
            </c:dLbl>
            <c:dLbl>
              <c:idx val="3"/>
              <c:spPr>
                <a:solidFill>
                  <a:srgbClr val="ED7024"/>
                </a:solidFill>
              </c:spPr>
              <c:txPr>
                <a:bodyPr/>
                <a:lstStyle/>
                <a:p>
                  <a:pPr>
                    <a:defRPr sz="1200">
                      <a:solidFill>
                        <a:schemeClr val="tx1"/>
                      </a:solidFill>
                      <a:latin typeface="Arial Narrow" panose="020B060602020203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AB3A-40A9-B7BE-9538275061B2}"/>
                </c:ext>
              </c:extLst>
            </c:dLbl>
            <c:spPr>
              <a:noFill/>
              <a:ln>
                <a:noFill/>
              </a:ln>
              <a:effectLst/>
            </c:spPr>
            <c:txPr>
              <a:bodyPr/>
              <a:lstStyle/>
              <a:p>
                <a:pPr>
                  <a:defRPr sz="1200">
                    <a:solidFill>
                      <a:schemeClr val="tx1"/>
                    </a:solidFill>
                    <a:latin typeface="Arial Narrow" panose="020B0606020202030204" pitchFamily="34" charset="0"/>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Jamais traité ou est parti sans être traité</c:v>
                </c:pt>
                <c:pt idx="1">
                  <c:v>Moins d’une heure</c:v>
                </c:pt>
                <c:pt idx="2">
                  <c:v>De 1 heure à moins de 4 heures</c:v>
                </c:pt>
                <c:pt idx="3">
                  <c:v>4 heures et plus</c:v>
                </c:pt>
              </c:strCache>
            </c:strRef>
          </c:cat>
          <c:val>
            <c:numRef>
              <c:f>Sheet1!$B$2:$B$5</c:f>
              <c:numCache>
                <c:formatCode>0\ %</c:formatCode>
                <c:ptCount val="4"/>
                <c:pt idx="0">
                  <c:v>0.01</c:v>
                </c:pt>
                <c:pt idx="1">
                  <c:v>0.35</c:v>
                </c:pt>
                <c:pt idx="2">
                  <c:v>0.34</c:v>
                </c:pt>
                <c:pt idx="3">
                  <c:v>0.28999999999999998</c:v>
                </c:pt>
              </c:numCache>
            </c:numRef>
          </c:val>
          <c:extLst>
            <c:ext xmlns:c16="http://schemas.microsoft.com/office/drawing/2014/chart" uri="{C3380CC4-5D6E-409C-BE32-E72D297353CC}">
              <c16:uniqueId val="{00000008-AB3A-40A9-B7BE-9538275061B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8788423018357439"/>
          <c:y val="0.20874247530258325"/>
          <c:w val="0.39817491683930545"/>
          <c:h val="0.5650775032438625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1566534328213746"/>
          <c:w val="0.52035255603637365"/>
          <c:h val="0.8484070698937114"/>
        </c:manualLayout>
      </c:layout>
      <c:barChart>
        <c:barDir val="bar"/>
        <c:grouping val="clustered"/>
        <c:varyColors val="0"/>
        <c:ser>
          <c:idx val="0"/>
          <c:order val="0"/>
          <c:tx>
            <c:strRef>
              <c:f>Sheet1!$B$1</c:f>
              <c:strCache>
                <c:ptCount val="1"/>
                <c:pt idx="0">
                  <c:v>Column2</c:v>
                </c:pt>
              </c:strCache>
            </c:strRef>
          </c:tx>
          <c:spPr>
            <a:solidFill>
              <a:srgbClr val="FFFFFF">
                <a:lumMod val="65000"/>
              </a:srgbClr>
            </a:solidFill>
            <a:ln w="6350">
              <a:solidFill>
                <a:schemeClr val="tx1"/>
              </a:solidFill>
            </a:ln>
          </c:spPr>
          <c:invertIfNegative val="0"/>
          <c:dPt>
            <c:idx val="0"/>
            <c:invertIfNegative val="0"/>
            <c:bubble3D val="0"/>
            <c:spPr>
              <a:solidFill>
                <a:srgbClr val="F48120"/>
              </a:solidFill>
              <a:ln w="6350">
                <a:solidFill>
                  <a:schemeClr val="tx1"/>
                </a:solidFill>
              </a:ln>
            </c:spPr>
            <c:extLst>
              <c:ext xmlns:c16="http://schemas.microsoft.com/office/drawing/2014/chart" uri="{C3380CC4-5D6E-409C-BE32-E72D297353CC}">
                <c16:uniqueId val="{00000001-B807-421D-96A8-A7C3F754C3CC}"/>
              </c:ext>
            </c:extLst>
          </c:dPt>
          <c:dPt>
            <c:idx val="1"/>
            <c:invertIfNegative val="0"/>
            <c:bubble3D val="0"/>
            <c:spPr>
              <a:solidFill>
                <a:srgbClr val="B4B4B4"/>
              </a:solidFill>
              <a:ln w="6350">
                <a:solidFill>
                  <a:schemeClr val="tx1"/>
                </a:solidFill>
              </a:ln>
            </c:spPr>
            <c:extLst>
              <c:ext xmlns:c16="http://schemas.microsoft.com/office/drawing/2014/chart" uri="{C3380CC4-5D6E-409C-BE32-E72D297353CC}">
                <c16:uniqueId val="{00000003-B807-421D-96A8-A7C3F754C3CC}"/>
              </c:ext>
            </c:extLst>
          </c:dPt>
          <c:dPt>
            <c:idx val="2"/>
            <c:invertIfNegative val="0"/>
            <c:bubble3D val="0"/>
            <c:spPr>
              <a:solidFill>
                <a:srgbClr val="B4B4B4"/>
              </a:solidFill>
              <a:ln w="6350">
                <a:solidFill>
                  <a:schemeClr val="tx1"/>
                </a:solidFill>
              </a:ln>
            </c:spPr>
            <c:extLst>
              <c:ext xmlns:c16="http://schemas.microsoft.com/office/drawing/2014/chart" uri="{C3380CC4-5D6E-409C-BE32-E72D297353CC}">
                <c16:uniqueId val="{00000005-B807-421D-96A8-A7C3F754C3CC}"/>
              </c:ext>
            </c:extLst>
          </c:dPt>
          <c:dPt>
            <c:idx val="3"/>
            <c:invertIfNegative val="0"/>
            <c:bubble3D val="0"/>
            <c:spPr>
              <a:solidFill>
                <a:srgbClr val="B4B4B4"/>
              </a:solidFill>
              <a:ln w="6350">
                <a:solidFill>
                  <a:schemeClr val="tx1"/>
                </a:solidFill>
              </a:ln>
            </c:spPr>
            <c:extLst>
              <c:ext xmlns:c16="http://schemas.microsoft.com/office/drawing/2014/chart" uri="{C3380CC4-5D6E-409C-BE32-E72D297353CC}">
                <c16:uniqueId val="{00000007-B807-421D-96A8-A7C3F754C3CC}"/>
              </c:ext>
            </c:extLst>
          </c:dPt>
          <c:dPt>
            <c:idx val="4"/>
            <c:invertIfNegative val="0"/>
            <c:bubble3D val="0"/>
            <c:spPr>
              <a:solidFill>
                <a:srgbClr val="B4B4B4"/>
              </a:solidFill>
              <a:ln w="6350">
                <a:solidFill>
                  <a:schemeClr val="tx1"/>
                </a:solidFill>
              </a:ln>
            </c:spPr>
            <c:extLst>
              <c:ext xmlns:c16="http://schemas.microsoft.com/office/drawing/2014/chart" uri="{C3380CC4-5D6E-409C-BE32-E72D297353CC}">
                <c16:uniqueId val="{00000009-B807-421D-96A8-A7C3F754C3CC}"/>
              </c:ext>
            </c:extLst>
          </c:dPt>
          <c:dPt>
            <c:idx val="5"/>
            <c:invertIfNegative val="0"/>
            <c:bubble3D val="0"/>
            <c:spPr>
              <a:solidFill>
                <a:srgbClr val="000000"/>
              </a:solidFill>
              <a:ln w="6350">
                <a:solidFill>
                  <a:schemeClr val="tx1"/>
                </a:solidFill>
              </a:ln>
            </c:spPr>
            <c:extLst>
              <c:ext xmlns:c16="http://schemas.microsoft.com/office/drawing/2014/chart" uri="{C3380CC4-5D6E-409C-BE32-E72D297353CC}">
                <c16:uniqueId val="{0000000B-B807-421D-96A8-A7C3F754C3CC}"/>
              </c:ext>
            </c:extLst>
          </c:dPt>
          <c:dPt>
            <c:idx val="6"/>
            <c:invertIfNegative val="0"/>
            <c:bubble3D val="0"/>
            <c:spPr>
              <a:solidFill>
                <a:srgbClr val="B4B4B4"/>
              </a:solidFill>
              <a:ln w="6350">
                <a:solidFill>
                  <a:schemeClr val="tx1"/>
                </a:solidFill>
              </a:ln>
            </c:spPr>
            <c:extLst>
              <c:ext xmlns:c16="http://schemas.microsoft.com/office/drawing/2014/chart" uri="{C3380CC4-5D6E-409C-BE32-E72D297353CC}">
                <c16:uniqueId val="{0000000D-B807-421D-96A8-A7C3F754C3CC}"/>
              </c:ext>
            </c:extLst>
          </c:dPt>
          <c:dPt>
            <c:idx val="7"/>
            <c:invertIfNegative val="0"/>
            <c:bubble3D val="0"/>
            <c:spPr>
              <a:solidFill>
                <a:srgbClr val="B4B4B4"/>
              </a:solidFill>
              <a:ln w="6350">
                <a:solidFill>
                  <a:schemeClr val="tx1"/>
                </a:solidFill>
              </a:ln>
            </c:spPr>
            <c:extLst>
              <c:ext xmlns:c16="http://schemas.microsoft.com/office/drawing/2014/chart" uri="{C3380CC4-5D6E-409C-BE32-E72D297353CC}">
                <c16:uniqueId val="{0000000F-B807-421D-96A8-A7C3F754C3CC}"/>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B807-421D-96A8-A7C3F754C3CC}"/>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B807-421D-96A8-A7C3F754C3CC}"/>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B807-421D-96A8-A7C3F754C3CC}"/>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B807-421D-96A8-A7C3F754C3C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Canada</c:v>
                </c:pt>
                <c:pt idx="1">
                  <c:v>Norvège</c:v>
                </c:pt>
                <c:pt idx="2">
                  <c:v>Nouvelle-Zélande</c:v>
                </c:pt>
                <c:pt idx="3">
                  <c:v>Suède</c:v>
                </c:pt>
                <c:pt idx="4">
                  <c:v>Royaume-Uni</c:v>
                </c:pt>
                <c:pt idx="5">
                  <c:v>Moy. FCMW</c:v>
                </c:pt>
                <c:pt idx="6">
                  <c:v>France</c:v>
                </c:pt>
                <c:pt idx="7">
                  <c:v>Australie</c:v>
                </c:pt>
                <c:pt idx="8">
                  <c:v>Allemagne</c:v>
                </c:pt>
                <c:pt idx="9">
                  <c:v>États-Unis</c:v>
                </c:pt>
                <c:pt idx="10">
                  <c:v>Pays-Bas</c:v>
                </c:pt>
                <c:pt idx="11">
                  <c:v>Suisse</c:v>
                </c:pt>
              </c:strCache>
            </c:strRef>
          </c:cat>
          <c:val>
            <c:numRef>
              <c:f>Sheet1!$B$2:$B$13</c:f>
              <c:numCache>
                <c:formatCode>0\ %</c:formatCode>
                <c:ptCount val="12"/>
                <c:pt idx="0">
                  <c:v>0.56009240757589795</c:v>
                </c:pt>
                <c:pt idx="1">
                  <c:v>0.51824768487231354</c:v>
                </c:pt>
                <c:pt idx="2">
                  <c:v>0.44462908558785857</c:v>
                </c:pt>
                <c:pt idx="3">
                  <c:v>0.41737782362910214</c:v>
                </c:pt>
                <c:pt idx="4">
                  <c:v>0.37371516266304428</c:v>
                </c:pt>
                <c:pt idx="5">
                  <c:v>0.35991323288227739</c:v>
                </c:pt>
                <c:pt idx="6">
                  <c:v>0.35684714476673751</c:v>
                </c:pt>
                <c:pt idx="7">
                  <c:v>0.35177564627002089</c:v>
                </c:pt>
                <c:pt idx="8">
                  <c:v>0.24541532939166166</c:v>
                </c:pt>
                <c:pt idx="9">
                  <c:v>0.24013107307653492</c:v>
                </c:pt>
                <c:pt idx="10">
                  <c:v>0.23200411931445952</c:v>
                </c:pt>
                <c:pt idx="11">
                  <c:v>0.21881008455742029</c:v>
                </c:pt>
              </c:numCache>
            </c:numRef>
          </c:val>
          <c:extLst>
            <c:ext xmlns:c16="http://schemas.microsoft.com/office/drawing/2014/chart" uri="{C3380CC4-5D6E-409C-BE32-E72D297353CC}">
              <c16:uniqueId val="{00000018-B807-421D-96A8-A7C3F754C3CC}"/>
            </c:ext>
          </c:extLst>
        </c:ser>
        <c:dLbls>
          <c:dLblPos val="outEnd"/>
          <c:showLegendKey val="0"/>
          <c:showVal val="1"/>
          <c:showCatName val="0"/>
          <c:showSerName val="0"/>
          <c:showPercent val="0"/>
          <c:showBubbleSize val="0"/>
        </c:dLbls>
        <c:gapWidth val="45"/>
        <c:axId val="109051264"/>
        <c:axId val="108964864"/>
      </c:barChart>
      <c:catAx>
        <c:axId val="109051264"/>
        <c:scaling>
          <c:orientation val="minMax"/>
        </c:scaling>
        <c:delete val="0"/>
        <c:axPos val="l"/>
        <c:numFmt formatCode="General" sourceLinked="1"/>
        <c:majorTickMark val="out"/>
        <c:minorTickMark val="none"/>
        <c:tickLblPos val="nextTo"/>
        <c:spPr>
          <a:ln w="6350">
            <a:solidFill>
              <a:schemeClr val="tx1"/>
            </a:solidFill>
          </a:ln>
        </c:spPr>
        <c:crossAx val="108964864"/>
        <c:crosses val="autoZero"/>
        <c:auto val="1"/>
        <c:lblAlgn val="ctr"/>
        <c:lblOffset val="100"/>
        <c:noMultiLvlLbl val="0"/>
      </c:catAx>
      <c:valAx>
        <c:axId val="108964864"/>
        <c:scaling>
          <c:orientation val="minMax"/>
        </c:scaling>
        <c:delete val="0"/>
        <c:axPos val="b"/>
        <c:majorGridlines>
          <c:spPr>
            <a:ln>
              <a:noFill/>
            </a:ln>
          </c:spPr>
        </c:majorGridlines>
        <c:numFmt formatCode="0\ %" sourceLinked="1"/>
        <c:majorTickMark val="out"/>
        <c:minorTickMark val="none"/>
        <c:tickLblPos val="none"/>
        <c:spPr>
          <a:ln>
            <a:noFill/>
          </a:ln>
        </c:spPr>
        <c:crossAx val="109051264"/>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015167118183449"/>
          <c:y val="0.16400211009179588"/>
          <c:w val="0.83253944006221536"/>
          <c:h val="0.58094255752560109"/>
        </c:manualLayout>
      </c:layout>
      <c:lineChart>
        <c:grouping val="standard"/>
        <c:varyColors val="0"/>
        <c:ser>
          <c:idx val="0"/>
          <c:order val="0"/>
          <c:tx>
            <c:strRef>
              <c:f>Sheet1!$B$1</c:f>
              <c:strCache>
                <c:ptCount val="1"/>
                <c:pt idx="0">
                  <c:v>Canada</c:v>
                </c:pt>
              </c:strCache>
            </c:strRef>
          </c:tx>
          <c:spPr>
            <a:ln w="31750">
              <a:solidFill>
                <a:sysClr val="windowText" lastClr="000000"/>
              </a:solidFill>
            </a:ln>
          </c:spPr>
          <c:marker>
            <c:symbol val="diamond"/>
            <c:size val="9"/>
            <c:spPr>
              <a:solidFill>
                <a:srgbClr val="D8D2BC"/>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2010</c:v>
                </c:pt>
                <c:pt idx="1">
                  <c:v>2013</c:v>
                </c:pt>
                <c:pt idx="2">
                  <c:v>2016</c:v>
                </c:pt>
              </c:numCache>
            </c:numRef>
          </c:cat>
          <c:val>
            <c:numRef>
              <c:f>Sheet1!$B$2:$B$4</c:f>
              <c:numCache>
                <c:formatCode>0\ %</c:formatCode>
                <c:ptCount val="3"/>
                <c:pt idx="0">
                  <c:v>0.56000000000000005</c:v>
                </c:pt>
                <c:pt idx="1">
                  <c:v>0.56999999999999995</c:v>
                </c:pt>
                <c:pt idx="2">
                  <c:v>0.56000000000000005</c:v>
                </c:pt>
              </c:numCache>
            </c:numRef>
          </c:val>
          <c:smooth val="0"/>
          <c:extLst>
            <c:ext xmlns:c16="http://schemas.microsoft.com/office/drawing/2014/chart" uri="{C3380CC4-5D6E-409C-BE32-E72D297353CC}">
              <c16:uniqueId val="{00000000-7A23-4FC4-A008-00200ECB822D}"/>
            </c:ext>
          </c:extLst>
        </c:ser>
        <c:ser>
          <c:idx val="1"/>
          <c:order val="1"/>
          <c:tx>
            <c:strRef>
              <c:f>Sheet1!$C$1</c:f>
              <c:strCache>
                <c:ptCount val="1"/>
                <c:pt idx="0">
                  <c:v>Moyenne du FCMW</c:v>
                </c:pt>
              </c:strCache>
            </c:strRef>
          </c:tx>
          <c:spPr>
            <a:ln w="31750">
              <a:solidFill>
                <a:sysClr val="windowText" lastClr="000000"/>
              </a:solidFill>
              <a:prstDash val="solid"/>
            </a:ln>
          </c:spPr>
          <c:marker>
            <c:symbol val="square"/>
            <c:size val="8"/>
            <c:spPr>
              <a:solidFill>
                <a:schemeClr val="tx1"/>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2010</c:v>
                </c:pt>
                <c:pt idx="1">
                  <c:v>2013</c:v>
                </c:pt>
                <c:pt idx="2">
                  <c:v>2016</c:v>
                </c:pt>
              </c:numCache>
            </c:numRef>
          </c:cat>
          <c:val>
            <c:numRef>
              <c:f>Sheet1!$C$2:$C$4</c:f>
              <c:numCache>
                <c:formatCode>0\ %</c:formatCode>
                <c:ptCount val="3"/>
                <c:pt idx="0">
                  <c:v>0.35</c:v>
                </c:pt>
                <c:pt idx="1">
                  <c:v>0.32</c:v>
                </c:pt>
                <c:pt idx="2">
                  <c:v>0.36</c:v>
                </c:pt>
              </c:numCache>
            </c:numRef>
          </c:val>
          <c:smooth val="0"/>
          <c:extLst>
            <c:ext xmlns:c16="http://schemas.microsoft.com/office/drawing/2014/chart" uri="{C3380CC4-5D6E-409C-BE32-E72D297353CC}">
              <c16:uniqueId val="{00000001-7A23-4FC4-A008-00200ECB822D}"/>
            </c:ext>
          </c:extLst>
        </c:ser>
        <c:dLbls>
          <c:showLegendKey val="0"/>
          <c:showVal val="0"/>
          <c:showCatName val="0"/>
          <c:showSerName val="0"/>
          <c:showPercent val="0"/>
          <c:showBubbleSize val="0"/>
        </c:dLbls>
        <c:marker val="1"/>
        <c:smooth val="0"/>
        <c:axId val="116380032"/>
        <c:axId val="116381568"/>
      </c:lineChart>
      <c:catAx>
        <c:axId val="116380032"/>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latin typeface="Arial Narrow" panose="020B0606020202030204" pitchFamily="34" charset="0"/>
              </a:defRPr>
            </a:pPr>
            <a:endParaRPr lang="en-US"/>
          </a:p>
        </c:txPr>
        <c:crossAx val="116381568"/>
        <c:crosses val="autoZero"/>
        <c:auto val="1"/>
        <c:lblAlgn val="ctr"/>
        <c:lblOffset val="100"/>
        <c:noMultiLvlLbl val="0"/>
      </c:catAx>
      <c:valAx>
        <c:axId val="116381568"/>
        <c:scaling>
          <c:orientation val="minMax"/>
        </c:scaling>
        <c:delete val="0"/>
        <c:axPos val="l"/>
        <c:numFmt formatCode="0\ %" sourceLinked="1"/>
        <c:majorTickMark val="out"/>
        <c:minorTickMark val="none"/>
        <c:tickLblPos val="nextTo"/>
        <c:spPr>
          <a:ln w="6350">
            <a:solidFill>
              <a:sysClr val="windowText" lastClr="000000"/>
            </a:solidFill>
          </a:ln>
        </c:spPr>
        <c:txPr>
          <a:bodyPr/>
          <a:lstStyle/>
          <a:p>
            <a:pPr>
              <a:defRPr sz="1200">
                <a:latin typeface="Arial Narrow" panose="020B0606020202030204" pitchFamily="34" charset="0"/>
              </a:defRPr>
            </a:pPr>
            <a:endParaRPr lang="en-US"/>
          </a:p>
        </c:txPr>
        <c:crossAx val="116380032"/>
        <c:crosses val="autoZero"/>
        <c:crossBetween val="between"/>
      </c:valAx>
    </c:plotArea>
    <c:legend>
      <c:legendPos val="b"/>
      <c:layout>
        <c:manualLayout>
          <c:xMode val="edge"/>
          <c:yMode val="edge"/>
          <c:x val="9.3597506259988208E-2"/>
          <c:y val="0.8824432078687785"/>
          <c:w val="0.88063933067266043"/>
          <c:h val="9.5638990216376452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441993624639998"/>
          <c:y val="0.1509478129915679"/>
          <c:w val="0.8382711749976498"/>
          <c:h val="0.6174967032528772"/>
        </c:manualLayout>
      </c:layout>
      <c:lineChart>
        <c:grouping val="standard"/>
        <c:varyColors val="0"/>
        <c:ser>
          <c:idx val="0"/>
          <c:order val="0"/>
          <c:tx>
            <c:strRef>
              <c:f>Sheet1!$B$1</c:f>
              <c:strCache>
                <c:ptCount val="1"/>
                <c:pt idx="0">
                  <c:v>Canada</c:v>
                </c:pt>
              </c:strCache>
            </c:strRef>
          </c:tx>
          <c:spPr>
            <a:ln w="31750">
              <a:solidFill>
                <a:sysClr val="windowText" lastClr="000000"/>
              </a:solidFill>
            </a:ln>
          </c:spPr>
          <c:marker>
            <c:symbol val="diamond"/>
            <c:size val="9"/>
            <c:spPr>
              <a:solidFill>
                <a:srgbClr val="D8D2BC"/>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2010</c:v>
                </c:pt>
                <c:pt idx="1">
                  <c:v>2013</c:v>
                </c:pt>
                <c:pt idx="2">
                  <c:v>2016</c:v>
                </c:pt>
              </c:numCache>
            </c:numRef>
          </c:cat>
          <c:val>
            <c:numRef>
              <c:f>Sheet1!$B$2:$B$4</c:f>
              <c:numCache>
                <c:formatCode>0\ %</c:formatCode>
                <c:ptCount val="3"/>
                <c:pt idx="0">
                  <c:v>0.42</c:v>
                </c:pt>
                <c:pt idx="1">
                  <c:v>0.38</c:v>
                </c:pt>
                <c:pt idx="2">
                  <c:v>0.43</c:v>
                </c:pt>
              </c:numCache>
            </c:numRef>
          </c:val>
          <c:smooth val="0"/>
          <c:extLst>
            <c:ext xmlns:c16="http://schemas.microsoft.com/office/drawing/2014/chart" uri="{C3380CC4-5D6E-409C-BE32-E72D297353CC}">
              <c16:uniqueId val="{00000000-EBE1-467E-9A1B-A44F2253D56F}"/>
            </c:ext>
          </c:extLst>
        </c:ser>
        <c:ser>
          <c:idx val="1"/>
          <c:order val="1"/>
          <c:tx>
            <c:strRef>
              <c:f>Sheet1!$C$1</c:f>
              <c:strCache>
                <c:ptCount val="1"/>
                <c:pt idx="0">
                  <c:v>Moyenne du FCMW</c:v>
                </c:pt>
              </c:strCache>
            </c:strRef>
          </c:tx>
          <c:spPr>
            <a:ln w="31750" cmpd="sng">
              <a:solidFill>
                <a:sysClr val="windowText" lastClr="000000"/>
              </a:solidFill>
              <a:prstDash val="solid"/>
            </a:ln>
          </c:spPr>
          <c:marker>
            <c:symbol val="square"/>
            <c:size val="8"/>
            <c:spPr>
              <a:solidFill>
                <a:sysClr val="windowText" lastClr="000000"/>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2010</c:v>
                </c:pt>
                <c:pt idx="1">
                  <c:v>2013</c:v>
                </c:pt>
                <c:pt idx="2">
                  <c:v>2016</c:v>
                </c:pt>
              </c:numCache>
            </c:numRef>
          </c:cat>
          <c:val>
            <c:numRef>
              <c:f>Sheet1!$C$2:$C$4</c:f>
              <c:numCache>
                <c:formatCode>0\ %</c:formatCode>
                <c:ptCount val="3"/>
                <c:pt idx="0">
                  <c:v>0.62</c:v>
                </c:pt>
                <c:pt idx="1">
                  <c:v>0.54549999999999998</c:v>
                </c:pt>
                <c:pt idx="2">
                  <c:v>0.56999999999999995</c:v>
                </c:pt>
              </c:numCache>
            </c:numRef>
          </c:val>
          <c:smooth val="0"/>
          <c:extLst>
            <c:ext xmlns:c16="http://schemas.microsoft.com/office/drawing/2014/chart" uri="{C3380CC4-5D6E-409C-BE32-E72D297353CC}">
              <c16:uniqueId val="{00000001-EBE1-467E-9A1B-A44F2253D56F}"/>
            </c:ext>
          </c:extLst>
        </c:ser>
        <c:dLbls>
          <c:showLegendKey val="0"/>
          <c:showVal val="0"/>
          <c:showCatName val="0"/>
          <c:showSerName val="0"/>
          <c:showPercent val="0"/>
          <c:showBubbleSize val="0"/>
        </c:dLbls>
        <c:marker val="1"/>
        <c:smooth val="0"/>
        <c:axId val="43596416"/>
        <c:axId val="43643264"/>
      </c:lineChart>
      <c:catAx>
        <c:axId val="43596416"/>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latin typeface="Arial Narrow" panose="020B0606020202030204" pitchFamily="34" charset="0"/>
              </a:defRPr>
            </a:pPr>
            <a:endParaRPr lang="en-US"/>
          </a:p>
        </c:txPr>
        <c:crossAx val="43643264"/>
        <c:crosses val="autoZero"/>
        <c:auto val="1"/>
        <c:lblAlgn val="ctr"/>
        <c:lblOffset val="100"/>
        <c:noMultiLvlLbl val="0"/>
      </c:catAx>
      <c:valAx>
        <c:axId val="43643264"/>
        <c:scaling>
          <c:orientation val="minMax"/>
        </c:scaling>
        <c:delete val="0"/>
        <c:axPos val="l"/>
        <c:numFmt formatCode="0\ %" sourceLinked="1"/>
        <c:majorTickMark val="out"/>
        <c:minorTickMark val="none"/>
        <c:tickLblPos val="nextTo"/>
        <c:spPr>
          <a:ln w="6350">
            <a:solidFill>
              <a:sysClr val="windowText" lastClr="000000"/>
            </a:solidFill>
          </a:ln>
        </c:spPr>
        <c:txPr>
          <a:bodyPr/>
          <a:lstStyle/>
          <a:p>
            <a:pPr>
              <a:defRPr sz="1200">
                <a:latin typeface="Arial Narrow" panose="020B0606020202030204" pitchFamily="34" charset="0"/>
              </a:defRPr>
            </a:pPr>
            <a:endParaRPr lang="en-US"/>
          </a:p>
        </c:txPr>
        <c:crossAx val="43596416"/>
        <c:crosses val="autoZero"/>
        <c:crossBetween val="between"/>
      </c:valAx>
    </c:plotArea>
    <c:legend>
      <c:legendPos val="b"/>
      <c:layout>
        <c:manualLayout>
          <c:xMode val="edge"/>
          <c:yMode val="edge"/>
          <c:x val="0.11678670318682539"/>
          <c:y val="0.88188614106176211"/>
          <c:w val="0.84782753839317004"/>
          <c:h val="9.6092195054142376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85876701530516E-2"/>
          <c:y val="0.16112774797809956"/>
          <c:w val="0.90431339598093041"/>
          <c:h val="0.49946180009170538"/>
        </c:manualLayout>
      </c:layout>
      <c:barChart>
        <c:barDir val="col"/>
        <c:grouping val="clustered"/>
        <c:varyColors val="0"/>
        <c:ser>
          <c:idx val="0"/>
          <c:order val="0"/>
          <c:tx>
            <c:strRef>
              <c:f>Sheet1!$C$1</c:f>
              <c:strCache>
                <c:ptCount val="1"/>
                <c:pt idx="0">
                  <c:v>Median waits (days)</c:v>
                </c:pt>
              </c:strCache>
            </c:strRef>
          </c:tx>
          <c:spPr>
            <a:solidFill>
              <a:srgbClr val="82BAB5"/>
            </a:solidFill>
            <a:ln w="6350">
              <a:solidFill>
                <a:schemeClr val="tx1"/>
              </a:solidFill>
            </a:ln>
          </c:spPr>
          <c:invertIfNegative val="0"/>
          <c:dPt>
            <c:idx val="0"/>
            <c:invertIfNegative val="0"/>
            <c:bubble3D val="0"/>
            <c:spPr>
              <a:solidFill>
                <a:srgbClr val="D8D2BC"/>
              </a:solidFill>
              <a:ln w="6350">
                <a:solidFill>
                  <a:schemeClr val="tx1"/>
                </a:solidFill>
              </a:ln>
            </c:spPr>
            <c:extLst>
              <c:ext xmlns:c16="http://schemas.microsoft.com/office/drawing/2014/chart" uri="{C3380CC4-5D6E-409C-BE32-E72D297353CC}">
                <c16:uniqueId val="{00000001-3D2A-40D4-842B-A7770C7352BD}"/>
              </c:ext>
            </c:extLst>
          </c:dPt>
          <c:dPt>
            <c:idx val="1"/>
            <c:invertIfNegative val="0"/>
            <c:bubble3D val="0"/>
            <c:spPr>
              <a:solidFill>
                <a:schemeClr val="tx1"/>
              </a:solidFill>
              <a:ln w="6350">
                <a:solidFill>
                  <a:schemeClr val="tx1"/>
                </a:solidFill>
              </a:ln>
            </c:spPr>
            <c:extLst>
              <c:ext xmlns:c16="http://schemas.microsoft.com/office/drawing/2014/chart" uri="{C3380CC4-5D6E-409C-BE32-E72D297353CC}">
                <c16:uniqueId val="{00000003-3D2A-40D4-842B-A7770C7352BD}"/>
              </c:ext>
            </c:extLst>
          </c:dPt>
          <c:dPt>
            <c:idx val="2"/>
            <c:invertIfNegative val="0"/>
            <c:bubble3D val="0"/>
            <c:spPr>
              <a:solidFill>
                <a:srgbClr val="D8D2BC"/>
              </a:solidFill>
              <a:ln w="6350">
                <a:solidFill>
                  <a:schemeClr val="tx1"/>
                </a:solidFill>
              </a:ln>
            </c:spPr>
            <c:extLst>
              <c:ext xmlns:c16="http://schemas.microsoft.com/office/drawing/2014/chart" uri="{C3380CC4-5D6E-409C-BE32-E72D297353CC}">
                <c16:uniqueId val="{00000005-3D2A-40D4-842B-A7770C7352BD}"/>
              </c:ext>
            </c:extLst>
          </c:dPt>
          <c:dPt>
            <c:idx val="3"/>
            <c:invertIfNegative val="0"/>
            <c:bubble3D val="0"/>
            <c:spPr>
              <a:solidFill>
                <a:schemeClr val="tx1"/>
              </a:solidFill>
              <a:ln w="6350">
                <a:solidFill>
                  <a:schemeClr val="tx1"/>
                </a:solidFill>
              </a:ln>
            </c:spPr>
            <c:extLst>
              <c:ext xmlns:c16="http://schemas.microsoft.com/office/drawing/2014/chart" uri="{C3380CC4-5D6E-409C-BE32-E72D297353CC}">
                <c16:uniqueId val="{00000007-3D2A-40D4-842B-A7770C7352BD}"/>
              </c:ext>
            </c:extLst>
          </c:dPt>
          <c:dPt>
            <c:idx val="4"/>
            <c:invertIfNegative val="0"/>
            <c:bubble3D val="0"/>
            <c:spPr>
              <a:solidFill>
                <a:srgbClr val="D8D2BC"/>
              </a:solidFill>
              <a:ln w="6350">
                <a:solidFill>
                  <a:schemeClr val="tx1"/>
                </a:solidFill>
              </a:ln>
            </c:spPr>
            <c:extLst>
              <c:ext xmlns:c16="http://schemas.microsoft.com/office/drawing/2014/chart" uri="{C3380CC4-5D6E-409C-BE32-E72D297353CC}">
                <c16:uniqueId val="{00000009-3D2A-40D4-842B-A7770C7352BD}"/>
              </c:ext>
            </c:extLst>
          </c:dPt>
          <c:dPt>
            <c:idx val="5"/>
            <c:invertIfNegative val="0"/>
            <c:bubble3D val="0"/>
            <c:spPr>
              <a:solidFill>
                <a:schemeClr val="tx1"/>
              </a:solidFill>
              <a:ln w="6350">
                <a:solidFill>
                  <a:schemeClr val="tx1"/>
                </a:solidFill>
              </a:ln>
            </c:spPr>
            <c:extLst>
              <c:ext xmlns:c16="http://schemas.microsoft.com/office/drawing/2014/chart" uri="{C3380CC4-5D6E-409C-BE32-E72D297353CC}">
                <c16:uniqueId val="{0000000B-3D2A-40D4-842B-A7770C7352BD}"/>
              </c:ext>
            </c:extLst>
          </c:dPt>
          <c:dLbls>
            <c:spPr>
              <a:noFill/>
              <a:ln>
                <a:noFill/>
              </a:ln>
              <a:effectLst/>
            </c:spPr>
            <c:txPr>
              <a:bodyPr/>
              <a:lstStyle/>
              <a:p>
                <a:pP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Sheet1!$A$2:$B$7</c:f>
              <c:multiLvlStrCache>
                <c:ptCount val="6"/>
                <c:lvl>
                  <c:pt idx="0">
                    <c:v>Canada</c:v>
                  </c:pt>
                  <c:pt idx="1">
                    <c:v>Moy. FCMW</c:v>
                  </c:pt>
                  <c:pt idx="2">
                    <c:v>Canada</c:v>
                  </c:pt>
                  <c:pt idx="3">
                    <c:v>Moy. FCMW</c:v>
                  </c:pt>
                  <c:pt idx="4">
                    <c:v>Canada</c:v>
                  </c:pt>
                  <c:pt idx="5">
                    <c:v>Moy. FCMW</c:v>
                  </c:pt>
                </c:lvl>
                <c:lvl>
                  <c:pt idx="0">
                    <c:v>Chirurgie de la cataracte</c:v>
                  </c:pt>
                  <c:pt idx="2">
                    <c:v>Arthroplastie
de la hanche</c:v>
                  </c:pt>
                  <c:pt idx="4">
                    <c:v>Arthroplastie
du genou</c:v>
                  </c:pt>
                </c:lvl>
              </c:multiLvlStrCache>
            </c:multiLvlStrRef>
          </c:cat>
          <c:val>
            <c:numRef>
              <c:f>Sheet1!$C$2:$C$7</c:f>
              <c:numCache>
                <c:formatCode>0</c:formatCode>
                <c:ptCount val="6"/>
                <c:pt idx="0">
                  <c:v>48</c:v>
                </c:pt>
                <c:pt idx="1">
                  <c:v>72.599999999999994</c:v>
                </c:pt>
                <c:pt idx="2">
                  <c:v>87</c:v>
                </c:pt>
                <c:pt idx="3">
                  <c:v>100.2</c:v>
                </c:pt>
                <c:pt idx="4">
                  <c:v>98</c:v>
                </c:pt>
                <c:pt idx="5">
                  <c:v>126</c:v>
                </c:pt>
              </c:numCache>
            </c:numRef>
          </c:val>
          <c:extLst>
            <c:ext xmlns:c16="http://schemas.microsoft.com/office/drawing/2014/chart" uri="{C3380CC4-5D6E-409C-BE32-E72D297353CC}">
              <c16:uniqueId val="{0000000C-3D2A-40D4-842B-A7770C7352BD}"/>
            </c:ext>
          </c:extLst>
        </c:ser>
        <c:dLbls>
          <c:dLblPos val="outEnd"/>
          <c:showLegendKey val="0"/>
          <c:showVal val="1"/>
          <c:showCatName val="0"/>
          <c:showSerName val="0"/>
          <c:showPercent val="0"/>
          <c:showBubbleSize val="0"/>
        </c:dLbls>
        <c:gapWidth val="45"/>
        <c:axId val="116478720"/>
        <c:axId val="116483968"/>
      </c:barChart>
      <c:catAx>
        <c:axId val="116478720"/>
        <c:scaling>
          <c:orientation val="minMax"/>
        </c:scaling>
        <c:delete val="0"/>
        <c:axPos val="b"/>
        <c:numFmt formatCode="General" sourceLinked="1"/>
        <c:majorTickMark val="out"/>
        <c:minorTickMark val="none"/>
        <c:tickLblPos val="nextTo"/>
        <c:spPr>
          <a:ln w="6350">
            <a:solidFill>
              <a:schemeClr val="tx1"/>
            </a:solidFill>
          </a:ln>
        </c:spPr>
        <c:txPr>
          <a:bodyPr/>
          <a:lstStyle/>
          <a:p>
            <a:pPr>
              <a:defRPr sz="1300"/>
            </a:pPr>
            <a:endParaRPr lang="en-US"/>
          </a:p>
        </c:txPr>
        <c:crossAx val="116483968"/>
        <c:crosses val="autoZero"/>
        <c:auto val="1"/>
        <c:lblAlgn val="ctr"/>
        <c:lblOffset val="100"/>
        <c:noMultiLvlLbl val="0"/>
      </c:catAx>
      <c:valAx>
        <c:axId val="116483968"/>
        <c:scaling>
          <c:orientation val="minMax"/>
        </c:scaling>
        <c:delete val="1"/>
        <c:axPos val="l"/>
        <c:majorGridlines>
          <c:spPr>
            <a:ln>
              <a:noFill/>
            </a:ln>
          </c:spPr>
        </c:majorGridlines>
        <c:numFmt formatCode="0" sourceLinked="1"/>
        <c:majorTickMark val="out"/>
        <c:minorTickMark val="none"/>
        <c:tickLblPos val="nextTo"/>
        <c:crossAx val="116478720"/>
        <c:crosses val="autoZero"/>
        <c:crossBetween val="between"/>
      </c:valAx>
    </c:plotArea>
    <c:plotVisOnly val="1"/>
    <c:dispBlanksAs val="gap"/>
    <c:showDLblsOverMax val="0"/>
  </c:chart>
  <c:spPr>
    <a:ln w="12700">
      <a:noFill/>
    </a:ln>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1659437637631272"/>
          <c:w val="0.52035255603637365"/>
          <c:h val="0.84747822906918313"/>
        </c:manualLayout>
      </c:layout>
      <c:barChart>
        <c:barDir val="bar"/>
        <c:grouping val="clustered"/>
        <c:varyColors val="0"/>
        <c:ser>
          <c:idx val="0"/>
          <c:order val="0"/>
          <c:tx>
            <c:strRef>
              <c:f>Sheet1!$B$1</c:f>
              <c:strCache>
                <c:ptCount val="1"/>
                <c:pt idx="0">
                  <c:v>Column2</c:v>
                </c:pt>
              </c:strCache>
            </c:strRef>
          </c:tx>
          <c:spPr>
            <a:solidFill>
              <a:sysClr val="window" lastClr="FFFFFF">
                <a:lumMod val="75000"/>
              </a:sysClr>
            </a:solidFill>
            <a:ln w="6350">
              <a:solidFill>
                <a:schemeClr val="tx1"/>
              </a:solidFill>
            </a:ln>
          </c:spPr>
          <c:invertIfNegative val="0"/>
          <c:dPt>
            <c:idx val="0"/>
            <c:invertIfNegative val="0"/>
            <c:bubble3D val="0"/>
            <c:spPr>
              <a:solidFill>
                <a:srgbClr val="ED7024"/>
              </a:solidFill>
              <a:ln w="6350">
                <a:solidFill>
                  <a:schemeClr val="tx1"/>
                </a:solidFill>
              </a:ln>
            </c:spPr>
            <c:extLst>
              <c:ext xmlns:c16="http://schemas.microsoft.com/office/drawing/2014/chart" uri="{C3380CC4-5D6E-409C-BE32-E72D297353CC}">
                <c16:uniqueId val="{00000001-C839-4058-B8A8-98585DB1B06E}"/>
              </c:ext>
            </c:extLst>
          </c:dPt>
          <c:dPt>
            <c:idx val="1"/>
            <c:invertIfNegative val="0"/>
            <c:bubble3D val="0"/>
            <c:spPr>
              <a:solidFill>
                <a:srgbClr val="B4B4B4"/>
              </a:solidFill>
              <a:ln w="6350">
                <a:solidFill>
                  <a:schemeClr val="tx1"/>
                </a:solidFill>
              </a:ln>
            </c:spPr>
            <c:extLst>
              <c:ext xmlns:c16="http://schemas.microsoft.com/office/drawing/2014/chart" uri="{C3380CC4-5D6E-409C-BE32-E72D297353CC}">
                <c16:uniqueId val="{00000003-C839-4058-B8A8-98585DB1B06E}"/>
              </c:ext>
            </c:extLst>
          </c:dPt>
          <c:dPt>
            <c:idx val="2"/>
            <c:invertIfNegative val="0"/>
            <c:bubble3D val="0"/>
            <c:spPr>
              <a:solidFill>
                <a:srgbClr val="B4B4B4"/>
              </a:solidFill>
              <a:ln w="6350">
                <a:solidFill>
                  <a:schemeClr val="tx1"/>
                </a:solidFill>
              </a:ln>
            </c:spPr>
            <c:extLst>
              <c:ext xmlns:c16="http://schemas.microsoft.com/office/drawing/2014/chart" uri="{C3380CC4-5D6E-409C-BE32-E72D297353CC}">
                <c16:uniqueId val="{00000005-C839-4058-B8A8-98585DB1B06E}"/>
              </c:ext>
            </c:extLst>
          </c:dPt>
          <c:dPt>
            <c:idx val="3"/>
            <c:invertIfNegative val="0"/>
            <c:bubble3D val="0"/>
            <c:spPr>
              <a:solidFill>
                <a:srgbClr val="B4B4B4"/>
              </a:solidFill>
              <a:ln w="6350">
                <a:solidFill>
                  <a:schemeClr val="tx1"/>
                </a:solidFill>
              </a:ln>
            </c:spPr>
            <c:extLst>
              <c:ext xmlns:c16="http://schemas.microsoft.com/office/drawing/2014/chart" uri="{C3380CC4-5D6E-409C-BE32-E72D297353CC}">
                <c16:uniqueId val="{00000007-C839-4058-B8A8-98585DB1B06E}"/>
              </c:ext>
            </c:extLst>
          </c:dPt>
          <c:dPt>
            <c:idx val="4"/>
            <c:invertIfNegative val="0"/>
            <c:bubble3D val="0"/>
            <c:spPr>
              <a:solidFill>
                <a:srgbClr val="B4B4B4"/>
              </a:solidFill>
              <a:ln w="6350">
                <a:solidFill>
                  <a:schemeClr val="tx1"/>
                </a:solidFill>
              </a:ln>
            </c:spPr>
            <c:extLst>
              <c:ext xmlns:c16="http://schemas.microsoft.com/office/drawing/2014/chart" uri="{C3380CC4-5D6E-409C-BE32-E72D297353CC}">
                <c16:uniqueId val="{00000009-C839-4058-B8A8-98585DB1B06E}"/>
              </c:ext>
            </c:extLst>
          </c:dPt>
          <c:dPt>
            <c:idx val="5"/>
            <c:invertIfNegative val="0"/>
            <c:bubble3D val="0"/>
            <c:spPr>
              <a:solidFill>
                <a:srgbClr val="000000"/>
              </a:solidFill>
              <a:ln w="6350">
                <a:solidFill>
                  <a:schemeClr val="tx1"/>
                </a:solidFill>
              </a:ln>
            </c:spPr>
            <c:extLst>
              <c:ext xmlns:c16="http://schemas.microsoft.com/office/drawing/2014/chart" uri="{C3380CC4-5D6E-409C-BE32-E72D297353CC}">
                <c16:uniqueId val="{0000000B-C839-4058-B8A8-98585DB1B06E}"/>
              </c:ext>
            </c:extLst>
          </c:dPt>
          <c:dPt>
            <c:idx val="6"/>
            <c:invertIfNegative val="0"/>
            <c:bubble3D val="0"/>
            <c:spPr>
              <a:solidFill>
                <a:srgbClr val="B4B4B4"/>
              </a:solidFill>
              <a:ln w="6350">
                <a:solidFill>
                  <a:schemeClr val="tx1"/>
                </a:solidFill>
              </a:ln>
            </c:spPr>
            <c:extLst>
              <c:ext xmlns:c16="http://schemas.microsoft.com/office/drawing/2014/chart" uri="{C3380CC4-5D6E-409C-BE32-E72D297353CC}">
                <c16:uniqueId val="{0000000D-C839-4058-B8A8-98585DB1B06E}"/>
              </c:ext>
            </c:extLst>
          </c:dPt>
          <c:dPt>
            <c:idx val="7"/>
            <c:invertIfNegative val="0"/>
            <c:bubble3D val="0"/>
            <c:spPr>
              <a:solidFill>
                <a:srgbClr val="B4B4B4"/>
              </a:solidFill>
              <a:ln w="6350">
                <a:solidFill>
                  <a:schemeClr val="tx1"/>
                </a:solidFill>
              </a:ln>
            </c:spPr>
            <c:extLst>
              <c:ext xmlns:c16="http://schemas.microsoft.com/office/drawing/2014/chart" uri="{C3380CC4-5D6E-409C-BE32-E72D297353CC}">
                <c16:uniqueId val="{0000000F-C839-4058-B8A8-98585DB1B06E}"/>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C839-4058-B8A8-98585DB1B06E}"/>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C839-4058-B8A8-98585DB1B06E}"/>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C839-4058-B8A8-98585DB1B06E}"/>
              </c:ext>
            </c:extLst>
          </c:dPt>
          <c:dPt>
            <c:idx val="11"/>
            <c:invertIfNegative val="0"/>
            <c:bubble3D val="0"/>
            <c:extLst>
              <c:ext xmlns:c16="http://schemas.microsoft.com/office/drawing/2014/chart" uri="{C3380CC4-5D6E-409C-BE32-E72D297353CC}">
                <c16:uniqueId val="{00000016-C839-4058-B8A8-98585DB1B06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Canada</c:v>
                </c:pt>
                <c:pt idx="1">
                  <c:v>Nouvelle-Zélande</c:v>
                </c:pt>
                <c:pt idx="2">
                  <c:v>Norvège</c:v>
                </c:pt>
                <c:pt idx="3">
                  <c:v>Royaume-Uni</c:v>
                </c:pt>
                <c:pt idx="4">
                  <c:v>Suède</c:v>
                </c:pt>
                <c:pt idx="5">
                  <c:v>Moy. FCMW</c:v>
                </c:pt>
                <c:pt idx="6">
                  <c:v>Australie</c:v>
                </c:pt>
                <c:pt idx="7">
                  <c:v>Suisse</c:v>
                </c:pt>
                <c:pt idx="8">
                  <c:v>Pays-Bas</c:v>
                </c:pt>
                <c:pt idx="9">
                  <c:v>États-Unis</c:v>
                </c:pt>
                <c:pt idx="10">
                  <c:v>France</c:v>
                </c:pt>
                <c:pt idx="11">
                  <c:v>Allemagne</c:v>
                </c:pt>
              </c:strCache>
            </c:strRef>
          </c:cat>
          <c:val>
            <c:numRef>
              <c:f>Sheet1!$B$2:$B$13</c:f>
              <c:numCache>
                <c:formatCode>0\ %</c:formatCode>
                <c:ptCount val="12"/>
                <c:pt idx="0">
                  <c:v>0.18144923878464381</c:v>
                </c:pt>
                <c:pt idx="1">
                  <c:v>0.14873177445433927</c:v>
                </c:pt>
                <c:pt idx="2">
                  <c:v>0.14852854594175074</c:v>
                </c:pt>
                <c:pt idx="3">
                  <c:v>0.11696031781658212</c:v>
                </c:pt>
                <c:pt idx="4">
                  <c:v>0.11569710375866554</c:v>
                </c:pt>
                <c:pt idx="5">
                  <c:v>8.6321015882472693E-2</c:v>
                </c:pt>
                <c:pt idx="6">
                  <c:v>8.3554738390479763E-2</c:v>
                </c:pt>
                <c:pt idx="7">
                  <c:v>6.2019201710142774E-2</c:v>
                </c:pt>
                <c:pt idx="8">
                  <c:v>4.3467642018852462E-2</c:v>
                </c:pt>
                <c:pt idx="9">
                  <c:v>3.2999791786912307E-2</c:v>
                </c:pt>
                <c:pt idx="10">
                  <c:v>1.6122820044830923E-2</c:v>
                </c:pt>
                <c:pt idx="11">
                  <c:v>0</c:v>
                </c:pt>
              </c:numCache>
            </c:numRef>
          </c:val>
          <c:extLst>
            <c:ext xmlns:c16="http://schemas.microsoft.com/office/drawing/2014/chart" uri="{C3380CC4-5D6E-409C-BE32-E72D297353CC}">
              <c16:uniqueId val="{00000017-C839-4058-B8A8-98585DB1B06E}"/>
            </c:ext>
          </c:extLst>
        </c:ser>
        <c:dLbls>
          <c:dLblPos val="outEnd"/>
          <c:showLegendKey val="0"/>
          <c:showVal val="1"/>
          <c:showCatName val="0"/>
          <c:showSerName val="0"/>
          <c:showPercent val="0"/>
          <c:showBubbleSize val="0"/>
        </c:dLbls>
        <c:gapWidth val="45"/>
        <c:axId val="51515392"/>
        <c:axId val="51516544"/>
      </c:barChart>
      <c:catAx>
        <c:axId val="51515392"/>
        <c:scaling>
          <c:orientation val="minMax"/>
        </c:scaling>
        <c:delete val="0"/>
        <c:axPos val="l"/>
        <c:numFmt formatCode="General" sourceLinked="1"/>
        <c:majorTickMark val="out"/>
        <c:minorTickMark val="none"/>
        <c:tickLblPos val="nextTo"/>
        <c:spPr>
          <a:ln w="6350">
            <a:solidFill>
              <a:schemeClr val="tx1"/>
            </a:solidFill>
          </a:ln>
        </c:spPr>
        <c:crossAx val="51516544"/>
        <c:crosses val="autoZero"/>
        <c:auto val="1"/>
        <c:lblAlgn val="ctr"/>
        <c:lblOffset val="100"/>
        <c:noMultiLvlLbl val="0"/>
      </c:catAx>
      <c:valAx>
        <c:axId val="51516544"/>
        <c:scaling>
          <c:orientation val="minMax"/>
        </c:scaling>
        <c:delete val="0"/>
        <c:axPos val="b"/>
        <c:majorGridlines>
          <c:spPr>
            <a:ln>
              <a:noFill/>
            </a:ln>
          </c:spPr>
        </c:majorGridlines>
        <c:numFmt formatCode="0\ %" sourceLinked="1"/>
        <c:majorTickMark val="out"/>
        <c:minorTickMark val="none"/>
        <c:tickLblPos val="none"/>
        <c:spPr>
          <a:ln>
            <a:noFill/>
          </a:ln>
        </c:spPr>
        <c:crossAx val="51515392"/>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63726471822854E-2"/>
          <c:y val="3.988083760681959E-2"/>
          <c:w val="0.85880144522948987"/>
          <c:h val="0.66985154223068433"/>
        </c:manualLayout>
      </c:layout>
      <c:barChart>
        <c:barDir val="col"/>
        <c:grouping val="clustered"/>
        <c:varyColors val="0"/>
        <c:ser>
          <c:idx val="0"/>
          <c:order val="0"/>
          <c:tx>
            <c:strRef>
              <c:f>Sheet1!$B$1</c:f>
              <c:strCache>
                <c:ptCount val="1"/>
                <c:pt idx="0">
                  <c:v>Canada</c:v>
                </c:pt>
              </c:strCache>
            </c:strRef>
          </c:tx>
          <c:spPr>
            <a:solidFill>
              <a:srgbClr val="D8D2BC"/>
            </a:solidFill>
            <a:ln w="6350">
              <a:solidFill>
                <a:schemeClr val="tx1"/>
              </a:solidFill>
            </a:ln>
          </c:spPr>
          <c:invertIfNegative val="0"/>
          <c:dLbls>
            <c:spPr>
              <a:noFill/>
              <a:ln>
                <a:noFill/>
              </a:ln>
              <a:effectLst/>
            </c:spPr>
            <c:txPr>
              <a:bodyPr/>
              <a:lstStyle/>
              <a:p>
                <a:pPr>
                  <a:defRPr sz="1200">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18-24 ans</c:v>
                </c:pt>
                <c:pt idx="1">
                  <c:v>25-34 ans</c:v>
                </c:pt>
                <c:pt idx="2">
                  <c:v>35-49 ans</c:v>
                </c:pt>
                <c:pt idx="3">
                  <c:v>50-64 ans</c:v>
                </c:pt>
                <c:pt idx="4">
                  <c:v>65 ans
et plus</c:v>
                </c:pt>
              </c:strCache>
            </c:strRef>
          </c:cat>
          <c:val>
            <c:numRef>
              <c:f>Sheet1!$B$2:$B$6</c:f>
              <c:numCache>
                <c:formatCode>0\ %</c:formatCode>
                <c:ptCount val="5"/>
                <c:pt idx="0">
                  <c:v>0.1</c:v>
                </c:pt>
                <c:pt idx="1">
                  <c:v>0.17</c:v>
                </c:pt>
                <c:pt idx="2">
                  <c:v>0.15</c:v>
                </c:pt>
                <c:pt idx="3">
                  <c:v>0.11</c:v>
                </c:pt>
                <c:pt idx="4">
                  <c:v>7.0000000000000007E-2</c:v>
                </c:pt>
              </c:numCache>
            </c:numRef>
          </c:val>
          <c:extLst>
            <c:ext xmlns:c16="http://schemas.microsoft.com/office/drawing/2014/chart" uri="{C3380CC4-5D6E-409C-BE32-E72D297353CC}">
              <c16:uniqueId val="{00000000-9DCA-48A9-85ED-3F021C332FBE}"/>
            </c:ext>
          </c:extLst>
        </c:ser>
        <c:ser>
          <c:idx val="1"/>
          <c:order val="1"/>
          <c:tx>
            <c:strRef>
              <c:f>Sheet1!$C$1</c:f>
              <c:strCache>
                <c:ptCount val="1"/>
                <c:pt idx="0">
                  <c:v>Moyenne du FCMW</c:v>
                </c:pt>
              </c:strCache>
            </c:strRef>
          </c:tx>
          <c:spPr>
            <a:solidFill>
              <a:schemeClr val="tx1"/>
            </a:solidFill>
            <a:ln w="6350">
              <a:solidFill>
                <a:schemeClr val="tx1"/>
              </a:solidFill>
            </a:ln>
          </c:spPr>
          <c:invertIfNegative val="0"/>
          <c:dLbls>
            <c:dLbl>
              <c:idx val="0"/>
              <c:layout>
                <c:manualLayout>
                  <c:x val="2.766577134131065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CA-48A9-85ED-3F021C332FBE}"/>
                </c:ext>
              </c:extLst>
            </c:dLbl>
            <c:dLbl>
              <c:idx val="1"/>
              <c:layout>
                <c:manualLayout>
                  <c:x val="2.42075499236468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CA-48A9-85ED-3F021C332FBE}"/>
                </c:ext>
              </c:extLst>
            </c:dLbl>
            <c:dLbl>
              <c:idx val="2"/>
              <c:layout>
                <c:manualLayout>
                  <c:x val="2.76654990404116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CA-48A9-85ED-3F021C332FBE}"/>
                </c:ext>
              </c:extLst>
            </c:dLbl>
            <c:dLbl>
              <c:idx val="3"/>
              <c:layout>
                <c:manualLayout>
                  <c:x val="2.42075499236468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CA-48A9-85ED-3F021C332FBE}"/>
                </c:ext>
              </c:extLst>
            </c:dLbl>
            <c:dLbl>
              <c:idx val="4"/>
              <c:layout>
                <c:manualLayout>
                  <c:x val="2.42075499236468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CA-48A9-85ED-3F021C332FBE}"/>
                </c:ext>
              </c:extLst>
            </c:dLbl>
            <c:spPr>
              <a:noFill/>
              <a:ln>
                <a:noFill/>
              </a:ln>
              <a:effectLst/>
            </c:spPr>
            <c:txPr>
              <a:bodyPr/>
              <a:lstStyle/>
              <a:p>
                <a:pPr>
                  <a:defRPr sz="1200">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18-24 ans</c:v>
                </c:pt>
                <c:pt idx="1">
                  <c:v>25-34 ans</c:v>
                </c:pt>
                <c:pt idx="2">
                  <c:v>35-49 ans</c:v>
                </c:pt>
                <c:pt idx="3">
                  <c:v>50-64 ans</c:v>
                </c:pt>
                <c:pt idx="4">
                  <c:v>65 ans
et plus</c:v>
                </c:pt>
              </c:strCache>
            </c:strRef>
          </c:cat>
          <c:val>
            <c:numRef>
              <c:f>Sheet1!$C$2:$C$6</c:f>
              <c:numCache>
                <c:formatCode>0\ %</c:formatCode>
                <c:ptCount val="5"/>
                <c:pt idx="0">
                  <c:v>0.09</c:v>
                </c:pt>
                <c:pt idx="1">
                  <c:v>0.1</c:v>
                </c:pt>
                <c:pt idx="2">
                  <c:v>0.1</c:v>
                </c:pt>
                <c:pt idx="3">
                  <c:v>0.09</c:v>
                </c:pt>
                <c:pt idx="4">
                  <c:v>0.06</c:v>
                </c:pt>
              </c:numCache>
            </c:numRef>
          </c:val>
          <c:extLst>
            <c:ext xmlns:c16="http://schemas.microsoft.com/office/drawing/2014/chart" uri="{C3380CC4-5D6E-409C-BE32-E72D297353CC}">
              <c16:uniqueId val="{00000006-9DCA-48A9-85ED-3F021C332FBE}"/>
            </c:ext>
          </c:extLst>
        </c:ser>
        <c:dLbls>
          <c:showLegendKey val="0"/>
          <c:showVal val="0"/>
          <c:showCatName val="0"/>
          <c:showSerName val="0"/>
          <c:showPercent val="0"/>
          <c:showBubbleSize val="0"/>
        </c:dLbls>
        <c:gapWidth val="150"/>
        <c:axId val="108973440"/>
        <c:axId val="109038592"/>
      </c:barChart>
      <c:catAx>
        <c:axId val="108973440"/>
        <c:scaling>
          <c:orientation val="minMax"/>
        </c:scaling>
        <c:delete val="0"/>
        <c:axPos val="b"/>
        <c:numFmt formatCode="General" sourceLinked="0"/>
        <c:majorTickMark val="out"/>
        <c:minorTickMark val="none"/>
        <c:tickLblPos val="nextTo"/>
        <c:spPr>
          <a:ln w="6350">
            <a:solidFill>
              <a:schemeClr val="tx1"/>
            </a:solidFill>
          </a:ln>
        </c:spPr>
        <c:txPr>
          <a:bodyPr/>
          <a:lstStyle/>
          <a:p>
            <a:pPr>
              <a:defRPr sz="1300">
                <a:latin typeface="Arial Narrow" panose="020B0606020202030204" pitchFamily="34" charset="0"/>
              </a:defRPr>
            </a:pPr>
            <a:endParaRPr lang="en-US"/>
          </a:p>
        </c:txPr>
        <c:crossAx val="109038592"/>
        <c:crosses val="autoZero"/>
        <c:auto val="1"/>
        <c:lblAlgn val="ctr"/>
        <c:lblOffset val="100"/>
        <c:noMultiLvlLbl val="0"/>
      </c:catAx>
      <c:valAx>
        <c:axId val="109038592"/>
        <c:scaling>
          <c:orientation val="minMax"/>
        </c:scaling>
        <c:delete val="0"/>
        <c:axPos val="l"/>
        <c:numFmt formatCode="0\ %" sourceLinked="1"/>
        <c:majorTickMark val="out"/>
        <c:minorTickMark val="none"/>
        <c:tickLblPos val="nextTo"/>
        <c:spPr>
          <a:ln w="6350">
            <a:solidFill>
              <a:schemeClr val="tx1"/>
            </a:solidFill>
          </a:ln>
        </c:spPr>
        <c:txPr>
          <a:bodyPr/>
          <a:lstStyle/>
          <a:p>
            <a:pPr>
              <a:defRPr sz="1200">
                <a:latin typeface="Arial Narrow" panose="020B0606020202030204" pitchFamily="34" charset="0"/>
              </a:defRPr>
            </a:pPr>
            <a:endParaRPr lang="en-US"/>
          </a:p>
        </c:txPr>
        <c:crossAx val="108973440"/>
        <c:crosses val="autoZero"/>
        <c:crossBetween val="between"/>
        <c:majorUnit val="5.000000000000001E-2"/>
      </c:valAx>
    </c:plotArea>
    <c:legend>
      <c:legendPos val="b"/>
      <c:layout>
        <c:manualLayout>
          <c:xMode val="edge"/>
          <c:yMode val="edge"/>
          <c:x val="0"/>
          <c:y val="0.90819391358068102"/>
          <c:w val="1"/>
          <c:h val="7.5550354346330215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5027843684494646"/>
          <c:w val="0.52035255603637365"/>
          <c:h val="0.81379439169920953"/>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c:ext xmlns:c16="http://schemas.microsoft.com/office/drawing/2014/chart" uri="{C3380CC4-5D6E-409C-BE32-E72D297353CC}">
                <c16:uniqueId val="{00000001-4813-4218-96B0-EB4E808CC24F}"/>
              </c:ext>
            </c:extLst>
          </c:dPt>
          <c:dPt>
            <c:idx val="1"/>
            <c:invertIfNegative val="0"/>
            <c:bubble3D val="0"/>
            <c:spPr>
              <a:solidFill>
                <a:srgbClr val="B4B4B4"/>
              </a:solidFill>
              <a:ln w="6350">
                <a:solidFill>
                  <a:schemeClr val="tx1"/>
                </a:solidFill>
              </a:ln>
            </c:spPr>
            <c:extLst>
              <c:ext xmlns:c16="http://schemas.microsoft.com/office/drawing/2014/chart" uri="{C3380CC4-5D6E-409C-BE32-E72D297353CC}">
                <c16:uniqueId val="{00000003-4813-4218-96B0-EB4E808CC24F}"/>
              </c:ext>
            </c:extLst>
          </c:dPt>
          <c:dPt>
            <c:idx val="2"/>
            <c:invertIfNegative val="0"/>
            <c:bubble3D val="0"/>
            <c:spPr>
              <a:solidFill>
                <a:srgbClr val="ED7024"/>
              </a:solidFill>
              <a:ln w="6350">
                <a:solidFill>
                  <a:schemeClr val="tx1"/>
                </a:solidFill>
              </a:ln>
            </c:spPr>
            <c:extLst>
              <c:ext xmlns:c16="http://schemas.microsoft.com/office/drawing/2014/chart" uri="{C3380CC4-5D6E-409C-BE32-E72D297353CC}">
                <c16:uniqueId val="{00000005-4813-4218-96B0-EB4E808CC24F}"/>
              </c:ext>
            </c:extLst>
          </c:dPt>
          <c:dPt>
            <c:idx val="3"/>
            <c:invertIfNegative val="0"/>
            <c:bubble3D val="0"/>
            <c:spPr>
              <a:solidFill>
                <a:srgbClr val="B4B4B4"/>
              </a:solidFill>
              <a:ln w="6350">
                <a:solidFill>
                  <a:schemeClr val="tx1"/>
                </a:solidFill>
              </a:ln>
            </c:spPr>
            <c:extLst>
              <c:ext xmlns:c16="http://schemas.microsoft.com/office/drawing/2014/chart" uri="{C3380CC4-5D6E-409C-BE32-E72D297353CC}">
                <c16:uniqueId val="{00000007-4813-4218-96B0-EB4E808CC24F}"/>
              </c:ext>
            </c:extLst>
          </c:dPt>
          <c:dPt>
            <c:idx val="4"/>
            <c:invertIfNegative val="0"/>
            <c:bubble3D val="0"/>
            <c:spPr>
              <a:solidFill>
                <a:srgbClr val="B4B4B4"/>
              </a:solidFill>
              <a:ln w="6350">
                <a:solidFill>
                  <a:schemeClr val="tx1"/>
                </a:solidFill>
              </a:ln>
            </c:spPr>
            <c:extLst>
              <c:ext xmlns:c16="http://schemas.microsoft.com/office/drawing/2014/chart" uri="{C3380CC4-5D6E-409C-BE32-E72D297353CC}">
                <c16:uniqueId val="{00000009-4813-4218-96B0-EB4E808CC24F}"/>
              </c:ext>
            </c:extLst>
          </c:dPt>
          <c:dPt>
            <c:idx val="5"/>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B-4813-4218-96B0-EB4E808CC24F}"/>
              </c:ext>
            </c:extLst>
          </c:dPt>
          <c:dPt>
            <c:idx val="6"/>
            <c:invertIfNegative val="0"/>
            <c:bubble3D val="0"/>
            <c:spPr>
              <a:solidFill>
                <a:srgbClr val="B4B4B4"/>
              </a:solidFill>
              <a:ln w="6350">
                <a:solidFill>
                  <a:schemeClr val="tx1"/>
                </a:solidFill>
              </a:ln>
            </c:spPr>
            <c:extLst>
              <c:ext xmlns:c16="http://schemas.microsoft.com/office/drawing/2014/chart" uri="{C3380CC4-5D6E-409C-BE32-E72D297353CC}">
                <c16:uniqueId val="{0000000D-4813-4218-96B0-EB4E808CC24F}"/>
              </c:ext>
            </c:extLst>
          </c:dPt>
          <c:dPt>
            <c:idx val="7"/>
            <c:invertIfNegative val="0"/>
            <c:bubble3D val="0"/>
            <c:spPr>
              <a:solidFill>
                <a:srgbClr val="B4B4B4"/>
              </a:solidFill>
              <a:ln w="6350">
                <a:solidFill>
                  <a:schemeClr val="tx1"/>
                </a:solidFill>
              </a:ln>
            </c:spPr>
            <c:extLst>
              <c:ext xmlns:c16="http://schemas.microsoft.com/office/drawing/2014/chart" uri="{C3380CC4-5D6E-409C-BE32-E72D297353CC}">
                <c16:uniqueId val="{0000000F-4813-4218-96B0-EB4E808CC24F}"/>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4813-4218-96B0-EB4E808CC24F}"/>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4813-4218-96B0-EB4E808CC24F}"/>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4813-4218-96B0-EB4E808CC24F}"/>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4813-4218-96B0-EB4E808CC24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États-Unis</c:v>
                </c:pt>
                <c:pt idx="1">
                  <c:v>Suisse</c:v>
                </c:pt>
                <c:pt idx="2">
                  <c:v>Canada</c:v>
                </c:pt>
                <c:pt idx="3">
                  <c:v>Pays-Bas</c:v>
                </c:pt>
                <c:pt idx="4">
                  <c:v>Australie</c:v>
                </c:pt>
                <c:pt idx="5">
                  <c:v>Moy. FCMW</c:v>
                </c:pt>
                <c:pt idx="6">
                  <c:v>Suède</c:v>
                </c:pt>
                <c:pt idx="7">
                  <c:v>Nouvelle-Zélande</c:v>
                </c:pt>
                <c:pt idx="8">
                  <c:v>Royaume-Uni</c:v>
                </c:pt>
                <c:pt idx="9">
                  <c:v>Norvège</c:v>
                </c:pt>
                <c:pt idx="10">
                  <c:v>France</c:v>
                </c:pt>
                <c:pt idx="11">
                  <c:v>Allemagne</c:v>
                </c:pt>
              </c:strCache>
            </c:strRef>
          </c:cat>
          <c:val>
            <c:numRef>
              <c:f>Sheet1!$B$2:$B$13</c:f>
              <c:numCache>
                <c:formatCode>0\ %</c:formatCode>
                <c:ptCount val="12"/>
                <c:pt idx="0">
                  <c:v>0.15976000000000001</c:v>
                </c:pt>
                <c:pt idx="1">
                  <c:v>0.12411</c:v>
                </c:pt>
                <c:pt idx="2">
                  <c:v>0.12048</c:v>
                </c:pt>
                <c:pt idx="3">
                  <c:v>0.11117</c:v>
                </c:pt>
                <c:pt idx="4">
                  <c:v>8.7790000000000007E-2</c:v>
                </c:pt>
                <c:pt idx="5">
                  <c:v>8.5731000000000002E-2</c:v>
                </c:pt>
                <c:pt idx="6">
                  <c:v>7.8609999999999999E-2</c:v>
                </c:pt>
                <c:pt idx="7">
                  <c:v>6.9860000000000005E-2</c:v>
                </c:pt>
                <c:pt idx="8">
                  <c:v>6.5089999999999995E-2</c:v>
                </c:pt>
                <c:pt idx="9">
                  <c:v>5.672E-2</c:v>
                </c:pt>
                <c:pt idx="10">
                  <c:v>3.9010000000000003E-2</c:v>
                </c:pt>
                <c:pt idx="11">
                  <c:v>3.0329999999999999E-2</c:v>
                </c:pt>
              </c:numCache>
            </c:numRef>
          </c:val>
          <c:extLst>
            <c:ext xmlns:c16="http://schemas.microsoft.com/office/drawing/2014/chart" uri="{C3380CC4-5D6E-409C-BE32-E72D297353CC}">
              <c16:uniqueId val="{00000018-4813-4218-96B0-EB4E808CC24F}"/>
            </c:ext>
          </c:extLst>
        </c:ser>
        <c:dLbls>
          <c:dLblPos val="outEnd"/>
          <c:showLegendKey val="0"/>
          <c:showVal val="1"/>
          <c:showCatName val="0"/>
          <c:showSerName val="0"/>
          <c:showPercent val="0"/>
          <c:showBubbleSize val="0"/>
        </c:dLbls>
        <c:gapWidth val="45"/>
        <c:axId val="108590976"/>
        <c:axId val="108885504"/>
      </c:barChart>
      <c:catAx>
        <c:axId val="108590976"/>
        <c:scaling>
          <c:orientation val="minMax"/>
        </c:scaling>
        <c:delete val="0"/>
        <c:axPos val="l"/>
        <c:numFmt formatCode="General" sourceLinked="1"/>
        <c:majorTickMark val="out"/>
        <c:minorTickMark val="none"/>
        <c:tickLblPos val="nextTo"/>
        <c:spPr>
          <a:ln w="6350">
            <a:solidFill>
              <a:schemeClr val="tx1"/>
            </a:solidFill>
          </a:ln>
        </c:spPr>
        <c:crossAx val="108885504"/>
        <c:crosses val="autoZero"/>
        <c:auto val="1"/>
        <c:lblAlgn val="ctr"/>
        <c:lblOffset val="100"/>
        <c:noMultiLvlLbl val="0"/>
      </c:catAx>
      <c:valAx>
        <c:axId val="108885504"/>
        <c:scaling>
          <c:orientation val="minMax"/>
        </c:scaling>
        <c:delete val="0"/>
        <c:axPos val="b"/>
        <c:majorGridlines>
          <c:spPr>
            <a:ln>
              <a:noFill/>
            </a:ln>
          </c:spPr>
        </c:majorGridlines>
        <c:numFmt formatCode="0\ %" sourceLinked="1"/>
        <c:majorTickMark val="out"/>
        <c:minorTickMark val="none"/>
        <c:tickLblPos val="none"/>
        <c:spPr>
          <a:ln>
            <a:noFill/>
          </a:ln>
        </c:spPr>
        <c:crossAx val="108590976"/>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63726471822854E-2"/>
          <c:y val="0.1351022725869965"/>
          <c:w val="0.85880144522948987"/>
          <c:h val="0.66042713361066874"/>
        </c:manualLayout>
      </c:layout>
      <c:barChart>
        <c:barDir val="col"/>
        <c:grouping val="clustered"/>
        <c:varyColors val="0"/>
        <c:ser>
          <c:idx val="0"/>
          <c:order val="0"/>
          <c:tx>
            <c:strRef>
              <c:f>Sheet1!$B$1</c:f>
              <c:strCache>
                <c:ptCount val="1"/>
                <c:pt idx="0">
                  <c:v>Canada</c:v>
                </c:pt>
              </c:strCache>
            </c:strRef>
          </c:tx>
          <c:spPr>
            <a:solidFill>
              <a:srgbClr val="D8D2BC"/>
            </a:solidFill>
            <a:ln w="6350">
              <a:solidFill>
                <a:schemeClr val="tx1"/>
              </a:solidFill>
            </a:ln>
          </c:spPr>
          <c:invertIfNegative val="0"/>
          <c:dLbls>
            <c:dLbl>
              <c:idx val="0"/>
              <c:layout>
                <c:manualLayout>
                  <c:x val="-1.0374664252991514E-2"/>
                  <c:y val="5.987777172234711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FC-487A-8F8F-4F9FBFDDC549}"/>
                </c:ext>
              </c:extLst>
            </c:dLbl>
            <c:spPr>
              <a:noFill/>
              <a:ln>
                <a:noFill/>
              </a:ln>
              <a:effectLst/>
            </c:spPr>
            <c:txPr>
              <a:bodyPr/>
              <a:lstStyle/>
              <a:p>
                <a:pPr>
                  <a:defRPr sz="1200">
                    <a:latin typeface="Arial Narrow" panose="020B0606020202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18-24 ans</c:v>
                </c:pt>
                <c:pt idx="1">
                  <c:v>25-34 ans</c:v>
                </c:pt>
                <c:pt idx="2">
                  <c:v>35-49 ans</c:v>
                </c:pt>
                <c:pt idx="3">
                  <c:v>50-64 ans</c:v>
                </c:pt>
                <c:pt idx="4">
                  <c:v>65 ans
et plus</c:v>
                </c:pt>
              </c:strCache>
            </c:strRef>
          </c:cat>
          <c:val>
            <c:numRef>
              <c:f>Sheet1!$B$2:$B$6</c:f>
              <c:numCache>
                <c:formatCode>0\ %</c:formatCode>
                <c:ptCount val="5"/>
                <c:pt idx="0">
                  <c:v>7.0000000000000007E-2</c:v>
                </c:pt>
                <c:pt idx="1">
                  <c:v>0.17</c:v>
                </c:pt>
                <c:pt idx="2">
                  <c:v>0.14000000000000001</c:v>
                </c:pt>
                <c:pt idx="3">
                  <c:v>0.12</c:v>
                </c:pt>
                <c:pt idx="4">
                  <c:v>0.09</c:v>
                </c:pt>
              </c:numCache>
            </c:numRef>
          </c:val>
          <c:extLst>
            <c:ext xmlns:c16="http://schemas.microsoft.com/office/drawing/2014/chart" uri="{C3380CC4-5D6E-409C-BE32-E72D297353CC}">
              <c16:uniqueId val="{00000001-F1FC-487A-8F8F-4F9FBFDDC549}"/>
            </c:ext>
          </c:extLst>
        </c:ser>
        <c:ser>
          <c:idx val="1"/>
          <c:order val="1"/>
          <c:tx>
            <c:strRef>
              <c:f>Sheet1!$C$1</c:f>
              <c:strCache>
                <c:ptCount val="1"/>
                <c:pt idx="0">
                  <c:v>Moyenne du FCMW</c:v>
                </c:pt>
              </c:strCache>
            </c:strRef>
          </c:tx>
          <c:spPr>
            <a:solidFill>
              <a:schemeClr val="tx1"/>
            </a:solidFill>
            <a:ln w="6350">
              <a:solidFill>
                <a:schemeClr val="tx1"/>
              </a:solidFill>
            </a:ln>
          </c:spPr>
          <c:invertIfNegative val="0"/>
          <c:dLbls>
            <c:dLbl>
              <c:idx val="0"/>
              <c:layout>
                <c:manualLayout>
                  <c:x val="1.7291107088319164E-2"/>
                  <c:y val="-3.26609800557139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FC-487A-8F8F-4F9FBFDDC549}"/>
                </c:ext>
              </c:extLst>
            </c:dLbl>
            <c:dLbl>
              <c:idx val="1"/>
              <c:layout>
                <c:manualLayout>
                  <c:x val="2.42075499236468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FC-487A-8F8F-4F9FBFDDC549}"/>
                </c:ext>
              </c:extLst>
            </c:dLbl>
            <c:dLbl>
              <c:idx val="2"/>
              <c:layout>
                <c:manualLayout>
                  <c:x val="2.76654990404116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FC-487A-8F8F-4F9FBFDDC549}"/>
                </c:ext>
              </c:extLst>
            </c:dLbl>
            <c:dLbl>
              <c:idx val="3"/>
              <c:layout>
                <c:manualLayout>
                  <c:x val="2.42075499236468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FC-487A-8F8F-4F9FBFDDC549}"/>
                </c:ext>
              </c:extLst>
            </c:dLbl>
            <c:dLbl>
              <c:idx val="4"/>
              <c:layout>
                <c:manualLayout>
                  <c:x val="2.42075499236468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1FC-487A-8F8F-4F9FBFDDC549}"/>
                </c:ext>
              </c:extLst>
            </c:dLbl>
            <c:spPr>
              <a:noFill/>
              <a:ln>
                <a:noFill/>
              </a:ln>
              <a:effectLst/>
            </c:spPr>
            <c:txPr>
              <a:bodyPr/>
              <a:lstStyle/>
              <a:p>
                <a:pPr>
                  <a:defRPr sz="1200">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18-24 ans</c:v>
                </c:pt>
                <c:pt idx="1">
                  <c:v>25-34 ans</c:v>
                </c:pt>
                <c:pt idx="2">
                  <c:v>35-49 ans</c:v>
                </c:pt>
                <c:pt idx="3">
                  <c:v>50-64 ans</c:v>
                </c:pt>
                <c:pt idx="4">
                  <c:v>65 ans
et plus</c:v>
                </c:pt>
              </c:strCache>
            </c:strRef>
          </c:cat>
          <c:val>
            <c:numRef>
              <c:f>Sheet1!$C$2:$C$6</c:f>
              <c:numCache>
                <c:formatCode>0\ %</c:formatCode>
                <c:ptCount val="5"/>
                <c:pt idx="0">
                  <c:v>0.08</c:v>
                </c:pt>
                <c:pt idx="1">
                  <c:v>0.09</c:v>
                </c:pt>
                <c:pt idx="2">
                  <c:v>0.08</c:v>
                </c:pt>
                <c:pt idx="3">
                  <c:v>0.08</c:v>
                </c:pt>
                <c:pt idx="4">
                  <c:v>0.06</c:v>
                </c:pt>
              </c:numCache>
            </c:numRef>
          </c:val>
          <c:extLst>
            <c:ext xmlns:c16="http://schemas.microsoft.com/office/drawing/2014/chart" uri="{C3380CC4-5D6E-409C-BE32-E72D297353CC}">
              <c16:uniqueId val="{00000007-F1FC-487A-8F8F-4F9FBFDDC549}"/>
            </c:ext>
          </c:extLst>
        </c:ser>
        <c:dLbls>
          <c:showLegendKey val="0"/>
          <c:showVal val="0"/>
          <c:showCatName val="0"/>
          <c:showSerName val="0"/>
          <c:showPercent val="0"/>
          <c:showBubbleSize val="0"/>
        </c:dLbls>
        <c:gapWidth val="150"/>
        <c:axId val="116574464"/>
        <c:axId val="116580352"/>
      </c:barChart>
      <c:catAx>
        <c:axId val="116574464"/>
        <c:scaling>
          <c:orientation val="minMax"/>
        </c:scaling>
        <c:delete val="0"/>
        <c:axPos val="b"/>
        <c:numFmt formatCode="General" sourceLinked="0"/>
        <c:majorTickMark val="out"/>
        <c:minorTickMark val="none"/>
        <c:tickLblPos val="nextTo"/>
        <c:spPr>
          <a:ln w="6350">
            <a:solidFill>
              <a:schemeClr val="tx1"/>
            </a:solidFill>
          </a:ln>
        </c:spPr>
        <c:txPr>
          <a:bodyPr/>
          <a:lstStyle/>
          <a:p>
            <a:pPr>
              <a:defRPr sz="1300">
                <a:latin typeface="Arial Narrow" panose="020B0606020202030204" pitchFamily="34" charset="0"/>
              </a:defRPr>
            </a:pPr>
            <a:endParaRPr lang="en-US"/>
          </a:p>
        </c:txPr>
        <c:crossAx val="116580352"/>
        <c:crosses val="autoZero"/>
        <c:auto val="1"/>
        <c:lblAlgn val="ctr"/>
        <c:lblOffset val="100"/>
        <c:noMultiLvlLbl val="0"/>
      </c:catAx>
      <c:valAx>
        <c:axId val="116580352"/>
        <c:scaling>
          <c:orientation val="minMax"/>
        </c:scaling>
        <c:delete val="0"/>
        <c:axPos val="l"/>
        <c:numFmt formatCode="0\ %" sourceLinked="1"/>
        <c:majorTickMark val="out"/>
        <c:minorTickMark val="none"/>
        <c:tickLblPos val="nextTo"/>
        <c:spPr>
          <a:ln w="6350">
            <a:solidFill>
              <a:schemeClr val="tx1"/>
            </a:solidFill>
          </a:ln>
        </c:spPr>
        <c:txPr>
          <a:bodyPr/>
          <a:lstStyle/>
          <a:p>
            <a:pPr>
              <a:defRPr sz="1200">
                <a:latin typeface="Arial Narrow" panose="020B0606020202030204" pitchFamily="34" charset="0"/>
              </a:defRPr>
            </a:pPr>
            <a:endParaRPr lang="en-US"/>
          </a:p>
        </c:txPr>
        <c:crossAx val="116574464"/>
        <c:crosses val="autoZero"/>
        <c:crossBetween val="between"/>
        <c:majorUnit val="5.000000000000001E-2"/>
      </c:valAx>
    </c:plotArea>
    <c:legend>
      <c:legendPos val="b"/>
      <c:layout>
        <c:manualLayout>
          <c:xMode val="edge"/>
          <c:yMode val="edge"/>
          <c:x val="0"/>
          <c:y val="0.94173564048439051"/>
          <c:w val="1"/>
          <c:h val="4.2008706851502105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c:ext xmlns:c16="http://schemas.microsoft.com/office/drawing/2014/chart" uri="{C3380CC4-5D6E-409C-BE32-E72D297353CC}">
                <c16:uniqueId val="{00000001-50F8-4490-8BFF-93F86CE0F089}"/>
              </c:ext>
            </c:extLst>
          </c:dPt>
          <c:dPt>
            <c:idx val="1"/>
            <c:invertIfNegative val="0"/>
            <c:bubble3D val="0"/>
            <c:spPr>
              <a:solidFill>
                <a:srgbClr val="B4B4B4"/>
              </a:solidFill>
              <a:ln w="6350">
                <a:solidFill>
                  <a:schemeClr val="tx1"/>
                </a:solidFill>
              </a:ln>
            </c:spPr>
            <c:extLst>
              <c:ext xmlns:c16="http://schemas.microsoft.com/office/drawing/2014/chart" uri="{C3380CC4-5D6E-409C-BE32-E72D297353CC}">
                <c16:uniqueId val="{00000003-50F8-4490-8BFF-93F86CE0F089}"/>
              </c:ext>
            </c:extLst>
          </c:dPt>
          <c:dPt>
            <c:idx val="2"/>
            <c:invertIfNegative val="0"/>
            <c:bubble3D val="0"/>
            <c:spPr>
              <a:solidFill>
                <a:srgbClr val="B4B4B4"/>
              </a:solidFill>
              <a:ln w="6350">
                <a:solidFill>
                  <a:schemeClr val="tx1"/>
                </a:solidFill>
              </a:ln>
            </c:spPr>
            <c:extLst>
              <c:ext xmlns:c16="http://schemas.microsoft.com/office/drawing/2014/chart" uri="{C3380CC4-5D6E-409C-BE32-E72D297353CC}">
                <c16:uniqueId val="{00000005-50F8-4490-8BFF-93F86CE0F089}"/>
              </c:ext>
            </c:extLst>
          </c:dPt>
          <c:dPt>
            <c:idx val="3"/>
            <c:invertIfNegative val="0"/>
            <c:bubble3D val="0"/>
            <c:spPr>
              <a:solidFill>
                <a:srgbClr val="B4B4B4"/>
              </a:solidFill>
              <a:ln w="6350">
                <a:solidFill>
                  <a:schemeClr val="tx1"/>
                </a:solidFill>
              </a:ln>
            </c:spPr>
            <c:extLst>
              <c:ext xmlns:c16="http://schemas.microsoft.com/office/drawing/2014/chart" uri="{C3380CC4-5D6E-409C-BE32-E72D297353CC}">
                <c16:uniqueId val="{00000007-50F8-4490-8BFF-93F86CE0F089}"/>
              </c:ext>
            </c:extLst>
          </c:dPt>
          <c:dPt>
            <c:idx val="4"/>
            <c:invertIfNegative val="0"/>
            <c:bubble3D val="0"/>
            <c:spPr>
              <a:solidFill>
                <a:srgbClr val="B4B4B4"/>
              </a:solidFill>
              <a:ln w="6350">
                <a:solidFill>
                  <a:schemeClr val="tx1"/>
                </a:solidFill>
              </a:ln>
            </c:spPr>
            <c:extLst>
              <c:ext xmlns:c16="http://schemas.microsoft.com/office/drawing/2014/chart" uri="{C3380CC4-5D6E-409C-BE32-E72D297353CC}">
                <c16:uniqueId val="{00000009-50F8-4490-8BFF-93F86CE0F089}"/>
              </c:ext>
            </c:extLst>
          </c:dPt>
          <c:dPt>
            <c:idx val="5"/>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B-50F8-4490-8BFF-93F86CE0F089}"/>
              </c:ext>
            </c:extLst>
          </c:dPt>
          <c:dPt>
            <c:idx val="6"/>
            <c:invertIfNegative val="0"/>
            <c:bubble3D val="0"/>
            <c:spPr>
              <a:pattFill prst="pct90">
                <a:fgClr>
                  <a:srgbClr val="00A199"/>
                </a:fgClr>
                <a:bgClr>
                  <a:sysClr val="window" lastClr="FFFFFF"/>
                </a:bgClr>
              </a:pattFill>
              <a:ln w="6350">
                <a:solidFill>
                  <a:schemeClr val="tx1"/>
                </a:solidFill>
              </a:ln>
            </c:spPr>
            <c:extLst>
              <c:ext xmlns:c16="http://schemas.microsoft.com/office/drawing/2014/chart" uri="{C3380CC4-5D6E-409C-BE32-E72D297353CC}">
                <c16:uniqueId val="{0000000D-50F8-4490-8BFF-93F86CE0F089}"/>
              </c:ext>
            </c:extLst>
          </c:dPt>
          <c:dPt>
            <c:idx val="7"/>
            <c:invertIfNegative val="0"/>
            <c:bubble3D val="0"/>
            <c:spPr>
              <a:solidFill>
                <a:srgbClr val="B4B4B4"/>
              </a:solidFill>
              <a:ln w="6350">
                <a:solidFill>
                  <a:schemeClr val="tx1"/>
                </a:solidFill>
              </a:ln>
            </c:spPr>
            <c:extLst>
              <c:ext xmlns:c16="http://schemas.microsoft.com/office/drawing/2014/chart" uri="{C3380CC4-5D6E-409C-BE32-E72D297353CC}">
                <c16:uniqueId val="{0000000F-50F8-4490-8BFF-93F86CE0F089}"/>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50F8-4490-8BFF-93F86CE0F089}"/>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50F8-4490-8BFF-93F86CE0F089}"/>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50F8-4490-8BFF-93F86CE0F089}"/>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50F8-4490-8BFF-93F86CE0F08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États-Unis</c:v>
                </c:pt>
                <c:pt idx="1">
                  <c:v>Suisse</c:v>
                </c:pt>
                <c:pt idx="2">
                  <c:v>Nouvelle-Zélande</c:v>
                </c:pt>
                <c:pt idx="3">
                  <c:v>Australie</c:v>
                </c:pt>
                <c:pt idx="4">
                  <c:v>France</c:v>
                </c:pt>
                <c:pt idx="5">
                  <c:v>Moy. FCMW</c:v>
                </c:pt>
                <c:pt idx="6">
                  <c:v>Canada</c:v>
                </c:pt>
                <c:pt idx="7">
                  <c:v>Norvège</c:v>
                </c:pt>
                <c:pt idx="8">
                  <c:v>Royaume-Uni</c:v>
                </c:pt>
                <c:pt idx="9">
                  <c:v>Pays-Bas</c:v>
                </c:pt>
                <c:pt idx="10">
                  <c:v>Suède</c:v>
                </c:pt>
                <c:pt idx="11">
                  <c:v>Allemagne</c:v>
                </c:pt>
              </c:strCache>
            </c:strRef>
          </c:cat>
          <c:val>
            <c:numRef>
              <c:f>Sheet1!$B$2:$B$13</c:f>
              <c:numCache>
                <c:formatCode>0\ %</c:formatCode>
                <c:ptCount val="12"/>
                <c:pt idx="0">
                  <c:v>0.22</c:v>
                </c:pt>
                <c:pt idx="1">
                  <c:v>0.16</c:v>
                </c:pt>
                <c:pt idx="2">
                  <c:v>0.14000000000000001</c:v>
                </c:pt>
                <c:pt idx="3">
                  <c:v>0.09</c:v>
                </c:pt>
                <c:pt idx="4">
                  <c:v>0.09</c:v>
                </c:pt>
                <c:pt idx="5">
                  <c:v>0.09</c:v>
                </c:pt>
                <c:pt idx="6">
                  <c:v>0.06</c:v>
                </c:pt>
                <c:pt idx="7">
                  <c:v>0.05</c:v>
                </c:pt>
                <c:pt idx="8">
                  <c:v>0.04</c:v>
                </c:pt>
                <c:pt idx="9">
                  <c:v>0.03</c:v>
                </c:pt>
                <c:pt idx="10">
                  <c:v>0.03</c:v>
                </c:pt>
                <c:pt idx="11">
                  <c:v>0.03</c:v>
                </c:pt>
              </c:numCache>
            </c:numRef>
          </c:val>
          <c:extLst>
            <c:ext xmlns:c16="http://schemas.microsoft.com/office/drawing/2014/chart" uri="{C3380CC4-5D6E-409C-BE32-E72D297353CC}">
              <c16:uniqueId val="{00000018-50F8-4490-8BFF-93F86CE0F089}"/>
            </c:ext>
          </c:extLst>
        </c:ser>
        <c:dLbls>
          <c:dLblPos val="outEnd"/>
          <c:showLegendKey val="0"/>
          <c:showVal val="1"/>
          <c:showCatName val="0"/>
          <c:showSerName val="0"/>
          <c:showPercent val="0"/>
          <c:showBubbleSize val="0"/>
        </c:dLbls>
        <c:gapWidth val="45"/>
        <c:axId val="51475968"/>
        <c:axId val="51496064"/>
      </c:barChart>
      <c:catAx>
        <c:axId val="51475968"/>
        <c:scaling>
          <c:orientation val="minMax"/>
        </c:scaling>
        <c:delete val="0"/>
        <c:axPos val="l"/>
        <c:numFmt formatCode="General" sourceLinked="1"/>
        <c:majorTickMark val="out"/>
        <c:minorTickMark val="none"/>
        <c:tickLblPos val="nextTo"/>
        <c:spPr>
          <a:ln w="6350">
            <a:solidFill>
              <a:schemeClr val="tx1"/>
            </a:solidFill>
          </a:ln>
        </c:spPr>
        <c:crossAx val="51496064"/>
        <c:crosses val="autoZero"/>
        <c:auto val="1"/>
        <c:lblAlgn val="ctr"/>
        <c:lblOffset val="100"/>
        <c:noMultiLvlLbl val="0"/>
      </c:catAx>
      <c:valAx>
        <c:axId val="51496064"/>
        <c:scaling>
          <c:orientation val="minMax"/>
        </c:scaling>
        <c:delete val="0"/>
        <c:axPos val="b"/>
        <c:majorGridlines>
          <c:spPr>
            <a:ln>
              <a:noFill/>
            </a:ln>
          </c:spPr>
        </c:majorGridlines>
        <c:numFmt formatCode="0\ %" sourceLinked="1"/>
        <c:majorTickMark val="out"/>
        <c:minorTickMark val="none"/>
        <c:tickLblPos val="none"/>
        <c:spPr>
          <a:ln>
            <a:noFill/>
          </a:ln>
        </c:spPr>
        <c:crossAx val="51475968"/>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c:ext xmlns:c16="http://schemas.microsoft.com/office/drawing/2014/chart" uri="{C3380CC4-5D6E-409C-BE32-E72D297353CC}">
                <c16:uniqueId val="{00000001-231C-48F0-B071-9E1ACB51670C}"/>
              </c:ext>
            </c:extLst>
          </c:dPt>
          <c:dPt>
            <c:idx val="1"/>
            <c:invertIfNegative val="0"/>
            <c:bubble3D val="0"/>
            <c:spPr>
              <a:solidFill>
                <a:srgbClr val="B4B4B4"/>
              </a:solidFill>
              <a:ln w="6350">
                <a:solidFill>
                  <a:schemeClr val="tx1"/>
                </a:solidFill>
              </a:ln>
            </c:spPr>
            <c:extLst>
              <c:ext xmlns:c16="http://schemas.microsoft.com/office/drawing/2014/chart" uri="{C3380CC4-5D6E-409C-BE32-E72D297353CC}">
                <c16:uniqueId val="{00000003-231C-48F0-B071-9E1ACB51670C}"/>
              </c:ext>
            </c:extLst>
          </c:dPt>
          <c:dPt>
            <c:idx val="2"/>
            <c:invertIfNegative val="0"/>
            <c:bubble3D val="0"/>
            <c:spPr>
              <a:solidFill>
                <a:srgbClr val="B4B4B4"/>
              </a:solidFill>
              <a:ln w="6350">
                <a:solidFill>
                  <a:schemeClr val="tx1"/>
                </a:solidFill>
              </a:ln>
            </c:spPr>
            <c:extLst>
              <c:ext xmlns:c16="http://schemas.microsoft.com/office/drawing/2014/chart" uri="{C3380CC4-5D6E-409C-BE32-E72D297353CC}">
                <c16:uniqueId val="{00000005-231C-48F0-B071-9E1ACB51670C}"/>
              </c:ext>
            </c:extLst>
          </c:dPt>
          <c:dPt>
            <c:idx val="3"/>
            <c:invertIfNegative val="0"/>
            <c:bubble3D val="0"/>
            <c:spPr>
              <a:solidFill>
                <a:srgbClr val="B4B4B4"/>
              </a:solidFill>
              <a:ln w="6350">
                <a:solidFill>
                  <a:schemeClr val="tx1"/>
                </a:solidFill>
              </a:ln>
            </c:spPr>
            <c:extLst>
              <c:ext xmlns:c16="http://schemas.microsoft.com/office/drawing/2014/chart" uri="{C3380CC4-5D6E-409C-BE32-E72D297353CC}">
                <c16:uniqueId val="{00000007-231C-48F0-B071-9E1ACB51670C}"/>
              </c:ext>
            </c:extLst>
          </c:dPt>
          <c:dPt>
            <c:idx val="4"/>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9-231C-48F0-B071-9E1ACB51670C}"/>
              </c:ext>
            </c:extLst>
          </c:dPt>
          <c:dPt>
            <c:idx val="5"/>
            <c:invertIfNegative val="0"/>
            <c:bubble3D val="0"/>
            <c:spPr>
              <a:solidFill>
                <a:srgbClr val="B4B4B4"/>
              </a:solidFill>
              <a:ln w="6350">
                <a:solidFill>
                  <a:schemeClr val="tx1"/>
                </a:solidFill>
              </a:ln>
            </c:spPr>
            <c:extLst>
              <c:ext xmlns:c16="http://schemas.microsoft.com/office/drawing/2014/chart" uri="{C3380CC4-5D6E-409C-BE32-E72D297353CC}">
                <c16:uniqueId val="{0000000B-231C-48F0-B071-9E1ACB51670C}"/>
              </c:ext>
            </c:extLst>
          </c:dPt>
          <c:dPt>
            <c:idx val="6"/>
            <c:invertIfNegative val="0"/>
            <c:bubble3D val="0"/>
            <c:spPr>
              <a:pattFill prst="pct90">
                <a:fgClr>
                  <a:srgbClr val="00A199"/>
                </a:fgClr>
                <a:bgClr>
                  <a:sysClr val="window" lastClr="FFFFFF"/>
                </a:bgClr>
              </a:pattFill>
              <a:ln w="6350">
                <a:solidFill>
                  <a:schemeClr val="tx1"/>
                </a:solidFill>
              </a:ln>
            </c:spPr>
            <c:extLst>
              <c:ext xmlns:c16="http://schemas.microsoft.com/office/drawing/2014/chart" uri="{C3380CC4-5D6E-409C-BE32-E72D297353CC}">
                <c16:uniqueId val="{0000000D-231C-48F0-B071-9E1ACB51670C}"/>
              </c:ext>
            </c:extLst>
          </c:dPt>
          <c:dPt>
            <c:idx val="7"/>
            <c:invertIfNegative val="0"/>
            <c:bubble3D val="0"/>
            <c:spPr>
              <a:solidFill>
                <a:srgbClr val="B4B4B4"/>
              </a:solidFill>
              <a:ln w="6350">
                <a:solidFill>
                  <a:schemeClr val="tx1"/>
                </a:solidFill>
              </a:ln>
            </c:spPr>
            <c:extLst>
              <c:ext xmlns:c16="http://schemas.microsoft.com/office/drawing/2014/chart" uri="{C3380CC4-5D6E-409C-BE32-E72D297353CC}">
                <c16:uniqueId val="{0000000F-231C-48F0-B071-9E1ACB51670C}"/>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231C-48F0-B071-9E1ACB51670C}"/>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231C-48F0-B071-9E1ACB51670C}"/>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231C-48F0-B071-9E1ACB51670C}"/>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231C-48F0-B071-9E1ACB51670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États-Unis</c:v>
                </c:pt>
                <c:pt idx="1">
                  <c:v>France</c:v>
                </c:pt>
                <c:pt idx="2">
                  <c:v>Suisse</c:v>
                </c:pt>
                <c:pt idx="3">
                  <c:v>Nouvelle-Zélande</c:v>
                </c:pt>
                <c:pt idx="4">
                  <c:v>Moy. FCMW</c:v>
                </c:pt>
                <c:pt idx="5">
                  <c:v>Australie</c:v>
                </c:pt>
                <c:pt idx="6">
                  <c:v>Canada</c:v>
                </c:pt>
                <c:pt idx="7">
                  <c:v>Allemagne</c:v>
                </c:pt>
                <c:pt idx="8">
                  <c:v>Norvège</c:v>
                </c:pt>
                <c:pt idx="9">
                  <c:v>Pays-Bas</c:v>
                </c:pt>
                <c:pt idx="10">
                  <c:v>Suède</c:v>
                </c:pt>
                <c:pt idx="11">
                  <c:v>Royaume-Uni</c:v>
                </c:pt>
              </c:strCache>
            </c:strRef>
          </c:cat>
          <c:val>
            <c:numRef>
              <c:f>Sheet1!$B$2:$B$13</c:f>
              <c:numCache>
                <c:formatCode>0\ %</c:formatCode>
                <c:ptCount val="12"/>
                <c:pt idx="0">
                  <c:v>0.19</c:v>
                </c:pt>
                <c:pt idx="1">
                  <c:v>0.12</c:v>
                </c:pt>
                <c:pt idx="2">
                  <c:v>0.1</c:v>
                </c:pt>
                <c:pt idx="3">
                  <c:v>0.1</c:v>
                </c:pt>
                <c:pt idx="4">
                  <c:v>7.0000000000000007E-2</c:v>
                </c:pt>
                <c:pt idx="5">
                  <c:v>7.0000000000000007E-2</c:v>
                </c:pt>
                <c:pt idx="6">
                  <c:v>0.06</c:v>
                </c:pt>
                <c:pt idx="7">
                  <c:v>0.05</c:v>
                </c:pt>
                <c:pt idx="8">
                  <c:v>0.04</c:v>
                </c:pt>
                <c:pt idx="9">
                  <c:v>0.04</c:v>
                </c:pt>
                <c:pt idx="10">
                  <c:v>0.03</c:v>
                </c:pt>
                <c:pt idx="11">
                  <c:v>0.03</c:v>
                </c:pt>
              </c:numCache>
            </c:numRef>
          </c:val>
          <c:extLst>
            <c:ext xmlns:c16="http://schemas.microsoft.com/office/drawing/2014/chart" uri="{C3380CC4-5D6E-409C-BE32-E72D297353CC}">
              <c16:uniqueId val="{00000018-231C-48F0-B071-9E1ACB51670C}"/>
            </c:ext>
          </c:extLst>
        </c:ser>
        <c:dLbls>
          <c:dLblPos val="outEnd"/>
          <c:showLegendKey val="0"/>
          <c:showVal val="1"/>
          <c:showCatName val="0"/>
          <c:showSerName val="0"/>
          <c:showPercent val="0"/>
          <c:showBubbleSize val="0"/>
        </c:dLbls>
        <c:gapWidth val="45"/>
        <c:axId val="113732992"/>
        <c:axId val="113743360"/>
      </c:barChart>
      <c:catAx>
        <c:axId val="113732992"/>
        <c:scaling>
          <c:orientation val="minMax"/>
        </c:scaling>
        <c:delete val="0"/>
        <c:axPos val="l"/>
        <c:numFmt formatCode="General" sourceLinked="1"/>
        <c:majorTickMark val="out"/>
        <c:minorTickMark val="none"/>
        <c:tickLblPos val="nextTo"/>
        <c:spPr>
          <a:ln w="6350">
            <a:solidFill>
              <a:schemeClr val="tx1"/>
            </a:solidFill>
          </a:ln>
        </c:spPr>
        <c:crossAx val="113743360"/>
        <c:crosses val="autoZero"/>
        <c:auto val="1"/>
        <c:lblAlgn val="ctr"/>
        <c:lblOffset val="100"/>
        <c:noMultiLvlLbl val="0"/>
      </c:catAx>
      <c:valAx>
        <c:axId val="113743360"/>
        <c:scaling>
          <c:orientation val="minMax"/>
        </c:scaling>
        <c:delete val="0"/>
        <c:axPos val="b"/>
        <c:majorGridlines>
          <c:spPr>
            <a:ln>
              <a:noFill/>
            </a:ln>
          </c:spPr>
        </c:majorGridlines>
        <c:numFmt formatCode="0\ %" sourceLinked="1"/>
        <c:majorTickMark val="out"/>
        <c:minorTickMark val="none"/>
        <c:tickLblPos val="none"/>
        <c:spPr>
          <a:ln>
            <a:noFill/>
          </a:ln>
        </c:spPr>
        <c:crossAx val="113732992"/>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c:ext xmlns:c16="http://schemas.microsoft.com/office/drawing/2014/chart" uri="{C3380CC4-5D6E-409C-BE32-E72D297353CC}">
                <c16:uniqueId val="{00000001-25B0-49F8-A68B-0564BDEF5DF8}"/>
              </c:ext>
            </c:extLst>
          </c:dPt>
          <c:dPt>
            <c:idx val="1"/>
            <c:invertIfNegative val="0"/>
            <c:bubble3D val="0"/>
            <c:spPr>
              <a:solidFill>
                <a:srgbClr val="ED7024"/>
              </a:solidFill>
              <a:ln w="6350">
                <a:solidFill>
                  <a:schemeClr val="tx1"/>
                </a:solidFill>
              </a:ln>
            </c:spPr>
            <c:extLst>
              <c:ext xmlns:c16="http://schemas.microsoft.com/office/drawing/2014/chart" uri="{C3380CC4-5D6E-409C-BE32-E72D297353CC}">
                <c16:uniqueId val="{00000003-25B0-49F8-A68B-0564BDEF5DF8}"/>
              </c:ext>
            </c:extLst>
          </c:dPt>
          <c:dPt>
            <c:idx val="2"/>
            <c:invertIfNegative val="0"/>
            <c:bubble3D val="0"/>
            <c:spPr>
              <a:solidFill>
                <a:srgbClr val="B4B4B4"/>
              </a:solidFill>
              <a:ln w="6350">
                <a:solidFill>
                  <a:schemeClr val="tx1"/>
                </a:solidFill>
              </a:ln>
            </c:spPr>
            <c:extLst>
              <c:ext xmlns:c16="http://schemas.microsoft.com/office/drawing/2014/chart" uri="{C3380CC4-5D6E-409C-BE32-E72D297353CC}">
                <c16:uniqueId val="{00000005-25B0-49F8-A68B-0564BDEF5DF8}"/>
              </c:ext>
            </c:extLst>
          </c:dPt>
          <c:dPt>
            <c:idx val="3"/>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7-25B0-49F8-A68B-0564BDEF5DF8}"/>
              </c:ext>
            </c:extLst>
          </c:dPt>
          <c:dPt>
            <c:idx val="4"/>
            <c:invertIfNegative val="0"/>
            <c:bubble3D val="0"/>
            <c:spPr>
              <a:solidFill>
                <a:srgbClr val="B4B4B4"/>
              </a:solidFill>
              <a:ln w="6350">
                <a:solidFill>
                  <a:schemeClr val="tx1"/>
                </a:solidFill>
              </a:ln>
            </c:spPr>
            <c:extLst>
              <c:ext xmlns:c16="http://schemas.microsoft.com/office/drawing/2014/chart" uri="{C3380CC4-5D6E-409C-BE32-E72D297353CC}">
                <c16:uniqueId val="{00000009-25B0-49F8-A68B-0564BDEF5DF8}"/>
              </c:ext>
            </c:extLst>
          </c:dPt>
          <c:dPt>
            <c:idx val="5"/>
            <c:invertIfNegative val="0"/>
            <c:bubble3D val="0"/>
            <c:spPr>
              <a:solidFill>
                <a:srgbClr val="B4B4B4"/>
              </a:solidFill>
              <a:ln w="6350">
                <a:solidFill>
                  <a:schemeClr val="tx1"/>
                </a:solidFill>
              </a:ln>
            </c:spPr>
            <c:extLst>
              <c:ext xmlns:c16="http://schemas.microsoft.com/office/drawing/2014/chart" uri="{C3380CC4-5D6E-409C-BE32-E72D297353CC}">
                <c16:uniqueId val="{0000000B-25B0-49F8-A68B-0564BDEF5DF8}"/>
              </c:ext>
            </c:extLst>
          </c:dPt>
          <c:dPt>
            <c:idx val="6"/>
            <c:invertIfNegative val="0"/>
            <c:bubble3D val="0"/>
            <c:spPr>
              <a:solidFill>
                <a:srgbClr val="B4B4B4"/>
              </a:solidFill>
              <a:ln w="6350">
                <a:solidFill>
                  <a:schemeClr val="tx1"/>
                </a:solidFill>
              </a:ln>
            </c:spPr>
            <c:extLst>
              <c:ext xmlns:c16="http://schemas.microsoft.com/office/drawing/2014/chart" uri="{C3380CC4-5D6E-409C-BE32-E72D297353CC}">
                <c16:uniqueId val="{0000000D-25B0-49F8-A68B-0564BDEF5DF8}"/>
              </c:ext>
            </c:extLst>
          </c:dPt>
          <c:dPt>
            <c:idx val="7"/>
            <c:invertIfNegative val="0"/>
            <c:bubble3D val="0"/>
            <c:spPr>
              <a:solidFill>
                <a:srgbClr val="B4B4B4"/>
              </a:solidFill>
              <a:ln w="6350">
                <a:solidFill>
                  <a:schemeClr val="tx1"/>
                </a:solidFill>
              </a:ln>
            </c:spPr>
            <c:extLst>
              <c:ext xmlns:c16="http://schemas.microsoft.com/office/drawing/2014/chart" uri="{C3380CC4-5D6E-409C-BE32-E72D297353CC}">
                <c16:uniqueId val="{0000000F-25B0-49F8-A68B-0564BDEF5DF8}"/>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25B0-49F8-A68B-0564BDEF5DF8}"/>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25B0-49F8-A68B-0564BDEF5DF8}"/>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25B0-49F8-A68B-0564BDEF5DF8}"/>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25B0-49F8-A68B-0564BDEF5DF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États-Unis</c:v>
                </c:pt>
                <c:pt idx="1">
                  <c:v>Canada</c:v>
                </c:pt>
                <c:pt idx="2">
                  <c:v>Suisse</c:v>
                </c:pt>
                <c:pt idx="3">
                  <c:v>Moy. FCMW</c:v>
                </c:pt>
                <c:pt idx="4">
                  <c:v>Australie</c:v>
                </c:pt>
                <c:pt idx="5">
                  <c:v>Nouvelle-Zélande</c:v>
                </c:pt>
                <c:pt idx="6">
                  <c:v>Suède</c:v>
                </c:pt>
                <c:pt idx="7">
                  <c:v>Pays-Bas</c:v>
                </c:pt>
                <c:pt idx="8">
                  <c:v>France</c:v>
                </c:pt>
                <c:pt idx="9">
                  <c:v>Norvège</c:v>
                </c:pt>
                <c:pt idx="10">
                  <c:v>Allemagne</c:v>
                </c:pt>
                <c:pt idx="11">
                  <c:v>Royaume-Uni</c:v>
                </c:pt>
              </c:strCache>
            </c:strRef>
          </c:cat>
          <c:val>
            <c:numRef>
              <c:f>Sheet1!$B$2:$B$13</c:f>
              <c:numCache>
                <c:formatCode>0\ %</c:formatCode>
                <c:ptCount val="12"/>
                <c:pt idx="0">
                  <c:v>0.18</c:v>
                </c:pt>
                <c:pt idx="1">
                  <c:v>0.1</c:v>
                </c:pt>
                <c:pt idx="2">
                  <c:v>0.09</c:v>
                </c:pt>
                <c:pt idx="3">
                  <c:v>0.06</c:v>
                </c:pt>
                <c:pt idx="4">
                  <c:v>0.06</c:v>
                </c:pt>
                <c:pt idx="5">
                  <c:v>0.06</c:v>
                </c:pt>
                <c:pt idx="6">
                  <c:v>0.06</c:v>
                </c:pt>
                <c:pt idx="7">
                  <c:v>0.04</c:v>
                </c:pt>
                <c:pt idx="8">
                  <c:v>0.04</c:v>
                </c:pt>
                <c:pt idx="9">
                  <c:v>0.03</c:v>
                </c:pt>
                <c:pt idx="10">
                  <c:v>0.03</c:v>
                </c:pt>
                <c:pt idx="11">
                  <c:v>0.02</c:v>
                </c:pt>
              </c:numCache>
            </c:numRef>
          </c:val>
          <c:extLst>
            <c:ext xmlns:c16="http://schemas.microsoft.com/office/drawing/2014/chart" uri="{C3380CC4-5D6E-409C-BE32-E72D297353CC}">
              <c16:uniqueId val="{00000018-25B0-49F8-A68B-0564BDEF5DF8}"/>
            </c:ext>
          </c:extLst>
        </c:ser>
        <c:dLbls>
          <c:dLblPos val="outEnd"/>
          <c:showLegendKey val="0"/>
          <c:showVal val="1"/>
          <c:showCatName val="0"/>
          <c:showSerName val="0"/>
          <c:showPercent val="0"/>
          <c:showBubbleSize val="0"/>
        </c:dLbls>
        <c:gapWidth val="45"/>
        <c:axId val="109746816"/>
        <c:axId val="113702400"/>
      </c:barChart>
      <c:catAx>
        <c:axId val="109746816"/>
        <c:scaling>
          <c:orientation val="minMax"/>
        </c:scaling>
        <c:delete val="0"/>
        <c:axPos val="l"/>
        <c:numFmt formatCode="General" sourceLinked="1"/>
        <c:majorTickMark val="out"/>
        <c:minorTickMark val="none"/>
        <c:tickLblPos val="nextTo"/>
        <c:spPr>
          <a:ln w="6350">
            <a:solidFill>
              <a:schemeClr val="tx1"/>
            </a:solidFill>
          </a:ln>
        </c:spPr>
        <c:crossAx val="113702400"/>
        <c:crosses val="autoZero"/>
        <c:auto val="1"/>
        <c:lblAlgn val="ctr"/>
        <c:lblOffset val="100"/>
        <c:noMultiLvlLbl val="0"/>
      </c:catAx>
      <c:valAx>
        <c:axId val="113702400"/>
        <c:scaling>
          <c:orientation val="minMax"/>
        </c:scaling>
        <c:delete val="0"/>
        <c:axPos val="b"/>
        <c:majorGridlines>
          <c:spPr>
            <a:ln>
              <a:noFill/>
            </a:ln>
          </c:spPr>
        </c:majorGridlines>
        <c:numFmt formatCode="0\ %" sourceLinked="1"/>
        <c:majorTickMark val="out"/>
        <c:minorTickMark val="none"/>
        <c:tickLblPos val="none"/>
        <c:spPr>
          <a:ln>
            <a:noFill/>
          </a:ln>
        </c:spPr>
        <c:crossAx val="109746816"/>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c:ext xmlns:c16="http://schemas.microsoft.com/office/drawing/2014/chart" uri="{C3380CC4-5D6E-409C-BE32-E72D297353CC}">
                <c16:uniqueId val="{00000001-2331-465C-A1C1-4D6074311DC8}"/>
              </c:ext>
            </c:extLst>
          </c:dPt>
          <c:dPt>
            <c:idx val="1"/>
            <c:invertIfNegative val="0"/>
            <c:bubble3D val="0"/>
            <c:spPr>
              <a:solidFill>
                <a:srgbClr val="ED7024"/>
              </a:solidFill>
              <a:ln w="6350">
                <a:solidFill>
                  <a:schemeClr val="tx1"/>
                </a:solidFill>
              </a:ln>
            </c:spPr>
            <c:extLst>
              <c:ext xmlns:c16="http://schemas.microsoft.com/office/drawing/2014/chart" uri="{C3380CC4-5D6E-409C-BE32-E72D297353CC}">
                <c16:uniqueId val="{00000003-2331-465C-A1C1-4D6074311DC8}"/>
              </c:ext>
            </c:extLst>
          </c:dPt>
          <c:dPt>
            <c:idx val="2"/>
            <c:invertIfNegative val="0"/>
            <c:bubble3D val="0"/>
            <c:spPr>
              <a:solidFill>
                <a:srgbClr val="B4B4B4"/>
              </a:solidFill>
              <a:ln w="6350">
                <a:solidFill>
                  <a:schemeClr val="tx1"/>
                </a:solidFill>
              </a:ln>
            </c:spPr>
            <c:extLst>
              <c:ext xmlns:c16="http://schemas.microsoft.com/office/drawing/2014/chart" uri="{C3380CC4-5D6E-409C-BE32-E72D297353CC}">
                <c16:uniqueId val="{00000005-2331-465C-A1C1-4D6074311DC8}"/>
              </c:ext>
            </c:extLst>
          </c:dPt>
          <c:dPt>
            <c:idx val="3"/>
            <c:invertIfNegative val="0"/>
            <c:bubble3D val="0"/>
            <c:spPr>
              <a:solidFill>
                <a:srgbClr val="B4B4B4"/>
              </a:solidFill>
              <a:ln w="6350">
                <a:solidFill>
                  <a:schemeClr val="tx1"/>
                </a:solidFill>
              </a:ln>
            </c:spPr>
            <c:extLst>
              <c:ext xmlns:c16="http://schemas.microsoft.com/office/drawing/2014/chart" uri="{C3380CC4-5D6E-409C-BE32-E72D297353CC}">
                <c16:uniqueId val="{00000007-2331-465C-A1C1-4D6074311DC8}"/>
              </c:ext>
            </c:extLst>
          </c:dPt>
          <c:dPt>
            <c:idx val="4"/>
            <c:invertIfNegative val="0"/>
            <c:bubble3D val="0"/>
            <c:spPr>
              <a:solidFill>
                <a:srgbClr val="B4B4B4"/>
              </a:solidFill>
              <a:ln w="6350">
                <a:solidFill>
                  <a:schemeClr val="tx1"/>
                </a:solidFill>
              </a:ln>
            </c:spPr>
            <c:extLst>
              <c:ext xmlns:c16="http://schemas.microsoft.com/office/drawing/2014/chart" uri="{C3380CC4-5D6E-409C-BE32-E72D297353CC}">
                <c16:uniqueId val="{00000009-2331-465C-A1C1-4D6074311DC8}"/>
              </c:ext>
            </c:extLst>
          </c:dPt>
          <c:dPt>
            <c:idx val="5"/>
            <c:invertIfNegative val="0"/>
            <c:bubble3D val="0"/>
            <c:spPr>
              <a:solidFill>
                <a:srgbClr val="B4B4B4"/>
              </a:solidFill>
              <a:ln w="6350">
                <a:solidFill>
                  <a:schemeClr val="tx1"/>
                </a:solidFill>
              </a:ln>
            </c:spPr>
            <c:extLst>
              <c:ext xmlns:c16="http://schemas.microsoft.com/office/drawing/2014/chart" uri="{C3380CC4-5D6E-409C-BE32-E72D297353CC}">
                <c16:uniqueId val="{0000000B-2331-465C-A1C1-4D6074311DC8}"/>
              </c:ext>
            </c:extLst>
          </c:dPt>
          <c:dPt>
            <c:idx val="6"/>
            <c:invertIfNegative val="0"/>
            <c:bubble3D val="0"/>
            <c:spPr>
              <a:solidFill>
                <a:srgbClr val="B4B4B4"/>
              </a:solidFill>
              <a:ln w="6350">
                <a:solidFill>
                  <a:schemeClr val="tx1"/>
                </a:solidFill>
              </a:ln>
            </c:spPr>
            <c:extLst>
              <c:ext xmlns:c16="http://schemas.microsoft.com/office/drawing/2014/chart" uri="{C3380CC4-5D6E-409C-BE32-E72D297353CC}">
                <c16:uniqueId val="{0000000D-2331-465C-A1C1-4D6074311DC8}"/>
              </c:ext>
            </c:extLst>
          </c:dPt>
          <c:dPt>
            <c:idx val="7"/>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F-2331-465C-A1C1-4D6074311DC8}"/>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2331-465C-A1C1-4D6074311DC8}"/>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2331-465C-A1C1-4D6074311DC8}"/>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2331-465C-A1C1-4D6074311DC8}"/>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2331-465C-A1C1-4D6074311DC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États-Unis</c:v>
                </c:pt>
                <c:pt idx="1">
                  <c:v>Canada</c:v>
                </c:pt>
                <c:pt idx="2">
                  <c:v>France</c:v>
                </c:pt>
                <c:pt idx="3">
                  <c:v>Nouvelle-Zélande</c:v>
                </c:pt>
                <c:pt idx="4">
                  <c:v>Australie</c:v>
                </c:pt>
                <c:pt idx="5">
                  <c:v>Suisse</c:v>
                </c:pt>
                <c:pt idx="6">
                  <c:v>Norvège</c:v>
                </c:pt>
                <c:pt idx="7">
                  <c:v>Moy. FCMW</c:v>
                </c:pt>
                <c:pt idx="8">
                  <c:v>Suède</c:v>
                </c:pt>
                <c:pt idx="9">
                  <c:v>Allemagne</c:v>
                </c:pt>
                <c:pt idx="10">
                  <c:v>Royaume-Uni</c:v>
                </c:pt>
                <c:pt idx="11">
                  <c:v>Pays-Bas</c:v>
                </c:pt>
              </c:strCache>
            </c:strRef>
          </c:cat>
          <c:val>
            <c:numRef>
              <c:f>Sheet1!$B$2:$B$13</c:f>
              <c:numCache>
                <c:formatCode>0\ %</c:formatCode>
                <c:ptCount val="12"/>
                <c:pt idx="0">
                  <c:v>0.32</c:v>
                </c:pt>
                <c:pt idx="1">
                  <c:v>0.28000000000000003</c:v>
                </c:pt>
                <c:pt idx="2">
                  <c:v>0.23</c:v>
                </c:pt>
                <c:pt idx="3">
                  <c:v>0.22</c:v>
                </c:pt>
                <c:pt idx="4">
                  <c:v>0.21</c:v>
                </c:pt>
                <c:pt idx="5">
                  <c:v>0.21</c:v>
                </c:pt>
                <c:pt idx="6">
                  <c:v>0.2</c:v>
                </c:pt>
                <c:pt idx="7">
                  <c:v>0.2</c:v>
                </c:pt>
                <c:pt idx="8">
                  <c:v>0.19</c:v>
                </c:pt>
                <c:pt idx="9">
                  <c:v>0.14000000000000001</c:v>
                </c:pt>
                <c:pt idx="10">
                  <c:v>0.11</c:v>
                </c:pt>
                <c:pt idx="11">
                  <c:v>0.11</c:v>
                </c:pt>
              </c:numCache>
            </c:numRef>
          </c:val>
          <c:extLst>
            <c:ext xmlns:c16="http://schemas.microsoft.com/office/drawing/2014/chart" uri="{C3380CC4-5D6E-409C-BE32-E72D297353CC}">
              <c16:uniqueId val="{00000018-2331-465C-A1C1-4D6074311DC8}"/>
            </c:ext>
          </c:extLst>
        </c:ser>
        <c:dLbls>
          <c:dLblPos val="outEnd"/>
          <c:showLegendKey val="0"/>
          <c:showVal val="1"/>
          <c:showCatName val="0"/>
          <c:showSerName val="0"/>
          <c:showPercent val="0"/>
          <c:showBubbleSize val="0"/>
        </c:dLbls>
        <c:gapWidth val="45"/>
        <c:axId val="117256576"/>
        <c:axId val="132309760"/>
      </c:barChart>
      <c:catAx>
        <c:axId val="117256576"/>
        <c:scaling>
          <c:orientation val="minMax"/>
        </c:scaling>
        <c:delete val="0"/>
        <c:axPos val="l"/>
        <c:numFmt formatCode="General" sourceLinked="1"/>
        <c:majorTickMark val="out"/>
        <c:minorTickMark val="none"/>
        <c:tickLblPos val="nextTo"/>
        <c:spPr>
          <a:ln w="6350">
            <a:solidFill>
              <a:schemeClr val="tx1"/>
            </a:solidFill>
          </a:ln>
        </c:spPr>
        <c:crossAx val="132309760"/>
        <c:crosses val="autoZero"/>
        <c:auto val="1"/>
        <c:lblAlgn val="ctr"/>
        <c:lblOffset val="100"/>
        <c:noMultiLvlLbl val="0"/>
      </c:catAx>
      <c:valAx>
        <c:axId val="132309760"/>
        <c:scaling>
          <c:orientation val="minMax"/>
        </c:scaling>
        <c:delete val="0"/>
        <c:axPos val="b"/>
        <c:majorGridlines>
          <c:spPr>
            <a:ln>
              <a:noFill/>
            </a:ln>
          </c:spPr>
        </c:majorGridlines>
        <c:numFmt formatCode="0\ %" sourceLinked="1"/>
        <c:majorTickMark val="out"/>
        <c:minorTickMark val="none"/>
        <c:tickLblPos val="none"/>
        <c:spPr>
          <a:ln>
            <a:noFill/>
          </a:ln>
        </c:spPr>
        <c:crossAx val="117256576"/>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4.8153456865795967E-2"/>
          <c:w val="0.52035255603637365"/>
          <c:h val="0.87599918273688848"/>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c:ext xmlns:c16="http://schemas.microsoft.com/office/drawing/2014/chart" uri="{C3380CC4-5D6E-409C-BE32-E72D297353CC}">
                <c16:uniqueId val="{00000001-DB41-4087-8775-628ABFC8A09C}"/>
              </c:ext>
            </c:extLst>
          </c:dPt>
          <c:dPt>
            <c:idx val="1"/>
            <c:invertIfNegative val="0"/>
            <c:bubble3D val="0"/>
            <c:spPr>
              <a:solidFill>
                <a:srgbClr val="ED7024"/>
              </a:solidFill>
              <a:ln w="6350">
                <a:solidFill>
                  <a:schemeClr val="tx1"/>
                </a:solidFill>
              </a:ln>
            </c:spPr>
            <c:extLst>
              <c:ext xmlns:c16="http://schemas.microsoft.com/office/drawing/2014/chart" uri="{C3380CC4-5D6E-409C-BE32-E72D297353CC}">
                <c16:uniqueId val="{00000003-DB41-4087-8775-628ABFC8A09C}"/>
              </c:ext>
            </c:extLst>
          </c:dPt>
          <c:dPt>
            <c:idx val="2"/>
            <c:invertIfNegative val="0"/>
            <c:bubble3D val="0"/>
            <c:spPr>
              <a:solidFill>
                <a:srgbClr val="B4B4B4"/>
              </a:solidFill>
              <a:ln w="6350">
                <a:solidFill>
                  <a:schemeClr val="tx1"/>
                </a:solidFill>
              </a:ln>
            </c:spPr>
            <c:extLst>
              <c:ext xmlns:c16="http://schemas.microsoft.com/office/drawing/2014/chart" uri="{C3380CC4-5D6E-409C-BE32-E72D297353CC}">
                <c16:uniqueId val="{00000005-DB41-4087-8775-628ABFC8A09C}"/>
              </c:ext>
            </c:extLst>
          </c:dPt>
          <c:dPt>
            <c:idx val="3"/>
            <c:invertIfNegative val="0"/>
            <c:bubble3D val="0"/>
            <c:spPr>
              <a:solidFill>
                <a:srgbClr val="B4B4B4"/>
              </a:solidFill>
              <a:ln w="6350">
                <a:solidFill>
                  <a:schemeClr val="tx1"/>
                </a:solidFill>
              </a:ln>
            </c:spPr>
            <c:extLst>
              <c:ext xmlns:c16="http://schemas.microsoft.com/office/drawing/2014/chart" uri="{C3380CC4-5D6E-409C-BE32-E72D297353CC}">
                <c16:uniqueId val="{00000007-DB41-4087-8775-628ABFC8A09C}"/>
              </c:ext>
            </c:extLst>
          </c:dPt>
          <c:dPt>
            <c:idx val="4"/>
            <c:invertIfNegative val="0"/>
            <c:bubble3D val="0"/>
            <c:spPr>
              <a:solidFill>
                <a:srgbClr val="B4B4B4"/>
              </a:solidFill>
              <a:ln w="6350">
                <a:solidFill>
                  <a:schemeClr val="tx1"/>
                </a:solidFill>
              </a:ln>
            </c:spPr>
            <c:extLst>
              <c:ext xmlns:c16="http://schemas.microsoft.com/office/drawing/2014/chart" uri="{C3380CC4-5D6E-409C-BE32-E72D297353CC}">
                <c16:uniqueId val="{00000009-DB41-4087-8775-628ABFC8A09C}"/>
              </c:ext>
            </c:extLst>
          </c:dPt>
          <c:dPt>
            <c:idx val="5"/>
            <c:invertIfNegative val="0"/>
            <c:bubble3D val="0"/>
            <c:spPr>
              <a:solidFill>
                <a:srgbClr val="B4B4B4"/>
              </a:solidFill>
              <a:ln w="6350">
                <a:solidFill>
                  <a:schemeClr val="tx1"/>
                </a:solidFill>
              </a:ln>
            </c:spPr>
            <c:extLst>
              <c:ext xmlns:c16="http://schemas.microsoft.com/office/drawing/2014/chart" uri="{C3380CC4-5D6E-409C-BE32-E72D297353CC}">
                <c16:uniqueId val="{0000000B-DB41-4087-8775-628ABFC8A09C}"/>
              </c:ext>
            </c:extLst>
          </c:dPt>
          <c:dPt>
            <c:idx val="6"/>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D-DB41-4087-8775-628ABFC8A09C}"/>
              </c:ext>
            </c:extLst>
          </c:dPt>
          <c:dPt>
            <c:idx val="7"/>
            <c:invertIfNegative val="0"/>
            <c:bubble3D val="0"/>
            <c:spPr>
              <a:solidFill>
                <a:srgbClr val="B4B4B4"/>
              </a:solidFill>
              <a:ln w="6350">
                <a:solidFill>
                  <a:schemeClr val="tx1"/>
                </a:solidFill>
              </a:ln>
            </c:spPr>
            <c:extLst>
              <c:ext xmlns:c16="http://schemas.microsoft.com/office/drawing/2014/chart" uri="{C3380CC4-5D6E-409C-BE32-E72D297353CC}">
                <c16:uniqueId val="{0000000F-DB41-4087-8775-628ABFC8A09C}"/>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DB41-4087-8775-628ABFC8A09C}"/>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DB41-4087-8775-628ABFC8A09C}"/>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DB41-4087-8775-628ABFC8A09C}"/>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DB41-4087-8775-628ABFC8A09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Norvège</c:v>
                </c:pt>
                <c:pt idx="1">
                  <c:v>Canada</c:v>
                </c:pt>
                <c:pt idx="2">
                  <c:v>États-Unis</c:v>
                </c:pt>
                <c:pt idx="3">
                  <c:v>Allemagne</c:v>
                </c:pt>
                <c:pt idx="4">
                  <c:v>Pays-Bas</c:v>
                </c:pt>
                <c:pt idx="5">
                  <c:v>Suède</c:v>
                </c:pt>
                <c:pt idx="6">
                  <c:v>Moy. FCMW</c:v>
                </c:pt>
                <c:pt idx="7">
                  <c:v>Nouvelle-Zélande</c:v>
                </c:pt>
                <c:pt idx="8">
                  <c:v>France</c:v>
                </c:pt>
                <c:pt idx="9">
                  <c:v>Suisse</c:v>
                </c:pt>
                <c:pt idx="10">
                  <c:v>Royaume-Uni</c:v>
                </c:pt>
                <c:pt idx="11">
                  <c:v>Australie</c:v>
                </c:pt>
              </c:strCache>
            </c:strRef>
          </c:cat>
          <c:val>
            <c:numRef>
              <c:f>Sheet1!$B$2:$B$13</c:f>
              <c:numCache>
                <c:formatCode>0\ %</c:formatCode>
                <c:ptCount val="12"/>
                <c:pt idx="0">
                  <c:v>0.59</c:v>
                </c:pt>
                <c:pt idx="1">
                  <c:v>0.57999999999999996</c:v>
                </c:pt>
                <c:pt idx="2">
                  <c:v>0.56999999999999995</c:v>
                </c:pt>
                <c:pt idx="3">
                  <c:v>0.53</c:v>
                </c:pt>
                <c:pt idx="4">
                  <c:v>0.52</c:v>
                </c:pt>
                <c:pt idx="5">
                  <c:v>0.52</c:v>
                </c:pt>
                <c:pt idx="6">
                  <c:v>0.52</c:v>
                </c:pt>
                <c:pt idx="7">
                  <c:v>0.49</c:v>
                </c:pt>
                <c:pt idx="8">
                  <c:v>0.48</c:v>
                </c:pt>
                <c:pt idx="9">
                  <c:v>0.48</c:v>
                </c:pt>
                <c:pt idx="10">
                  <c:v>0.47</c:v>
                </c:pt>
                <c:pt idx="11">
                  <c:v>0.46</c:v>
                </c:pt>
              </c:numCache>
            </c:numRef>
          </c:val>
          <c:extLst>
            <c:ext xmlns:c16="http://schemas.microsoft.com/office/drawing/2014/chart" uri="{C3380CC4-5D6E-409C-BE32-E72D297353CC}">
              <c16:uniqueId val="{00000018-DB41-4087-8775-628ABFC8A09C}"/>
            </c:ext>
          </c:extLst>
        </c:ser>
        <c:dLbls>
          <c:dLblPos val="outEnd"/>
          <c:showLegendKey val="0"/>
          <c:showVal val="1"/>
          <c:showCatName val="0"/>
          <c:showSerName val="0"/>
          <c:showPercent val="0"/>
          <c:showBubbleSize val="0"/>
        </c:dLbls>
        <c:gapWidth val="45"/>
        <c:axId val="143186176"/>
        <c:axId val="143469568"/>
      </c:barChart>
      <c:catAx>
        <c:axId val="143186176"/>
        <c:scaling>
          <c:orientation val="minMax"/>
        </c:scaling>
        <c:delete val="0"/>
        <c:axPos val="l"/>
        <c:numFmt formatCode="General" sourceLinked="1"/>
        <c:majorTickMark val="out"/>
        <c:minorTickMark val="none"/>
        <c:tickLblPos val="nextTo"/>
        <c:spPr>
          <a:ln w="6350">
            <a:solidFill>
              <a:schemeClr val="tx1"/>
            </a:solidFill>
          </a:ln>
        </c:spPr>
        <c:crossAx val="143469568"/>
        <c:crosses val="autoZero"/>
        <c:auto val="1"/>
        <c:lblAlgn val="ctr"/>
        <c:lblOffset val="100"/>
        <c:noMultiLvlLbl val="0"/>
      </c:catAx>
      <c:valAx>
        <c:axId val="143469568"/>
        <c:scaling>
          <c:orientation val="minMax"/>
        </c:scaling>
        <c:delete val="0"/>
        <c:axPos val="b"/>
        <c:majorGridlines>
          <c:spPr>
            <a:ln>
              <a:noFill/>
            </a:ln>
          </c:spPr>
        </c:majorGridlines>
        <c:numFmt formatCode="0\ %" sourceLinked="1"/>
        <c:majorTickMark val="out"/>
        <c:minorTickMark val="none"/>
        <c:tickLblPos val="none"/>
        <c:spPr>
          <a:ln>
            <a:noFill/>
          </a:ln>
        </c:spPr>
        <c:crossAx val="143186176"/>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1781819832344397"/>
          <c:w val="0.49566075991556485"/>
          <c:h val="0.75018688061797068"/>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c:ext xmlns:c16="http://schemas.microsoft.com/office/drawing/2014/chart" uri="{C3380CC4-5D6E-409C-BE32-E72D297353CC}">
                <c16:uniqueId val="{00000001-D389-438D-9A6A-392149F09DD6}"/>
              </c:ext>
            </c:extLst>
          </c:dPt>
          <c:dPt>
            <c:idx val="1"/>
            <c:invertIfNegative val="0"/>
            <c:bubble3D val="0"/>
            <c:spPr>
              <a:solidFill>
                <a:srgbClr val="ED7024"/>
              </a:solidFill>
              <a:ln w="6350">
                <a:solidFill>
                  <a:schemeClr val="tx1"/>
                </a:solidFill>
              </a:ln>
            </c:spPr>
            <c:extLst>
              <c:ext xmlns:c16="http://schemas.microsoft.com/office/drawing/2014/chart" uri="{C3380CC4-5D6E-409C-BE32-E72D297353CC}">
                <c16:uniqueId val="{00000003-D389-438D-9A6A-392149F09DD6}"/>
              </c:ext>
            </c:extLst>
          </c:dPt>
          <c:dPt>
            <c:idx val="2"/>
            <c:invertIfNegative val="0"/>
            <c:bubble3D val="0"/>
            <c:spPr>
              <a:solidFill>
                <a:srgbClr val="B4B4B4"/>
              </a:solidFill>
              <a:ln w="6350">
                <a:solidFill>
                  <a:schemeClr val="tx1"/>
                </a:solidFill>
              </a:ln>
            </c:spPr>
            <c:extLst>
              <c:ext xmlns:c16="http://schemas.microsoft.com/office/drawing/2014/chart" uri="{C3380CC4-5D6E-409C-BE32-E72D297353CC}">
                <c16:uniqueId val="{00000005-D389-438D-9A6A-392149F09DD6}"/>
              </c:ext>
            </c:extLst>
          </c:dPt>
          <c:dPt>
            <c:idx val="3"/>
            <c:invertIfNegative val="0"/>
            <c:bubble3D val="0"/>
            <c:spPr>
              <a:solidFill>
                <a:srgbClr val="B4B4B4"/>
              </a:solidFill>
              <a:ln w="6350">
                <a:solidFill>
                  <a:schemeClr val="tx1"/>
                </a:solidFill>
              </a:ln>
            </c:spPr>
            <c:extLst>
              <c:ext xmlns:c16="http://schemas.microsoft.com/office/drawing/2014/chart" uri="{C3380CC4-5D6E-409C-BE32-E72D297353CC}">
                <c16:uniqueId val="{00000007-D389-438D-9A6A-392149F09DD6}"/>
              </c:ext>
            </c:extLst>
          </c:dPt>
          <c:dPt>
            <c:idx val="4"/>
            <c:invertIfNegative val="0"/>
            <c:bubble3D val="0"/>
            <c:spPr>
              <a:solidFill>
                <a:srgbClr val="B4B4B4"/>
              </a:solidFill>
              <a:ln w="6350">
                <a:solidFill>
                  <a:schemeClr val="tx1"/>
                </a:solidFill>
              </a:ln>
            </c:spPr>
            <c:extLst>
              <c:ext xmlns:c16="http://schemas.microsoft.com/office/drawing/2014/chart" uri="{C3380CC4-5D6E-409C-BE32-E72D297353CC}">
                <c16:uniqueId val="{00000009-D389-438D-9A6A-392149F09DD6}"/>
              </c:ext>
            </c:extLst>
          </c:dPt>
          <c:dPt>
            <c:idx val="5"/>
            <c:invertIfNegative val="0"/>
            <c:bubble3D val="0"/>
            <c:spPr>
              <a:solidFill>
                <a:srgbClr val="B4B4B4"/>
              </a:solidFill>
              <a:ln w="6350">
                <a:solidFill>
                  <a:schemeClr val="tx1"/>
                </a:solidFill>
              </a:ln>
            </c:spPr>
            <c:extLst>
              <c:ext xmlns:c16="http://schemas.microsoft.com/office/drawing/2014/chart" uri="{C3380CC4-5D6E-409C-BE32-E72D297353CC}">
                <c16:uniqueId val="{0000000B-D389-438D-9A6A-392149F09DD6}"/>
              </c:ext>
            </c:extLst>
          </c:dPt>
          <c:dPt>
            <c:idx val="6"/>
            <c:invertIfNegative val="0"/>
            <c:bubble3D val="0"/>
            <c:spPr>
              <a:solidFill>
                <a:srgbClr val="B4B4B4"/>
              </a:solidFill>
              <a:ln w="6350">
                <a:solidFill>
                  <a:schemeClr val="tx1"/>
                </a:solidFill>
              </a:ln>
            </c:spPr>
            <c:extLst>
              <c:ext xmlns:c16="http://schemas.microsoft.com/office/drawing/2014/chart" uri="{C3380CC4-5D6E-409C-BE32-E72D297353CC}">
                <c16:uniqueId val="{0000000D-D389-438D-9A6A-392149F09DD6}"/>
              </c:ext>
            </c:extLst>
          </c:dPt>
          <c:dPt>
            <c:idx val="7"/>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F-D389-438D-9A6A-392149F09DD6}"/>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D389-438D-9A6A-392149F09DD6}"/>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D389-438D-9A6A-392149F09DD6}"/>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D389-438D-9A6A-392149F09DD6}"/>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D389-438D-9A6A-392149F09DD6}"/>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Suède</c:v>
                </c:pt>
                <c:pt idx="1">
                  <c:v>Canada</c:v>
                </c:pt>
                <c:pt idx="2">
                  <c:v>France</c:v>
                </c:pt>
                <c:pt idx="3">
                  <c:v>Allemagne</c:v>
                </c:pt>
                <c:pt idx="4">
                  <c:v>Suisse</c:v>
                </c:pt>
                <c:pt idx="5">
                  <c:v>États-Unis</c:v>
                </c:pt>
                <c:pt idx="6">
                  <c:v>Royaume-Uni</c:v>
                </c:pt>
                <c:pt idx="7">
                  <c:v>Moy. FCMW</c:v>
                </c:pt>
                <c:pt idx="8">
                  <c:v>Norvège</c:v>
                </c:pt>
                <c:pt idx="9">
                  <c:v>Australie</c:v>
                </c:pt>
                <c:pt idx="10">
                  <c:v>Nouvelle-Zélande</c:v>
                </c:pt>
                <c:pt idx="11">
                  <c:v>Pays-Bas</c:v>
                </c:pt>
              </c:strCache>
            </c:strRef>
          </c:cat>
          <c:val>
            <c:numRef>
              <c:f>Sheet1!$B$2:$B$13</c:f>
              <c:numCache>
                <c:formatCode>0\ %</c:formatCode>
                <c:ptCount val="12"/>
                <c:pt idx="0">
                  <c:v>0.23694225846522596</c:v>
                </c:pt>
                <c:pt idx="1">
                  <c:v>0.33828884031378398</c:v>
                </c:pt>
                <c:pt idx="2">
                  <c:v>0.35223383420090854</c:v>
                </c:pt>
                <c:pt idx="3">
                  <c:v>0.36384623642741432</c:v>
                </c:pt>
                <c:pt idx="4">
                  <c:v>0.41032797720282765</c:v>
                </c:pt>
                <c:pt idx="5">
                  <c:v>0.42041288978552971</c:v>
                </c:pt>
                <c:pt idx="6">
                  <c:v>0.4315500678005954</c:v>
                </c:pt>
                <c:pt idx="7">
                  <c:v>0.43439978191385453</c:v>
                </c:pt>
                <c:pt idx="8">
                  <c:v>0.48552862370178645</c:v>
                </c:pt>
                <c:pt idx="9">
                  <c:v>0.49404391580881357</c:v>
                </c:pt>
                <c:pt idx="10">
                  <c:v>0.52713334387376587</c:v>
                </c:pt>
                <c:pt idx="11">
                  <c:v>0.7180896134717486</c:v>
                </c:pt>
              </c:numCache>
            </c:numRef>
          </c:val>
          <c:extLst>
            <c:ext xmlns:c16="http://schemas.microsoft.com/office/drawing/2014/chart" uri="{C3380CC4-5D6E-409C-BE32-E72D297353CC}">
              <c16:uniqueId val="{00000018-D389-438D-9A6A-392149F09DD6}"/>
            </c:ext>
          </c:extLst>
        </c:ser>
        <c:dLbls>
          <c:dLblPos val="outEnd"/>
          <c:showLegendKey val="0"/>
          <c:showVal val="1"/>
          <c:showCatName val="0"/>
          <c:showSerName val="0"/>
          <c:showPercent val="0"/>
          <c:showBubbleSize val="0"/>
        </c:dLbls>
        <c:gapWidth val="45"/>
        <c:axId val="47368064"/>
        <c:axId val="47379968"/>
      </c:barChart>
      <c:catAx>
        <c:axId val="47368064"/>
        <c:scaling>
          <c:orientation val="minMax"/>
        </c:scaling>
        <c:delete val="0"/>
        <c:axPos val="l"/>
        <c:numFmt formatCode="General" sourceLinked="1"/>
        <c:majorTickMark val="out"/>
        <c:minorTickMark val="none"/>
        <c:tickLblPos val="nextTo"/>
        <c:spPr>
          <a:ln w="6350">
            <a:solidFill>
              <a:schemeClr val="tx1"/>
            </a:solidFill>
          </a:ln>
        </c:spPr>
        <c:crossAx val="47379968"/>
        <c:crosses val="autoZero"/>
        <c:auto val="1"/>
        <c:lblAlgn val="ctr"/>
        <c:lblOffset val="100"/>
        <c:noMultiLvlLbl val="0"/>
      </c:catAx>
      <c:valAx>
        <c:axId val="47379968"/>
        <c:scaling>
          <c:orientation val="minMax"/>
        </c:scaling>
        <c:delete val="0"/>
        <c:axPos val="b"/>
        <c:majorGridlines>
          <c:spPr>
            <a:ln>
              <a:noFill/>
            </a:ln>
          </c:spPr>
        </c:majorGridlines>
        <c:numFmt formatCode="0\ %" sourceLinked="1"/>
        <c:majorTickMark val="out"/>
        <c:minorTickMark val="none"/>
        <c:tickLblPos val="none"/>
        <c:spPr>
          <a:ln>
            <a:noFill/>
          </a:ln>
        </c:spPr>
        <c:crossAx val="47368064"/>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63726471822854E-2"/>
          <c:y val="9.2642998514568337E-2"/>
          <c:w val="0.85880144522948987"/>
          <c:h val="0.68512991131199852"/>
        </c:manualLayout>
      </c:layout>
      <c:barChart>
        <c:barDir val="col"/>
        <c:grouping val="clustered"/>
        <c:varyColors val="0"/>
        <c:ser>
          <c:idx val="0"/>
          <c:order val="0"/>
          <c:tx>
            <c:strRef>
              <c:f>Sheet1!$B$1</c:f>
              <c:strCache>
                <c:ptCount val="1"/>
                <c:pt idx="0">
                  <c:v>Canada</c:v>
                </c:pt>
              </c:strCache>
            </c:strRef>
          </c:tx>
          <c:spPr>
            <a:solidFill>
              <a:srgbClr val="D8D2BC"/>
            </a:solidFill>
            <a:ln w="6350">
              <a:solidFill>
                <a:schemeClr val="tx1"/>
              </a:solidFill>
            </a:ln>
          </c:spPr>
          <c:invertIfNegative val="0"/>
          <c:dLbls>
            <c:spPr>
              <a:noFill/>
              <a:ln>
                <a:noFill/>
              </a:ln>
              <a:effectLst/>
            </c:spPr>
            <c:txPr>
              <a:bodyPr/>
              <a:lstStyle/>
              <a:p>
                <a:pPr>
                  <a:defRPr sz="1200">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18-24 ans</c:v>
                </c:pt>
                <c:pt idx="1">
                  <c:v>25-34 ans</c:v>
                </c:pt>
                <c:pt idx="2">
                  <c:v>35-49 ans</c:v>
                </c:pt>
                <c:pt idx="3">
                  <c:v>50-64 ans</c:v>
                </c:pt>
                <c:pt idx="4">
                  <c:v>65 ans
et plus</c:v>
                </c:pt>
              </c:strCache>
            </c:strRef>
          </c:cat>
          <c:val>
            <c:numRef>
              <c:f>Sheet1!$B$2:$B$6</c:f>
              <c:numCache>
                <c:formatCode>0\ %</c:formatCode>
                <c:ptCount val="5"/>
                <c:pt idx="0">
                  <c:v>0.27</c:v>
                </c:pt>
                <c:pt idx="1">
                  <c:v>0.38</c:v>
                </c:pt>
                <c:pt idx="2">
                  <c:v>0.3</c:v>
                </c:pt>
                <c:pt idx="3">
                  <c:v>0.27</c:v>
                </c:pt>
                <c:pt idx="4">
                  <c:v>0.2</c:v>
                </c:pt>
              </c:numCache>
            </c:numRef>
          </c:val>
          <c:extLst>
            <c:ext xmlns:c16="http://schemas.microsoft.com/office/drawing/2014/chart" uri="{C3380CC4-5D6E-409C-BE32-E72D297353CC}">
              <c16:uniqueId val="{00000000-2662-4B84-8AB8-1CED715D2588}"/>
            </c:ext>
          </c:extLst>
        </c:ser>
        <c:ser>
          <c:idx val="1"/>
          <c:order val="1"/>
          <c:tx>
            <c:strRef>
              <c:f>Sheet1!$C$1</c:f>
              <c:strCache>
                <c:ptCount val="1"/>
                <c:pt idx="0">
                  <c:v>Moyenne du FCMW</c:v>
                </c:pt>
              </c:strCache>
            </c:strRef>
          </c:tx>
          <c:spPr>
            <a:solidFill>
              <a:schemeClr val="tx1"/>
            </a:solidFill>
            <a:ln w="6350">
              <a:solidFill>
                <a:schemeClr val="tx1"/>
              </a:solidFill>
            </a:ln>
          </c:spPr>
          <c:invertIfNegative val="0"/>
          <c:dLbls>
            <c:dLbl>
              <c:idx val="0"/>
              <c:layout>
                <c:manualLayout>
                  <c:x val="2.766577134131065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62-4B84-8AB8-1CED715D2588}"/>
                </c:ext>
              </c:extLst>
            </c:dLbl>
            <c:dLbl>
              <c:idx val="1"/>
              <c:layout>
                <c:manualLayout>
                  <c:x val="2.42075499236468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62-4B84-8AB8-1CED715D2588}"/>
                </c:ext>
              </c:extLst>
            </c:dLbl>
            <c:dLbl>
              <c:idx val="2"/>
              <c:layout>
                <c:manualLayout>
                  <c:x val="2.76654990404116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62-4B84-8AB8-1CED715D2588}"/>
                </c:ext>
              </c:extLst>
            </c:dLbl>
            <c:dLbl>
              <c:idx val="3"/>
              <c:layout>
                <c:manualLayout>
                  <c:x val="2.42075499236468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62-4B84-8AB8-1CED715D2588}"/>
                </c:ext>
              </c:extLst>
            </c:dLbl>
            <c:dLbl>
              <c:idx val="4"/>
              <c:layout>
                <c:manualLayout>
                  <c:x val="2.42075499236468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62-4B84-8AB8-1CED715D2588}"/>
                </c:ext>
              </c:extLst>
            </c:dLbl>
            <c:spPr>
              <a:noFill/>
              <a:ln>
                <a:noFill/>
              </a:ln>
              <a:effectLst/>
            </c:spPr>
            <c:txPr>
              <a:bodyPr/>
              <a:lstStyle/>
              <a:p>
                <a:pPr>
                  <a:defRPr sz="1200">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18-24 ans</c:v>
                </c:pt>
                <c:pt idx="1">
                  <c:v>25-34 ans</c:v>
                </c:pt>
                <c:pt idx="2">
                  <c:v>35-49 ans</c:v>
                </c:pt>
                <c:pt idx="3">
                  <c:v>50-64 ans</c:v>
                </c:pt>
                <c:pt idx="4">
                  <c:v>65 ans
et plus</c:v>
                </c:pt>
              </c:strCache>
            </c:strRef>
          </c:cat>
          <c:val>
            <c:numRef>
              <c:f>Sheet1!$C$2:$C$6</c:f>
              <c:numCache>
                <c:formatCode>0\ %</c:formatCode>
                <c:ptCount val="5"/>
                <c:pt idx="0">
                  <c:v>0.19</c:v>
                </c:pt>
                <c:pt idx="1">
                  <c:v>0.26</c:v>
                </c:pt>
                <c:pt idx="2">
                  <c:v>0.23</c:v>
                </c:pt>
                <c:pt idx="3">
                  <c:v>0.21</c:v>
                </c:pt>
                <c:pt idx="4">
                  <c:v>0.12</c:v>
                </c:pt>
              </c:numCache>
            </c:numRef>
          </c:val>
          <c:extLst>
            <c:ext xmlns:c16="http://schemas.microsoft.com/office/drawing/2014/chart" uri="{C3380CC4-5D6E-409C-BE32-E72D297353CC}">
              <c16:uniqueId val="{00000006-2662-4B84-8AB8-1CED715D2588}"/>
            </c:ext>
          </c:extLst>
        </c:ser>
        <c:dLbls>
          <c:showLegendKey val="0"/>
          <c:showVal val="0"/>
          <c:showCatName val="0"/>
          <c:showSerName val="0"/>
          <c:showPercent val="0"/>
          <c:showBubbleSize val="0"/>
        </c:dLbls>
        <c:gapWidth val="150"/>
        <c:axId val="144143488"/>
        <c:axId val="144145024"/>
      </c:barChart>
      <c:catAx>
        <c:axId val="144143488"/>
        <c:scaling>
          <c:orientation val="minMax"/>
        </c:scaling>
        <c:delete val="0"/>
        <c:axPos val="b"/>
        <c:numFmt formatCode="General" sourceLinked="0"/>
        <c:majorTickMark val="out"/>
        <c:minorTickMark val="none"/>
        <c:tickLblPos val="nextTo"/>
        <c:spPr>
          <a:ln w="6350">
            <a:solidFill>
              <a:schemeClr val="tx1"/>
            </a:solidFill>
          </a:ln>
        </c:spPr>
        <c:txPr>
          <a:bodyPr/>
          <a:lstStyle/>
          <a:p>
            <a:pPr>
              <a:defRPr sz="1300">
                <a:latin typeface="Arial Narrow" panose="020B0606020202030204" pitchFamily="34" charset="0"/>
              </a:defRPr>
            </a:pPr>
            <a:endParaRPr lang="en-US"/>
          </a:p>
        </c:txPr>
        <c:crossAx val="144145024"/>
        <c:crosses val="autoZero"/>
        <c:auto val="1"/>
        <c:lblAlgn val="ctr"/>
        <c:lblOffset val="100"/>
        <c:noMultiLvlLbl val="0"/>
      </c:catAx>
      <c:valAx>
        <c:axId val="144145024"/>
        <c:scaling>
          <c:orientation val="minMax"/>
        </c:scaling>
        <c:delete val="0"/>
        <c:axPos val="l"/>
        <c:numFmt formatCode="0\ %" sourceLinked="1"/>
        <c:majorTickMark val="out"/>
        <c:minorTickMark val="none"/>
        <c:tickLblPos val="nextTo"/>
        <c:spPr>
          <a:ln w="6350">
            <a:solidFill>
              <a:schemeClr val="tx1"/>
            </a:solidFill>
          </a:ln>
        </c:spPr>
        <c:txPr>
          <a:bodyPr/>
          <a:lstStyle/>
          <a:p>
            <a:pPr>
              <a:defRPr sz="1200">
                <a:latin typeface="Arial Narrow" panose="020B0606020202030204" pitchFamily="34" charset="0"/>
              </a:defRPr>
            </a:pPr>
            <a:endParaRPr lang="en-US"/>
          </a:p>
        </c:txPr>
        <c:crossAx val="144143488"/>
        <c:crosses val="autoZero"/>
        <c:crossBetween val="between"/>
        <c:majorUnit val="0.1"/>
      </c:valAx>
    </c:plotArea>
    <c:legend>
      <c:legendPos val="b"/>
      <c:layout>
        <c:manualLayout>
          <c:xMode val="edge"/>
          <c:yMode val="edge"/>
          <c:x val="3.6604947458668116E-2"/>
          <c:y val="0.93837056350268966"/>
          <c:w val="0.96339505254133173"/>
          <c:h val="4.5373604777452288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458870192010948E-2"/>
          <c:y val="8.2511008037902012E-2"/>
          <c:w val="0.82662287769402221"/>
          <c:h val="0.65101310114736755"/>
        </c:manualLayout>
      </c:layout>
      <c:barChart>
        <c:barDir val="col"/>
        <c:grouping val="clustered"/>
        <c:varyColors val="0"/>
        <c:ser>
          <c:idx val="0"/>
          <c:order val="0"/>
          <c:tx>
            <c:strRef>
              <c:f>Sheet1!$B$1</c:f>
              <c:strCache>
                <c:ptCount val="1"/>
                <c:pt idx="0">
                  <c:v>Revenu inférieur à la moyenne</c:v>
                </c:pt>
              </c:strCache>
            </c:strRef>
          </c:tx>
          <c:spPr>
            <a:solidFill>
              <a:srgbClr val="D8D2BC"/>
            </a:solidFill>
            <a:ln w="6350">
              <a:solidFill>
                <a:schemeClr val="tx1"/>
              </a:solidFill>
            </a:ln>
          </c:spPr>
          <c:invertIfNegative val="0"/>
          <c:dLbls>
            <c:dLbl>
              <c:idx val="0"/>
              <c:tx>
                <c:rich>
                  <a:bodyPr/>
                  <a:lstStyle/>
                  <a:p>
                    <a:r>
                      <a:rPr lang="en-US" smtClean="0"/>
                      <a:t>9 </a:t>
                    </a:r>
                    <a:r>
                      <a:rPr lang="en-US"/>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5E-4F53-BF74-96EB244C571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N’a pas effectué un examen médical, un traitement ou un suivi</c:v>
                </c:pt>
                <c:pt idx="1">
                  <c:v>N’a pas consulté un
médecin en dépit d’un
problème médical</c:v>
                </c:pt>
                <c:pt idx="2">
                  <c:v>N’a pas acheté un  médicament prescrit ou fait exécuter une ordonnance</c:v>
                </c:pt>
                <c:pt idx="3">
                  <c:v>N’a pas effectué une
visite chez le dentiste</c:v>
                </c:pt>
              </c:strCache>
            </c:strRef>
          </c:cat>
          <c:val>
            <c:numRef>
              <c:f>Sheet1!$B$2:$B$5</c:f>
              <c:numCache>
                <c:formatCode>0\ %</c:formatCode>
                <c:ptCount val="4"/>
                <c:pt idx="0">
                  <c:v>0.19</c:v>
                </c:pt>
                <c:pt idx="1">
                  <c:v>0.11</c:v>
                </c:pt>
                <c:pt idx="2">
                  <c:v>0.17</c:v>
                </c:pt>
                <c:pt idx="3">
                  <c:v>0.41</c:v>
                </c:pt>
              </c:numCache>
            </c:numRef>
          </c:val>
          <c:extLst>
            <c:ext xmlns:c16="http://schemas.microsoft.com/office/drawing/2014/chart" uri="{C3380CC4-5D6E-409C-BE32-E72D297353CC}">
              <c16:uniqueId val="{00000001-FB5E-4F53-BF74-96EB244C5717}"/>
            </c:ext>
          </c:extLst>
        </c:ser>
        <c:ser>
          <c:idx val="2"/>
          <c:order val="1"/>
          <c:tx>
            <c:strRef>
              <c:f>Sheet1!$D$1</c:f>
              <c:strCache>
                <c:ptCount val="1"/>
                <c:pt idx="0">
                  <c:v>Revenu supérieur à la moyenne</c:v>
                </c:pt>
              </c:strCache>
            </c:strRef>
          </c:tx>
          <c:spPr>
            <a:solidFill>
              <a:srgbClr val="852062"/>
            </a:solidFill>
            <a:ln w="6350">
              <a:solidFill>
                <a:schemeClr val="tx1"/>
              </a:solidFill>
            </a:ln>
          </c:spPr>
          <c:invertIfNegative val="0"/>
          <c:dLbls>
            <c:dLbl>
              <c:idx val="0"/>
              <c:tx>
                <c:rich>
                  <a:bodyPr/>
                  <a:lstStyle/>
                  <a:p>
                    <a:r>
                      <a:rPr lang="en-US" smtClean="0"/>
                      <a:t>3 </a:t>
                    </a:r>
                    <a:r>
                      <a:rPr lang="en-US"/>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5E-4F53-BF74-96EB244C5717}"/>
                </c:ext>
              </c:extLst>
            </c:dLbl>
            <c:dLbl>
              <c:idx val="3"/>
              <c:tx>
                <c:rich>
                  <a:bodyPr/>
                  <a:lstStyle/>
                  <a:p>
                    <a:r>
                      <a:rPr lang="en-US" smtClean="0"/>
                      <a:t>17 </a:t>
                    </a:r>
                    <a:r>
                      <a:rPr lang="en-US"/>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5E-4F53-BF74-96EB244C571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N’a pas effectué un examen médical, un traitement ou un suivi</c:v>
                </c:pt>
                <c:pt idx="1">
                  <c:v>N’a pas consulté un
médecin en dépit d’un
problème médical</c:v>
                </c:pt>
                <c:pt idx="2">
                  <c:v>N’a pas acheté un  médicament prescrit ou fait exécuter une ordonnance</c:v>
                </c:pt>
                <c:pt idx="3">
                  <c:v>N’a pas effectué une
visite chez le dentiste</c:v>
                </c:pt>
              </c:strCache>
            </c:strRef>
          </c:cat>
          <c:val>
            <c:numRef>
              <c:f>Sheet1!$D$2:$D$5</c:f>
              <c:numCache>
                <c:formatCode>0\ %</c:formatCode>
                <c:ptCount val="4"/>
                <c:pt idx="0">
                  <c:v>0.04</c:v>
                </c:pt>
                <c:pt idx="1">
                  <c:v>0.03</c:v>
                </c:pt>
                <c:pt idx="2">
                  <c:v>0.04</c:v>
                </c:pt>
                <c:pt idx="3">
                  <c:v>0.16</c:v>
                </c:pt>
              </c:numCache>
            </c:numRef>
          </c:val>
          <c:extLst>
            <c:ext xmlns:c16="http://schemas.microsoft.com/office/drawing/2014/chart" uri="{C3380CC4-5D6E-409C-BE32-E72D297353CC}">
              <c16:uniqueId val="{00000004-FB5E-4F53-BF74-96EB244C5717}"/>
            </c:ext>
          </c:extLst>
        </c:ser>
        <c:dLbls>
          <c:showLegendKey val="0"/>
          <c:showVal val="0"/>
          <c:showCatName val="0"/>
          <c:showSerName val="0"/>
          <c:showPercent val="0"/>
          <c:showBubbleSize val="0"/>
        </c:dLbls>
        <c:gapWidth val="150"/>
        <c:axId val="145133952"/>
        <c:axId val="145135488"/>
      </c:barChart>
      <c:catAx>
        <c:axId val="145133952"/>
        <c:scaling>
          <c:orientation val="minMax"/>
        </c:scaling>
        <c:delete val="0"/>
        <c:axPos val="b"/>
        <c:numFmt formatCode="General" sourceLinked="1"/>
        <c:majorTickMark val="out"/>
        <c:minorTickMark val="none"/>
        <c:tickLblPos val="nextTo"/>
        <c:spPr>
          <a:ln w="6350">
            <a:solidFill>
              <a:schemeClr val="tx1"/>
            </a:solidFill>
          </a:ln>
        </c:spPr>
        <c:txPr>
          <a:bodyPr/>
          <a:lstStyle/>
          <a:p>
            <a:pPr>
              <a:defRPr sz="1300"/>
            </a:pPr>
            <a:endParaRPr lang="en-US"/>
          </a:p>
        </c:txPr>
        <c:crossAx val="145135488"/>
        <c:crosses val="autoZero"/>
        <c:auto val="1"/>
        <c:lblAlgn val="ctr"/>
        <c:lblOffset val="100"/>
        <c:noMultiLvlLbl val="0"/>
      </c:catAx>
      <c:valAx>
        <c:axId val="145135488"/>
        <c:scaling>
          <c:orientation val="minMax"/>
        </c:scaling>
        <c:delete val="0"/>
        <c:axPos val="l"/>
        <c:numFmt formatCode="0\ %" sourceLinked="1"/>
        <c:majorTickMark val="out"/>
        <c:minorTickMark val="none"/>
        <c:tickLblPos val="nextTo"/>
        <c:spPr>
          <a:ln w="6350">
            <a:solidFill>
              <a:schemeClr val="tx1"/>
            </a:solidFill>
          </a:ln>
        </c:spPr>
        <c:crossAx val="145133952"/>
        <c:crosses val="autoZero"/>
        <c:crossBetween val="between"/>
      </c:valAx>
    </c:plotArea>
    <c:legend>
      <c:legendPos val="b"/>
      <c:layout>
        <c:manualLayout>
          <c:xMode val="edge"/>
          <c:yMode val="edge"/>
          <c:x val="9.6055207238527091E-2"/>
          <c:y val="0.90761814992631173"/>
          <c:w val="0.82349748749647289"/>
          <c:h val="7.5157774342004144E-2"/>
        </c:manualLayout>
      </c:layout>
      <c:overlay val="0"/>
      <c:txPr>
        <a:bodyPr/>
        <a:lstStyle/>
        <a:p>
          <a:pPr>
            <a:defRPr sz="1800" baseline="14000"/>
          </a:pPr>
          <a:endParaRPr lang="en-US"/>
        </a:p>
      </c:txPr>
    </c:legend>
    <c:plotVisOnly val="1"/>
    <c:dispBlanksAs val="gap"/>
    <c:showDLblsOverMax val="0"/>
  </c:chart>
  <c:txPr>
    <a:bodyPr/>
    <a:lstStyle/>
    <a:p>
      <a:pPr>
        <a:defRPr sz="1200">
          <a:latin typeface="Arial Narrow" panose="020B060602020203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1566534328213746"/>
          <c:w val="0.52035255603637365"/>
          <c:h val="0.8484070698937114"/>
        </c:manualLayout>
      </c:layout>
      <c:barChart>
        <c:barDir val="bar"/>
        <c:grouping val="clustered"/>
        <c:varyColors val="0"/>
        <c:ser>
          <c:idx val="0"/>
          <c:order val="0"/>
          <c:tx>
            <c:strRef>
              <c:f>Sheet1!$B$1</c:f>
              <c:strCache>
                <c:ptCount val="1"/>
                <c:pt idx="0">
                  <c:v>Column2</c:v>
                </c:pt>
              </c:strCache>
            </c:strRef>
          </c:tx>
          <c:spPr>
            <a:solidFill>
              <a:srgbClr val="FFFFFF">
                <a:lumMod val="65000"/>
              </a:srgbClr>
            </a:solidFill>
            <a:ln w="6350">
              <a:solidFill>
                <a:schemeClr val="tx1"/>
              </a:solidFill>
            </a:ln>
          </c:spPr>
          <c:invertIfNegative val="0"/>
          <c:dPt>
            <c:idx val="0"/>
            <c:invertIfNegative val="0"/>
            <c:bubble3D val="0"/>
            <c:spPr>
              <a:solidFill>
                <a:srgbClr val="B4B4B4"/>
              </a:solidFill>
              <a:ln w="6350">
                <a:solidFill>
                  <a:schemeClr val="tx1"/>
                </a:solidFill>
              </a:ln>
            </c:spPr>
            <c:extLst>
              <c:ext xmlns:c16="http://schemas.microsoft.com/office/drawing/2014/chart" uri="{C3380CC4-5D6E-409C-BE32-E72D297353CC}">
                <c16:uniqueId val="{00000001-027C-4DD0-B0B2-08C75FFF3D33}"/>
              </c:ext>
            </c:extLst>
          </c:dPt>
          <c:dPt>
            <c:idx val="1"/>
            <c:invertIfNegative val="0"/>
            <c:bubble3D val="0"/>
            <c:spPr>
              <a:solidFill>
                <a:srgbClr val="B4B4B4"/>
              </a:solidFill>
              <a:ln w="6350">
                <a:solidFill>
                  <a:schemeClr val="tx1"/>
                </a:solidFill>
              </a:ln>
            </c:spPr>
            <c:extLst>
              <c:ext xmlns:c16="http://schemas.microsoft.com/office/drawing/2014/chart" uri="{C3380CC4-5D6E-409C-BE32-E72D297353CC}">
                <c16:uniqueId val="{00000003-027C-4DD0-B0B2-08C75FFF3D33}"/>
              </c:ext>
            </c:extLst>
          </c:dPt>
          <c:dPt>
            <c:idx val="2"/>
            <c:invertIfNegative val="0"/>
            <c:bubble3D val="0"/>
            <c:spPr>
              <a:solidFill>
                <a:srgbClr val="B4B4B4"/>
              </a:solidFill>
              <a:ln w="6350">
                <a:solidFill>
                  <a:schemeClr val="tx1"/>
                </a:solidFill>
              </a:ln>
            </c:spPr>
            <c:extLst>
              <c:ext xmlns:c16="http://schemas.microsoft.com/office/drawing/2014/chart" uri="{C3380CC4-5D6E-409C-BE32-E72D297353CC}">
                <c16:uniqueId val="{00000005-027C-4DD0-B0B2-08C75FFF3D33}"/>
              </c:ext>
            </c:extLst>
          </c:dPt>
          <c:dPt>
            <c:idx val="3"/>
            <c:invertIfNegative val="0"/>
            <c:bubble3D val="0"/>
            <c:spPr>
              <a:solidFill>
                <a:srgbClr val="CFE8E3"/>
              </a:solidFill>
              <a:ln w="6350">
                <a:solidFill>
                  <a:schemeClr val="tx1"/>
                </a:solidFill>
              </a:ln>
            </c:spPr>
            <c:extLst>
              <c:ext xmlns:c16="http://schemas.microsoft.com/office/drawing/2014/chart" uri="{C3380CC4-5D6E-409C-BE32-E72D297353CC}">
                <c16:uniqueId val="{00000007-027C-4DD0-B0B2-08C75FFF3D33}"/>
              </c:ext>
            </c:extLst>
          </c:dPt>
          <c:dPt>
            <c:idx val="4"/>
            <c:invertIfNegative val="0"/>
            <c:bubble3D val="0"/>
            <c:spPr>
              <a:solidFill>
                <a:srgbClr val="B4B4B4"/>
              </a:solidFill>
              <a:ln w="6350">
                <a:solidFill>
                  <a:schemeClr val="tx1"/>
                </a:solidFill>
              </a:ln>
            </c:spPr>
            <c:extLst>
              <c:ext xmlns:c16="http://schemas.microsoft.com/office/drawing/2014/chart" uri="{C3380CC4-5D6E-409C-BE32-E72D297353CC}">
                <c16:uniqueId val="{00000009-027C-4DD0-B0B2-08C75FFF3D33}"/>
              </c:ext>
            </c:extLst>
          </c:dPt>
          <c:dPt>
            <c:idx val="5"/>
            <c:invertIfNegative val="0"/>
            <c:bubble3D val="0"/>
            <c:spPr>
              <a:solidFill>
                <a:srgbClr val="000000"/>
              </a:solidFill>
              <a:ln w="6350">
                <a:solidFill>
                  <a:schemeClr val="tx1"/>
                </a:solidFill>
              </a:ln>
            </c:spPr>
            <c:extLst>
              <c:ext xmlns:c16="http://schemas.microsoft.com/office/drawing/2014/chart" uri="{C3380CC4-5D6E-409C-BE32-E72D297353CC}">
                <c16:uniqueId val="{0000000B-027C-4DD0-B0B2-08C75FFF3D33}"/>
              </c:ext>
            </c:extLst>
          </c:dPt>
          <c:dPt>
            <c:idx val="6"/>
            <c:invertIfNegative val="0"/>
            <c:bubble3D val="0"/>
            <c:spPr>
              <a:solidFill>
                <a:srgbClr val="B4B4B4"/>
              </a:solidFill>
              <a:ln w="6350">
                <a:solidFill>
                  <a:schemeClr val="tx1"/>
                </a:solidFill>
              </a:ln>
            </c:spPr>
            <c:extLst>
              <c:ext xmlns:c16="http://schemas.microsoft.com/office/drawing/2014/chart" uri="{C3380CC4-5D6E-409C-BE32-E72D297353CC}">
                <c16:uniqueId val="{0000000D-027C-4DD0-B0B2-08C75FFF3D33}"/>
              </c:ext>
            </c:extLst>
          </c:dPt>
          <c:dPt>
            <c:idx val="7"/>
            <c:invertIfNegative val="0"/>
            <c:bubble3D val="0"/>
            <c:spPr>
              <a:solidFill>
                <a:srgbClr val="B4B4B4"/>
              </a:solidFill>
              <a:ln w="6350">
                <a:solidFill>
                  <a:schemeClr val="tx1"/>
                </a:solidFill>
              </a:ln>
            </c:spPr>
            <c:extLst>
              <c:ext xmlns:c16="http://schemas.microsoft.com/office/drawing/2014/chart" uri="{C3380CC4-5D6E-409C-BE32-E72D297353CC}">
                <c16:uniqueId val="{0000000F-027C-4DD0-B0B2-08C75FFF3D33}"/>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027C-4DD0-B0B2-08C75FFF3D33}"/>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027C-4DD0-B0B2-08C75FFF3D33}"/>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027C-4DD0-B0B2-08C75FFF3D33}"/>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027C-4DD0-B0B2-08C75FFF3D3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Suède</c:v>
                </c:pt>
                <c:pt idx="1">
                  <c:v>États-Unis</c:v>
                </c:pt>
                <c:pt idx="2">
                  <c:v>Royaume-Uni</c:v>
                </c:pt>
                <c:pt idx="3">
                  <c:v>Canada</c:v>
                </c:pt>
                <c:pt idx="4">
                  <c:v>Suisse</c:v>
                </c:pt>
                <c:pt idx="5">
                  <c:v>Moy. FCMW</c:v>
                </c:pt>
                <c:pt idx="6">
                  <c:v>Australie</c:v>
                </c:pt>
                <c:pt idx="7">
                  <c:v>Nouvelle-Zélande</c:v>
                </c:pt>
                <c:pt idx="8">
                  <c:v>Norvège</c:v>
                </c:pt>
                <c:pt idx="9">
                  <c:v>Allemagne</c:v>
                </c:pt>
                <c:pt idx="10">
                  <c:v>Pays-Bas</c:v>
                </c:pt>
                <c:pt idx="11">
                  <c:v>France</c:v>
                </c:pt>
              </c:strCache>
            </c:strRef>
          </c:cat>
          <c:val>
            <c:numRef>
              <c:f>Sheet1!$B$2:$B$13</c:f>
              <c:numCache>
                <c:formatCode>0\ %</c:formatCode>
                <c:ptCount val="12"/>
                <c:pt idx="0">
                  <c:v>0.42</c:v>
                </c:pt>
                <c:pt idx="1">
                  <c:v>0.77</c:v>
                </c:pt>
                <c:pt idx="2">
                  <c:v>0.81</c:v>
                </c:pt>
                <c:pt idx="3">
                  <c:v>0.85</c:v>
                </c:pt>
                <c:pt idx="4">
                  <c:v>0.85</c:v>
                </c:pt>
                <c:pt idx="5">
                  <c:v>0.85</c:v>
                </c:pt>
                <c:pt idx="6">
                  <c:v>0.86</c:v>
                </c:pt>
                <c:pt idx="7">
                  <c:v>0.89</c:v>
                </c:pt>
                <c:pt idx="8">
                  <c:v>0.95</c:v>
                </c:pt>
                <c:pt idx="9">
                  <c:v>0.98</c:v>
                </c:pt>
                <c:pt idx="10">
                  <c:v>0.99</c:v>
                </c:pt>
                <c:pt idx="11">
                  <c:v>0.99</c:v>
                </c:pt>
              </c:numCache>
            </c:numRef>
          </c:val>
          <c:extLst>
            <c:ext xmlns:c16="http://schemas.microsoft.com/office/drawing/2014/chart" uri="{C3380CC4-5D6E-409C-BE32-E72D297353CC}">
              <c16:uniqueId val="{00000018-027C-4DD0-B0B2-08C75FFF3D33}"/>
            </c:ext>
          </c:extLst>
        </c:ser>
        <c:dLbls>
          <c:dLblPos val="outEnd"/>
          <c:showLegendKey val="0"/>
          <c:showVal val="1"/>
          <c:showCatName val="0"/>
          <c:showSerName val="0"/>
          <c:showPercent val="0"/>
          <c:showBubbleSize val="0"/>
        </c:dLbls>
        <c:gapWidth val="45"/>
        <c:axId val="144816384"/>
        <c:axId val="144832384"/>
      </c:barChart>
      <c:catAx>
        <c:axId val="144816384"/>
        <c:scaling>
          <c:orientation val="minMax"/>
        </c:scaling>
        <c:delete val="0"/>
        <c:axPos val="l"/>
        <c:numFmt formatCode="General" sourceLinked="1"/>
        <c:majorTickMark val="out"/>
        <c:minorTickMark val="none"/>
        <c:tickLblPos val="nextTo"/>
        <c:spPr>
          <a:ln w="6350">
            <a:solidFill>
              <a:schemeClr val="tx1"/>
            </a:solidFill>
          </a:ln>
        </c:spPr>
        <c:crossAx val="144832384"/>
        <c:crosses val="autoZero"/>
        <c:auto val="1"/>
        <c:lblAlgn val="ctr"/>
        <c:lblOffset val="100"/>
        <c:noMultiLvlLbl val="0"/>
      </c:catAx>
      <c:valAx>
        <c:axId val="144832384"/>
        <c:scaling>
          <c:orientation val="minMax"/>
        </c:scaling>
        <c:delete val="0"/>
        <c:axPos val="b"/>
        <c:majorGridlines>
          <c:spPr>
            <a:ln>
              <a:noFill/>
            </a:ln>
          </c:spPr>
        </c:majorGridlines>
        <c:numFmt formatCode="0\ %" sourceLinked="1"/>
        <c:majorTickMark val="out"/>
        <c:minorTickMark val="none"/>
        <c:tickLblPos val="none"/>
        <c:spPr>
          <a:ln>
            <a:noFill/>
          </a:ln>
        </c:spPr>
        <c:crossAx val="144816384"/>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c:ext xmlns:c16="http://schemas.microsoft.com/office/drawing/2014/chart" uri="{C3380CC4-5D6E-409C-BE32-E72D297353CC}">
                <c16:uniqueId val="{00000001-4825-42CC-8C45-1C25471A1125}"/>
              </c:ext>
            </c:extLst>
          </c:dPt>
          <c:dPt>
            <c:idx val="1"/>
            <c:invertIfNegative val="0"/>
            <c:bubble3D val="0"/>
            <c:spPr>
              <a:solidFill>
                <a:srgbClr val="B4B4B4"/>
              </a:solidFill>
              <a:ln w="6350">
                <a:solidFill>
                  <a:schemeClr val="tx1"/>
                </a:solidFill>
              </a:ln>
            </c:spPr>
            <c:extLst>
              <c:ext xmlns:c16="http://schemas.microsoft.com/office/drawing/2014/chart" uri="{C3380CC4-5D6E-409C-BE32-E72D297353CC}">
                <c16:uniqueId val="{00000003-4825-42CC-8C45-1C25471A1125}"/>
              </c:ext>
            </c:extLst>
          </c:dPt>
          <c:dPt>
            <c:idx val="2"/>
            <c:invertIfNegative val="0"/>
            <c:bubble3D val="0"/>
            <c:spPr>
              <a:solidFill>
                <a:srgbClr val="B4B4B4"/>
              </a:solidFill>
              <a:ln w="6350">
                <a:solidFill>
                  <a:schemeClr val="tx1"/>
                </a:solidFill>
              </a:ln>
            </c:spPr>
            <c:extLst>
              <c:ext xmlns:c16="http://schemas.microsoft.com/office/drawing/2014/chart" uri="{C3380CC4-5D6E-409C-BE32-E72D297353CC}">
                <c16:uniqueId val="{00000005-4825-42CC-8C45-1C25471A1125}"/>
              </c:ext>
            </c:extLst>
          </c:dPt>
          <c:dPt>
            <c:idx val="3"/>
            <c:invertIfNegative val="0"/>
            <c:bubble3D val="0"/>
            <c:spPr>
              <a:solidFill>
                <a:srgbClr val="B4B4B4"/>
              </a:solidFill>
              <a:ln w="6350">
                <a:solidFill>
                  <a:schemeClr val="tx1"/>
                </a:solidFill>
              </a:ln>
            </c:spPr>
            <c:extLst>
              <c:ext xmlns:c16="http://schemas.microsoft.com/office/drawing/2014/chart" uri="{C3380CC4-5D6E-409C-BE32-E72D297353CC}">
                <c16:uniqueId val="{00000007-4825-42CC-8C45-1C25471A1125}"/>
              </c:ext>
            </c:extLst>
          </c:dPt>
          <c:dPt>
            <c:idx val="4"/>
            <c:invertIfNegative val="0"/>
            <c:bubble3D val="0"/>
            <c:spPr>
              <a:solidFill>
                <a:srgbClr val="B4B4B4"/>
              </a:solidFill>
              <a:ln w="6350">
                <a:solidFill>
                  <a:schemeClr val="tx1"/>
                </a:solidFill>
              </a:ln>
            </c:spPr>
            <c:extLst>
              <c:ext xmlns:c16="http://schemas.microsoft.com/office/drawing/2014/chart" uri="{C3380CC4-5D6E-409C-BE32-E72D297353CC}">
                <c16:uniqueId val="{00000009-4825-42CC-8C45-1C25471A1125}"/>
              </c:ext>
            </c:extLst>
          </c:dPt>
          <c:dPt>
            <c:idx val="5"/>
            <c:invertIfNegative val="0"/>
            <c:bubble3D val="0"/>
            <c:spPr>
              <a:solidFill>
                <a:srgbClr val="B4B4B4"/>
              </a:solidFill>
              <a:ln w="6350">
                <a:solidFill>
                  <a:schemeClr val="tx1"/>
                </a:solidFill>
              </a:ln>
            </c:spPr>
            <c:extLst>
              <c:ext xmlns:c16="http://schemas.microsoft.com/office/drawing/2014/chart" uri="{C3380CC4-5D6E-409C-BE32-E72D297353CC}">
                <c16:uniqueId val="{0000000B-4825-42CC-8C45-1C25471A1125}"/>
              </c:ext>
            </c:extLst>
          </c:dPt>
          <c:dPt>
            <c:idx val="6"/>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D-4825-42CC-8C45-1C25471A1125}"/>
              </c:ext>
            </c:extLst>
          </c:dPt>
          <c:dPt>
            <c:idx val="7"/>
            <c:invertIfNegative val="0"/>
            <c:bubble3D val="0"/>
            <c:spPr>
              <a:solidFill>
                <a:srgbClr val="B4B4B4"/>
              </a:solidFill>
              <a:ln w="6350">
                <a:solidFill>
                  <a:schemeClr val="tx1"/>
                </a:solidFill>
              </a:ln>
            </c:spPr>
            <c:extLst>
              <c:ext xmlns:c16="http://schemas.microsoft.com/office/drawing/2014/chart" uri="{C3380CC4-5D6E-409C-BE32-E72D297353CC}">
                <c16:uniqueId val="{0000000F-4825-42CC-8C45-1C25471A1125}"/>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4825-42CC-8C45-1C25471A1125}"/>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4825-42CC-8C45-1C25471A1125}"/>
              </c:ext>
            </c:extLst>
          </c:dPt>
          <c:dPt>
            <c:idx val="10"/>
            <c:invertIfNegative val="0"/>
            <c:bubble3D val="0"/>
            <c:spPr>
              <a:pattFill prst="pct90">
                <a:fgClr>
                  <a:srgbClr val="00A199"/>
                </a:fgClr>
                <a:bgClr>
                  <a:sysClr val="window" lastClr="FFFFFF"/>
                </a:bgClr>
              </a:pattFill>
              <a:ln w="6350">
                <a:solidFill>
                  <a:schemeClr val="tx1"/>
                </a:solidFill>
              </a:ln>
            </c:spPr>
            <c:extLst>
              <c:ext xmlns:c16="http://schemas.microsoft.com/office/drawing/2014/chart" uri="{C3380CC4-5D6E-409C-BE32-E72D297353CC}">
                <c16:uniqueId val="{00000015-4825-42CC-8C45-1C25471A1125}"/>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4825-42CC-8C45-1C25471A112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Suède</c:v>
                </c:pt>
                <c:pt idx="1">
                  <c:v>Allemagne</c:v>
                </c:pt>
                <c:pt idx="2">
                  <c:v>France</c:v>
                </c:pt>
                <c:pt idx="3">
                  <c:v>Pays-Bas</c:v>
                </c:pt>
                <c:pt idx="4">
                  <c:v>Norvège</c:v>
                </c:pt>
                <c:pt idx="5">
                  <c:v>Suisse</c:v>
                </c:pt>
                <c:pt idx="6">
                  <c:v>Moy. FCMW</c:v>
                </c:pt>
                <c:pt idx="7">
                  <c:v>Royaume-Uni</c:v>
                </c:pt>
                <c:pt idx="8">
                  <c:v>Australie</c:v>
                </c:pt>
                <c:pt idx="9">
                  <c:v>États-Unis</c:v>
                </c:pt>
                <c:pt idx="10">
                  <c:v>Canada</c:v>
                </c:pt>
                <c:pt idx="11">
                  <c:v>Nouvelle-Zélande</c:v>
                </c:pt>
              </c:strCache>
            </c:strRef>
          </c:cat>
          <c:val>
            <c:numRef>
              <c:f>Sheet1!$B$2:$B$13</c:f>
              <c:numCache>
                <c:formatCode>0\ %</c:formatCode>
                <c:ptCount val="12"/>
                <c:pt idx="0">
                  <c:v>0.39</c:v>
                </c:pt>
                <c:pt idx="1">
                  <c:v>0.54</c:v>
                </c:pt>
                <c:pt idx="2">
                  <c:v>0.6</c:v>
                </c:pt>
                <c:pt idx="3">
                  <c:v>0.62</c:v>
                </c:pt>
                <c:pt idx="4">
                  <c:v>0.63</c:v>
                </c:pt>
                <c:pt idx="5">
                  <c:v>0.64</c:v>
                </c:pt>
                <c:pt idx="6">
                  <c:v>0.65</c:v>
                </c:pt>
                <c:pt idx="7">
                  <c:v>0.7</c:v>
                </c:pt>
                <c:pt idx="8">
                  <c:v>0.72</c:v>
                </c:pt>
                <c:pt idx="9">
                  <c:v>0.73</c:v>
                </c:pt>
                <c:pt idx="10">
                  <c:v>0.74</c:v>
                </c:pt>
                <c:pt idx="11">
                  <c:v>0.79</c:v>
                </c:pt>
              </c:numCache>
            </c:numRef>
          </c:val>
          <c:extLst>
            <c:ext xmlns:c16="http://schemas.microsoft.com/office/drawing/2014/chart" uri="{C3380CC4-5D6E-409C-BE32-E72D297353CC}">
              <c16:uniqueId val="{00000018-4825-42CC-8C45-1C25471A1125}"/>
            </c:ext>
          </c:extLst>
        </c:ser>
        <c:dLbls>
          <c:dLblPos val="outEnd"/>
          <c:showLegendKey val="0"/>
          <c:showVal val="1"/>
          <c:showCatName val="0"/>
          <c:showSerName val="0"/>
          <c:showPercent val="0"/>
          <c:showBubbleSize val="0"/>
        </c:dLbls>
        <c:gapWidth val="45"/>
        <c:axId val="145015936"/>
        <c:axId val="145163008"/>
      </c:barChart>
      <c:catAx>
        <c:axId val="145015936"/>
        <c:scaling>
          <c:orientation val="minMax"/>
        </c:scaling>
        <c:delete val="0"/>
        <c:axPos val="l"/>
        <c:numFmt formatCode="General" sourceLinked="1"/>
        <c:majorTickMark val="out"/>
        <c:minorTickMark val="none"/>
        <c:tickLblPos val="nextTo"/>
        <c:spPr>
          <a:ln w="6350">
            <a:solidFill>
              <a:schemeClr val="tx1"/>
            </a:solidFill>
          </a:ln>
        </c:spPr>
        <c:crossAx val="145163008"/>
        <c:crosses val="autoZero"/>
        <c:auto val="1"/>
        <c:lblAlgn val="ctr"/>
        <c:lblOffset val="100"/>
        <c:noMultiLvlLbl val="0"/>
      </c:catAx>
      <c:valAx>
        <c:axId val="145163008"/>
        <c:scaling>
          <c:orientation val="minMax"/>
        </c:scaling>
        <c:delete val="0"/>
        <c:axPos val="b"/>
        <c:majorGridlines>
          <c:spPr>
            <a:ln>
              <a:noFill/>
            </a:ln>
          </c:spPr>
        </c:majorGridlines>
        <c:numFmt formatCode="0\ %" sourceLinked="1"/>
        <c:majorTickMark val="out"/>
        <c:minorTickMark val="none"/>
        <c:tickLblPos val="none"/>
        <c:spPr>
          <a:ln>
            <a:noFill/>
          </a:ln>
        </c:spPr>
        <c:crossAx val="145015936"/>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c:ext xmlns:c16="http://schemas.microsoft.com/office/drawing/2014/chart" uri="{C3380CC4-5D6E-409C-BE32-E72D297353CC}">
                <c16:uniqueId val="{00000001-EC8E-4E78-A796-D6504AE2C50D}"/>
              </c:ext>
            </c:extLst>
          </c:dPt>
          <c:dPt>
            <c:idx val="1"/>
            <c:invertIfNegative val="0"/>
            <c:bubble3D val="0"/>
            <c:spPr>
              <a:solidFill>
                <a:srgbClr val="B4B4B4"/>
              </a:solidFill>
              <a:ln w="6350">
                <a:solidFill>
                  <a:schemeClr val="tx1"/>
                </a:solidFill>
              </a:ln>
            </c:spPr>
            <c:extLst>
              <c:ext xmlns:c16="http://schemas.microsoft.com/office/drawing/2014/chart" uri="{C3380CC4-5D6E-409C-BE32-E72D297353CC}">
                <c16:uniqueId val="{00000003-EC8E-4E78-A796-D6504AE2C50D}"/>
              </c:ext>
            </c:extLst>
          </c:dPt>
          <c:dPt>
            <c:idx val="2"/>
            <c:invertIfNegative val="0"/>
            <c:bubble3D val="0"/>
            <c:spPr>
              <a:solidFill>
                <a:srgbClr val="ED7024"/>
              </a:solidFill>
              <a:ln w="6350">
                <a:solidFill>
                  <a:schemeClr val="tx1"/>
                </a:solidFill>
              </a:ln>
            </c:spPr>
            <c:extLst>
              <c:ext xmlns:c16="http://schemas.microsoft.com/office/drawing/2014/chart" uri="{C3380CC4-5D6E-409C-BE32-E72D297353CC}">
                <c16:uniqueId val="{00000005-EC8E-4E78-A796-D6504AE2C50D}"/>
              </c:ext>
            </c:extLst>
          </c:dPt>
          <c:dPt>
            <c:idx val="3"/>
            <c:invertIfNegative val="0"/>
            <c:bubble3D val="0"/>
            <c:spPr>
              <a:solidFill>
                <a:srgbClr val="B4B4B4"/>
              </a:solidFill>
              <a:ln w="6350">
                <a:solidFill>
                  <a:schemeClr val="tx1"/>
                </a:solidFill>
              </a:ln>
            </c:spPr>
            <c:extLst>
              <c:ext xmlns:c16="http://schemas.microsoft.com/office/drawing/2014/chart" uri="{C3380CC4-5D6E-409C-BE32-E72D297353CC}">
                <c16:uniqueId val="{00000007-EC8E-4E78-A796-D6504AE2C50D}"/>
              </c:ext>
            </c:extLst>
          </c:dPt>
          <c:dPt>
            <c:idx val="4"/>
            <c:invertIfNegative val="0"/>
            <c:bubble3D val="0"/>
            <c:spPr>
              <a:solidFill>
                <a:srgbClr val="B4B4B4"/>
              </a:solidFill>
              <a:ln w="6350">
                <a:solidFill>
                  <a:schemeClr val="tx1"/>
                </a:solidFill>
              </a:ln>
            </c:spPr>
            <c:extLst>
              <c:ext xmlns:c16="http://schemas.microsoft.com/office/drawing/2014/chart" uri="{C3380CC4-5D6E-409C-BE32-E72D297353CC}">
                <c16:uniqueId val="{00000009-EC8E-4E78-A796-D6504AE2C50D}"/>
              </c:ext>
            </c:extLst>
          </c:dPt>
          <c:dPt>
            <c:idx val="5"/>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B-EC8E-4E78-A796-D6504AE2C50D}"/>
              </c:ext>
            </c:extLst>
          </c:dPt>
          <c:dPt>
            <c:idx val="6"/>
            <c:invertIfNegative val="0"/>
            <c:bubble3D val="0"/>
            <c:spPr>
              <a:solidFill>
                <a:srgbClr val="B4B4B4"/>
              </a:solidFill>
              <a:ln w="6350">
                <a:solidFill>
                  <a:schemeClr val="tx1"/>
                </a:solidFill>
              </a:ln>
            </c:spPr>
            <c:extLst>
              <c:ext xmlns:c16="http://schemas.microsoft.com/office/drawing/2014/chart" uri="{C3380CC4-5D6E-409C-BE32-E72D297353CC}">
                <c16:uniqueId val="{0000000D-EC8E-4E78-A796-D6504AE2C50D}"/>
              </c:ext>
            </c:extLst>
          </c:dPt>
          <c:dPt>
            <c:idx val="7"/>
            <c:invertIfNegative val="0"/>
            <c:bubble3D val="0"/>
            <c:spPr>
              <a:solidFill>
                <a:srgbClr val="B4B4B4"/>
              </a:solidFill>
              <a:ln w="6350">
                <a:solidFill>
                  <a:schemeClr val="tx1"/>
                </a:solidFill>
              </a:ln>
            </c:spPr>
            <c:extLst>
              <c:ext xmlns:c16="http://schemas.microsoft.com/office/drawing/2014/chart" uri="{C3380CC4-5D6E-409C-BE32-E72D297353CC}">
                <c16:uniqueId val="{0000000F-EC8E-4E78-A796-D6504AE2C50D}"/>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EC8E-4E78-A796-D6504AE2C50D}"/>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EC8E-4E78-A796-D6504AE2C50D}"/>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EC8E-4E78-A796-D6504AE2C50D}"/>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EC8E-4E78-A796-D6504AE2C50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États-Unis</c:v>
                </c:pt>
                <c:pt idx="1">
                  <c:v>Suède</c:v>
                </c:pt>
                <c:pt idx="2">
                  <c:v>Canada</c:v>
                </c:pt>
                <c:pt idx="3">
                  <c:v>Allemagne</c:v>
                </c:pt>
                <c:pt idx="4">
                  <c:v>Norvège</c:v>
                </c:pt>
                <c:pt idx="5">
                  <c:v>Moy. FCMW</c:v>
                </c:pt>
                <c:pt idx="6">
                  <c:v>Pays-Bas</c:v>
                </c:pt>
                <c:pt idx="7">
                  <c:v>France</c:v>
                </c:pt>
                <c:pt idx="8">
                  <c:v>Nouvelle-Zélande</c:v>
                </c:pt>
                <c:pt idx="9">
                  <c:v>Australie</c:v>
                </c:pt>
                <c:pt idx="10">
                  <c:v>Royaume-Uni</c:v>
                </c:pt>
                <c:pt idx="11">
                  <c:v>Suisse</c:v>
                </c:pt>
              </c:strCache>
            </c:strRef>
          </c:cat>
          <c:val>
            <c:numRef>
              <c:f>Sheet1!$B$2:$B$13</c:f>
              <c:numCache>
                <c:formatCode>0\ %</c:formatCode>
                <c:ptCount val="12"/>
                <c:pt idx="0">
                  <c:v>0.25634671479123194</c:v>
                </c:pt>
                <c:pt idx="1">
                  <c:v>0.39139163218553313</c:v>
                </c:pt>
                <c:pt idx="2">
                  <c:v>0.45141321985633032</c:v>
                </c:pt>
                <c:pt idx="3">
                  <c:v>0.48874535562732196</c:v>
                </c:pt>
                <c:pt idx="4">
                  <c:v>0.50483124118767808</c:v>
                </c:pt>
                <c:pt idx="5">
                  <c:v>0.50777489838313816</c:v>
                </c:pt>
                <c:pt idx="6">
                  <c:v>0.51152410473141008</c:v>
                </c:pt>
                <c:pt idx="7">
                  <c:v>0.52084508916785366</c:v>
                </c:pt>
                <c:pt idx="8">
                  <c:v>0.57683015390190839</c:v>
                </c:pt>
                <c:pt idx="9">
                  <c:v>0.59407009822256862</c:v>
                </c:pt>
                <c:pt idx="10">
                  <c:v>0.63437012468116338</c:v>
                </c:pt>
                <c:pt idx="11">
                  <c:v>0.65515614786151999</c:v>
                </c:pt>
              </c:numCache>
            </c:numRef>
          </c:val>
          <c:extLst>
            <c:ext xmlns:c16="http://schemas.microsoft.com/office/drawing/2014/chart" uri="{C3380CC4-5D6E-409C-BE32-E72D297353CC}">
              <c16:uniqueId val="{00000018-EC8E-4E78-A796-D6504AE2C50D}"/>
            </c:ext>
          </c:extLst>
        </c:ser>
        <c:dLbls>
          <c:dLblPos val="outEnd"/>
          <c:showLegendKey val="0"/>
          <c:showVal val="1"/>
          <c:showCatName val="0"/>
          <c:showSerName val="0"/>
          <c:showPercent val="0"/>
          <c:showBubbleSize val="0"/>
        </c:dLbls>
        <c:gapWidth val="45"/>
        <c:axId val="145249024"/>
        <c:axId val="145260928"/>
      </c:barChart>
      <c:catAx>
        <c:axId val="145249024"/>
        <c:scaling>
          <c:orientation val="minMax"/>
        </c:scaling>
        <c:delete val="0"/>
        <c:axPos val="l"/>
        <c:numFmt formatCode="General" sourceLinked="1"/>
        <c:majorTickMark val="out"/>
        <c:minorTickMark val="none"/>
        <c:tickLblPos val="nextTo"/>
        <c:spPr>
          <a:ln w="6350">
            <a:solidFill>
              <a:schemeClr val="tx1"/>
            </a:solidFill>
          </a:ln>
        </c:spPr>
        <c:crossAx val="145260928"/>
        <c:crosses val="autoZero"/>
        <c:auto val="1"/>
        <c:lblAlgn val="ctr"/>
        <c:lblOffset val="100"/>
        <c:noMultiLvlLbl val="0"/>
      </c:catAx>
      <c:valAx>
        <c:axId val="145260928"/>
        <c:scaling>
          <c:orientation val="minMax"/>
        </c:scaling>
        <c:delete val="0"/>
        <c:axPos val="b"/>
        <c:majorGridlines>
          <c:spPr>
            <a:ln>
              <a:noFill/>
            </a:ln>
          </c:spPr>
        </c:majorGridlines>
        <c:numFmt formatCode="0\ %" sourceLinked="1"/>
        <c:majorTickMark val="out"/>
        <c:minorTickMark val="none"/>
        <c:tickLblPos val="none"/>
        <c:spPr>
          <a:ln>
            <a:noFill/>
          </a:ln>
        </c:spPr>
        <c:crossAx val="145249024"/>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c:ext xmlns:c16="http://schemas.microsoft.com/office/drawing/2014/chart" uri="{C3380CC4-5D6E-409C-BE32-E72D297353CC}">
                <c16:uniqueId val="{00000001-4275-49B0-9D88-2289EF13BAA6}"/>
              </c:ext>
            </c:extLst>
          </c:dPt>
          <c:dPt>
            <c:idx val="1"/>
            <c:invertIfNegative val="0"/>
            <c:bubble3D val="0"/>
            <c:spPr>
              <a:solidFill>
                <a:srgbClr val="B4B4B4"/>
              </a:solidFill>
              <a:ln w="6350">
                <a:solidFill>
                  <a:schemeClr val="tx1"/>
                </a:solidFill>
              </a:ln>
            </c:spPr>
            <c:extLst>
              <c:ext xmlns:c16="http://schemas.microsoft.com/office/drawing/2014/chart" uri="{C3380CC4-5D6E-409C-BE32-E72D297353CC}">
                <c16:uniqueId val="{00000003-4275-49B0-9D88-2289EF13BAA6}"/>
              </c:ext>
            </c:extLst>
          </c:dPt>
          <c:dPt>
            <c:idx val="2"/>
            <c:invertIfNegative val="0"/>
            <c:bubble3D val="0"/>
            <c:spPr>
              <a:solidFill>
                <a:srgbClr val="ED7024"/>
              </a:solidFill>
              <a:ln w="6350">
                <a:solidFill>
                  <a:schemeClr val="tx1"/>
                </a:solidFill>
              </a:ln>
            </c:spPr>
            <c:extLst>
              <c:ext xmlns:c16="http://schemas.microsoft.com/office/drawing/2014/chart" uri="{C3380CC4-5D6E-409C-BE32-E72D297353CC}">
                <c16:uniqueId val="{00000005-4275-49B0-9D88-2289EF13BAA6}"/>
              </c:ext>
            </c:extLst>
          </c:dPt>
          <c:dPt>
            <c:idx val="3"/>
            <c:invertIfNegative val="0"/>
            <c:bubble3D val="0"/>
            <c:spPr>
              <a:solidFill>
                <a:srgbClr val="B4B4B4"/>
              </a:solidFill>
              <a:ln w="6350">
                <a:solidFill>
                  <a:schemeClr val="tx1"/>
                </a:solidFill>
              </a:ln>
            </c:spPr>
            <c:extLst>
              <c:ext xmlns:c16="http://schemas.microsoft.com/office/drawing/2014/chart" uri="{C3380CC4-5D6E-409C-BE32-E72D297353CC}">
                <c16:uniqueId val="{00000007-4275-49B0-9D88-2289EF13BAA6}"/>
              </c:ext>
            </c:extLst>
          </c:dPt>
          <c:dPt>
            <c:idx val="4"/>
            <c:invertIfNegative val="0"/>
            <c:bubble3D val="0"/>
            <c:spPr>
              <a:solidFill>
                <a:srgbClr val="B4B4B4"/>
              </a:solidFill>
              <a:ln w="6350">
                <a:solidFill>
                  <a:schemeClr val="tx1"/>
                </a:solidFill>
              </a:ln>
            </c:spPr>
            <c:extLst>
              <c:ext xmlns:c16="http://schemas.microsoft.com/office/drawing/2014/chart" uri="{C3380CC4-5D6E-409C-BE32-E72D297353CC}">
                <c16:uniqueId val="{00000009-4275-49B0-9D88-2289EF13BAA6}"/>
              </c:ext>
            </c:extLst>
          </c:dPt>
          <c:dPt>
            <c:idx val="5"/>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B-4275-49B0-9D88-2289EF13BAA6}"/>
              </c:ext>
            </c:extLst>
          </c:dPt>
          <c:dPt>
            <c:idx val="6"/>
            <c:invertIfNegative val="0"/>
            <c:bubble3D val="0"/>
            <c:spPr>
              <a:solidFill>
                <a:srgbClr val="B4B4B4"/>
              </a:solidFill>
              <a:ln w="6350">
                <a:solidFill>
                  <a:schemeClr val="tx1"/>
                </a:solidFill>
              </a:ln>
            </c:spPr>
            <c:extLst>
              <c:ext xmlns:c16="http://schemas.microsoft.com/office/drawing/2014/chart" uri="{C3380CC4-5D6E-409C-BE32-E72D297353CC}">
                <c16:uniqueId val="{0000000D-4275-49B0-9D88-2289EF13BAA6}"/>
              </c:ext>
            </c:extLst>
          </c:dPt>
          <c:dPt>
            <c:idx val="7"/>
            <c:invertIfNegative val="0"/>
            <c:bubble3D val="0"/>
            <c:spPr>
              <a:solidFill>
                <a:srgbClr val="B4B4B4"/>
              </a:solidFill>
              <a:ln w="6350">
                <a:solidFill>
                  <a:schemeClr val="tx1"/>
                </a:solidFill>
              </a:ln>
            </c:spPr>
            <c:extLst>
              <c:ext xmlns:c16="http://schemas.microsoft.com/office/drawing/2014/chart" uri="{C3380CC4-5D6E-409C-BE32-E72D297353CC}">
                <c16:uniqueId val="{0000000F-4275-49B0-9D88-2289EF13BAA6}"/>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4275-49B0-9D88-2289EF13BAA6}"/>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4275-49B0-9D88-2289EF13BAA6}"/>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4275-49B0-9D88-2289EF13BAA6}"/>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4275-49B0-9D88-2289EF13BAA6}"/>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États-Unis</c:v>
                </c:pt>
                <c:pt idx="1">
                  <c:v>Suède</c:v>
                </c:pt>
                <c:pt idx="2">
                  <c:v>Canada</c:v>
                </c:pt>
                <c:pt idx="3">
                  <c:v>Nouvelle-Zélande</c:v>
                </c:pt>
                <c:pt idx="4">
                  <c:v>Pays-Bas</c:v>
                </c:pt>
                <c:pt idx="5">
                  <c:v>Moy. FCMW</c:v>
                </c:pt>
                <c:pt idx="6">
                  <c:v>Australie</c:v>
                </c:pt>
                <c:pt idx="7">
                  <c:v>Royaume-Uni</c:v>
                </c:pt>
                <c:pt idx="8">
                  <c:v>France</c:v>
                </c:pt>
                <c:pt idx="9">
                  <c:v>Suisse</c:v>
                </c:pt>
                <c:pt idx="10">
                  <c:v>Norvège</c:v>
                </c:pt>
                <c:pt idx="11">
                  <c:v>Allemagne</c:v>
                </c:pt>
              </c:strCache>
            </c:strRef>
          </c:cat>
          <c:val>
            <c:numRef>
              <c:f>Sheet1!$B$2:$B$13</c:f>
              <c:numCache>
                <c:formatCode>0\ %</c:formatCode>
                <c:ptCount val="12"/>
                <c:pt idx="0">
                  <c:v>0.19</c:v>
                </c:pt>
                <c:pt idx="1">
                  <c:v>0.31</c:v>
                </c:pt>
                <c:pt idx="2">
                  <c:v>0.35</c:v>
                </c:pt>
                <c:pt idx="3">
                  <c:v>0.41</c:v>
                </c:pt>
                <c:pt idx="4">
                  <c:v>0.43</c:v>
                </c:pt>
                <c:pt idx="5">
                  <c:v>0.44</c:v>
                </c:pt>
                <c:pt idx="6">
                  <c:v>0.44</c:v>
                </c:pt>
                <c:pt idx="7">
                  <c:v>0.44</c:v>
                </c:pt>
                <c:pt idx="8">
                  <c:v>0.54</c:v>
                </c:pt>
                <c:pt idx="9">
                  <c:v>0.57999999999999996</c:v>
                </c:pt>
                <c:pt idx="10">
                  <c:v>0.59</c:v>
                </c:pt>
                <c:pt idx="11">
                  <c:v>0.6</c:v>
                </c:pt>
              </c:numCache>
            </c:numRef>
          </c:val>
          <c:extLst>
            <c:ext xmlns:c16="http://schemas.microsoft.com/office/drawing/2014/chart" uri="{C3380CC4-5D6E-409C-BE32-E72D297353CC}">
              <c16:uniqueId val="{00000018-4275-49B0-9D88-2289EF13BAA6}"/>
            </c:ext>
          </c:extLst>
        </c:ser>
        <c:dLbls>
          <c:dLblPos val="outEnd"/>
          <c:showLegendKey val="0"/>
          <c:showVal val="1"/>
          <c:showCatName val="0"/>
          <c:showSerName val="0"/>
          <c:showPercent val="0"/>
          <c:showBubbleSize val="0"/>
        </c:dLbls>
        <c:gapWidth val="45"/>
        <c:axId val="150288256"/>
        <c:axId val="150324736"/>
      </c:barChart>
      <c:catAx>
        <c:axId val="150288256"/>
        <c:scaling>
          <c:orientation val="minMax"/>
        </c:scaling>
        <c:delete val="0"/>
        <c:axPos val="l"/>
        <c:numFmt formatCode="General" sourceLinked="1"/>
        <c:majorTickMark val="out"/>
        <c:minorTickMark val="none"/>
        <c:tickLblPos val="nextTo"/>
        <c:spPr>
          <a:ln w="6350">
            <a:solidFill>
              <a:schemeClr val="tx1"/>
            </a:solidFill>
          </a:ln>
        </c:spPr>
        <c:crossAx val="150324736"/>
        <c:crosses val="autoZero"/>
        <c:auto val="1"/>
        <c:lblAlgn val="ctr"/>
        <c:lblOffset val="100"/>
        <c:noMultiLvlLbl val="0"/>
      </c:catAx>
      <c:valAx>
        <c:axId val="150324736"/>
        <c:scaling>
          <c:orientation val="minMax"/>
        </c:scaling>
        <c:delete val="0"/>
        <c:axPos val="b"/>
        <c:majorGridlines>
          <c:spPr>
            <a:ln>
              <a:noFill/>
            </a:ln>
          </c:spPr>
        </c:majorGridlines>
        <c:numFmt formatCode="0\ %" sourceLinked="1"/>
        <c:majorTickMark val="out"/>
        <c:minorTickMark val="none"/>
        <c:tickLblPos val="none"/>
        <c:spPr>
          <a:ln>
            <a:noFill/>
          </a:ln>
        </c:spPr>
        <c:crossAx val="150288256"/>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89827056253016E-2"/>
          <c:y val="0.12027234101419383"/>
          <c:w val="0.43366737029218977"/>
          <c:h val="0.55477862876777839"/>
        </c:manualLayout>
      </c:layout>
      <c:pieChart>
        <c:varyColors val="1"/>
        <c:ser>
          <c:idx val="0"/>
          <c:order val="0"/>
          <c:tx>
            <c:strRef>
              <c:f>Sheet1!$B$1</c:f>
              <c:strCache>
                <c:ptCount val="1"/>
                <c:pt idx="0">
                  <c:v>Sales</c:v>
                </c:pt>
              </c:strCache>
            </c:strRef>
          </c:tx>
          <c:spPr>
            <a:solidFill>
              <a:srgbClr val="33BDB7"/>
            </a:solidFill>
            <a:ln w="6350">
              <a:solidFill>
                <a:schemeClr val="tx1"/>
              </a:solidFill>
            </a:ln>
          </c:spPr>
          <c:dPt>
            <c:idx val="0"/>
            <c:bubble3D val="0"/>
            <c:spPr>
              <a:solidFill>
                <a:srgbClr val="ED7024"/>
              </a:solidFill>
              <a:ln w="6350">
                <a:solidFill>
                  <a:schemeClr val="tx1"/>
                </a:solidFill>
              </a:ln>
            </c:spPr>
            <c:extLst>
              <c:ext xmlns:c16="http://schemas.microsoft.com/office/drawing/2014/chart" uri="{C3380CC4-5D6E-409C-BE32-E72D297353CC}">
                <c16:uniqueId val="{00000001-6A2A-40B8-80E2-1FAD455ABEA8}"/>
              </c:ext>
            </c:extLst>
          </c:dPt>
          <c:dPt>
            <c:idx val="1"/>
            <c:bubble3D val="0"/>
            <c:spPr>
              <a:pattFill prst="zigZag">
                <a:fgClr>
                  <a:schemeClr val="bg1"/>
                </a:fgClr>
                <a:bgClr>
                  <a:srgbClr val="ED7024"/>
                </a:bgClr>
              </a:pattFill>
              <a:ln w="6350">
                <a:solidFill>
                  <a:schemeClr val="tx1"/>
                </a:solidFill>
              </a:ln>
            </c:spPr>
            <c:extLst>
              <c:ext xmlns:c16="http://schemas.microsoft.com/office/drawing/2014/chart" uri="{C3380CC4-5D6E-409C-BE32-E72D297353CC}">
                <c16:uniqueId val="{00000003-6A2A-40B8-80E2-1FAD455ABEA8}"/>
              </c:ext>
            </c:extLst>
          </c:dPt>
          <c:dPt>
            <c:idx val="2"/>
            <c:bubble3D val="0"/>
            <c:spPr>
              <a:pattFill prst="pct90">
                <a:fgClr>
                  <a:srgbClr val="ED7024"/>
                </a:fgClr>
                <a:bgClr>
                  <a:schemeClr val="bg1"/>
                </a:bgClr>
              </a:pattFill>
              <a:ln w="6350">
                <a:solidFill>
                  <a:schemeClr val="tx1"/>
                </a:solidFill>
              </a:ln>
            </c:spPr>
            <c:extLst>
              <c:ext xmlns:c16="http://schemas.microsoft.com/office/drawing/2014/chart" uri="{C3380CC4-5D6E-409C-BE32-E72D297353CC}">
                <c16:uniqueId val="{00000005-6A2A-40B8-80E2-1FAD455ABEA8}"/>
              </c:ext>
            </c:extLst>
          </c:dPt>
          <c:dPt>
            <c:idx val="3"/>
            <c:bubble3D val="0"/>
            <c:spPr>
              <a:solidFill>
                <a:srgbClr val="CFE8E3"/>
              </a:solidFill>
              <a:ln w="6350">
                <a:solidFill>
                  <a:schemeClr val="tx1"/>
                </a:solidFill>
              </a:ln>
            </c:spPr>
            <c:extLst>
              <c:ext xmlns:c16="http://schemas.microsoft.com/office/drawing/2014/chart" uri="{C3380CC4-5D6E-409C-BE32-E72D297353CC}">
                <c16:uniqueId val="{00000007-6A2A-40B8-80E2-1FAD455ABEA8}"/>
              </c:ext>
            </c:extLst>
          </c:dPt>
          <c:dLbls>
            <c:dLbl>
              <c:idx val="0"/>
              <c:spPr>
                <a:noFill/>
              </c:spPr>
              <c:txPr>
                <a:bodyPr/>
                <a:lstStyle/>
                <a:p>
                  <a:pPr>
                    <a:defRPr sz="1200">
                      <a:solidFill>
                        <a:schemeClr val="tx1"/>
                      </a:solidFill>
                      <a:latin typeface="Arial Narrow" panose="020B060602020203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6A2A-40B8-80E2-1FAD455ABEA8}"/>
                </c:ext>
              </c:extLst>
            </c:dLbl>
            <c:dLbl>
              <c:idx val="1"/>
              <c:spPr>
                <a:solidFill>
                  <a:srgbClr val="ED7024"/>
                </a:solidFill>
              </c:spPr>
              <c:txPr>
                <a:bodyPr/>
                <a:lstStyle/>
                <a:p>
                  <a:pPr>
                    <a:defRPr sz="1200">
                      <a:solidFill>
                        <a:schemeClr val="tx1"/>
                      </a:solidFill>
                      <a:latin typeface="Arial Narrow" panose="020B060602020203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6A2A-40B8-80E2-1FAD455ABEA8}"/>
                </c:ext>
              </c:extLst>
            </c:dLbl>
            <c:dLbl>
              <c:idx val="2"/>
              <c:layout>
                <c:manualLayout>
                  <c:x val="5.7208273154834649E-2"/>
                  <c:y val="0.12603915967792251"/>
                </c:manualLayout>
              </c:layout>
              <c:spPr>
                <a:solidFill>
                  <a:srgbClr val="ED7024"/>
                </a:solidFill>
              </c:spPr>
              <c:txPr>
                <a:bodyPr/>
                <a:lstStyle/>
                <a:p>
                  <a:pPr>
                    <a:defRPr sz="1200">
                      <a:latin typeface="Arial Narrow" panose="020B060602020203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2A-40B8-80E2-1FAD455ABEA8}"/>
                </c:ext>
              </c:extLst>
            </c:dLbl>
            <c:dLbl>
              <c:idx val="3"/>
              <c:layout>
                <c:manualLayout>
                  <c:x val="2.6526872831123339E-3"/>
                  <c:y val="-1.1163445088321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A2A-40B8-80E2-1FAD455ABEA8}"/>
                </c:ext>
              </c:extLst>
            </c:dLbl>
            <c:spPr>
              <a:noFill/>
              <a:ln>
                <a:noFill/>
              </a:ln>
              <a:effectLst/>
            </c:spPr>
            <c:txPr>
              <a:bodyPr/>
              <a:lstStyle/>
              <a:p>
                <a:pPr>
                  <a:defRPr sz="1200">
                    <a:latin typeface="Arial Narrow" panose="020B0606020202030204" pitchFamily="34" charset="0"/>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Globalement, le système est assez efficace et seuls quelques petits changements sont nécessaires pour le rendre plus efficace</c:v>
                </c:pt>
                <c:pt idx="1">
                  <c:v>Notre système de soins de santé a ses bons côtés, mais il a besoin de changements fondamentaux pour être plus efficace</c:v>
                </c:pt>
                <c:pt idx="2">
                  <c:v>Notre système de soins de santé est tellement inefficace qu’il a besoin d’être entièrement rebâti</c:v>
                </c:pt>
                <c:pt idx="3">
                  <c:v>Je ne sais pas</c:v>
                </c:pt>
              </c:strCache>
            </c:strRef>
          </c:cat>
          <c:val>
            <c:numRef>
              <c:f>Sheet1!$B$2:$B$5</c:f>
              <c:numCache>
                <c:formatCode>0\ %</c:formatCode>
                <c:ptCount val="4"/>
                <c:pt idx="0">
                  <c:v>0.35</c:v>
                </c:pt>
                <c:pt idx="1">
                  <c:v>0.55000000000000004</c:v>
                </c:pt>
                <c:pt idx="2">
                  <c:v>0.09</c:v>
                </c:pt>
                <c:pt idx="3">
                  <c:v>0.02</c:v>
                </c:pt>
              </c:numCache>
            </c:numRef>
          </c:val>
          <c:extLst>
            <c:ext xmlns:c16="http://schemas.microsoft.com/office/drawing/2014/chart" uri="{C3380CC4-5D6E-409C-BE32-E72D297353CC}">
              <c16:uniqueId val="{00000008-6A2A-40B8-80E2-1FAD455ABEA8}"/>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8766488908639782"/>
          <c:y val="0"/>
          <c:w val="0.51015220531052108"/>
          <c:h val="1"/>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3508229979939079"/>
          <c:w val="0.52035255603637365"/>
          <c:h val="0.82899067798236803"/>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c:ext xmlns:c16="http://schemas.microsoft.com/office/drawing/2014/chart" uri="{C3380CC4-5D6E-409C-BE32-E72D297353CC}">
                <c16:uniqueId val="{00000001-6707-463F-A25B-7D0008B7FEBC}"/>
              </c:ext>
            </c:extLst>
          </c:dPt>
          <c:dPt>
            <c:idx val="1"/>
            <c:invertIfNegative val="0"/>
            <c:bubble3D val="0"/>
            <c:spPr>
              <a:solidFill>
                <a:srgbClr val="ED7024"/>
              </a:solidFill>
              <a:ln w="6350">
                <a:solidFill>
                  <a:schemeClr val="tx1"/>
                </a:solidFill>
              </a:ln>
            </c:spPr>
            <c:extLst>
              <c:ext xmlns:c16="http://schemas.microsoft.com/office/drawing/2014/chart" uri="{C3380CC4-5D6E-409C-BE32-E72D297353CC}">
                <c16:uniqueId val="{00000003-6707-463F-A25B-7D0008B7FEBC}"/>
              </c:ext>
            </c:extLst>
          </c:dPt>
          <c:dPt>
            <c:idx val="2"/>
            <c:invertIfNegative val="0"/>
            <c:bubble3D val="0"/>
            <c:spPr>
              <a:solidFill>
                <a:srgbClr val="B4B4B4"/>
              </a:solidFill>
              <a:ln w="6350">
                <a:solidFill>
                  <a:schemeClr val="tx1"/>
                </a:solidFill>
              </a:ln>
            </c:spPr>
            <c:extLst>
              <c:ext xmlns:c16="http://schemas.microsoft.com/office/drawing/2014/chart" uri="{C3380CC4-5D6E-409C-BE32-E72D297353CC}">
                <c16:uniqueId val="{00000005-6707-463F-A25B-7D0008B7FEBC}"/>
              </c:ext>
            </c:extLst>
          </c:dPt>
          <c:dPt>
            <c:idx val="3"/>
            <c:invertIfNegative val="0"/>
            <c:bubble3D val="0"/>
            <c:spPr>
              <a:solidFill>
                <a:srgbClr val="B4B4B4"/>
              </a:solidFill>
              <a:ln w="6350">
                <a:solidFill>
                  <a:schemeClr val="tx1"/>
                </a:solidFill>
              </a:ln>
            </c:spPr>
            <c:extLst>
              <c:ext xmlns:c16="http://schemas.microsoft.com/office/drawing/2014/chart" uri="{C3380CC4-5D6E-409C-BE32-E72D297353CC}">
                <c16:uniqueId val="{00000007-6707-463F-A25B-7D0008B7FEBC}"/>
              </c:ext>
            </c:extLst>
          </c:dPt>
          <c:dPt>
            <c:idx val="4"/>
            <c:invertIfNegative val="0"/>
            <c:bubble3D val="0"/>
            <c:spPr>
              <a:solidFill>
                <a:srgbClr val="B4B4B4"/>
              </a:solidFill>
              <a:ln w="6350">
                <a:solidFill>
                  <a:schemeClr val="tx1"/>
                </a:solidFill>
              </a:ln>
            </c:spPr>
            <c:extLst>
              <c:ext xmlns:c16="http://schemas.microsoft.com/office/drawing/2014/chart" uri="{C3380CC4-5D6E-409C-BE32-E72D297353CC}">
                <c16:uniqueId val="{00000009-6707-463F-A25B-7D0008B7FEBC}"/>
              </c:ext>
            </c:extLst>
          </c:dPt>
          <c:dPt>
            <c:idx val="5"/>
            <c:invertIfNegative val="0"/>
            <c:bubble3D val="0"/>
            <c:spPr>
              <a:solidFill>
                <a:srgbClr val="B4B4B4"/>
              </a:solidFill>
              <a:ln w="6350">
                <a:solidFill>
                  <a:schemeClr val="tx1"/>
                </a:solidFill>
              </a:ln>
            </c:spPr>
            <c:extLst>
              <c:ext xmlns:c16="http://schemas.microsoft.com/office/drawing/2014/chart" uri="{C3380CC4-5D6E-409C-BE32-E72D297353CC}">
                <c16:uniqueId val="{0000000B-6707-463F-A25B-7D0008B7FEBC}"/>
              </c:ext>
            </c:extLst>
          </c:dPt>
          <c:dPt>
            <c:idx val="6"/>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D-6707-463F-A25B-7D0008B7FEBC}"/>
              </c:ext>
            </c:extLst>
          </c:dPt>
          <c:dPt>
            <c:idx val="7"/>
            <c:invertIfNegative val="0"/>
            <c:bubble3D val="0"/>
            <c:spPr>
              <a:solidFill>
                <a:srgbClr val="B4B4B4"/>
              </a:solidFill>
              <a:ln w="6350">
                <a:solidFill>
                  <a:schemeClr val="tx1"/>
                </a:solidFill>
              </a:ln>
            </c:spPr>
            <c:extLst>
              <c:ext xmlns:c16="http://schemas.microsoft.com/office/drawing/2014/chart" uri="{C3380CC4-5D6E-409C-BE32-E72D297353CC}">
                <c16:uniqueId val="{0000000F-6707-463F-A25B-7D0008B7FEBC}"/>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6707-463F-A25B-7D0008B7FEBC}"/>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6707-463F-A25B-7D0008B7FEBC}"/>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6707-463F-A25B-7D0008B7FEBC}"/>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6707-463F-A25B-7D0008B7FEB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Suisse</c:v>
                </c:pt>
                <c:pt idx="1">
                  <c:v>Canada</c:v>
                </c:pt>
                <c:pt idx="2">
                  <c:v>Norvège</c:v>
                </c:pt>
                <c:pt idx="3">
                  <c:v>Australie</c:v>
                </c:pt>
                <c:pt idx="4">
                  <c:v>France</c:v>
                </c:pt>
                <c:pt idx="5">
                  <c:v>Pays-Bas</c:v>
                </c:pt>
                <c:pt idx="6">
                  <c:v>Moy. FCMW</c:v>
                </c:pt>
                <c:pt idx="7">
                  <c:v>Suède</c:v>
                </c:pt>
                <c:pt idx="8">
                  <c:v>États-Unis</c:v>
                </c:pt>
                <c:pt idx="9">
                  <c:v>Nouvelle-Zélande</c:v>
                </c:pt>
                <c:pt idx="10">
                  <c:v>Royaume-Uni</c:v>
                </c:pt>
                <c:pt idx="11">
                  <c:v>Allemagne</c:v>
                </c:pt>
              </c:strCache>
            </c:strRef>
          </c:cat>
          <c:val>
            <c:numRef>
              <c:f>Sheet1!$B$2:$B$13</c:f>
              <c:numCache>
                <c:formatCode>0\ %</c:formatCode>
                <c:ptCount val="12"/>
                <c:pt idx="0">
                  <c:v>0.17</c:v>
                </c:pt>
                <c:pt idx="1">
                  <c:v>0.22</c:v>
                </c:pt>
                <c:pt idx="2">
                  <c:v>0.22</c:v>
                </c:pt>
                <c:pt idx="3">
                  <c:v>0.27</c:v>
                </c:pt>
                <c:pt idx="4">
                  <c:v>0.28999999999999998</c:v>
                </c:pt>
                <c:pt idx="5">
                  <c:v>0.3</c:v>
                </c:pt>
                <c:pt idx="6">
                  <c:v>0.31</c:v>
                </c:pt>
                <c:pt idx="7">
                  <c:v>0.32</c:v>
                </c:pt>
                <c:pt idx="8">
                  <c:v>0.35</c:v>
                </c:pt>
                <c:pt idx="9">
                  <c:v>0.41</c:v>
                </c:pt>
                <c:pt idx="10">
                  <c:v>0.42</c:v>
                </c:pt>
                <c:pt idx="11">
                  <c:v>0.44</c:v>
                </c:pt>
              </c:numCache>
            </c:numRef>
          </c:val>
          <c:extLst>
            <c:ext xmlns:c16="http://schemas.microsoft.com/office/drawing/2014/chart" uri="{C3380CC4-5D6E-409C-BE32-E72D297353CC}">
              <c16:uniqueId val="{00000018-6707-463F-A25B-7D0008B7FEBC}"/>
            </c:ext>
          </c:extLst>
        </c:ser>
        <c:dLbls>
          <c:dLblPos val="outEnd"/>
          <c:showLegendKey val="0"/>
          <c:showVal val="1"/>
          <c:showCatName val="0"/>
          <c:showSerName val="0"/>
          <c:showPercent val="0"/>
          <c:showBubbleSize val="0"/>
        </c:dLbls>
        <c:gapWidth val="45"/>
        <c:axId val="144533376"/>
        <c:axId val="144557568"/>
      </c:barChart>
      <c:catAx>
        <c:axId val="144533376"/>
        <c:scaling>
          <c:orientation val="minMax"/>
        </c:scaling>
        <c:delete val="0"/>
        <c:axPos val="l"/>
        <c:numFmt formatCode="General" sourceLinked="1"/>
        <c:majorTickMark val="out"/>
        <c:minorTickMark val="none"/>
        <c:tickLblPos val="nextTo"/>
        <c:spPr>
          <a:ln w="6350">
            <a:solidFill>
              <a:schemeClr val="tx1"/>
            </a:solidFill>
          </a:ln>
        </c:spPr>
        <c:crossAx val="144557568"/>
        <c:crosses val="autoZero"/>
        <c:auto val="1"/>
        <c:lblAlgn val="ctr"/>
        <c:lblOffset val="100"/>
        <c:noMultiLvlLbl val="0"/>
      </c:catAx>
      <c:valAx>
        <c:axId val="144557568"/>
        <c:scaling>
          <c:orientation val="minMax"/>
        </c:scaling>
        <c:delete val="0"/>
        <c:axPos val="b"/>
        <c:majorGridlines>
          <c:spPr>
            <a:ln>
              <a:noFill/>
            </a:ln>
          </c:spPr>
        </c:majorGridlines>
        <c:numFmt formatCode="0\ %" sourceLinked="1"/>
        <c:majorTickMark val="out"/>
        <c:minorTickMark val="none"/>
        <c:tickLblPos val="none"/>
        <c:spPr>
          <a:ln>
            <a:noFill/>
          </a:ln>
        </c:spPr>
        <c:crossAx val="144533376"/>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3508229979939079"/>
          <c:w val="0.52035255603637365"/>
          <c:h val="0.82899067798236803"/>
        </c:manualLayout>
      </c:layout>
      <c:barChart>
        <c:barDir val="bar"/>
        <c:grouping val="clustered"/>
        <c:varyColors val="0"/>
        <c:ser>
          <c:idx val="0"/>
          <c:order val="0"/>
          <c:tx>
            <c:strRef>
              <c:f>Sheet1!$B$1</c:f>
              <c:strCache>
                <c:ptCount val="1"/>
                <c:pt idx="0">
                  <c:v>Column2</c:v>
                </c:pt>
              </c:strCache>
            </c:strRef>
          </c:tx>
          <c:spPr>
            <a:solidFill>
              <a:srgbClr val="B4B4B4"/>
            </a:solidFill>
            <a:ln w="6350">
              <a:solidFill>
                <a:schemeClr val="tx1"/>
              </a:solidFill>
            </a:ln>
          </c:spPr>
          <c:invertIfNegative val="0"/>
          <c:dPt>
            <c:idx val="0"/>
            <c:invertIfNegative val="0"/>
            <c:bubble3D val="0"/>
            <c:extLst>
              <c:ext xmlns:c16="http://schemas.microsoft.com/office/drawing/2014/chart" uri="{C3380CC4-5D6E-409C-BE32-E72D297353CC}">
                <c16:uniqueId val="{00000000-4D59-460E-AD78-E86FF0577F7F}"/>
              </c:ext>
            </c:extLst>
          </c:dPt>
          <c:dPt>
            <c:idx val="1"/>
            <c:invertIfNegative val="0"/>
            <c:bubble3D val="0"/>
            <c:extLst>
              <c:ext xmlns:c16="http://schemas.microsoft.com/office/drawing/2014/chart" uri="{C3380CC4-5D6E-409C-BE32-E72D297353CC}">
                <c16:uniqueId val="{00000001-4D59-460E-AD78-E86FF0577F7F}"/>
              </c:ext>
            </c:extLst>
          </c:dPt>
          <c:dPt>
            <c:idx val="2"/>
            <c:invertIfNegative val="0"/>
            <c:bubble3D val="0"/>
            <c:extLst>
              <c:ext xmlns:c16="http://schemas.microsoft.com/office/drawing/2014/chart" uri="{C3380CC4-5D6E-409C-BE32-E72D297353CC}">
                <c16:uniqueId val="{00000002-4D59-460E-AD78-E86FF0577F7F}"/>
              </c:ext>
            </c:extLst>
          </c:dPt>
          <c:dPt>
            <c:idx val="3"/>
            <c:invertIfNegative val="0"/>
            <c:bubble3D val="0"/>
            <c:extLst>
              <c:ext xmlns:c16="http://schemas.microsoft.com/office/drawing/2014/chart" uri="{C3380CC4-5D6E-409C-BE32-E72D297353CC}">
                <c16:uniqueId val="{00000003-4D59-460E-AD78-E86FF0577F7F}"/>
              </c:ext>
            </c:extLst>
          </c:dPt>
          <c:dPt>
            <c:idx val="4"/>
            <c:invertIfNegative val="0"/>
            <c:bubble3D val="0"/>
            <c:extLst>
              <c:ext xmlns:c16="http://schemas.microsoft.com/office/drawing/2014/chart" uri="{C3380CC4-5D6E-409C-BE32-E72D297353CC}">
                <c16:uniqueId val="{00000004-4D59-460E-AD78-E86FF0577F7F}"/>
              </c:ext>
            </c:extLst>
          </c:dPt>
          <c:dPt>
            <c:idx val="5"/>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6-4D59-460E-AD78-E86FF0577F7F}"/>
              </c:ext>
            </c:extLst>
          </c:dPt>
          <c:dPt>
            <c:idx val="6"/>
            <c:invertIfNegative val="0"/>
            <c:bubble3D val="0"/>
            <c:extLst>
              <c:ext xmlns:c16="http://schemas.microsoft.com/office/drawing/2014/chart" uri="{C3380CC4-5D6E-409C-BE32-E72D297353CC}">
                <c16:uniqueId val="{00000007-4D59-460E-AD78-E86FF0577F7F}"/>
              </c:ext>
            </c:extLst>
          </c:dPt>
          <c:dPt>
            <c:idx val="7"/>
            <c:invertIfNegative val="0"/>
            <c:bubble3D val="0"/>
            <c:extLst>
              <c:ext xmlns:c16="http://schemas.microsoft.com/office/drawing/2014/chart" uri="{C3380CC4-5D6E-409C-BE32-E72D297353CC}">
                <c16:uniqueId val="{00000008-4D59-460E-AD78-E86FF0577F7F}"/>
              </c:ext>
            </c:extLst>
          </c:dPt>
          <c:dPt>
            <c:idx val="8"/>
            <c:invertIfNegative val="0"/>
            <c:bubble3D val="0"/>
            <c:extLst>
              <c:ext xmlns:c16="http://schemas.microsoft.com/office/drawing/2014/chart" uri="{C3380CC4-5D6E-409C-BE32-E72D297353CC}">
                <c16:uniqueId val="{00000009-4D59-460E-AD78-E86FF0577F7F}"/>
              </c:ext>
            </c:extLst>
          </c:dPt>
          <c:dPt>
            <c:idx val="9"/>
            <c:invertIfNegative val="0"/>
            <c:bubble3D val="0"/>
            <c:spPr>
              <a:pattFill prst="pct90">
                <a:fgClr>
                  <a:srgbClr val="00A199"/>
                </a:fgClr>
                <a:bgClr>
                  <a:sysClr val="window" lastClr="FFFFFF"/>
                </a:bgClr>
              </a:pattFill>
              <a:ln w="6350">
                <a:solidFill>
                  <a:schemeClr val="tx1"/>
                </a:solidFill>
              </a:ln>
            </c:spPr>
            <c:extLst>
              <c:ext xmlns:c16="http://schemas.microsoft.com/office/drawing/2014/chart" uri="{C3380CC4-5D6E-409C-BE32-E72D297353CC}">
                <c16:uniqueId val="{0000000B-4D59-460E-AD78-E86FF0577F7F}"/>
              </c:ext>
            </c:extLst>
          </c:dPt>
          <c:dPt>
            <c:idx val="10"/>
            <c:invertIfNegative val="0"/>
            <c:bubble3D val="0"/>
            <c:extLst>
              <c:ext xmlns:c16="http://schemas.microsoft.com/office/drawing/2014/chart" uri="{C3380CC4-5D6E-409C-BE32-E72D297353CC}">
                <c16:uniqueId val="{0000000C-4D59-460E-AD78-E86FF0577F7F}"/>
              </c:ext>
            </c:extLst>
          </c:dPt>
          <c:dPt>
            <c:idx val="11"/>
            <c:invertIfNegative val="0"/>
            <c:bubble3D val="0"/>
            <c:extLst>
              <c:ext xmlns:c16="http://schemas.microsoft.com/office/drawing/2014/chart" uri="{C3380CC4-5D6E-409C-BE32-E72D297353CC}">
                <c16:uniqueId val="{0000000D-4D59-460E-AD78-E86FF0577F7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France</c:v>
                </c:pt>
                <c:pt idx="1">
                  <c:v>Norvège</c:v>
                </c:pt>
                <c:pt idx="2">
                  <c:v>Suède</c:v>
                </c:pt>
                <c:pt idx="3">
                  <c:v>Suisse</c:v>
                </c:pt>
                <c:pt idx="4">
                  <c:v>Allemagne</c:v>
                </c:pt>
                <c:pt idx="5">
                  <c:v>Moy. FCMW</c:v>
                </c:pt>
                <c:pt idx="6">
                  <c:v>Nouvelle-Zélande</c:v>
                </c:pt>
                <c:pt idx="7">
                  <c:v>Pays-Bas</c:v>
                </c:pt>
                <c:pt idx="8">
                  <c:v>Australie</c:v>
                </c:pt>
                <c:pt idx="9">
                  <c:v>Canada</c:v>
                </c:pt>
                <c:pt idx="10">
                  <c:v>Royaume-Uni</c:v>
                </c:pt>
                <c:pt idx="11">
                  <c:v>États-Unis</c:v>
                </c:pt>
              </c:strCache>
            </c:strRef>
          </c:cat>
          <c:val>
            <c:numRef>
              <c:f>Sheet1!$B$2:$B$13</c:f>
              <c:numCache>
                <c:formatCode>0\ %</c:formatCode>
                <c:ptCount val="12"/>
                <c:pt idx="0">
                  <c:v>0.45</c:v>
                </c:pt>
                <c:pt idx="1">
                  <c:v>0.55000000000000004</c:v>
                </c:pt>
                <c:pt idx="2">
                  <c:v>0.57999999999999996</c:v>
                </c:pt>
                <c:pt idx="3">
                  <c:v>0.63</c:v>
                </c:pt>
                <c:pt idx="4">
                  <c:v>0.66</c:v>
                </c:pt>
                <c:pt idx="5">
                  <c:v>0.68</c:v>
                </c:pt>
                <c:pt idx="6">
                  <c:v>0.71</c:v>
                </c:pt>
                <c:pt idx="7">
                  <c:v>0.72</c:v>
                </c:pt>
                <c:pt idx="8">
                  <c:v>0.75</c:v>
                </c:pt>
                <c:pt idx="9">
                  <c:v>0.77</c:v>
                </c:pt>
                <c:pt idx="10">
                  <c:v>0.79</c:v>
                </c:pt>
                <c:pt idx="11">
                  <c:v>0.82</c:v>
                </c:pt>
              </c:numCache>
            </c:numRef>
          </c:val>
          <c:extLst>
            <c:ext xmlns:c16="http://schemas.microsoft.com/office/drawing/2014/chart" uri="{C3380CC4-5D6E-409C-BE32-E72D297353CC}">
              <c16:uniqueId val="{0000000E-4D59-460E-AD78-E86FF0577F7F}"/>
            </c:ext>
          </c:extLst>
        </c:ser>
        <c:dLbls>
          <c:dLblPos val="outEnd"/>
          <c:showLegendKey val="0"/>
          <c:showVal val="1"/>
          <c:showCatName val="0"/>
          <c:showSerName val="0"/>
          <c:showPercent val="0"/>
          <c:showBubbleSize val="0"/>
        </c:dLbls>
        <c:gapWidth val="45"/>
        <c:axId val="151143936"/>
        <c:axId val="151151744"/>
      </c:barChart>
      <c:catAx>
        <c:axId val="151143936"/>
        <c:scaling>
          <c:orientation val="minMax"/>
        </c:scaling>
        <c:delete val="0"/>
        <c:axPos val="l"/>
        <c:numFmt formatCode="General" sourceLinked="1"/>
        <c:majorTickMark val="out"/>
        <c:minorTickMark val="none"/>
        <c:tickLblPos val="nextTo"/>
        <c:spPr>
          <a:ln w="6350">
            <a:solidFill>
              <a:schemeClr val="tx1"/>
            </a:solidFill>
          </a:ln>
        </c:spPr>
        <c:crossAx val="151151744"/>
        <c:crosses val="autoZero"/>
        <c:auto val="1"/>
        <c:lblAlgn val="ctr"/>
        <c:lblOffset val="100"/>
        <c:noMultiLvlLbl val="0"/>
      </c:catAx>
      <c:valAx>
        <c:axId val="151151744"/>
        <c:scaling>
          <c:orientation val="minMax"/>
        </c:scaling>
        <c:delete val="0"/>
        <c:axPos val="b"/>
        <c:majorGridlines>
          <c:spPr>
            <a:ln>
              <a:noFill/>
            </a:ln>
          </c:spPr>
        </c:majorGridlines>
        <c:numFmt formatCode="0\ %" sourceLinked="1"/>
        <c:majorTickMark val="out"/>
        <c:minorTickMark val="none"/>
        <c:tickLblPos val="none"/>
        <c:spPr>
          <a:ln>
            <a:noFill/>
          </a:ln>
        </c:spPr>
        <c:crossAx val="151143936"/>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B4B4B4"/>
              </a:solidFill>
              <a:ln w="6350">
                <a:solidFill>
                  <a:schemeClr val="tx1"/>
                </a:solidFill>
              </a:ln>
            </c:spPr>
            <c:extLst>
              <c:ext xmlns:c16="http://schemas.microsoft.com/office/drawing/2014/chart" uri="{C3380CC4-5D6E-409C-BE32-E72D297353CC}">
                <c16:uniqueId val="{00000001-4178-4E78-AC63-FF0040D990B9}"/>
              </c:ext>
            </c:extLst>
          </c:dPt>
          <c:dPt>
            <c:idx val="1"/>
            <c:invertIfNegative val="0"/>
            <c:bubble3D val="0"/>
            <c:spPr>
              <a:solidFill>
                <a:srgbClr val="B4B4B4"/>
              </a:solidFill>
              <a:ln w="6350">
                <a:solidFill>
                  <a:schemeClr val="tx1"/>
                </a:solidFill>
              </a:ln>
            </c:spPr>
            <c:extLst>
              <c:ext xmlns:c16="http://schemas.microsoft.com/office/drawing/2014/chart" uri="{C3380CC4-5D6E-409C-BE32-E72D297353CC}">
                <c16:uniqueId val="{00000003-4178-4E78-AC63-FF0040D990B9}"/>
              </c:ext>
            </c:extLst>
          </c:dPt>
          <c:dPt>
            <c:idx val="2"/>
            <c:invertIfNegative val="0"/>
            <c:bubble3D val="0"/>
            <c:spPr>
              <a:solidFill>
                <a:srgbClr val="ED7024"/>
              </a:solidFill>
              <a:ln w="6350">
                <a:solidFill>
                  <a:schemeClr val="tx1"/>
                </a:solidFill>
              </a:ln>
            </c:spPr>
            <c:extLst>
              <c:ext xmlns:c16="http://schemas.microsoft.com/office/drawing/2014/chart" uri="{C3380CC4-5D6E-409C-BE32-E72D297353CC}">
                <c16:uniqueId val="{00000005-4178-4E78-AC63-FF0040D990B9}"/>
              </c:ext>
            </c:extLst>
          </c:dPt>
          <c:dPt>
            <c:idx val="3"/>
            <c:invertIfNegative val="0"/>
            <c:bubble3D val="0"/>
            <c:spPr>
              <a:solidFill>
                <a:srgbClr val="B4B4B4"/>
              </a:solidFill>
              <a:ln w="6350">
                <a:solidFill>
                  <a:schemeClr val="tx1"/>
                </a:solidFill>
              </a:ln>
            </c:spPr>
            <c:extLst>
              <c:ext xmlns:c16="http://schemas.microsoft.com/office/drawing/2014/chart" uri="{C3380CC4-5D6E-409C-BE32-E72D297353CC}">
                <c16:uniqueId val="{00000007-4178-4E78-AC63-FF0040D990B9}"/>
              </c:ext>
            </c:extLst>
          </c:dPt>
          <c:dPt>
            <c:idx val="4"/>
            <c:invertIfNegative val="0"/>
            <c:bubble3D val="0"/>
            <c:spPr>
              <a:solidFill>
                <a:srgbClr val="B4B4B4"/>
              </a:solidFill>
              <a:ln w="6350">
                <a:solidFill>
                  <a:schemeClr val="tx1"/>
                </a:solidFill>
              </a:ln>
            </c:spPr>
            <c:extLst>
              <c:ext xmlns:c16="http://schemas.microsoft.com/office/drawing/2014/chart" uri="{C3380CC4-5D6E-409C-BE32-E72D297353CC}">
                <c16:uniqueId val="{00000009-4178-4E78-AC63-FF0040D990B9}"/>
              </c:ext>
            </c:extLst>
          </c:dPt>
          <c:dPt>
            <c:idx val="5"/>
            <c:invertIfNegative val="0"/>
            <c:bubble3D val="0"/>
            <c:spPr>
              <a:solidFill>
                <a:srgbClr val="B4B4B4"/>
              </a:solidFill>
              <a:ln w="6350">
                <a:solidFill>
                  <a:schemeClr val="tx1"/>
                </a:solidFill>
              </a:ln>
            </c:spPr>
            <c:extLst>
              <c:ext xmlns:c16="http://schemas.microsoft.com/office/drawing/2014/chart" uri="{C3380CC4-5D6E-409C-BE32-E72D297353CC}">
                <c16:uniqueId val="{0000000B-4178-4E78-AC63-FF0040D990B9}"/>
              </c:ext>
            </c:extLst>
          </c:dPt>
          <c:dPt>
            <c:idx val="6"/>
            <c:invertIfNegative val="0"/>
            <c:bubble3D val="0"/>
            <c:spPr>
              <a:solidFill>
                <a:srgbClr val="B4B4B4"/>
              </a:solidFill>
              <a:ln w="6350">
                <a:solidFill>
                  <a:schemeClr val="tx1"/>
                </a:solidFill>
              </a:ln>
            </c:spPr>
            <c:extLst>
              <c:ext xmlns:c16="http://schemas.microsoft.com/office/drawing/2014/chart" uri="{C3380CC4-5D6E-409C-BE32-E72D297353CC}">
                <c16:uniqueId val="{0000000D-4178-4E78-AC63-FF0040D990B9}"/>
              </c:ext>
            </c:extLst>
          </c:dPt>
          <c:dPt>
            <c:idx val="7"/>
            <c:invertIfNegative val="0"/>
            <c:bubble3D val="0"/>
            <c:spPr>
              <a:solidFill>
                <a:srgbClr val="B4B4B4"/>
              </a:solidFill>
              <a:ln w="6350">
                <a:solidFill>
                  <a:schemeClr val="tx1"/>
                </a:solidFill>
              </a:ln>
            </c:spPr>
            <c:extLst>
              <c:ext xmlns:c16="http://schemas.microsoft.com/office/drawing/2014/chart" uri="{C3380CC4-5D6E-409C-BE32-E72D297353CC}">
                <c16:uniqueId val="{0000000F-4178-4E78-AC63-FF0040D990B9}"/>
              </c:ext>
            </c:extLst>
          </c:dPt>
          <c:dPt>
            <c:idx val="8"/>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11-4178-4E78-AC63-FF0040D990B9}"/>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4178-4E78-AC63-FF0040D990B9}"/>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4178-4E78-AC63-FF0040D990B9}"/>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4178-4E78-AC63-FF0040D990B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Allemagne</c:v>
                </c:pt>
                <c:pt idx="1">
                  <c:v>Australie</c:v>
                </c:pt>
                <c:pt idx="2">
                  <c:v>Canada</c:v>
                </c:pt>
                <c:pt idx="3">
                  <c:v>Royaume-Uni</c:v>
                </c:pt>
                <c:pt idx="4">
                  <c:v>Nouvelle-Zélande</c:v>
                </c:pt>
                <c:pt idx="5">
                  <c:v>Suisse</c:v>
                </c:pt>
                <c:pt idx="6">
                  <c:v>Suède</c:v>
                </c:pt>
                <c:pt idx="7">
                  <c:v>Pays-Bas</c:v>
                </c:pt>
                <c:pt idx="8">
                  <c:v>Moy. FCMW</c:v>
                </c:pt>
                <c:pt idx="9">
                  <c:v>Norvège</c:v>
                </c:pt>
                <c:pt idx="10">
                  <c:v>États-Unis</c:v>
                </c:pt>
                <c:pt idx="11">
                  <c:v>France</c:v>
                </c:pt>
              </c:strCache>
            </c:strRef>
          </c:cat>
          <c:val>
            <c:numRef>
              <c:f>Sheet1!$B$2:$B$13</c:f>
              <c:numCache>
                <c:formatCode>0\ %</c:formatCode>
                <c:ptCount val="12"/>
                <c:pt idx="0">
                  <c:v>0.04</c:v>
                </c:pt>
                <c:pt idx="1">
                  <c:v>0.05</c:v>
                </c:pt>
                <c:pt idx="2">
                  <c:v>0.06</c:v>
                </c:pt>
                <c:pt idx="3">
                  <c:v>7.0000000000000007E-2</c:v>
                </c:pt>
                <c:pt idx="4">
                  <c:v>7.0000000000000007E-2</c:v>
                </c:pt>
                <c:pt idx="5">
                  <c:v>0.08</c:v>
                </c:pt>
                <c:pt idx="6">
                  <c:v>0.1</c:v>
                </c:pt>
                <c:pt idx="7">
                  <c:v>0.1</c:v>
                </c:pt>
                <c:pt idx="8">
                  <c:v>0.11</c:v>
                </c:pt>
                <c:pt idx="9">
                  <c:v>0.12</c:v>
                </c:pt>
                <c:pt idx="10">
                  <c:v>0.25</c:v>
                </c:pt>
                <c:pt idx="11">
                  <c:v>0.27</c:v>
                </c:pt>
              </c:numCache>
            </c:numRef>
          </c:val>
          <c:extLst>
            <c:ext xmlns:c16="http://schemas.microsoft.com/office/drawing/2014/chart" uri="{C3380CC4-5D6E-409C-BE32-E72D297353CC}">
              <c16:uniqueId val="{00000018-4178-4E78-AC63-FF0040D990B9}"/>
            </c:ext>
          </c:extLst>
        </c:ser>
        <c:dLbls>
          <c:dLblPos val="outEnd"/>
          <c:showLegendKey val="0"/>
          <c:showVal val="1"/>
          <c:showCatName val="0"/>
          <c:showSerName val="0"/>
          <c:showPercent val="0"/>
          <c:showBubbleSize val="0"/>
        </c:dLbls>
        <c:gapWidth val="45"/>
        <c:axId val="151483136"/>
        <c:axId val="151515520"/>
      </c:barChart>
      <c:catAx>
        <c:axId val="151483136"/>
        <c:scaling>
          <c:orientation val="minMax"/>
        </c:scaling>
        <c:delete val="0"/>
        <c:axPos val="l"/>
        <c:numFmt formatCode="General" sourceLinked="1"/>
        <c:majorTickMark val="out"/>
        <c:minorTickMark val="none"/>
        <c:tickLblPos val="nextTo"/>
        <c:spPr>
          <a:ln w="6350">
            <a:solidFill>
              <a:schemeClr val="tx1"/>
            </a:solidFill>
          </a:ln>
        </c:spPr>
        <c:crossAx val="151515520"/>
        <c:crosses val="autoZero"/>
        <c:auto val="1"/>
        <c:lblAlgn val="ctr"/>
        <c:lblOffset val="100"/>
        <c:noMultiLvlLbl val="0"/>
      </c:catAx>
      <c:valAx>
        <c:axId val="151515520"/>
        <c:scaling>
          <c:orientation val="minMax"/>
        </c:scaling>
        <c:delete val="0"/>
        <c:axPos val="b"/>
        <c:majorGridlines>
          <c:spPr>
            <a:ln>
              <a:noFill/>
            </a:ln>
          </c:spPr>
        </c:majorGridlines>
        <c:numFmt formatCode="0\ %" sourceLinked="1"/>
        <c:majorTickMark val="out"/>
        <c:minorTickMark val="none"/>
        <c:tickLblPos val="none"/>
        <c:spPr>
          <a:ln>
            <a:noFill/>
          </a:ln>
        </c:spPr>
        <c:crossAx val="151483136"/>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15167118183449"/>
          <c:y val="0.15340978459928489"/>
          <c:w val="0.83253944006221536"/>
          <c:h val="0.61862802281228013"/>
        </c:manualLayout>
      </c:layout>
      <c:lineChart>
        <c:grouping val="standard"/>
        <c:varyColors val="0"/>
        <c:ser>
          <c:idx val="0"/>
          <c:order val="0"/>
          <c:tx>
            <c:strRef>
              <c:f>Sheet1!$B$1</c:f>
              <c:strCache>
                <c:ptCount val="1"/>
                <c:pt idx="0">
                  <c:v>Canada</c:v>
                </c:pt>
              </c:strCache>
            </c:strRef>
          </c:tx>
          <c:spPr>
            <a:ln w="31750">
              <a:solidFill>
                <a:schemeClr val="tx1"/>
              </a:solidFill>
            </a:ln>
          </c:spPr>
          <c:marker>
            <c:symbol val="diamond"/>
            <c:size val="9"/>
            <c:spPr>
              <a:solidFill>
                <a:srgbClr val="D8D2BC"/>
              </a:solidFill>
              <a:ln w="6350">
                <a:solidFill>
                  <a:schemeClr val="tx1"/>
                </a:solidFill>
              </a:ln>
            </c:spPr>
          </c:marker>
          <c:dLbls>
            <c:spPr>
              <a:noFill/>
              <a:ln>
                <a:noFill/>
              </a:ln>
              <a:effectLst/>
            </c:spPr>
            <c:txPr>
              <a:bodyPr/>
              <a:lstStyle/>
              <a:p>
                <a:pPr>
                  <a:defRPr sz="1200">
                    <a:latin typeface="Arial Narrow" panose="020B060602020203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2010</c:v>
                </c:pt>
                <c:pt idx="1">
                  <c:v>2013</c:v>
                </c:pt>
                <c:pt idx="2">
                  <c:v>2016</c:v>
                </c:pt>
              </c:numCache>
            </c:numRef>
          </c:cat>
          <c:val>
            <c:numRef>
              <c:f>Sheet1!$B$2:$B$4</c:f>
              <c:numCache>
                <c:formatCode>0\ %</c:formatCode>
                <c:ptCount val="3"/>
                <c:pt idx="0">
                  <c:v>0.34</c:v>
                </c:pt>
                <c:pt idx="1">
                  <c:v>0.36</c:v>
                </c:pt>
                <c:pt idx="2">
                  <c:v>0.34</c:v>
                </c:pt>
              </c:numCache>
            </c:numRef>
          </c:val>
          <c:smooth val="0"/>
          <c:extLst>
            <c:ext xmlns:c16="http://schemas.microsoft.com/office/drawing/2014/chart" uri="{C3380CC4-5D6E-409C-BE32-E72D297353CC}">
              <c16:uniqueId val="{00000000-4240-420C-990F-EC53E03623C3}"/>
            </c:ext>
          </c:extLst>
        </c:ser>
        <c:ser>
          <c:idx val="1"/>
          <c:order val="1"/>
          <c:tx>
            <c:strRef>
              <c:f>Sheet1!$C$1</c:f>
              <c:strCache>
                <c:ptCount val="1"/>
                <c:pt idx="0">
                  <c:v>Moyenne du FCMW</c:v>
                </c:pt>
              </c:strCache>
            </c:strRef>
          </c:tx>
          <c:spPr>
            <a:ln w="31750" cmpd="sng">
              <a:solidFill>
                <a:schemeClr val="tx1"/>
              </a:solidFill>
              <a:prstDash val="solid"/>
            </a:ln>
          </c:spPr>
          <c:marker>
            <c:symbol val="square"/>
            <c:size val="8"/>
            <c:spPr>
              <a:solidFill>
                <a:schemeClr val="tx1"/>
              </a:solidFill>
              <a:ln w="6350">
                <a:solidFill>
                  <a:schemeClr val="tx1"/>
                </a:solidFill>
              </a:ln>
            </c:spPr>
          </c:marker>
          <c:dLbls>
            <c:spPr>
              <a:noFill/>
              <a:ln>
                <a:noFill/>
              </a:ln>
              <a:effectLst/>
            </c:spPr>
            <c:txPr>
              <a:bodyPr/>
              <a:lstStyle/>
              <a:p>
                <a:pPr>
                  <a:defRPr sz="1200">
                    <a:latin typeface="Arial Narrow" panose="020B0606020202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2010</c:v>
                </c:pt>
                <c:pt idx="1">
                  <c:v>2013</c:v>
                </c:pt>
                <c:pt idx="2">
                  <c:v>2016</c:v>
                </c:pt>
              </c:numCache>
            </c:numRef>
          </c:cat>
          <c:val>
            <c:numRef>
              <c:f>Sheet1!$C$2:$C$4</c:f>
              <c:numCache>
                <c:formatCode>0\ %</c:formatCode>
                <c:ptCount val="3"/>
                <c:pt idx="0">
                  <c:v>0.46</c:v>
                </c:pt>
                <c:pt idx="1">
                  <c:v>0.45</c:v>
                </c:pt>
                <c:pt idx="2">
                  <c:v>0.43</c:v>
                </c:pt>
              </c:numCache>
            </c:numRef>
          </c:val>
          <c:smooth val="0"/>
          <c:extLst>
            <c:ext xmlns:c16="http://schemas.microsoft.com/office/drawing/2014/chart" uri="{C3380CC4-5D6E-409C-BE32-E72D297353CC}">
              <c16:uniqueId val="{00000001-4240-420C-990F-EC53E03623C3}"/>
            </c:ext>
          </c:extLst>
        </c:ser>
        <c:dLbls>
          <c:showLegendKey val="0"/>
          <c:showVal val="0"/>
          <c:showCatName val="0"/>
          <c:showSerName val="0"/>
          <c:showPercent val="0"/>
          <c:showBubbleSize val="0"/>
        </c:dLbls>
        <c:marker val="1"/>
        <c:smooth val="0"/>
        <c:axId val="48129152"/>
        <c:axId val="48130688"/>
      </c:lineChart>
      <c:catAx>
        <c:axId val="48129152"/>
        <c:scaling>
          <c:orientation val="minMax"/>
        </c:scaling>
        <c:delete val="0"/>
        <c:axPos val="b"/>
        <c:numFmt formatCode="General" sourceLinked="1"/>
        <c:majorTickMark val="out"/>
        <c:minorTickMark val="none"/>
        <c:tickLblPos val="nextTo"/>
        <c:spPr>
          <a:ln w="6350">
            <a:solidFill>
              <a:schemeClr val="tx1"/>
            </a:solidFill>
          </a:ln>
        </c:spPr>
        <c:txPr>
          <a:bodyPr/>
          <a:lstStyle/>
          <a:p>
            <a:pPr>
              <a:defRPr sz="1300">
                <a:latin typeface="Arial Narrow" panose="020B0606020202030204" pitchFamily="34" charset="0"/>
              </a:defRPr>
            </a:pPr>
            <a:endParaRPr lang="en-US"/>
          </a:p>
        </c:txPr>
        <c:crossAx val="48130688"/>
        <c:crosses val="autoZero"/>
        <c:auto val="1"/>
        <c:lblAlgn val="ctr"/>
        <c:lblOffset val="100"/>
        <c:noMultiLvlLbl val="0"/>
      </c:catAx>
      <c:valAx>
        <c:axId val="48130688"/>
        <c:scaling>
          <c:orientation val="minMax"/>
        </c:scaling>
        <c:delete val="0"/>
        <c:axPos val="l"/>
        <c:numFmt formatCode="0\ %" sourceLinked="1"/>
        <c:majorTickMark val="out"/>
        <c:minorTickMark val="none"/>
        <c:tickLblPos val="nextTo"/>
        <c:spPr>
          <a:ln w="6350">
            <a:solidFill>
              <a:sysClr val="windowText" lastClr="000000"/>
            </a:solidFill>
          </a:ln>
        </c:spPr>
        <c:txPr>
          <a:bodyPr/>
          <a:lstStyle/>
          <a:p>
            <a:pPr>
              <a:defRPr sz="1200">
                <a:latin typeface="Arial Narrow" panose="020B0606020202030204" pitchFamily="34" charset="0"/>
              </a:defRPr>
            </a:pPr>
            <a:endParaRPr lang="en-US"/>
          </a:p>
        </c:txPr>
        <c:crossAx val="48129152"/>
        <c:crosses val="autoZero"/>
        <c:crossBetween val="between"/>
      </c:valAx>
    </c:plotArea>
    <c:legend>
      <c:legendPos val="b"/>
      <c:layout>
        <c:manualLayout>
          <c:xMode val="edge"/>
          <c:yMode val="edge"/>
          <c:x val="0.13768982933520207"/>
          <c:y val="0.88175474715772317"/>
          <c:w val="0.82976357327818273"/>
          <c:h val="9.6199091304669845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ED7024"/>
              </a:solidFill>
              <a:ln w="6350">
                <a:solidFill>
                  <a:schemeClr val="tx1"/>
                </a:solidFill>
              </a:ln>
            </c:spPr>
            <c:extLst>
              <c:ext xmlns:c16="http://schemas.microsoft.com/office/drawing/2014/chart" uri="{C3380CC4-5D6E-409C-BE32-E72D297353CC}">
                <c16:uniqueId val="{00000001-BD6C-4F66-B13B-EBDA38829B55}"/>
              </c:ext>
            </c:extLst>
          </c:dPt>
          <c:dPt>
            <c:idx val="1"/>
            <c:invertIfNegative val="0"/>
            <c:bubble3D val="0"/>
            <c:spPr>
              <a:solidFill>
                <a:srgbClr val="B4B4B4"/>
              </a:solidFill>
              <a:ln w="6350">
                <a:solidFill>
                  <a:schemeClr val="tx1"/>
                </a:solidFill>
              </a:ln>
            </c:spPr>
            <c:extLst>
              <c:ext xmlns:c16="http://schemas.microsoft.com/office/drawing/2014/chart" uri="{C3380CC4-5D6E-409C-BE32-E72D297353CC}">
                <c16:uniqueId val="{00000003-BD6C-4F66-B13B-EBDA38829B55}"/>
              </c:ext>
            </c:extLst>
          </c:dPt>
          <c:dPt>
            <c:idx val="2"/>
            <c:invertIfNegative val="0"/>
            <c:bubble3D val="0"/>
            <c:spPr>
              <a:solidFill>
                <a:srgbClr val="B4B4B4"/>
              </a:solidFill>
              <a:ln w="6350">
                <a:solidFill>
                  <a:schemeClr val="tx1"/>
                </a:solidFill>
              </a:ln>
            </c:spPr>
            <c:extLst>
              <c:ext xmlns:c16="http://schemas.microsoft.com/office/drawing/2014/chart" uri="{C3380CC4-5D6E-409C-BE32-E72D297353CC}">
                <c16:uniqueId val="{00000005-BD6C-4F66-B13B-EBDA38829B55}"/>
              </c:ext>
            </c:extLst>
          </c:dPt>
          <c:dPt>
            <c:idx val="3"/>
            <c:invertIfNegative val="0"/>
            <c:bubble3D val="0"/>
            <c:spPr>
              <a:solidFill>
                <a:srgbClr val="B4B4B4"/>
              </a:solidFill>
              <a:ln w="6350">
                <a:solidFill>
                  <a:schemeClr val="tx1"/>
                </a:solidFill>
              </a:ln>
            </c:spPr>
            <c:extLst>
              <c:ext xmlns:c16="http://schemas.microsoft.com/office/drawing/2014/chart" uri="{C3380CC4-5D6E-409C-BE32-E72D297353CC}">
                <c16:uniqueId val="{00000007-BD6C-4F66-B13B-EBDA38829B55}"/>
              </c:ext>
            </c:extLst>
          </c:dPt>
          <c:dPt>
            <c:idx val="4"/>
            <c:invertIfNegative val="0"/>
            <c:bubble3D val="0"/>
            <c:spPr>
              <a:solidFill>
                <a:srgbClr val="B4B4B4"/>
              </a:solidFill>
              <a:ln w="6350">
                <a:solidFill>
                  <a:schemeClr val="tx1"/>
                </a:solidFill>
              </a:ln>
            </c:spPr>
            <c:extLst>
              <c:ext xmlns:c16="http://schemas.microsoft.com/office/drawing/2014/chart" uri="{C3380CC4-5D6E-409C-BE32-E72D297353CC}">
                <c16:uniqueId val="{00000009-BD6C-4F66-B13B-EBDA38829B55}"/>
              </c:ext>
            </c:extLst>
          </c:dPt>
          <c:dPt>
            <c:idx val="5"/>
            <c:invertIfNegative val="0"/>
            <c:bubble3D val="0"/>
            <c:spPr>
              <a:solidFill>
                <a:srgbClr val="B4B4B4"/>
              </a:solidFill>
              <a:ln w="6350">
                <a:solidFill>
                  <a:schemeClr val="tx1"/>
                </a:solidFill>
              </a:ln>
            </c:spPr>
            <c:extLst>
              <c:ext xmlns:c16="http://schemas.microsoft.com/office/drawing/2014/chart" uri="{C3380CC4-5D6E-409C-BE32-E72D297353CC}">
                <c16:uniqueId val="{0000000B-BD6C-4F66-B13B-EBDA38829B55}"/>
              </c:ext>
            </c:extLst>
          </c:dPt>
          <c:dPt>
            <c:idx val="6"/>
            <c:invertIfNegative val="0"/>
            <c:bubble3D val="0"/>
            <c:spPr>
              <a:solidFill>
                <a:srgbClr val="B4B4B4"/>
              </a:solidFill>
              <a:ln w="6350">
                <a:solidFill>
                  <a:schemeClr val="tx1"/>
                </a:solidFill>
              </a:ln>
            </c:spPr>
            <c:extLst>
              <c:ext xmlns:c16="http://schemas.microsoft.com/office/drawing/2014/chart" uri="{C3380CC4-5D6E-409C-BE32-E72D297353CC}">
                <c16:uniqueId val="{0000000D-BD6C-4F66-B13B-EBDA38829B55}"/>
              </c:ext>
            </c:extLst>
          </c:dPt>
          <c:dPt>
            <c:idx val="7"/>
            <c:invertIfNegative val="0"/>
            <c:bubble3D val="0"/>
            <c:spPr>
              <a:solidFill>
                <a:srgbClr val="B4B4B4"/>
              </a:solidFill>
              <a:ln w="6350">
                <a:solidFill>
                  <a:schemeClr val="tx1"/>
                </a:solidFill>
              </a:ln>
            </c:spPr>
            <c:extLst>
              <c:ext xmlns:c16="http://schemas.microsoft.com/office/drawing/2014/chart" uri="{C3380CC4-5D6E-409C-BE32-E72D297353CC}">
                <c16:uniqueId val="{0000000F-BD6C-4F66-B13B-EBDA38829B55}"/>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BD6C-4F66-B13B-EBDA38829B55}"/>
              </c:ext>
            </c:extLst>
          </c:dPt>
          <c:dPt>
            <c:idx val="9"/>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13-BD6C-4F66-B13B-EBDA38829B55}"/>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BD6C-4F66-B13B-EBDA38829B55}"/>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BD6C-4F66-B13B-EBDA38829B5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Canada</c:v>
                </c:pt>
                <c:pt idx="1">
                  <c:v>Royaume-Uni</c:v>
                </c:pt>
                <c:pt idx="2">
                  <c:v>Pays-Bas</c:v>
                </c:pt>
                <c:pt idx="3">
                  <c:v>Nouvelle-Zélande</c:v>
                </c:pt>
                <c:pt idx="4">
                  <c:v>Allemagne</c:v>
                </c:pt>
                <c:pt idx="5">
                  <c:v>Suisse</c:v>
                </c:pt>
                <c:pt idx="6">
                  <c:v>Norvège</c:v>
                </c:pt>
                <c:pt idx="7">
                  <c:v>Suède</c:v>
                </c:pt>
                <c:pt idx="8">
                  <c:v>Australie</c:v>
                </c:pt>
                <c:pt idx="9">
                  <c:v>Moy. FCMW</c:v>
                </c:pt>
                <c:pt idx="10">
                  <c:v>États-Unis</c:v>
                </c:pt>
                <c:pt idx="11">
                  <c:v>France</c:v>
                </c:pt>
              </c:strCache>
            </c:strRef>
          </c:cat>
          <c:val>
            <c:numRef>
              <c:f>Sheet1!$B$2:$B$13</c:f>
              <c:numCache>
                <c:formatCode>0\ %</c:formatCode>
                <c:ptCount val="12"/>
                <c:pt idx="0">
                  <c:v>0.04</c:v>
                </c:pt>
                <c:pt idx="1">
                  <c:v>0.05</c:v>
                </c:pt>
                <c:pt idx="2">
                  <c:v>0.05</c:v>
                </c:pt>
                <c:pt idx="3">
                  <c:v>0.06</c:v>
                </c:pt>
                <c:pt idx="4">
                  <c:v>0.06</c:v>
                </c:pt>
                <c:pt idx="5">
                  <c:v>7.0000000000000007E-2</c:v>
                </c:pt>
                <c:pt idx="6">
                  <c:v>7.0000000000000007E-2</c:v>
                </c:pt>
                <c:pt idx="7">
                  <c:v>0.08</c:v>
                </c:pt>
                <c:pt idx="8">
                  <c:v>0.08</c:v>
                </c:pt>
                <c:pt idx="9">
                  <c:v>0.08</c:v>
                </c:pt>
                <c:pt idx="10">
                  <c:v>0.12</c:v>
                </c:pt>
                <c:pt idx="11">
                  <c:v>0.24</c:v>
                </c:pt>
              </c:numCache>
            </c:numRef>
          </c:val>
          <c:extLst>
            <c:ext xmlns:c16="http://schemas.microsoft.com/office/drawing/2014/chart" uri="{C3380CC4-5D6E-409C-BE32-E72D297353CC}">
              <c16:uniqueId val="{00000018-BD6C-4F66-B13B-EBDA38829B55}"/>
            </c:ext>
          </c:extLst>
        </c:ser>
        <c:dLbls>
          <c:dLblPos val="outEnd"/>
          <c:showLegendKey val="0"/>
          <c:showVal val="1"/>
          <c:showCatName val="0"/>
          <c:showSerName val="0"/>
          <c:showPercent val="0"/>
          <c:showBubbleSize val="0"/>
        </c:dLbls>
        <c:gapWidth val="45"/>
        <c:axId val="151274624"/>
        <c:axId val="151290624"/>
      </c:barChart>
      <c:catAx>
        <c:axId val="151274624"/>
        <c:scaling>
          <c:orientation val="minMax"/>
        </c:scaling>
        <c:delete val="0"/>
        <c:axPos val="l"/>
        <c:numFmt formatCode="General" sourceLinked="1"/>
        <c:majorTickMark val="out"/>
        <c:minorTickMark val="none"/>
        <c:tickLblPos val="nextTo"/>
        <c:spPr>
          <a:ln w="6350">
            <a:solidFill>
              <a:schemeClr val="tx1"/>
            </a:solidFill>
          </a:ln>
        </c:spPr>
        <c:crossAx val="151290624"/>
        <c:crosses val="autoZero"/>
        <c:auto val="1"/>
        <c:lblAlgn val="ctr"/>
        <c:lblOffset val="100"/>
        <c:noMultiLvlLbl val="0"/>
      </c:catAx>
      <c:valAx>
        <c:axId val="151290624"/>
        <c:scaling>
          <c:orientation val="minMax"/>
        </c:scaling>
        <c:delete val="0"/>
        <c:axPos val="b"/>
        <c:majorGridlines>
          <c:spPr>
            <a:ln>
              <a:noFill/>
            </a:ln>
          </c:spPr>
        </c:majorGridlines>
        <c:numFmt formatCode="0\ %" sourceLinked="1"/>
        <c:majorTickMark val="out"/>
        <c:minorTickMark val="none"/>
        <c:tickLblPos val="none"/>
        <c:spPr>
          <a:ln>
            <a:noFill/>
          </a:ln>
        </c:spPr>
        <c:crossAx val="151274624"/>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4B4B4"/>
            </a:solidFill>
            <a:ln w="6350">
              <a:solidFill>
                <a:schemeClr val="tx1"/>
              </a:solidFill>
            </a:ln>
          </c:spPr>
          <c:invertIfNegative val="0"/>
          <c:dPt>
            <c:idx val="0"/>
            <c:invertIfNegative val="0"/>
            <c:bubble3D val="0"/>
            <c:extLst>
              <c:ext xmlns:c16="http://schemas.microsoft.com/office/drawing/2014/chart" uri="{C3380CC4-5D6E-409C-BE32-E72D297353CC}">
                <c16:uniqueId val="{00000000-0524-40DD-9BB2-A4D73D481056}"/>
              </c:ext>
            </c:extLst>
          </c:dPt>
          <c:dPt>
            <c:idx val="1"/>
            <c:invertIfNegative val="0"/>
            <c:bubble3D val="0"/>
            <c:extLst>
              <c:ext xmlns:c16="http://schemas.microsoft.com/office/drawing/2014/chart" uri="{C3380CC4-5D6E-409C-BE32-E72D297353CC}">
                <c16:uniqueId val="{00000001-0524-40DD-9BB2-A4D73D481056}"/>
              </c:ext>
            </c:extLst>
          </c:dPt>
          <c:dPt>
            <c:idx val="2"/>
            <c:invertIfNegative val="0"/>
            <c:bubble3D val="0"/>
            <c:extLst>
              <c:ext xmlns:c16="http://schemas.microsoft.com/office/drawing/2014/chart" uri="{C3380CC4-5D6E-409C-BE32-E72D297353CC}">
                <c16:uniqueId val="{00000002-0524-40DD-9BB2-A4D73D481056}"/>
              </c:ext>
            </c:extLst>
          </c:dPt>
          <c:dPt>
            <c:idx val="3"/>
            <c:invertIfNegative val="0"/>
            <c:bubble3D val="0"/>
            <c:extLst>
              <c:ext xmlns:c16="http://schemas.microsoft.com/office/drawing/2014/chart" uri="{C3380CC4-5D6E-409C-BE32-E72D297353CC}">
                <c16:uniqueId val="{00000003-0524-40DD-9BB2-A4D73D481056}"/>
              </c:ext>
            </c:extLst>
          </c:dPt>
          <c:dPt>
            <c:idx val="4"/>
            <c:invertIfNegative val="0"/>
            <c:bubble3D val="0"/>
            <c:extLst>
              <c:ext xmlns:c16="http://schemas.microsoft.com/office/drawing/2014/chart" uri="{C3380CC4-5D6E-409C-BE32-E72D297353CC}">
                <c16:uniqueId val="{00000004-0524-40DD-9BB2-A4D73D481056}"/>
              </c:ext>
            </c:extLst>
          </c:dPt>
          <c:dPt>
            <c:idx val="5"/>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6-0524-40DD-9BB2-A4D73D481056}"/>
              </c:ext>
            </c:extLst>
          </c:dPt>
          <c:dPt>
            <c:idx val="6"/>
            <c:invertIfNegative val="0"/>
            <c:bubble3D val="0"/>
            <c:extLst>
              <c:ext xmlns:c16="http://schemas.microsoft.com/office/drawing/2014/chart" uri="{C3380CC4-5D6E-409C-BE32-E72D297353CC}">
                <c16:uniqueId val="{00000007-0524-40DD-9BB2-A4D73D481056}"/>
              </c:ext>
            </c:extLst>
          </c:dPt>
          <c:dPt>
            <c:idx val="7"/>
            <c:invertIfNegative val="0"/>
            <c:bubble3D val="0"/>
            <c:spPr>
              <a:solidFill>
                <a:srgbClr val="CFE8E3"/>
              </a:solidFill>
              <a:ln w="6350">
                <a:solidFill>
                  <a:schemeClr val="tx1"/>
                </a:solidFill>
              </a:ln>
            </c:spPr>
            <c:extLst>
              <c:ext xmlns:c16="http://schemas.microsoft.com/office/drawing/2014/chart" uri="{C3380CC4-5D6E-409C-BE32-E72D297353CC}">
                <c16:uniqueId val="{00000009-0524-40DD-9BB2-A4D73D481056}"/>
              </c:ext>
            </c:extLst>
          </c:dPt>
          <c:dPt>
            <c:idx val="8"/>
            <c:invertIfNegative val="0"/>
            <c:bubble3D val="0"/>
            <c:extLst>
              <c:ext xmlns:c16="http://schemas.microsoft.com/office/drawing/2014/chart" uri="{C3380CC4-5D6E-409C-BE32-E72D297353CC}">
                <c16:uniqueId val="{0000000A-0524-40DD-9BB2-A4D73D481056}"/>
              </c:ext>
            </c:extLst>
          </c:dPt>
          <c:dPt>
            <c:idx val="9"/>
            <c:invertIfNegative val="0"/>
            <c:bubble3D val="0"/>
            <c:extLst>
              <c:ext xmlns:c16="http://schemas.microsoft.com/office/drawing/2014/chart" uri="{C3380CC4-5D6E-409C-BE32-E72D297353CC}">
                <c16:uniqueId val="{0000000B-0524-40DD-9BB2-A4D73D481056}"/>
              </c:ext>
            </c:extLst>
          </c:dPt>
          <c:dPt>
            <c:idx val="10"/>
            <c:invertIfNegative val="0"/>
            <c:bubble3D val="0"/>
            <c:extLst>
              <c:ext xmlns:c16="http://schemas.microsoft.com/office/drawing/2014/chart" uri="{C3380CC4-5D6E-409C-BE32-E72D297353CC}">
                <c16:uniqueId val="{0000000C-0524-40DD-9BB2-A4D73D481056}"/>
              </c:ext>
            </c:extLst>
          </c:dPt>
          <c:dPt>
            <c:idx val="11"/>
            <c:invertIfNegative val="0"/>
            <c:bubble3D val="0"/>
            <c:extLst>
              <c:ext xmlns:c16="http://schemas.microsoft.com/office/drawing/2014/chart" uri="{C3380CC4-5D6E-409C-BE32-E72D297353CC}">
                <c16:uniqueId val="{0000000D-0524-40DD-9BB2-A4D73D481056}"/>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France</c:v>
                </c:pt>
                <c:pt idx="1">
                  <c:v>Suisse</c:v>
                </c:pt>
                <c:pt idx="2">
                  <c:v>Suède</c:v>
                </c:pt>
                <c:pt idx="3">
                  <c:v>États-Unis</c:v>
                </c:pt>
                <c:pt idx="4">
                  <c:v>Pays-Bas</c:v>
                </c:pt>
                <c:pt idx="5">
                  <c:v>Moy. FCMW</c:v>
                </c:pt>
                <c:pt idx="6">
                  <c:v>Norvège</c:v>
                </c:pt>
                <c:pt idx="7">
                  <c:v>Canada</c:v>
                </c:pt>
                <c:pt idx="8">
                  <c:v>Royaume-Uni</c:v>
                </c:pt>
                <c:pt idx="9">
                  <c:v>Allemagne</c:v>
                </c:pt>
                <c:pt idx="10">
                  <c:v>Australie</c:v>
                </c:pt>
                <c:pt idx="11">
                  <c:v>Nouvelle-Zélande</c:v>
                </c:pt>
              </c:strCache>
            </c:strRef>
          </c:cat>
          <c:val>
            <c:numRef>
              <c:f>Sheet1!$B$2:$B$13</c:f>
              <c:numCache>
                <c:formatCode>0\ %</c:formatCode>
                <c:ptCount val="12"/>
                <c:pt idx="0">
                  <c:v>0.22303864102195617</c:v>
                </c:pt>
                <c:pt idx="1">
                  <c:v>0.18711808339536626</c:v>
                </c:pt>
                <c:pt idx="2">
                  <c:v>0.17547009322846907</c:v>
                </c:pt>
                <c:pt idx="3">
                  <c:v>0.17126830341642932</c:v>
                </c:pt>
                <c:pt idx="4">
                  <c:v>0.15793977378329099</c:v>
                </c:pt>
                <c:pt idx="5">
                  <c:v>0.14823959672275111</c:v>
                </c:pt>
                <c:pt idx="6">
                  <c:v>0.13669689111830441</c:v>
                </c:pt>
                <c:pt idx="7">
                  <c:v>0.13383772832024837</c:v>
                </c:pt>
                <c:pt idx="8">
                  <c:v>0.13002107696680812</c:v>
                </c:pt>
                <c:pt idx="9">
                  <c:v>0.12576439789423149</c:v>
                </c:pt>
                <c:pt idx="10">
                  <c:v>0.1141872700748415</c:v>
                </c:pt>
                <c:pt idx="11">
                  <c:v>7.5293304730316118E-2</c:v>
                </c:pt>
              </c:numCache>
            </c:numRef>
          </c:val>
          <c:extLst>
            <c:ext xmlns:c16="http://schemas.microsoft.com/office/drawing/2014/chart" uri="{C3380CC4-5D6E-409C-BE32-E72D297353CC}">
              <c16:uniqueId val="{0000000E-0524-40DD-9BB2-A4D73D481056}"/>
            </c:ext>
          </c:extLst>
        </c:ser>
        <c:dLbls>
          <c:dLblPos val="outEnd"/>
          <c:showLegendKey val="0"/>
          <c:showVal val="1"/>
          <c:showCatName val="0"/>
          <c:showSerName val="0"/>
          <c:showPercent val="0"/>
          <c:showBubbleSize val="0"/>
        </c:dLbls>
        <c:gapWidth val="45"/>
        <c:axId val="152511232"/>
        <c:axId val="152519040"/>
      </c:barChart>
      <c:catAx>
        <c:axId val="152511232"/>
        <c:scaling>
          <c:orientation val="minMax"/>
        </c:scaling>
        <c:delete val="0"/>
        <c:axPos val="l"/>
        <c:numFmt formatCode="General" sourceLinked="1"/>
        <c:majorTickMark val="out"/>
        <c:minorTickMark val="none"/>
        <c:tickLblPos val="nextTo"/>
        <c:spPr>
          <a:ln w="6350">
            <a:solidFill>
              <a:schemeClr val="tx1"/>
            </a:solidFill>
          </a:ln>
        </c:spPr>
        <c:crossAx val="152519040"/>
        <c:crosses val="autoZero"/>
        <c:auto val="1"/>
        <c:lblAlgn val="ctr"/>
        <c:lblOffset val="100"/>
        <c:noMultiLvlLbl val="0"/>
      </c:catAx>
      <c:valAx>
        <c:axId val="152519040"/>
        <c:scaling>
          <c:orientation val="minMax"/>
        </c:scaling>
        <c:delete val="0"/>
        <c:axPos val="b"/>
        <c:majorGridlines>
          <c:spPr>
            <a:ln>
              <a:noFill/>
            </a:ln>
          </c:spPr>
        </c:majorGridlines>
        <c:numFmt formatCode="0\ %" sourceLinked="1"/>
        <c:majorTickMark val="out"/>
        <c:minorTickMark val="none"/>
        <c:tickLblPos val="none"/>
        <c:spPr>
          <a:ln>
            <a:noFill/>
          </a:ln>
        </c:spPr>
        <c:crossAx val="152511232"/>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52035255603637365"/>
          <c:h val="0.84406305499237744"/>
        </c:manualLayout>
      </c:layout>
      <c:barChart>
        <c:barDir val="bar"/>
        <c:grouping val="clustered"/>
        <c:varyColors val="0"/>
        <c:ser>
          <c:idx val="0"/>
          <c:order val="0"/>
          <c:tx>
            <c:strRef>
              <c:f>Sheet1!$B$1</c:f>
              <c:strCache>
                <c:ptCount val="1"/>
                <c:pt idx="0">
                  <c:v>Column2</c:v>
                </c:pt>
              </c:strCache>
            </c:strRef>
          </c:tx>
          <c:spPr>
            <a:solidFill>
              <a:srgbClr val="B4B4B4"/>
            </a:solidFill>
            <a:ln w="6350">
              <a:solidFill>
                <a:schemeClr val="tx1"/>
              </a:solidFill>
            </a:ln>
          </c:spPr>
          <c:invertIfNegative val="0"/>
          <c:dPt>
            <c:idx val="0"/>
            <c:invertIfNegative val="0"/>
            <c:bubble3D val="0"/>
            <c:extLst>
              <c:ext xmlns:c16="http://schemas.microsoft.com/office/drawing/2014/chart" uri="{C3380CC4-5D6E-409C-BE32-E72D297353CC}">
                <c16:uniqueId val="{00000000-34F6-47BC-BB63-2E6DB8F2CD2E}"/>
              </c:ext>
            </c:extLst>
          </c:dPt>
          <c:dPt>
            <c:idx val="1"/>
            <c:invertIfNegative val="0"/>
            <c:bubble3D val="0"/>
            <c:extLst>
              <c:ext xmlns:c16="http://schemas.microsoft.com/office/drawing/2014/chart" uri="{C3380CC4-5D6E-409C-BE32-E72D297353CC}">
                <c16:uniqueId val="{00000001-34F6-47BC-BB63-2E6DB8F2CD2E}"/>
              </c:ext>
            </c:extLst>
          </c:dPt>
          <c:dPt>
            <c:idx val="2"/>
            <c:invertIfNegative val="0"/>
            <c:bubble3D val="0"/>
            <c:extLst>
              <c:ext xmlns:c16="http://schemas.microsoft.com/office/drawing/2014/chart" uri="{C3380CC4-5D6E-409C-BE32-E72D297353CC}">
                <c16:uniqueId val="{00000002-34F6-47BC-BB63-2E6DB8F2CD2E}"/>
              </c:ext>
            </c:extLst>
          </c:dPt>
          <c:dPt>
            <c:idx val="3"/>
            <c:invertIfNegative val="0"/>
            <c:bubble3D val="0"/>
            <c:extLst>
              <c:ext xmlns:c16="http://schemas.microsoft.com/office/drawing/2014/chart" uri="{C3380CC4-5D6E-409C-BE32-E72D297353CC}">
                <c16:uniqueId val="{00000003-34F6-47BC-BB63-2E6DB8F2CD2E}"/>
              </c:ext>
            </c:extLst>
          </c:dPt>
          <c:dPt>
            <c:idx val="4"/>
            <c:invertIfNegative val="0"/>
            <c:bubble3D val="0"/>
            <c:spPr>
              <a:solidFill>
                <a:srgbClr val="CFE8E3"/>
              </a:solidFill>
              <a:ln w="6350">
                <a:solidFill>
                  <a:schemeClr val="tx1"/>
                </a:solidFill>
              </a:ln>
            </c:spPr>
            <c:extLst>
              <c:ext xmlns:c16="http://schemas.microsoft.com/office/drawing/2014/chart" uri="{C3380CC4-5D6E-409C-BE32-E72D297353CC}">
                <c16:uniqueId val="{00000005-34F6-47BC-BB63-2E6DB8F2CD2E}"/>
              </c:ext>
            </c:extLst>
          </c:dPt>
          <c:dPt>
            <c:idx val="5"/>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7-34F6-47BC-BB63-2E6DB8F2CD2E}"/>
              </c:ext>
            </c:extLst>
          </c:dPt>
          <c:dPt>
            <c:idx val="6"/>
            <c:invertIfNegative val="0"/>
            <c:bubble3D val="0"/>
            <c:extLst>
              <c:ext xmlns:c16="http://schemas.microsoft.com/office/drawing/2014/chart" uri="{C3380CC4-5D6E-409C-BE32-E72D297353CC}">
                <c16:uniqueId val="{00000008-34F6-47BC-BB63-2E6DB8F2CD2E}"/>
              </c:ext>
            </c:extLst>
          </c:dPt>
          <c:dPt>
            <c:idx val="7"/>
            <c:invertIfNegative val="0"/>
            <c:bubble3D val="0"/>
            <c:extLst>
              <c:ext xmlns:c16="http://schemas.microsoft.com/office/drawing/2014/chart" uri="{C3380CC4-5D6E-409C-BE32-E72D297353CC}">
                <c16:uniqueId val="{00000009-34F6-47BC-BB63-2E6DB8F2CD2E}"/>
              </c:ext>
            </c:extLst>
          </c:dPt>
          <c:dPt>
            <c:idx val="8"/>
            <c:invertIfNegative val="0"/>
            <c:bubble3D val="0"/>
            <c:extLst>
              <c:ext xmlns:c16="http://schemas.microsoft.com/office/drawing/2014/chart" uri="{C3380CC4-5D6E-409C-BE32-E72D297353CC}">
                <c16:uniqueId val="{0000000A-34F6-47BC-BB63-2E6DB8F2CD2E}"/>
              </c:ext>
            </c:extLst>
          </c:dPt>
          <c:dPt>
            <c:idx val="9"/>
            <c:invertIfNegative val="0"/>
            <c:bubble3D val="0"/>
            <c:extLst>
              <c:ext xmlns:c16="http://schemas.microsoft.com/office/drawing/2014/chart" uri="{C3380CC4-5D6E-409C-BE32-E72D297353CC}">
                <c16:uniqueId val="{0000000B-34F6-47BC-BB63-2E6DB8F2CD2E}"/>
              </c:ext>
            </c:extLst>
          </c:dPt>
          <c:dPt>
            <c:idx val="10"/>
            <c:invertIfNegative val="0"/>
            <c:bubble3D val="0"/>
            <c:extLst>
              <c:ext xmlns:c16="http://schemas.microsoft.com/office/drawing/2014/chart" uri="{C3380CC4-5D6E-409C-BE32-E72D297353CC}">
                <c16:uniqueId val="{0000000C-34F6-47BC-BB63-2E6DB8F2CD2E}"/>
              </c:ext>
            </c:extLst>
          </c:dPt>
          <c:dPt>
            <c:idx val="11"/>
            <c:invertIfNegative val="0"/>
            <c:bubble3D val="0"/>
            <c:extLst>
              <c:ext xmlns:c16="http://schemas.microsoft.com/office/drawing/2014/chart" uri="{C3380CC4-5D6E-409C-BE32-E72D297353CC}">
                <c16:uniqueId val="{0000000D-34F6-47BC-BB63-2E6DB8F2CD2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Norvège</c:v>
                </c:pt>
                <c:pt idx="1">
                  <c:v>États-Unis</c:v>
                </c:pt>
                <c:pt idx="2">
                  <c:v>Suède</c:v>
                </c:pt>
                <c:pt idx="3">
                  <c:v>France</c:v>
                </c:pt>
                <c:pt idx="4">
                  <c:v>Canada</c:v>
                </c:pt>
                <c:pt idx="5">
                  <c:v>Moy. FCMW</c:v>
                </c:pt>
                <c:pt idx="6">
                  <c:v>Pays-Bas</c:v>
                </c:pt>
                <c:pt idx="7">
                  <c:v>Suisse</c:v>
                </c:pt>
                <c:pt idx="8">
                  <c:v>Australie</c:v>
                </c:pt>
                <c:pt idx="9">
                  <c:v>Allemagne</c:v>
                </c:pt>
                <c:pt idx="10">
                  <c:v>Nouvelle-Zélande</c:v>
                </c:pt>
                <c:pt idx="11">
                  <c:v>Royaume-Uni</c:v>
                </c:pt>
              </c:strCache>
            </c:strRef>
          </c:cat>
          <c:val>
            <c:numRef>
              <c:f>Sheet1!$B$2:$B$13</c:f>
              <c:numCache>
                <c:formatCode>0\ %</c:formatCode>
                <c:ptCount val="12"/>
                <c:pt idx="0">
                  <c:v>0.28999999999999998</c:v>
                </c:pt>
                <c:pt idx="1">
                  <c:v>0.23</c:v>
                </c:pt>
                <c:pt idx="2">
                  <c:v>0.23</c:v>
                </c:pt>
                <c:pt idx="3">
                  <c:v>0.21</c:v>
                </c:pt>
                <c:pt idx="4">
                  <c:v>0.21</c:v>
                </c:pt>
                <c:pt idx="5">
                  <c:v>0.19</c:v>
                </c:pt>
                <c:pt idx="6">
                  <c:v>0.18</c:v>
                </c:pt>
                <c:pt idx="7">
                  <c:v>0.17</c:v>
                </c:pt>
                <c:pt idx="8">
                  <c:v>0.16</c:v>
                </c:pt>
                <c:pt idx="9">
                  <c:v>0.15</c:v>
                </c:pt>
                <c:pt idx="10">
                  <c:v>0.14000000000000001</c:v>
                </c:pt>
                <c:pt idx="11">
                  <c:v>0.11</c:v>
                </c:pt>
              </c:numCache>
            </c:numRef>
          </c:val>
          <c:extLst>
            <c:ext xmlns:c16="http://schemas.microsoft.com/office/drawing/2014/chart" uri="{C3380CC4-5D6E-409C-BE32-E72D297353CC}">
              <c16:uniqueId val="{0000000E-34F6-47BC-BB63-2E6DB8F2CD2E}"/>
            </c:ext>
          </c:extLst>
        </c:ser>
        <c:dLbls>
          <c:dLblPos val="outEnd"/>
          <c:showLegendKey val="0"/>
          <c:showVal val="1"/>
          <c:showCatName val="0"/>
          <c:showSerName val="0"/>
          <c:showPercent val="0"/>
          <c:showBubbleSize val="0"/>
        </c:dLbls>
        <c:gapWidth val="45"/>
        <c:axId val="152547712"/>
        <c:axId val="152178688"/>
      </c:barChart>
      <c:catAx>
        <c:axId val="152547712"/>
        <c:scaling>
          <c:orientation val="minMax"/>
        </c:scaling>
        <c:delete val="0"/>
        <c:axPos val="l"/>
        <c:numFmt formatCode="General" sourceLinked="1"/>
        <c:majorTickMark val="out"/>
        <c:minorTickMark val="none"/>
        <c:tickLblPos val="nextTo"/>
        <c:spPr>
          <a:ln w="6350">
            <a:solidFill>
              <a:schemeClr val="tx1"/>
            </a:solidFill>
          </a:ln>
        </c:spPr>
        <c:crossAx val="152178688"/>
        <c:crosses val="autoZero"/>
        <c:auto val="1"/>
        <c:lblAlgn val="ctr"/>
        <c:lblOffset val="100"/>
        <c:noMultiLvlLbl val="0"/>
      </c:catAx>
      <c:valAx>
        <c:axId val="152178688"/>
        <c:scaling>
          <c:orientation val="minMax"/>
        </c:scaling>
        <c:delete val="0"/>
        <c:axPos val="b"/>
        <c:majorGridlines>
          <c:spPr>
            <a:ln>
              <a:noFill/>
            </a:ln>
          </c:spPr>
        </c:majorGridlines>
        <c:numFmt formatCode="0\ %" sourceLinked="1"/>
        <c:majorTickMark val="out"/>
        <c:minorTickMark val="none"/>
        <c:tickLblPos val="none"/>
        <c:spPr>
          <a:ln>
            <a:noFill/>
          </a:ln>
        </c:spPr>
        <c:crossAx val="152547712"/>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49630217854581815"/>
          <c:h val="0.84406305499237744"/>
        </c:manualLayout>
      </c:layout>
      <c:barChart>
        <c:barDir val="bar"/>
        <c:grouping val="clustered"/>
        <c:varyColors val="0"/>
        <c:ser>
          <c:idx val="0"/>
          <c:order val="0"/>
          <c:tx>
            <c:strRef>
              <c:f>Sheet1!$B$1</c:f>
              <c:strCache>
                <c:ptCount val="1"/>
                <c:pt idx="0">
                  <c:v>Column2</c:v>
                </c:pt>
              </c:strCache>
            </c:strRef>
          </c:tx>
          <c:spPr>
            <a:solidFill>
              <a:srgbClr val="B4B4B4"/>
            </a:solidFill>
            <a:ln w="6350">
              <a:solidFill>
                <a:schemeClr val="tx1"/>
              </a:solidFill>
            </a:ln>
          </c:spPr>
          <c:invertIfNegative val="0"/>
          <c:dPt>
            <c:idx val="0"/>
            <c:invertIfNegative val="0"/>
            <c:bubble3D val="0"/>
            <c:extLst>
              <c:ext xmlns:c16="http://schemas.microsoft.com/office/drawing/2014/chart" uri="{C3380CC4-5D6E-409C-BE32-E72D297353CC}">
                <c16:uniqueId val="{00000000-BC08-4176-8CE7-5F4AAA1D5C1F}"/>
              </c:ext>
            </c:extLst>
          </c:dPt>
          <c:dPt>
            <c:idx val="1"/>
            <c:invertIfNegative val="0"/>
            <c:bubble3D val="0"/>
            <c:extLst>
              <c:ext xmlns:c16="http://schemas.microsoft.com/office/drawing/2014/chart" uri="{C3380CC4-5D6E-409C-BE32-E72D297353CC}">
                <c16:uniqueId val="{00000001-BC08-4176-8CE7-5F4AAA1D5C1F}"/>
              </c:ext>
            </c:extLst>
          </c:dPt>
          <c:dPt>
            <c:idx val="2"/>
            <c:invertIfNegative val="0"/>
            <c:bubble3D val="0"/>
            <c:extLst>
              <c:ext xmlns:c16="http://schemas.microsoft.com/office/drawing/2014/chart" uri="{C3380CC4-5D6E-409C-BE32-E72D297353CC}">
                <c16:uniqueId val="{00000002-BC08-4176-8CE7-5F4AAA1D5C1F}"/>
              </c:ext>
            </c:extLst>
          </c:dPt>
          <c:dPt>
            <c:idx val="3"/>
            <c:invertIfNegative val="0"/>
            <c:bubble3D val="0"/>
            <c:spPr>
              <a:solidFill>
                <a:srgbClr val="ED7024"/>
              </a:solidFill>
              <a:ln w="6350">
                <a:solidFill>
                  <a:schemeClr val="tx1"/>
                </a:solidFill>
              </a:ln>
            </c:spPr>
            <c:extLst>
              <c:ext xmlns:c16="http://schemas.microsoft.com/office/drawing/2014/chart" uri="{C3380CC4-5D6E-409C-BE32-E72D297353CC}">
                <c16:uniqueId val="{00000004-BC08-4176-8CE7-5F4AAA1D5C1F}"/>
              </c:ext>
            </c:extLst>
          </c:dPt>
          <c:dPt>
            <c:idx val="4"/>
            <c:invertIfNegative val="0"/>
            <c:bubble3D val="0"/>
            <c:extLst>
              <c:ext xmlns:c16="http://schemas.microsoft.com/office/drawing/2014/chart" uri="{C3380CC4-5D6E-409C-BE32-E72D297353CC}">
                <c16:uniqueId val="{00000005-BC08-4176-8CE7-5F4AAA1D5C1F}"/>
              </c:ext>
            </c:extLst>
          </c:dPt>
          <c:dPt>
            <c:idx val="5"/>
            <c:invertIfNegative val="0"/>
            <c:bubble3D val="0"/>
            <c:extLst>
              <c:ext xmlns:c16="http://schemas.microsoft.com/office/drawing/2014/chart" uri="{C3380CC4-5D6E-409C-BE32-E72D297353CC}">
                <c16:uniqueId val="{00000006-BC08-4176-8CE7-5F4AAA1D5C1F}"/>
              </c:ext>
            </c:extLst>
          </c:dPt>
          <c:dPt>
            <c:idx val="6"/>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8-BC08-4176-8CE7-5F4AAA1D5C1F}"/>
              </c:ext>
            </c:extLst>
          </c:dPt>
          <c:dPt>
            <c:idx val="7"/>
            <c:invertIfNegative val="0"/>
            <c:bubble3D val="0"/>
            <c:extLst>
              <c:ext xmlns:c16="http://schemas.microsoft.com/office/drawing/2014/chart" uri="{C3380CC4-5D6E-409C-BE32-E72D297353CC}">
                <c16:uniqueId val="{00000009-BC08-4176-8CE7-5F4AAA1D5C1F}"/>
              </c:ext>
            </c:extLst>
          </c:dPt>
          <c:dPt>
            <c:idx val="8"/>
            <c:invertIfNegative val="0"/>
            <c:bubble3D val="0"/>
            <c:extLst>
              <c:ext xmlns:c16="http://schemas.microsoft.com/office/drawing/2014/chart" uri="{C3380CC4-5D6E-409C-BE32-E72D297353CC}">
                <c16:uniqueId val="{0000000A-BC08-4176-8CE7-5F4AAA1D5C1F}"/>
              </c:ext>
            </c:extLst>
          </c:dPt>
          <c:dPt>
            <c:idx val="9"/>
            <c:invertIfNegative val="0"/>
            <c:bubble3D val="0"/>
            <c:extLst>
              <c:ext xmlns:c16="http://schemas.microsoft.com/office/drawing/2014/chart" uri="{C3380CC4-5D6E-409C-BE32-E72D297353CC}">
                <c16:uniqueId val="{0000000B-BC08-4176-8CE7-5F4AAA1D5C1F}"/>
              </c:ext>
            </c:extLst>
          </c:dPt>
          <c:dPt>
            <c:idx val="10"/>
            <c:invertIfNegative val="0"/>
            <c:bubble3D val="0"/>
            <c:extLst>
              <c:ext xmlns:c16="http://schemas.microsoft.com/office/drawing/2014/chart" uri="{C3380CC4-5D6E-409C-BE32-E72D297353CC}">
                <c16:uniqueId val="{0000000C-BC08-4176-8CE7-5F4AAA1D5C1F}"/>
              </c:ext>
            </c:extLst>
          </c:dPt>
          <c:dPt>
            <c:idx val="11"/>
            <c:invertIfNegative val="0"/>
            <c:bubble3D val="0"/>
            <c:extLst>
              <c:ext xmlns:c16="http://schemas.microsoft.com/office/drawing/2014/chart" uri="{C3380CC4-5D6E-409C-BE32-E72D297353CC}">
                <c16:uniqueId val="{0000000D-BC08-4176-8CE7-5F4AAA1D5C1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Norvège</c:v>
                </c:pt>
                <c:pt idx="1">
                  <c:v>Suède</c:v>
                </c:pt>
                <c:pt idx="2">
                  <c:v>États-Unis</c:v>
                </c:pt>
                <c:pt idx="3">
                  <c:v>Canada</c:v>
                </c:pt>
                <c:pt idx="4">
                  <c:v>Suisse</c:v>
                </c:pt>
                <c:pt idx="5">
                  <c:v>Nouvelle-Zélande</c:v>
                </c:pt>
                <c:pt idx="6">
                  <c:v>Moy. FCMW</c:v>
                </c:pt>
                <c:pt idx="7">
                  <c:v>Australie</c:v>
                </c:pt>
                <c:pt idx="8">
                  <c:v>Royaume-Uni</c:v>
                </c:pt>
                <c:pt idx="9">
                  <c:v>France</c:v>
                </c:pt>
                <c:pt idx="10">
                  <c:v>Allemagne</c:v>
                </c:pt>
                <c:pt idx="11">
                  <c:v>Pays-Bas</c:v>
                </c:pt>
              </c:strCache>
            </c:strRef>
          </c:cat>
          <c:val>
            <c:numRef>
              <c:f>Sheet1!$B$2:$B$13</c:f>
              <c:numCache>
                <c:formatCode>0\ %</c:formatCode>
                <c:ptCount val="12"/>
                <c:pt idx="0">
                  <c:v>0.2</c:v>
                </c:pt>
                <c:pt idx="1">
                  <c:v>0.2</c:v>
                </c:pt>
                <c:pt idx="2">
                  <c:v>0.17</c:v>
                </c:pt>
                <c:pt idx="3">
                  <c:v>0.17</c:v>
                </c:pt>
                <c:pt idx="4">
                  <c:v>0.16</c:v>
                </c:pt>
                <c:pt idx="5">
                  <c:v>0.15</c:v>
                </c:pt>
                <c:pt idx="6">
                  <c:v>0.14000000000000001</c:v>
                </c:pt>
                <c:pt idx="7">
                  <c:v>0.13</c:v>
                </c:pt>
                <c:pt idx="8">
                  <c:v>0.12</c:v>
                </c:pt>
                <c:pt idx="9">
                  <c:v>0.09</c:v>
                </c:pt>
                <c:pt idx="10">
                  <c:v>0.08</c:v>
                </c:pt>
                <c:pt idx="11">
                  <c:v>0.08</c:v>
                </c:pt>
              </c:numCache>
            </c:numRef>
          </c:val>
          <c:extLst>
            <c:ext xmlns:c16="http://schemas.microsoft.com/office/drawing/2014/chart" uri="{C3380CC4-5D6E-409C-BE32-E72D297353CC}">
              <c16:uniqueId val="{0000000E-BC08-4176-8CE7-5F4AAA1D5C1F}"/>
            </c:ext>
          </c:extLst>
        </c:ser>
        <c:dLbls>
          <c:dLblPos val="outEnd"/>
          <c:showLegendKey val="0"/>
          <c:showVal val="1"/>
          <c:showCatName val="0"/>
          <c:showSerName val="0"/>
          <c:showPercent val="0"/>
          <c:showBubbleSize val="0"/>
        </c:dLbls>
        <c:gapWidth val="45"/>
        <c:axId val="151969152"/>
        <c:axId val="152050688"/>
      </c:barChart>
      <c:catAx>
        <c:axId val="151969152"/>
        <c:scaling>
          <c:orientation val="minMax"/>
        </c:scaling>
        <c:delete val="0"/>
        <c:axPos val="l"/>
        <c:numFmt formatCode="General" sourceLinked="1"/>
        <c:majorTickMark val="out"/>
        <c:minorTickMark val="none"/>
        <c:tickLblPos val="nextTo"/>
        <c:spPr>
          <a:ln w="6350">
            <a:solidFill>
              <a:schemeClr val="tx1"/>
            </a:solidFill>
          </a:ln>
        </c:spPr>
        <c:crossAx val="152050688"/>
        <c:crosses val="autoZero"/>
        <c:auto val="1"/>
        <c:lblAlgn val="ctr"/>
        <c:lblOffset val="100"/>
        <c:noMultiLvlLbl val="0"/>
      </c:catAx>
      <c:valAx>
        <c:axId val="152050688"/>
        <c:scaling>
          <c:orientation val="minMax"/>
        </c:scaling>
        <c:delete val="0"/>
        <c:axPos val="b"/>
        <c:majorGridlines>
          <c:spPr>
            <a:ln>
              <a:noFill/>
            </a:ln>
          </c:spPr>
        </c:majorGridlines>
        <c:numFmt formatCode="0\ %" sourceLinked="1"/>
        <c:majorTickMark val="out"/>
        <c:minorTickMark val="none"/>
        <c:tickLblPos val="none"/>
        <c:spPr>
          <a:ln>
            <a:noFill/>
          </a:ln>
        </c:spPr>
        <c:crossAx val="151969152"/>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49630217854581815"/>
          <c:h val="0.84406305499237744"/>
        </c:manualLayout>
      </c:layout>
      <c:barChart>
        <c:barDir val="bar"/>
        <c:grouping val="clustered"/>
        <c:varyColors val="0"/>
        <c:ser>
          <c:idx val="0"/>
          <c:order val="0"/>
          <c:tx>
            <c:strRef>
              <c:f>Sheet1!$B$1</c:f>
              <c:strCache>
                <c:ptCount val="1"/>
                <c:pt idx="0">
                  <c:v>Column2</c:v>
                </c:pt>
              </c:strCache>
            </c:strRef>
          </c:tx>
          <c:spPr>
            <a:solidFill>
              <a:srgbClr val="B4B4B4"/>
            </a:solidFill>
            <a:ln w="6350">
              <a:solidFill>
                <a:schemeClr val="tx1"/>
              </a:solidFill>
            </a:ln>
          </c:spPr>
          <c:invertIfNegative val="0"/>
          <c:dPt>
            <c:idx val="0"/>
            <c:invertIfNegative val="0"/>
            <c:bubble3D val="0"/>
            <c:extLst>
              <c:ext xmlns:c16="http://schemas.microsoft.com/office/drawing/2014/chart" uri="{C3380CC4-5D6E-409C-BE32-E72D297353CC}">
                <c16:uniqueId val="{00000000-EF49-4325-8DFE-3977C0D72B91}"/>
              </c:ext>
            </c:extLst>
          </c:dPt>
          <c:dPt>
            <c:idx val="1"/>
            <c:invertIfNegative val="0"/>
            <c:bubble3D val="0"/>
            <c:extLst>
              <c:ext xmlns:c16="http://schemas.microsoft.com/office/drawing/2014/chart" uri="{C3380CC4-5D6E-409C-BE32-E72D297353CC}">
                <c16:uniqueId val="{00000001-EF49-4325-8DFE-3977C0D72B91}"/>
              </c:ext>
            </c:extLst>
          </c:dPt>
          <c:dPt>
            <c:idx val="2"/>
            <c:invertIfNegative val="0"/>
            <c:bubble3D val="0"/>
            <c:extLst>
              <c:ext xmlns:c16="http://schemas.microsoft.com/office/drawing/2014/chart" uri="{C3380CC4-5D6E-409C-BE32-E72D297353CC}">
                <c16:uniqueId val="{00000002-EF49-4325-8DFE-3977C0D72B91}"/>
              </c:ext>
            </c:extLst>
          </c:dPt>
          <c:dPt>
            <c:idx val="3"/>
            <c:invertIfNegative val="0"/>
            <c:bubble3D val="0"/>
            <c:spPr>
              <a:solidFill>
                <a:srgbClr val="CFE8E3"/>
              </a:solidFill>
              <a:ln w="6350">
                <a:solidFill>
                  <a:schemeClr val="tx1"/>
                </a:solidFill>
              </a:ln>
            </c:spPr>
            <c:extLst>
              <c:ext xmlns:c16="http://schemas.microsoft.com/office/drawing/2014/chart" uri="{C3380CC4-5D6E-409C-BE32-E72D297353CC}">
                <c16:uniqueId val="{00000004-EF49-4325-8DFE-3977C0D72B91}"/>
              </c:ext>
            </c:extLst>
          </c:dPt>
          <c:dPt>
            <c:idx val="4"/>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6-EF49-4325-8DFE-3977C0D72B91}"/>
              </c:ext>
            </c:extLst>
          </c:dPt>
          <c:dPt>
            <c:idx val="5"/>
            <c:invertIfNegative val="0"/>
            <c:bubble3D val="0"/>
            <c:extLst>
              <c:ext xmlns:c16="http://schemas.microsoft.com/office/drawing/2014/chart" uri="{C3380CC4-5D6E-409C-BE32-E72D297353CC}">
                <c16:uniqueId val="{00000007-EF49-4325-8DFE-3977C0D72B91}"/>
              </c:ext>
            </c:extLst>
          </c:dPt>
          <c:dPt>
            <c:idx val="6"/>
            <c:invertIfNegative val="0"/>
            <c:bubble3D val="0"/>
            <c:extLst>
              <c:ext xmlns:c16="http://schemas.microsoft.com/office/drawing/2014/chart" uri="{C3380CC4-5D6E-409C-BE32-E72D297353CC}">
                <c16:uniqueId val="{00000008-EF49-4325-8DFE-3977C0D72B91}"/>
              </c:ext>
            </c:extLst>
          </c:dPt>
          <c:dPt>
            <c:idx val="7"/>
            <c:invertIfNegative val="0"/>
            <c:bubble3D val="0"/>
            <c:extLst>
              <c:ext xmlns:c16="http://schemas.microsoft.com/office/drawing/2014/chart" uri="{C3380CC4-5D6E-409C-BE32-E72D297353CC}">
                <c16:uniqueId val="{00000009-EF49-4325-8DFE-3977C0D72B91}"/>
              </c:ext>
            </c:extLst>
          </c:dPt>
          <c:dPt>
            <c:idx val="8"/>
            <c:invertIfNegative val="0"/>
            <c:bubble3D val="0"/>
            <c:extLst>
              <c:ext xmlns:c16="http://schemas.microsoft.com/office/drawing/2014/chart" uri="{C3380CC4-5D6E-409C-BE32-E72D297353CC}">
                <c16:uniqueId val="{0000000A-EF49-4325-8DFE-3977C0D72B91}"/>
              </c:ext>
            </c:extLst>
          </c:dPt>
          <c:dPt>
            <c:idx val="9"/>
            <c:invertIfNegative val="0"/>
            <c:bubble3D val="0"/>
            <c:extLst>
              <c:ext xmlns:c16="http://schemas.microsoft.com/office/drawing/2014/chart" uri="{C3380CC4-5D6E-409C-BE32-E72D297353CC}">
                <c16:uniqueId val="{0000000B-EF49-4325-8DFE-3977C0D72B91}"/>
              </c:ext>
            </c:extLst>
          </c:dPt>
          <c:dPt>
            <c:idx val="10"/>
            <c:invertIfNegative val="0"/>
            <c:bubble3D val="0"/>
            <c:extLst>
              <c:ext xmlns:c16="http://schemas.microsoft.com/office/drawing/2014/chart" uri="{C3380CC4-5D6E-409C-BE32-E72D297353CC}">
                <c16:uniqueId val="{0000000C-EF49-4325-8DFE-3977C0D72B91}"/>
              </c:ext>
            </c:extLst>
          </c:dPt>
          <c:dPt>
            <c:idx val="11"/>
            <c:invertIfNegative val="0"/>
            <c:bubble3D val="0"/>
            <c:extLst>
              <c:ext xmlns:c16="http://schemas.microsoft.com/office/drawing/2014/chart" uri="{C3380CC4-5D6E-409C-BE32-E72D297353CC}">
                <c16:uniqueId val="{0000000D-EF49-4325-8DFE-3977C0D72B9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France</c:v>
                </c:pt>
                <c:pt idx="1">
                  <c:v>États-Unis</c:v>
                </c:pt>
                <c:pt idx="2">
                  <c:v>Suède</c:v>
                </c:pt>
                <c:pt idx="3">
                  <c:v>Canada</c:v>
                </c:pt>
                <c:pt idx="4">
                  <c:v>Moy. FCMW</c:v>
                </c:pt>
                <c:pt idx="5">
                  <c:v>Norvège</c:v>
                </c:pt>
                <c:pt idx="6">
                  <c:v>Nouvelle-Zélande</c:v>
                </c:pt>
                <c:pt idx="7">
                  <c:v>Royaume-Uni</c:v>
                </c:pt>
                <c:pt idx="8">
                  <c:v>Allemagne</c:v>
                </c:pt>
                <c:pt idx="9">
                  <c:v>Suisse</c:v>
                </c:pt>
                <c:pt idx="10">
                  <c:v>Pays-Bas</c:v>
                </c:pt>
                <c:pt idx="11">
                  <c:v>Australie</c:v>
                </c:pt>
              </c:strCache>
            </c:strRef>
          </c:cat>
          <c:val>
            <c:numRef>
              <c:f>Sheet1!$B$2:$B$13</c:f>
              <c:numCache>
                <c:formatCode>0\ %</c:formatCode>
                <c:ptCount val="12"/>
                <c:pt idx="0">
                  <c:v>0.13</c:v>
                </c:pt>
                <c:pt idx="1">
                  <c:v>0.11</c:v>
                </c:pt>
                <c:pt idx="2">
                  <c:v>0.08</c:v>
                </c:pt>
                <c:pt idx="3">
                  <c:v>0.08</c:v>
                </c:pt>
                <c:pt idx="4">
                  <c:v>0.08</c:v>
                </c:pt>
                <c:pt idx="5">
                  <c:v>7.0000000000000007E-2</c:v>
                </c:pt>
                <c:pt idx="6">
                  <c:v>7.0000000000000007E-2</c:v>
                </c:pt>
                <c:pt idx="7">
                  <c:v>0.06</c:v>
                </c:pt>
                <c:pt idx="8">
                  <c:v>0.06</c:v>
                </c:pt>
                <c:pt idx="9">
                  <c:v>0.06</c:v>
                </c:pt>
                <c:pt idx="10">
                  <c:v>0.05</c:v>
                </c:pt>
                <c:pt idx="11">
                  <c:v>0.05</c:v>
                </c:pt>
              </c:numCache>
            </c:numRef>
          </c:val>
          <c:extLst>
            <c:ext xmlns:c16="http://schemas.microsoft.com/office/drawing/2014/chart" uri="{C3380CC4-5D6E-409C-BE32-E72D297353CC}">
              <c16:uniqueId val="{0000000E-EF49-4325-8DFE-3977C0D72B91}"/>
            </c:ext>
          </c:extLst>
        </c:ser>
        <c:dLbls>
          <c:dLblPos val="outEnd"/>
          <c:showLegendKey val="0"/>
          <c:showVal val="1"/>
          <c:showCatName val="0"/>
          <c:showSerName val="0"/>
          <c:showPercent val="0"/>
          <c:showBubbleSize val="0"/>
        </c:dLbls>
        <c:gapWidth val="45"/>
        <c:axId val="152075264"/>
        <c:axId val="152099456"/>
      </c:barChart>
      <c:catAx>
        <c:axId val="152075264"/>
        <c:scaling>
          <c:orientation val="minMax"/>
        </c:scaling>
        <c:delete val="0"/>
        <c:axPos val="l"/>
        <c:numFmt formatCode="General" sourceLinked="1"/>
        <c:majorTickMark val="out"/>
        <c:minorTickMark val="none"/>
        <c:tickLblPos val="nextTo"/>
        <c:spPr>
          <a:ln w="6350">
            <a:solidFill>
              <a:schemeClr val="tx1"/>
            </a:solidFill>
          </a:ln>
        </c:spPr>
        <c:crossAx val="152099456"/>
        <c:crosses val="autoZero"/>
        <c:auto val="1"/>
        <c:lblAlgn val="ctr"/>
        <c:lblOffset val="100"/>
        <c:noMultiLvlLbl val="0"/>
      </c:catAx>
      <c:valAx>
        <c:axId val="152099456"/>
        <c:scaling>
          <c:orientation val="minMax"/>
        </c:scaling>
        <c:delete val="0"/>
        <c:axPos val="b"/>
        <c:majorGridlines>
          <c:spPr>
            <a:ln>
              <a:noFill/>
            </a:ln>
          </c:spPr>
        </c:majorGridlines>
        <c:numFmt formatCode="0\ %" sourceLinked="1"/>
        <c:majorTickMark val="out"/>
        <c:minorTickMark val="none"/>
        <c:tickLblPos val="none"/>
        <c:spPr>
          <a:ln>
            <a:noFill/>
          </a:ln>
        </c:spPr>
        <c:crossAx val="152075264"/>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2000974429094567"/>
          <c:w val="0.49630217854581815"/>
          <c:h val="0.84406305499237744"/>
        </c:manualLayout>
      </c:layout>
      <c:barChart>
        <c:barDir val="bar"/>
        <c:grouping val="clustered"/>
        <c:varyColors val="0"/>
        <c:ser>
          <c:idx val="0"/>
          <c:order val="0"/>
          <c:tx>
            <c:strRef>
              <c:f>Sheet1!$B$1</c:f>
              <c:strCache>
                <c:ptCount val="1"/>
                <c:pt idx="0">
                  <c:v>Column2</c:v>
                </c:pt>
              </c:strCache>
            </c:strRef>
          </c:tx>
          <c:spPr>
            <a:solidFill>
              <a:srgbClr val="B4B4B4"/>
            </a:solidFill>
            <a:ln w="6350">
              <a:solidFill>
                <a:schemeClr val="tx1"/>
              </a:solidFill>
            </a:ln>
          </c:spPr>
          <c:invertIfNegative val="0"/>
          <c:dPt>
            <c:idx val="0"/>
            <c:invertIfNegative val="0"/>
            <c:bubble3D val="0"/>
            <c:extLst>
              <c:ext xmlns:c16="http://schemas.microsoft.com/office/drawing/2014/chart" uri="{C3380CC4-5D6E-409C-BE32-E72D297353CC}">
                <c16:uniqueId val="{00000000-0623-4A9C-83E6-315BA20F40E2}"/>
              </c:ext>
            </c:extLst>
          </c:dPt>
          <c:dPt>
            <c:idx val="1"/>
            <c:invertIfNegative val="0"/>
            <c:bubble3D val="0"/>
            <c:extLst>
              <c:ext xmlns:c16="http://schemas.microsoft.com/office/drawing/2014/chart" uri="{C3380CC4-5D6E-409C-BE32-E72D297353CC}">
                <c16:uniqueId val="{00000001-0623-4A9C-83E6-315BA20F40E2}"/>
              </c:ext>
            </c:extLst>
          </c:dPt>
          <c:dPt>
            <c:idx val="2"/>
            <c:invertIfNegative val="0"/>
            <c:bubble3D val="0"/>
            <c:extLst>
              <c:ext xmlns:c16="http://schemas.microsoft.com/office/drawing/2014/chart" uri="{C3380CC4-5D6E-409C-BE32-E72D297353CC}">
                <c16:uniqueId val="{00000002-0623-4A9C-83E6-315BA20F40E2}"/>
              </c:ext>
            </c:extLst>
          </c:dPt>
          <c:dPt>
            <c:idx val="3"/>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4-0623-4A9C-83E6-315BA20F40E2}"/>
              </c:ext>
            </c:extLst>
          </c:dPt>
          <c:dPt>
            <c:idx val="4"/>
            <c:invertIfNegative val="0"/>
            <c:bubble3D val="0"/>
            <c:extLst>
              <c:ext xmlns:c16="http://schemas.microsoft.com/office/drawing/2014/chart" uri="{C3380CC4-5D6E-409C-BE32-E72D297353CC}">
                <c16:uniqueId val="{00000005-0623-4A9C-83E6-315BA20F40E2}"/>
              </c:ext>
            </c:extLst>
          </c:dPt>
          <c:dPt>
            <c:idx val="5"/>
            <c:invertIfNegative val="0"/>
            <c:bubble3D val="0"/>
            <c:extLst>
              <c:ext xmlns:c16="http://schemas.microsoft.com/office/drawing/2014/chart" uri="{C3380CC4-5D6E-409C-BE32-E72D297353CC}">
                <c16:uniqueId val="{00000006-0623-4A9C-83E6-315BA20F40E2}"/>
              </c:ext>
            </c:extLst>
          </c:dPt>
          <c:dPt>
            <c:idx val="6"/>
            <c:invertIfNegative val="0"/>
            <c:bubble3D val="0"/>
            <c:extLst>
              <c:ext xmlns:c16="http://schemas.microsoft.com/office/drawing/2014/chart" uri="{C3380CC4-5D6E-409C-BE32-E72D297353CC}">
                <c16:uniqueId val="{00000007-0623-4A9C-83E6-315BA20F40E2}"/>
              </c:ext>
            </c:extLst>
          </c:dPt>
          <c:dPt>
            <c:idx val="7"/>
            <c:invertIfNegative val="0"/>
            <c:bubble3D val="0"/>
            <c:spPr>
              <a:pattFill prst="pct90">
                <a:fgClr>
                  <a:srgbClr val="00A199"/>
                </a:fgClr>
                <a:bgClr>
                  <a:sysClr val="window" lastClr="FFFFFF"/>
                </a:bgClr>
              </a:pattFill>
              <a:ln w="6350">
                <a:solidFill>
                  <a:schemeClr val="tx1"/>
                </a:solidFill>
              </a:ln>
            </c:spPr>
            <c:extLst>
              <c:ext xmlns:c16="http://schemas.microsoft.com/office/drawing/2014/chart" uri="{C3380CC4-5D6E-409C-BE32-E72D297353CC}">
                <c16:uniqueId val="{00000009-0623-4A9C-83E6-315BA20F40E2}"/>
              </c:ext>
            </c:extLst>
          </c:dPt>
          <c:dPt>
            <c:idx val="8"/>
            <c:invertIfNegative val="0"/>
            <c:bubble3D val="0"/>
            <c:extLst>
              <c:ext xmlns:c16="http://schemas.microsoft.com/office/drawing/2014/chart" uri="{C3380CC4-5D6E-409C-BE32-E72D297353CC}">
                <c16:uniqueId val="{0000000A-0623-4A9C-83E6-315BA20F40E2}"/>
              </c:ext>
            </c:extLst>
          </c:dPt>
          <c:dPt>
            <c:idx val="9"/>
            <c:invertIfNegative val="0"/>
            <c:bubble3D val="0"/>
            <c:extLst>
              <c:ext xmlns:c16="http://schemas.microsoft.com/office/drawing/2014/chart" uri="{C3380CC4-5D6E-409C-BE32-E72D297353CC}">
                <c16:uniqueId val="{0000000B-0623-4A9C-83E6-315BA20F40E2}"/>
              </c:ext>
            </c:extLst>
          </c:dPt>
          <c:dPt>
            <c:idx val="10"/>
            <c:invertIfNegative val="0"/>
            <c:bubble3D val="0"/>
            <c:extLst>
              <c:ext xmlns:c16="http://schemas.microsoft.com/office/drawing/2014/chart" uri="{C3380CC4-5D6E-409C-BE32-E72D297353CC}">
                <c16:uniqueId val="{0000000C-0623-4A9C-83E6-315BA20F40E2}"/>
              </c:ext>
            </c:extLst>
          </c:dPt>
          <c:dPt>
            <c:idx val="11"/>
            <c:invertIfNegative val="0"/>
            <c:bubble3D val="0"/>
            <c:extLst>
              <c:ext xmlns:c16="http://schemas.microsoft.com/office/drawing/2014/chart" uri="{C3380CC4-5D6E-409C-BE32-E72D297353CC}">
                <c16:uniqueId val="{0000000D-0623-4A9C-83E6-315BA20F40E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France</c:v>
                </c:pt>
                <c:pt idx="1">
                  <c:v>États-Unis</c:v>
                </c:pt>
                <c:pt idx="2">
                  <c:v>Suisse</c:v>
                </c:pt>
                <c:pt idx="3">
                  <c:v>Moy. FCMW</c:v>
                </c:pt>
                <c:pt idx="4">
                  <c:v>Australie</c:v>
                </c:pt>
                <c:pt idx="5">
                  <c:v>Allemagne</c:v>
                </c:pt>
                <c:pt idx="6">
                  <c:v>Norvège</c:v>
                </c:pt>
                <c:pt idx="7">
                  <c:v>Canada</c:v>
                </c:pt>
                <c:pt idx="8">
                  <c:v>Royaume-Uni</c:v>
                </c:pt>
                <c:pt idx="9">
                  <c:v>Suède</c:v>
                </c:pt>
                <c:pt idx="10">
                  <c:v>Nouvelle-Zélande</c:v>
                </c:pt>
                <c:pt idx="11">
                  <c:v>Pays-Bas</c:v>
                </c:pt>
              </c:strCache>
            </c:strRef>
          </c:cat>
          <c:val>
            <c:numRef>
              <c:f>Sheet1!$B$2:$B$13</c:f>
              <c:numCache>
                <c:formatCode>0\ %</c:formatCode>
                <c:ptCount val="12"/>
                <c:pt idx="0">
                  <c:v>0.2</c:v>
                </c:pt>
                <c:pt idx="1">
                  <c:v>0.11</c:v>
                </c:pt>
                <c:pt idx="2">
                  <c:v>0.09</c:v>
                </c:pt>
                <c:pt idx="3">
                  <c:v>7.0000000000000007E-2</c:v>
                </c:pt>
                <c:pt idx="4">
                  <c:v>0.06</c:v>
                </c:pt>
                <c:pt idx="5">
                  <c:v>0.06</c:v>
                </c:pt>
                <c:pt idx="6">
                  <c:v>0.06</c:v>
                </c:pt>
                <c:pt idx="7">
                  <c:v>0.06</c:v>
                </c:pt>
                <c:pt idx="8">
                  <c:v>0.05</c:v>
                </c:pt>
                <c:pt idx="9">
                  <c:v>0.05</c:v>
                </c:pt>
                <c:pt idx="10">
                  <c:v>0.04</c:v>
                </c:pt>
                <c:pt idx="11">
                  <c:v>0.03</c:v>
                </c:pt>
              </c:numCache>
            </c:numRef>
          </c:val>
          <c:extLst>
            <c:ext xmlns:c16="http://schemas.microsoft.com/office/drawing/2014/chart" uri="{C3380CC4-5D6E-409C-BE32-E72D297353CC}">
              <c16:uniqueId val="{0000000E-0623-4A9C-83E6-315BA20F40E2}"/>
            </c:ext>
          </c:extLst>
        </c:ser>
        <c:dLbls>
          <c:dLblPos val="outEnd"/>
          <c:showLegendKey val="0"/>
          <c:showVal val="1"/>
          <c:showCatName val="0"/>
          <c:showSerName val="0"/>
          <c:showPercent val="0"/>
          <c:showBubbleSize val="0"/>
        </c:dLbls>
        <c:gapWidth val="45"/>
        <c:axId val="152902272"/>
        <c:axId val="152918272"/>
      </c:barChart>
      <c:catAx>
        <c:axId val="152902272"/>
        <c:scaling>
          <c:orientation val="minMax"/>
        </c:scaling>
        <c:delete val="0"/>
        <c:axPos val="l"/>
        <c:numFmt formatCode="General" sourceLinked="1"/>
        <c:majorTickMark val="out"/>
        <c:minorTickMark val="none"/>
        <c:tickLblPos val="nextTo"/>
        <c:spPr>
          <a:ln w="6350">
            <a:solidFill>
              <a:schemeClr val="tx1"/>
            </a:solidFill>
          </a:ln>
        </c:spPr>
        <c:crossAx val="152918272"/>
        <c:crosses val="autoZero"/>
        <c:auto val="1"/>
        <c:lblAlgn val="ctr"/>
        <c:lblOffset val="100"/>
        <c:noMultiLvlLbl val="0"/>
      </c:catAx>
      <c:valAx>
        <c:axId val="152918272"/>
        <c:scaling>
          <c:orientation val="minMax"/>
        </c:scaling>
        <c:delete val="0"/>
        <c:axPos val="b"/>
        <c:majorGridlines>
          <c:spPr>
            <a:ln>
              <a:noFill/>
            </a:ln>
          </c:spPr>
        </c:majorGridlines>
        <c:numFmt formatCode="0\ %" sourceLinked="1"/>
        <c:majorTickMark val="out"/>
        <c:minorTickMark val="none"/>
        <c:tickLblPos val="none"/>
        <c:spPr>
          <a:ln>
            <a:noFill/>
          </a:ln>
        </c:spPr>
        <c:crossAx val="152902272"/>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73485792027007"/>
          <c:y val="0.15174989489688376"/>
          <c:w val="0.84722896286377536"/>
          <c:h val="0.62211369565592978"/>
        </c:manualLayout>
      </c:layout>
      <c:lineChart>
        <c:grouping val="standard"/>
        <c:varyColors val="0"/>
        <c:ser>
          <c:idx val="0"/>
          <c:order val="0"/>
          <c:tx>
            <c:strRef>
              <c:f>Sheet1!$B$1</c:f>
              <c:strCache>
                <c:ptCount val="1"/>
                <c:pt idx="0">
                  <c:v>Canada</c:v>
                </c:pt>
              </c:strCache>
            </c:strRef>
          </c:tx>
          <c:spPr>
            <a:ln w="31750">
              <a:solidFill>
                <a:sysClr val="windowText" lastClr="000000"/>
              </a:solidFill>
            </a:ln>
          </c:spPr>
          <c:marker>
            <c:symbol val="diamond"/>
            <c:size val="9"/>
            <c:spPr>
              <a:solidFill>
                <a:srgbClr val="D8D2BC"/>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2010</c:v>
                </c:pt>
                <c:pt idx="1">
                  <c:v>2013</c:v>
                </c:pt>
                <c:pt idx="2">
                  <c:v>2016</c:v>
                </c:pt>
              </c:numCache>
            </c:numRef>
          </c:cat>
          <c:val>
            <c:numRef>
              <c:f>Sheet1!$B$2:$B$4</c:f>
              <c:numCache>
                <c:formatCode>0\ %</c:formatCode>
                <c:ptCount val="3"/>
                <c:pt idx="0">
                  <c:v>0.2</c:v>
                </c:pt>
                <c:pt idx="1">
                  <c:v>0.15</c:v>
                </c:pt>
                <c:pt idx="2">
                  <c:v>0.17</c:v>
                </c:pt>
              </c:numCache>
            </c:numRef>
          </c:val>
          <c:smooth val="0"/>
          <c:extLst>
            <c:ext xmlns:c16="http://schemas.microsoft.com/office/drawing/2014/chart" uri="{C3380CC4-5D6E-409C-BE32-E72D297353CC}">
              <c16:uniqueId val="{00000000-988D-401C-9D7B-B89B245EB65C}"/>
            </c:ext>
          </c:extLst>
        </c:ser>
        <c:ser>
          <c:idx val="1"/>
          <c:order val="1"/>
          <c:tx>
            <c:strRef>
              <c:f>Sheet1!$C$1</c:f>
              <c:strCache>
                <c:ptCount val="1"/>
                <c:pt idx="0">
                  <c:v>Moy. FCMW</c:v>
                </c:pt>
              </c:strCache>
            </c:strRef>
          </c:tx>
          <c:spPr>
            <a:ln w="31750">
              <a:solidFill>
                <a:sysClr val="windowText" lastClr="000000"/>
              </a:solidFill>
              <a:prstDash val="solid"/>
            </a:ln>
          </c:spPr>
          <c:marker>
            <c:symbol val="square"/>
            <c:size val="8"/>
            <c:spPr>
              <a:solidFill>
                <a:schemeClr val="tx1"/>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2010</c:v>
                </c:pt>
                <c:pt idx="1">
                  <c:v>2013</c:v>
                </c:pt>
                <c:pt idx="2">
                  <c:v>2016</c:v>
                </c:pt>
              </c:numCache>
            </c:numRef>
          </c:cat>
          <c:val>
            <c:numRef>
              <c:f>Sheet1!$C$2:$C$4</c:f>
              <c:numCache>
                <c:formatCode>0\ %</c:formatCode>
                <c:ptCount val="3"/>
                <c:pt idx="0">
                  <c:v>0.18</c:v>
                </c:pt>
                <c:pt idx="1">
                  <c:v>0.15</c:v>
                </c:pt>
                <c:pt idx="2">
                  <c:v>0.14000000000000001</c:v>
                </c:pt>
              </c:numCache>
            </c:numRef>
          </c:val>
          <c:smooth val="0"/>
          <c:extLst>
            <c:ext xmlns:c16="http://schemas.microsoft.com/office/drawing/2014/chart" uri="{C3380CC4-5D6E-409C-BE32-E72D297353CC}">
              <c16:uniqueId val="{00000001-988D-401C-9D7B-B89B245EB65C}"/>
            </c:ext>
          </c:extLst>
        </c:ser>
        <c:dLbls>
          <c:showLegendKey val="0"/>
          <c:showVal val="0"/>
          <c:showCatName val="0"/>
          <c:showSerName val="0"/>
          <c:showPercent val="0"/>
          <c:showBubbleSize val="0"/>
        </c:dLbls>
        <c:marker val="1"/>
        <c:smooth val="0"/>
        <c:axId val="153023232"/>
        <c:axId val="153024768"/>
      </c:lineChart>
      <c:catAx>
        <c:axId val="153023232"/>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latin typeface="Arial Narrow" panose="020B0606020202030204" pitchFamily="34" charset="0"/>
              </a:defRPr>
            </a:pPr>
            <a:endParaRPr lang="en-US"/>
          </a:p>
        </c:txPr>
        <c:crossAx val="153024768"/>
        <c:crosses val="autoZero"/>
        <c:auto val="1"/>
        <c:lblAlgn val="ctr"/>
        <c:lblOffset val="100"/>
        <c:noMultiLvlLbl val="0"/>
      </c:catAx>
      <c:valAx>
        <c:axId val="153024768"/>
        <c:scaling>
          <c:orientation val="minMax"/>
        </c:scaling>
        <c:delete val="0"/>
        <c:axPos val="l"/>
        <c:numFmt formatCode="0\ %" sourceLinked="1"/>
        <c:majorTickMark val="out"/>
        <c:minorTickMark val="none"/>
        <c:tickLblPos val="nextTo"/>
        <c:spPr>
          <a:ln w="6350">
            <a:solidFill>
              <a:sysClr val="windowText" lastClr="000000"/>
            </a:solidFill>
          </a:ln>
        </c:spPr>
        <c:txPr>
          <a:bodyPr/>
          <a:lstStyle/>
          <a:p>
            <a:pPr>
              <a:defRPr sz="1200">
                <a:latin typeface="Arial Narrow" panose="020B0606020202030204" pitchFamily="34" charset="0"/>
              </a:defRPr>
            </a:pPr>
            <a:endParaRPr lang="en-US"/>
          </a:p>
        </c:txPr>
        <c:crossAx val="153023232"/>
        <c:crosses val="autoZero"/>
        <c:crossBetween val="between"/>
      </c:valAx>
    </c:plotArea>
    <c:legend>
      <c:legendPos val="b"/>
      <c:layout>
        <c:manualLayout>
          <c:xMode val="edge"/>
          <c:yMode val="edge"/>
          <c:x val="0.1371761162339987"/>
          <c:y val="0.88231301723691102"/>
          <c:w val="0.83841995951067161"/>
          <c:h val="9.5744907538053092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73485792027007"/>
          <c:y val="0.15174989489688376"/>
          <c:w val="0.84722896286377536"/>
          <c:h val="0.62211369565592978"/>
        </c:manualLayout>
      </c:layout>
      <c:lineChart>
        <c:grouping val="standard"/>
        <c:varyColors val="0"/>
        <c:ser>
          <c:idx val="0"/>
          <c:order val="0"/>
          <c:tx>
            <c:strRef>
              <c:f>Sheet1!$B$1</c:f>
              <c:strCache>
                <c:ptCount val="1"/>
                <c:pt idx="0">
                  <c:v>Canada</c:v>
                </c:pt>
              </c:strCache>
            </c:strRef>
          </c:tx>
          <c:spPr>
            <a:ln w="31750">
              <a:solidFill>
                <a:sysClr val="windowText" lastClr="000000"/>
              </a:solidFill>
            </a:ln>
          </c:spPr>
          <c:marker>
            <c:symbol val="diamond"/>
            <c:size val="9"/>
            <c:spPr>
              <a:solidFill>
                <a:srgbClr val="D8D2BC"/>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2010</c:v>
                </c:pt>
                <c:pt idx="1">
                  <c:v>2013</c:v>
                </c:pt>
                <c:pt idx="2">
                  <c:v>2016</c:v>
                </c:pt>
              </c:numCache>
            </c:numRef>
          </c:cat>
          <c:val>
            <c:numRef>
              <c:f>Sheet1!$B$2:$B$4</c:f>
              <c:numCache>
                <c:formatCode>0\ %</c:formatCode>
                <c:ptCount val="3"/>
                <c:pt idx="0">
                  <c:v>0.11</c:v>
                </c:pt>
                <c:pt idx="1">
                  <c:v>0.11</c:v>
                </c:pt>
                <c:pt idx="2">
                  <c:v>0.08</c:v>
                </c:pt>
              </c:numCache>
            </c:numRef>
          </c:val>
          <c:smooth val="0"/>
          <c:extLst>
            <c:ext xmlns:c16="http://schemas.microsoft.com/office/drawing/2014/chart" uri="{C3380CC4-5D6E-409C-BE32-E72D297353CC}">
              <c16:uniqueId val="{00000000-5CE4-4AFF-B4D5-E9DB9EB098B1}"/>
            </c:ext>
          </c:extLst>
        </c:ser>
        <c:ser>
          <c:idx val="1"/>
          <c:order val="1"/>
          <c:tx>
            <c:strRef>
              <c:f>Sheet1!$C$1</c:f>
              <c:strCache>
                <c:ptCount val="1"/>
                <c:pt idx="0">
                  <c:v>Moy. FCMW</c:v>
                </c:pt>
              </c:strCache>
            </c:strRef>
          </c:tx>
          <c:spPr>
            <a:ln w="31750">
              <a:solidFill>
                <a:sysClr val="windowText" lastClr="000000"/>
              </a:solidFill>
              <a:prstDash val="solid"/>
            </a:ln>
          </c:spPr>
          <c:marker>
            <c:symbol val="square"/>
            <c:size val="8"/>
            <c:spPr>
              <a:solidFill>
                <a:schemeClr val="tx1"/>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2010</c:v>
                </c:pt>
                <c:pt idx="1">
                  <c:v>2013</c:v>
                </c:pt>
                <c:pt idx="2">
                  <c:v>2016</c:v>
                </c:pt>
              </c:numCache>
            </c:numRef>
          </c:cat>
          <c:val>
            <c:numRef>
              <c:f>Sheet1!$C$2:$C$4</c:f>
              <c:numCache>
                <c:formatCode>0\ %</c:formatCode>
                <c:ptCount val="3"/>
                <c:pt idx="0">
                  <c:v>0.09</c:v>
                </c:pt>
                <c:pt idx="1">
                  <c:v>0.09</c:v>
                </c:pt>
                <c:pt idx="2">
                  <c:v>0.08</c:v>
                </c:pt>
              </c:numCache>
            </c:numRef>
          </c:val>
          <c:smooth val="0"/>
          <c:extLst>
            <c:ext xmlns:c16="http://schemas.microsoft.com/office/drawing/2014/chart" uri="{C3380CC4-5D6E-409C-BE32-E72D297353CC}">
              <c16:uniqueId val="{00000001-5CE4-4AFF-B4D5-E9DB9EB098B1}"/>
            </c:ext>
          </c:extLst>
        </c:ser>
        <c:dLbls>
          <c:showLegendKey val="0"/>
          <c:showVal val="0"/>
          <c:showCatName val="0"/>
          <c:showSerName val="0"/>
          <c:showPercent val="0"/>
          <c:showBubbleSize val="0"/>
        </c:dLbls>
        <c:marker val="1"/>
        <c:smooth val="0"/>
        <c:axId val="152626304"/>
        <c:axId val="152627840"/>
      </c:lineChart>
      <c:catAx>
        <c:axId val="152626304"/>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latin typeface="Arial Narrow" panose="020B0606020202030204" pitchFamily="34" charset="0"/>
              </a:defRPr>
            </a:pPr>
            <a:endParaRPr lang="en-US"/>
          </a:p>
        </c:txPr>
        <c:crossAx val="152627840"/>
        <c:crosses val="autoZero"/>
        <c:auto val="1"/>
        <c:lblAlgn val="ctr"/>
        <c:lblOffset val="100"/>
        <c:noMultiLvlLbl val="0"/>
      </c:catAx>
      <c:valAx>
        <c:axId val="152627840"/>
        <c:scaling>
          <c:orientation val="minMax"/>
        </c:scaling>
        <c:delete val="0"/>
        <c:axPos val="l"/>
        <c:numFmt formatCode="0\ %" sourceLinked="1"/>
        <c:majorTickMark val="out"/>
        <c:minorTickMark val="none"/>
        <c:tickLblPos val="nextTo"/>
        <c:spPr>
          <a:ln w="6350">
            <a:solidFill>
              <a:sysClr val="windowText" lastClr="000000"/>
            </a:solidFill>
          </a:ln>
        </c:spPr>
        <c:txPr>
          <a:bodyPr/>
          <a:lstStyle/>
          <a:p>
            <a:pPr>
              <a:defRPr sz="1200">
                <a:latin typeface="Arial Narrow" panose="020B0606020202030204" pitchFamily="34" charset="0"/>
              </a:defRPr>
            </a:pPr>
            <a:endParaRPr lang="en-US"/>
          </a:p>
        </c:txPr>
        <c:crossAx val="152626304"/>
        <c:crosses val="autoZero"/>
        <c:crossBetween val="between"/>
      </c:valAx>
    </c:plotArea>
    <c:legend>
      <c:legendPos val="b"/>
      <c:layout>
        <c:manualLayout>
          <c:xMode val="edge"/>
          <c:yMode val="edge"/>
          <c:x val="0.14719313594785766"/>
          <c:y val="0.88231301723691102"/>
          <c:w val="0.82372251848560041"/>
          <c:h val="9.5744907538053092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73485792027007"/>
          <c:y val="0.15174989489688376"/>
          <c:w val="0.84722896286377536"/>
          <c:h val="0.62211369565592978"/>
        </c:manualLayout>
      </c:layout>
      <c:lineChart>
        <c:grouping val="standard"/>
        <c:varyColors val="0"/>
        <c:ser>
          <c:idx val="0"/>
          <c:order val="0"/>
          <c:tx>
            <c:strRef>
              <c:f>Sheet1!$B$1</c:f>
              <c:strCache>
                <c:ptCount val="1"/>
                <c:pt idx="0">
                  <c:v>Canada</c:v>
                </c:pt>
              </c:strCache>
            </c:strRef>
          </c:tx>
          <c:spPr>
            <a:ln w="31750">
              <a:solidFill>
                <a:sysClr val="windowText" lastClr="000000"/>
              </a:solidFill>
            </a:ln>
          </c:spPr>
          <c:marker>
            <c:symbol val="diamond"/>
            <c:size val="9"/>
            <c:spPr>
              <a:solidFill>
                <a:srgbClr val="D8D2BC"/>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2010</c:v>
                </c:pt>
                <c:pt idx="1">
                  <c:v>2013</c:v>
                </c:pt>
                <c:pt idx="2">
                  <c:v>2016</c:v>
                </c:pt>
              </c:numCache>
            </c:numRef>
          </c:cat>
          <c:val>
            <c:numRef>
              <c:f>Sheet1!$B$2:$B$4</c:f>
              <c:numCache>
                <c:formatCode>0\ %</c:formatCode>
                <c:ptCount val="3"/>
                <c:pt idx="0">
                  <c:v>0.08</c:v>
                </c:pt>
                <c:pt idx="1">
                  <c:v>7.0000000000000007E-2</c:v>
                </c:pt>
                <c:pt idx="2">
                  <c:v>0.06</c:v>
                </c:pt>
              </c:numCache>
            </c:numRef>
          </c:val>
          <c:smooth val="0"/>
          <c:extLst>
            <c:ext xmlns:c16="http://schemas.microsoft.com/office/drawing/2014/chart" uri="{C3380CC4-5D6E-409C-BE32-E72D297353CC}">
              <c16:uniqueId val="{00000000-AE12-4D17-882E-318131F86654}"/>
            </c:ext>
          </c:extLst>
        </c:ser>
        <c:ser>
          <c:idx val="1"/>
          <c:order val="1"/>
          <c:tx>
            <c:strRef>
              <c:f>Sheet1!$C$1</c:f>
              <c:strCache>
                <c:ptCount val="1"/>
                <c:pt idx="0">
                  <c:v>Moy. FCMW</c:v>
                </c:pt>
              </c:strCache>
            </c:strRef>
          </c:tx>
          <c:spPr>
            <a:ln w="31750">
              <a:solidFill>
                <a:sysClr val="windowText" lastClr="000000"/>
              </a:solidFill>
              <a:prstDash val="solid"/>
            </a:ln>
          </c:spPr>
          <c:marker>
            <c:symbol val="square"/>
            <c:size val="8"/>
            <c:spPr>
              <a:solidFill>
                <a:schemeClr val="tx1"/>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2010</c:v>
                </c:pt>
                <c:pt idx="1">
                  <c:v>2013</c:v>
                </c:pt>
                <c:pt idx="2">
                  <c:v>2016</c:v>
                </c:pt>
              </c:numCache>
            </c:numRef>
          </c:cat>
          <c:val>
            <c:numRef>
              <c:f>Sheet1!$C$2:$C$4</c:f>
              <c:numCache>
                <c:formatCode>0\ %</c:formatCode>
                <c:ptCount val="3"/>
                <c:pt idx="0">
                  <c:v>0.1</c:v>
                </c:pt>
                <c:pt idx="1">
                  <c:v>0.1</c:v>
                </c:pt>
                <c:pt idx="2">
                  <c:v>7.0000000000000007E-2</c:v>
                </c:pt>
              </c:numCache>
            </c:numRef>
          </c:val>
          <c:smooth val="0"/>
          <c:extLst>
            <c:ext xmlns:c16="http://schemas.microsoft.com/office/drawing/2014/chart" uri="{C3380CC4-5D6E-409C-BE32-E72D297353CC}">
              <c16:uniqueId val="{00000001-AE12-4D17-882E-318131F86654}"/>
            </c:ext>
          </c:extLst>
        </c:ser>
        <c:dLbls>
          <c:showLegendKey val="0"/>
          <c:showVal val="0"/>
          <c:showCatName val="0"/>
          <c:showSerName val="0"/>
          <c:showPercent val="0"/>
          <c:showBubbleSize val="0"/>
        </c:dLbls>
        <c:marker val="1"/>
        <c:smooth val="0"/>
        <c:axId val="152708608"/>
        <c:axId val="152710144"/>
      </c:lineChart>
      <c:catAx>
        <c:axId val="152708608"/>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latin typeface="Arial Narrow" panose="020B0606020202030204" pitchFamily="34" charset="0"/>
              </a:defRPr>
            </a:pPr>
            <a:endParaRPr lang="en-US"/>
          </a:p>
        </c:txPr>
        <c:crossAx val="152710144"/>
        <c:crosses val="autoZero"/>
        <c:auto val="1"/>
        <c:lblAlgn val="ctr"/>
        <c:lblOffset val="100"/>
        <c:noMultiLvlLbl val="0"/>
      </c:catAx>
      <c:valAx>
        <c:axId val="152710144"/>
        <c:scaling>
          <c:orientation val="minMax"/>
        </c:scaling>
        <c:delete val="0"/>
        <c:axPos val="l"/>
        <c:numFmt formatCode="0\ %" sourceLinked="1"/>
        <c:majorTickMark val="out"/>
        <c:minorTickMark val="none"/>
        <c:tickLblPos val="nextTo"/>
        <c:spPr>
          <a:ln w="6350">
            <a:solidFill>
              <a:sysClr val="windowText" lastClr="000000"/>
            </a:solidFill>
          </a:ln>
        </c:spPr>
        <c:txPr>
          <a:bodyPr/>
          <a:lstStyle/>
          <a:p>
            <a:pPr>
              <a:defRPr sz="1200">
                <a:latin typeface="Arial Narrow" panose="020B0606020202030204" pitchFamily="34" charset="0"/>
              </a:defRPr>
            </a:pPr>
            <a:endParaRPr lang="en-US"/>
          </a:p>
        </c:txPr>
        <c:crossAx val="152708608"/>
        <c:crosses val="autoZero"/>
        <c:crossBetween val="between"/>
      </c:valAx>
    </c:plotArea>
    <c:legend>
      <c:legendPos val="b"/>
      <c:layout>
        <c:manualLayout>
          <c:xMode val="edge"/>
          <c:yMode val="edge"/>
          <c:x val="0.14697441025071289"/>
          <c:y val="0.88231301723691102"/>
          <c:w val="0.84331910651902875"/>
          <c:h val="9.5744907538053092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42537161227176"/>
          <c:y val="0.1141172142548605"/>
          <c:w val="0.77405767241002654"/>
          <c:h val="0.65468537633618629"/>
        </c:manualLayout>
      </c:layout>
      <c:lineChart>
        <c:grouping val="standard"/>
        <c:varyColors val="0"/>
        <c:ser>
          <c:idx val="0"/>
          <c:order val="0"/>
          <c:tx>
            <c:strRef>
              <c:f>Sheet1!$B$1</c:f>
              <c:strCache>
                <c:ptCount val="1"/>
                <c:pt idx="0">
                  <c:v>Patients</c:v>
                </c:pt>
              </c:strCache>
            </c:strRef>
          </c:tx>
          <c:spPr>
            <a:ln w="31750">
              <a:solidFill>
                <a:sysClr val="windowText" lastClr="000000"/>
              </a:solidFill>
            </a:ln>
          </c:spPr>
          <c:marker>
            <c:symbol val="triangle"/>
            <c:size val="9"/>
            <c:spPr>
              <a:solidFill>
                <a:srgbClr val="D8D2BC"/>
              </a:solidFill>
              <a:ln w="6350">
                <a:solidFill>
                  <a:sysClr val="windowText" lastClr="000000"/>
                </a:solidFill>
              </a:ln>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2009</c:v>
                </c:pt>
                <c:pt idx="1">
                  <c:v>2010</c:v>
                </c:pt>
                <c:pt idx="2">
                  <c:v>2012</c:v>
                </c:pt>
                <c:pt idx="3">
                  <c:v>2013</c:v>
                </c:pt>
                <c:pt idx="4">
                  <c:v>2015</c:v>
                </c:pt>
                <c:pt idx="5">
                  <c:v>2016</c:v>
                </c:pt>
              </c:numCache>
            </c:numRef>
          </c:cat>
          <c:val>
            <c:numRef>
              <c:f>Sheet1!$B$2:$B$7</c:f>
              <c:numCache>
                <c:formatCode>0\ %</c:formatCode>
                <c:ptCount val="6"/>
                <c:pt idx="0" formatCode="General">
                  <c:v>#N/A</c:v>
                </c:pt>
                <c:pt idx="1">
                  <c:v>0.42</c:v>
                </c:pt>
                <c:pt idx="2" formatCode="General">
                  <c:v>#N/A</c:v>
                </c:pt>
                <c:pt idx="3">
                  <c:v>0.38</c:v>
                </c:pt>
                <c:pt idx="4" formatCode="General">
                  <c:v>#N/A</c:v>
                </c:pt>
                <c:pt idx="5">
                  <c:v>0.43</c:v>
                </c:pt>
              </c:numCache>
            </c:numRef>
          </c:val>
          <c:smooth val="0"/>
          <c:extLst>
            <c:ext xmlns:c16="http://schemas.microsoft.com/office/drawing/2014/chart" uri="{C3380CC4-5D6E-409C-BE32-E72D297353CC}">
              <c16:uniqueId val="{00000000-0047-4A1D-8BDD-681BE49C4369}"/>
            </c:ext>
          </c:extLst>
        </c:ser>
        <c:ser>
          <c:idx val="1"/>
          <c:order val="1"/>
          <c:tx>
            <c:strRef>
              <c:f>Sheet1!$C$1</c:f>
              <c:strCache>
                <c:ptCount val="1"/>
                <c:pt idx="0">
                  <c:v>Médecins</c:v>
                </c:pt>
              </c:strCache>
            </c:strRef>
          </c:tx>
          <c:spPr>
            <a:ln cmpd="sng">
              <a:solidFill>
                <a:srgbClr val="852062"/>
              </a:solidFill>
              <a:prstDash val="solid"/>
            </a:ln>
          </c:spPr>
          <c:marker>
            <c:symbol val="circle"/>
            <c:size val="8"/>
            <c:spPr>
              <a:solidFill>
                <a:srgbClr val="852062"/>
              </a:solidFill>
              <a:ln w="6350">
                <a:solidFill>
                  <a:sysClr val="windowText" lastClr="00000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2009</c:v>
                </c:pt>
                <c:pt idx="1">
                  <c:v>2010</c:v>
                </c:pt>
                <c:pt idx="2">
                  <c:v>2012</c:v>
                </c:pt>
                <c:pt idx="3">
                  <c:v>2013</c:v>
                </c:pt>
                <c:pt idx="4">
                  <c:v>2015</c:v>
                </c:pt>
                <c:pt idx="5">
                  <c:v>2016</c:v>
                </c:pt>
              </c:numCache>
            </c:numRef>
          </c:cat>
          <c:val>
            <c:numRef>
              <c:f>Sheet1!$C$2:$C$7</c:f>
              <c:numCache>
                <c:formatCode>General</c:formatCode>
                <c:ptCount val="6"/>
                <c:pt idx="0" formatCode="0\ %">
                  <c:v>0.39</c:v>
                </c:pt>
                <c:pt idx="1">
                  <c:v>#N/A</c:v>
                </c:pt>
                <c:pt idx="2" formatCode="0\ %">
                  <c:v>0.45</c:v>
                </c:pt>
                <c:pt idx="3">
                  <c:v>#N/A</c:v>
                </c:pt>
                <c:pt idx="4" formatCode="0\ %">
                  <c:v>0.53</c:v>
                </c:pt>
                <c:pt idx="5" formatCode="0%">
                  <c:v>#N/A</c:v>
                </c:pt>
              </c:numCache>
            </c:numRef>
          </c:val>
          <c:smooth val="0"/>
          <c:extLst>
            <c:ext xmlns:c16="http://schemas.microsoft.com/office/drawing/2014/chart" uri="{C3380CC4-5D6E-409C-BE32-E72D297353CC}">
              <c16:uniqueId val="{00000001-0047-4A1D-8BDD-681BE49C4369}"/>
            </c:ext>
          </c:extLst>
        </c:ser>
        <c:dLbls>
          <c:showLegendKey val="0"/>
          <c:showVal val="0"/>
          <c:showCatName val="0"/>
          <c:showSerName val="0"/>
          <c:showPercent val="0"/>
          <c:showBubbleSize val="0"/>
        </c:dLbls>
        <c:marker val="1"/>
        <c:smooth val="0"/>
        <c:axId val="48598400"/>
        <c:axId val="48597248"/>
      </c:lineChart>
      <c:catAx>
        <c:axId val="48598400"/>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latin typeface="Arial Narrow" panose="020B0606020202030204" pitchFamily="34" charset="0"/>
              </a:defRPr>
            </a:pPr>
            <a:endParaRPr lang="en-US"/>
          </a:p>
        </c:txPr>
        <c:crossAx val="48597248"/>
        <c:crosses val="autoZero"/>
        <c:auto val="1"/>
        <c:lblAlgn val="ctr"/>
        <c:lblOffset val="100"/>
        <c:noMultiLvlLbl val="0"/>
      </c:catAx>
      <c:valAx>
        <c:axId val="48597248"/>
        <c:scaling>
          <c:orientation val="minMax"/>
        </c:scaling>
        <c:delete val="0"/>
        <c:axPos val="l"/>
        <c:numFmt formatCode="0\ %" sourceLinked="0"/>
        <c:majorTickMark val="out"/>
        <c:minorTickMark val="none"/>
        <c:tickLblPos val="nextTo"/>
        <c:spPr>
          <a:ln w="6350">
            <a:solidFill>
              <a:sysClr val="windowText" lastClr="000000"/>
            </a:solidFill>
          </a:ln>
        </c:spPr>
        <c:txPr>
          <a:bodyPr/>
          <a:lstStyle/>
          <a:p>
            <a:pPr>
              <a:defRPr>
                <a:latin typeface="Arial Narrow" panose="020B0606020202030204" pitchFamily="34" charset="0"/>
              </a:defRPr>
            </a:pPr>
            <a:endParaRPr lang="en-US"/>
          </a:p>
        </c:txPr>
        <c:crossAx val="48598400"/>
        <c:crosses val="autoZero"/>
        <c:crossBetween val="between"/>
      </c:valAx>
    </c:plotArea>
    <c:legend>
      <c:legendPos val="b"/>
      <c:layout>
        <c:manualLayout>
          <c:xMode val="edge"/>
          <c:yMode val="edge"/>
          <c:x val="0"/>
          <c:y val="0.88239198996646739"/>
          <c:w val="1"/>
          <c:h val="6.7981953047335023E-2"/>
        </c:manualLayout>
      </c:layout>
      <c:overlay val="0"/>
      <c:txPr>
        <a:bodyPr/>
        <a:lstStyle/>
        <a:p>
          <a:pPr>
            <a:defRPr sz="1800" baseline="14000"/>
          </a:pPr>
          <a:endParaRPr lang="en-US"/>
        </a:p>
      </c:txPr>
    </c:legend>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42537161227176"/>
          <c:y val="0.11858937292873507"/>
          <c:w val="0.82451308760683761"/>
          <c:h val="0.65079159263555431"/>
        </c:manualLayout>
      </c:layout>
      <c:lineChart>
        <c:grouping val="standard"/>
        <c:varyColors val="0"/>
        <c:ser>
          <c:idx val="0"/>
          <c:order val="0"/>
          <c:tx>
            <c:strRef>
              <c:f>Sheet1!$B$1</c:f>
              <c:strCache>
                <c:ptCount val="1"/>
                <c:pt idx="0">
                  <c:v>Patients</c:v>
                </c:pt>
              </c:strCache>
            </c:strRef>
          </c:tx>
          <c:spPr>
            <a:ln w="31750">
              <a:solidFill>
                <a:sysClr val="windowText" lastClr="000000"/>
              </a:solidFill>
            </a:ln>
          </c:spPr>
          <c:marker>
            <c:symbol val="triangle"/>
            <c:size val="9"/>
            <c:spPr>
              <a:solidFill>
                <a:srgbClr val="D8D2BC"/>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2009</c:v>
                </c:pt>
                <c:pt idx="1">
                  <c:v>2010</c:v>
                </c:pt>
                <c:pt idx="2">
                  <c:v>2012</c:v>
                </c:pt>
                <c:pt idx="3">
                  <c:v>2013</c:v>
                </c:pt>
                <c:pt idx="4">
                  <c:v>2015</c:v>
                </c:pt>
                <c:pt idx="5">
                  <c:v>2016</c:v>
                </c:pt>
              </c:numCache>
            </c:numRef>
          </c:cat>
          <c:val>
            <c:numRef>
              <c:f>Sheet1!$B$2:$B$7</c:f>
              <c:numCache>
                <c:formatCode>0\ %</c:formatCode>
                <c:ptCount val="6"/>
                <c:pt idx="0" formatCode="General">
                  <c:v>#N/A</c:v>
                </c:pt>
                <c:pt idx="1">
                  <c:v>0.34</c:v>
                </c:pt>
                <c:pt idx="2" formatCode="General">
                  <c:v>#N/A</c:v>
                </c:pt>
                <c:pt idx="3">
                  <c:v>0.36</c:v>
                </c:pt>
                <c:pt idx="4" formatCode="General">
                  <c:v>#N/A</c:v>
                </c:pt>
                <c:pt idx="5">
                  <c:v>0.34</c:v>
                </c:pt>
              </c:numCache>
            </c:numRef>
          </c:val>
          <c:smooth val="0"/>
          <c:extLst>
            <c:ext xmlns:c16="http://schemas.microsoft.com/office/drawing/2014/chart" uri="{C3380CC4-5D6E-409C-BE32-E72D297353CC}">
              <c16:uniqueId val="{00000000-6CDA-48FE-A613-40CD3CAC149E}"/>
            </c:ext>
          </c:extLst>
        </c:ser>
        <c:ser>
          <c:idx val="1"/>
          <c:order val="1"/>
          <c:tx>
            <c:strRef>
              <c:f>Sheet1!$C$1</c:f>
              <c:strCache>
                <c:ptCount val="1"/>
                <c:pt idx="0">
                  <c:v>Médecins</c:v>
                </c:pt>
              </c:strCache>
            </c:strRef>
          </c:tx>
          <c:spPr>
            <a:ln>
              <a:solidFill>
                <a:srgbClr val="852062"/>
              </a:solidFill>
              <a:prstDash val="solid"/>
            </a:ln>
          </c:spPr>
          <c:marker>
            <c:symbol val="circle"/>
            <c:size val="8"/>
            <c:spPr>
              <a:solidFill>
                <a:srgbClr val="852062"/>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2009</c:v>
                </c:pt>
                <c:pt idx="1">
                  <c:v>2010</c:v>
                </c:pt>
                <c:pt idx="2">
                  <c:v>2012</c:v>
                </c:pt>
                <c:pt idx="3">
                  <c:v>2013</c:v>
                </c:pt>
                <c:pt idx="4">
                  <c:v>2015</c:v>
                </c:pt>
                <c:pt idx="5">
                  <c:v>2016</c:v>
                </c:pt>
              </c:numCache>
            </c:numRef>
          </c:cat>
          <c:val>
            <c:numRef>
              <c:f>Sheet1!$C$2:$C$7</c:f>
              <c:numCache>
                <c:formatCode>General</c:formatCode>
                <c:ptCount val="6"/>
                <c:pt idx="0" formatCode="0\ %">
                  <c:v>0.43</c:v>
                </c:pt>
                <c:pt idx="1">
                  <c:v>#N/A</c:v>
                </c:pt>
                <c:pt idx="2" formatCode="0\ %">
                  <c:v>0.45</c:v>
                </c:pt>
                <c:pt idx="3">
                  <c:v>#N/A</c:v>
                </c:pt>
                <c:pt idx="4" formatCode="0\ %">
                  <c:v>0.48</c:v>
                </c:pt>
                <c:pt idx="5" formatCode="0%">
                  <c:v>#N/A</c:v>
                </c:pt>
              </c:numCache>
            </c:numRef>
          </c:val>
          <c:smooth val="0"/>
          <c:extLst>
            <c:ext xmlns:c16="http://schemas.microsoft.com/office/drawing/2014/chart" uri="{C3380CC4-5D6E-409C-BE32-E72D297353CC}">
              <c16:uniqueId val="{00000001-6CDA-48FE-A613-40CD3CAC149E}"/>
            </c:ext>
          </c:extLst>
        </c:ser>
        <c:dLbls>
          <c:showLegendKey val="0"/>
          <c:showVal val="0"/>
          <c:showCatName val="0"/>
          <c:showSerName val="0"/>
          <c:showPercent val="0"/>
          <c:showBubbleSize val="0"/>
        </c:dLbls>
        <c:marker val="1"/>
        <c:smooth val="0"/>
        <c:axId val="48173824"/>
        <c:axId val="48174976"/>
      </c:lineChart>
      <c:catAx>
        <c:axId val="48173824"/>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latin typeface="Arial Narrow" panose="020B0606020202030204" pitchFamily="34" charset="0"/>
              </a:defRPr>
            </a:pPr>
            <a:endParaRPr lang="en-US"/>
          </a:p>
        </c:txPr>
        <c:crossAx val="48174976"/>
        <c:crosses val="autoZero"/>
        <c:auto val="1"/>
        <c:lblAlgn val="ctr"/>
        <c:lblOffset val="100"/>
        <c:noMultiLvlLbl val="0"/>
      </c:catAx>
      <c:valAx>
        <c:axId val="48174976"/>
        <c:scaling>
          <c:orientation val="minMax"/>
        </c:scaling>
        <c:delete val="0"/>
        <c:axPos val="l"/>
        <c:numFmt formatCode="0\ %" sourceLinked="0"/>
        <c:majorTickMark val="out"/>
        <c:minorTickMark val="none"/>
        <c:tickLblPos val="nextTo"/>
        <c:spPr>
          <a:ln w="6350">
            <a:solidFill>
              <a:sysClr val="windowText" lastClr="000000"/>
            </a:solidFill>
          </a:ln>
        </c:spPr>
        <c:txPr>
          <a:bodyPr/>
          <a:lstStyle/>
          <a:p>
            <a:pPr>
              <a:defRPr sz="1200">
                <a:latin typeface="Arial Narrow" panose="020B0606020202030204" pitchFamily="34" charset="0"/>
              </a:defRPr>
            </a:pPr>
            <a:endParaRPr lang="en-US"/>
          </a:p>
        </c:txPr>
        <c:crossAx val="48173824"/>
        <c:crosses val="autoZero"/>
        <c:crossBetween val="between"/>
      </c:valAx>
    </c:plotArea>
    <c:legend>
      <c:legendPos val="b"/>
      <c:layout>
        <c:manualLayout>
          <c:xMode val="edge"/>
          <c:yMode val="edge"/>
          <c:x val="0"/>
          <c:y val="0.86403332013330858"/>
          <c:w val="1"/>
          <c:h val="9.146026695748459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932357775341468"/>
          <c:y val="0.13508229979939079"/>
          <c:w val="0.52035255603637365"/>
          <c:h val="0.82899067798236803"/>
        </c:manualLayout>
      </c:layout>
      <c:barChart>
        <c:barDir val="bar"/>
        <c:grouping val="clustered"/>
        <c:varyColors val="0"/>
        <c:ser>
          <c:idx val="0"/>
          <c:order val="0"/>
          <c:tx>
            <c:strRef>
              <c:f>Sheet1!$B$1</c:f>
              <c:strCache>
                <c:ptCount val="1"/>
                <c:pt idx="0">
                  <c:v>Column2</c:v>
                </c:pt>
              </c:strCache>
            </c:strRef>
          </c:tx>
          <c:spPr>
            <a:solidFill>
              <a:srgbClr val="BEBEBE"/>
            </a:solidFill>
            <a:ln w="6350">
              <a:solidFill>
                <a:schemeClr val="tx1"/>
              </a:solidFill>
            </a:ln>
          </c:spPr>
          <c:invertIfNegative val="0"/>
          <c:dPt>
            <c:idx val="0"/>
            <c:invertIfNegative val="0"/>
            <c:bubble3D val="0"/>
            <c:spPr>
              <a:solidFill>
                <a:srgbClr val="ED7024"/>
              </a:solidFill>
              <a:ln w="6350">
                <a:solidFill>
                  <a:schemeClr val="tx1"/>
                </a:solidFill>
              </a:ln>
            </c:spPr>
            <c:extLst>
              <c:ext xmlns:c16="http://schemas.microsoft.com/office/drawing/2014/chart" uri="{C3380CC4-5D6E-409C-BE32-E72D297353CC}">
                <c16:uniqueId val="{00000001-91F2-43C4-9365-7296FC551489}"/>
              </c:ext>
            </c:extLst>
          </c:dPt>
          <c:dPt>
            <c:idx val="1"/>
            <c:invertIfNegative val="0"/>
            <c:bubble3D val="0"/>
            <c:spPr>
              <a:solidFill>
                <a:srgbClr val="B4B4B4"/>
              </a:solidFill>
              <a:ln w="6350">
                <a:solidFill>
                  <a:schemeClr val="tx1"/>
                </a:solidFill>
              </a:ln>
            </c:spPr>
            <c:extLst>
              <c:ext xmlns:c16="http://schemas.microsoft.com/office/drawing/2014/chart" uri="{C3380CC4-5D6E-409C-BE32-E72D297353CC}">
                <c16:uniqueId val="{00000003-91F2-43C4-9365-7296FC551489}"/>
              </c:ext>
            </c:extLst>
          </c:dPt>
          <c:dPt>
            <c:idx val="2"/>
            <c:invertIfNegative val="0"/>
            <c:bubble3D val="0"/>
            <c:spPr>
              <a:solidFill>
                <a:srgbClr val="B4B4B4"/>
              </a:solidFill>
              <a:ln w="6350">
                <a:solidFill>
                  <a:schemeClr val="tx1"/>
                </a:solidFill>
              </a:ln>
            </c:spPr>
            <c:extLst>
              <c:ext xmlns:c16="http://schemas.microsoft.com/office/drawing/2014/chart" uri="{C3380CC4-5D6E-409C-BE32-E72D297353CC}">
                <c16:uniqueId val="{00000005-91F2-43C4-9365-7296FC551489}"/>
              </c:ext>
            </c:extLst>
          </c:dPt>
          <c:dPt>
            <c:idx val="3"/>
            <c:invertIfNegative val="0"/>
            <c:bubble3D val="0"/>
            <c:spPr>
              <a:solidFill>
                <a:srgbClr val="B4B4B4"/>
              </a:solidFill>
              <a:ln w="6350">
                <a:solidFill>
                  <a:schemeClr val="tx1"/>
                </a:solidFill>
              </a:ln>
            </c:spPr>
            <c:extLst>
              <c:ext xmlns:c16="http://schemas.microsoft.com/office/drawing/2014/chart" uri="{C3380CC4-5D6E-409C-BE32-E72D297353CC}">
                <c16:uniqueId val="{00000007-91F2-43C4-9365-7296FC551489}"/>
              </c:ext>
            </c:extLst>
          </c:dPt>
          <c:dPt>
            <c:idx val="4"/>
            <c:invertIfNegative val="0"/>
            <c:bubble3D val="0"/>
            <c:spPr>
              <a:solidFill>
                <a:srgbClr val="B4B4B4"/>
              </a:solidFill>
              <a:ln w="6350">
                <a:solidFill>
                  <a:schemeClr val="tx1"/>
                </a:solidFill>
              </a:ln>
            </c:spPr>
            <c:extLst>
              <c:ext xmlns:c16="http://schemas.microsoft.com/office/drawing/2014/chart" uri="{C3380CC4-5D6E-409C-BE32-E72D297353CC}">
                <c16:uniqueId val="{00000009-91F2-43C4-9365-7296FC551489}"/>
              </c:ext>
            </c:extLst>
          </c:dPt>
          <c:dPt>
            <c:idx val="5"/>
            <c:invertIfNegative val="0"/>
            <c:bubble3D val="0"/>
            <c:spPr>
              <a:solidFill>
                <a:sysClr val="windowText" lastClr="000000"/>
              </a:solidFill>
              <a:ln w="6350">
                <a:solidFill>
                  <a:schemeClr val="tx1"/>
                </a:solidFill>
              </a:ln>
            </c:spPr>
            <c:extLst>
              <c:ext xmlns:c16="http://schemas.microsoft.com/office/drawing/2014/chart" uri="{C3380CC4-5D6E-409C-BE32-E72D297353CC}">
                <c16:uniqueId val="{0000000B-91F2-43C4-9365-7296FC551489}"/>
              </c:ext>
            </c:extLst>
          </c:dPt>
          <c:dPt>
            <c:idx val="6"/>
            <c:invertIfNegative val="0"/>
            <c:bubble3D val="0"/>
            <c:spPr>
              <a:solidFill>
                <a:srgbClr val="B4B4B4"/>
              </a:solidFill>
              <a:ln w="6350">
                <a:solidFill>
                  <a:schemeClr val="tx1"/>
                </a:solidFill>
              </a:ln>
            </c:spPr>
            <c:extLst>
              <c:ext xmlns:c16="http://schemas.microsoft.com/office/drawing/2014/chart" uri="{C3380CC4-5D6E-409C-BE32-E72D297353CC}">
                <c16:uniqueId val="{0000000D-91F2-43C4-9365-7296FC551489}"/>
              </c:ext>
            </c:extLst>
          </c:dPt>
          <c:dPt>
            <c:idx val="7"/>
            <c:invertIfNegative val="0"/>
            <c:bubble3D val="0"/>
            <c:spPr>
              <a:solidFill>
                <a:srgbClr val="B4B4B4"/>
              </a:solidFill>
              <a:ln w="6350">
                <a:solidFill>
                  <a:schemeClr val="tx1"/>
                </a:solidFill>
              </a:ln>
            </c:spPr>
            <c:extLst>
              <c:ext xmlns:c16="http://schemas.microsoft.com/office/drawing/2014/chart" uri="{C3380CC4-5D6E-409C-BE32-E72D297353CC}">
                <c16:uniqueId val="{0000000F-91F2-43C4-9365-7296FC551489}"/>
              </c:ext>
            </c:extLst>
          </c:dPt>
          <c:dPt>
            <c:idx val="8"/>
            <c:invertIfNegative val="0"/>
            <c:bubble3D val="0"/>
            <c:spPr>
              <a:solidFill>
                <a:srgbClr val="B4B4B4"/>
              </a:solidFill>
              <a:ln w="6350">
                <a:solidFill>
                  <a:schemeClr val="tx1"/>
                </a:solidFill>
              </a:ln>
            </c:spPr>
            <c:extLst>
              <c:ext xmlns:c16="http://schemas.microsoft.com/office/drawing/2014/chart" uri="{C3380CC4-5D6E-409C-BE32-E72D297353CC}">
                <c16:uniqueId val="{00000011-91F2-43C4-9365-7296FC551489}"/>
              </c:ext>
            </c:extLst>
          </c:dPt>
          <c:dPt>
            <c:idx val="9"/>
            <c:invertIfNegative val="0"/>
            <c:bubble3D val="0"/>
            <c:spPr>
              <a:solidFill>
                <a:srgbClr val="B4B4B4"/>
              </a:solidFill>
              <a:ln w="6350">
                <a:solidFill>
                  <a:schemeClr val="tx1"/>
                </a:solidFill>
              </a:ln>
            </c:spPr>
            <c:extLst>
              <c:ext xmlns:c16="http://schemas.microsoft.com/office/drawing/2014/chart" uri="{C3380CC4-5D6E-409C-BE32-E72D297353CC}">
                <c16:uniqueId val="{00000013-91F2-43C4-9365-7296FC551489}"/>
              </c:ext>
            </c:extLst>
          </c:dPt>
          <c:dPt>
            <c:idx val="10"/>
            <c:invertIfNegative val="0"/>
            <c:bubble3D val="0"/>
            <c:spPr>
              <a:solidFill>
                <a:srgbClr val="B4B4B4"/>
              </a:solidFill>
              <a:ln w="6350">
                <a:solidFill>
                  <a:schemeClr val="tx1"/>
                </a:solidFill>
              </a:ln>
            </c:spPr>
            <c:extLst>
              <c:ext xmlns:c16="http://schemas.microsoft.com/office/drawing/2014/chart" uri="{C3380CC4-5D6E-409C-BE32-E72D297353CC}">
                <c16:uniqueId val="{00000015-91F2-43C4-9365-7296FC551489}"/>
              </c:ext>
            </c:extLst>
          </c:dPt>
          <c:dPt>
            <c:idx val="11"/>
            <c:invertIfNegative val="0"/>
            <c:bubble3D val="0"/>
            <c:spPr>
              <a:solidFill>
                <a:srgbClr val="B4B4B4"/>
              </a:solidFill>
              <a:ln w="6350">
                <a:solidFill>
                  <a:schemeClr val="tx1"/>
                </a:solidFill>
              </a:ln>
            </c:spPr>
            <c:extLst>
              <c:ext xmlns:c16="http://schemas.microsoft.com/office/drawing/2014/chart" uri="{C3380CC4-5D6E-409C-BE32-E72D297353CC}">
                <c16:uniqueId val="{00000017-91F2-43C4-9365-7296FC551489}"/>
              </c:ext>
            </c:extLst>
          </c:dPt>
          <c:dLbls>
            <c:numFmt formatCode="0\ %"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Canada</c:v>
                </c:pt>
                <c:pt idx="1">
                  <c:v>Suède</c:v>
                </c:pt>
                <c:pt idx="2">
                  <c:v>Norvège</c:v>
                </c:pt>
                <c:pt idx="3">
                  <c:v>Royaume-Uni</c:v>
                </c:pt>
                <c:pt idx="4">
                  <c:v>États-Unis</c:v>
                </c:pt>
                <c:pt idx="5">
                  <c:v>Moy. FCMW</c:v>
                </c:pt>
                <c:pt idx="6">
                  <c:v>Nouvelle-Zélande</c:v>
                </c:pt>
                <c:pt idx="7">
                  <c:v>Pays-Bas</c:v>
                </c:pt>
                <c:pt idx="8">
                  <c:v>Suisse</c:v>
                </c:pt>
                <c:pt idx="9">
                  <c:v>Australie</c:v>
                </c:pt>
                <c:pt idx="10">
                  <c:v>Allemagne</c:v>
                </c:pt>
                <c:pt idx="11">
                  <c:v>France</c:v>
                </c:pt>
              </c:strCache>
            </c:strRef>
          </c:cat>
          <c:val>
            <c:numRef>
              <c:f>Sheet1!$B$2:$B$13</c:f>
              <c:numCache>
                <c:formatCode>0%</c:formatCode>
                <c:ptCount val="12"/>
                <c:pt idx="0">
                  <c:v>0.59464881063727471</c:v>
                </c:pt>
                <c:pt idx="1">
                  <c:v>0.61067988745767954</c:v>
                </c:pt>
                <c:pt idx="2">
                  <c:v>0.65096483942143402</c:v>
                </c:pt>
                <c:pt idx="3">
                  <c:v>0.67562034270757299</c:v>
                </c:pt>
                <c:pt idx="4">
                  <c:v>0.68271661821042307</c:v>
                </c:pt>
                <c:pt idx="5">
                  <c:v>0.71603686913145859</c:v>
                </c:pt>
                <c:pt idx="6">
                  <c:v>0.74059612787742368</c:v>
                </c:pt>
                <c:pt idx="7">
                  <c:v>0.74802932493579466</c:v>
                </c:pt>
                <c:pt idx="8">
                  <c:v>0.75768047069837097</c:v>
                </c:pt>
                <c:pt idx="9">
                  <c:v>0.76453481816603996</c:v>
                </c:pt>
                <c:pt idx="10">
                  <c:v>0.78738143895697765</c:v>
                </c:pt>
                <c:pt idx="11">
                  <c:v>0.86355288137705444</c:v>
                </c:pt>
              </c:numCache>
            </c:numRef>
          </c:val>
          <c:extLst>
            <c:ext xmlns:c16="http://schemas.microsoft.com/office/drawing/2014/chart" uri="{C3380CC4-5D6E-409C-BE32-E72D297353CC}">
              <c16:uniqueId val="{00000018-91F2-43C4-9365-7296FC551489}"/>
            </c:ext>
          </c:extLst>
        </c:ser>
        <c:dLbls>
          <c:dLblPos val="outEnd"/>
          <c:showLegendKey val="0"/>
          <c:showVal val="1"/>
          <c:showCatName val="0"/>
          <c:showSerName val="0"/>
          <c:showPercent val="0"/>
          <c:showBubbleSize val="0"/>
        </c:dLbls>
        <c:gapWidth val="45"/>
        <c:axId val="48782336"/>
        <c:axId val="48818816"/>
      </c:barChart>
      <c:catAx>
        <c:axId val="48782336"/>
        <c:scaling>
          <c:orientation val="minMax"/>
        </c:scaling>
        <c:delete val="0"/>
        <c:axPos val="l"/>
        <c:numFmt formatCode="General" sourceLinked="1"/>
        <c:majorTickMark val="out"/>
        <c:minorTickMark val="none"/>
        <c:tickLblPos val="nextTo"/>
        <c:spPr>
          <a:ln w="6350">
            <a:solidFill>
              <a:schemeClr val="tx1"/>
            </a:solidFill>
          </a:ln>
        </c:spPr>
        <c:crossAx val="48818816"/>
        <c:crosses val="autoZero"/>
        <c:auto val="1"/>
        <c:lblAlgn val="ctr"/>
        <c:lblOffset val="100"/>
        <c:noMultiLvlLbl val="0"/>
      </c:catAx>
      <c:valAx>
        <c:axId val="48818816"/>
        <c:scaling>
          <c:orientation val="minMax"/>
        </c:scaling>
        <c:delete val="0"/>
        <c:axPos val="b"/>
        <c:majorGridlines>
          <c:spPr>
            <a:ln>
              <a:noFill/>
            </a:ln>
          </c:spPr>
        </c:majorGridlines>
        <c:numFmt formatCode="0%" sourceLinked="1"/>
        <c:majorTickMark val="out"/>
        <c:minorTickMark val="none"/>
        <c:tickLblPos val="none"/>
        <c:spPr>
          <a:ln>
            <a:noFill/>
          </a:ln>
        </c:spPr>
        <c:crossAx val="48782336"/>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73485792027007"/>
          <c:y val="0.15174989489688376"/>
          <c:w val="0.84722896286377536"/>
          <c:h val="0.62211369565592978"/>
        </c:manualLayout>
      </c:layout>
      <c:lineChart>
        <c:grouping val="standard"/>
        <c:varyColors val="0"/>
        <c:ser>
          <c:idx val="0"/>
          <c:order val="0"/>
          <c:tx>
            <c:strRef>
              <c:f>Sheet1!$B$1</c:f>
              <c:strCache>
                <c:ptCount val="1"/>
                <c:pt idx="0">
                  <c:v>Canada</c:v>
                </c:pt>
              </c:strCache>
            </c:strRef>
          </c:tx>
          <c:spPr>
            <a:ln w="31750">
              <a:solidFill>
                <a:sysClr val="windowText" lastClr="000000"/>
              </a:solidFill>
            </a:ln>
          </c:spPr>
          <c:marker>
            <c:symbol val="diamond"/>
            <c:size val="9"/>
            <c:spPr>
              <a:solidFill>
                <a:srgbClr val="D8D2BC"/>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2013</c:v>
                </c:pt>
                <c:pt idx="1">
                  <c:v>2016</c:v>
                </c:pt>
              </c:numCache>
            </c:numRef>
          </c:cat>
          <c:val>
            <c:numRef>
              <c:f>Sheet1!$B$2:$B$3</c:f>
              <c:numCache>
                <c:formatCode>0\ %</c:formatCode>
                <c:ptCount val="2"/>
                <c:pt idx="0">
                  <c:v>0.59499999999999997</c:v>
                </c:pt>
                <c:pt idx="1">
                  <c:v>0.59</c:v>
                </c:pt>
              </c:numCache>
            </c:numRef>
          </c:val>
          <c:smooth val="0"/>
          <c:extLst>
            <c:ext xmlns:c16="http://schemas.microsoft.com/office/drawing/2014/chart" uri="{C3380CC4-5D6E-409C-BE32-E72D297353CC}">
              <c16:uniqueId val="{00000000-1ACF-4B98-A7C8-A980CFB3448A}"/>
            </c:ext>
          </c:extLst>
        </c:ser>
        <c:ser>
          <c:idx val="1"/>
          <c:order val="1"/>
          <c:tx>
            <c:strRef>
              <c:f>Sheet1!$C$1</c:f>
              <c:strCache>
                <c:ptCount val="1"/>
                <c:pt idx="0">
                  <c:v>Moyenne du FCMW</c:v>
                </c:pt>
              </c:strCache>
            </c:strRef>
          </c:tx>
          <c:spPr>
            <a:ln w="31750">
              <a:solidFill>
                <a:sysClr val="windowText" lastClr="000000"/>
              </a:solidFill>
              <a:prstDash val="solid"/>
            </a:ln>
          </c:spPr>
          <c:marker>
            <c:symbol val="square"/>
            <c:size val="8"/>
            <c:spPr>
              <a:solidFill>
                <a:schemeClr val="tx1"/>
              </a:solidFill>
              <a:ln w="6350">
                <a:solidFill>
                  <a:sysClr val="windowText" lastClr="000000"/>
                </a:solidFill>
              </a:ln>
            </c:spPr>
          </c:marker>
          <c:dLbls>
            <c:spPr>
              <a:noFill/>
              <a:ln>
                <a:noFill/>
              </a:ln>
              <a:effectLst/>
            </c:spPr>
            <c:txPr>
              <a:bodyPr/>
              <a:lstStyle/>
              <a:p>
                <a:pPr>
                  <a:defRPr sz="1200">
                    <a:latin typeface="Arial Narrow" panose="020B0606020202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2013</c:v>
                </c:pt>
                <c:pt idx="1">
                  <c:v>2016</c:v>
                </c:pt>
              </c:numCache>
            </c:numRef>
          </c:cat>
          <c:val>
            <c:numRef>
              <c:f>Sheet1!$C$2:$C$3</c:f>
              <c:numCache>
                <c:formatCode>0\ %</c:formatCode>
                <c:ptCount val="2"/>
                <c:pt idx="0">
                  <c:v>0.68</c:v>
                </c:pt>
                <c:pt idx="1">
                  <c:v>0.72</c:v>
                </c:pt>
              </c:numCache>
            </c:numRef>
          </c:val>
          <c:smooth val="0"/>
          <c:extLst>
            <c:ext xmlns:c16="http://schemas.microsoft.com/office/drawing/2014/chart" uri="{C3380CC4-5D6E-409C-BE32-E72D297353CC}">
              <c16:uniqueId val="{00000001-1ACF-4B98-A7C8-A980CFB3448A}"/>
            </c:ext>
          </c:extLst>
        </c:ser>
        <c:dLbls>
          <c:showLegendKey val="0"/>
          <c:showVal val="0"/>
          <c:showCatName val="0"/>
          <c:showSerName val="0"/>
          <c:showPercent val="0"/>
          <c:showBubbleSize val="0"/>
        </c:dLbls>
        <c:marker val="1"/>
        <c:smooth val="0"/>
        <c:axId val="48822912"/>
        <c:axId val="48894720"/>
      </c:lineChart>
      <c:catAx>
        <c:axId val="48822912"/>
        <c:scaling>
          <c:orientation val="minMax"/>
        </c:scaling>
        <c:delete val="0"/>
        <c:axPos val="b"/>
        <c:numFmt formatCode="General" sourceLinked="1"/>
        <c:majorTickMark val="out"/>
        <c:minorTickMark val="none"/>
        <c:tickLblPos val="nextTo"/>
        <c:spPr>
          <a:ln w="6350">
            <a:solidFill>
              <a:sysClr val="windowText" lastClr="000000"/>
            </a:solidFill>
          </a:ln>
        </c:spPr>
        <c:txPr>
          <a:bodyPr/>
          <a:lstStyle/>
          <a:p>
            <a:pPr>
              <a:defRPr sz="1300">
                <a:latin typeface="Arial Narrow" panose="020B0606020202030204" pitchFamily="34" charset="0"/>
              </a:defRPr>
            </a:pPr>
            <a:endParaRPr lang="en-US"/>
          </a:p>
        </c:txPr>
        <c:crossAx val="48894720"/>
        <c:crosses val="autoZero"/>
        <c:auto val="1"/>
        <c:lblAlgn val="ctr"/>
        <c:lblOffset val="100"/>
        <c:noMultiLvlLbl val="0"/>
      </c:catAx>
      <c:valAx>
        <c:axId val="48894720"/>
        <c:scaling>
          <c:orientation val="minMax"/>
        </c:scaling>
        <c:delete val="0"/>
        <c:axPos val="l"/>
        <c:numFmt formatCode="0\ %" sourceLinked="1"/>
        <c:majorTickMark val="out"/>
        <c:minorTickMark val="none"/>
        <c:tickLblPos val="nextTo"/>
        <c:spPr>
          <a:ln w="6350">
            <a:solidFill>
              <a:sysClr val="windowText" lastClr="000000"/>
            </a:solidFill>
          </a:ln>
        </c:spPr>
        <c:txPr>
          <a:bodyPr/>
          <a:lstStyle/>
          <a:p>
            <a:pPr>
              <a:defRPr sz="1200">
                <a:latin typeface="Arial Narrow" panose="020B0606020202030204" pitchFamily="34" charset="0"/>
              </a:defRPr>
            </a:pPr>
            <a:endParaRPr lang="en-US"/>
          </a:p>
        </c:txPr>
        <c:crossAx val="48822912"/>
        <c:crosses val="autoZero"/>
        <c:crossBetween val="between"/>
      </c:valAx>
    </c:plotArea>
    <c:legend>
      <c:legendPos val="b"/>
      <c:layout>
        <c:manualLayout>
          <c:xMode val="edge"/>
          <c:yMode val="edge"/>
          <c:x val="8.4558643868642452E-2"/>
          <c:y val="0.88231301723691102"/>
          <c:w val="0.88635686710352779"/>
          <c:h val="9.5744907538053092E-2"/>
        </c:manualLayout>
      </c:layout>
      <c:overlay val="0"/>
      <c:txPr>
        <a:bodyPr/>
        <a:lstStyle/>
        <a:p>
          <a:pPr>
            <a:defRPr sz="1800" baseline="14000">
              <a:latin typeface="Arial Narrow" panose="020B0606020202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a:t>
            </a:r>
            <a:endParaRPr lang="en-US" dirty="0"/>
          </a:p>
        </c:rich>
      </c:tx>
      <c:overlay val="0"/>
    </c:title>
    <c:autoTitleDeleted val="0"/>
    <c:plotArea>
      <c:layout>
        <c:manualLayout>
          <c:layoutTarget val="inner"/>
          <c:xMode val="edge"/>
          <c:yMode val="edge"/>
          <c:x val="0.14044132043915467"/>
          <c:y val="0.16321870424009036"/>
          <c:w val="0.69733958131636165"/>
          <c:h val="0.93872635946433303"/>
        </c:manualLayout>
      </c:layout>
      <c:pieChart>
        <c:varyColors val="1"/>
        <c:ser>
          <c:idx val="0"/>
          <c:order val="0"/>
          <c:tx>
            <c:strRef>
              <c:f>Sheet1!$B$1</c:f>
              <c:strCache>
                <c:ptCount val="1"/>
                <c:pt idx="0">
                  <c:v>Canada</c:v>
                </c:pt>
              </c:strCache>
            </c:strRef>
          </c:tx>
          <c:spPr>
            <a:ln w="6350">
              <a:solidFill>
                <a:schemeClr val="tx1"/>
              </a:solidFill>
            </a:ln>
          </c:spPr>
          <c:dPt>
            <c:idx val="0"/>
            <c:bubble3D val="0"/>
            <c:spPr>
              <a:pattFill prst="pct90">
                <a:fgClr>
                  <a:srgbClr val="00A199"/>
                </a:fgClr>
                <a:bgClr>
                  <a:schemeClr val="bg1"/>
                </a:bgClr>
              </a:pattFill>
              <a:ln w="6350">
                <a:solidFill>
                  <a:schemeClr val="tx1"/>
                </a:solidFill>
              </a:ln>
            </c:spPr>
            <c:extLst>
              <c:ext xmlns:c16="http://schemas.microsoft.com/office/drawing/2014/chart" uri="{C3380CC4-5D6E-409C-BE32-E72D297353CC}">
                <c16:uniqueId val="{00000001-34C6-4724-A236-DD5F849E45B4}"/>
              </c:ext>
            </c:extLst>
          </c:dPt>
          <c:dPt>
            <c:idx val="1"/>
            <c:bubble3D val="0"/>
            <c:spPr>
              <a:solidFill>
                <a:schemeClr val="bg1"/>
              </a:solidFill>
              <a:ln w="6350">
                <a:solidFill>
                  <a:schemeClr val="tx1"/>
                </a:solidFill>
              </a:ln>
            </c:spPr>
            <c:extLst>
              <c:ext xmlns:c16="http://schemas.microsoft.com/office/drawing/2014/chart" uri="{C3380CC4-5D6E-409C-BE32-E72D297353CC}">
                <c16:uniqueId val="{00000003-34C6-4724-A236-DD5F849E45B4}"/>
              </c:ext>
            </c:extLst>
          </c:dPt>
          <c:cat>
            <c:strRef>
              <c:f>Sheet1!$A$2:$A$3</c:f>
              <c:strCache>
                <c:ptCount val="2"/>
                <c:pt idx="0">
                  <c:v>Able to get help</c:v>
                </c:pt>
                <c:pt idx="1">
                  <c:v>Unable/Didn't want</c:v>
                </c:pt>
              </c:strCache>
            </c:strRef>
          </c:cat>
          <c:val>
            <c:numRef>
              <c:f>Sheet1!$B$2:$B$3</c:f>
              <c:numCache>
                <c:formatCode>General</c:formatCode>
                <c:ptCount val="2"/>
                <c:pt idx="0">
                  <c:v>59</c:v>
                </c:pt>
                <c:pt idx="1">
                  <c:v>41</c:v>
                </c:pt>
              </c:numCache>
            </c:numRef>
          </c:val>
          <c:extLst>
            <c:ext xmlns:c16="http://schemas.microsoft.com/office/drawing/2014/chart" uri="{C3380CC4-5D6E-409C-BE32-E72D297353CC}">
              <c16:uniqueId val="{00000004-34C6-4724-A236-DD5F849E45B4}"/>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1</cdr:x>
      <cdr:y>0.08072</cdr:y>
    </cdr:to>
    <cdr:sp macro="" textlink="">
      <cdr:nvSpPr>
        <cdr:cNvPr id="2" name="TextBox 13"/>
        <cdr:cNvSpPr txBox="1"/>
      </cdr:nvSpPr>
      <cdr:spPr>
        <a:xfrm xmlns:a="http://schemas.openxmlformats.org/drawingml/2006/main">
          <a:off x="0" y="0"/>
          <a:ext cx="3384376"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200" dirty="0"/>
            <a:t>Où le Canada se situe-t-il (2016)?</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0.08063</cdr:y>
    </cdr:from>
    <cdr:to>
      <cdr:x>1</cdr:x>
      <cdr:y>0.19577</cdr:y>
    </cdr:to>
    <cdr:sp macro="" textlink="">
      <cdr:nvSpPr>
        <cdr:cNvPr id="2" name="TextBox 16"/>
        <cdr:cNvSpPr txBox="1"/>
      </cdr:nvSpPr>
      <cdr:spPr>
        <a:xfrm xmlns:a="http://schemas.openxmlformats.org/drawingml/2006/main">
          <a:off x="0" y="193969"/>
          <a:ext cx="188676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dirty="0" err="1">
              <a:latin typeface="Arial" panose="020B0604020202020204" pitchFamily="34" charset="0"/>
              <a:cs typeface="Arial" panose="020B0604020202020204" pitchFamily="34" charset="0"/>
            </a:rPr>
            <a:t>Moyenne</a:t>
          </a:r>
          <a:r>
            <a:rPr lang="en-CA" sz="1200" dirty="0">
              <a:latin typeface="Arial" panose="020B0604020202020204" pitchFamily="34" charset="0"/>
              <a:cs typeface="Arial" panose="020B0604020202020204" pitchFamily="34" charset="0"/>
            </a:rPr>
            <a:t> du FCMW</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1</cdr:x>
      <cdr:y>0.05477</cdr:y>
    </cdr:to>
    <cdr:sp macro="" textlink="">
      <cdr:nvSpPr>
        <cdr:cNvPr id="3" name="Text Placeholder 2"/>
        <cdr:cNvSpPr txBox="1">
          <a:spLocks xmlns:a="http://schemas.openxmlformats.org/drawingml/2006/main"/>
        </cdr:cNvSpPr>
      </cdr:nvSpPr>
      <cdr:spPr>
        <a:xfrm xmlns:a="http://schemas.openxmlformats.org/drawingml/2006/main">
          <a:off x="0" y="0"/>
          <a:ext cx="3600400" cy="184666"/>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200" dirty="0">
              <a:solidFill>
                <a:schemeClr val="tx1"/>
              </a:solidFill>
              <a:latin typeface="Arial" panose="020B0604020202020204" pitchFamily="34" charset="0"/>
              <a:cs typeface="Arial" panose="020B0604020202020204" pitchFamily="34" charset="0"/>
            </a:rPr>
            <a:t>Où le Canada se situe-t-il (2016)?</a:t>
          </a: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cdr:y>
    </cdr:from>
    <cdr:to>
      <cdr:x>1</cdr:x>
      <cdr:y>0.05385</cdr:y>
    </cdr:to>
    <cdr:sp macro="" textlink="">
      <cdr:nvSpPr>
        <cdr:cNvPr id="2" name="Text Placeholder 2"/>
        <cdr:cNvSpPr txBox="1">
          <a:spLocks xmlns:a="http://schemas.openxmlformats.org/drawingml/2006/main"/>
        </cdr:cNvSpPr>
      </cdr:nvSpPr>
      <cdr:spPr>
        <a:xfrm xmlns:a="http://schemas.openxmlformats.org/drawingml/2006/main">
          <a:off x="0" y="0"/>
          <a:ext cx="3744416" cy="184666"/>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dirty="0" err="1">
              <a:latin typeface="Arial" panose="020B0604020202020204" pitchFamily="34" charset="0"/>
              <a:cs typeface="Arial" panose="020B0604020202020204" pitchFamily="34" charset="0"/>
            </a:rPr>
            <a:t>Comparaison</a:t>
          </a:r>
          <a:r>
            <a:rPr lang="en-CA" sz="1200" dirty="0">
              <a:latin typeface="Arial" panose="020B0604020202020204" pitchFamily="34" charset="0"/>
              <a:cs typeface="Arial" panose="020B0604020202020204" pitchFamily="34" charset="0"/>
            </a:rPr>
            <a:t> par </a:t>
          </a:r>
          <a:r>
            <a:rPr lang="en-CA" sz="1200" dirty="0" err="1">
              <a:latin typeface="Arial" panose="020B0604020202020204" pitchFamily="34" charset="0"/>
              <a:cs typeface="Arial" panose="020B0604020202020204" pitchFamily="34" charset="0"/>
            </a:rPr>
            <a:t>année</a:t>
          </a:r>
          <a:endParaRPr lang="en-CA" sz="1200" dirty="0">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cdr:y>
    </cdr:from>
    <cdr:to>
      <cdr:x>1</cdr:x>
      <cdr:y>0.08056</cdr:y>
    </cdr:to>
    <cdr:sp macro="" textlink="">
      <cdr:nvSpPr>
        <cdr:cNvPr id="2" name="TextBox 13"/>
        <cdr:cNvSpPr txBox="1"/>
      </cdr:nvSpPr>
      <cdr:spPr>
        <a:xfrm xmlns:a="http://schemas.openxmlformats.org/drawingml/2006/main">
          <a:off x="0" y="0"/>
          <a:ext cx="3600400"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200" dirty="0"/>
            <a:t>Où le Canada se situe-t-il (2016)?</a:t>
          </a: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cdr:y>
    </cdr:from>
    <cdr:to>
      <cdr:x>1</cdr:x>
      <cdr:y>0.16771</cdr:y>
    </cdr:to>
    <cdr:sp macro="" textlink="">
      <cdr:nvSpPr>
        <cdr:cNvPr id="2" name="Rectangle 1"/>
        <cdr:cNvSpPr/>
      </cdr:nvSpPr>
      <cdr:spPr>
        <a:xfrm xmlns:a="http://schemas.openxmlformats.org/drawingml/2006/main">
          <a:off x="0" y="0"/>
          <a:ext cx="3888432" cy="46166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200" dirty="0">
              <a:latin typeface="Arial" panose="020B0604020202020204" pitchFamily="34" charset="0"/>
              <a:cs typeface="Arial" panose="020B0604020202020204" pitchFamily="34" charset="0"/>
            </a:rPr>
            <a:t>Qu’en est-il de l’expérience des Canadiens </a:t>
          </a:r>
          <a:r>
            <a:rPr lang="fr-CA" sz="1200" dirty="0" smtClean="0">
              <a:latin typeface="Arial" panose="020B0604020202020204" pitchFamily="34" charset="0"/>
              <a:cs typeface="Arial" panose="020B0604020202020204" pitchFamily="34" charset="0"/>
            </a:rPr>
            <a:t>dans</a:t>
          </a:r>
          <a:br>
            <a:rPr lang="fr-CA" sz="1200" dirty="0" smtClean="0">
              <a:latin typeface="Arial" panose="020B0604020202020204" pitchFamily="34" charset="0"/>
              <a:cs typeface="Arial" panose="020B0604020202020204" pitchFamily="34" charset="0"/>
            </a:rPr>
          </a:br>
          <a:r>
            <a:rPr lang="fr-CA" sz="1200" dirty="0" smtClean="0">
              <a:latin typeface="Arial" panose="020B0604020202020204" pitchFamily="34" charset="0"/>
              <a:cs typeface="Arial" panose="020B0604020202020204" pitchFamily="34" charset="0"/>
            </a:rPr>
            <a:t>les </a:t>
          </a:r>
          <a:r>
            <a:rPr lang="fr-CA" sz="1200" dirty="0">
              <a:latin typeface="Arial" panose="020B0604020202020204" pitchFamily="34" charset="0"/>
              <a:cs typeface="Arial" panose="020B0604020202020204" pitchFamily="34" charset="0"/>
            </a:rPr>
            <a:t>milieux urbains par rapport aux milieux ruraux?</a:t>
          </a: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cdr:y>
    </cdr:from>
    <cdr:to>
      <cdr:x>1</cdr:x>
      <cdr:y>0.07776</cdr:y>
    </cdr:to>
    <cdr:sp macro="" textlink="">
      <cdr:nvSpPr>
        <cdr:cNvPr id="2" name="TextBox 10"/>
        <cdr:cNvSpPr txBox="1"/>
      </cdr:nvSpPr>
      <cdr:spPr>
        <a:xfrm xmlns:a="http://schemas.openxmlformats.org/drawingml/2006/main">
          <a:off x="0" y="0"/>
          <a:ext cx="3698504"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200" dirty="0">
              <a:latin typeface="Arial" panose="020B0604020202020204" pitchFamily="34" charset="0"/>
              <a:cs typeface="Arial" panose="020B0604020202020204" pitchFamily="34" charset="0"/>
            </a:rPr>
            <a:t>Comparaison par année</a:t>
          </a: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cdr:y>
    </cdr:from>
    <cdr:to>
      <cdr:x>1</cdr:x>
      <cdr:y>0.08078</cdr:y>
    </cdr:to>
    <cdr:sp macro="" textlink="">
      <cdr:nvSpPr>
        <cdr:cNvPr id="2" name="TextBox 8"/>
        <cdr:cNvSpPr txBox="1"/>
      </cdr:nvSpPr>
      <cdr:spPr>
        <a:xfrm xmlns:a="http://schemas.openxmlformats.org/drawingml/2006/main">
          <a:off x="0" y="0"/>
          <a:ext cx="373990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200" dirty="0"/>
            <a:t>Au moins 4 heures d’attente</a:t>
          </a: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cdr:y>
    </cdr:from>
    <cdr:to>
      <cdr:x>1</cdr:x>
      <cdr:y>0.08076</cdr:y>
    </cdr:to>
    <cdr:sp macro="" textlink="">
      <cdr:nvSpPr>
        <cdr:cNvPr id="2" name="TextBox 13"/>
        <cdr:cNvSpPr txBox="1"/>
      </cdr:nvSpPr>
      <cdr:spPr>
        <a:xfrm xmlns:a="http://schemas.openxmlformats.org/drawingml/2006/main">
          <a:off x="0" y="0"/>
          <a:ext cx="3600400"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200" dirty="0"/>
            <a:t>Où le Canada se situe-t-il (2016)?</a:t>
          </a: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cdr:y>
    </cdr:from>
    <cdr:to>
      <cdr:x>1</cdr:x>
      <cdr:y>0.09033</cdr:y>
    </cdr:to>
    <cdr:sp macro="" textlink="">
      <cdr:nvSpPr>
        <cdr:cNvPr id="2" name="TextBox 10"/>
        <cdr:cNvSpPr txBox="1"/>
      </cdr:nvSpPr>
      <cdr:spPr>
        <a:xfrm xmlns:a="http://schemas.openxmlformats.org/drawingml/2006/main">
          <a:off x="0" y="-2564904"/>
          <a:ext cx="3744416" cy="307777"/>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400" dirty="0" err="1"/>
            <a:t>Comparaison</a:t>
          </a:r>
          <a:r>
            <a:rPr lang="en-CA" sz="1400" dirty="0"/>
            <a:t> par </a:t>
          </a:r>
          <a:r>
            <a:rPr lang="en-CA" sz="1400" dirty="0" err="1"/>
            <a:t>année</a:t>
          </a:r>
          <a:endParaRPr lang="en-CA" sz="1400" dirty="0"/>
        </a:p>
      </cdr:txBody>
    </cdr:sp>
  </cdr:relSizeAnchor>
</c:userShapes>
</file>

<file path=ppt/drawings/drawing19.xml><?xml version="1.0" encoding="utf-8"?>
<c:userShapes xmlns:c="http://schemas.openxmlformats.org/drawingml/2006/chart">
  <cdr:relSizeAnchor xmlns:cdr="http://schemas.openxmlformats.org/drawingml/2006/chartDrawing">
    <cdr:from>
      <cdr:x>0</cdr:x>
      <cdr:y>3.61329E-7</cdr:y>
    </cdr:from>
    <cdr:to>
      <cdr:x>1</cdr:x>
      <cdr:y>0.16681</cdr:y>
    </cdr:to>
    <cdr:sp macro="" textlink="">
      <cdr:nvSpPr>
        <cdr:cNvPr id="3" name="TextBox 51"/>
        <cdr:cNvSpPr txBox="1"/>
      </cdr:nvSpPr>
      <cdr:spPr>
        <a:xfrm xmlns:a="http://schemas.openxmlformats.org/drawingml/2006/main">
          <a:off x="0" y="1"/>
          <a:ext cx="4177335" cy="461665"/>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FR" sz="1200" dirty="0">
              <a:latin typeface="Arial" panose="020B0604020202020204" pitchFamily="34" charset="0"/>
              <a:cs typeface="Arial" panose="020B0604020202020204" pitchFamily="34" charset="0"/>
            </a:rPr>
            <a:t>Temps d’attente médians pour les </a:t>
          </a:r>
          <a:r>
            <a:rPr lang="fr-FR" sz="1200" dirty="0" smtClean="0">
              <a:latin typeface="Arial" panose="020B0604020202020204" pitchFamily="34" charset="0"/>
              <a:cs typeface="Arial" panose="020B0604020202020204" pitchFamily="34" charset="0"/>
            </a:rPr>
            <a:t>interventions</a:t>
          </a:r>
          <a:br>
            <a:rPr lang="fr-FR" sz="1200" dirty="0" smtClean="0">
              <a:latin typeface="Arial" panose="020B0604020202020204" pitchFamily="34" charset="0"/>
              <a:cs typeface="Arial" panose="020B0604020202020204" pitchFamily="34" charset="0"/>
            </a:rPr>
          </a:br>
          <a:r>
            <a:rPr lang="fr-FR" sz="1200" dirty="0" smtClean="0">
              <a:latin typeface="Arial" panose="020B0604020202020204" pitchFamily="34" charset="0"/>
              <a:cs typeface="Arial" panose="020B0604020202020204" pitchFamily="34" charset="0"/>
            </a:rPr>
            <a:t>prioritaires </a:t>
          </a:r>
          <a:r>
            <a:rPr lang="fr-FR" sz="1200" dirty="0">
              <a:latin typeface="Arial" panose="020B0604020202020204" pitchFamily="34" charset="0"/>
              <a:cs typeface="Arial" panose="020B0604020202020204" pitchFamily="34" charset="0"/>
            </a:rPr>
            <a:t>en 2014 (en jours)</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0.08005</cdr:y>
    </cdr:to>
    <cdr:sp macro="" textlink="">
      <cdr:nvSpPr>
        <cdr:cNvPr id="2" name="TextBox 10"/>
        <cdr:cNvSpPr txBox="1"/>
      </cdr:nvSpPr>
      <cdr:spPr>
        <a:xfrm xmlns:a="http://schemas.openxmlformats.org/drawingml/2006/main">
          <a:off x="0" y="0"/>
          <a:ext cx="3744416"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dirty="0" err="1">
              <a:latin typeface="Arial" panose="020B0604020202020204" pitchFamily="34" charset="0"/>
              <a:cs typeface="Arial" panose="020B0604020202020204" pitchFamily="34" charset="0"/>
            </a:rPr>
            <a:t>Comparaison</a:t>
          </a:r>
          <a:r>
            <a:rPr lang="en-CA" sz="1200" dirty="0">
              <a:latin typeface="Arial" panose="020B0604020202020204" pitchFamily="34" charset="0"/>
              <a:cs typeface="Arial" panose="020B0604020202020204" pitchFamily="34" charset="0"/>
            </a:rPr>
            <a:t> par </a:t>
          </a:r>
          <a:r>
            <a:rPr lang="en-CA" sz="1200" dirty="0" err="1">
              <a:latin typeface="Arial" panose="020B0604020202020204" pitchFamily="34" charset="0"/>
              <a:cs typeface="Arial" panose="020B0604020202020204" pitchFamily="34" charset="0"/>
            </a:rPr>
            <a:t>année</a:t>
          </a:r>
          <a:endParaRPr lang="en-CA" sz="1200" dirty="0">
            <a:latin typeface="Arial" panose="020B0604020202020204" pitchFamily="34" charset="0"/>
            <a:cs typeface="Arial" panose="020B0604020202020204"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cdr:y>
    </cdr:from>
    <cdr:to>
      <cdr:x>1</cdr:x>
      <cdr:y>0.11417</cdr:y>
    </cdr:to>
    <cdr:sp macro="" textlink="">
      <cdr:nvSpPr>
        <cdr:cNvPr id="2" name="TextBox 13"/>
        <cdr:cNvSpPr txBox="1"/>
      </cdr:nvSpPr>
      <cdr:spPr>
        <a:xfrm xmlns:a="http://schemas.openxmlformats.org/drawingml/2006/main">
          <a:off x="-502038" y="-2524126"/>
          <a:ext cx="3528392" cy="363215"/>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CA" sz="1400" dirty="0"/>
        </a:p>
      </cdr:txBody>
    </cdr:sp>
  </cdr:relSizeAnchor>
  <cdr:relSizeAnchor xmlns:cdr="http://schemas.openxmlformats.org/drawingml/2006/chartDrawing">
    <cdr:from>
      <cdr:x>0</cdr:x>
      <cdr:y>0.02127</cdr:y>
    </cdr:from>
    <cdr:to>
      <cdr:x>1</cdr:x>
      <cdr:y>0.10834</cdr:y>
    </cdr:to>
    <cdr:sp macro="" textlink="">
      <cdr:nvSpPr>
        <cdr:cNvPr id="3" name="TextBox 13"/>
        <cdr:cNvSpPr txBox="1"/>
      </cdr:nvSpPr>
      <cdr:spPr>
        <a:xfrm xmlns:a="http://schemas.openxmlformats.org/drawingml/2006/main">
          <a:off x="0" y="71400"/>
          <a:ext cx="3528392" cy="292258"/>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A" sz="1200" dirty="0"/>
            <a:t>Où le Canada se situe-t-il (2016)?</a:t>
          </a:r>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cdr:y>
    </cdr:from>
    <cdr:to>
      <cdr:x>1</cdr:x>
      <cdr:y>0.11417</cdr:y>
    </cdr:to>
    <cdr:sp macro="" textlink="">
      <cdr:nvSpPr>
        <cdr:cNvPr id="2" name="TextBox 13"/>
        <cdr:cNvSpPr txBox="1"/>
      </cdr:nvSpPr>
      <cdr:spPr>
        <a:xfrm xmlns:a="http://schemas.openxmlformats.org/drawingml/2006/main">
          <a:off x="-502038" y="-2524126"/>
          <a:ext cx="3528392" cy="363215"/>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CA" sz="1400" dirty="0"/>
        </a:p>
      </cdr:txBody>
    </cdr:sp>
  </cdr:relSizeAnchor>
  <cdr:relSizeAnchor xmlns:cdr="http://schemas.openxmlformats.org/drawingml/2006/chartDrawing">
    <cdr:from>
      <cdr:x>0</cdr:x>
      <cdr:y>0</cdr:y>
    </cdr:from>
    <cdr:to>
      <cdr:x>1</cdr:x>
      <cdr:y>0.08707</cdr:y>
    </cdr:to>
    <cdr:sp macro="" textlink="">
      <cdr:nvSpPr>
        <cdr:cNvPr id="3" name="TextBox 13"/>
        <cdr:cNvSpPr txBox="1"/>
      </cdr:nvSpPr>
      <cdr:spPr>
        <a:xfrm xmlns:a="http://schemas.openxmlformats.org/drawingml/2006/main">
          <a:off x="0" y="0"/>
          <a:ext cx="3528392"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A" sz="1200" dirty="0"/>
            <a:t>Où le Canada se situe-t-il (2016)?</a:t>
          </a:r>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cdr:y>
    </cdr:from>
    <cdr:to>
      <cdr:x>1</cdr:x>
      <cdr:y>0.11417</cdr:y>
    </cdr:to>
    <cdr:sp macro="" textlink="">
      <cdr:nvSpPr>
        <cdr:cNvPr id="2" name="TextBox 13"/>
        <cdr:cNvSpPr txBox="1"/>
      </cdr:nvSpPr>
      <cdr:spPr>
        <a:xfrm xmlns:a="http://schemas.openxmlformats.org/drawingml/2006/main">
          <a:off x="-502038" y="-2524126"/>
          <a:ext cx="3528392" cy="363215"/>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CA" sz="1400" dirty="0"/>
        </a:p>
      </cdr:txBody>
    </cdr:sp>
  </cdr:relSizeAnchor>
  <cdr:relSizeAnchor xmlns:cdr="http://schemas.openxmlformats.org/drawingml/2006/chartDrawing">
    <cdr:from>
      <cdr:x>0</cdr:x>
      <cdr:y>0</cdr:y>
    </cdr:from>
    <cdr:to>
      <cdr:x>1</cdr:x>
      <cdr:y>0.08707</cdr:y>
    </cdr:to>
    <cdr:sp macro="" textlink="">
      <cdr:nvSpPr>
        <cdr:cNvPr id="3" name="TextBox 13"/>
        <cdr:cNvSpPr txBox="1"/>
      </cdr:nvSpPr>
      <cdr:spPr>
        <a:xfrm xmlns:a="http://schemas.openxmlformats.org/drawingml/2006/main">
          <a:off x="0" y="0"/>
          <a:ext cx="3528392"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A" sz="1200" dirty="0"/>
            <a:t>Où le Canada se situe-t-il (2016)?</a:t>
          </a:r>
        </a:p>
      </cdr:txBody>
    </cdr:sp>
  </cdr:relSizeAnchor>
</c:userShapes>
</file>

<file path=ppt/drawings/drawing23.xml><?xml version="1.0" encoding="utf-8"?>
<c:userShapes xmlns:c="http://schemas.openxmlformats.org/drawingml/2006/chart">
  <cdr:relSizeAnchor xmlns:cdr="http://schemas.openxmlformats.org/drawingml/2006/chartDrawing">
    <cdr:from>
      <cdr:x>0</cdr:x>
      <cdr:y>0</cdr:y>
    </cdr:from>
    <cdr:to>
      <cdr:x>1</cdr:x>
      <cdr:y>0.11417</cdr:y>
    </cdr:to>
    <cdr:sp macro="" textlink="">
      <cdr:nvSpPr>
        <cdr:cNvPr id="2" name="TextBox 13"/>
        <cdr:cNvSpPr txBox="1"/>
      </cdr:nvSpPr>
      <cdr:spPr>
        <a:xfrm xmlns:a="http://schemas.openxmlformats.org/drawingml/2006/main">
          <a:off x="-502038" y="-2524126"/>
          <a:ext cx="3528392" cy="363215"/>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CA" sz="1400" dirty="0"/>
        </a:p>
      </cdr:txBody>
    </cdr:sp>
  </cdr:relSizeAnchor>
  <cdr:relSizeAnchor xmlns:cdr="http://schemas.openxmlformats.org/drawingml/2006/chartDrawing">
    <cdr:from>
      <cdr:x>0</cdr:x>
      <cdr:y>0</cdr:y>
    </cdr:from>
    <cdr:to>
      <cdr:x>1</cdr:x>
      <cdr:y>0.08707</cdr:y>
    </cdr:to>
    <cdr:sp macro="" textlink="">
      <cdr:nvSpPr>
        <cdr:cNvPr id="3" name="TextBox 13"/>
        <cdr:cNvSpPr txBox="1"/>
      </cdr:nvSpPr>
      <cdr:spPr>
        <a:xfrm xmlns:a="http://schemas.openxmlformats.org/drawingml/2006/main">
          <a:off x="0" y="0"/>
          <a:ext cx="3528392"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A" sz="1200" dirty="0"/>
            <a:t>Où le Canada se situe-t-il (2016)?</a:t>
          </a:r>
        </a:p>
      </cdr:txBody>
    </cdr:sp>
  </cdr:relSizeAnchor>
</c:userShapes>
</file>

<file path=ppt/drawings/drawing24.xml><?xml version="1.0" encoding="utf-8"?>
<c:userShapes xmlns:c="http://schemas.openxmlformats.org/drawingml/2006/chart">
  <cdr:relSizeAnchor xmlns:cdr="http://schemas.openxmlformats.org/drawingml/2006/chartDrawing">
    <cdr:from>
      <cdr:x>0</cdr:x>
      <cdr:y>0</cdr:y>
    </cdr:from>
    <cdr:to>
      <cdr:x>1</cdr:x>
      <cdr:y>0.11417</cdr:y>
    </cdr:to>
    <cdr:sp macro="" textlink="">
      <cdr:nvSpPr>
        <cdr:cNvPr id="2" name="TextBox 13"/>
        <cdr:cNvSpPr txBox="1"/>
      </cdr:nvSpPr>
      <cdr:spPr>
        <a:xfrm xmlns:a="http://schemas.openxmlformats.org/drawingml/2006/main">
          <a:off x="-502038" y="-2524126"/>
          <a:ext cx="3528392" cy="363215"/>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CA" sz="1400" dirty="0"/>
        </a:p>
      </cdr:txBody>
    </cdr:sp>
  </cdr:relSizeAnchor>
  <cdr:relSizeAnchor xmlns:cdr="http://schemas.openxmlformats.org/drawingml/2006/chartDrawing">
    <cdr:from>
      <cdr:x>0</cdr:x>
      <cdr:y>0</cdr:y>
    </cdr:from>
    <cdr:to>
      <cdr:x>1</cdr:x>
      <cdr:y>0.08707</cdr:y>
    </cdr:to>
    <cdr:sp macro="" textlink="">
      <cdr:nvSpPr>
        <cdr:cNvPr id="3" name="TextBox 13"/>
        <cdr:cNvSpPr txBox="1"/>
      </cdr:nvSpPr>
      <cdr:spPr>
        <a:xfrm xmlns:a="http://schemas.openxmlformats.org/drawingml/2006/main">
          <a:off x="0" y="0"/>
          <a:ext cx="3528392"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A" sz="1200" dirty="0"/>
            <a:t>Où le Canada se situe-t-il (2016)?</a:t>
          </a:r>
        </a:p>
      </cdr:txBody>
    </cdr:sp>
  </cdr:relSizeAnchor>
</c:userShapes>
</file>

<file path=ppt/drawings/drawing25.xml><?xml version="1.0" encoding="utf-8"?>
<c:userShapes xmlns:c="http://schemas.openxmlformats.org/drawingml/2006/chart">
  <cdr:relSizeAnchor xmlns:cdr="http://schemas.openxmlformats.org/drawingml/2006/chartDrawing">
    <cdr:from>
      <cdr:x>0</cdr:x>
      <cdr:y>0</cdr:y>
    </cdr:from>
    <cdr:to>
      <cdr:x>1</cdr:x>
      <cdr:y>0.08076</cdr:y>
    </cdr:to>
    <cdr:sp macro="" textlink="">
      <cdr:nvSpPr>
        <cdr:cNvPr id="2" name="TextBox 13"/>
        <cdr:cNvSpPr txBox="1"/>
      </cdr:nvSpPr>
      <cdr:spPr>
        <a:xfrm xmlns:a="http://schemas.openxmlformats.org/drawingml/2006/main">
          <a:off x="0" y="0"/>
          <a:ext cx="3600400"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200" dirty="0"/>
            <a:t>Où le Canada se situe-t-il (2016)?</a:t>
          </a:r>
        </a:p>
      </cdr:txBody>
    </cdr:sp>
  </cdr:relSizeAnchor>
</c:userShapes>
</file>

<file path=ppt/drawings/drawing26.xml><?xml version="1.0" encoding="utf-8"?>
<c:userShapes xmlns:c="http://schemas.openxmlformats.org/drawingml/2006/chart">
  <cdr:relSizeAnchor xmlns:cdr="http://schemas.openxmlformats.org/drawingml/2006/chartDrawing">
    <cdr:from>
      <cdr:x>0</cdr:x>
      <cdr:y>0</cdr:y>
    </cdr:from>
    <cdr:to>
      <cdr:x>1</cdr:x>
      <cdr:y>0.11417</cdr:y>
    </cdr:to>
    <cdr:sp macro="" textlink="">
      <cdr:nvSpPr>
        <cdr:cNvPr id="2" name="TextBox 13"/>
        <cdr:cNvSpPr txBox="1"/>
      </cdr:nvSpPr>
      <cdr:spPr>
        <a:xfrm xmlns:a="http://schemas.openxmlformats.org/drawingml/2006/main">
          <a:off x="-502038" y="-2524126"/>
          <a:ext cx="3528392" cy="363215"/>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CA" sz="1400" dirty="0"/>
        </a:p>
      </cdr:txBody>
    </cdr:sp>
  </cdr:relSizeAnchor>
  <cdr:relSizeAnchor xmlns:cdr="http://schemas.openxmlformats.org/drawingml/2006/chartDrawing">
    <cdr:from>
      <cdr:x>0</cdr:x>
      <cdr:y>0</cdr:y>
    </cdr:from>
    <cdr:to>
      <cdr:x>1</cdr:x>
      <cdr:y>0.08707</cdr:y>
    </cdr:to>
    <cdr:sp macro="" textlink="">
      <cdr:nvSpPr>
        <cdr:cNvPr id="3" name="TextBox 13"/>
        <cdr:cNvSpPr txBox="1"/>
      </cdr:nvSpPr>
      <cdr:spPr>
        <a:xfrm xmlns:a="http://schemas.openxmlformats.org/drawingml/2006/main">
          <a:off x="0" y="0"/>
          <a:ext cx="3528392"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A" sz="1200" dirty="0"/>
            <a:t>Où le Canada se situe-t-il (2016)?</a:t>
          </a:r>
        </a:p>
      </cdr:txBody>
    </cdr:sp>
  </cdr:relSizeAnchor>
</c:userShapes>
</file>

<file path=ppt/drawings/drawing27.xml><?xml version="1.0" encoding="utf-8"?>
<c:userShapes xmlns:c="http://schemas.openxmlformats.org/drawingml/2006/chart">
  <cdr:relSizeAnchor xmlns:cdr="http://schemas.openxmlformats.org/drawingml/2006/chartDrawing">
    <cdr:from>
      <cdr:x>0</cdr:x>
      <cdr:y>0</cdr:y>
    </cdr:from>
    <cdr:to>
      <cdr:x>1</cdr:x>
      <cdr:y>0.08056</cdr:y>
    </cdr:to>
    <cdr:sp macro="" textlink="">
      <cdr:nvSpPr>
        <cdr:cNvPr id="2" name="TextBox 13"/>
        <cdr:cNvSpPr txBox="1"/>
      </cdr:nvSpPr>
      <cdr:spPr>
        <a:xfrm xmlns:a="http://schemas.openxmlformats.org/drawingml/2006/main">
          <a:off x="0" y="0"/>
          <a:ext cx="3600400"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200" dirty="0"/>
            <a:t>Où le Canada se situe-t-il (2016)?</a:t>
          </a:r>
        </a:p>
      </cdr:txBody>
    </cdr:sp>
  </cdr:relSizeAnchor>
</c:userShapes>
</file>

<file path=ppt/drawings/drawing28.xml><?xml version="1.0" encoding="utf-8"?>
<c:userShapes xmlns:c="http://schemas.openxmlformats.org/drawingml/2006/chart">
  <cdr:relSizeAnchor xmlns:cdr="http://schemas.openxmlformats.org/drawingml/2006/chartDrawing">
    <cdr:from>
      <cdr:x>0</cdr:x>
      <cdr:y>0</cdr:y>
    </cdr:from>
    <cdr:to>
      <cdr:x>1</cdr:x>
      <cdr:y>0.08056</cdr:y>
    </cdr:to>
    <cdr:sp macro="" textlink="">
      <cdr:nvSpPr>
        <cdr:cNvPr id="2" name="TextBox 13"/>
        <cdr:cNvSpPr txBox="1"/>
      </cdr:nvSpPr>
      <cdr:spPr>
        <a:xfrm xmlns:a="http://schemas.openxmlformats.org/drawingml/2006/main">
          <a:off x="0" y="0"/>
          <a:ext cx="3600400"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200" dirty="0"/>
            <a:t>Où le Canada se situe-t-il (2016)?</a:t>
          </a:r>
        </a:p>
      </cdr:txBody>
    </cdr:sp>
  </cdr:relSizeAnchor>
</c:userShapes>
</file>

<file path=ppt/drawings/drawing29.xml><?xml version="1.0" encoding="utf-8"?>
<c:userShapes xmlns:c="http://schemas.openxmlformats.org/drawingml/2006/chart">
  <cdr:relSizeAnchor xmlns:cdr="http://schemas.openxmlformats.org/drawingml/2006/chartDrawing">
    <cdr:from>
      <cdr:x>0</cdr:x>
      <cdr:y>0</cdr:y>
    </cdr:from>
    <cdr:to>
      <cdr:x>1</cdr:x>
      <cdr:y>0.11417</cdr:y>
    </cdr:to>
    <cdr:sp macro="" textlink="">
      <cdr:nvSpPr>
        <cdr:cNvPr id="2" name="TextBox 13"/>
        <cdr:cNvSpPr txBox="1"/>
      </cdr:nvSpPr>
      <cdr:spPr>
        <a:xfrm xmlns:a="http://schemas.openxmlformats.org/drawingml/2006/main">
          <a:off x="-502038" y="-2524126"/>
          <a:ext cx="3528392" cy="363215"/>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CA" sz="1400" dirty="0"/>
        </a:p>
      </cdr:txBody>
    </cdr:sp>
  </cdr:relSizeAnchor>
  <cdr:relSizeAnchor xmlns:cdr="http://schemas.openxmlformats.org/drawingml/2006/chartDrawing">
    <cdr:from>
      <cdr:x>0</cdr:x>
      <cdr:y>0</cdr:y>
    </cdr:from>
    <cdr:to>
      <cdr:x>1</cdr:x>
      <cdr:y>0.08707</cdr:y>
    </cdr:to>
    <cdr:sp macro="" textlink="">
      <cdr:nvSpPr>
        <cdr:cNvPr id="3" name="TextBox 13"/>
        <cdr:cNvSpPr txBox="1"/>
      </cdr:nvSpPr>
      <cdr:spPr>
        <a:xfrm xmlns:a="http://schemas.openxmlformats.org/drawingml/2006/main">
          <a:off x="0" y="0"/>
          <a:ext cx="3528392"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A" sz="1200" dirty="0"/>
            <a:t>Où le Canada se situe-t-il (2016)?</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0.07284</cdr:y>
    </cdr:to>
    <cdr:sp macro="" textlink="">
      <cdr:nvSpPr>
        <cdr:cNvPr id="2" name="TextBox 13"/>
        <cdr:cNvSpPr txBox="1"/>
      </cdr:nvSpPr>
      <cdr:spPr>
        <a:xfrm xmlns:a="http://schemas.openxmlformats.org/drawingml/2006/main">
          <a:off x="0" y="0"/>
          <a:ext cx="3600400"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200" dirty="0"/>
            <a:t>Où le Canada se situe-t-il (2016)?</a:t>
          </a:r>
        </a:p>
      </cdr:txBody>
    </cdr:sp>
  </cdr:relSizeAnchor>
</c:userShapes>
</file>

<file path=ppt/drawings/drawing30.xml><?xml version="1.0" encoding="utf-8"?>
<c:userShapes xmlns:c="http://schemas.openxmlformats.org/drawingml/2006/chart">
  <cdr:relSizeAnchor xmlns:cdr="http://schemas.openxmlformats.org/drawingml/2006/chartDrawing">
    <cdr:from>
      <cdr:x>0</cdr:x>
      <cdr:y>0</cdr:y>
    </cdr:from>
    <cdr:to>
      <cdr:x>1</cdr:x>
      <cdr:y>0.11417</cdr:y>
    </cdr:to>
    <cdr:sp macro="" textlink="">
      <cdr:nvSpPr>
        <cdr:cNvPr id="2" name="TextBox 13"/>
        <cdr:cNvSpPr txBox="1"/>
      </cdr:nvSpPr>
      <cdr:spPr>
        <a:xfrm xmlns:a="http://schemas.openxmlformats.org/drawingml/2006/main">
          <a:off x="-502038" y="-2524126"/>
          <a:ext cx="3528392" cy="363215"/>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CA" sz="1400" dirty="0"/>
        </a:p>
      </cdr:txBody>
    </cdr:sp>
  </cdr:relSizeAnchor>
  <cdr:relSizeAnchor xmlns:cdr="http://schemas.openxmlformats.org/drawingml/2006/chartDrawing">
    <cdr:from>
      <cdr:x>0</cdr:x>
      <cdr:y>0</cdr:y>
    </cdr:from>
    <cdr:to>
      <cdr:x>1</cdr:x>
      <cdr:y>0.08707</cdr:y>
    </cdr:to>
    <cdr:sp macro="" textlink="">
      <cdr:nvSpPr>
        <cdr:cNvPr id="3" name="TextBox 13"/>
        <cdr:cNvSpPr txBox="1"/>
      </cdr:nvSpPr>
      <cdr:spPr>
        <a:xfrm xmlns:a="http://schemas.openxmlformats.org/drawingml/2006/main">
          <a:off x="0" y="0"/>
          <a:ext cx="3528392"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A" sz="1200" dirty="0"/>
            <a:t>Où le Canada se situe-t-il (2016)?</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0.08014</cdr:y>
    </cdr:to>
    <cdr:sp macro="" textlink="">
      <cdr:nvSpPr>
        <cdr:cNvPr id="2" name="TextBox 10"/>
        <cdr:cNvSpPr txBox="1"/>
      </cdr:nvSpPr>
      <cdr:spPr>
        <a:xfrm xmlns:a="http://schemas.openxmlformats.org/drawingml/2006/main">
          <a:off x="0" y="0"/>
          <a:ext cx="3744416"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dirty="0" err="1">
              <a:latin typeface="Arial" panose="020B0604020202020204" pitchFamily="34" charset="0"/>
              <a:cs typeface="Arial" panose="020B0604020202020204" pitchFamily="34" charset="0"/>
            </a:rPr>
            <a:t>Comparaison</a:t>
          </a:r>
          <a:r>
            <a:rPr lang="en-CA" sz="1200" dirty="0">
              <a:latin typeface="Arial" panose="020B0604020202020204" pitchFamily="34" charset="0"/>
              <a:cs typeface="Arial" panose="020B0604020202020204" pitchFamily="34" charset="0"/>
            </a:rPr>
            <a:t> par </a:t>
          </a:r>
          <a:r>
            <a:rPr lang="en-CA" sz="1200" dirty="0" err="1">
              <a:latin typeface="Arial" panose="020B0604020202020204" pitchFamily="34" charset="0"/>
              <a:cs typeface="Arial" panose="020B0604020202020204" pitchFamily="34" charset="0"/>
            </a:rPr>
            <a:t>année</a:t>
          </a:r>
          <a:endParaRPr lang="en-CA" sz="1200"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0.08076</cdr:y>
    </cdr:to>
    <cdr:sp macro="" textlink="">
      <cdr:nvSpPr>
        <cdr:cNvPr id="3" name="Rectangle 2"/>
        <cdr:cNvSpPr/>
      </cdr:nvSpPr>
      <cdr:spPr>
        <a:xfrm xmlns:a="http://schemas.openxmlformats.org/drawingml/2006/main">
          <a:off x="0" y="0"/>
          <a:ext cx="3744000" cy="276999"/>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algn="ctr" fontAlgn="base">
            <a:spcBef>
              <a:spcPct val="50000"/>
            </a:spcBef>
            <a:spcAft>
              <a:spcPct val="0"/>
            </a:spcAft>
          </a:pPr>
          <a:r>
            <a:rPr lang="fr-FR" sz="1200" b="1" dirty="0" smtClean="0">
              <a:latin typeface="Arial" panose="020B0604020202020204" pitchFamily="34" charset="0"/>
              <a:cs typeface="Arial" panose="020B0604020202020204" pitchFamily="34" charset="0"/>
            </a:rPr>
            <a:t>Rendez-vous le jour même ou le suivant</a:t>
          </a:r>
          <a:endParaRPr lang="fr-FR" sz="1200" b="1" dirty="0">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1</cdr:x>
      <cdr:y>0.08089</cdr:y>
    </cdr:to>
    <cdr:sp macro="" textlink="">
      <cdr:nvSpPr>
        <cdr:cNvPr id="3" name="Rectangle 2"/>
        <cdr:cNvSpPr/>
      </cdr:nvSpPr>
      <cdr:spPr>
        <a:xfrm xmlns:a="http://schemas.openxmlformats.org/drawingml/2006/main">
          <a:off x="0" y="0"/>
          <a:ext cx="3744000" cy="276999"/>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algn="ctr" fontAlgn="base">
            <a:spcBef>
              <a:spcPct val="50000"/>
            </a:spcBef>
            <a:spcAft>
              <a:spcPct val="0"/>
            </a:spcAft>
          </a:pPr>
          <a:r>
            <a:rPr lang="fr-CA" sz="1200" b="1" dirty="0">
              <a:latin typeface="Arial" panose="020B0604020202020204" pitchFamily="34" charset="0"/>
              <a:cs typeface="Arial" panose="020B0604020202020204" pitchFamily="34" charset="0"/>
            </a:rPr>
            <a:t>Soins après les heures de travail </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1</cdr:x>
      <cdr:y>0.08056</cdr:y>
    </cdr:to>
    <cdr:sp macro="" textlink="">
      <cdr:nvSpPr>
        <cdr:cNvPr id="2" name="TextBox 13"/>
        <cdr:cNvSpPr txBox="1"/>
      </cdr:nvSpPr>
      <cdr:spPr>
        <a:xfrm xmlns:a="http://schemas.openxmlformats.org/drawingml/2006/main">
          <a:off x="0" y="0"/>
          <a:ext cx="3600400" cy="276999"/>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200" dirty="0"/>
            <a:t>Où le Canada se situe-t-il (2016)?</a:t>
          </a:r>
        </a:p>
      </cdr:txBody>
    </cdr:sp>
  </cdr:relSizeAnchor>
</c:userShapes>
</file>

<file path=ppt/drawings/drawing8.xml><?xml version="1.0" encoding="utf-8"?>
<c:userShapes xmlns:c="http://schemas.openxmlformats.org/drawingml/2006/chart">
  <cdr:relSizeAnchor xmlns:cdr="http://schemas.openxmlformats.org/drawingml/2006/chartDrawing">
    <cdr:from>
      <cdr:x>0.04649</cdr:x>
      <cdr:y>0</cdr:y>
    </cdr:from>
    <cdr:to>
      <cdr:x>1</cdr:x>
      <cdr:y>0.08863</cdr:y>
    </cdr:to>
    <cdr:sp macro="" textlink="">
      <cdr:nvSpPr>
        <cdr:cNvPr id="2" name="TextBox 10"/>
        <cdr:cNvSpPr txBox="1"/>
      </cdr:nvSpPr>
      <cdr:spPr>
        <a:xfrm xmlns:a="http://schemas.openxmlformats.org/drawingml/2006/main">
          <a:off x="170290" y="0"/>
          <a:ext cx="3492659" cy="307777"/>
        </a:xfrm>
        <a:prstGeom xmlns:a="http://schemas.openxmlformats.org/drawingml/2006/main" prst="rect">
          <a:avLst/>
        </a:prstGeom>
        <a:noFill xmlns:a="http://schemas.openxmlformats.org/drawingml/2006/main"/>
      </cdr:spPr>
      <cdr:txBody>
        <a:bodyPr xmlns:a="http://schemas.openxmlformats.org/drawingml/2006/main" wrap="square" l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400" dirty="0" err="1"/>
            <a:t>Comparaison</a:t>
          </a:r>
          <a:r>
            <a:rPr lang="en-CA" sz="1400" dirty="0"/>
            <a:t> par </a:t>
          </a:r>
          <a:r>
            <a:rPr lang="en-CA" sz="1400" dirty="0" err="1"/>
            <a:t>année</a:t>
          </a:r>
          <a:endParaRPr lang="en-CA" sz="1400" dirty="0"/>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0.08063</cdr:y>
    </cdr:from>
    <cdr:to>
      <cdr:x>1</cdr:x>
      <cdr:y>0.19577</cdr:y>
    </cdr:to>
    <cdr:sp macro="" textlink="">
      <cdr:nvSpPr>
        <cdr:cNvPr id="2" name="TextBox 5"/>
        <cdr:cNvSpPr txBox="1"/>
      </cdr:nvSpPr>
      <cdr:spPr>
        <a:xfrm xmlns:a="http://schemas.openxmlformats.org/drawingml/2006/main">
          <a:off x="0" y="193973"/>
          <a:ext cx="1828422" cy="2769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CA" sz="1200" b="0" dirty="0" smtClean="0">
              <a:latin typeface="Arial" panose="020B0604020202020204" pitchFamily="34" charset="0"/>
              <a:cs typeface="Arial" panose="020B0604020202020204" pitchFamily="34" charset="0"/>
            </a:rPr>
            <a:t>Canada</a:t>
          </a:r>
          <a:endParaRPr lang="en-CA" sz="1200" b="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032B81D-C73D-4805-B3FB-63DB16DF897A}" type="datetimeFigureOut">
              <a:rPr lang="en-CA" smtClean="0"/>
              <a:t>2020-06-02</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5991637-67B9-4B35-BA1C-F152207CE7A9}" type="slidenum">
              <a:rPr lang="en-CA" smtClean="0"/>
              <a:t>‹#›</a:t>
            </a:fld>
            <a:endParaRPr lang="en-CA"/>
          </a:p>
        </p:txBody>
      </p:sp>
    </p:spTree>
    <p:extLst>
      <p:ext uri="{BB962C8B-B14F-4D97-AF65-F5344CB8AC3E}">
        <p14:creationId xmlns:p14="http://schemas.microsoft.com/office/powerpoint/2010/main" val="2333737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02DA7F-9FF9-483D-A1DE-8000C11127BD}" type="datetimeFigureOut">
              <a:rPr lang="en-CA" smtClean="0"/>
              <a:t>2020-06-02</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A1B70D-1567-45F2-A648-7E3BD1163FAE}" type="slidenum">
              <a:rPr lang="en-CA" smtClean="0"/>
              <a:t>‹#›</a:t>
            </a:fld>
            <a:endParaRPr lang="en-CA"/>
          </a:p>
        </p:txBody>
      </p:sp>
    </p:spTree>
    <p:extLst>
      <p:ext uri="{BB962C8B-B14F-4D97-AF65-F5344CB8AC3E}">
        <p14:creationId xmlns:p14="http://schemas.microsoft.com/office/powerpoint/2010/main" val="214967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A1B70D-1567-45F2-A648-7E3BD1163FAE}" type="slidenum">
              <a:rPr lang="en-CA" smtClean="0"/>
              <a:t>1</a:t>
            </a:fld>
            <a:endParaRPr lang="en-CA"/>
          </a:p>
        </p:txBody>
      </p:sp>
    </p:spTree>
    <p:extLst>
      <p:ext uri="{BB962C8B-B14F-4D97-AF65-F5344CB8AC3E}">
        <p14:creationId xmlns:p14="http://schemas.microsoft.com/office/powerpoint/2010/main" val="3499012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1226695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11</a:t>
            </a:fld>
            <a:endParaRPr lang="en-CA"/>
          </a:p>
        </p:txBody>
      </p:sp>
    </p:spTree>
    <p:extLst>
      <p:ext uri="{BB962C8B-B14F-4D97-AF65-F5344CB8AC3E}">
        <p14:creationId xmlns:p14="http://schemas.microsoft.com/office/powerpoint/2010/main" val="72403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900" b="1" dirty="0" smtClean="0">
                <a:latin typeface="Arial" panose="020B0604020202020204" pitchFamily="34" charset="0"/>
                <a:cs typeface="Arial" panose="020B0604020202020204" pitchFamily="34" charset="0"/>
              </a:rPr>
              <a:t>Remarque</a:t>
            </a:r>
          </a:p>
          <a:p>
            <a:r>
              <a:rPr lang="en-US" sz="900" dirty="0" smtClean="0">
                <a:solidFill>
                  <a:srgbClr val="FF0000"/>
                </a:solidFill>
                <a:latin typeface="Arial" panose="020B0604020202020204" pitchFamily="34" charset="0"/>
                <a:cs typeface="Arial" panose="020B0604020202020204" pitchFamily="34" charset="0"/>
              </a:rPr>
              <a:t>La</a:t>
            </a:r>
            <a:r>
              <a:rPr lang="en-US" sz="900" baseline="0" dirty="0" smtClean="0">
                <a:solidFill>
                  <a:srgbClr val="FF0000"/>
                </a:solidFill>
                <a:latin typeface="Arial" panose="020B0604020202020204" pitchFamily="34" charset="0"/>
                <a:cs typeface="Arial" panose="020B0604020202020204" pitchFamily="34" charset="0"/>
              </a:rPr>
              <a:t> </a:t>
            </a:r>
            <a:r>
              <a:rPr lang="en-US" sz="900" baseline="0" dirty="0" err="1" smtClean="0">
                <a:solidFill>
                  <a:srgbClr val="FF0000"/>
                </a:solidFill>
                <a:latin typeface="Arial" panose="020B0604020202020204" pitchFamily="34" charset="0"/>
                <a:cs typeface="Arial" panose="020B0604020202020204" pitchFamily="34" charset="0"/>
              </a:rPr>
              <a:t>méthodologie</a:t>
            </a:r>
            <a:r>
              <a:rPr lang="en-US" sz="900" baseline="0" dirty="0" smtClean="0">
                <a:solidFill>
                  <a:srgbClr val="FF0000"/>
                </a:solidFill>
                <a:latin typeface="Arial" panose="020B0604020202020204" pitchFamily="34" charset="0"/>
                <a:cs typeface="Arial" panose="020B0604020202020204" pitchFamily="34" charset="0"/>
              </a:rPr>
              <a:t> de 2016 </a:t>
            </a:r>
            <a:r>
              <a:rPr lang="en-US" sz="900" baseline="0" dirty="0" err="1" smtClean="0">
                <a:solidFill>
                  <a:srgbClr val="FF0000"/>
                </a:solidFill>
                <a:latin typeface="Arial" panose="020B0604020202020204" pitchFamily="34" charset="0"/>
                <a:cs typeface="Arial" panose="020B0604020202020204" pitchFamily="34" charset="0"/>
              </a:rPr>
              <a:t>est</a:t>
            </a:r>
            <a:r>
              <a:rPr lang="en-US" sz="900" baseline="0" dirty="0" smtClean="0">
                <a:solidFill>
                  <a:srgbClr val="FF0000"/>
                </a:solidFill>
                <a:latin typeface="Arial" panose="020B0604020202020204" pitchFamily="34" charset="0"/>
                <a:cs typeface="Arial" panose="020B0604020202020204" pitchFamily="34" charset="0"/>
              </a:rPr>
              <a:t> un </a:t>
            </a:r>
            <a:r>
              <a:rPr lang="en-US" sz="900" baseline="0" dirty="0" err="1" smtClean="0">
                <a:solidFill>
                  <a:srgbClr val="FF0000"/>
                </a:solidFill>
                <a:latin typeface="Arial" panose="020B0604020202020204" pitchFamily="34" charset="0"/>
                <a:cs typeface="Arial" panose="020B0604020202020204" pitchFamily="34" charset="0"/>
              </a:rPr>
              <a:t>peu</a:t>
            </a:r>
            <a:r>
              <a:rPr lang="en-US" sz="900" baseline="0" dirty="0" smtClean="0">
                <a:solidFill>
                  <a:srgbClr val="FF0000"/>
                </a:solidFill>
                <a:latin typeface="Arial" panose="020B0604020202020204" pitchFamily="34" charset="0"/>
                <a:cs typeface="Arial" panose="020B0604020202020204" pitchFamily="34" charset="0"/>
              </a:rPr>
              <a:t> </a:t>
            </a:r>
            <a:r>
              <a:rPr lang="en-US" sz="900" baseline="0" dirty="0" err="1" smtClean="0">
                <a:solidFill>
                  <a:srgbClr val="FF0000"/>
                </a:solidFill>
                <a:latin typeface="Arial" panose="020B0604020202020204" pitchFamily="34" charset="0"/>
                <a:cs typeface="Arial" panose="020B0604020202020204" pitchFamily="34" charset="0"/>
              </a:rPr>
              <a:t>différente</a:t>
            </a:r>
            <a:r>
              <a:rPr lang="en-US" sz="900" dirty="0" smtClean="0">
                <a:latin typeface="Arial" panose="020B0604020202020204" pitchFamily="34" charset="0"/>
                <a:cs typeface="Arial" panose="020B0604020202020204" pitchFamily="34" charset="0"/>
              </a:rPr>
              <a:t>, </a:t>
            </a:r>
            <a:r>
              <a:rPr lang="en-US" sz="900" dirty="0" err="1" smtClean="0">
                <a:latin typeface="Arial" panose="020B0604020202020204" pitchFamily="34" charset="0"/>
                <a:cs typeface="Arial" panose="020B0604020202020204" pitchFamily="34" charset="0"/>
              </a:rPr>
              <a:t>parce</a:t>
            </a:r>
            <a:r>
              <a:rPr lang="en-US" sz="900" dirty="0" smtClean="0">
                <a:latin typeface="Arial" panose="020B0604020202020204" pitchFamily="34" charset="0"/>
                <a:cs typeface="Arial" panose="020B0604020202020204" pitchFamily="34" charset="0"/>
              </a:rPr>
              <a:t> </a:t>
            </a:r>
            <a:r>
              <a:rPr lang="en-US" sz="900" dirty="0" err="1" smtClean="0">
                <a:latin typeface="Arial" panose="020B0604020202020204" pitchFamily="34" charset="0"/>
                <a:cs typeface="Arial" panose="020B0604020202020204" pitchFamily="34" charset="0"/>
              </a:rPr>
              <a:t>qu’elle</a:t>
            </a:r>
            <a:r>
              <a:rPr lang="en-US" sz="900" dirty="0" smtClean="0">
                <a:latin typeface="Arial" panose="020B0604020202020204" pitchFamily="34" charset="0"/>
                <a:cs typeface="Arial" panose="020B0604020202020204" pitchFamily="34" charset="0"/>
              </a:rPr>
              <a:t> </a:t>
            </a:r>
            <a:r>
              <a:rPr lang="en-US" sz="900" dirty="0" err="1" smtClean="0">
                <a:latin typeface="Arial" panose="020B0604020202020204" pitchFamily="34" charset="0"/>
                <a:cs typeface="Arial" panose="020B0604020202020204" pitchFamily="34" charset="0"/>
              </a:rPr>
              <a:t>exclut</a:t>
            </a:r>
            <a:r>
              <a:rPr lang="en-US" sz="900" baseline="0" dirty="0" smtClean="0">
                <a:latin typeface="Arial" panose="020B0604020202020204" pitchFamily="34" charset="0"/>
                <a:cs typeface="Arial" panose="020B0604020202020204" pitchFamily="34" charset="0"/>
              </a:rPr>
              <a:t> les </a:t>
            </a:r>
            <a:r>
              <a:rPr lang="en-US" sz="900" baseline="0" dirty="0" err="1" smtClean="0">
                <a:latin typeface="Arial" panose="020B0604020202020204" pitchFamily="34" charset="0"/>
                <a:cs typeface="Arial" panose="020B0604020202020204" pitchFamily="34" charset="0"/>
              </a:rPr>
              <a:t>répondants</a:t>
            </a:r>
            <a:r>
              <a:rPr lang="en-US" sz="900" baseline="0" dirty="0" smtClean="0">
                <a:latin typeface="Arial" panose="020B0604020202020204" pitchFamily="34" charset="0"/>
                <a:cs typeface="Arial" panose="020B0604020202020204" pitchFamily="34" charset="0"/>
              </a:rPr>
              <a:t> qui </a:t>
            </a:r>
            <a:r>
              <a:rPr lang="en-US" sz="900" baseline="0" dirty="0" err="1" smtClean="0">
                <a:latin typeface="Arial" panose="020B0604020202020204" pitchFamily="34" charset="0"/>
                <a:cs typeface="Arial" panose="020B0604020202020204" pitchFamily="34" charset="0"/>
              </a:rPr>
              <a:t>n’ont</a:t>
            </a:r>
            <a:r>
              <a:rPr lang="en-US" sz="900" baseline="0" dirty="0" smtClean="0">
                <a:latin typeface="Arial" panose="020B0604020202020204" pitchFamily="34" charset="0"/>
                <a:cs typeface="Arial" panose="020B0604020202020204" pitchFamily="34" charset="0"/>
              </a:rPr>
              <a:t> pas </a:t>
            </a:r>
            <a:r>
              <a:rPr lang="en-US" sz="900" baseline="0" dirty="0" err="1" smtClean="0">
                <a:latin typeface="Arial" panose="020B0604020202020204" pitchFamily="34" charset="0"/>
                <a:cs typeface="Arial" panose="020B0604020202020204" pitchFamily="34" charset="0"/>
              </a:rPr>
              <a:t>tenté</a:t>
            </a:r>
            <a:r>
              <a:rPr lang="en-US" sz="900" baseline="0" dirty="0" smtClean="0">
                <a:latin typeface="Arial" panose="020B0604020202020204" pitchFamily="34" charset="0"/>
                <a:cs typeface="Arial" panose="020B0604020202020204" pitchFamily="34" charset="0"/>
              </a:rPr>
              <a:t> de </a:t>
            </a:r>
            <a:r>
              <a:rPr lang="en-US" sz="900" baseline="0" dirty="0" err="1" smtClean="0">
                <a:latin typeface="Arial" panose="020B0604020202020204" pitchFamily="34" charset="0"/>
                <a:cs typeface="Arial" panose="020B0604020202020204" pitchFamily="34" charset="0"/>
              </a:rPr>
              <a:t>prendre</a:t>
            </a:r>
            <a:r>
              <a:rPr lang="en-US" sz="900" baseline="0" dirty="0" smtClean="0">
                <a:latin typeface="Arial" panose="020B0604020202020204" pitchFamily="34" charset="0"/>
                <a:cs typeface="Arial" panose="020B0604020202020204" pitchFamily="34" charset="0"/>
              </a:rPr>
              <a:t> un </a:t>
            </a:r>
            <a:r>
              <a:rPr lang="en-US" sz="900" baseline="0" dirty="0" err="1" smtClean="0">
                <a:latin typeface="Arial" panose="020B0604020202020204" pitchFamily="34" charset="0"/>
                <a:cs typeface="Arial" panose="020B0604020202020204" pitchFamily="34" charset="0"/>
              </a:rPr>
              <a:t>rendez-vous</a:t>
            </a:r>
            <a:r>
              <a:rPr lang="en-US" sz="900" baseline="0" dirty="0" smtClean="0">
                <a:latin typeface="Arial" panose="020B0604020202020204" pitchFamily="34" charset="0"/>
                <a:cs typeface="Arial" panose="020B0604020202020204" pitchFamily="34" charset="0"/>
              </a:rPr>
              <a:t> avec un </a:t>
            </a:r>
            <a:r>
              <a:rPr lang="en-US" sz="900" baseline="0" dirty="0" err="1" smtClean="0">
                <a:latin typeface="Arial" panose="020B0604020202020204" pitchFamily="34" charset="0"/>
                <a:cs typeface="Arial" panose="020B0604020202020204" pitchFamily="34" charset="0"/>
              </a:rPr>
              <a:t>médecin</a:t>
            </a:r>
            <a:r>
              <a:rPr lang="en-US" sz="900" baseline="0" dirty="0" smtClean="0">
                <a:latin typeface="Arial" panose="020B0604020202020204" pitchFamily="34" charset="0"/>
                <a:cs typeface="Arial" panose="020B0604020202020204" pitchFamily="34" charset="0"/>
              </a:rPr>
              <a:t>. </a:t>
            </a:r>
            <a:r>
              <a:rPr lang="en-US" sz="900" baseline="0" dirty="0" err="1" smtClean="0">
                <a:latin typeface="Arial" panose="020B0604020202020204" pitchFamily="34" charset="0"/>
                <a:cs typeface="Arial" panose="020B0604020202020204" pitchFamily="34" charset="0"/>
              </a:rPr>
              <a:t>Cette</a:t>
            </a:r>
            <a:r>
              <a:rPr lang="en-US" sz="900" baseline="0" dirty="0" smtClean="0">
                <a:latin typeface="Arial" panose="020B0604020202020204" pitchFamily="34" charset="0"/>
                <a:cs typeface="Arial" panose="020B0604020202020204" pitchFamily="34" charset="0"/>
              </a:rPr>
              <a:t> </a:t>
            </a:r>
            <a:r>
              <a:rPr lang="en-US" sz="900" dirty="0" smtClean="0">
                <a:latin typeface="Arial" panose="020B0604020202020204" pitchFamily="34" charset="0"/>
                <a:cs typeface="Arial" panose="020B0604020202020204" pitchFamily="34" charset="0"/>
              </a:rPr>
              <a:t>information </a:t>
            </a:r>
            <a:r>
              <a:rPr lang="en-US" sz="900" dirty="0" err="1" smtClean="0">
                <a:latin typeface="Arial" panose="020B0604020202020204" pitchFamily="34" charset="0"/>
                <a:cs typeface="Arial" panose="020B0604020202020204" pitchFamily="34" charset="0"/>
              </a:rPr>
              <a:t>n’était</a:t>
            </a:r>
            <a:r>
              <a:rPr lang="en-US" sz="900" dirty="0" smtClean="0">
                <a:latin typeface="Arial" panose="020B0604020202020204" pitchFamily="34" charset="0"/>
                <a:cs typeface="Arial" panose="020B0604020202020204" pitchFamily="34" charset="0"/>
              </a:rPr>
              <a:t> pas </a:t>
            </a:r>
            <a:r>
              <a:rPr lang="en-US" sz="900" dirty="0" err="1" smtClean="0">
                <a:latin typeface="Arial" panose="020B0604020202020204" pitchFamily="34" charset="0"/>
                <a:cs typeface="Arial" panose="020B0604020202020204" pitchFamily="34" charset="0"/>
              </a:rPr>
              <a:t>disponible</a:t>
            </a:r>
            <a:r>
              <a:rPr lang="en-US" sz="900" dirty="0" smtClean="0">
                <a:latin typeface="Arial" panose="020B0604020202020204" pitchFamily="34" charset="0"/>
                <a:cs typeface="Arial" panose="020B0604020202020204" pitchFamily="34" charset="0"/>
              </a:rPr>
              <a:t> </a:t>
            </a:r>
            <a:r>
              <a:rPr lang="en-US" sz="900" dirty="0" err="1" smtClean="0">
                <a:latin typeface="Arial" panose="020B0604020202020204" pitchFamily="34" charset="0"/>
                <a:cs typeface="Arial" panose="020B0604020202020204" pitchFamily="34" charset="0"/>
              </a:rPr>
              <a:t>dans</a:t>
            </a:r>
            <a:r>
              <a:rPr lang="en-US" sz="900" dirty="0" smtClean="0">
                <a:latin typeface="Arial" panose="020B0604020202020204" pitchFamily="34" charset="0"/>
                <a:cs typeface="Arial" panose="020B0604020202020204" pitchFamily="34" charset="0"/>
              </a:rPr>
              <a:t> les </a:t>
            </a:r>
            <a:r>
              <a:rPr lang="en-US" sz="900" dirty="0" err="1" smtClean="0">
                <a:latin typeface="Arial" panose="020B0604020202020204" pitchFamily="34" charset="0"/>
                <a:cs typeface="Arial" panose="020B0604020202020204" pitchFamily="34" charset="0"/>
              </a:rPr>
              <a:t>années</a:t>
            </a:r>
            <a:r>
              <a:rPr lang="en-US" sz="900" dirty="0" smtClean="0">
                <a:latin typeface="Arial" panose="020B0604020202020204" pitchFamily="34" charset="0"/>
                <a:cs typeface="Arial" panose="020B0604020202020204" pitchFamily="34" charset="0"/>
              </a:rPr>
              <a:t> </a:t>
            </a:r>
            <a:r>
              <a:rPr lang="en-US" sz="900" dirty="0" err="1" smtClean="0">
                <a:latin typeface="Arial" panose="020B0604020202020204" pitchFamily="34" charset="0"/>
                <a:cs typeface="Arial" panose="020B0604020202020204" pitchFamily="34" charset="0"/>
              </a:rPr>
              <a:t>antérieures</a:t>
            </a:r>
            <a:r>
              <a:rPr lang="en-US" sz="900" dirty="0" smtClean="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DEFAB41C-FD90-4738-AB93-EE25286F6313}" type="slidenum">
              <a:rPr lang="en-CA" smtClean="0"/>
              <a:t>12</a:t>
            </a:fld>
            <a:endParaRPr lang="en-CA" dirty="0"/>
          </a:p>
        </p:txBody>
      </p:sp>
    </p:spTree>
    <p:extLst>
      <p:ext uri="{BB962C8B-B14F-4D97-AF65-F5344CB8AC3E}">
        <p14:creationId xmlns:p14="http://schemas.microsoft.com/office/powerpoint/2010/main" val="1732017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900" b="1" dirty="0" smtClean="0">
                <a:latin typeface="Arial" panose="020B0604020202020204" pitchFamily="34" charset="0"/>
                <a:cs typeface="Arial" panose="020B0604020202020204" pitchFamily="34" charset="0"/>
              </a:rPr>
              <a:t>Remarque</a:t>
            </a:r>
            <a:endParaRPr lang="en-CA" sz="900" b="1" dirty="0" smtClean="0">
              <a:solidFill>
                <a:srgbClr val="FF0000"/>
              </a:solidFill>
              <a:latin typeface="Arial" panose="020B0604020202020204" pitchFamily="34" charset="0"/>
              <a:cs typeface="Arial" panose="020B0604020202020204" pitchFamily="34" charset="0"/>
            </a:endParaRPr>
          </a:p>
          <a:p>
            <a:r>
              <a:rPr lang="en-CA" sz="900" dirty="0" smtClean="0">
                <a:solidFill>
                  <a:srgbClr val="FF0000"/>
                </a:solidFill>
                <a:latin typeface="Arial" panose="020B0604020202020204" pitchFamily="34" charset="0"/>
                <a:cs typeface="Arial" panose="020B0604020202020204" pitchFamily="34" charset="0"/>
              </a:rPr>
              <a:t>Les </a:t>
            </a:r>
            <a:r>
              <a:rPr lang="en-CA" sz="900" dirty="0" err="1" smtClean="0">
                <a:solidFill>
                  <a:srgbClr val="FF0000"/>
                </a:solidFill>
                <a:latin typeface="Arial" panose="020B0604020202020204" pitchFamily="34" charset="0"/>
                <a:cs typeface="Arial" panose="020B0604020202020204" pitchFamily="34" charset="0"/>
              </a:rPr>
              <a:t>personnes</a:t>
            </a:r>
            <a:r>
              <a:rPr lang="en-CA" sz="900" dirty="0" smtClean="0">
                <a:solidFill>
                  <a:srgbClr val="FF0000"/>
                </a:solidFill>
                <a:latin typeface="Arial" panose="020B0604020202020204" pitchFamily="34" charset="0"/>
                <a:cs typeface="Arial" panose="020B0604020202020204" pitchFamily="34" charset="0"/>
              </a:rPr>
              <a:t> qui </a:t>
            </a:r>
            <a:r>
              <a:rPr lang="en-CA" sz="900" dirty="0" err="1" smtClean="0">
                <a:solidFill>
                  <a:srgbClr val="FF0000"/>
                </a:solidFill>
                <a:latin typeface="Arial" panose="020B0604020202020204" pitchFamily="34" charset="0"/>
                <a:cs typeface="Arial" panose="020B0604020202020204" pitchFamily="34" charset="0"/>
              </a:rPr>
              <a:t>n’ont</a:t>
            </a:r>
            <a:r>
              <a:rPr lang="en-CA" sz="900" dirty="0" smtClean="0">
                <a:solidFill>
                  <a:srgbClr val="FF0000"/>
                </a:solidFill>
                <a:latin typeface="Arial" panose="020B0604020202020204" pitchFamily="34" charset="0"/>
                <a:cs typeface="Arial" panose="020B0604020202020204" pitchFamily="34" charset="0"/>
              </a:rPr>
              <a:t> pas </a:t>
            </a:r>
            <a:r>
              <a:rPr lang="en-CA" sz="900" dirty="0" err="1" smtClean="0">
                <a:solidFill>
                  <a:srgbClr val="FF0000"/>
                </a:solidFill>
                <a:latin typeface="Arial" panose="020B0604020202020204" pitchFamily="34" charset="0"/>
                <a:cs typeface="Arial" panose="020B0604020202020204" pitchFamily="34" charset="0"/>
              </a:rPr>
              <a:t>tenté</a:t>
            </a:r>
            <a:r>
              <a:rPr lang="en-CA" sz="900" dirty="0" smtClean="0">
                <a:solidFill>
                  <a:srgbClr val="FF0000"/>
                </a:solidFill>
                <a:latin typeface="Arial" panose="020B0604020202020204" pitchFamily="34" charset="0"/>
                <a:cs typeface="Arial" panose="020B0604020202020204" pitchFamily="34" charset="0"/>
              </a:rPr>
              <a:t> de </a:t>
            </a:r>
            <a:r>
              <a:rPr lang="en-CA" sz="900" dirty="0" err="1" smtClean="0">
                <a:solidFill>
                  <a:srgbClr val="FF0000"/>
                </a:solidFill>
                <a:latin typeface="Arial" panose="020B0604020202020204" pitchFamily="34" charset="0"/>
                <a:cs typeface="Arial" panose="020B0604020202020204" pitchFamily="34" charset="0"/>
              </a:rPr>
              <a:t>prendre</a:t>
            </a:r>
            <a:r>
              <a:rPr lang="en-CA" sz="900" dirty="0" smtClean="0">
                <a:solidFill>
                  <a:srgbClr val="FF0000"/>
                </a:solidFill>
                <a:latin typeface="Arial" panose="020B0604020202020204" pitchFamily="34" charset="0"/>
                <a:cs typeface="Arial" panose="020B0604020202020204" pitchFamily="34" charset="0"/>
              </a:rPr>
              <a:t> un</a:t>
            </a:r>
            <a:r>
              <a:rPr lang="en-CA" sz="900" baseline="0" dirty="0" smtClean="0">
                <a:solidFill>
                  <a:srgbClr val="FF0000"/>
                </a:solidFill>
                <a:latin typeface="Arial" panose="020B0604020202020204" pitchFamily="34" charset="0"/>
                <a:cs typeface="Arial" panose="020B0604020202020204" pitchFamily="34" charset="0"/>
              </a:rPr>
              <a:t> </a:t>
            </a:r>
            <a:r>
              <a:rPr lang="en-CA" sz="900" baseline="0" dirty="0" err="1" smtClean="0">
                <a:solidFill>
                  <a:srgbClr val="FF0000"/>
                </a:solidFill>
                <a:latin typeface="Arial" panose="020B0604020202020204" pitchFamily="34" charset="0"/>
                <a:cs typeface="Arial" panose="020B0604020202020204" pitchFamily="34" charset="0"/>
              </a:rPr>
              <a:t>rendez-vous</a:t>
            </a:r>
            <a:r>
              <a:rPr lang="en-CA" sz="900" baseline="0" dirty="0" smtClean="0">
                <a:solidFill>
                  <a:srgbClr val="FF0000"/>
                </a:solidFill>
                <a:latin typeface="Arial" panose="020B0604020202020204" pitchFamily="34" charset="0"/>
                <a:cs typeface="Arial" panose="020B0604020202020204" pitchFamily="34" charset="0"/>
              </a:rPr>
              <a:t> après les </a:t>
            </a:r>
            <a:r>
              <a:rPr lang="en-CA" sz="900" baseline="0" dirty="0" err="1" smtClean="0">
                <a:solidFill>
                  <a:srgbClr val="FF0000"/>
                </a:solidFill>
                <a:latin typeface="Arial" panose="020B0604020202020204" pitchFamily="34" charset="0"/>
                <a:cs typeface="Arial" panose="020B0604020202020204" pitchFamily="34" charset="0"/>
              </a:rPr>
              <a:t>heures</a:t>
            </a:r>
            <a:r>
              <a:rPr lang="en-CA" sz="900" baseline="0" dirty="0" smtClean="0">
                <a:solidFill>
                  <a:srgbClr val="FF0000"/>
                </a:solidFill>
                <a:latin typeface="Arial" panose="020B0604020202020204" pitchFamily="34" charset="0"/>
                <a:cs typeface="Arial" panose="020B0604020202020204" pitchFamily="34" charset="0"/>
              </a:rPr>
              <a:t> de travail </a:t>
            </a:r>
            <a:r>
              <a:rPr lang="en-CA" sz="900" baseline="0" dirty="0" err="1" smtClean="0">
                <a:solidFill>
                  <a:srgbClr val="FF0000"/>
                </a:solidFill>
                <a:latin typeface="Arial" panose="020B0604020202020204" pitchFamily="34" charset="0"/>
                <a:cs typeface="Arial" panose="020B0604020202020204" pitchFamily="34" charset="0"/>
              </a:rPr>
              <a:t>sont</a:t>
            </a:r>
            <a:r>
              <a:rPr lang="en-CA" sz="900" baseline="0" dirty="0" smtClean="0">
                <a:solidFill>
                  <a:srgbClr val="FF0000"/>
                </a:solidFill>
                <a:latin typeface="Arial" panose="020B0604020202020204" pitchFamily="34" charset="0"/>
                <a:cs typeface="Arial" panose="020B0604020202020204" pitchFamily="34" charset="0"/>
              </a:rPr>
              <a:t> </a:t>
            </a:r>
            <a:r>
              <a:rPr lang="en-CA" sz="900" baseline="0" dirty="0" err="1" smtClean="0">
                <a:solidFill>
                  <a:srgbClr val="FF0000"/>
                </a:solidFill>
                <a:latin typeface="Arial" panose="020B0604020202020204" pitchFamily="34" charset="0"/>
                <a:cs typeface="Arial" panose="020B0604020202020204" pitchFamily="34" charset="0"/>
              </a:rPr>
              <a:t>exclues</a:t>
            </a:r>
            <a:r>
              <a:rPr lang="en-CA" sz="900" baseline="0" dirty="0" smtClean="0">
                <a:solidFill>
                  <a:srgbClr val="FF0000"/>
                </a:solidFill>
                <a:latin typeface="Arial" panose="020B0604020202020204" pitchFamily="34" charset="0"/>
                <a:cs typeface="Arial" panose="020B0604020202020204" pitchFamily="34" charset="0"/>
              </a:rPr>
              <a:t> du </a:t>
            </a:r>
            <a:r>
              <a:rPr lang="en-CA" sz="900" baseline="0" dirty="0" err="1" smtClean="0">
                <a:solidFill>
                  <a:srgbClr val="FF0000"/>
                </a:solidFill>
                <a:latin typeface="Arial" panose="020B0604020202020204" pitchFamily="34" charset="0"/>
                <a:cs typeface="Arial" panose="020B0604020202020204" pitchFamily="34" charset="0"/>
              </a:rPr>
              <a:t>dénominateur</a:t>
            </a:r>
            <a:r>
              <a:rPr lang="en-CA" sz="900" baseline="0" dirty="0" smtClean="0">
                <a:solidFill>
                  <a:srgbClr val="FF0000"/>
                </a:solidFill>
                <a:latin typeface="Arial" panose="020B0604020202020204" pitchFamily="34" charset="0"/>
                <a:cs typeface="Arial" panose="020B0604020202020204" pitchFamily="34" charset="0"/>
              </a:rPr>
              <a:t>.</a:t>
            </a:r>
            <a:endParaRPr lang="en-CA"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FAB41C-FD90-4738-AB93-EE25286F6313}" type="slidenum">
              <a:rPr lang="en-CA" smtClean="0"/>
              <a:t>13</a:t>
            </a:fld>
            <a:endParaRPr lang="en-CA" dirty="0"/>
          </a:p>
        </p:txBody>
      </p:sp>
    </p:spTree>
    <p:extLst>
      <p:ext uri="{BB962C8B-B14F-4D97-AF65-F5344CB8AC3E}">
        <p14:creationId xmlns:p14="http://schemas.microsoft.com/office/powerpoint/2010/main" val="938892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lnSpc>
                <a:spcPts val="1100"/>
              </a:lnSpc>
              <a:buNone/>
            </a:pPr>
            <a:r>
              <a:rPr lang="en-CA" sz="900" b="1" dirty="0" smtClean="0">
                <a:latin typeface="Arial" panose="020B0604020202020204" pitchFamily="34" charset="0"/>
                <a:cs typeface="Arial" panose="020B0604020202020204" pitchFamily="34" charset="0"/>
              </a:rPr>
              <a:t>Sources</a:t>
            </a:r>
          </a:p>
          <a:p>
            <a:pPr marL="0" marR="0" indent="0" algn="l" defTabSz="914400" rtl="0" eaLnBrk="1" fontAlgn="auto" latinLnBrk="0" hangingPunct="1">
              <a:lnSpc>
                <a:spcPts val="1100"/>
              </a:lnSpc>
              <a:spcBef>
                <a:spcPct val="0"/>
              </a:spcBef>
              <a:spcAft>
                <a:spcPct val="0"/>
              </a:spcAft>
              <a:buClrTx/>
              <a:buSzTx/>
              <a:buFont typeface="Arial" panose="020B0604020202020204" pitchFamily="34" charset="0"/>
              <a:buNone/>
              <a:defRPr/>
            </a:pPr>
            <a:r>
              <a:rPr lang="en-US" sz="900" dirty="0" err="1" smtClean="0">
                <a:latin typeface="Arial" panose="020B0604020202020204" pitchFamily="34" charset="0"/>
                <a:cs typeface="Arial" panose="020B0604020202020204" pitchFamily="34" charset="0"/>
              </a:rPr>
              <a:t>Fonds</a:t>
            </a:r>
            <a:r>
              <a:rPr lang="en-US" sz="900" dirty="0" smtClean="0">
                <a:latin typeface="Arial" panose="020B0604020202020204" pitchFamily="34" charset="0"/>
                <a:cs typeface="Arial" panose="020B0604020202020204" pitchFamily="34" charset="0"/>
              </a:rPr>
              <a:t> du Commonwealth. </a:t>
            </a:r>
            <a:r>
              <a:rPr lang="en-US" sz="900" i="1" dirty="0" smtClean="0">
                <a:latin typeface="Arial" panose="020B0604020202020204" pitchFamily="34" charset="0"/>
                <a:cs typeface="Arial" panose="020B0604020202020204" pitchFamily="34" charset="0"/>
              </a:rPr>
              <a:t>The Commonwealth Fund 2009 International Health Policy Survey of Primary Care Physicians in Eleven Countries</a:t>
            </a:r>
            <a:r>
              <a:rPr lang="en-US" sz="900" dirty="0" smtClean="0">
                <a:latin typeface="Arial" panose="020B0604020202020204" pitchFamily="34" charset="0"/>
                <a:cs typeface="Arial" panose="020B0604020202020204" pitchFamily="34" charset="0"/>
              </a:rPr>
              <a:t>. 2009. </a:t>
            </a:r>
            <a:r>
              <a:rPr lang="en-CA" sz="900" kern="1200" dirty="0" smtClean="0">
                <a:solidFill>
                  <a:schemeClr val="tx1"/>
                </a:solidFill>
                <a:effectLst/>
                <a:latin typeface="Arial" panose="020B0604020202020204" pitchFamily="34" charset="0"/>
                <a:ea typeface="+mn-ea"/>
                <a:cs typeface="Arial" panose="020B0604020202020204" pitchFamily="34" charset="0"/>
              </a:rPr>
              <a:t>http://www.commonwealthfund.org/~/media/Files/Publications/In the Literature/2009/Nov/PDF_Schoen_2009_Commonwealth_Fund_11country_intl_survey_chartpack_white_bkgd_PF.pdf. </a:t>
            </a:r>
          </a:p>
          <a:p>
            <a:pPr marL="0" indent="0">
              <a:lnSpc>
                <a:spcPts val="1100"/>
              </a:lnSpc>
              <a:buNone/>
            </a:pPr>
            <a:r>
              <a:rPr lang="en-US" sz="900" dirty="0" err="1" smtClean="0">
                <a:latin typeface="Arial" panose="020B0604020202020204" pitchFamily="34" charset="0"/>
                <a:cs typeface="Arial" panose="020B0604020202020204" pitchFamily="34" charset="0"/>
              </a:rPr>
              <a:t>Fonds</a:t>
            </a:r>
            <a:r>
              <a:rPr lang="en-US" sz="900" dirty="0" smtClean="0">
                <a:latin typeface="Arial" panose="020B0604020202020204" pitchFamily="34" charset="0"/>
                <a:cs typeface="Arial" panose="020B0604020202020204" pitchFamily="34" charset="0"/>
              </a:rPr>
              <a:t> du Commonwealth. </a:t>
            </a:r>
            <a:r>
              <a:rPr lang="en-US" sz="900" i="1" dirty="0" smtClean="0">
                <a:latin typeface="Arial" panose="020B0604020202020204" pitchFamily="34" charset="0"/>
                <a:cs typeface="Arial" panose="020B0604020202020204" pitchFamily="34" charset="0"/>
              </a:rPr>
              <a:t>The Commonwealth Fund 2010 International Health Policy Survey in Eleven Countries</a:t>
            </a:r>
            <a:r>
              <a:rPr lang="en-US" sz="900" dirty="0" smtClean="0">
                <a:latin typeface="Arial" panose="020B0604020202020204" pitchFamily="34" charset="0"/>
                <a:cs typeface="Arial" panose="020B0604020202020204" pitchFamily="34" charset="0"/>
              </a:rPr>
              <a:t>. 2010. http://www.commonwealthfund.org/~/media/files/publications/chartbook/2010/pdf_2010_ihp_survey_chartpack_full_12022010.pdf. </a:t>
            </a:r>
          </a:p>
          <a:p>
            <a:pPr marL="0" indent="0">
              <a:lnSpc>
                <a:spcPts val="1100"/>
              </a:lnSpc>
              <a:buNone/>
            </a:pPr>
            <a:r>
              <a:rPr lang="en-US" sz="900" dirty="0" err="1" smtClean="0">
                <a:latin typeface="Arial" panose="020B0604020202020204" pitchFamily="34" charset="0"/>
                <a:cs typeface="Arial" panose="020B0604020202020204" pitchFamily="34" charset="0"/>
              </a:rPr>
              <a:t>Fonds</a:t>
            </a:r>
            <a:r>
              <a:rPr lang="en-US" sz="900" dirty="0" smtClean="0">
                <a:latin typeface="Arial" panose="020B0604020202020204" pitchFamily="34" charset="0"/>
                <a:cs typeface="Arial" panose="020B0604020202020204" pitchFamily="34" charset="0"/>
              </a:rPr>
              <a:t> du Commonwealth. </a:t>
            </a:r>
            <a:r>
              <a:rPr lang="en-US" sz="900" i="1" dirty="0" smtClean="0">
                <a:latin typeface="Arial" panose="020B0604020202020204" pitchFamily="34" charset="0"/>
                <a:cs typeface="Arial" panose="020B0604020202020204" pitchFamily="34" charset="0"/>
              </a:rPr>
              <a:t>The Commonwealth Fund 2012 International Health Policy Survey of Primary Care Physicians</a:t>
            </a:r>
            <a:r>
              <a:rPr lang="en-US" sz="900" dirty="0" smtClean="0">
                <a:latin typeface="Arial" panose="020B0604020202020204" pitchFamily="34" charset="0"/>
                <a:cs typeface="Arial" panose="020B0604020202020204" pitchFamily="34" charset="0"/>
              </a:rPr>
              <a:t>. 2012. http://www.commonwealthfund.org/~/media/Files/Publications/In%20the%20Literature/2012/Nov/PDF_2012_IHP_survey_chartpack.pdf.  </a:t>
            </a:r>
          </a:p>
          <a:p>
            <a:pPr marL="0" indent="0">
              <a:lnSpc>
                <a:spcPts val="1100"/>
              </a:lnSpc>
              <a:buNone/>
            </a:pPr>
            <a:r>
              <a:rPr lang="en-US" sz="900" dirty="0" err="1" smtClean="0">
                <a:latin typeface="Arial" panose="020B0604020202020204" pitchFamily="34" charset="0"/>
                <a:cs typeface="Arial" panose="020B0604020202020204" pitchFamily="34" charset="0"/>
              </a:rPr>
              <a:t>Fonds</a:t>
            </a:r>
            <a:r>
              <a:rPr lang="en-US" sz="900" dirty="0" smtClean="0">
                <a:latin typeface="Arial" panose="020B0604020202020204" pitchFamily="34" charset="0"/>
                <a:cs typeface="Arial" panose="020B0604020202020204" pitchFamily="34" charset="0"/>
              </a:rPr>
              <a:t> du Commonwealth. </a:t>
            </a:r>
            <a:r>
              <a:rPr lang="en-US" sz="900" i="1" dirty="0" smtClean="0">
                <a:latin typeface="Arial" panose="020B0604020202020204" pitchFamily="34" charset="0"/>
                <a:cs typeface="Arial" panose="020B0604020202020204" pitchFamily="34" charset="0"/>
              </a:rPr>
              <a:t>The Commonwealth Fund 2013 International Health Policy Survey in Eleven Countries</a:t>
            </a:r>
            <a:r>
              <a:rPr lang="en-US" sz="900" dirty="0" smtClean="0">
                <a:latin typeface="Arial" panose="020B0604020202020204" pitchFamily="34" charset="0"/>
                <a:cs typeface="Arial" panose="020B0604020202020204" pitchFamily="34" charset="0"/>
              </a:rPr>
              <a:t>. 2013. http://www.commonwealthfund.org/~/media/Files/Publications/In%20the%20Literature/2013/Nov/PDF_Schoen_2013_IHP_survey_chartpack_final.pdf. </a:t>
            </a:r>
          </a:p>
          <a:p>
            <a:pPr marL="0" indent="0">
              <a:lnSpc>
                <a:spcPts val="1100"/>
              </a:lnSpc>
              <a:buNone/>
            </a:pPr>
            <a:r>
              <a:rPr lang="en-US" sz="900" dirty="0" err="1" smtClean="0">
                <a:latin typeface="Arial" panose="020B0604020202020204" pitchFamily="34" charset="0"/>
                <a:cs typeface="Arial" panose="020B0604020202020204" pitchFamily="34" charset="0"/>
              </a:rPr>
              <a:t>Fonds</a:t>
            </a:r>
            <a:r>
              <a:rPr lang="en-US" sz="900" dirty="0" smtClean="0">
                <a:latin typeface="Arial" panose="020B0604020202020204" pitchFamily="34" charset="0"/>
                <a:cs typeface="Arial" panose="020B0604020202020204" pitchFamily="34" charset="0"/>
              </a:rPr>
              <a:t> du Commonwealth. </a:t>
            </a:r>
            <a:r>
              <a:rPr lang="en-US" sz="900" i="1" dirty="0" smtClean="0">
                <a:latin typeface="Arial" panose="020B0604020202020204" pitchFamily="34" charset="0"/>
                <a:cs typeface="Arial" panose="020B0604020202020204" pitchFamily="34" charset="0"/>
              </a:rPr>
              <a:t>The Commonwealth Fund 2015 International Health Policy Survey of Primary Care Physicians</a:t>
            </a:r>
            <a:r>
              <a:rPr lang="en-US" sz="900" dirty="0" smtClean="0">
                <a:latin typeface="Arial" panose="020B0604020202020204" pitchFamily="34" charset="0"/>
                <a:cs typeface="Arial" panose="020B0604020202020204" pitchFamily="34" charset="0"/>
              </a:rPr>
              <a:t>. 2015. http://www.commonwealthfund.org/interactives-and-data/surveys/2015/2015-international-survey. </a:t>
            </a:r>
          </a:p>
        </p:txBody>
      </p:sp>
      <p:sp>
        <p:nvSpPr>
          <p:cNvPr id="4" name="Slide Number Placeholder 3"/>
          <p:cNvSpPr>
            <a:spLocks noGrp="1"/>
          </p:cNvSpPr>
          <p:nvPr>
            <p:ph type="sldNum" sz="quarter" idx="10"/>
          </p:nvPr>
        </p:nvSpPr>
        <p:spPr/>
        <p:txBody>
          <a:bodyPr/>
          <a:lstStyle/>
          <a:p>
            <a:fld id="{20534585-75B4-4A28-BDD7-CEC27E782568}" type="slidenum">
              <a:rPr lang="en-CA" smtClean="0"/>
              <a:t>14</a:t>
            </a:fld>
            <a:endParaRPr lang="en-CA" dirty="0"/>
          </a:p>
        </p:txBody>
      </p:sp>
    </p:spTree>
    <p:extLst>
      <p:ext uri="{BB962C8B-B14F-4D97-AF65-F5344CB8AC3E}">
        <p14:creationId xmlns:p14="http://schemas.microsoft.com/office/powerpoint/2010/main" val="1489389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15</a:t>
            </a:fld>
            <a:endParaRPr lang="en-CA" dirty="0"/>
          </a:p>
        </p:txBody>
      </p:sp>
    </p:spTree>
    <p:extLst>
      <p:ext uri="{BB962C8B-B14F-4D97-AF65-F5344CB8AC3E}">
        <p14:creationId xmlns:p14="http://schemas.microsoft.com/office/powerpoint/2010/main" val="1392280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16</a:t>
            </a:fld>
            <a:endParaRPr lang="en-CA"/>
          </a:p>
        </p:txBody>
      </p:sp>
    </p:spTree>
    <p:extLst>
      <p:ext uri="{BB962C8B-B14F-4D97-AF65-F5344CB8AC3E}">
        <p14:creationId xmlns:p14="http://schemas.microsoft.com/office/powerpoint/2010/main" val="2136502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17</a:t>
            </a:fld>
            <a:endParaRPr lang="en-CA" dirty="0"/>
          </a:p>
        </p:txBody>
      </p:sp>
    </p:spTree>
    <p:extLst>
      <p:ext uri="{BB962C8B-B14F-4D97-AF65-F5344CB8AC3E}">
        <p14:creationId xmlns:p14="http://schemas.microsoft.com/office/powerpoint/2010/main" val="2753778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18</a:t>
            </a:fld>
            <a:endParaRPr lang="en-CA" dirty="0"/>
          </a:p>
        </p:txBody>
      </p:sp>
    </p:spTree>
    <p:extLst>
      <p:ext uri="{BB962C8B-B14F-4D97-AF65-F5344CB8AC3E}">
        <p14:creationId xmlns:p14="http://schemas.microsoft.com/office/powerpoint/2010/main" val="3925474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r>
              <a:rPr lang="fr-FR" sz="900" b="1" dirty="0" smtClean="0">
                <a:latin typeface="Arial" panose="020B0604020202020204" pitchFamily="34" charset="0"/>
                <a:cs typeface="Arial" panose="020B0604020202020204" pitchFamily="34" charset="0"/>
              </a:rPr>
              <a:t>Source</a:t>
            </a:r>
          </a:p>
          <a:p>
            <a:pPr defTabSz="931774">
              <a:defRPr/>
            </a:pPr>
            <a:r>
              <a:rPr lang="fr-FR" sz="900" b="0" dirty="0" smtClean="0">
                <a:latin typeface="Arial" panose="020B0604020202020204" pitchFamily="34" charset="0"/>
                <a:cs typeface="Arial" panose="020B0604020202020204" pitchFamily="34" charset="0"/>
              </a:rPr>
              <a:t>* Institut canadien d’information sur la santé. Près d’un patient sur 5 pourrait être soigné ailleurs qu’à l’urgence [communiqué]. 6 novembre 2014. https://www.cihi.ca/fr/types-de-soins/soins-hospitaliers/soins-durgence-et-soins-ambulatoires/pres-dun-patient-sur-5. </a:t>
            </a:r>
          </a:p>
        </p:txBody>
      </p:sp>
      <p:sp>
        <p:nvSpPr>
          <p:cNvPr id="4" name="Slide Number Placeholder 3"/>
          <p:cNvSpPr>
            <a:spLocks noGrp="1"/>
          </p:cNvSpPr>
          <p:nvPr>
            <p:ph type="sldNum" sz="quarter" idx="10"/>
          </p:nvPr>
        </p:nvSpPr>
        <p:spPr/>
        <p:txBody>
          <a:bodyPr/>
          <a:lstStyle/>
          <a:p>
            <a:fld id="{DEFAB41C-FD90-4738-AB93-EE25286F6313}" type="slidenum">
              <a:rPr lang="en-CA" smtClean="0">
                <a:solidFill>
                  <a:prstClr val="black"/>
                </a:solidFill>
              </a:rPr>
              <a:pPr/>
              <a:t>19</a:t>
            </a:fld>
            <a:endParaRPr lang="en-CA" dirty="0">
              <a:solidFill>
                <a:prstClr val="black"/>
              </a:solidFill>
            </a:endParaRPr>
          </a:p>
        </p:txBody>
      </p:sp>
    </p:spTree>
    <p:extLst>
      <p:ext uri="{BB962C8B-B14F-4D97-AF65-F5344CB8AC3E}">
        <p14:creationId xmlns:p14="http://schemas.microsoft.com/office/powerpoint/2010/main" val="99617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2</a:t>
            </a:fld>
            <a:endParaRPr lang="en-CA"/>
          </a:p>
        </p:txBody>
      </p:sp>
    </p:spTree>
    <p:extLst>
      <p:ext uri="{BB962C8B-B14F-4D97-AF65-F5344CB8AC3E}">
        <p14:creationId xmlns:p14="http://schemas.microsoft.com/office/powerpoint/2010/main" val="280385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solidFill>
                  <a:prstClr val="black"/>
                </a:solidFill>
              </a:rPr>
              <a:pPr/>
              <a:t>20</a:t>
            </a:fld>
            <a:endParaRPr lang="en-CA" dirty="0">
              <a:solidFill>
                <a:prstClr val="black"/>
              </a:solidFill>
            </a:endParaRPr>
          </a:p>
        </p:txBody>
      </p:sp>
    </p:spTree>
    <p:extLst>
      <p:ext uri="{BB962C8B-B14F-4D97-AF65-F5344CB8AC3E}">
        <p14:creationId xmlns:p14="http://schemas.microsoft.com/office/powerpoint/2010/main" val="996177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n-CA" sz="900" b="1" dirty="0" smtClean="0">
                <a:latin typeface="Arial" panose="020B0604020202020204" pitchFamily="34" charset="0"/>
                <a:cs typeface="Arial" panose="020B0604020202020204" pitchFamily="34" charset="0"/>
              </a:rPr>
              <a:t>Source</a:t>
            </a:r>
          </a:p>
          <a:p>
            <a:pPr marL="0" indent="0">
              <a:buNone/>
            </a:pPr>
            <a:r>
              <a:rPr lang="fr-CA" sz="900" dirty="0" smtClean="0">
                <a:effectLst/>
                <a:latin typeface="Arial" panose="020B0604020202020204" pitchFamily="34" charset="0"/>
                <a:cs typeface="Arial" panose="020B0604020202020204" pitchFamily="34" charset="0"/>
              </a:rPr>
              <a:t>Institut canadien d’information sur la santé</a:t>
            </a:r>
            <a:r>
              <a:rPr lang="en-CA" sz="900" dirty="0" smtClean="0">
                <a:latin typeface="Arial" panose="020B0604020202020204" pitchFamily="34" charset="0"/>
                <a:cs typeface="Arial" panose="020B0604020202020204" pitchFamily="34" charset="0"/>
              </a:rPr>
              <a:t>. </a:t>
            </a:r>
            <a:r>
              <a:rPr lang="fr-CA" sz="900" b="0" i="1" u="none" strike="noStrike" kern="1200" baseline="0" dirty="0" smtClean="0">
                <a:solidFill>
                  <a:schemeClr val="tx1"/>
                </a:solidFill>
                <a:latin typeface="Arial" panose="020B0604020202020204" pitchFamily="34" charset="0"/>
                <a:ea typeface="+mn-ea"/>
                <a:cs typeface="Arial" panose="020B0604020202020204" pitchFamily="34" charset="0"/>
              </a:rPr>
              <a:t>Sources des visites potentiellement évitables aux services d’urgence</a:t>
            </a:r>
            <a:r>
              <a:rPr lang="en-US" sz="900" u="none" dirty="0" smtClean="0">
                <a:latin typeface="Arial" panose="020B0604020202020204" pitchFamily="34" charset="0"/>
                <a:cs typeface="Arial" panose="020B0604020202020204" pitchFamily="34" charset="0"/>
              </a:rPr>
              <a:t>. </a:t>
            </a:r>
            <a:r>
              <a:rPr lang="en-CA" sz="900" dirty="0" smtClean="0">
                <a:latin typeface="Arial" panose="020B0604020202020204" pitchFamily="34" charset="0"/>
                <a:cs typeface="Arial" panose="020B0604020202020204" pitchFamily="34" charset="0"/>
              </a:rPr>
              <a:t>2014. https://secure.cihi.ca/estore/productFamily.htm?locale=fr&amp;pf=PFC2708. </a:t>
            </a:r>
            <a:endParaRPr lang="fr-CA" sz="9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FAB41C-FD90-4738-AB93-EE25286F6313}" type="slidenum">
              <a:rPr lang="en-CA" smtClean="0"/>
              <a:t>21</a:t>
            </a:fld>
            <a:endParaRPr lang="en-CA" dirty="0"/>
          </a:p>
        </p:txBody>
      </p:sp>
    </p:spTree>
    <p:extLst>
      <p:ext uri="{BB962C8B-B14F-4D97-AF65-F5344CB8AC3E}">
        <p14:creationId xmlns:p14="http://schemas.microsoft.com/office/powerpoint/2010/main" val="996177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22</a:t>
            </a:fld>
            <a:endParaRPr lang="en-CA" dirty="0"/>
          </a:p>
        </p:txBody>
      </p:sp>
    </p:spTree>
    <p:extLst>
      <p:ext uri="{BB962C8B-B14F-4D97-AF65-F5344CB8AC3E}">
        <p14:creationId xmlns:p14="http://schemas.microsoft.com/office/powerpoint/2010/main" val="2626074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23</a:t>
            </a:fld>
            <a:endParaRPr lang="en-CA"/>
          </a:p>
        </p:txBody>
      </p:sp>
    </p:spTree>
    <p:extLst>
      <p:ext uri="{BB962C8B-B14F-4D97-AF65-F5344CB8AC3E}">
        <p14:creationId xmlns:p14="http://schemas.microsoft.com/office/powerpoint/2010/main" val="3552409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24</a:t>
            </a:fld>
            <a:endParaRPr lang="en-CA" dirty="0"/>
          </a:p>
        </p:txBody>
      </p:sp>
    </p:spTree>
    <p:extLst>
      <p:ext uri="{BB962C8B-B14F-4D97-AF65-F5344CB8AC3E}">
        <p14:creationId xmlns:p14="http://schemas.microsoft.com/office/powerpoint/2010/main" val="2064588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25</a:t>
            </a:fld>
            <a:endParaRPr lang="en-CA"/>
          </a:p>
        </p:txBody>
      </p:sp>
    </p:spTree>
    <p:extLst>
      <p:ext uri="{BB962C8B-B14F-4D97-AF65-F5344CB8AC3E}">
        <p14:creationId xmlns:p14="http://schemas.microsoft.com/office/powerpoint/2010/main" val="2169037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n-CA" sz="900" b="1" dirty="0" smtClean="0">
                <a:latin typeface="Arial" panose="020B0604020202020204" pitchFamily="34" charset="0"/>
                <a:cs typeface="Arial" panose="020B0604020202020204" pitchFamily="34" charset="0"/>
              </a:rPr>
              <a:t>Sources</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n-CA" sz="900" dirty="0" smtClean="0">
                <a:latin typeface="Arial" panose="020B0604020202020204" pitchFamily="34" charset="0"/>
                <a:cs typeface="Arial" panose="020B0604020202020204" pitchFamily="34" charset="0"/>
              </a:rPr>
              <a:t>* </a:t>
            </a:r>
            <a:r>
              <a:rPr lang="fr-CA" sz="900" dirty="0" smtClean="0">
                <a:effectLst/>
                <a:latin typeface="Arial" panose="020B0604020202020204" pitchFamily="34" charset="0"/>
                <a:cs typeface="Arial" panose="020B0604020202020204" pitchFamily="34" charset="0"/>
              </a:rPr>
              <a:t>Organisation de coopération et de développement économiques</a:t>
            </a:r>
            <a:r>
              <a:rPr lang="en-CA" sz="900" dirty="0" smtClean="0">
                <a:latin typeface="Arial" panose="020B0604020202020204" pitchFamily="34" charset="0"/>
                <a:cs typeface="Arial" panose="020B0604020202020204" pitchFamily="34" charset="0"/>
              </a:rPr>
              <a:t>. </a:t>
            </a:r>
            <a:r>
              <a:rPr lang="fr-CA" sz="900" dirty="0" smtClean="0">
                <a:effectLst/>
                <a:latin typeface="Arial" panose="020B0604020202020204" pitchFamily="34" charset="0"/>
                <a:cs typeface="Arial" panose="020B0604020202020204" pitchFamily="34" charset="0"/>
              </a:rPr>
              <a:t>Statistiques de l’OCDE sur la santé 2016</a:t>
            </a:r>
            <a:r>
              <a:rPr lang="en-CA" sz="900" i="0" dirty="0" smtClean="0">
                <a:latin typeface="Arial" panose="020B0604020202020204" pitchFamily="34" charset="0"/>
                <a:cs typeface="Arial" panose="020B0604020202020204" pitchFamily="34" charset="0"/>
              </a:rPr>
              <a:t>. </a:t>
            </a:r>
            <a:r>
              <a:rPr lang="en-CA" sz="900" i="0" dirty="0" err="1" smtClean="0">
                <a:latin typeface="Arial" panose="020B0604020202020204" pitchFamily="34" charset="0"/>
                <a:cs typeface="Arial" panose="020B0604020202020204" pitchFamily="34" charset="0"/>
              </a:rPr>
              <a:t>Consulté</a:t>
            </a:r>
            <a:r>
              <a:rPr lang="en-CA" sz="900" i="0" baseline="0" dirty="0" smtClean="0">
                <a:latin typeface="Arial" panose="020B0604020202020204" pitchFamily="34" charset="0"/>
                <a:cs typeface="Arial" panose="020B0604020202020204" pitchFamily="34" charset="0"/>
              </a:rPr>
              <a:t> le 1</a:t>
            </a:r>
            <a:r>
              <a:rPr lang="en-CA" sz="900" i="0" baseline="30000" dirty="0" smtClean="0">
                <a:latin typeface="Arial" panose="020B0604020202020204" pitchFamily="34" charset="0"/>
                <a:cs typeface="Arial" panose="020B0604020202020204" pitchFamily="34" charset="0"/>
              </a:rPr>
              <a:t>er</a:t>
            </a:r>
            <a:r>
              <a:rPr lang="en-CA" sz="900" baseline="0" dirty="0" smtClean="0">
                <a:latin typeface="Arial" panose="020B0604020202020204" pitchFamily="34" charset="0"/>
                <a:cs typeface="Arial" panose="020B0604020202020204" pitchFamily="34" charset="0"/>
              </a:rPr>
              <a:t> </a:t>
            </a:r>
            <a:r>
              <a:rPr lang="en-CA" sz="900" baseline="0" dirty="0" err="1" smtClean="0">
                <a:latin typeface="Arial" panose="020B0604020202020204" pitchFamily="34" charset="0"/>
                <a:cs typeface="Arial" panose="020B0604020202020204" pitchFamily="34" charset="0"/>
              </a:rPr>
              <a:t>novembre</a:t>
            </a:r>
            <a:r>
              <a:rPr lang="en-CA" sz="900" baseline="0" dirty="0" smtClean="0">
                <a:latin typeface="Arial" panose="020B0604020202020204" pitchFamily="34" charset="0"/>
                <a:cs typeface="Arial" panose="020B0604020202020204" pitchFamily="34" charset="0"/>
              </a:rPr>
              <a:t> 2016</a:t>
            </a:r>
            <a:r>
              <a:rPr lang="en-CA" sz="900" dirty="0" smtClean="0">
                <a:latin typeface="Arial" panose="020B0604020202020204" pitchFamily="34" charset="0"/>
                <a:cs typeface="Arial" panose="020B0604020202020204" pitchFamily="34" charset="0"/>
              </a:rPr>
              <a:t>. http://www.oecd.org/fr/els/systemes-sante/base-donnees-sante.htm. </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n-CA" sz="900" dirty="0" smtClean="0">
                <a:latin typeface="Arial" panose="020B0604020202020204" pitchFamily="34" charset="0"/>
                <a:cs typeface="Arial" panose="020B0604020202020204" pitchFamily="34" charset="0"/>
              </a:rPr>
              <a:t>* </a:t>
            </a:r>
            <a:r>
              <a:rPr lang="fr-CA" sz="900" dirty="0" smtClean="0">
                <a:effectLst/>
                <a:latin typeface="Arial" panose="020B0604020202020204" pitchFamily="34" charset="0"/>
                <a:cs typeface="Arial" panose="020B0604020202020204" pitchFamily="34" charset="0"/>
              </a:rPr>
              <a:t>Système national d'information sur les soins ambulatoires et</a:t>
            </a:r>
            <a:r>
              <a:rPr lang="en-CA" sz="900" dirty="0" smtClean="0">
                <a:latin typeface="Arial" panose="020B0604020202020204" pitchFamily="34" charset="0"/>
                <a:cs typeface="Arial" panose="020B0604020202020204" pitchFamily="34" charset="0"/>
              </a:rPr>
              <a:t> </a:t>
            </a:r>
            <a:r>
              <a:rPr lang="fr-CA" sz="900" dirty="0" smtClean="0">
                <a:effectLst/>
                <a:latin typeface="Arial" panose="020B0604020202020204" pitchFamily="34" charset="0"/>
                <a:cs typeface="Arial" panose="020B0604020202020204" pitchFamily="34" charset="0"/>
              </a:rPr>
              <a:t>Base de données sur la morbidité hospitalière</a:t>
            </a:r>
            <a:r>
              <a:rPr lang="en-CA" sz="900" dirty="0" smtClean="0">
                <a:latin typeface="Arial" panose="020B0604020202020204" pitchFamily="34" charset="0"/>
                <a:cs typeface="Arial" panose="020B0604020202020204" pitchFamily="34" charset="0"/>
              </a:rPr>
              <a:t>, 2014, </a:t>
            </a:r>
            <a:r>
              <a:rPr lang="fr-CA" sz="900" dirty="0" smtClean="0">
                <a:effectLst/>
                <a:latin typeface="Arial" panose="020B0604020202020204" pitchFamily="34" charset="0"/>
                <a:cs typeface="Arial" panose="020B0604020202020204" pitchFamily="34" charset="0"/>
              </a:rPr>
              <a:t>Institut canadien d’information sur la santé</a:t>
            </a:r>
            <a:r>
              <a:rPr lang="en-CA" sz="900" dirty="0" smtClean="0">
                <a:latin typeface="Arial" panose="020B0604020202020204" pitchFamily="34" charset="0"/>
                <a:cs typeface="Arial" panose="020B0604020202020204" pitchFamily="34" charset="0"/>
              </a:rPr>
              <a:t>.</a:t>
            </a:r>
            <a:endParaRPr lang="en-CA"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FAB41C-FD90-4738-AB93-EE25286F6313}" type="slidenum">
              <a:rPr lang="en-CA" smtClean="0"/>
              <a:t>26</a:t>
            </a:fld>
            <a:endParaRPr lang="en-CA" dirty="0"/>
          </a:p>
        </p:txBody>
      </p:sp>
    </p:spTree>
    <p:extLst>
      <p:ext uri="{BB962C8B-B14F-4D97-AF65-F5344CB8AC3E}">
        <p14:creationId xmlns:p14="http://schemas.microsoft.com/office/powerpoint/2010/main" val="989325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27</a:t>
            </a:fld>
            <a:endParaRPr lang="en-CA"/>
          </a:p>
        </p:txBody>
      </p:sp>
    </p:spTree>
    <p:extLst>
      <p:ext uri="{BB962C8B-B14F-4D97-AF65-F5344CB8AC3E}">
        <p14:creationId xmlns:p14="http://schemas.microsoft.com/office/powerpoint/2010/main" val="2035875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28</a:t>
            </a:fld>
            <a:endParaRPr lang="en-CA" dirty="0"/>
          </a:p>
        </p:txBody>
      </p:sp>
    </p:spTree>
    <p:extLst>
      <p:ext uri="{BB962C8B-B14F-4D97-AF65-F5344CB8AC3E}">
        <p14:creationId xmlns:p14="http://schemas.microsoft.com/office/powerpoint/2010/main" val="824190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None/>
            </a:pPr>
            <a:r>
              <a:rPr lang="en-US" sz="900" b="1" dirty="0" smtClean="0">
                <a:latin typeface="Arial" panose="020B0604020202020204" pitchFamily="34" charset="0"/>
                <a:cs typeface="Arial" panose="020B0604020202020204" pitchFamily="34" charset="0"/>
              </a:rPr>
              <a:t>Source</a:t>
            </a:r>
          </a:p>
          <a:p>
            <a:pPr marL="0" indent="0">
              <a:buNone/>
            </a:pPr>
            <a:r>
              <a:rPr lang="en-US" sz="900" dirty="0" smtClean="0">
                <a:latin typeface="Arial" panose="020B0604020202020204" pitchFamily="34" charset="0"/>
                <a:cs typeface="Arial" panose="020B0604020202020204" pitchFamily="34" charset="0"/>
              </a:rPr>
              <a:t>* </a:t>
            </a:r>
            <a:r>
              <a:rPr lang="en-US" sz="900" dirty="0" err="1" smtClean="0">
                <a:latin typeface="Arial" panose="020B0604020202020204" pitchFamily="34" charset="0"/>
                <a:cs typeface="Arial" panose="020B0604020202020204" pitchFamily="34" charset="0"/>
              </a:rPr>
              <a:t>Statistique</a:t>
            </a:r>
            <a:r>
              <a:rPr lang="en-US" sz="900" dirty="0" smtClean="0">
                <a:latin typeface="Arial" panose="020B0604020202020204" pitchFamily="34" charset="0"/>
                <a:cs typeface="Arial" panose="020B0604020202020204" pitchFamily="34" charset="0"/>
              </a:rPr>
              <a:t> Canada. </a:t>
            </a:r>
            <a:r>
              <a:rPr lang="fr-CA" sz="900" b="0" dirty="0" smtClean="0">
                <a:effectLst/>
                <a:latin typeface="Arial" panose="020B0604020202020204" pitchFamily="34" charset="0"/>
                <a:cs typeface="Arial" panose="020B0604020202020204" pitchFamily="34" charset="0"/>
              </a:rPr>
              <a:t>Tableau 105-0545 </a:t>
            </a:r>
            <a:r>
              <a:rPr lang="en-US" sz="900" b="0" dirty="0" smtClean="0">
                <a:latin typeface="Arial" panose="020B0604020202020204" pitchFamily="34" charset="0"/>
                <a:cs typeface="Arial" panose="020B0604020202020204" pitchFamily="34" charset="0"/>
              </a:rPr>
              <a:t>: </a:t>
            </a:r>
            <a:r>
              <a:rPr lang="fr-CA" sz="900" b="0" dirty="0" smtClean="0">
                <a:effectLst/>
                <a:latin typeface="Arial" panose="020B0604020202020204" pitchFamily="34" charset="0"/>
                <a:cs typeface="Arial" panose="020B0604020202020204" pitchFamily="34" charset="0"/>
              </a:rPr>
              <a:t>Mesures de l’insécurité alimentaire du ménage, selon la disposition de vie, Canada, provinces et territoires occasionnel (nombre)</a:t>
            </a:r>
            <a:r>
              <a:rPr lang="en-US" sz="900" dirty="0" smtClean="0">
                <a:latin typeface="Arial" panose="020B0604020202020204" pitchFamily="34" charset="0"/>
                <a:cs typeface="Arial" panose="020B0604020202020204" pitchFamily="34" charset="0"/>
              </a:rPr>
              <a:t>. </a:t>
            </a:r>
            <a:r>
              <a:rPr lang="en-US" sz="900" dirty="0" err="1" smtClean="0">
                <a:latin typeface="Arial" panose="020B0604020202020204" pitchFamily="34" charset="0"/>
                <a:cs typeface="Arial" panose="020B0604020202020204" pitchFamily="34" charset="0"/>
              </a:rPr>
              <a:t>Consulté</a:t>
            </a:r>
            <a:r>
              <a:rPr lang="en-US" sz="900" dirty="0" smtClean="0">
                <a:latin typeface="Arial" panose="020B0604020202020204" pitchFamily="34" charset="0"/>
                <a:cs typeface="Arial" panose="020B0604020202020204" pitchFamily="34" charset="0"/>
              </a:rPr>
              <a:t> le 1</a:t>
            </a:r>
            <a:r>
              <a:rPr lang="en-US" sz="900" baseline="30000" dirty="0" smtClean="0">
                <a:latin typeface="Arial" panose="020B0604020202020204" pitchFamily="34" charset="0"/>
                <a:cs typeface="Arial" panose="020B0604020202020204" pitchFamily="34" charset="0"/>
              </a:rPr>
              <a:t>er</a:t>
            </a:r>
            <a:r>
              <a:rPr lang="en-US" sz="900" dirty="0" smtClean="0">
                <a:latin typeface="Arial" panose="020B0604020202020204" pitchFamily="34" charset="0"/>
                <a:cs typeface="Arial" panose="020B0604020202020204" pitchFamily="34" charset="0"/>
              </a:rPr>
              <a:t> </a:t>
            </a:r>
            <a:r>
              <a:rPr lang="en-US" sz="900" dirty="0" err="1" smtClean="0">
                <a:latin typeface="Arial" panose="020B0604020202020204" pitchFamily="34" charset="0"/>
                <a:cs typeface="Arial" panose="020B0604020202020204" pitchFamily="34" charset="0"/>
              </a:rPr>
              <a:t>novembre</a:t>
            </a:r>
            <a:r>
              <a:rPr lang="en-US" sz="900" dirty="0" smtClean="0">
                <a:latin typeface="Arial" panose="020B0604020202020204" pitchFamily="34" charset="0"/>
                <a:cs typeface="Arial" panose="020B0604020202020204" pitchFamily="34" charset="0"/>
              </a:rPr>
              <a:t> 2016. http://www5.statcan.gc.ca/cansim/a26?id=1050545&amp;retrLang=fra&amp;lang=fra. </a:t>
            </a:r>
          </a:p>
        </p:txBody>
      </p:sp>
      <p:sp>
        <p:nvSpPr>
          <p:cNvPr id="4" name="Slide Number Placeholder 3"/>
          <p:cNvSpPr>
            <a:spLocks noGrp="1"/>
          </p:cNvSpPr>
          <p:nvPr>
            <p:ph type="sldNum" sz="quarter" idx="10"/>
          </p:nvPr>
        </p:nvSpPr>
        <p:spPr/>
        <p:txBody>
          <a:bodyPr/>
          <a:lstStyle/>
          <a:p>
            <a:fld id="{DEFAB41C-FD90-4738-AB93-EE25286F6313}" type="slidenum">
              <a:rPr lang="en-CA" smtClean="0"/>
              <a:t>29</a:t>
            </a:fld>
            <a:endParaRPr lang="en-CA" dirty="0"/>
          </a:p>
        </p:txBody>
      </p:sp>
    </p:spTree>
    <p:extLst>
      <p:ext uri="{BB962C8B-B14F-4D97-AF65-F5344CB8AC3E}">
        <p14:creationId xmlns:p14="http://schemas.microsoft.com/office/powerpoint/2010/main" val="721307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A1B70D-1567-45F2-A648-7E3BD1163FAE}" type="slidenum">
              <a:rPr lang="en-CA" smtClean="0"/>
              <a:t>3</a:t>
            </a:fld>
            <a:endParaRPr lang="en-CA"/>
          </a:p>
        </p:txBody>
      </p:sp>
    </p:spTree>
    <p:extLst>
      <p:ext uri="{BB962C8B-B14F-4D97-AF65-F5344CB8AC3E}">
        <p14:creationId xmlns:p14="http://schemas.microsoft.com/office/powerpoint/2010/main" val="2479876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30</a:t>
            </a:fld>
            <a:endParaRPr lang="en-CA" dirty="0"/>
          </a:p>
        </p:txBody>
      </p:sp>
    </p:spTree>
    <p:extLst>
      <p:ext uri="{BB962C8B-B14F-4D97-AF65-F5344CB8AC3E}">
        <p14:creationId xmlns:p14="http://schemas.microsoft.com/office/powerpoint/2010/main" val="1568036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31</a:t>
            </a:fld>
            <a:endParaRPr lang="en-CA"/>
          </a:p>
        </p:txBody>
      </p:sp>
    </p:spTree>
    <p:extLst>
      <p:ext uri="{BB962C8B-B14F-4D97-AF65-F5344CB8AC3E}">
        <p14:creationId xmlns:p14="http://schemas.microsoft.com/office/powerpoint/2010/main" val="846723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32</a:t>
            </a:fld>
            <a:endParaRPr lang="en-CA" dirty="0"/>
          </a:p>
        </p:txBody>
      </p:sp>
    </p:spTree>
    <p:extLst>
      <p:ext uri="{BB962C8B-B14F-4D97-AF65-F5344CB8AC3E}">
        <p14:creationId xmlns:p14="http://schemas.microsoft.com/office/powerpoint/2010/main" val="4278487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CA" dirty="0" smtClean="0"/>
              <a:t>Click to add notes</a:t>
            </a:r>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33</a:t>
            </a:fld>
            <a:endParaRPr lang="en-CA" dirty="0"/>
          </a:p>
        </p:txBody>
      </p:sp>
    </p:spTree>
    <p:extLst>
      <p:ext uri="{BB962C8B-B14F-4D97-AF65-F5344CB8AC3E}">
        <p14:creationId xmlns:p14="http://schemas.microsoft.com/office/powerpoint/2010/main" val="2807677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34</a:t>
            </a:fld>
            <a:endParaRPr lang="en-CA" dirty="0"/>
          </a:p>
        </p:txBody>
      </p:sp>
    </p:spTree>
    <p:extLst>
      <p:ext uri="{BB962C8B-B14F-4D97-AF65-F5344CB8AC3E}">
        <p14:creationId xmlns:p14="http://schemas.microsoft.com/office/powerpoint/2010/main" val="1346627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35</a:t>
            </a:fld>
            <a:endParaRPr lang="en-CA"/>
          </a:p>
        </p:txBody>
      </p:sp>
    </p:spTree>
    <p:extLst>
      <p:ext uri="{BB962C8B-B14F-4D97-AF65-F5344CB8AC3E}">
        <p14:creationId xmlns:p14="http://schemas.microsoft.com/office/powerpoint/2010/main" val="421311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CA" dirty="0" smtClean="0"/>
              <a:t>Click to add notes</a:t>
            </a:r>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36</a:t>
            </a:fld>
            <a:endParaRPr lang="en-CA" dirty="0"/>
          </a:p>
        </p:txBody>
      </p:sp>
    </p:spTree>
    <p:extLst>
      <p:ext uri="{BB962C8B-B14F-4D97-AF65-F5344CB8AC3E}">
        <p14:creationId xmlns:p14="http://schemas.microsoft.com/office/powerpoint/2010/main" val="3131550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37</a:t>
            </a:fld>
            <a:endParaRPr lang="en-CA" dirty="0"/>
          </a:p>
        </p:txBody>
      </p:sp>
    </p:spTree>
    <p:extLst>
      <p:ext uri="{BB962C8B-B14F-4D97-AF65-F5344CB8AC3E}">
        <p14:creationId xmlns:p14="http://schemas.microsoft.com/office/powerpoint/2010/main" val="2916676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38</a:t>
            </a:fld>
            <a:endParaRPr lang="en-CA"/>
          </a:p>
        </p:txBody>
      </p:sp>
    </p:spTree>
    <p:extLst>
      <p:ext uri="{BB962C8B-B14F-4D97-AF65-F5344CB8AC3E}">
        <p14:creationId xmlns:p14="http://schemas.microsoft.com/office/powerpoint/2010/main" val="1318507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39</a:t>
            </a:fld>
            <a:endParaRPr lang="en-CA"/>
          </a:p>
        </p:txBody>
      </p:sp>
    </p:spTree>
    <p:extLst>
      <p:ext uri="{BB962C8B-B14F-4D97-AF65-F5344CB8AC3E}">
        <p14:creationId xmlns:p14="http://schemas.microsoft.com/office/powerpoint/2010/main" val="157897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4</a:t>
            </a:fld>
            <a:endParaRPr lang="en-CA"/>
          </a:p>
        </p:txBody>
      </p:sp>
    </p:spTree>
    <p:extLst>
      <p:ext uri="{BB962C8B-B14F-4D97-AF65-F5344CB8AC3E}">
        <p14:creationId xmlns:p14="http://schemas.microsoft.com/office/powerpoint/2010/main" val="228808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n-CA" sz="900" b="1" dirty="0" smtClean="0">
                <a:latin typeface="Arial" panose="020B0604020202020204" pitchFamily="34" charset="0"/>
                <a:cs typeface="Arial" panose="020B0604020202020204" pitchFamily="34" charset="0"/>
              </a:rPr>
              <a:t>Source </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n-CA" sz="900" dirty="0" smtClean="0">
                <a:latin typeface="Arial" panose="020B0604020202020204" pitchFamily="34" charset="0"/>
                <a:cs typeface="Arial" panose="020B0604020202020204" pitchFamily="34" charset="0"/>
              </a:rPr>
              <a:t>* </a:t>
            </a:r>
            <a:r>
              <a:rPr lang="fr-CA" sz="900" dirty="0" smtClean="0">
                <a:effectLst/>
                <a:latin typeface="Arial" panose="020B0604020202020204" pitchFamily="34" charset="0"/>
                <a:cs typeface="Arial" panose="020B0604020202020204" pitchFamily="34" charset="0"/>
              </a:rPr>
              <a:t>Organisation de coopération et de développement économiques</a:t>
            </a:r>
            <a:r>
              <a:rPr lang="en-CA" sz="900" dirty="0" smtClean="0">
                <a:latin typeface="Arial" panose="020B0604020202020204" pitchFamily="34" charset="0"/>
                <a:cs typeface="Arial" panose="020B0604020202020204" pitchFamily="34" charset="0"/>
              </a:rPr>
              <a:t>. </a:t>
            </a:r>
            <a:r>
              <a:rPr lang="fr-CA" sz="900" dirty="0" smtClean="0">
                <a:effectLst/>
                <a:latin typeface="Arial" panose="020B0604020202020204" pitchFamily="34" charset="0"/>
                <a:cs typeface="Arial" panose="020B0604020202020204" pitchFamily="34" charset="0"/>
              </a:rPr>
              <a:t>Statistiques de l’OCDE sur la santé 2016</a:t>
            </a:r>
            <a:r>
              <a:rPr lang="en-CA" sz="900" i="0" dirty="0" smtClean="0">
                <a:latin typeface="Arial" panose="020B0604020202020204" pitchFamily="34" charset="0"/>
                <a:cs typeface="Arial" panose="020B0604020202020204" pitchFamily="34" charset="0"/>
              </a:rPr>
              <a:t>. </a:t>
            </a:r>
            <a:r>
              <a:rPr lang="en-CA" sz="900" i="0" dirty="0" err="1" smtClean="0">
                <a:latin typeface="Arial" panose="020B0604020202020204" pitchFamily="34" charset="0"/>
                <a:cs typeface="Arial" panose="020B0604020202020204" pitchFamily="34" charset="0"/>
              </a:rPr>
              <a:t>Consulté</a:t>
            </a:r>
            <a:r>
              <a:rPr lang="en-CA" sz="900" i="0" baseline="0" dirty="0" smtClean="0">
                <a:latin typeface="Arial" panose="020B0604020202020204" pitchFamily="34" charset="0"/>
                <a:cs typeface="Arial" panose="020B0604020202020204" pitchFamily="34" charset="0"/>
              </a:rPr>
              <a:t> le 1</a:t>
            </a:r>
            <a:r>
              <a:rPr lang="en-CA" sz="900" i="0" baseline="30000" dirty="0" smtClean="0">
                <a:latin typeface="Arial" panose="020B0604020202020204" pitchFamily="34" charset="0"/>
                <a:cs typeface="Arial" panose="020B0604020202020204" pitchFamily="34" charset="0"/>
              </a:rPr>
              <a:t>er</a:t>
            </a:r>
            <a:r>
              <a:rPr lang="en-CA" sz="900" baseline="0" dirty="0" smtClean="0">
                <a:latin typeface="Arial" panose="020B0604020202020204" pitchFamily="34" charset="0"/>
                <a:cs typeface="Arial" panose="020B0604020202020204" pitchFamily="34" charset="0"/>
              </a:rPr>
              <a:t> </a:t>
            </a:r>
            <a:r>
              <a:rPr lang="en-CA" sz="900" baseline="0" dirty="0" err="1" smtClean="0">
                <a:latin typeface="Arial" panose="020B0604020202020204" pitchFamily="34" charset="0"/>
                <a:cs typeface="Arial" panose="020B0604020202020204" pitchFamily="34" charset="0"/>
              </a:rPr>
              <a:t>novembre</a:t>
            </a:r>
            <a:r>
              <a:rPr lang="en-CA" sz="900" baseline="0" dirty="0" smtClean="0">
                <a:latin typeface="Arial" panose="020B0604020202020204" pitchFamily="34" charset="0"/>
                <a:cs typeface="Arial" panose="020B0604020202020204" pitchFamily="34" charset="0"/>
              </a:rPr>
              <a:t> 2016</a:t>
            </a:r>
            <a:r>
              <a:rPr lang="en-CA" sz="900" dirty="0" smtClean="0">
                <a:latin typeface="Arial" panose="020B0604020202020204" pitchFamily="34" charset="0"/>
                <a:cs typeface="Arial" panose="020B0604020202020204" pitchFamily="34" charset="0"/>
              </a:rPr>
              <a:t>. http://www.oecd.org/fr/els/systemes-sante/base-donnees-sante.htm. </a:t>
            </a:r>
          </a:p>
        </p:txBody>
      </p:sp>
      <p:sp>
        <p:nvSpPr>
          <p:cNvPr id="4" name="Slide Number Placeholder 3"/>
          <p:cNvSpPr>
            <a:spLocks noGrp="1"/>
          </p:cNvSpPr>
          <p:nvPr>
            <p:ph type="sldNum" sz="quarter" idx="10"/>
          </p:nvPr>
        </p:nvSpPr>
        <p:spPr/>
        <p:txBody>
          <a:bodyPr/>
          <a:lstStyle/>
          <a:p>
            <a:fld id="{DEFAB41C-FD90-4738-AB93-EE25286F6313}" type="slidenum">
              <a:rPr lang="en-CA" smtClean="0"/>
              <a:t>40</a:t>
            </a:fld>
            <a:endParaRPr lang="en-CA" dirty="0"/>
          </a:p>
        </p:txBody>
      </p:sp>
    </p:spTree>
    <p:extLst>
      <p:ext uri="{BB962C8B-B14F-4D97-AF65-F5344CB8AC3E}">
        <p14:creationId xmlns:p14="http://schemas.microsoft.com/office/powerpoint/2010/main" val="3246288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507BE59-F78B-4625-ACCB-0E7CEDECAE7E}" type="slidenum">
              <a:rPr lang="en-CA" smtClean="0"/>
              <a:t>41</a:t>
            </a:fld>
            <a:endParaRPr lang="en-CA" dirty="0"/>
          </a:p>
        </p:txBody>
      </p:sp>
    </p:spTree>
    <p:extLst>
      <p:ext uri="{BB962C8B-B14F-4D97-AF65-F5344CB8AC3E}">
        <p14:creationId xmlns:p14="http://schemas.microsoft.com/office/powerpoint/2010/main" val="3365591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42</a:t>
            </a:fld>
            <a:endParaRPr lang="en-CA"/>
          </a:p>
        </p:txBody>
      </p:sp>
    </p:spTree>
    <p:extLst>
      <p:ext uri="{BB962C8B-B14F-4D97-AF65-F5344CB8AC3E}">
        <p14:creationId xmlns:p14="http://schemas.microsoft.com/office/powerpoint/2010/main" val="741276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None/>
            </a:pPr>
            <a:r>
              <a:rPr lang="en-CA" sz="900" b="1" dirty="0" smtClean="0">
                <a:latin typeface="Arial" panose="020B0604020202020204" pitchFamily="34" charset="0"/>
                <a:cs typeface="Arial" panose="020B0604020202020204" pitchFamily="34" charset="0"/>
              </a:rPr>
              <a:t>Source</a:t>
            </a:r>
          </a:p>
          <a:p>
            <a:pPr marL="0" indent="0">
              <a:buNone/>
            </a:pPr>
            <a:r>
              <a:rPr lang="en-CA" sz="900" b="0" dirty="0" smtClean="0">
                <a:latin typeface="Arial" panose="020B0604020202020204" pitchFamily="34" charset="0"/>
                <a:cs typeface="Arial" panose="020B0604020202020204" pitchFamily="34" charset="0"/>
              </a:rPr>
              <a:t>* </a:t>
            </a:r>
            <a:r>
              <a:rPr lang="fr-CA" sz="900" dirty="0" smtClean="0">
                <a:effectLst/>
                <a:latin typeface="Arial" panose="020B0604020202020204" pitchFamily="34" charset="0"/>
                <a:cs typeface="Arial" panose="020B0604020202020204" pitchFamily="34" charset="0"/>
              </a:rPr>
              <a:t>Base de données sur les congés des patients et</a:t>
            </a:r>
            <a:r>
              <a:rPr lang="en-CA" sz="900" b="0" baseline="0" dirty="0" smtClean="0">
                <a:latin typeface="Arial" panose="020B0604020202020204" pitchFamily="34" charset="0"/>
                <a:cs typeface="Arial" panose="020B0604020202020204" pitchFamily="34" charset="0"/>
              </a:rPr>
              <a:t> </a:t>
            </a:r>
            <a:r>
              <a:rPr lang="fr-CA" sz="900" dirty="0" smtClean="0">
                <a:effectLst/>
                <a:latin typeface="Arial" panose="020B0604020202020204" pitchFamily="34" charset="0"/>
                <a:cs typeface="Arial" panose="020B0604020202020204" pitchFamily="34" charset="0"/>
              </a:rPr>
              <a:t>Base de données sur la morbidité hospitalière</a:t>
            </a:r>
            <a:r>
              <a:rPr lang="en-CA" sz="900" b="0" baseline="0" dirty="0" smtClean="0">
                <a:latin typeface="Arial" panose="020B0604020202020204" pitchFamily="34" charset="0"/>
                <a:cs typeface="Arial" panose="020B0604020202020204" pitchFamily="34" charset="0"/>
              </a:rPr>
              <a:t>, </a:t>
            </a:r>
            <a:r>
              <a:rPr lang="en-CA" sz="900" b="0" dirty="0" smtClean="0">
                <a:latin typeface="Arial" panose="020B0604020202020204" pitchFamily="34" charset="0"/>
                <a:cs typeface="Arial" panose="020B0604020202020204" pitchFamily="34" charset="0"/>
              </a:rPr>
              <a:t>2010-2011, </a:t>
            </a:r>
            <a:r>
              <a:rPr lang="fr-CA" sz="900" dirty="0" smtClean="0">
                <a:effectLst/>
                <a:latin typeface="Arial" panose="020B0604020202020204" pitchFamily="34" charset="0"/>
                <a:cs typeface="Arial" panose="020B0604020202020204" pitchFamily="34" charset="0"/>
              </a:rPr>
              <a:t>Institut canadien d’information sur la santé</a:t>
            </a:r>
            <a:r>
              <a:rPr lang="en-CA" sz="900" dirty="0" smtClean="0">
                <a:latin typeface="Arial" panose="020B0604020202020204" pitchFamily="34" charset="0"/>
                <a:cs typeface="Arial" panose="020B0604020202020204" pitchFamily="34" charset="0"/>
              </a:rPr>
              <a:t>. </a:t>
            </a:r>
            <a:endParaRPr lang="en-CA"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FAB41C-FD90-4738-AB93-EE25286F6313}" type="slidenum">
              <a:rPr lang="en-CA" smtClean="0"/>
              <a:t>43</a:t>
            </a:fld>
            <a:endParaRPr lang="en-CA" dirty="0"/>
          </a:p>
        </p:txBody>
      </p:sp>
    </p:spTree>
    <p:extLst>
      <p:ext uri="{BB962C8B-B14F-4D97-AF65-F5344CB8AC3E}">
        <p14:creationId xmlns:p14="http://schemas.microsoft.com/office/powerpoint/2010/main" val="1898130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44</a:t>
            </a:fld>
            <a:endParaRPr lang="en-CA"/>
          </a:p>
        </p:txBody>
      </p:sp>
    </p:spTree>
    <p:extLst>
      <p:ext uri="{BB962C8B-B14F-4D97-AF65-F5344CB8AC3E}">
        <p14:creationId xmlns:p14="http://schemas.microsoft.com/office/powerpoint/2010/main" val="3292143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None/>
            </a:pPr>
            <a:r>
              <a:rPr lang="fr-CA" sz="900" b="1" noProof="0" dirty="0" smtClean="0">
                <a:latin typeface="Arial" panose="020B0604020202020204" pitchFamily="34" charset="0"/>
                <a:cs typeface="Arial" panose="020B0604020202020204" pitchFamily="34" charset="0"/>
              </a:rPr>
              <a:t>Source</a:t>
            </a:r>
          </a:p>
          <a:p>
            <a:pPr marL="0" indent="0">
              <a:buNone/>
            </a:pPr>
            <a:r>
              <a:rPr lang="fr-CA" sz="900" noProof="0" dirty="0" smtClean="0">
                <a:latin typeface="Arial" panose="020B0604020202020204" pitchFamily="34" charset="0"/>
                <a:cs typeface="Arial" panose="020B0604020202020204" pitchFamily="34" charset="0"/>
              </a:rPr>
              <a:t>* Communication par courriel,</a:t>
            </a:r>
            <a:r>
              <a:rPr lang="fr-CA" sz="900" baseline="0" noProof="0" dirty="0" smtClean="0">
                <a:latin typeface="Arial" panose="020B0604020202020204" pitchFamily="34" charset="0"/>
                <a:cs typeface="Arial" panose="020B0604020202020204" pitchFamily="34" charset="0"/>
              </a:rPr>
              <a:t> </a:t>
            </a:r>
            <a:r>
              <a:rPr lang="fr-CA" sz="900" noProof="0" dirty="0" smtClean="0">
                <a:latin typeface="Arial" panose="020B0604020202020204" pitchFamily="34" charset="0"/>
                <a:cs typeface="Arial" panose="020B0604020202020204" pitchFamily="34" charset="0"/>
              </a:rPr>
              <a:t>25 octobre 2016</a:t>
            </a:r>
            <a:r>
              <a:rPr lang="fr-CA" sz="900" baseline="0" noProof="0" dirty="0" smtClean="0">
                <a:latin typeface="Arial" panose="020B0604020202020204" pitchFamily="34" charset="0"/>
                <a:cs typeface="Arial" panose="020B0604020202020204" pitchFamily="34" charset="0"/>
              </a:rPr>
              <a:t>, </a:t>
            </a:r>
            <a:r>
              <a:rPr lang="fr-CA" sz="900" baseline="0" noProof="0" dirty="0" err="1" smtClean="0">
                <a:latin typeface="Arial" panose="020B0604020202020204" pitchFamily="34" charset="0"/>
                <a:cs typeface="Arial" panose="020B0604020202020204" pitchFamily="34" charset="0"/>
              </a:rPr>
              <a:t>Excelleris</a:t>
            </a:r>
            <a:r>
              <a:rPr lang="fr-CA" sz="900" baseline="0" noProof="0" dirty="0" smtClean="0">
                <a:latin typeface="Arial" panose="020B0604020202020204" pitchFamily="34" charset="0"/>
                <a:cs typeface="Arial" panose="020B0604020202020204" pitchFamily="34" charset="0"/>
              </a:rPr>
              <a:t>.</a:t>
            </a:r>
            <a:endParaRPr lang="fr-CA" sz="900"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FAB41C-FD90-4738-AB93-EE25286F6313}" type="slidenum">
              <a:rPr lang="en-CA" smtClean="0"/>
              <a:t>45</a:t>
            </a:fld>
            <a:endParaRPr lang="en-CA" dirty="0"/>
          </a:p>
        </p:txBody>
      </p:sp>
    </p:spTree>
    <p:extLst>
      <p:ext uri="{BB962C8B-B14F-4D97-AF65-F5344CB8AC3E}">
        <p14:creationId xmlns:p14="http://schemas.microsoft.com/office/powerpoint/2010/main" val="15158241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507BE59-F78B-4625-ACCB-0E7CEDECAE7E}" type="slidenum">
              <a:rPr lang="en-CA" smtClean="0"/>
              <a:t>46</a:t>
            </a:fld>
            <a:endParaRPr lang="en-CA" dirty="0"/>
          </a:p>
        </p:txBody>
      </p:sp>
    </p:spTree>
    <p:extLst>
      <p:ext uri="{BB962C8B-B14F-4D97-AF65-F5344CB8AC3E}">
        <p14:creationId xmlns:p14="http://schemas.microsoft.com/office/powerpoint/2010/main" val="33655919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47</a:t>
            </a:fld>
            <a:endParaRPr lang="en-CA"/>
          </a:p>
        </p:txBody>
      </p:sp>
    </p:spTree>
    <p:extLst>
      <p:ext uri="{BB962C8B-B14F-4D97-AF65-F5344CB8AC3E}">
        <p14:creationId xmlns:p14="http://schemas.microsoft.com/office/powerpoint/2010/main" val="3208222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507BE59-F78B-4625-ACCB-0E7CEDECAE7E}" type="slidenum">
              <a:rPr lang="en-CA" smtClean="0"/>
              <a:t>48</a:t>
            </a:fld>
            <a:endParaRPr lang="en-CA" dirty="0"/>
          </a:p>
        </p:txBody>
      </p:sp>
    </p:spTree>
    <p:extLst>
      <p:ext uri="{BB962C8B-B14F-4D97-AF65-F5344CB8AC3E}">
        <p14:creationId xmlns:p14="http://schemas.microsoft.com/office/powerpoint/2010/main" val="33655919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49</a:t>
            </a:fld>
            <a:endParaRPr lang="en-CA" dirty="0"/>
          </a:p>
        </p:txBody>
      </p:sp>
    </p:spTree>
    <p:extLst>
      <p:ext uri="{BB962C8B-B14F-4D97-AF65-F5344CB8AC3E}">
        <p14:creationId xmlns:p14="http://schemas.microsoft.com/office/powerpoint/2010/main" val="416356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5</a:t>
            </a:fld>
            <a:endParaRPr lang="en-CA"/>
          </a:p>
        </p:txBody>
      </p:sp>
    </p:spTree>
    <p:extLst>
      <p:ext uri="{BB962C8B-B14F-4D97-AF65-F5344CB8AC3E}">
        <p14:creationId xmlns:p14="http://schemas.microsoft.com/office/powerpoint/2010/main" val="23025367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50</a:t>
            </a:fld>
            <a:endParaRPr lang="en-CA"/>
          </a:p>
        </p:txBody>
      </p:sp>
    </p:spTree>
    <p:extLst>
      <p:ext uri="{BB962C8B-B14F-4D97-AF65-F5344CB8AC3E}">
        <p14:creationId xmlns:p14="http://schemas.microsoft.com/office/powerpoint/2010/main" val="40408930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51</a:t>
            </a:fld>
            <a:endParaRPr lang="en-CA" dirty="0"/>
          </a:p>
        </p:txBody>
      </p:sp>
    </p:spTree>
    <p:extLst>
      <p:ext uri="{BB962C8B-B14F-4D97-AF65-F5344CB8AC3E}">
        <p14:creationId xmlns:p14="http://schemas.microsoft.com/office/powerpoint/2010/main" val="12295618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CA" dirty="0"/>
          </a:p>
        </p:txBody>
      </p:sp>
      <p:sp>
        <p:nvSpPr>
          <p:cNvPr id="4" name="Slide Number Placeholder 3"/>
          <p:cNvSpPr>
            <a:spLocks noGrp="1"/>
          </p:cNvSpPr>
          <p:nvPr>
            <p:ph type="sldNum" sz="quarter" idx="10"/>
          </p:nvPr>
        </p:nvSpPr>
        <p:spPr/>
        <p:txBody>
          <a:bodyPr/>
          <a:lstStyle/>
          <a:p>
            <a:fld id="{DEFAB41C-FD90-4738-AB93-EE25286F6313}" type="slidenum">
              <a:rPr lang="en-CA" smtClean="0"/>
              <a:t>52</a:t>
            </a:fld>
            <a:endParaRPr lang="en-CA" dirty="0"/>
          </a:p>
        </p:txBody>
      </p:sp>
    </p:spTree>
    <p:extLst>
      <p:ext uri="{BB962C8B-B14F-4D97-AF65-F5344CB8AC3E}">
        <p14:creationId xmlns:p14="http://schemas.microsoft.com/office/powerpoint/2010/main" val="12295618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53</a:t>
            </a:fld>
            <a:endParaRPr lang="en-CA"/>
          </a:p>
        </p:txBody>
      </p:sp>
    </p:spTree>
    <p:extLst>
      <p:ext uri="{BB962C8B-B14F-4D97-AF65-F5344CB8AC3E}">
        <p14:creationId xmlns:p14="http://schemas.microsoft.com/office/powerpoint/2010/main" val="22923071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54</a:t>
            </a:fld>
            <a:endParaRPr lang="en-CA" dirty="0">
              <a:solidFill>
                <a:prstClr val="black"/>
              </a:solidFill>
            </a:endParaRPr>
          </a:p>
        </p:txBody>
      </p:sp>
    </p:spTree>
    <p:extLst>
      <p:ext uri="{BB962C8B-B14F-4D97-AF65-F5344CB8AC3E}">
        <p14:creationId xmlns:p14="http://schemas.microsoft.com/office/powerpoint/2010/main" val="12266952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55</a:t>
            </a:fld>
            <a:endParaRPr lang="en-CA"/>
          </a:p>
        </p:txBody>
      </p:sp>
    </p:spTree>
    <p:extLst>
      <p:ext uri="{BB962C8B-B14F-4D97-AF65-F5344CB8AC3E}">
        <p14:creationId xmlns:p14="http://schemas.microsoft.com/office/powerpoint/2010/main" val="33924701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56</a:t>
            </a:fld>
            <a:endParaRPr lang="en-CA" dirty="0">
              <a:solidFill>
                <a:prstClr val="black"/>
              </a:solidFill>
            </a:endParaRPr>
          </a:p>
        </p:txBody>
      </p:sp>
    </p:spTree>
    <p:extLst>
      <p:ext uri="{BB962C8B-B14F-4D97-AF65-F5344CB8AC3E}">
        <p14:creationId xmlns:p14="http://schemas.microsoft.com/office/powerpoint/2010/main" val="12266952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57</a:t>
            </a:fld>
            <a:endParaRPr lang="en-CA" dirty="0">
              <a:solidFill>
                <a:prstClr val="black"/>
              </a:solidFill>
            </a:endParaRPr>
          </a:p>
        </p:txBody>
      </p:sp>
    </p:spTree>
    <p:extLst>
      <p:ext uri="{BB962C8B-B14F-4D97-AF65-F5344CB8AC3E}">
        <p14:creationId xmlns:p14="http://schemas.microsoft.com/office/powerpoint/2010/main" val="12266952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58</a:t>
            </a:fld>
            <a:endParaRPr lang="en-CA" dirty="0">
              <a:solidFill>
                <a:prstClr val="black"/>
              </a:solidFill>
            </a:endParaRPr>
          </a:p>
        </p:txBody>
      </p:sp>
    </p:spTree>
    <p:extLst>
      <p:ext uri="{BB962C8B-B14F-4D97-AF65-F5344CB8AC3E}">
        <p14:creationId xmlns:p14="http://schemas.microsoft.com/office/powerpoint/2010/main" val="12266952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59</a:t>
            </a:fld>
            <a:endParaRPr lang="en-CA"/>
          </a:p>
        </p:txBody>
      </p:sp>
    </p:spTree>
    <p:extLst>
      <p:ext uri="{BB962C8B-B14F-4D97-AF65-F5344CB8AC3E}">
        <p14:creationId xmlns:p14="http://schemas.microsoft.com/office/powerpoint/2010/main" val="3868927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6</a:t>
            </a:fld>
            <a:endParaRPr lang="en-CA"/>
          </a:p>
        </p:txBody>
      </p:sp>
    </p:spTree>
    <p:extLst>
      <p:ext uri="{BB962C8B-B14F-4D97-AF65-F5344CB8AC3E}">
        <p14:creationId xmlns:p14="http://schemas.microsoft.com/office/powerpoint/2010/main" val="36968515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60</a:t>
            </a:fld>
            <a:endParaRPr lang="en-CA"/>
          </a:p>
        </p:txBody>
      </p:sp>
    </p:spTree>
    <p:extLst>
      <p:ext uri="{BB962C8B-B14F-4D97-AF65-F5344CB8AC3E}">
        <p14:creationId xmlns:p14="http://schemas.microsoft.com/office/powerpoint/2010/main" val="12283306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61</a:t>
            </a:fld>
            <a:endParaRPr lang="en-CA"/>
          </a:p>
        </p:txBody>
      </p:sp>
    </p:spTree>
    <p:extLst>
      <p:ext uri="{BB962C8B-B14F-4D97-AF65-F5344CB8AC3E}">
        <p14:creationId xmlns:p14="http://schemas.microsoft.com/office/powerpoint/2010/main" val="227483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indent="-232943" defTabSz="931774">
              <a:defRPr/>
            </a:pPr>
            <a:r>
              <a:rPr lang="fr-FR" sz="900" b="1" dirty="0" smtClean="0">
                <a:latin typeface="Arial" panose="020B0604020202020204" pitchFamily="34" charset="0"/>
                <a:cs typeface="Arial" panose="020B0604020202020204" pitchFamily="34" charset="0"/>
              </a:rPr>
              <a:t>Source</a:t>
            </a:r>
          </a:p>
          <a:p>
            <a:pPr indent="-232943" defTabSz="931774">
              <a:defRPr/>
            </a:pPr>
            <a:r>
              <a:rPr lang="fr-FR" sz="900" b="0" dirty="0" smtClean="0">
                <a:latin typeface="Arial" panose="020B0604020202020204" pitchFamily="34" charset="0"/>
                <a:cs typeface="Arial" panose="020B0604020202020204" pitchFamily="34" charset="0"/>
              </a:rPr>
              <a:t>* Société canadienne du cancer et Réseau canadien de lutte contre le cancer. </a:t>
            </a:r>
            <a:r>
              <a:rPr lang="fr-FR" sz="900" b="0" i="1" dirty="0" smtClean="0">
                <a:latin typeface="Arial" panose="020B0604020202020204" pitchFamily="34" charset="0"/>
                <a:cs typeface="Arial" panose="020B0604020202020204" pitchFamily="34" charset="0"/>
              </a:rPr>
              <a:t>Plan d’action quinquennal pour l’allégement des répercussions financières du cancer au Canada</a:t>
            </a:r>
            <a:r>
              <a:rPr lang="fr-FR" sz="900" b="0" dirty="0" smtClean="0">
                <a:latin typeface="Arial" panose="020B0604020202020204" pitchFamily="34" charset="0"/>
                <a:cs typeface="Arial" panose="020B0604020202020204" pitchFamily="34" charset="0"/>
              </a:rPr>
              <a:t>. 2012. </a:t>
            </a:r>
          </a:p>
          <a:p>
            <a:pPr indent="-232943" defTabSz="931774">
              <a:defRPr/>
            </a:pPr>
            <a:r>
              <a:rPr lang="fr-FR" sz="900" b="0" dirty="0" smtClean="0">
                <a:latin typeface="Arial" panose="020B0604020202020204" pitchFamily="34" charset="0"/>
                <a:cs typeface="Arial" panose="020B0604020202020204" pitchFamily="34" charset="0"/>
              </a:rPr>
              <a:t>http://www.cancer.ca/en/get-involved/take-action/what-we-are-doing/financial-hardship-of-cancer-in-canada-mb/?region=mb. </a:t>
            </a:r>
          </a:p>
        </p:txBody>
      </p:sp>
      <p:sp>
        <p:nvSpPr>
          <p:cNvPr id="4" name="Slide Number Placeholder 3"/>
          <p:cNvSpPr>
            <a:spLocks noGrp="1"/>
          </p:cNvSpPr>
          <p:nvPr>
            <p:ph type="sldNum" sz="quarter" idx="10"/>
          </p:nvPr>
        </p:nvSpPr>
        <p:spPr/>
        <p:txBody>
          <a:bodyPr/>
          <a:lstStyle/>
          <a:p>
            <a:fld id="{DEFAB41C-FD90-4738-AB93-EE25286F6313}" type="slidenum">
              <a:rPr lang="en-CA" smtClean="0"/>
              <a:t>7</a:t>
            </a:fld>
            <a:endParaRPr lang="en-CA" dirty="0"/>
          </a:p>
        </p:txBody>
      </p:sp>
    </p:spTree>
    <p:extLst>
      <p:ext uri="{BB962C8B-B14F-4D97-AF65-F5344CB8AC3E}">
        <p14:creationId xmlns:p14="http://schemas.microsoft.com/office/powerpoint/2010/main" val="83859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45A1B70D-1567-45F2-A648-7E3BD1163FAE}" type="slidenum">
              <a:rPr lang="en-CA" smtClean="0"/>
              <a:t>8</a:t>
            </a:fld>
            <a:endParaRPr lang="en-CA"/>
          </a:p>
        </p:txBody>
      </p:sp>
    </p:spTree>
    <p:extLst>
      <p:ext uri="{BB962C8B-B14F-4D97-AF65-F5344CB8AC3E}">
        <p14:creationId xmlns:p14="http://schemas.microsoft.com/office/powerpoint/2010/main" val="1271171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9</a:t>
            </a:fld>
            <a:endParaRPr lang="en-CA" dirty="0">
              <a:solidFill>
                <a:prstClr val="black"/>
              </a:solidFill>
            </a:endParaRPr>
          </a:p>
        </p:txBody>
      </p:sp>
    </p:spTree>
    <p:extLst>
      <p:ext uri="{BB962C8B-B14F-4D97-AF65-F5344CB8AC3E}">
        <p14:creationId xmlns:p14="http://schemas.microsoft.com/office/powerpoint/2010/main" val="1226695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1" name="Group 10" descr="logo de l'Institut canadien d'information sur la santé (ICIS)"/>
          <p:cNvGrpSpPr/>
          <p:nvPr userDrawn="1"/>
        </p:nvGrpSpPr>
        <p:grpSpPr>
          <a:xfrm>
            <a:off x="6705600" y="5451367"/>
            <a:ext cx="2042864" cy="1023234"/>
            <a:chOff x="6705600" y="5447342"/>
            <a:chExt cx="2042864" cy="1023234"/>
          </a:xfrm>
        </p:grpSpPr>
        <p:cxnSp>
          <p:nvCxnSpPr>
            <p:cNvPr id="14" name="Straight Connector 13"/>
            <p:cNvCxnSpPr/>
            <p:nvPr/>
          </p:nvCxnSpPr>
          <p:spPr>
            <a:xfrm>
              <a:off x="6705600" y="5447342"/>
              <a:ext cx="0" cy="1023234"/>
            </a:xfrm>
            <a:prstGeom prst="line">
              <a:avLst/>
            </a:prstGeom>
            <a:ln>
              <a:solidFill>
                <a:srgbClr val="365254"/>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1104" y="5592264"/>
              <a:ext cx="1737360" cy="801619"/>
            </a:xfrm>
            <a:prstGeom prst="rect">
              <a:avLst/>
            </a:prstGeom>
          </p:spPr>
        </p:pic>
      </p:grpSp>
      <p:sp>
        <p:nvSpPr>
          <p:cNvPr id="6" name="Rectangle 5"/>
          <p:cNvSpPr/>
          <p:nvPr userDrawn="1"/>
        </p:nvSpPr>
        <p:spPr>
          <a:xfrm>
            <a:off x="0" y="5105400"/>
            <a:ext cx="5436096" cy="1703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Picture Placeholder 4"/>
          <p:cNvSpPr>
            <a:spLocks noGrp="1"/>
          </p:cNvSpPr>
          <p:nvPr>
            <p:ph type="pic" sz="quarter" idx="10" hasCustomPrompt="1"/>
          </p:nvPr>
        </p:nvSpPr>
        <p:spPr>
          <a:xfrm>
            <a:off x="0" y="0"/>
            <a:ext cx="9144000" cy="5105400"/>
          </a:xfrm>
        </p:spPr>
        <p:txBody>
          <a:bodyPr tIns="1800000" anchor="t" anchorCtr="0"/>
          <a:lstStyle>
            <a:lvl1pPr algn="ctr">
              <a:defRPr baseline="0">
                <a:solidFill>
                  <a:srgbClr val="002060"/>
                </a:solidFill>
              </a:defRPr>
            </a:lvl1pPr>
          </a:lstStyle>
          <a:p>
            <a:r>
              <a:rPr lang="en-CA" dirty="0" smtClean="0"/>
              <a:t>Click to insert cover image</a:t>
            </a:r>
          </a:p>
          <a:p>
            <a:endParaRPr lang="en-CA" dirty="0" smtClean="0"/>
          </a:p>
          <a:p>
            <a:endParaRPr lang="en-CA" dirty="0"/>
          </a:p>
        </p:txBody>
      </p:sp>
      <p:sp>
        <p:nvSpPr>
          <p:cNvPr id="2" name="Title 1"/>
          <p:cNvSpPr>
            <a:spLocks noGrp="1"/>
          </p:cNvSpPr>
          <p:nvPr>
            <p:ph type="ctrTitle" hasCustomPrompt="1"/>
          </p:nvPr>
        </p:nvSpPr>
        <p:spPr>
          <a:xfrm>
            <a:off x="290416" y="5486400"/>
            <a:ext cx="4281584" cy="609600"/>
          </a:xfrm>
        </p:spPr>
        <p:txBody>
          <a:bodyPr wrap="square" tIns="0" bIns="0" anchor="b" anchorCtr="0">
            <a:spAutoFit/>
          </a:bodyPr>
          <a:lstStyle>
            <a:lvl1pPr algn="l">
              <a:defRPr lang="en-CA" sz="4000" kern="1200" dirty="0">
                <a:solidFill>
                  <a:srgbClr val="ED7024"/>
                </a:solidFill>
                <a:latin typeface="+mj-lt"/>
                <a:ea typeface="+mj-ea"/>
                <a:cs typeface="+mj-cs"/>
              </a:defRPr>
            </a:lvl1pPr>
          </a:lstStyle>
          <a:p>
            <a:r>
              <a:rPr lang="en-US" dirty="0" smtClean="0"/>
              <a:t>Click to edit title</a:t>
            </a:r>
            <a:endParaRPr lang="en-CA" dirty="0"/>
          </a:p>
        </p:txBody>
      </p:sp>
      <p:sp>
        <p:nvSpPr>
          <p:cNvPr id="3" name="Subtitle 2"/>
          <p:cNvSpPr>
            <a:spLocks noGrp="1"/>
          </p:cNvSpPr>
          <p:nvPr>
            <p:ph type="subTitle" idx="1" hasCustomPrompt="1"/>
          </p:nvPr>
        </p:nvSpPr>
        <p:spPr>
          <a:xfrm>
            <a:off x="290416" y="6096000"/>
            <a:ext cx="4271378" cy="361637"/>
          </a:xfrm>
        </p:spPr>
        <p:txBody>
          <a:bodyPr wrap="square">
            <a:spAutoFit/>
          </a:bodyPr>
          <a:lstStyle>
            <a:lvl1pPr marL="0" indent="0" algn="l">
              <a:buNone/>
              <a:defRPr lang="en-CA" sz="2400" kern="1200" dirty="0">
                <a:solidFill>
                  <a:srgbClr val="365254"/>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and/or presenter</a:t>
            </a:r>
            <a:endParaRPr lang="en-CA"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1601" y="5581595"/>
            <a:ext cx="1372607" cy="822959"/>
          </a:xfrm>
          <a:prstGeom prst="rect">
            <a:avLst/>
          </a:prstGeom>
        </p:spPr>
      </p:pic>
    </p:spTree>
    <p:extLst>
      <p:ext uri="{BB962C8B-B14F-4D97-AF65-F5344CB8AC3E}">
        <p14:creationId xmlns:p14="http://schemas.microsoft.com/office/powerpoint/2010/main" val="32412485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slide with header">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13" name="Title 1"/>
          <p:cNvSpPr>
            <a:spLocks noGrp="1"/>
          </p:cNvSpPr>
          <p:nvPr>
            <p:ph type="title" hasCustomPrompt="1"/>
          </p:nvPr>
        </p:nvSpPr>
        <p:spPr>
          <a:xfrm>
            <a:off x="457200" y="580499"/>
            <a:ext cx="8229600" cy="423193"/>
          </a:xfrm>
        </p:spPr>
        <p:txBody>
          <a:bodyPr lIns="0" tIns="0" rIns="0" bIns="0" anchor="t" anchorCtr="0">
            <a:spAutoFit/>
          </a:bodyPr>
          <a:lstStyle>
            <a:lvl1pPr algn="l">
              <a:lnSpc>
                <a:spcPts val="3300"/>
              </a:lnSpc>
              <a:defRPr sz="3300" baseline="0">
                <a:solidFill>
                  <a:srgbClr val="365254"/>
                </a:solidFill>
              </a:defRPr>
            </a:lvl1pPr>
          </a:lstStyle>
          <a:p>
            <a:r>
              <a:rPr lang="en-US" dirty="0" smtClean="0"/>
              <a:t>2-column content  with headers — Slide title</a:t>
            </a:r>
            <a:endParaRPr lang="en-CA" dirty="0"/>
          </a:p>
        </p:txBody>
      </p:sp>
      <p:sp>
        <p:nvSpPr>
          <p:cNvPr id="22" name="Text Placeholder 10"/>
          <p:cNvSpPr>
            <a:spLocks noGrp="1"/>
          </p:cNvSpPr>
          <p:nvPr>
            <p:ph type="body" sz="quarter" idx="14" hasCustomPrompt="1"/>
          </p:nvPr>
        </p:nvSpPr>
        <p:spPr>
          <a:xfrm>
            <a:off x="712146" y="1834923"/>
            <a:ext cx="3600000" cy="1141338"/>
          </a:xfrm>
          <a:prstGeom prst="rect">
            <a:avLst/>
          </a:prstGeom>
        </p:spPr>
        <p:txBody>
          <a:bodyPr wrap="square" lIns="0" tIns="0" rIns="0" bIns="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4838E"/>
                </a:solidFill>
              </a:defRPr>
            </a:lvl1pPr>
            <a:lvl2pPr marL="358775" indent="-176213">
              <a:lnSpc>
                <a:spcPts val="2100"/>
              </a:lnSpc>
              <a:spcBef>
                <a:spcPts val="600"/>
              </a:spcBef>
              <a:spcAft>
                <a:spcPts val="600"/>
              </a:spcAft>
              <a:buClr>
                <a:srgbClr val="365254"/>
              </a:buClr>
              <a:buSzPct val="100000"/>
              <a:buFont typeface="Calibri" panose="020F0502020204030204" pitchFamily="34" charset="0"/>
              <a:buChar char="•"/>
              <a:defRPr sz="1700" b="1">
                <a:solidFill>
                  <a:srgbClr val="365254"/>
                </a:solidFill>
              </a:defRPr>
            </a:lvl2pPr>
            <a:lvl3pPr marL="541338" indent="-182563">
              <a:lnSpc>
                <a:spcPts val="2100"/>
              </a:lnSpc>
              <a:spcBef>
                <a:spcPts val="600"/>
              </a:spcBef>
              <a:spcAft>
                <a:spcPts val="600"/>
              </a:spcAft>
              <a:buFont typeface="Calibri" panose="020F0502020204030204" pitchFamily="34" charset="0"/>
              <a:buChar char="‒"/>
              <a:defRPr sz="16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dirty="0" smtClean="0"/>
              <a:t>Header </a:t>
            </a:r>
          </a:p>
          <a:p>
            <a:pPr lvl="1"/>
            <a:r>
              <a:rPr lang="en-US" dirty="0" smtClean="0"/>
              <a:t>Bullet 1</a:t>
            </a:r>
          </a:p>
          <a:p>
            <a:pPr lvl="2"/>
            <a:r>
              <a:rPr lang="en-US" dirty="0" smtClean="0"/>
              <a:t>Bullet 2</a:t>
            </a:r>
          </a:p>
        </p:txBody>
      </p:sp>
      <p:sp>
        <p:nvSpPr>
          <p:cNvPr id="23" name="Text Placeholder 10"/>
          <p:cNvSpPr>
            <a:spLocks noGrp="1"/>
          </p:cNvSpPr>
          <p:nvPr>
            <p:ph type="body" sz="quarter" idx="15" hasCustomPrompt="1"/>
          </p:nvPr>
        </p:nvSpPr>
        <p:spPr>
          <a:xfrm>
            <a:off x="4688961" y="1834923"/>
            <a:ext cx="3600000" cy="1141338"/>
          </a:xfrm>
          <a:prstGeom prst="rect">
            <a:avLst/>
          </a:prstGeom>
        </p:spPr>
        <p:txBody>
          <a:bodyPr wrap="square" lIns="0" tIns="0" rIns="0" bIns="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4838E"/>
                </a:solidFill>
              </a:defRPr>
            </a:lvl1pPr>
            <a:lvl2pPr marL="358775" indent="-176213">
              <a:lnSpc>
                <a:spcPts val="2100"/>
              </a:lnSpc>
              <a:spcBef>
                <a:spcPts val="600"/>
              </a:spcBef>
              <a:spcAft>
                <a:spcPts val="600"/>
              </a:spcAft>
              <a:buFont typeface="Calibri" panose="020F0502020204030204" pitchFamily="34" charset="0"/>
              <a:buChar char="•"/>
              <a:defRPr sz="1700" b="1">
                <a:solidFill>
                  <a:srgbClr val="365254"/>
                </a:solidFill>
              </a:defRPr>
            </a:lvl2pPr>
            <a:lvl3pPr marL="541338" indent="-182563">
              <a:lnSpc>
                <a:spcPts val="2100"/>
              </a:lnSpc>
              <a:spcBef>
                <a:spcPts val="600"/>
              </a:spcBef>
              <a:spcAft>
                <a:spcPts val="600"/>
              </a:spcAft>
              <a:buFont typeface="Calibri" panose="020F0502020204030204" pitchFamily="34" charset="0"/>
              <a:buChar char="‒"/>
              <a:defRPr sz="16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dirty="0" smtClean="0"/>
              <a:t>Header </a:t>
            </a:r>
          </a:p>
          <a:p>
            <a:pPr lvl="1"/>
            <a:r>
              <a:rPr lang="en-US" dirty="0" smtClean="0"/>
              <a:t>Bullet 1</a:t>
            </a:r>
          </a:p>
          <a:p>
            <a:pPr lvl="2"/>
            <a:r>
              <a:rPr lang="en-US" dirty="0" smtClean="0"/>
              <a:t>Bullet 2</a:t>
            </a:r>
          </a:p>
        </p:txBody>
      </p:sp>
    </p:spTree>
    <p:extLst>
      <p:ext uri="{BB962C8B-B14F-4D97-AF65-F5344CB8AC3E}">
        <p14:creationId xmlns:p14="http://schemas.microsoft.com/office/powerpoint/2010/main" val="43664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13" name="Title 1"/>
          <p:cNvSpPr>
            <a:spLocks noGrp="1"/>
          </p:cNvSpPr>
          <p:nvPr>
            <p:ph type="title" hasCustomPrompt="1"/>
          </p:nvPr>
        </p:nvSpPr>
        <p:spPr>
          <a:xfrm>
            <a:off x="457200" y="580499"/>
            <a:ext cx="8229600" cy="423193"/>
          </a:xfrm>
        </p:spPr>
        <p:txBody>
          <a:bodyPr lIns="0" tIns="0" rIns="0" bIns="0" anchor="t" anchorCtr="0">
            <a:spAutoFit/>
          </a:bodyPr>
          <a:lstStyle>
            <a:lvl1pPr algn="l">
              <a:lnSpc>
                <a:spcPts val="3300"/>
              </a:lnSpc>
              <a:defRPr sz="3300" baseline="0">
                <a:solidFill>
                  <a:srgbClr val="365254"/>
                </a:solidFill>
              </a:defRPr>
            </a:lvl1pPr>
          </a:lstStyle>
          <a:p>
            <a:r>
              <a:rPr lang="en-US" dirty="0" smtClean="0"/>
              <a:t>Title only layout — Slide title</a:t>
            </a:r>
          </a:p>
        </p:txBody>
      </p:sp>
    </p:spTree>
    <p:extLst>
      <p:ext uri="{BB962C8B-B14F-4D97-AF65-F5344CB8AC3E}">
        <p14:creationId xmlns:p14="http://schemas.microsoft.com/office/powerpoint/2010/main" val="3496940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Tree>
    <p:extLst>
      <p:ext uri="{BB962C8B-B14F-4D97-AF65-F5344CB8AC3E}">
        <p14:creationId xmlns:p14="http://schemas.microsoft.com/office/powerpoint/2010/main" val="2706331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1">
    <p:bg>
      <p:bgPr>
        <a:solidFill>
          <a:schemeClr val="bg1"/>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8" name="Text Placeholder 7"/>
          <p:cNvSpPr>
            <a:spLocks noGrp="1"/>
          </p:cNvSpPr>
          <p:nvPr>
            <p:ph type="body" sz="quarter" idx="14" hasCustomPrompt="1"/>
          </p:nvPr>
        </p:nvSpPr>
        <p:spPr>
          <a:xfrm>
            <a:off x="4067944" y="2826271"/>
            <a:ext cx="4320000" cy="1205458"/>
          </a:xfrm>
          <a:prstGeom prst="rect">
            <a:avLst/>
          </a:prstGeom>
          <a:noFill/>
        </p:spPr>
        <p:txBody>
          <a:bodyPr wrap="square" lIns="0" tIns="0" rIns="0" bIns="0" anchor="ctr" anchorCtr="0">
            <a:spAutoFit/>
          </a:bodyPr>
          <a:lstStyle>
            <a:lvl1pPr marL="228600" indent="-228600">
              <a:lnSpc>
                <a:spcPts val="3500"/>
              </a:lnSpc>
              <a:spcBef>
                <a:spcPts val="0"/>
              </a:spcBef>
              <a:spcAft>
                <a:spcPts val="1200"/>
              </a:spcAft>
              <a:buClr>
                <a:srgbClr val="00A199"/>
              </a:buClr>
              <a:buFont typeface="Calibri" panose="020F0502020204030204" pitchFamily="34" charset="0"/>
              <a:buChar char=" "/>
              <a:defRPr sz="3500" b="0">
                <a:solidFill>
                  <a:srgbClr val="365254"/>
                </a:solidFill>
              </a:defRPr>
            </a:lvl1pPr>
            <a:lvl2pPr marL="228600" indent="-228600">
              <a:lnSpc>
                <a:spcPts val="2300"/>
              </a:lnSpc>
              <a:spcBef>
                <a:spcPts val="0"/>
              </a:spcBef>
              <a:spcAft>
                <a:spcPts val="600"/>
              </a:spcAft>
              <a:buClr>
                <a:srgbClr val="00A199"/>
              </a:buClr>
              <a:buFont typeface="Calibri" panose="020F0502020204030204" pitchFamily="34" charset="0"/>
              <a:buChar char=" "/>
              <a:defRPr sz="2200" baseline="0">
                <a:solidFill>
                  <a:srgbClr val="14838E"/>
                </a:solidFill>
              </a:defRPr>
            </a:lvl2pPr>
            <a:lvl3pPr marL="228600" indent="-228600">
              <a:lnSpc>
                <a:spcPts val="1800"/>
              </a:lnSpc>
              <a:spcBef>
                <a:spcPts val="0"/>
              </a:spcBef>
              <a:spcAft>
                <a:spcPts val="600"/>
              </a:spcAft>
              <a:buClr>
                <a:srgbClr val="00A199"/>
              </a:buClr>
              <a:buFont typeface="Calibri" panose="020F0502020204030204" pitchFamily="34" charset="0"/>
              <a:buChar char=" "/>
              <a:defRPr sz="1700">
                <a:solidFill>
                  <a:schemeClr val="tx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dirty="0" smtClean="0"/>
              <a:t>Section title</a:t>
            </a:r>
          </a:p>
          <a:p>
            <a:pPr lvl="1"/>
            <a:r>
              <a:rPr lang="en-US" dirty="0" smtClean="0"/>
              <a:t>Extra text or content</a:t>
            </a:r>
          </a:p>
          <a:p>
            <a:pPr lvl="2"/>
            <a:r>
              <a:rPr lang="en-US" dirty="0" smtClean="0"/>
              <a:t>Extra information</a:t>
            </a:r>
          </a:p>
        </p:txBody>
      </p:sp>
      <p:sp>
        <p:nvSpPr>
          <p:cNvPr id="14" name="Content Placeholder 18"/>
          <p:cNvSpPr>
            <a:spLocks noGrp="1"/>
          </p:cNvSpPr>
          <p:nvPr>
            <p:ph sz="quarter" idx="13" hasCustomPrompt="1"/>
          </p:nvPr>
        </p:nvSpPr>
        <p:spPr>
          <a:xfrm>
            <a:off x="683568" y="1892830"/>
            <a:ext cx="2088232" cy="2784309"/>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dirty="0" smtClean="0"/>
              <a:t>Insert icon, picture or chart</a:t>
            </a:r>
            <a:endParaRPr lang="en-CA" dirty="0"/>
          </a:p>
        </p:txBody>
      </p:sp>
    </p:spTree>
    <p:extLst>
      <p:ext uri="{BB962C8B-B14F-4D97-AF65-F5344CB8AC3E}">
        <p14:creationId xmlns:p14="http://schemas.microsoft.com/office/powerpoint/2010/main" val="2568921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8" name="Text Placeholder 7"/>
          <p:cNvSpPr>
            <a:spLocks noGrp="1"/>
          </p:cNvSpPr>
          <p:nvPr>
            <p:ph type="body" sz="quarter" idx="14" hasCustomPrompt="1"/>
          </p:nvPr>
        </p:nvSpPr>
        <p:spPr>
          <a:xfrm>
            <a:off x="1186954" y="1622788"/>
            <a:ext cx="7957046" cy="2259654"/>
          </a:xfrm>
          <a:prstGeom prst="rect">
            <a:avLst/>
          </a:prstGeom>
          <a:solidFill>
            <a:srgbClr val="00A199"/>
          </a:solidFill>
        </p:spPr>
        <p:txBody>
          <a:bodyPr wrap="square" lIns="180000" tIns="522000" rIns="0" bIns="522000">
            <a:spAutoFit/>
          </a:bodyPr>
          <a:lstStyle>
            <a:lvl1pPr marL="228600" indent="-228600">
              <a:lnSpc>
                <a:spcPts val="3500"/>
              </a:lnSpc>
              <a:spcBef>
                <a:spcPts val="0"/>
              </a:spcBef>
              <a:spcAft>
                <a:spcPts val="1200"/>
              </a:spcAft>
              <a:buClr>
                <a:srgbClr val="00A199"/>
              </a:buClr>
              <a:buFont typeface="Calibri" panose="020F0502020204030204" pitchFamily="34" charset="0"/>
              <a:buChar char=" "/>
              <a:defRPr sz="3500" b="0" baseline="0">
                <a:solidFill>
                  <a:schemeClr val="bg1"/>
                </a:solidFill>
              </a:defRPr>
            </a:lvl1pPr>
            <a:lvl2pPr marL="228600" indent="-228600">
              <a:lnSpc>
                <a:spcPts val="2300"/>
              </a:lnSpc>
              <a:spcBef>
                <a:spcPts val="0"/>
              </a:spcBef>
              <a:spcAft>
                <a:spcPts val="600"/>
              </a:spcAft>
              <a:buClr>
                <a:srgbClr val="00A199"/>
              </a:buClr>
              <a:buFont typeface="Calibri" panose="020F0502020204030204" pitchFamily="34" charset="0"/>
              <a:buChar char=" "/>
              <a:defRPr sz="2200" baseline="0">
                <a:solidFill>
                  <a:schemeClr val="bg1"/>
                </a:solidFill>
              </a:defRPr>
            </a:lvl2pPr>
            <a:lvl3pPr marL="228600" indent="-228600">
              <a:lnSpc>
                <a:spcPts val="1800"/>
              </a:lnSpc>
              <a:spcBef>
                <a:spcPts val="0"/>
              </a:spcBef>
              <a:spcAft>
                <a:spcPts val="600"/>
              </a:spcAft>
              <a:buClr>
                <a:srgbClr val="00A199"/>
              </a:buClr>
              <a:buFont typeface="Calibri" panose="020F0502020204030204" pitchFamily="34" charset="0"/>
              <a:buChar char=" "/>
              <a:defRPr sz="1700">
                <a:solidFill>
                  <a:schemeClr val="bg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dirty="0" smtClean="0"/>
              <a:t>Section title</a:t>
            </a:r>
          </a:p>
          <a:p>
            <a:pPr lvl="1"/>
            <a:r>
              <a:rPr lang="en-US" dirty="0" smtClean="0"/>
              <a:t>Extra text or content</a:t>
            </a:r>
          </a:p>
          <a:p>
            <a:pPr lvl="2"/>
            <a:r>
              <a:rPr lang="en-US" dirty="0" smtClean="0"/>
              <a:t>Extra information</a:t>
            </a:r>
          </a:p>
        </p:txBody>
      </p:sp>
      <p:sp>
        <p:nvSpPr>
          <p:cNvPr id="5" name="Picture Placeholder 4"/>
          <p:cNvSpPr>
            <a:spLocks noGrp="1"/>
          </p:cNvSpPr>
          <p:nvPr>
            <p:ph type="pic" sz="quarter" idx="13" hasCustomPrompt="1"/>
          </p:nvPr>
        </p:nvSpPr>
        <p:spPr>
          <a:xfrm>
            <a:off x="6762152" y="490769"/>
            <a:ext cx="1481960" cy="1978124"/>
          </a:xfrm>
          <a:prstGeom prst="rect">
            <a:avLst/>
          </a:prstGeom>
        </p:spPr>
        <p:txBody>
          <a:bodyPr>
            <a:normAutofit/>
          </a:bodyPr>
          <a:lstStyle>
            <a:lvl1pPr marL="0" indent="0" algn="ctr">
              <a:buNone/>
              <a:defRPr sz="2000">
                <a:solidFill>
                  <a:srgbClr val="002060"/>
                </a:solidFill>
              </a:defRPr>
            </a:lvl1pPr>
          </a:lstStyle>
          <a:p>
            <a:r>
              <a:rPr lang="en-CA" dirty="0" smtClean="0"/>
              <a:t>Insert icon</a:t>
            </a:r>
            <a:br>
              <a:rPr lang="en-CA" dirty="0" smtClean="0"/>
            </a:br>
            <a:r>
              <a:rPr lang="en-CA" dirty="0" smtClean="0"/>
              <a:t>if needed</a:t>
            </a:r>
            <a:endParaRPr lang="en-CA" dirty="0"/>
          </a:p>
        </p:txBody>
      </p:sp>
    </p:spTree>
    <p:extLst>
      <p:ext uri="{BB962C8B-B14F-4D97-AF65-F5344CB8AC3E}">
        <p14:creationId xmlns:p14="http://schemas.microsoft.com/office/powerpoint/2010/main" val="44999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sual content 1">
    <p:bg>
      <p:bgPr>
        <a:solidFill>
          <a:srgbClr val="EDF7F5"/>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13" name="Title 1"/>
          <p:cNvSpPr>
            <a:spLocks noGrp="1"/>
          </p:cNvSpPr>
          <p:nvPr>
            <p:ph type="title" hasCustomPrompt="1"/>
          </p:nvPr>
        </p:nvSpPr>
        <p:spPr>
          <a:xfrm>
            <a:off x="457200" y="580499"/>
            <a:ext cx="8229600" cy="423193"/>
          </a:xfrm>
        </p:spPr>
        <p:txBody>
          <a:bodyPr lIns="0" tIns="0" rIns="0" bIns="0" anchor="t" anchorCtr="0">
            <a:spAutoFit/>
          </a:bodyPr>
          <a:lstStyle>
            <a:lvl1pPr algn="l">
              <a:lnSpc>
                <a:spcPts val="3300"/>
              </a:lnSpc>
              <a:defRPr sz="3300" baseline="0">
                <a:solidFill>
                  <a:srgbClr val="365254"/>
                </a:solidFill>
              </a:defRPr>
            </a:lvl1pPr>
          </a:lstStyle>
          <a:p>
            <a:r>
              <a:rPr lang="en-US" dirty="0" smtClean="0"/>
              <a:t>Visual content — Slide title</a:t>
            </a:r>
            <a:endParaRPr lang="en-CA" dirty="0"/>
          </a:p>
        </p:txBody>
      </p:sp>
      <p:sp>
        <p:nvSpPr>
          <p:cNvPr id="7" name="Content Placeholder 18"/>
          <p:cNvSpPr>
            <a:spLocks noGrp="1"/>
          </p:cNvSpPr>
          <p:nvPr>
            <p:ph sz="quarter" idx="11" hasCustomPrompt="1"/>
          </p:nvPr>
        </p:nvSpPr>
        <p:spPr>
          <a:xfrm>
            <a:off x="1149524" y="2276872"/>
            <a:ext cx="2088232" cy="2784309"/>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dirty="0" smtClean="0"/>
              <a:t>Insert icon, picture or chart</a:t>
            </a:r>
            <a:endParaRPr lang="en-CA" dirty="0"/>
          </a:p>
        </p:txBody>
      </p:sp>
      <p:sp>
        <p:nvSpPr>
          <p:cNvPr id="8" name="Text Placeholder 10"/>
          <p:cNvSpPr>
            <a:spLocks noGrp="1"/>
          </p:cNvSpPr>
          <p:nvPr>
            <p:ph type="body" sz="quarter" idx="14" hasCustomPrompt="1"/>
          </p:nvPr>
        </p:nvSpPr>
        <p:spPr>
          <a:xfrm>
            <a:off x="4448609" y="3241017"/>
            <a:ext cx="3600000" cy="1141338"/>
          </a:xfrm>
          <a:prstGeom prst="rect">
            <a:avLst/>
          </a:prstGeom>
        </p:spPr>
        <p:txBody>
          <a:bodyPr wrap="square" lIns="0" tIns="0" rIns="0" bIns="0" anchor="ctr" anchorCtr="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4838E"/>
                </a:solidFill>
              </a:defRPr>
            </a:lvl1pPr>
            <a:lvl2pPr marL="358775" indent="-176213">
              <a:lnSpc>
                <a:spcPts val="2100"/>
              </a:lnSpc>
              <a:spcBef>
                <a:spcPts val="600"/>
              </a:spcBef>
              <a:spcAft>
                <a:spcPts val="600"/>
              </a:spcAft>
              <a:buFont typeface="Arial" panose="020B0604020202020204" pitchFamily="34" charset="0"/>
              <a:buChar char="•"/>
              <a:defRPr sz="1700" b="0">
                <a:solidFill>
                  <a:schemeClr val="tx1"/>
                </a:solidFill>
              </a:defRPr>
            </a:lvl2pPr>
            <a:lvl3pPr marL="355600" indent="-182563">
              <a:lnSpc>
                <a:spcPts val="2100"/>
              </a:lnSpc>
              <a:spcBef>
                <a:spcPts val="600"/>
              </a:spcBef>
              <a:spcAft>
                <a:spcPts val="600"/>
              </a:spcAft>
              <a:buFont typeface="Arial" panose="020B0604020202020204" pitchFamily="34" charset="0"/>
              <a:buChar char="•"/>
              <a:defRPr sz="17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dirty="0" smtClean="0"/>
              <a:t>Header text </a:t>
            </a:r>
          </a:p>
          <a:p>
            <a:pPr lvl="1"/>
            <a:r>
              <a:rPr lang="en-US" dirty="0" smtClean="0"/>
              <a:t>Bullet 1</a:t>
            </a:r>
          </a:p>
          <a:p>
            <a:pPr lvl="2"/>
            <a:r>
              <a:rPr lang="en-US" dirty="0" smtClean="0"/>
              <a:t>Bullet 2</a:t>
            </a:r>
          </a:p>
        </p:txBody>
      </p:sp>
    </p:spTree>
    <p:extLst>
      <p:ext uri="{BB962C8B-B14F-4D97-AF65-F5344CB8AC3E}">
        <p14:creationId xmlns:p14="http://schemas.microsoft.com/office/powerpoint/2010/main" val="1362388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sual content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12" name="Text Placeholder 7"/>
          <p:cNvSpPr>
            <a:spLocks noGrp="1"/>
          </p:cNvSpPr>
          <p:nvPr>
            <p:ph type="body" sz="quarter" idx="14" hasCustomPrompt="1"/>
          </p:nvPr>
        </p:nvSpPr>
        <p:spPr>
          <a:xfrm>
            <a:off x="2664" y="1787960"/>
            <a:ext cx="4068000" cy="1374796"/>
          </a:xfrm>
          <a:prstGeom prst="rect">
            <a:avLst/>
          </a:prstGeom>
          <a:solidFill>
            <a:srgbClr val="14838E"/>
          </a:solidFill>
        </p:spPr>
        <p:txBody>
          <a:bodyPr wrap="square" lIns="288000" tIns="522000" rIns="720000" bIns="522000" anchor="t" anchorCtr="0">
            <a:spAutoFit/>
          </a:bodyPr>
          <a:lstStyle>
            <a:lvl1pPr marL="228600" indent="-228600">
              <a:lnSpc>
                <a:spcPts val="2500"/>
              </a:lnSpc>
              <a:spcBef>
                <a:spcPts val="0"/>
              </a:spcBef>
              <a:spcAft>
                <a:spcPts val="1200"/>
              </a:spcAft>
              <a:buClr>
                <a:srgbClr val="00A199"/>
              </a:buClr>
              <a:buFont typeface="Calibri" panose="020F0502020204030204" pitchFamily="34" charset="0"/>
              <a:buChar char=" "/>
              <a:defRPr sz="2200" b="0" baseline="0">
                <a:solidFill>
                  <a:schemeClr val="bg1"/>
                </a:solidFill>
              </a:defRPr>
            </a:lvl1pPr>
            <a:lvl2pPr marL="228600" indent="-228600">
              <a:lnSpc>
                <a:spcPts val="2200"/>
              </a:lnSpc>
              <a:spcBef>
                <a:spcPts val="0"/>
              </a:spcBef>
              <a:spcAft>
                <a:spcPts val="600"/>
              </a:spcAft>
              <a:buClr>
                <a:srgbClr val="00A199"/>
              </a:buClr>
              <a:buFont typeface="Calibri" panose="020F0502020204030204" pitchFamily="34" charset="0"/>
              <a:buChar char=" "/>
              <a:defRPr sz="1700" baseline="0">
                <a:solidFill>
                  <a:schemeClr val="bg1"/>
                </a:solidFill>
              </a:defRPr>
            </a:lvl2pPr>
            <a:lvl3pPr marL="228600" indent="-228600">
              <a:lnSpc>
                <a:spcPts val="2200"/>
              </a:lnSpc>
              <a:spcBef>
                <a:spcPts val="0"/>
              </a:spcBef>
              <a:spcAft>
                <a:spcPts val="600"/>
              </a:spcAft>
              <a:buClr>
                <a:srgbClr val="00A199"/>
              </a:buClr>
              <a:buFont typeface="Calibri" panose="020F0502020204030204" pitchFamily="34" charset="0"/>
              <a:buChar char=" "/>
              <a:defRPr sz="1700">
                <a:solidFill>
                  <a:schemeClr val="tx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dirty="0" smtClean="0"/>
              <a:t>Sidebar text</a:t>
            </a:r>
          </a:p>
        </p:txBody>
      </p:sp>
      <p:sp>
        <p:nvSpPr>
          <p:cNvPr id="6" name="Title 1"/>
          <p:cNvSpPr>
            <a:spLocks noGrp="1"/>
          </p:cNvSpPr>
          <p:nvPr>
            <p:ph type="title" hasCustomPrompt="1"/>
          </p:nvPr>
        </p:nvSpPr>
        <p:spPr>
          <a:xfrm>
            <a:off x="457200" y="580499"/>
            <a:ext cx="8229600" cy="423193"/>
          </a:xfrm>
        </p:spPr>
        <p:txBody>
          <a:bodyPr lIns="0" tIns="0" rIns="0" bIns="0" anchor="t" anchorCtr="0">
            <a:spAutoFit/>
          </a:bodyPr>
          <a:lstStyle>
            <a:lvl1pPr algn="l">
              <a:lnSpc>
                <a:spcPts val="3300"/>
              </a:lnSpc>
              <a:defRPr sz="3300" baseline="0">
                <a:solidFill>
                  <a:srgbClr val="365254"/>
                </a:solidFill>
              </a:defRPr>
            </a:lvl1pPr>
          </a:lstStyle>
          <a:p>
            <a:r>
              <a:rPr lang="en-US" dirty="0" smtClean="0"/>
              <a:t>Visual content -- Slide title</a:t>
            </a:r>
            <a:endParaRPr lang="en-CA" dirty="0"/>
          </a:p>
        </p:txBody>
      </p:sp>
      <p:sp>
        <p:nvSpPr>
          <p:cNvPr id="10" name="Text Placeholder 10"/>
          <p:cNvSpPr>
            <a:spLocks noGrp="1"/>
          </p:cNvSpPr>
          <p:nvPr>
            <p:ph type="body" sz="quarter" idx="15" hasCustomPrompt="1"/>
          </p:nvPr>
        </p:nvSpPr>
        <p:spPr>
          <a:xfrm>
            <a:off x="4448609" y="1798120"/>
            <a:ext cx="3600000" cy="1115690"/>
          </a:xfrm>
          <a:prstGeom prst="rect">
            <a:avLst/>
          </a:prstGeom>
        </p:spPr>
        <p:txBody>
          <a:bodyPr wrap="square" lIns="0" tIns="0" rIns="0" bIns="0">
            <a:spAutoFit/>
          </a:bodyPr>
          <a:lstStyle>
            <a:lvl1pPr marL="182563" marR="0" indent="-182563" algn="l" defTabSz="914400" rtl="0" eaLnBrk="1" fontAlgn="auto" latinLnBrk="0" hangingPunct="1">
              <a:lnSpc>
                <a:spcPts val="2100"/>
              </a:lnSpc>
              <a:spcBef>
                <a:spcPts val="600"/>
              </a:spcBef>
              <a:spcAft>
                <a:spcPts val="600"/>
              </a:spcAft>
              <a:buClrTx/>
              <a:buSzTx/>
              <a:buFont typeface="Calibri" panose="020F0502020204030204" pitchFamily="34" charset="0"/>
              <a:buChar char="•"/>
              <a:tabLst/>
              <a:defRPr sz="1700" b="0" baseline="0">
                <a:solidFill>
                  <a:schemeClr val="tx1"/>
                </a:solidFill>
              </a:defRPr>
            </a:lvl1pPr>
            <a:lvl2pPr marL="182563" indent="-176213">
              <a:lnSpc>
                <a:spcPts val="2100"/>
              </a:lnSpc>
              <a:spcBef>
                <a:spcPts val="600"/>
              </a:spcBef>
              <a:spcAft>
                <a:spcPts val="600"/>
              </a:spcAft>
              <a:buClrTx/>
              <a:buFont typeface="Calibri" panose="020F0502020204030204" pitchFamily="34" charset="0"/>
              <a:buChar char="•"/>
              <a:defRPr sz="1700" b="0">
                <a:solidFill>
                  <a:schemeClr val="tx1"/>
                </a:solidFill>
              </a:defRPr>
            </a:lvl2pPr>
            <a:lvl3pPr marL="182563" indent="-176213">
              <a:lnSpc>
                <a:spcPts val="2100"/>
              </a:lnSpc>
              <a:spcBef>
                <a:spcPts val="600"/>
              </a:spcBef>
              <a:spcAft>
                <a:spcPts val="600"/>
              </a:spcAft>
              <a:buClrTx/>
              <a:buFont typeface="Calibri" panose="020F0502020204030204" pitchFamily="34" charset="0"/>
              <a:buChar char="•"/>
              <a:defRPr sz="17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dirty="0" smtClean="0"/>
              <a:t>Bullet 1</a:t>
            </a:r>
          </a:p>
          <a:p>
            <a:pPr lvl="1"/>
            <a:r>
              <a:rPr lang="en-US" dirty="0" smtClean="0"/>
              <a:t>Bullet 2</a:t>
            </a:r>
          </a:p>
          <a:p>
            <a:pPr lvl="2"/>
            <a:r>
              <a:rPr lang="en-US" dirty="0" smtClean="0"/>
              <a:t>Bullet 3</a:t>
            </a:r>
          </a:p>
        </p:txBody>
      </p:sp>
    </p:spTree>
    <p:extLst>
      <p:ext uri="{BB962C8B-B14F-4D97-AF65-F5344CB8AC3E}">
        <p14:creationId xmlns:p14="http://schemas.microsoft.com/office/powerpoint/2010/main" val="155499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sual Break 01">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12" name="Text Placeholder 7"/>
          <p:cNvSpPr>
            <a:spLocks noGrp="1"/>
          </p:cNvSpPr>
          <p:nvPr>
            <p:ph type="body" sz="quarter" idx="14" hasCustomPrompt="1"/>
          </p:nvPr>
        </p:nvSpPr>
        <p:spPr>
          <a:xfrm>
            <a:off x="3900304" y="2378018"/>
            <a:ext cx="5243696" cy="1810813"/>
          </a:xfrm>
          <a:prstGeom prst="rect">
            <a:avLst/>
          </a:prstGeom>
          <a:solidFill>
            <a:srgbClr val="00A199"/>
          </a:solidFill>
        </p:spPr>
        <p:txBody>
          <a:bodyPr wrap="square" lIns="288000" tIns="522000" rIns="1260000" bIns="522000" anchor="ctr" anchorCtr="0">
            <a:spAutoFit/>
          </a:bodyPr>
          <a:lstStyle>
            <a:lvl1pPr marL="228600" indent="-228600">
              <a:lnSpc>
                <a:spcPts val="2500"/>
              </a:lnSpc>
              <a:spcBef>
                <a:spcPts val="0"/>
              </a:spcBef>
              <a:spcAft>
                <a:spcPts val="1200"/>
              </a:spcAft>
              <a:buClr>
                <a:srgbClr val="00A199"/>
              </a:buClr>
              <a:buFont typeface="Calibri" panose="020F0502020204030204" pitchFamily="34" charset="0"/>
              <a:buChar char=" "/>
              <a:defRPr sz="2200" b="0" baseline="0">
                <a:solidFill>
                  <a:schemeClr val="bg1"/>
                </a:solidFill>
              </a:defRPr>
            </a:lvl1pPr>
            <a:lvl2pPr marL="228600" indent="-228600">
              <a:lnSpc>
                <a:spcPts val="2200"/>
              </a:lnSpc>
              <a:spcBef>
                <a:spcPts val="0"/>
              </a:spcBef>
              <a:spcAft>
                <a:spcPts val="600"/>
              </a:spcAft>
              <a:buClr>
                <a:srgbClr val="00A199"/>
              </a:buClr>
              <a:buFont typeface="Calibri" panose="020F0502020204030204" pitchFamily="34" charset="0"/>
              <a:buChar char=" "/>
              <a:defRPr sz="1700" baseline="0">
                <a:solidFill>
                  <a:schemeClr val="bg1"/>
                </a:solidFill>
              </a:defRPr>
            </a:lvl2pPr>
            <a:lvl3pPr marL="228600" indent="-228600">
              <a:lnSpc>
                <a:spcPts val="2200"/>
              </a:lnSpc>
              <a:spcBef>
                <a:spcPts val="0"/>
              </a:spcBef>
              <a:spcAft>
                <a:spcPts val="600"/>
              </a:spcAft>
              <a:buClr>
                <a:srgbClr val="00A199"/>
              </a:buClr>
              <a:buFont typeface="Calibri" panose="020F0502020204030204" pitchFamily="34" charset="0"/>
              <a:buChar char=" "/>
              <a:defRPr sz="1700">
                <a:solidFill>
                  <a:schemeClr val="tx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dirty="0" smtClean="0"/>
              <a:t>Visual break — Header text</a:t>
            </a:r>
          </a:p>
          <a:p>
            <a:pPr lvl="1"/>
            <a:r>
              <a:rPr lang="en-US" dirty="0" smtClean="0"/>
              <a:t>Extra text or content</a:t>
            </a:r>
          </a:p>
        </p:txBody>
      </p:sp>
      <p:sp>
        <p:nvSpPr>
          <p:cNvPr id="15" name="Content Placeholder 18"/>
          <p:cNvSpPr>
            <a:spLocks noGrp="1"/>
          </p:cNvSpPr>
          <p:nvPr>
            <p:ph sz="quarter" idx="13" hasCustomPrompt="1"/>
          </p:nvPr>
        </p:nvSpPr>
        <p:spPr>
          <a:xfrm>
            <a:off x="683568" y="1892830"/>
            <a:ext cx="2088232" cy="2784309"/>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dirty="0" smtClean="0"/>
              <a:t>Insert icon, picture or chart</a:t>
            </a:r>
            <a:endParaRPr lang="en-CA" dirty="0"/>
          </a:p>
        </p:txBody>
      </p:sp>
    </p:spTree>
    <p:extLst>
      <p:ext uri="{BB962C8B-B14F-4D97-AF65-F5344CB8AC3E}">
        <p14:creationId xmlns:p14="http://schemas.microsoft.com/office/powerpoint/2010/main" val="1936368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sual Break 02">
    <p:bg>
      <p:bgPr>
        <a:solidFill>
          <a:srgbClr val="EDF7F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3473450" cy="6858000"/>
          </a:xfrm>
          <a:prstGeom prst="rect">
            <a:avLst/>
          </a:prstGeom>
          <a:solidFill>
            <a:srgbClr val="CF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9"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8" name="Text Placeholder 10"/>
          <p:cNvSpPr>
            <a:spLocks noGrp="1"/>
          </p:cNvSpPr>
          <p:nvPr>
            <p:ph type="body" sz="quarter" idx="14" hasCustomPrompt="1"/>
          </p:nvPr>
        </p:nvSpPr>
        <p:spPr>
          <a:xfrm>
            <a:off x="4448609" y="1220755"/>
            <a:ext cx="3600000" cy="1154162"/>
          </a:xfrm>
          <a:prstGeom prst="rect">
            <a:avLst/>
          </a:prstGeom>
        </p:spPr>
        <p:txBody>
          <a:bodyPr wrap="square" lIns="0" tIns="0" rIns="0" bIns="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4838E"/>
                </a:solidFill>
              </a:defRPr>
            </a:lvl1pPr>
            <a:lvl2pPr marL="358775" indent="-176213">
              <a:lnSpc>
                <a:spcPts val="2100"/>
              </a:lnSpc>
              <a:spcBef>
                <a:spcPts val="600"/>
              </a:spcBef>
              <a:spcAft>
                <a:spcPts val="600"/>
              </a:spcAft>
              <a:buFont typeface="Arial" panose="020B0604020202020204" pitchFamily="34" charset="0"/>
              <a:buChar char="•"/>
              <a:defRPr sz="1700" b="0">
                <a:solidFill>
                  <a:schemeClr val="tx1"/>
                </a:solidFill>
              </a:defRPr>
            </a:lvl2pPr>
            <a:lvl3pPr marL="355600" indent="-182563">
              <a:lnSpc>
                <a:spcPts val="2200"/>
              </a:lnSpc>
              <a:spcBef>
                <a:spcPts val="600"/>
              </a:spcBef>
              <a:spcAft>
                <a:spcPts val="600"/>
              </a:spcAft>
              <a:buFont typeface="Arial" panose="020B0604020202020204" pitchFamily="34" charset="0"/>
              <a:buChar char="•"/>
              <a:defRPr sz="17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dirty="0" smtClean="0"/>
              <a:t>Visual break — Header text </a:t>
            </a:r>
          </a:p>
          <a:p>
            <a:pPr lvl="1"/>
            <a:r>
              <a:rPr lang="en-US" dirty="0" smtClean="0"/>
              <a:t>Bullet 1</a:t>
            </a:r>
          </a:p>
          <a:p>
            <a:pPr lvl="2"/>
            <a:r>
              <a:rPr lang="en-US" dirty="0" smtClean="0"/>
              <a:t>Bullet 2</a:t>
            </a:r>
          </a:p>
        </p:txBody>
      </p:sp>
      <p:sp>
        <p:nvSpPr>
          <p:cNvPr id="10" name="Content Placeholder 18"/>
          <p:cNvSpPr>
            <a:spLocks noGrp="1"/>
          </p:cNvSpPr>
          <p:nvPr>
            <p:ph sz="quarter" idx="13" hasCustomPrompt="1"/>
          </p:nvPr>
        </p:nvSpPr>
        <p:spPr>
          <a:xfrm>
            <a:off x="683568" y="1892830"/>
            <a:ext cx="2088232" cy="2784309"/>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dirty="0" smtClean="0"/>
              <a:t>Insert icon, picture or chart</a:t>
            </a:r>
            <a:endParaRPr lang="en-CA" dirty="0"/>
          </a:p>
        </p:txBody>
      </p:sp>
    </p:spTree>
    <p:extLst>
      <p:ext uri="{BB962C8B-B14F-4D97-AF65-F5344CB8AC3E}">
        <p14:creationId xmlns:p14="http://schemas.microsoft.com/office/powerpoint/2010/main" val="3237888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928" y="1003843"/>
            <a:ext cx="3971552" cy="4555753"/>
          </a:xfrm>
          <a:prstGeom prst="rect">
            <a:avLst/>
          </a:prstGeom>
          <a:noFill/>
          <a:ln>
            <a:noFill/>
          </a:ln>
        </p:spPr>
      </p:pic>
    </p:spTree>
    <p:extLst>
      <p:ext uri="{BB962C8B-B14F-4D97-AF65-F5344CB8AC3E}">
        <p14:creationId xmlns:p14="http://schemas.microsoft.com/office/powerpoint/2010/main" val="269568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175" y="1268760"/>
            <a:ext cx="7924800" cy="4525963"/>
          </a:xfrm>
        </p:spPr>
        <p:txBody>
          <a:bodyPr/>
          <a:lstStyle>
            <a:lvl1pPr>
              <a:defRPr>
                <a:latin typeface="+mj-lt"/>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a:latin typeface="+mj-lt"/>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itle 1"/>
          <p:cNvSpPr>
            <a:spLocks noGrp="1"/>
          </p:cNvSpPr>
          <p:nvPr>
            <p:ph type="title"/>
          </p:nvPr>
        </p:nvSpPr>
        <p:spPr>
          <a:xfrm>
            <a:off x="370940" y="370637"/>
            <a:ext cx="8229600" cy="515526"/>
          </a:xfrm>
        </p:spPr>
        <p:txBody>
          <a:bodyPr anchor="t" anchorCtr="0">
            <a:spAutoFit/>
          </a:bodyPr>
          <a:lstStyle>
            <a:lvl1pPr algn="l">
              <a:lnSpc>
                <a:spcPts val="3300"/>
              </a:lnSpc>
              <a:defRPr lang="en-US" sz="3000" kern="1200" baseline="0" smtClean="0">
                <a:solidFill>
                  <a:srgbClr val="365254"/>
                </a:solidFill>
                <a:latin typeface="+mj-lt"/>
                <a:ea typeface="+mj-ea"/>
                <a:cs typeface="+mj-cs"/>
              </a:defRPr>
            </a:lvl1pPr>
          </a:lstStyle>
          <a:p>
            <a:r>
              <a:rPr lang="en-US" dirty="0" smtClean="0"/>
              <a:t>Click to edit Master title style</a:t>
            </a:r>
            <a:endParaRPr lang="en-CA" dirty="0"/>
          </a:p>
        </p:txBody>
      </p:sp>
    </p:spTree>
    <p:extLst>
      <p:ext uri="{BB962C8B-B14F-4D97-AF65-F5344CB8AC3E}">
        <p14:creationId xmlns:p14="http://schemas.microsoft.com/office/powerpoint/2010/main" val="1734828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lusion slide">
    <p:bg>
      <p:bgPr>
        <a:solidFill>
          <a:srgbClr val="EDF7F5"/>
        </a:solidFill>
        <a:effectLst/>
      </p:bgPr>
    </p:bg>
    <p:spTree>
      <p:nvGrpSpPr>
        <p:cNvPr id="1" name=""/>
        <p:cNvGrpSpPr/>
        <p:nvPr/>
      </p:nvGrpSpPr>
      <p:grpSpPr>
        <a:xfrm>
          <a:off x="0" y="0"/>
          <a:ext cx="0" cy="0"/>
          <a:chOff x="0" y="0"/>
          <a:chExt cx="0" cy="0"/>
        </a:xfrm>
      </p:grpSpPr>
      <p:sp>
        <p:nvSpPr>
          <p:cNvPr id="3" name="Rectangle 2"/>
          <p:cNvSpPr/>
          <p:nvPr userDrawn="1"/>
        </p:nvSpPr>
        <p:spPr>
          <a:xfrm>
            <a:off x="8381503" y="6187909"/>
            <a:ext cx="755576" cy="672075"/>
          </a:xfrm>
          <a:prstGeom prst="rect">
            <a:avLst/>
          </a:prstGeom>
          <a:solidFill>
            <a:srgbClr val="ED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5" name="TextBox 4"/>
          <p:cNvSpPr txBox="1"/>
          <p:nvPr userDrawn="1"/>
        </p:nvSpPr>
        <p:spPr>
          <a:xfrm>
            <a:off x="7890376" y="6165304"/>
            <a:ext cx="1178336" cy="584775"/>
          </a:xfrm>
          <a:prstGeom prst="rect">
            <a:avLst/>
          </a:prstGeom>
          <a:noFill/>
        </p:spPr>
        <p:txBody>
          <a:bodyPr wrap="none" rtlCol="0">
            <a:spAutoFit/>
          </a:bodyPr>
          <a:lstStyle/>
          <a:p>
            <a:pPr algn="ctr"/>
            <a:r>
              <a:rPr lang="en-CA" sz="3200" dirty="0" smtClean="0">
                <a:solidFill>
                  <a:srgbClr val="365254"/>
                </a:solidFill>
              </a:rPr>
              <a:t>icis.ca</a:t>
            </a:r>
            <a:endParaRPr lang="en-CA" sz="3200" dirty="0">
              <a:solidFill>
                <a:srgbClr val="365254"/>
              </a:solidFill>
            </a:endParaRPr>
          </a:p>
        </p:txBody>
      </p:sp>
      <p:sp>
        <p:nvSpPr>
          <p:cNvPr id="7" name="TextBox 6"/>
          <p:cNvSpPr txBox="1"/>
          <p:nvPr userDrawn="1"/>
        </p:nvSpPr>
        <p:spPr bwMode="blackWhite">
          <a:xfrm>
            <a:off x="0" y="6200612"/>
            <a:ext cx="7822168" cy="660145"/>
          </a:xfrm>
          <a:prstGeom prst="rect">
            <a:avLst/>
          </a:prstGeom>
          <a:solidFill>
            <a:srgbClr val="00A199"/>
          </a:solidFill>
        </p:spPr>
        <p:txBody>
          <a:bodyPr wrap="square" lIns="72000" tIns="108000" rIns="198000" bIns="108000" rtlCol="0" anchor="ctr" anchorCtr="0">
            <a:noAutofit/>
          </a:bodyPr>
          <a:lstStyle/>
          <a:p>
            <a:pPr algn="r">
              <a:tabLst>
                <a:tab pos="1257300" algn="l"/>
              </a:tabLst>
            </a:pPr>
            <a:endParaRPr lang="en-CA" dirty="0">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357" y="6392631"/>
            <a:ext cx="266020" cy="216141"/>
          </a:xfrm>
          <a:prstGeom prst="rect">
            <a:avLst/>
          </a:prstGeom>
          <a:noFill/>
          <a:ln>
            <a:noFill/>
          </a:ln>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02452" y="2788197"/>
            <a:ext cx="5823717" cy="784819"/>
          </a:xfrm>
          <a:prstGeom prst="rect">
            <a:avLst/>
          </a:prstGeom>
          <a:noFill/>
          <a:ln>
            <a:noFill/>
          </a:ln>
        </p:spPr>
      </p:pic>
    </p:spTree>
    <p:extLst>
      <p:ext uri="{BB962C8B-B14F-4D97-AF65-F5344CB8AC3E}">
        <p14:creationId xmlns:p14="http://schemas.microsoft.com/office/powerpoint/2010/main" val="295294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57200" y="1196752"/>
            <a:ext cx="7927848" cy="4526280"/>
          </a:xfrm>
        </p:spPr>
        <p:txBody>
          <a:bodyPr tIns="1548000"/>
          <a:lstStyle>
            <a:lvl1pPr algn="ctr">
              <a:defRPr>
                <a:solidFill>
                  <a:srgbClr val="002060"/>
                </a:solidFill>
              </a:defRPr>
            </a:lvl1pPr>
          </a:lstStyle>
          <a:p>
            <a:r>
              <a:rPr lang="en-CA" dirty="0" smtClean="0"/>
              <a:t>Click to insert figure</a:t>
            </a:r>
            <a:endParaRPr lang="en-CA" dirty="0"/>
          </a:p>
        </p:txBody>
      </p:sp>
      <p:sp>
        <p:nvSpPr>
          <p:cNvPr id="10" name="Text Placeholder 9"/>
          <p:cNvSpPr>
            <a:spLocks noGrp="1"/>
          </p:cNvSpPr>
          <p:nvPr>
            <p:ph type="body" sz="quarter" idx="14" hasCustomPrompt="1"/>
          </p:nvPr>
        </p:nvSpPr>
        <p:spPr>
          <a:xfrm>
            <a:off x="457200" y="5943600"/>
            <a:ext cx="5257800" cy="457200"/>
          </a:xfrm>
        </p:spPr>
        <p:txBody>
          <a:bodyPr lIns="0" tIns="0" rIns="0" bIns="0">
            <a:noAutofit/>
          </a:bodyPr>
          <a:lstStyle>
            <a:lvl1pPr marL="0" indent="0">
              <a:lnSpc>
                <a:spcPct val="100000"/>
              </a:lnSpc>
              <a:spcBef>
                <a:spcPts val="0"/>
              </a:spcBef>
              <a:spcAft>
                <a:spcPts val="0"/>
              </a:spcAft>
              <a:buNone/>
              <a:defRPr sz="1000" b="0">
                <a:solidFill>
                  <a:schemeClr val="tx1"/>
                </a:solidFill>
                <a:latin typeface="Arial" panose="020B0604020202020204" pitchFamily="34" charset="0"/>
                <a:cs typeface="Arial" panose="020B0604020202020204" pitchFamily="34" charset="0"/>
              </a:defRPr>
            </a:lvl1pPr>
            <a:lvl2pPr marL="457200" indent="0">
              <a:buNone/>
              <a:defRPr sz="1000">
                <a:latin typeface="Arial" panose="020B0604020202020204" pitchFamily="34" charset="0"/>
                <a:cs typeface="Arial" panose="020B0604020202020204" pitchFamily="34" charset="0"/>
              </a:defRPr>
            </a:lvl2pPr>
            <a:lvl3pPr marL="914400" indent="0">
              <a:buNone/>
              <a:defRPr sz="10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stStyle>
          <a:p>
            <a:pPr lvl="0"/>
            <a:r>
              <a:rPr lang="en-US" smtClean="0"/>
              <a:t>Source</a:t>
            </a:r>
            <a:endParaRPr lang="en-US" dirty="0" smtClean="0"/>
          </a:p>
        </p:txBody>
      </p:sp>
      <p:sp>
        <p:nvSpPr>
          <p:cNvPr id="6" name="Title 1"/>
          <p:cNvSpPr>
            <a:spLocks noGrp="1"/>
          </p:cNvSpPr>
          <p:nvPr>
            <p:ph type="title"/>
          </p:nvPr>
        </p:nvSpPr>
        <p:spPr>
          <a:xfrm>
            <a:off x="370940" y="370637"/>
            <a:ext cx="8229600" cy="553998"/>
          </a:xfrm>
        </p:spPr>
        <p:txBody>
          <a:bodyPr anchor="t" anchorCtr="0">
            <a:spAutoFit/>
          </a:bodyPr>
          <a:lstStyle>
            <a:lvl1pPr algn="l">
              <a:lnSpc>
                <a:spcPts val="3600"/>
              </a:lnSpc>
              <a:defRPr lang="en-US" sz="3300" kern="1200" baseline="0" smtClean="0">
                <a:solidFill>
                  <a:srgbClr val="365254"/>
                </a:solidFill>
                <a:latin typeface="+mj-lt"/>
                <a:ea typeface="+mj-ea"/>
                <a:cs typeface="+mj-cs"/>
              </a:defRPr>
            </a:lvl1pPr>
          </a:lstStyle>
          <a:p>
            <a:r>
              <a:rPr lang="en-US" smtClean="0"/>
              <a:t>Click to edit Master title style</a:t>
            </a:r>
            <a:endParaRPr lang="en-CA" dirty="0"/>
          </a:p>
        </p:txBody>
      </p:sp>
    </p:spTree>
    <p:extLst>
      <p:ext uri="{BB962C8B-B14F-4D97-AF65-F5344CB8AC3E}">
        <p14:creationId xmlns:p14="http://schemas.microsoft.com/office/powerpoint/2010/main" val="149535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3" name="Text Placeholder 7"/>
          <p:cNvSpPr>
            <a:spLocks noGrp="1"/>
          </p:cNvSpPr>
          <p:nvPr>
            <p:ph type="body" sz="quarter" idx="14" hasCustomPrompt="1"/>
          </p:nvPr>
        </p:nvSpPr>
        <p:spPr>
          <a:xfrm>
            <a:off x="1186954" y="2286000"/>
            <a:ext cx="7957046" cy="2241478"/>
          </a:xfrm>
          <a:prstGeom prst="rect">
            <a:avLst/>
          </a:prstGeom>
          <a:solidFill>
            <a:srgbClr val="00A199"/>
          </a:solidFill>
        </p:spPr>
        <p:txBody>
          <a:bodyPr wrap="square" lIns="180000" tIns="522000" rIns="0" bIns="522000">
            <a:spAutoFit/>
          </a:bodyPr>
          <a:lstStyle>
            <a:lvl1pPr marL="228600" indent="-228600">
              <a:lnSpc>
                <a:spcPts val="3500"/>
              </a:lnSpc>
              <a:spcBef>
                <a:spcPts val="0"/>
              </a:spcBef>
              <a:spcAft>
                <a:spcPts val="1200"/>
              </a:spcAft>
              <a:buClr>
                <a:srgbClr val="00A199"/>
              </a:buClr>
              <a:buFont typeface="Calibri" panose="020F0502020204030204" pitchFamily="34" charset="0"/>
              <a:buChar char=" "/>
              <a:defRPr sz="3500" b="0" baseline="0">
                <a:solidFill>
                  <a:schemeClr val="bg1"/>
                </a:solidFill>
              </a:defRPr>
            </a:lvl1pPr>
            <a:lvl2pPr marL="228600" indent="-228600">
              <a:lnSpc>
                <a:spcPts val="2300"/>
              </a:lnSpc>
              <a:spcBef>
                <a:spcPts val="0"/>
              </a:spcBef>
              <a:spcAft>
                <a:spcPts val="600"/>
              </a:spcAft>
              <a:buClr>
                <a:srgbClr val="00A199"/>
              </a:buClr>
              <a:buFont typeface="Calibri" panose="020F0502020204030204" pitchFamily="34" charset="0"/>
              <a:buChar char=" "/>
              <a:defRPr sz="2200" baseline="0">
                <a:solidFill>
                  <a:schemeClr val="bg1"/>
                </a:solidFill>
              </a:defRPr>
            </a:lvl2pPr>
            <a:lvl3pPr marL="228600" indent="-228600">
              <a:lnSpc>
                <a:spcPts val="1800"/>
              </a:lnSpc>
              <a:spcBef>
                <a:spcPts val="0"/>
              </a:spcBef>
              <a:spcAft>
                <a:spcPts val="600"/>
              </a:spcAft>
              <a:buClr>
                <a:srgbClr val="00A199"/>
              </a:buClr>
              <a:buFont typeface="Calibri" panose="020F0502020204030204" pitchFamily="34" charset="0"/>
              <a:buChar char=" "/>
              <a:defRPr sz="1700">
                <a:solidFill>
                  <a:schemeClr val="bg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dirty="0" smtClean="0"/>
              <a:t>Click to insert section title</a:t>
            </a:r>
          </a:p>
          <a:p>
            <a:pPr lvl="1"/>
            <a:r>
              <a:rPr lang="en-US" dirty="0" smtClean="0"/>
              <a:t>Extra text or content</a:t>
            </a:r>
          </a:p>
          <a:p>
            <a:pPr lvl="2"/>
            <a:r>
              <a:rPr lang="en-US" dirty="0" smtClean="0"/>
              <a:t>Extra information</a:t>
            </a:r>
          </a:p>
        </p:txBody>
      </p:sp>
    </p:spTree>
    <p:extLst>
      <p:ext uri="{BB962C8B-B14F-4D97-AF65-F5344CB8AC3E}">
        <p14:creationId xmlns:p14="http://schemas.microsoft.com/office/powerpoint/2010/main" val="57952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42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1640" y="2463504"/>
            <a:ext cx="6335176" cy="461665"/>
          </a:xfrm>
        </p:spPr>
        <p:txBody>
          <a:bodyPr wrap="square" lIns="0" tIns="0" rIns="0" bIns="0" anchor="b" anchorCtr="0">
            <a:spAutoFit/>
          </a:bodyPr>
          <a:lstStyle>
            <a:lvl1pPr algn="l">
              <a:lnSpc>
                <a:spcPts val="3600"/>
              </a:lnSpc>
              <a:defRPr sz="3600" b="1">
                <a:solidFill>
                  <a:srgbClr val="365254"/>
                </a:solidFill>
              </a:defRPr>
            </a:lvl1pPr>
          </a:lstStyle>
          <a:p>
            <a:r>
              <a:rPr lang="en-US" dirty="0" smtClean="0"/>
              <a:t>Click to edit title</a:t>
            </a:r>
            <a:endParaRPr lang="en-CA" dirty="0"/>
          </a:p>
        </p:txBody>
      </p:sp>
      <p:sp>
        <p:nvSpPr>
          <p:cNvPr id="6" name="TextBox 5"/>
          <p:cNvSpPr txBox="1"/>
          <p:nvPr userDrawn="1"/>
        </p:nvSpPr>
        <p:spPr bwMode="blackWhite">
          <a:xfrm>
            <a:off x="0" y="6200612"/>
            <a:ext cx="7822168" cy="660145"/>
          </a:xfrm>
          <a:prstGeom prst="rect">
            <a:avLst/>
          </a:prstGeom>
          <a:solidFill>
            <a:srgbClr val="00A199"/>
          </a:solidFill>
        </p:spPr>
        <p:txBody>
          <a:bodyPr wrap="square" lIns="72000" tIns="108000" rIns="198000" bIns="108000" rtlCol="0" anchor="ctr" anchorCtr="0">
            <a:noAutofit/>
          </a:bodyPr>
          <a:lstStyle/>
          <a:p>
            <a:pPr algn="r">
              <a:tabLst>
                <a:tab pos="1257300" algn="l"/>
              </a:tabLst>
            </a:pPr>
            <a:endParaRPr lang="en-CA" dirty="0">
              <a:solidFill>
                <a:prstClr val="white"/>
              </a:solidFill>
            </a:endParaRPr>
          </a:p>
        </p:txBody>
      </p:sp>
      <p:sp>
        <p:nvSpPr>
          <p:cNvPr id="7" name="TextBox 6"/>
          <p:cNvSpPr txBox="1"/>
          <p:nvPr userDrawn="1"/>
        </p:nvSpPr>
        <p:spPr>
          <a:xfrm>
            <a:off x="1290112" y="4865483"/>
            <a:ext cx="6336704" cy="276999"/>
          </a:xfrm>
          <a:prstGeom prst="rect">
            <a:avLst/>
          </a:prstGeom>
          <a:noFill/>
        </p:spPr>
        <p:txBody>
          <a:bodyPr wrap="square" lIns="0" tIns="0" rIns="0" bIns="0" rtlCol="0" anchor="b" anchorCtr="0">
            <a:spAutoFit/>
          </a:bodyPr>
          <a:lstStyle/>
          <a:p>
            <a:r>
              <a:rPr lang="en-CA" dirty="0" smtClean="0">
                <a:solidFill>
                  <a:srgbClr val="ED7024"/>
                </a:solidFill>
              </a:rPr>
              <a:t>Canadian Institute for Health Information</a:t>
            </a:r>
            <a:endParaRPr lang="en-CA" dirty="0">
              <a:solidFill>
                <a:srgbClr val="ED7024"/>
              </a:solidFill>
            </a:endParaRPr>
          </a:p>
        </p:txBody>
      </p:sp>
      <p:sp>
        <p:nvSpPr>
          <p:cNvPr id="9" name="Content Placeholder 3"/>
          <p:cNvSpPr>
            <a:spLocks noGrp="1"/>
          </p:cNvSpPr>
          <p:nvPr>
            <p:ph sz="quarter" idx="17" hasCustomPrompt="1"/>
          </p:nvPr>
        </p:nvSpPr>
        <p:spPr bwMode="black">
          <a:xfrm>
            <a:off x="258038" y="6400804"/>
            <a:ext cx="2657778" cy="269304"/>
          </a:xfrm>
          <a:prstGeom prst="rect">
            <a:avLst/>
          </a:prstGeom>
          <a:noFill/>
        </p:spPr>
        <p:txBody>
          <a:bodyPr wrap="square" lIns="0" tIns="0" rIns="0" bIns="0" numCol="1" spcCol="36000" anchor="ctr" anchorCtr="0">
            <a:spAutoFit/>
          </a:bodyPr>
          <a:lstStyle>
            <a:lvl1pPr marL="0" indent="0" algn="l">
              <a:buNone/>
              <a:tabLst>
                <a:tab pos="182563" algn="l"/>
                <a:tab pos="2422525" algn="l"/>
              </a:tabLst>
              <a:defRPr sz="1800" b="0">
                <a:solidFill>
                  <a:schemeClr val="bg1"/>
                </a:solidFill>
              </a:defRPr>
            </a:lvl1pPr>
            <a:lvl2pPr marL="457200" indent="0">
              <a:buNone/>
              <a:defRPr>
                <a:solidFill>
                  <a:srgbClr val="FF0000"/>
                </a:solidFill>
              </a:defRPr>
            </a:lvl2pPr>
            <a:lvl3pPr marL="914400" indent="0">
              <a:buNone/>
              <a:defRPr>
                <a:solidFill>
                  <a:srgbClr val="FF0000"/>
                </a:solidFill>
              </a:defRPr>
            </a:lvl3pPr>
            <a:lvl4pPr marL="1371600" indent="0">
              <a:buNone/>
              <a:defRPr>
                <a:solidFill>
                  <a:srgbClr val="FF0000"/>
                </a:solidFill>
              </a:defRPr>
            </a:lvl4pPr>
            <a:lvl5pPr marL="1828800" indent="0">
              <a:buNone/>
              <a:defRPr>
                <a:solidFill>
                  <a:srgbClr val="FF0000"/>
                </a:solidFill>
              </a:defRPr>
            </a:lvl5pPr>
          </a:lstStyle>
          <a:p>
            <a:pPr lvl="0"/>
            <a:r>
              <a:rPr lang="en-US" dirty="0" smtClean="0"/>
              <a:t>Month XX, 20XX</a:t>
            </a:r>
            <a:endParaRPr lang="en-C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6481418" y="6452951"/>
            <a:ext cx="178815" cy="192000"/>
          </a:xfrm>
          <a:prstGeom prst="rect">
            <a:avLst/>
          </a:prstGeom>
        </p:spPr>
      </p:pic>
      <p:sp>
        <p:nvSpPr>
          <p:cNvPr id="11" name="Content Placeholder 3"/>
          <p:cNvSpPr>
            <a:spLocks noGrp="1"/>
          </p:cNvSpPr>
          <p:nvPr>
            <p:ph sz="quarter" idx="11" hasCustomPrompt="1"/>
          </p:nvPr>
        </p:nvSpPr>
        <p:spPr bwMode="black">
          <a:xfrm>
            <a:off x="2987824" y="6400803"/>
            <a:ext cx="2448273" cy="269304"/>
          </a:xfrm>
          <a:prstGeom prst="rect">
            <a:avLst/>
          </a:prstGeom>
          <a:noFill/>
        </p:spPr>
        <p:txBody>
          <a:bodyPr wrap="square" lIns="0" tIns="0" rIns="0" bIns="0" numCol="1" spcCol="36000" anchor="ctr" anchorCtr="0">
            <a:spAutoFit/>
          </a:bodyPr>
          <a:lstStyle>
            <a:lvl1pPr marL="0" indent="0" algn="r">
              <a:buNone/>
              <a:tabLst>
                <a:tab pos="182563" algn="l"/>
                <a:tab pos="2422525" algn="l"/>
              </a:tabLst>
              <a:defRPr sz="1800" b="0">
                <a:solidFill>
                  <a:schemeClr val="bg1"/>
                </a:solidFill>
              </a:defRPr>
            </a:lvl1pPr>
            <a:lvl2pPr marL="457200" indent="0">
              <a:buNone/>
              <a:defRPr>
                <a:solidFill>
                  <a:srgbClr val="FF0000"/>
                </a:solidFill>
              </a:defRPr>
            </a:lvl2pPr>
            <a:lvl3pPr marL="914400" indent="0">
              <a:buNone/>
              <a:defRPr>
                <a:solidFill>
                  <a:srgbClr val="FF0000"/>
                </a:solidFill>
              </a:defRPr>
            </a:lvl3pPr>
            <a:lvl4pPr marL="1371600" indent="0">
              <a:buNone/>
              <a:defRPr>
                <a:solidFill>
                  <a:srgbClr val="FF0000"/>
                </a:solidFill>
              </a:defRPr>
            </a:lvl4pPr>
            <a:lvl5pPr marL="1828800" indent="0">
              <a:buNone/>
              <a:defRPr>
                <a:solidFill>
                  <a:srgbClr val="FF0000"/>
                </a:solidFill>
              </a:defRPr>
            </a:lvl5pPr>
          </a:lstStyle>
          <a:p>
            <a:pPr lvl="0"/>
            <a:r>
              <a:rPr lang="en-US" dirty="0" smtClean="0"/>
              <a:t>xxxx@cihi.ca</a:t>
            </a:r>
            <a:endParaRPr lang="en-CA" dirty="0"/>
          </a:p>
        </p:txBody>
      </p:sp>
      <p:sp>
        <p:nvSpPr>
          <p:cNvPr id="12" name="Text Placeholder 14"/>
          <p:cNvSpPr>
            <a:spLocks noGrp="1"/>
          </p:cNvSpPr>
          <p:nvPr>
            <p:ph type="body" sz="quarter" idx="14" hasCustomPrompt="1"/>
          </p:nvPr>
        </p:nvSpPr>
        <p:spPr>
          <a:xfrm>
            <a:off x="1294330" y="3045884"/>
            <a:ext cx="6332487" cy="269304"/>
          </a:xfrm>
          <a:prstGeom prst="rect">
            <a:avLst/>
          </a:prstGeom>
        </p:spPr>
        <p:txBody>
          <a:bodyPr wrap="square" lIns="0" tIns="0" rIns="0" bIns="0">
            <a:spAutoFit/>
          </a:bodyPr>
          <a:lstStyle>
            <a:lvl1pPr marL="0" marR="0" indent="0" algn="l" defTabSz="914400" rtl="0" eaLnBrk="1" fontAlgn="auto" latinLnBrk="0" hangingPunct="1">
              <a:lnSpc>
                <a:spcPts val="2100"/>
              </a:lnSpc>
              <a:spcBef>
                <a:spcPts val="600"/>
              </a:spcBef>
              <a:spcAft>
                <a:spcPts val="600"/>
              </a:spcAft>
              <a:buClrTx/>
              <a:buSzTx/>
              <a:buFont typeface="Arial" panose="020B0604020202020204" pitchFamily="34" charset="0"/>
              <a:buNone/>
              <a:tabLst/>
              <a:defRPr sz="2200" b="0">
                <a:solidFill>
                  <a:srgbClr val="14838E"/>
                </a:solidFill>
              </a:defRPr>
            </a:lvl1pPr>
            <a:lvl2pPr marL="457200" indent="0">
              <a:buNone/>
              <a:defRPr sz="2200">
                <a:solidFill>
                  <a:srgbClr val="14838E"/>
                </a:solidFill>
              </a:defRPr>
            </a:lvl2pPr>
            <a:lvl3pPr marL="914400" indent="0">
              <a:buNone/>
              <a:defRPr sz="2200">
                <a:solidFill>
                  <a:srgbClr val="14838E"/>
                </a:solidFill>
              </a:defRPr>
            </a:lvl3pPr>
            <a:lvl4pPr marL="1371600" indent="0">
              <a:buNone/>
              <a:defRPr sz="2200">
                <a:solidFill>
                  <a:srgbClr val="14838E"/>
                </a:solidFill>
              </a:defRPr>
            </a:lvl4pPr>
            <a:lvl5pPr marL="1828800" indent="0">
              <a:buNone/>
              <a:defRPr sz="2200">
                <a:solidFill>
                  <a:srgbClr val="14838E"/>
                </a:solidFill>
              </a:defRPr>
            </a:lvl5pPr>
          </a:lstStyle>
          <a:p>
            <a:pPr marL="0" marR="0" lvl="0" indent="0" algn="l" defTabSz="914400" rtl="0" eaLnBrk="1" fontAlgn="auto" latinLnBrk="0" hangingPunct="1">
              <a:lnSpc>
                <a:spcPts val="2100"/>
              </a:lnSpc>
              <a:spcBef>
                <a:spcPts val="600"/>
              </a:spcBef>
              <a:spcAft>
                <a:spcPts val="600"/>
              </a:spcAft>
              <a:buClrTx/>
              <a:buSzTx/>
              <a:buFont typeface="Arial" panose="020B0604020202020204" pitchFamily="34" charset="0"/>
              <a:buNone/>
              <a:tabLst/>
              <a:defRPr/>
            </a:pPr>
            <a:r>
              <a:rPr lang="en-US" dirty="0" smtClean="0"/>
              <a:t>Subtitle and/or presenter</a:t>
            </a:r>
            <a:endParaRPr lang="en-CA" dirty="0" smtClean="0"/>
          </a:p>
        </p:txBody>
      </p:sp>
      <p:grpSp>
        <p:nvGrpSpPr>
          <p:cNvPr id="20" name="Group 19"/>
          <p:cNvGrpSpPr/>
          <p:nvPr userDrawn="1"/>
        </p:nvGrpSpPr>
        <p:grpSpPr>
          <a:xfrm>
            <a:off x="8001000" y="6240360"/>
            <a:ext cx="990600" cy="541441"/>
            <a:chOff x="8001000" y="4680269"/>
            <a:chExt cx="990600" cy="406081"/>
          </a:xfrm>
        </p:grpSpPr>
        <p:sp>
          <p:nvSpPr>
            <p:cNvPr id="21" name="Rectangle 20"/>
            <p:cNvSpPr/>
            <p:nvPr userDrawn="1"/>
          </p:nvSpPr>
          <p:spPr>
            <a:xfrm>
              <a:off x="8001000" y="4680269"/>
              <a:ext cx="990600" cy="40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2241" y="4739484"/>
              <a:ext cx="885999" cy="317055"/>
            </a:xfrm>
            <a:prstGeom prst="rect">
              <a:avLst/>
            </a:prstGeom>
          </p:spPr>
        </p:pic>
      </p:grpSp>
      <p:sp>
        <p:nvSpPr>
          <p:cNvPr id="13" name="TextBox 12"/>
          <p:cNvSpPr txBox="1"/>
          <p:nvPr userDrawn="1"/>
        </p:nvSpPr>
        <p:spPr bwMode="black">
          <a:xfrm>
            <a:off x="5336588" y="6282443"/>
            <a:ext cx="2376264" cy="369332"/>
          </a:xfrm>
          <a:prstGeom prst="rect">
            <a:avLst/>
          </a:prstGeom>
          <a:noFill/>
        </p:spPr>
        <p:txBody>
          <a:bodyPr wrap="square" rtlCol="0">
            <a:spAutoFit/>
          </a:bodyPr>
          <a:lstStyle/>
          <a:p>
            <a:pPr algn="r">
              <a:tabLst>
                <a:tab pos="1257300" algn="l"/>
              </a:tabLst>
            </a:pPr>
            <a:r>
              <a:rPr lang="en-CA" dirty="0" smtClean="0">
                <a:solidFill>
                  <a:prstClr val="white"/>
                </a:solidFill>
              </a:rPr>
              <a:t>   cihi.ca</a:t>
            </a:r>
            <a:r>
              <a:rPr lang="en-US" dirty="0" smtClean="0">
                <a:solidFill>
                  <a:prstClr val="white"/>
                </a:solidFill>
              </a:rPr>
              <a:t>	</a:t>
            </a:r>
            <a:r>
              <a:rPr lang="en-CA" dirty="0" smtClean="0">
                <a:solidFill>
                  <a:prstClr val="white"/>
                </a:solidFill>
              </a:rPr>
              <a:t>@</a:t>
            </a:r>
            <a:r>
              <a:rPr lang="en-CA" dirty="0" err="1" smtClean="0">
                <a:solidFill>
                  <a:prstClr val="white"/>
                </a:solidFill>
              </a:rPr>
              <a:t>cihi_icis</a:t>
            </a:r>
            <a:endParaRPr lang="en-CA" dirty="0">
              <a:solidFill>
                <a:prstClr val="white"/>
              </a:solidFill>
            </a:endParaRPr>
          </a:p>
        </p:txBody>
      </p:sp>
    </p:spTree>
    <p:extLst>
      <p:ext uri="{BB962C8B-B14F-4D97-AF65-F5344CB8AC3E}">
        <p14:creationId xmlns:p14="http://schemas.microsoft.com/office/powerpoint/2010/main" val="30826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80499"/>
            <a:ext cx="8229600" cy="423193"/>
          </a:xfrm>
        </p:spPr>
        <p:txBody>
          <a:bodyPr lIns="0" tIns="0" rIns="0" bIns="0" anchor="t" anchorCtr="0">
            <a:spAutoFit/>
          </a:bodyPr>
          <a:lstStyle>
            <a:lvl1pPr algn="l">
              <a:lnSpc>
                <a:spcPts val="3300"/>
              </a:lnSpc>
              <a:defRPr sz="3300" baseline="0">
                <a:solidFill>
                  <a:srgbClr val="365254"/>
                </a:solidFill>
              </a:defRPr>
            </a:lvl1pPr>
          </a:lstStyle>
          <a:p>
            <a:r>
              <a:rPr lang="en-US" dirty="0" smtClean="0"/>
              <a:t>1-column content — Slide title</a:t>
            </a:r>
            <a:endParaRPr lang="en-CA" dirty="0"/>
          </a:p>
        </p:txBody>
      </p:sp>
      <p:sp>
        <p:nvSpPr>
          <p:cNvPr id="9"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11" name="Text Placeholder 10"/>
          <p:cNvSpPr>
            <a:spLocks noGrp="1"/>
          </p:cNvSpPr>
          <p:nvPr>
            <p:ph type="body" sz="quarter" idx="10" hasCustomPrompt="1"/>
          </p:nvPr>
        </p:nvSpPr>
        <p:spPr>
          <a:xfrm>
            <a:off x="708660" y="1827300"/>
            <a:ext cx="7200000" cy="692497"/>
          </a:xfrm>
          <a:prstGeom prst="rect">
            <a:avLst/>
          </a:prstGeom>
        </p:spPr>
        <p:txBody>
          <a:bodyPr wrap="square" lIns="0" tIns="0" rIns="0" bIns="0">
            <a:spAutoFit/>
          </a:bodyPr>
          <a:lstStyle>
            <a:lvl1pPr marL="182563" indent="-182563">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63" indent="-182563">
              <a:lnSpc>
                <a:spcPts val="2100"/>
              </a:lnSpc>
              <a:spcBef>
                <a:spcPts val="600"/>
              </a:spcBef>
              <a:spcAft>
                <a:spcPts val="600"/>
              </a:spcAft>
              <a:buFont typeface="Calibri" panose="020F0502020204030204" pitchFamily="34" charset="0"/>
              <a:buChar char="‒"/>
              <a:defRPr sz="1600"/>
            </a:lvl2pPr>
            <a:lvl3pPr marL="449263" indent="-182563">
              <a:lnSpc>
                <a:spcPts val="2100"/>
              </a:lnSpc>
              <a:spcBef>
                <a:spcPts val="600"/>
              </a:spcBef>
              <a:spcAft>
                <a:spcPts val="600"/>
              </a:spcAft>
              <a:buFont typeface="Calibri" panose="020F0502020204030204" pitchFamily="34" charset="0"/>
              <a:buChar char="‒"/>
              <a:defRPr sz="1600" baseline="0"/>
            </a:lvl3pPr>
            <a:lvl4pPr marL="449263" indent="-182563">
              <a:lnSpc>
                <a:spcPts val="2100"/>
              </a:lnSpc>
              <a:spcBef>
                <a:spcPts val="600"/>
              </a:spcBef>
              <a:spcAft>
                <a:spcPts val="600"/>
              </a:spcAft>
              <a:buFont typeface="Calibri" panose="020F0502020204030204" pitchFamily="34" charset="0"/>
              <a:buChar char="‒"/>
              <a:defRPr sz="1600" baseline="0"/>
            </a:lvl4pPr>
            <a:lvl5pPr marL="449263" indent="-182563">
              <a:lnSpc>
                <a:spcPts val="2100"/>
              </a:lnSpc>
              <a:spcBef>
                <a:spcPts val="600"/>
              </a:spcBef>
              <a:spcAft>
                <a:spcPts val="600"/>
              </a:spcAft>
              <a:buFont typeface="Calibri" panose="020F0502020204030204" pitchFamily="34" charset="0"/>
              <a:buChar char="‒"/>
              <a:defRPr sz="1600" baseline="0"/>
            </a:lvl5pPr>
            <a:lvl6pPr marL="449263" indent="-182563">
              <a:lnSpc>
                <a:spcPts val="2100"/>
              </a:lnSpc>
              <a:spcBef>
                <a:spcPts val="600"/>
              </a:spcBef>
              <a:spcAft>
                <a:spcPts val="600"/>
              </a:spcAft>
              <a:buFont typeface="Calibri" panose="020F0502020204030204" pitchFamily="34" charset="0"/>
              <a:buChar char="‒"/>
              <a:defRPr sz="1600" baseline="0"/>
            </a:lvl6pPr>
            <a:lvl7pPr marL="449263" indent="-182563">
              <a:lnSpc>
                <a:spcPts val="2100"/>
              </a:lnSpc>
              <a:spcBef>
                <a:spcPts val="600"/>
              </a:spcBef>
              <a:spcAft>
                <a:spcPts val="600"/>
              </a:spcAft>
              <a:buFont typeface="Calibri" panose="020F0502020204030204" pitchFamily="34" charset="0"/>
              <a:buChar char="‒"/>
              <a:defRPr sz="1600"/>
            </a:lvl7pPr>
            <a:lvl8pPr marL="449263" indent="-182563">
              <a:lnSpc>
                <a:spcPts val="2100"/>
              </a:lnSpc>
              <a:spcBef>
                <a:spcPts val="600"/>
              </a:spcBef>
              <a:spcAft>
                <a:spcPts val="600"/>
              </a:spcAft>
              <a:buFont typeface="Calibri" panose="020F0502020204030204" pitchFamily="34" charset="0"/>
              <a:buChar char="‒"/>
              <a:defRPr sz="1600"/>
            </a:lvl8pPr>
          </a:lstStyle>
          <a:p>
            <a:pPr lvl="0"/>
            <a:r>
              <a:rPr lang="en-US" dirty="0" smtClean="0"/>
              <a:t>Bullet 1</a:t>
            </a:r>
          </a:p>
          <a:p>
            <a:pPr lvl="1"/>
            <a:r>
              <a:rPr lang="en-US" dirty="0" smtClean="0"/>
              <a:t>Bullet 2</a:t>
            </a:r>
          </a:p>
        </p:txBody>
      </p:sp>
    </p:spTree>
    <p:extLst>
      <p:ext uri="{BB962C8B-B14F-4D97-AF65-F5344CB8AC3E}">
        <p14:creationId xmlns:p14="http://schemas.microsoft.com/office/powerpoint/2010/main" val="34967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80499"/>
            <a:ext cx="8229600" cy="423193"/>
          </a:xfrm>
        </p:spPr>
        <p:txBody>
          <a:bodyPr lIns="0" tIns="0" rIns="0" bIns="0" anchor="t" anchorCtr="0">
            <a:spAutoFit/>
          </a:bodyPr>
          <a:lstStyle>
            <a:lvl1pPr algn="l">
              <a:lnSpc>
                <a:spcPts val="3300"/>
              </a:lnSpc>
              <a:defRPr sz="3300" baseline="0">
                <a:solidFill>
                  <a:srgbClr val="365254"/>
                </a:solidFill>
              </a:defRPr>
            </a:lvl1pPr>
          </a:lstStyle>
          <a:p>
            <a:r>
              <a:rPr lang="en-US" dirty="0" smtClean="0"/>
              <a:t>1-column content with headers — Slide title</a:t>
            </a:r>
            <a:endParaRPr lang="en-CA" dirty="0"/>
          </a:p>
        </p:txBody>
      </p:sp>
      <p:sp>
        <p:nvSpPr>
          <p:cNvPr id="9"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12" name="Text Placeholder 10"/>
          <p:cNvSpPr>
            <a:spLocks noGrp="1"/>
          </p:cNvSpPr>
          <p:nvPr>
            <p:ph type="body" sz="quarter" idx="14" hasCustomPrompt="1"/>
          </p:nvPr>
        </p:nvSpPr>
        <p:spPr>
          <a:xfrm>
            <a:off x="712146" y="1834923"/>
            <a:ext cx="7200000" cy="1141338"/>
          </a:xfrm>
          <a:prstGeom prst="rect">
            <a:avLst/>
          </a:prstGeom>
        </p:spPr>
        <p:txBody>
          <a:bodyPr wrap="square" lIns="0" tIns="0" rIns="0" bIns="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4838E"/>
                </a:solidFill>
              </a:defRPr>
            </a:lvl1pPr>
            <a:lvl2pPr marL="358775" indent="-176213">
              <a:lnSpc>
                <a:spcPts val="2100"/>
              </a:lnSpc>
              <a:spcBef>
                <a:spcPts val="600"/>
              </a:spcBef>
              <a:spcAft>
                <a:spcPts val="600"/>
              </a:spcAft>
              <a:buFont typeface="Calibri" panose="020F0502020204030204" pitchFamily="34" charset="0"/>
              <a:buChar char="•"/>
              <a:defRPr sz="1700" b="1">
                <a:solidFill>
                  <a:srgbClr val="365254"/>
                </a:solidFill>
              </a:defRPr>
            </a:lvl2pPr>
            <a:lvl3pPr marL="541338" indent="-182563">
              <a:lnSpc>
                <a:spcPts val="2100"/>
              </a:lnSpc>
              <a:spcBef>
                <a:spcPts val="600"/>
              </a:spcBef>
              <a:spcAft>
                <a:spcPts val="600"/>
              </a:spcAft>
              <a:buFont typeface="Calibri" panose="020F0502020204030204" pitchFamily="34" charset="0"/>
              <a:buChar char="‒"/>
              <a:defRPr sz="16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dirty="0" smtClean="0"/>
              <a:t>Header </a:t>
            </a:r>
          </a:p>
          <a:p>
            <a:pPr lvl="1"/>
            <a:r>
              <a:rPr lang="en-US" dirty="0" smtClean="0"/>
              <a:t>Bullet 1</a:t>
            </a:r>
          </a:p>
          <a:p>
            <a:pPr lvl="2"/>
            <a:r>
              <a:rPr lang="en-US" dirty="0" smtClean="0"/>
              <a:t>Bullet 2</a:t>
            </a:r>
          </a:p>
        </p:txBody>
      </p:sp>
    </p:spTree>
    <p:extLst>
      <p:ext uri="{BB962C8B-B14F-4D97-AF65-F5344CB8AC3E}">
        <p14:creationId xmlns:p14="http://schemas.microsoft.com/office/powerpoint/2010/main" val="26126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80499"/>
            <a:ext cx="8229600" cy="423193"/>
          </a:xfrm>
        </p:spPr>
        <p:txBody>
          <a:bodyPr lIns="0" tIns="0" rIns="0" bIns="0" anchor="t" anchorCtr="0">
            <a:spAutoFit/>
          </a:bodyPr>
          <a:lstStyle>
            <a:lvl1pPr algn="l">
              <a:lnSpc>
                <a:spcPts val="3300"/>
              </a:lnSpc>
              <a:defRPr sz="3300" baseline="0">
                <a:solidFill>
                  <a:srgbClr val="365254"/>
                </a:solidFill>
              </a:defRPr>
            </a:lvl1pPr>
          </a:lstStyle>
          <a:p>
            <a:r>
              <a:rPr lang="en-US" dirty="0" smtClean="0"/>
              <a:t>2 column content — Slide title</a:t>
            </a:r>
            <a:endParaRPr lang="en-CA" dirty="0"/>
          </a:p>
        </p:txBody>
      </p:sp>
      <p:sp>
        <p:nvSpPr>
          <p:cNvPr id="9" name="Slide Number Placeholder 6"/>
          <p:cNvSpPr txBox="1">
            <a:spLocks/>
          </p:cNvSpPr>
          <p:nvPr userDrawn="1"/>
        </p:nvSpPr>
        <p:spPr>
          <a:xfrm>
            <a:off x="4283968" y="6429645"/>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solidFill>
                  <a:srgbClr val="000000"/>
                </a:solidFill>
              </a:rPr>
              <a:pPr/>
              <a:t>‹#›</a:t>
            </a:fld>
            <a:endParaRPr lang="en-CA" sz="1000" dirty="0">
              <a:solidFill>
                <a:srgbClr val="000000"/>
              </a:solidFill>
            </a:endParaRPr>
          </a:p>
        </p:txBody>
      </p:sp>
      <p:sp>
        <p:nvSpPr>
          <p:cNvPr id="11" name="Text Placeholder 10"/>
          <p:cNvSpPr>
            <a:spLocks noGrp="1"/>
          </p:cNvSpPr>
          <p:nvPr>
            <p:ph type="body" sz="quarter" idx="10" hasCustomPrompt="1"/>
          </p:nvPr>
        </p:nvSpPr>
        <p:spPr>
          <a:xfrm>
            <a:off x="709286" y="1827300"/>
            <a:ext cx="3600000" cy="692497"/>
          </a:xfrm>
          <a:prstGeom prst="rect">
            <a:avLst/>
          </a:prstGeom>
        </p:spPr>
        <p:txBody>
          <a:bodyPr wrap="square" lIns="0" tIns="0" rIns="0" bIns="0">
            <a:spAutoFit/>
          </a:bodyPr>
          <a:lstStyle>
            <a:lvl1pPr marL="182563" indent="-182563">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63" indent="-182563">
              <a:lnSpc>
                <a:spcPts val="2100"/>
              </a:lnSpc>
              <a:spcBef>
                <a:spcPts val="600"/>
              </a:spcBef>
              <a:spcAft>
                <a:spcPts val="600"/>
              </a:spcAft>
              <a:buFont typeface="Calibri" panose="020F0502020204030204" pitchFamily="34" charset="0"/>
              <a:buChar char="‒"/>
              <a:defRPr sz="1600"/>
            </a:lvl2pPr>
            <a:lvl3pPr marL="449263" indent="-182563">
              <a:lnSpc>
                <a:spcPts val="2100"/>
              </a:lnSpc>
              <a:spcBef>
                <a:spcPts val="600"/>
              </a:spcBef>
              <a:spcAft>
                <a:spcPts val="600"/>
              </a:spcAft>
              <a:buFont typeface="Calibri" panose="020F0502020204030204" pitchFamily="34" charset="0"/>
              <a:buChar char="‒"/>
              <a:defRPr sz="1600" baseline="0"/>
            </a:lvl3pPr>
            <a:lvl4pPr marL="449263" indent="-182563">
              <a:lnSpc>
                <a:spcPts val="2100"/>
              </a:lnSpc>
              <a:spcBef>
                <a:spcPts val="600"/>
              </a:spcBef>
              <a:spcAft>
                <a:spcPts val="600"/>
              </a:spcAft>
              <a:buFont typeface="Calibri" panose="020F0502020204030204" pitchFamily="34" charset="0"/>
              <a:buChar char="‒"/>
              <a:defRPr sz="1600" baseline="0"/>
            </a:lvl4pPr>
            <a:lvl5pPr marL="449263" indent="-182563">
              <a:lnSpc>
                <a:spcPts val="2100"/>
              </a:lnSpc>
              <a:spcBef>
                <a:spcPts val="600"/>
              </a:spcBef>
              <a:spcAft>
                <a:spcPts val="600"/>
              </a:spcAft>
              <a:buFont typeface="Calibri" panose="020F0502020204030204" pitchFamily="34" charset="0"/>
              <a:buChar char="‒"/>
              <a:defRPr sz="1600" baseline="0"/>
            </a:lvl5pPr>
            <a:lvl6pPr marL="449263" indent="-182563">
              <a:lnSpc>
                <a:spcPts val="2100"/>
              </a:lnSpc>
              <a:spcBef>
                <a:spcPts val="600"/>
              </a:spcBef>
              <a:spcAft>
                <a:spcPts val="600"/>
              </a:spcAft>
              <a:buFont typeface="Calibri" panose="020F0502020204030204" pitchFamily="34" charset="0"/>
              <a:buChar char="‒"/>
              <a:defRPr sz="1600" baseline="0"/>
            </a:lvl6pPr>
            <a:lvl7pPr marL="449263" indent="-182563">
              <a:lnSpc>
                <a:spcPts val="2100"/>
              </a:lnSpc>
              <a:spcBef>
                <a:spcPts val="600"/>
              </a:spcBef>
              <a:spcAft>
                <a:spcPts val="600"/>
              </a:spcAft>
              <a:buFont typeface="Calibri" panose="020F0502020204030204" pitchFamily="34" charset="0"/>
              <a:buChar char="‒"/>
              <a:defRPr sz="1600"/>
            </a:lvl7pPr>
            <a:lvl8pPr marL="449263" indent="-182563">
              <a:lnSpc>
                <a:spcPts val="2100"/>
              </a:lnSpc>
              <a:spcBef>
                <a:spcPts val="600"/>
              </a:spcBef>
              <a:spcAft>
                <a:spcPts val="600"/>
              </a:spcAft>
              <a:buFont typeface="Calibri" panose="020F0502020204030204" pitchFamily="34" charset="0"/>
              <a:buChar char="‒"/>
              <a:defRPr sz="1600"/>
            </a:lvl8pPr>
          </a:lstStyle>
          <a:p>
            <a:pPr lvl="0"/>
            <a:r>
              <a:rPr lang="en-US" dirty="0" smtClean="0"/>
              <a:t>Bullet 1</a:t>
            </a:r>
          </a:p>
          <a:p>
            <a:pPr lvl="1"/>
            <a:r>
              <a:rPr lang="en-US" dirty="0" smtClean="0"/>
              <a:t>Bullet 2</a:t>
            </a:r>
          </a:p>
        </p:txBody>
      </p:sp>
      <p:sp>
        <p:nvSpPr>
          <p:cNvPr id="6" name="Text Placeholder 10"/>
          <p:cNvSpPr>
            <a:spLocks noGrp="1"/>
          </p:cNvSpPr>
          <p:nvPr>
            <p:ph type="body" sz="quarter" idx="11" hasCustomPrompt="1"/>
          </p:nvPr>
        </p:nvSpPr>
        <p:spPr>
          <a:xfrm>
            <a:off x="4688961" y="1827300"/>
            <a:ext cx="3600000" cy="692497"/>
          </a:xfrm>
          <a:prstGeom prst="rect">
            <a:avLst/>
          </a:prstGeom>
        </p:spPr>
        <p:txBody>
          <a:bodyPr wrap="square" lIns="0" tIns="0" rIns="0" bIns="0">
            <a:spAutoFit/>
          </a:bodyPr>
          <a:lstStyle>
            <a:lvl1pPr marL="182563" indent="-182563">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63" indent="-182563">
              <a:lnSpc>
                <a:spcPts val="2100"/>
              </a:lnSpc>
              <a:spcBef>
                <a:spcPts val="600"/>
              </a:spcBef>
              <a:spcAft>
                <a:spcPts val="600"/>
              </a:spcAft>
              <a:buFont typeface="Calibri" panose="020F0502020204030204" pitchFamily="34" charset="0"/>
              <a:buChar char="‒"/>
              <a:defRPr sz="1600"/>
            </a:lvl2pPr>
            <a:lvl3pPr marL="449263" indent="-182563">
              <a:lnSpc>
                <a:spcPts val="2100"/>
              </a:lnSpc>
              <a:spcBef>
                <a:spcPts val="600"/>
              </a:spcBef>
              <a:spcAft>
                <a:spcPts val="600"/>
              </a:spcAft>
              <a:buFont typeface="Calibri" panose="020F0502020204030204" pitchFamily="34" charset="0"/>
              <a:buChar char="‒"/>
              <a:defRPr sz="1600" baseline="0"/>
            </a:lvl3pPr>
            <a:lvl4pPr marL="449263" indent="-182563">
              <a:lnSpc>
                <a:spcPts val="2100"/>
              </a:lnSpc>
              <a:spcBef>
                <a:spcPts val="600"/>
              </a:spcBef>
              <a:spcAft>
                <a:spcPts val="600"/>
              </a:spcAft>
              <a:buFont typeface="Calibri" panose="020F0502020204030204" pitchFamily="34" charset="0"/>
              <a:buChar char="‒"/>
              <a:defRPr sz="1600" baseline="0"/>
            </a:lvl4pPr>
            <a:lvl5pPr marL="449263" indent="-182563">
              <a:lnSpc>
                <a:spcPts val="2100"/>
              </a:lnSpc>
              <a:spcBef>
                <a:spcPts val="600"/>
              </a:spcBef>
              <a:spcAft>
                <a:spcPts val="600"/>
              </a:spcAft>
              <a:buFont typeface="Calibri" panose="020F0502020204030204" pitchFamily="34" charset="0"/>
              <a:buChar char="‒"/>
              <a:defRPr sz="1600" baseline="0"/>
            </a:lvl5pPr>
            <a:lvl6pPr marL="449263" indent="-182563">
              <a:lnSpc>
                <a:spcPts val="2100"/>
              </a:lnSpc>
              <a:spcBef>
                <a:spcPts val="600"/>
              </a:spcBef>
              <a:spcAft>
                <a:spcPts val="600"/>
              </a:spcAft>
              <a:buFont typeface="Calibri" panose="020F0502020204030204" pitchFamily="34" charset="0"/>
              <a:buChar char="‒"/>
              <a:defRPr sz="1600" baseline="0"/>
            </a:lvl6pPr>
            <a:lvl7pPr marL="449263" indent="-182563">
              <a:lnSpc>
                <a:spcPts val="2100"/>
              </a:lnSpc>
              <a:spcBef>
                <a:spcPts val="600"/>
              </a:spcBef>
              <a:spcAft>
                <a:spcPts val="600"/>
              </a:spcAft>
              <a:buFont typeface="Calibri" panose="020F0502020204030204" pitchFamily="34" charset="0"/>
              <a:buChar char="‒"/>
              <a:defRPr sz="1600"/>
            </a:lvl7pPr>
            <a:lvl8pPr marL="449263" indent="-182563">
              <a:lnSpc>
                <a:spcPts val="2100"/>
              </a:lnSpc>
              <a:spcBef>
                <a:spcPts val="600"/>
              </a:spcBef>
              <a:spcAft>
                <a:spcPts val="600"/>
              </a:spcAft>
              <a:buFont typeface="Calibri" panose="020F0502020204030204" pitchFamily="34" charset="0"/>
              <a:buChar char="‒"/>
              <a:defRPr sz="1600"/>
            </a:lvl8pPr>
          </a:lstStyle>
          <a:p>
            <a:pPr lvl="0"/>
            <a:r>
              <a:rPr lang="en-US" dirty="0" smtClean="0"/>
              <a:t>Bullet 1</a:t>
            </a:r>
          </a:p>
          <a:p>
            <a:pPr lvl="1"/>
            <a:r>
              <a:rPr lang="en-US" dirty="0" smtClean="0"/>
              <a:t>Bullet 2</a:t>
            </a:r>
          </a:p>
        </p:txBody>
      </p:sp>
    </p:spTree>
    <p:extLst>
      <p:ext uri="{BB962C8B-B14F-4D97-AF65-F5344CB8AC3E}">
        <p14:creationId xmlns:p14="http://schemas.microsoft.com/office/powerpoint/2010/main" val="3181772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3.png"/><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940" y="457200"/>
            <a:ext cx="8229600" cy="427038"/>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384175" y="126876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Slide Number Placeholder 6"/>
          <p:cNvSpPr txBox="1">
            <a:spLocks/>
          </p:cNvSpPr>
          <p:nvPr/>
        </p:nvSpPr>
        <p:spPr>
          <a:xfrm>
            <a:off x="4283968" y="6515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dirty="0"/>
          </a:p>
        </p:txBody>
      </p:sp>
    </p:spTree>
    <p:extLst>
      <p:ext uri="{BB962C8B-B14F-4D97-AF65-F5344CB8AC3E}">
        <p14:creationId xmlns:p14="http://schemas.microsoft.com/office/powerpoint/2010/main" val="3412543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Lst>
  <p:txStyles>
    <p:titleStyle>
      <a:lvl1pPr algn="l" defTabSz="914400" rtl="0" eaLnBrk="1" latinLnBrk="0" hangingPunct="1">
        <a:spcBef>
          <a:spcPct val="0"/>
        </a:spcBef>
        <a:buNone/>
        <a:defRPr lang="en-CA" sz="3000" kern="1200" baseline="0" dirty="0" smtClean="0">
          <a:solidFill>
            <a:srgbClr val="365254"/>
          </a:solidFill>
          <a:latin typeface="+mj-lt"/>
          <a:ea typeface="+mj-ea"/>
          <a:cs typeface="+mj-cs"/>
        </a:defRPr>
      </a:lvl1pPr>
    </p:titleStyle>
    <p:body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mn-cs"/>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dirty="0" smtClean="0">
          <a:solidFill>
            <a:schemeClr val="tx1"/>
          </a:solidFill>
          <a:latin typeface="+mn-lt"/>
          <a:ea typeface="+mn-ea"/>
          <a:cs typeface="+mn-cs"/>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mn-lt"/>
          <a:ea typeface="+mn-ea"/>
          <a:cs typeface="+mn-cs"/>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mn-lt"/>
          <a:ea typeface="+mn-ea"/>
          <a:cs typeface="+mn-cs"/>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86781"/>
            <a:ext cx="8229600" cy="423193"/>
          </a:xfrm>
          <a:prstGeom prst="rect">
            <a:avLst/>
          </a:prstGeom>
        </p:spPr>
        <p:txBody>
          <a:bodyPr vert="horz" lIns="0" tIns="0" rIns="0" bIns="0" rtlCol="0" anchor="t" anchorCtr="0">
            <a:spAutoFit/>
          </a:bodyPr>
          <a:lstStyle/>
          <a:p>
            <a:r>
              <a:rPr lang="en-US" smtClean="0"/>
              <a:t>Click to edit Master title style</a:t>
            </a:r>
            <a:endParaRPr lang="en-CA" dirty="0"/>
          </a:p>
        </p:txBody>
      </p:sp>
      <p:sp>
        <p:nvSpPr>
          <p:cNvPr id="6" name="Slide Number Placeholder 5"/>
          <p:cNvSpPr>
            <a:spLocks noGrp="1"/>
          </p:cNvSpPr>
          <p:nvPr>
            <p:ph type="sldNum" sz="quarter" idx="4"/>
          </p:nvPr>
        </p:nvSpPr>
        <p:spPr>
          <a:xfrm>
            <a:off x="3505200" y="6398749"/>
            <a:ext cx="2133600" cy="153888"/>
          </a:xfrm>
          <a:prstGeom prst="rect">
            <a:avLst/>
          </a:prstGeom>
        </p:spPr>
        <p:txBody>
          <a:bodyPr vert="horz" lIns="0" tIns="0" rIns="0" bIns="0" rtlCol="0" anchor="t" anchorCtr="0">
            <a:spAutoFit/>
          </a:bodyPr>
          <a:lstStyle>
            <a:lvl1pPr algn="ctr">
              <a:defRPr sz="1000">
                <a:solidFill>
                  <a:schemeClr val="tx1">
                    <a:tint val="75000"/>
                  </a:schemeClr>
                </a:solidFill>
              </a:defRPr>
            </a:lvl1pPr>
          </a:lstStyle>
          <a:p>
            <a:fld id="{705A8334-9369-44D4-A315-FEF68A97AEA3}" type="slidenum">
              <a:rPr lang="en-CA" smtClean="0">
                <a:solidFill>
                  <a:srgbClr val="000000">
                    <a:tint val="75000"/>
                  </a:srgbClr>
                </a:solidFill>
              </a:rPr>
              <a:pPr/>
              <a:t>‹#›</a:t>
            </a:fld>
            <a:endParaRPr lang="en-CA" dirty="0">
              <a:solidFill>
                <a:srgbClr val="000000">
                  <a:tint val="75000"/>
                </a:srgbClr>
              </a:solidFill>
            </a:endParaRPr>
          </a:p>
        </p:txBody>
      </p:sp>
      <p:sp>
        <p:nvSpPr>
          <p:cNvPr id="10" name="Text Placeholder 9"/>
          <p:cNvSpPr>
            <a:spLocks noGrp="1"/>
          </p:cNvSpPr>
          <p:nvPr>
            <p:ph type="body" idx="1"/>
          </p:nvPr>
        </p:nvSpPr>
        <p:spPr>
          <a:xfrm>
            <a:off x="693093" y="1827299"/>
            <a:ext cx="8229600" cy="1962076"/>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pic>
        <p:nvPicPr>
          <p:cNvPr id="14" name="Picture 1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465194" y="6393305"/>
            <a:ext cx="495450" cy="236395"/>
          </a:xfrm>
          <a:prstGeom prst="rect">
            <a:avLst/>
          </a:prstGeom>
        </p:spPr>
      </p:pic>
    </p:spTree>
    <p:extLst>
      <p:ext uri="{BB962C8B-B14F-4D97-AF65-F5344CB8AC3E}">
        <p14:creationId xmlns:p14="http://schemas.microsoft.com/office/powerpoint/2010/main" val="325504927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txStyles>
    <p:titleStyle>
      <a:lvl1pPr algn="l" defTabSz="914400" rtl="0" eaLnBrk="1" latinLnBrk="0" hangingPunct="1">
        <a:lnSpc>
          <a:spcPts val="3300"/>
        </a:lnSpc>
        <a:spcBef>
          <a:spcPct val="0"/>
        </a:spcBef>
        <a:buNone/>
        <a:defRPr sz="3300" kern="1200">
          <a:solidFill>
            <a:srgbClr val="365254"/>
          </a:solidFill>
          <a:latin typeface="+mj-lt"/>
          <a:ea typeface="+mj-ea"/>
          <a:cs typeface="+mj-cs"/>
        </a:defRPr>
      </a:lvl1pPr>
    </p:titleStyle>
    <p:bodyStyle>
      <a:lvl1pPr marL="180975" indent="-180975"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50" indent="-171450" algn="l" defTabSz="914400"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9.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28.xml"/><Relationship Id="rId7"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11.png"/><Relationship Id="rId5" Type="http://schemas.openxmlformats.org/officeDocument/2006/relationships/tags" Target="../tags/tag30.xml"/><Relationship Id="rId10" Type="http://schemas.openxmlformats.org/officeDocument/2006/relationships/chart" Target="../charts/chart2.xml"/><Relationship Id="rId4" Type="http://schemas.openxmlformats.org/officeDocument/2006/relationships/tags" Target="../tags/tag29.xml"/><Relationship Id="rId9" Type="http://schemas.openxmlformats.org/officeDocument/2006/relationships/chart" Target="../charts/chart1.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34.xml"/><Relationship Id="rId7"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11.png"/><Relationship Id="rId5" Type="http://schemas.openxmlformats.org/officeDocument/2006/relationships/tags" Target="../tags/tag36.xml"/><Relationship Id="rId10" Type="http://schemas.openxmlformats.org/officeDocument/2006/relationships/chart" Target="../charts/chart4.xml"/><Relationship Id="rId4" Type="http://schemas.openxmlformats.org/officeDocument/2006/relationships/tags" Target="../tags/tag35.xml"/><Relationship Id="rId9" Type="http://schemas.openxmlformats.org/officeDocument/2006/relationships/chart" Target="../charts/chart3.xml"/></Relationships>
</file>

<file path=ppt/slides/_rels/slide14.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notesSlide" Target="../notesSlides/notesSlide14.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slideLayout" Target="../slideLayouts/slideLayout2.xml"/><Relationship Id="rId17" Type="http://schemas.openxmlformats.org/officeDocument/2006/relationships/image" Target="../media/image13.png"/><Relationship Id="rId2" Type="http://schemas.openxmlformats.org/officeDocument/2006/relationships/tags" Target="../tags/tag39.xml"/><Relationship Id="rId16" Type="http://schemas.openxmlformats.org/officeDocument/2006/relationships/image" Target="../media/image12.png"/><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chart" Target="../charts/chart6.xml"/><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chart" Target="../charts/chart5.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chart" Target="../charts/chart8.xml"/><Relationship Id="rId5" Type="http://schemas.openxmlformats.org/officeDocument/2006/relationships/tags" Target="../tags/tag53.xml"/><Relationship Id="rId10" Type="http://schemas.openxmlformats.org/officeDocument/2006/relationships/chart" Target="../charts/chart7.xml"/><Relationship Id="rId4" Type="http://schemas.openxmlformats.org/officeDocument/2006/relationships/tags" Target="../tags/tag52.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17.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chart" Target="../charts/chart9.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notesSlide" Target="../notesSlides/notesSlide17.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slideLayout" Target="../slideLayouts/slideLayout2.xml"/><Relationship Id="rId5" Type="http://schemas.openxmlformats.org/officeDocument/2006/relationships/tags" Target="../tags/tag64.xml"/><Relationship Id="rId15" Type="http://schemas.openxmlformats.org/officeDocument/2006/relationships/image" Target="../media/image14.png"/><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chart" Target="../charts/chart10.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72.xml"/><Relationship Id="rId7"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15.png"/><Relationship Id="rId5" Type="http://schemas.openxmlformats.org/officeDocument/2006/relationships/tags" Target="../tags/tag74.xml"/><Relationship Id="rId10" Type="http://schemas.openxmlformats.org/officeDocument/2006/relationships/chart" Target="../charts/chart12.xml"/><Relationship Id="rId4" Type="http://schemas.openxmlformats.org/officeDocument/2006/relationships/tags" Target="../tags/tag73.xml"/><Relationship Id="rId9" Type="http://schemas.openxmlformats.org/officeDocument/2006/relationships/chart" Target="../charts/chart11.xml"/></Relationships>
</file>

<file path=ppt/slides/_rels/slide19.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chart" Target="../charts/chart1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notesSlide" Target="../notesSlides/notesSlide19.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slideLayout" Target="../slideLayouts/slideLayout2.xml"/><Relationship Id="rId5" Type="http://schemas.openxmlformats.org/officeDocument/2006/relationships/tags" Target="../tags/tag80.xml"/><Relationship Id="rId15" Type="http://schemas.openxmlformats.org/officeDocument/2006/relationships/image" Target="../media/image11.png"/><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mailto:droitdauteur@icis.ca?subject=" TargetMode="External"/><Relationship Id="rId4" Type="http://schemas.openxmlformats.org/officeDocument/2006/relationships/hyperlink" Target="http://www.icis.ca" TargetMode="External"/></Relationships>
</file>

<file path=ppt/slides/_rels/slide20.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tags" Target="../tags/tag88.xml"/><Relationship Id="rId7" Type="http://schemas.openxmlformats.org/officeDocument/2006/relationships/notesSlide" Target="../notesSlides/notesSlide20.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2.xml"/><Relationship Id="rId5" Type="http://schemas.openxmlformats.org/officeDocument/2006/relationships/tags" Target="../tags/tag90.xml"/><Relationship Id="rId10" Type="http://schemas.openxmlformats.org/officeDocument/2006/relationships/image" Target="../media/image15.png"/><Relationship Id="rId4" Type="http://schemas.openxmlformats.org/officeDocument/2006/relationships/tags" Target="../tags/tag89.xml"/><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93.xml"/><Relationship Id="rId7" Type="http://schemas.openxmlformats.org/officeDocument/2006/relationships/notesSlide" Target="../notesSlides/notesSlide2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xml"/><Relationship Id="rId5" Type="http://schemas.openxmlformats.org/officeDocument/2006/relationships/tags" Target="../tags/tag95.xml"/><Relationship Id="rId4" Type="http://schemas.openxmlformats.org/officeDocument/2006/relationships/tags" Target="../tags/tag94.xml"/></Relationships>
</file>

<file path=ppt/slides/_rels/slide2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chart" Target="../charts/chart17.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chart" Target="../charts/chart16.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notesSlide" Target="../notesSlides/notesSlide22.xml"/><Relationship Id="rId5" Type="http://schemas.openxmlformats.org/officeDocument/2006/relationships/tags" Target="../tags/tag100.xml"/><Relationship Id="rId10" Type="http://schemas.openxmlformats.org/officeDocument/2006/relationships/slideLayout" Target="../slideLayouts/slideLayout2.xml"/><Relationship Id="rId4" Type="http://schemas.openxmlformats.org/officeDocument/2006/relationships/tags" Target="../tags/tag99.xml"/><Relationship Id="rId9" Type="http://schemas.openxmlformats.org/officeDocument/2006/relationships/tags" Target="../tags/tag104.xml"/></Relationships>
</file>

<file path=ppt/slides/_rels/slide23.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08.xml"/></Relationships>
</file>

<file path=ppt/slides/_rels/slide24.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tags" Target="../tags/tag111.xml"/><Relationship Id="rId7" Type="http://schemas.openxmlformats.org/officeDocument/2006/relationships/notesSlide" Target="../notesSlides/notesSlide24.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2.xml"/><Relationship Id="rId5" Type="http://schemas.openxmlformats.org/officeDocument/2006/relationships/tags" Target="../tags/tag113.xml"/><Relationship Id="rId4" Type="http://schemas.openxmlformats.org/officeDocument/2006/relationships/tags" Target="../tags/tag112.xml"/><Relationship Id="rId9" Type="http://schemas.openxmlformats.org/officeDocument/2006/relationships/chart" Target="../charts/chart19.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116.xml"/><Relationship Id="rId7"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notesSlide" Target="../notesSlides/notesSlide26.xm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5" Type="http://schemas.openxmlformats.org/officeDocument/2006/relationships/tags" Target="../tags/tag124.xml"/><Relationship Id="rId15" Type="http://schemas.openxmlformats.org/officeDocument/2006/relationships/chart" Target="../charts/chart21.xm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chart" Target="../charts/chart20.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17.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5.xml"/><Relationship Id="rId7" Type="http://schemas.openxmlformats.org/officeDocument/2006/relationships/tags" Target="../tags/tag13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chart" Target="../charts/chart23.xml"/><Relationship Id="rId5" Type="http://schemas.openxmlformats.org/officeDocument/2006/relationships/tags" Target="../tags/tag137.xml"/><Relationship Id="rId10" Type="http://schemas.openxmlformats.org/officeDocument/2006/relationships/chart" Target="../charts/chart22.xml"/><Relationship Id="rId4" Type="http://schemas.openxmlformats.org/officeDocument/2006/relationships/tags" Target="../tags/tag136.xml"/><Relationship Id="rId9"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142.xml"/><Relationship Id="rId7"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5" Type="http://schemas.openxmlformats.org/officeDocument/2006/relationships/tags" Target="../tags/tag144.xml"/><Relationship Id="rId10" Type="http://schemas.openxmlformats.org/officeDocument/2006/relationships/chart" Target="../charts/chart24.xml"/><Relationship Id="rId4" Type="http://schemas.openxmlformats.org/officeDocument/2006/relationships/tags" Target="../tags/tag143.xml"/><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tags" Target="../tags/tag153.xml"/><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chart" Target="../charts/chart26.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chart" Target="../charts/chart25.xml"/><Relationship Id="rId5" Type="http://schemas.openxmlformats.org/officeDocument/2006/relationships/tags" Target="../tags/tag150.xml"/><Relationship Id="rId10" Type="http://schemas.openxmlformats.org/officeDocument/2006/relationships/notesSlide" Target="../notesSlides/notesSlide30.xml"/><Relationship Id="rId4" Type="http://schemas.openxmlformats.org/officeDocument/2006/relationships/tags" Target="../tags/tag149.xml"/><Relationship Id="rId9"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chart" Target="../charts/chart27.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notesSlide" Target="../notesSlides/notesSlide31.xml"/><Relationship Id="rId2" Type="http://schemas.openxmlformats.org/officeDocument/2006/relationships/tags" Target="../tags/tag155.xml"/><Relationship Id="rId16" Type="http://schemas.openxmlformats.org/officeDocument/2006/relationships/image" Target="../media/image20.png"/><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slideLayout" Target="../slideLayouts/slideLayout2.xml"/><Relationship Id="rId5" Type="http://schemas.openxmlformats.org/officeDocument/2006/relationships/tags" Target="../tags/tag158.xml"/><Relationship Id="rId15" Type="http://schemas.openxmlformats.org/officeDocument/2006/relationships/image" Target="../media/image19.png"/><Relationship Id="rId10" Type="http://schemas.openxmlformats.org/officeDocument/2006/relationships/tags" Target="../tags/tag163.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chart" Target="../charts/chart28.xml"/></Relationships>
</file>

<file path=ppt/slides/_rels/slide32.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notesSlide" Target="../notesSlides/notesSlide32.xml"/><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slideLayout" Target="../slideLayouts/slideLayout2.xml"/><Relationship Id="rId2" Type="http://schemas.openxmlformats.org/officeDocument/2006/relationships/tags" Target="../tags/tag165.xml"/><Relationship Id="rId16" Type="http://schemas.openxmlformats.org/officeDocument/2006/relationships/image" Target="../media/image22.png"/><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5" Type="http://schemas.openxmlformats.org/officeDocument/2006/relationships/chart" Target="../charts/chart29.xml"/><Relationship Id="rId10" Type="http://schemas.openxmlformats.org/officeDocument/2006/relationships/tags" Target="../tags/tag173.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image" Target="../media/image21.png"/></Relationships>
</file>

<file path=ppt/slides/_rels/slide33.xml.rels><?xml version="1.0" encoding="UTF-8" standalone="yes"?>
<Relationships xmlns="http://schemas.openxmlformats.org/package/2006/relationships"><Relationship Id="rId8" Type="http://schemas.openxmlformats.org/officeDocument/2006/relationships/tags" Target="../tags/tag182.xml"/><Relationship Id="rId13" Type="http://schemas.openxmlformats.org/officeDocument/2006/relationships/tags" Target="../tags/tag187.xml"/><Relationship Id="rId3" Type="http://schemas.openxmlformats.org/officeDocument/2006/relationships/tags" Target="../tags/tag177.xml"/><Relationship Id="rId7" Type="http://schemas.openxmlformats.org/officeDocument/2006/relationships/tags" Target="../tags/tag181.xml"/><Relationship Id="rId12" Type="http://schemas.openxmlformats.org/officeDocument/2006/relationships/tags" Target="../tags/tag186.xml"/><Relationship Id="rId17" Type="http://schemas.openxmlformats.org/officeDocument/2006/relationships/chart" Target="../charts/chart30.xml"/><Relationship Id="rId2" Type="http://schemas.openxmlformats.org/officeDocument/2006/relationships/tags" Target="../tags/tag176.xml"/><Relationship Id="rId16" Type="http://schemas.openxmlformats.org/officeDocument/2006/relationships/notesSlide" Target="../notesSlides/notesSlide33.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tags" Target="../tags/tag185.xml"/><Relationship Id="rId5" Type="http://schemas.openxmlformats.org/officeDocument/2006/relationships/tags" Target="../tags/tag179.xml"/><Relationship Id="rId15" Type="http://schemas.openxmlformats.org/officeDocument/2006/relationships/slideLayout" Target="../slideLayouts/slideLayout2.xml"/><Relationship Id="rId10" Type="http://schemas.openxmlformats.org/officeDocument/2006/relationships/tags" Target="../tags/tag184.xml"/><Relationship Id="rId4" Type="http://schemas.openxmlformats.org/officeDocument/2006/relationships/tags" Target="../tags/tag178.xml"/><Relationship Id="rId9" Type="http://schemas.openxmlformats.org/officeDocument/2006/relationships/tags" Target="../tags/tag183.xml"/><Relationship Id="rId14" Type="http://schemas.openxmlformats.org/officeDocument/2006/relationships/tags" Target="../tags/tag18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chart" Target="../charts/chart31.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image" Target="../media/image23.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notesSlide" Target="../notesSlides/notesSlide36.xm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slideLayout" Target="../slideLayouts/slideLayout2.xml"/><Relationship Id="rId17" Type="http://schemas.openxmlformats.org/officeDocument/2006/relationships/image" Target="../media/image11.png"/><Relationship Id="rId2" Type="http://schemas.openxmlformats.org/officeDocument/2006/relationships/tags" Target="../tags/tag194.xml"/><Relationship Id="rId16" Type="http://schemas.openxmlformats.org/officeDocument/2006/relationships/image" Target="../media/image25.png"/><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tags" Target="../tags/tag203.xml"/><Relationship Id="rId5" Type="http://schemas.openxmlformats.org/officeDocument/2006/relationships/tags" Target="../tags/tag197.xml"/><Relationship Id="rId15" Type="http://schemas.openxmlformats.org/officeDocument/2006/relationships/image" Target="../media/image24.png"/><Relationship Id="rId10" Type="http://schemas.openxmlformats.org/officeDocument/2006/relationships/tags" Target="../tags/tag202.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chart" Target="../charts/chart32.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7.xml"/><Relationship Id="rId3" Type="http://schemas.openxmlformats.org/officeDocument/2006/relationships/tags" Target="../tags/tag206.xml"/><Relationship Id="rId7" Type="http://schemas.openxmlformats.org/officeDocument/2006/relationships/slideLayout" Target="../slideLayouts/slideLayout2.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5" Type="http://schemas.openxmlformats.org/officeDocument/2006/relationships/tags" Target="../tags/tag208.xml"/><Relationship Id="rId10" Type="http://schemas.openxmlformats.org/officeDocument/2006/relationships/chart" Target="../charts/chart34.xml"/><Relationship Id="rId4" Type="http://schemas.openxmlformats.org/officeDocument/2006/relationships/tags" Target="../tags/tag207.xml"/><Relationship Id="rId9" Type="http://schemas.openxmlformats.org/officeDocument/2006/relationships/chart" Target="../charts/chart33.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12.xml"/><Relationship Id="rId7" Type="http://schemas.openxmlformats.org/officeDocument/2006/relationships/tags" Target="../tags/tag216.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chart" Target="../charts/chart36.xml"/><Relationship Id="rId5" Type="http://schemas.openxmlformats.org/officeDocument/2006/relationships/tags" Target="../tags/tag214.xml"/><Relationship Id="rId10" Type="http://schemas.openxmlformats.org/officeDocument/2006/relationships/chart" Target="../charts/chart35.xml"/><Relationship Id="rId4" Type="http://schemas.openxmlformats.org/officeDocument/2006/relationships/tags" Target="../tags/tag213.xml"/><Relationship Id="rId9"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slideLayout" Target="../slideLayouts/slideLayout2.xml"/><Relationship Id="rId18" Type="http://schemas.openxmlformats.org/officeDocument/2006/relationships/image" Target="../media/image11.png"/><Relationship Id="rId3" Type="http://schemas.openxmlformats.org/officeDocument/2006/relationships/tags" Target="../tags/tag222.xml"/><Relationship Id="rId7" Type="http://schemas.openxmlformats.org/officeDocument/2006/relationships/tags" Target="../tags/tag226.xml"/><Relationship Id="rId12" Type="http://schemas.openxmlformats.org/officeDocument/2006/relationships/tags" Target="../tags/tag231.xml"/><Relationship Id="rId17" Type="http://schemas.openxmlformats.org/officeDocument/2006/relationships/image" Target="../media/image27.png"/><Relationship Id="rId2" Type="http://schemas.openxmlformats.org/officeDocument/2006/relationships/tags" Target="../tags/tag221.xml"/><Relationship Id="rId16" Type="http://schemas.openxmlformats.org/officeDocument/2006/relationships/image" Target="../media/image26.png"/><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5" Type="http://schemas.openxmlformats.org/officeDocument/2006/relationships/tags" Target="../tags/tag224.xml"/><Relationship Id="rId15" Type="http://schemas.openxmlformats.org/officeDocument/2006/relationships/chart" Target="../charts/chart37.xml"/><Relationship Id="rId10" Type="http://schemas.openxmlformats.org/officeDocument/2006/relationships/tags" Target="../tags/tag229.xml"/><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tags" Target="../tags/tag244.xml"/><Relationship Id="rId18" Type="http://schemas.openxmlformats.org/officeDocument/2006/relationships/notesSlide" Target="../notesSlides/notesSlide41.xml"/><Relationship Id="rId3" Type="http://schemas.openxmlformats.org/officeDocument/2006/relationships/tags" Target="../tags/tag234.xml"/><Relationship Id="rId21" Type="http://schemas.openxmlformats.org/officeDocument/2006/relationships/image" Target="../media/image30.png"/><Relationship Id="rId7" Type="http://schemas.openxmlformats.org/officeDocument/2006/relationships/tags" Target="../tags/tag238.xml"/><Relationship Id="rId12" Type="http://schemas.openxmlformats.org/officeDocument/2006/relationships/tags" Target="../tags/tag243.xml"/><Relationship Id="rId17" Type="http://schemas.openxmlformats.org/officeDocument/2006/relationships/slideLayout" Target="../slideLayouts/slideLayout2.xml"/><Relationship Id="rId2" Type="http://schemas.openxmlformats.org/officeDocument/2006/relationships/tags" Target="../tags/tag233.xml"/><Relationship Id="rId16" Type="http://schemas.openxmlformats.org/officeDocument/2006/relationships/tags" Target="../tags/tag247.xml"/><Relationship Id="rId20" Type="http://schemas.openxmlformats.org/officeDocument/2006/relationships/image" Target="../media/image29.png"/><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5" Type="http://schemas.openxmlformats.org/officeDocument/2006/relationships/tags" Target="../tags/tag236.xml"/><Relationship Id="rId15" Type="http://schemas.openxmlformats.org/officeDocument/2006/relationships/tags" Target="../tags/tag246.xml"/><Relationship Id="rId10" Type="http://schemas.openxmlformats.org/officeDocument/2006/relationships/tags" Target="../tags/tag241.xml"/><Relationship Id="rId19" Type="http://schemas.openxmlformats.org/officeDocument/2006/relationships/image" Target="../media/image28.png"/><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tags" Target="../tags/tag245.xml"/><Relationship Id="rId22" Type="http://schemas.openxmlformats.org/officeDocument/2006/relationships/image" Target="../media/image31.png"/></Relationships>
</file>

<file path=ppt/slides/_rels/slide42.xml.rels><?xml version="1.0" encoding="UTF-8" standalone="yes"?>
<Relationships xmlns="http://schemas.openxmlformats.org/package/2006/relationships"><Relationship Id="rId8" Type="http://schemas.openxmlformats.org/officeDocument/2006/relationships/tags" Target="../tags/tag255.xml"/><Relationship Id="rId13" Type="http://schemas.openxmlformats.org/officeDocument/2006/relationships/image" Target="../media/image32.png"/><Relationship Id="rId3" Type="http://schemas.openxmlformats.org/officeDocument/2006/relationships/tags" Target="../tags/tag250.xml"/><Relationship Id="rId7" Type="http://schemas.openxmlformats.org/officeDocument/2006/relationships/tags" Target="../tags/tag254.xml"/><Relationship Id="rId12" Type="http://schemas.openxmlformats.org/officeDocument/2006/relationships/image" Target="../media/image11.png"/><Relationship Id="rId17" Type="http://schemas.openxmlformats.org/officeDocument/2006/relationships/image" Target="../media/image36.png"/><Relationship Id="rId2" Type="http://schemas.openxmlformats.org/officeDocument/2006/relationships/tags" Target="../tags/tag249.xml"/><Relationship Id="rId16" Type="http://schemas.openxmlformats.org/officeDocument/2006/relationships/image" Target="../media/image35.png"/><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notesSlide" Target="../notesSlides/notesSlide42.xml"/><Relationship Id="rId5" Type="http://schemas.openxmlformats.org/officeDocument/2006/relationships/tags" Target="../tags/tag252.xml"/><Relationship Id="rId15" Type="http://schemas.openxmlformats.org/officeDocument/2006/relationships/image" Target="../media/image34.png"/><Relationship Id="rId10" Type="http://schemas.openxmlformats.org/officeDocument/2006/relationships/slideLayout" Target="../slideLayouts/slideLayout2.xml"/><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image" Target="../media/image33.png"/></Relationships>
</file>

<file path=ppt/slides/_rels/slide43.xml.rels><?xml version="1.0" encoding="UTF-8" standalone="yes"?>
<Relationships xmlns="http://schemas.openxmlformats.org/package/2006/relationships"><Relationship Id="rId8" Type="http://schemas.openxmlformats.org/officeDocument/2006/relationships/tags" Target="../tags/tag264.xml"/><Relationship Id="rId3" Type="http://schemas.openxmlformats.org/officeDocument/2006/relationships/tags" Target="../tags/tag259.xml"/><Relationship Id="rId7" Type="http://schemas.openxmlformats.org/officeDocument/2006/relationships/tags" Target="../tags/tag263.xml"/><Relationship Id="rId12" Type="http://schemas.openxmlformats.org/officeDocument/2006/relationships/image" Target="../media/image37.png"/><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chart" Target="../charts/chart38.xml"/><Relationship Id="rId5" Type="http://schemas.openxmlformats.org/officeDocument/2006/relationships/tags" Target="../tags/tag261.xml"/><Relationship Id="rId10" Type="http://schemas.openxmlformats.org/officeDocument/2006/relationships/notesSlide" Target="../notesSlides/notesSlide43.xml"/><Relationship Id="rId4" Type="http://schemas.openxmlformats.org/officeDocument/2006/relationships/tags" Target="../tags/tag260.xml"/><Relationship Id="rId9"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image" Target="../media/image38.png"/><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chart" Target="../charts/chart40.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chart" Target="../charts/chart39.xml"/><Relationship Id="rId5" Type="http://schemas.openxmlformats.org/officeDocument/2006/relationships/tags" Target="../tags/tag269.xml"/><Relationship Id="rId10" Type="http://schemas.openxmlformats.org/officeDocument/2006/relationships/notesSlide" Target="../notesSlides/notesSlide44.xml"/><Relationship Id="rId4" Type="http://schemas.openxmlformats.org/officeDocument/2006/relationships/tags" Target="../tags/tag268.xml"/><Relationship Id="rId9" Type="http://schemas.openxmlformats.org/officeDocument/2006/relationships/slideLayout" Target="../slideLayouts/slideLayout2.xml"/><Relationship Id="rId14" Type="http://schemas.openxmlformats.org/officeDocument/2006/relationships/image" Target="../media/image39.png"/></Relationships>
</file>

<file path=ppt/slides/_rels/slide45.xml.rels><?xml version="1.0" encoding="UTF-8" standalone="yes"?>
<Relationships xmlns="http://schemas.openxmlformats.org/package/2006/relationships"><Relationship Id="rId8" Type="http://schemas.openxmlformats.org/officeDocument/2006/relationships/notesSlide" Target="../notesSlides/notesSlide45.xml"/><Relationship Id="rId3" Type="http://schemas.openxmlformats.org/officeDocument/2006/relationships/tags" Target="../tags/tag275.xml"/><Relationship Id="rId7" Type="http://schemas.openxmlformats.org/officeDocument/2006/relationships/slideLayout" Target="../slideLayouts/slideLayout2.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5" Type="http://schemas.openxmlformats.org/officeDocument/2006/relationships/tags" Target="../tags/tag277.xml"/><Relationship Id="rId10" Type="http://schemas.openxmlformats.org/officeDocument/2006/relationships/image" Target="../media/image39.png"/><Relationship Id="rId4" Type="http://schemas.openxmlformats.org/officeDocument/2006/relationships/tags" Target="../tags/tag276.xml"/><Relationship Id="rId9" Type="http://schemas.openxmlformats.org/officeDocument/2006/relationships/hyperlink" Target="http://www.myehealth.ca/" TargetMode="External"/></Relationships>
</file>

<file path=ppt/slides/_rels/slide46.xml.rels><?xml version="1.0" encoding="UTF-8" standalone="yes"?>
<Relationships xmlns="http://schemas.openxmlformats.org/package/2006/relationships"><Relationship Id="rId8" Type="http://schemas.openxmlformats.org/officeDocument/2006/relationships/tags" Target="../tags/tag286.xml"/><Relationship Id="rId13" Type="http://schemas.openxmlformats.org/officeDocument/2006/relationships/tags" Target="../tags/tag291.xml"/><Relationship Id="rId18" Type="http://schemas.openxmlformats.org/officeDocument/2006/relationships/image" Target="../media/image40.png"/><Relationship Id="rId3" Type="http://schemas.openxmlformats.org/officeDocument/2006/relationships/tags" Target="../tags/tag281.xml"/><Relationship Id="rId7" Type="http://schemas.openxmlformats.org/officeDocument/2006/relationships/tags" Target="../tags/tag285.xml"/><Relationship Id="rId12" Type="http://schemas.openxmlformats.org/officeDocument/2006/relationships/tags" Target="../tags/tag290.xml"/><Relationship Id="rId17" Type="http://schemas.openxmlformats.org/officeDocument/2006/relationships/notesSlide" Target="../notesSlides/notesSlide46.xml"/><Relationship Id="rId2" Type="http://schemas.openxmlformats.org/officeDocument/2006/relationships/tags" Target="../tags/tag280.xml"/><Relationship Id="rId16" Type="http://schemas.openxmlformats.org/officeDocument/2006/relationships/slideLayout" Target="../slideLayouts/slideLayout2.xml"/><Relationship Id="rId20" Type="http://schemas.openxmlformats.org/officeDocument/2006/relationships/image" Target="../media/image41.png"/><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tags" Target="../tags/tag289.xml"/><Relationship Id="rId5" Type="http://schemas.openxmlformats.org/officeDocument/2006/relationships/tags" Target="../tags/tag283.xml"/><Relationship Id="rId15" Type="http://schemas.openxmlformats.org/officeDocument/2006/relationships/tags" Target="../tags/tag293.xml"/><Relationship Id="rId10" Type="http://schemas.openxmlformats.org/officeDocument/2006/relationships/tags" Target="../tags/tag288.xml"/><Relationship Id="rId19" Type="http://schemas.openxmlformats.org/officeDocument/2006/relationships/image" Target="../media/image30.png"/><Relationship Id="rId4" Type="http://schemas.openxmlformats.org/officeDocument/2006/relationships/tags" Target="../tags/tag282.xml"/><Relationship Id="rId9" Type="http://schemas.openxmlformats.org/officeDocument/2006/relationships/tags" Target="../tags/tag287.xml"/><Relationship Id="rId14" Type="http://schemas.openxmlformats.org/officeDocument/2006/relationships/tags" Target="../tags/tag292.xml"/></Relationships>
</file>

<file path=ppt/slides/_rels/slide47.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notesSlide" Target="../notesSlides/notesSlide47.xml"/><Relationship Id="rId5" Type="http://schemas.openxmlformats.org/officeDocument/2006/relationships/slideLayout" Target="../slideLayouts/slideLayout2.xml"/><Relationship Id="rId4" Type="http://schemas.openxmlformats.org/officeDocument/2006/relationships/tags" Target="../tags/tag297.xml"/></Relationships>
</file>

<file path=ppt/slides/_rels/slide48.xml.rels><?xml version="1.0" encoding="UTF-8" standalone="yes"?>
<Relationships xmlns="http://schemas.openxmlformats.org/package/2006/relationships"><Relationship Id="rId8" Type="http://schemas.openxmlformats.org/officeDocument/2006/relationships/tags" Target="../tags/tag305.xml"/><Relationship Id="rId13" Type="http://schemas.openxmlformats.org/officeDocument/2006/relationships/slideLayout" Target="../slideLayouts/slideLayout2.xml"/><Relationship Id="rId3" Type="http://schemas.openxmlformats.org/officeDocument/2006/relationships/tags" Target="../tags/tag300.xml"/><Relationship Id="rId7" Type="http://schemas.openxmlformats.org/officeDocument/2006/relationships/tags" Target="../tags/tag304.xml"/><Relationship Id="rId12" Type="http://schemas.openxmlformats.org/officeDocument/2006/relationships/tags" Target="../tags/tag309.xml"/><Relationship Id="rId17" Type="http://schemas.openxmlformats.org/officeDocument/2006/relationships/image" Target="../media/image44.png"/><Relationship Id="rId2" Type="http://schemas.openxmlformats.org/officeDocument/2006/relationships/tags" Target="../tags/tag299.xml"/><Relationship Id="rId16" Type="http://schemas.openxmlformats.org/officeDocument/2006/relationships/image" Target="../media/image43.png"/><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tags" Target="../tags/tag308.xml"/><Relationship Id="rId5" Type="http://schemas.openxmlformats.org/officeDocument/2006/relationships/tags" Target="../tags/tag302.xml"/><Relationship Id="rId15" Type="http://schemas.openxmlformats.org/officeDocument/2006/relationships/image" Target="../media/image42.png"/><Relationship Id="rId10" Type="http://schemas.openxmlformats.org/officeDocument/2006/relationships/tags" Target="../tags/tag307.xml"/><Relationship Id="rId4" Type="http://schemas.openxmlformats.org/officeDocument/2006/relationships/tags" Target="../tags/tag301.xml"/><Relationship Id="rId9" Type="http://schemas.openxmlformats.org/officeDocument/2006/relationships/tags" Target="../tags/tag306.xml"/><Relationship Id="rId1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12.xml"/><Relationship Id="rId7" Type="http://schemas.openxmlformats.org/officeDocument/2006/relationships/tags" Target="../tags/tag316.xml"/><Relationship Id="rId12" Type="http://schemas.openxmlformats.org/officeDocument/2006/relationships/image" Target="../media/image45.png"/><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tags" Target="../tags/tag315.xml"/><Relationship Id="rId11" Type="http://schemas.openxmlformats.org/officeDocument/2006/relationships/chart" Target="../charts/chart42.xml"/><Relationship Id="rId5" Type="http://schemas.openxmlformats.org/officeDocument/2006/relationships/tags" Target="../tags/tag314.xml"/><Relationship Id="rId10" Type="http://schemas.openxmlformats.org/officeDocument/2006/relationships/chart" Target="../charts/chart41.xml"/><Relationship Id="rId4" Type="http://schemas.openxmlformats.org/officeDocument/2006/relationships/tags" Target="../tags/tag313.xml"/><Relationship Id="rId9"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 Id="rId5" Type="http://schemas.openxmlformats.org/officeDocument/2006/relationships/notesSlide" Target="../notesSlides/notesSlide50.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tags" Target="../tags/tag327.xml"/><Relationship Id="rId13" Type="http://schemas.openxmlformats.org/officeDocument/2006/relationships/notesSlide" Target="../notesSlides/notesSlide51.xml"/><Relationship Id="rId3" Type="http://schemas.openxmlformats.org/officeDocument/2006/relationships/tags" Target="../tags/tag322.xml"/><Relationship Id="rId7" Type="http://schemas.openxmlformats.org/officeDocument/2006/relationships/tags" Target="../tags/tag326.xml"/><Relationship Id="rId12" Type="http://schemas.openxmlformats.org/officeDocument/2006/relationships/slideLayout" Target="../slideLayouts/slideLayout2.xml"/><Relationship Id="rId2" Type="http://schemas.openxmlformats.org/officeDocument/2006/relationships/tags" Target="../tags/tag321.xml"/><Relationship Id="rId16" Type="http://schemas.openxmlformats.org/officeDocument/2006/relationships/chart" Target="../charts/chart45.xml"/><Relationship Id="rId1" Type="http://schemas.openxmlformats.org/officeDocument/2006/relationships/tags" Target="../tags/tag320.xml"/><Relationship Id="rId6" Type="http://schemas.openxmlformats.org/officeDocument/2006/relationships/tags" Target="../tags/tag325.xml"/><Relationship Id="rId11" Type="http://schemas.openxmlformats.org/officeDocument/2006/relationships/tags" Target="../tags/tag330.xml"/><Relationship Id="rId5" Type="http://schemas.openxmlformats.org/officeDocument/2006/relationships/tags" Target="../tags/tag324.xml"/><Relationship Id="rId15" Type="http://schemas.openxmlformats.org/officeDocument/2006/relationships/chart" Target="../charts/chart44.xml"/><Relationship Id="rId10" Type="http://schemas.openxmlformats.org/officeDocument/2006/relationships/tags" Target="../tags/tag329.xml"/><Relationship Id="rId4" Type="http://schemas.openxmlformats.org/officeDocument/2006/relationships/tags" Target="../tags/tag323.xml"/><Relationship Id="rId9" Type="http://schemas.openxmlformats.org/officeDocument/2006/relationships/tags" Target="../tags/tag328.xml"/><Relationship Id="rId14" Type="http://schemas.openxmlformats.org/officeDocument/2006/relationships/chart" Target="../charts/chart43.xml"/></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33.xml"/><Relationship Id="rId7" Type="http://schemas.openxmlformats.org/officeDocument/2006/relationships/tags" Target="../tags/tag337.xml"/><Relationship Id="rId12" Type="http://schemas.openxmlformats.org/officeDocument/2006/relationships/chart" Target="../charts/chart48.xml"/><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tags" Target="../tags/tag336.xml"/><Relationship Id="rId11" Type="http://schemas.openxmlformats.org/officeDocument/2006/relationships/chart" Target="../charts/chart47.xml"/><Relationship Id="rId5" Type="http://schemas.openxmlformats.org/officeDocument/2006/relationships/tags" Target="../tags/tag335.xml"/><Relationship Id="rId10" Type="http://schemas.openxmlformats.org/officeDocument/2006/relationships/chart" Target="../charts/chart46.xml"/><Relationship Id="rId4" Type="http://schemas.openxmlformats.org/officeDocument/2006/relationships/tags" Target="../tags/tag334.xml"/><Relationship Id="rId9"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338.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0.xml"/><Relationship Id="rId1" Type="http://schemas.openxmlformats.org/officeDocument/2006/relationships/tags" Target="../tags/tag339.xml"/><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2.xml"/><Relationship Id="rId1" Type="http://schemas.openxmlformats.org/officeDocument/2006/relationships/tags" Target="../tags/tag341.xml"/><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hyperlink" Target="https://www.cihi.ca/en/2015_commonwealth_methodology_notes_frweb.pdf" TargetMode="External"/><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7.xml"/><Relationship Id="rId1" Type="http://schemas.openxmlformats.org/officeDocument/2006/relationships/tags" Target="../tags/tag346.xml"/><Relationship Id="rId4"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8" Type="http://schemas.openxmlformats.org/officeDocument/2006/relationships/notesSlide" Target="../notesSlides/notesSlide58.xml"/><Relationship Id="rId3" Type="http://schemas.openxmlformats.org/officeDocument/2006/relationships/tags" Target="../tags/tag350.xml"/><Relationship Id="rId7" Type="http://schemas.openxmlformats.org/officeDocument/2006/relationships/slideLayout" Target="../slideLayouts/slideLayout2.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5.xml"/><Relationship Id="rId1" Type="http://schemas.openxmlformats.org/officeDocument/2006/relationships/tags" Target="../tags/tag354.xml"/><Relationship Id="rId4"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8" Type="http://schemas.openxmlformats.org/officeDocument/2006/relationships/hyperlink" Target="http://www.oecd.org/fr/els/systemes-sante/base-donnees-sante.htm" TargetMode="External"/><Relationship Id="rId13" Type="http://schemas.openxmlformats.org/officeDocument/2006/relationships/hyperlink" Target="http://www.commonwealthfund.org/~/media/files/publications/in-the-literature/2012/nov/ppt_2012_ihp_survey_chartpack.pptx" TargetMode="External"/><Relationship Id="rId3" Type="http://schemas.openxmlformats.org/officeDocument/2006/relationships/slideLayout" Target="../slideLayouts/slideLayout2.xml"/><Relationship Id="rId7" Type="http://schemas.openxmlformats.org/officeDocument/2006/relationships/hyperlink" Target="https://secure.cihi.ca/estore/productFamily.htm?locale=fr&amp;pf=PFC2708" TargetMode="External"/><Relationship Id="rId12" Type="http://schemas.openxmlformats.org/officeDocument/2006/relationships/hyperlink" Target="http://www.commonwealthfund.org/~/media/files/publications/chartbook/2010/pdf_2010_ihp_survey_chartpack_full_12022010.pdf" TargetMode="External"/><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hyperlink" Target="https://www.cihi.ca/fr/types-de-soins/soins-hospitaliers/soins-durgence-et-soins-ambulatoires/pres-dun-patient-sur-5" TargetMode="External"/><Relationship Id="rId11" Type="http://schemas.openxmlformats.org/officeDocument/2006/relationships/hyperlink" Target="http://www.commonwealthfund.org/~/media/Files/Publications/In%20the%20Literature/2009/Nov/PDF_Schoen_2009_Commonwealth_Fund_11country_intl_survey_chartpack_white_bkgd_PF.pdf" TargetMode="External"/><Relationship Id="rId5" Type="http://schemas.openxmlformats.org/officeDocument/2006/relationships/hyperlink" Target="https://www.cancer.ca/~/media/cancer.ca/MB/get%20involved/take%20action/financial%20hardship%20of%20cancer%20in%20canada/financialhardshipofcancer-MB-FR.pdf?la=en" TargetMode="External"/><Relationship Id="rId15" Type="http://schemas.openxmlformats.org/officeDocument/2006/relationships/hyperlink" Target="http://www.commonwealthfund.org/interactives-and-data/surveys/2015/2015-international-survey" TargetMode="External"/><Relationship Id="rId10" Type="http://schemas.openxmlformats.org/officeDocument/2006/relationships/hyperlink" Target="http://www.commonwealthfund.org/~/media/files/publications/in-the-literature/2013/nov/ppt_oecd_multinational_comparisons_hlt_sys_data_2013.pptx" TargetMode="External"/><Relationship Id="rId4" Type="http://schemas.openxmlformats.org/officeDocument/2006/relationships/notesSlide" Target="../notesSlides/notesSlide60.xml"/><Relationship Id="rId9" Type="http://schemas.openxmlformats.org/officeDocument/2006/relationships/hyperlink" Target="http://www5.statcan.gc.ca/cansim/a26?id=1050545&amp;retrLang=fra&amp;lang=fra" TargetMode="External"/><Relationship Id="rId14" Type="http://schemas.openxmlformats.org/officeDocument/2006/relationships/hyperlink" Target="http://www.commonwealthfund.org/~/media/Files/Publications/In%20the%20Literature/2013/Nov/PDF_Schoen_2013_IHP_survey_chartpack_final.pdf" TargetMode="Externa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59.xml"/><Relationship Id="rId1" Type="http://schemas.openxmlformats.org/officeDocument/2006/relationships/tags" Target="../tags/tag358.xml"/><Relationship Id="rId4"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hyperlink" Target="mailto:cmwf@icis.ca" TargetMode="External"/><Relationship Id="rId5" Type="http://schemas.openxmlformats.org/officeDocument/2006/relationships/hyperlink" Target="https://www.cihi.ca/en/2015_commonwealth_datatables_frweb.xlsx"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custDataLst>
              <p:tags r:id="rId1"/>
            </p:custDataLst>
          </p:nvPr>
        </p:nvPicPr>
        <p:blipFill rotWithShape="1">
          <a:blip r:embed="rId7" cstate="print">
            <a:extLst>
              <a:ext uri="{28A0092B-C50C-407E-A947-70E740481C1C}">
                <a14:useLocalDpi xmlns:a14="http://schemas.microsoft.com/office/drawing/2010/main" val="0"/>
              </a:ext>
            </a:extLst>
          </a:blip>
          <a:srcRect/>
          <a:stretch/>
        </p:blipFill>
        <p:spPr>
          <a:xfrm>
            <a:off x="0" y="0"/>
            <a:ext cx="9144000" cy="4810125"/>
          </a:xfrm>
        </p:spPr>
      </p:pic>
      <p:sp>
        <p:nvSpPr>
          <p:cNvPr id="2" name="Title 1"/>
          <p:cNvSpPr>
            <a:spLocks noGrp="1"/>
          </p:cNvSpPr>
          <p:nvPr>
            <p:ph type="ctrTitle"/>
            <p:custDataLst>
              <p:tags r:id="rId2"/>
            </p:custDataLst>
          </p:nvPr>
        </p:nvSpPr>
        <p:spPr>
          <a:xfrm>
            <a:off x="290416" y="5085184"/>
            <a:ext cx="6034184" cy="553998"/>
          </a:xfrm>
        </p:spPr>
        <p:txBody>
          <a:bodyPr/>
          <a:lstStyle/>
          <a:p>
            <a:r>
              <a:rPr lang="fr-CA" sz="3600" dirty="0"/>
              <a:t>Résultats </a:t>
            </a:r>
            <a:r>
              <a:rPr lang="fr-CA" sz="3600"/>
              <a:t>du </a:t>
            </a:r>
            <a:r>
              <a:rPr lang="fr-CA" sz="3600" smtClean="0"/>
              <a:t>Canada </a:t>
            </a:r>
            <a:endParaRPr lang="en-CA" sz="3600" dirty="0"/>
          </a:p>
        </p:txBody>
      </p:sp>
      <p:sp>
        <p:nvSpPr>
          <p:cNvPr id="3" name="Subtitle 2"/>
          <p:cNvSpPr>
            <a:spLocks noGrp="1"/>
          </p:cNvSpPr>
          <p:nvPr>
            <p:ph type="subTitle" idx="1"/>
            <p:custDataLst>
              <p:tags r:id="rId3"/>
            </p:custDataLst>
          </p:nvPr>
        </p:nvSpPr>
        <p:spPr>
          <a:xfrm>
            <a:off x="290416" y="5639182"/>
            <a:ext cx="4713632" cy="900631"/>
          </a:xfrm>
        </p:spPr>
        <p:txBody>
          <a:bodyPr/>
          <a:lstStyle/>
          <a:p>
            <a:r>
              <a:rPr lang="fr-CA" sz="1800" dirty="0"/>
              <a:t>Enquête internationale de 2016 du </a:t>
            </a:r>
            <a:r>
              <a:rPr lang="fr-CA" sz="1800" dirty="0" smtClean="0"/>
              <a:t>Fonds</a:t>
            </a:r>
            <a:br>
              <a:rPr lang="fr-CA" sz="1800" dirty="0" smtClean="0"/>
            </a:br>
            <a:r>
              <a:rPr lang="fr-CA" sz="1800" dirty="0" smtClean="0"/>
              <a:t>du </a:t>
            </a:r>
            <a:r>
              <a:rPr lang="fr-CA" sz="1800" dirty="0"/>
              <a:t>Commonwealth sur les politiques </a:t>
            </a:r>
            <a:r>
              <a:rPr lang="fr-CA" sz="1800" dirty="0" smtClean="0"/>
              <a:t>de</a:t>
            </a:r>
            <a:br>
              <a:rPr lang="fr-CA" sz="1800" dirty="0" smtClean="0"/>
            </a:br>
            <a:r>
              <a:rPr lang="fr-CA" sz="1800" dirty="0" smtClean="0"/>
              <a:t>santé </a:t>
            </a:r>
            <a:r>
              <a:rPr lang="fr-CA" sz="1800" dirty="0"/>
              <a:t>réalisée auprès d’adultes de 11 pays</a:t>
            </a:r>
          </a:p>
        </p:txBody>
      </p:sp>
      <p:sp>
        <p:nvSpPr>
          <p:cNvPr id="11" name="Title 1"/>
          <p:cNvSpPr txBox="1">
            <a:spLocks/>
          </p:cNvSpPr>
          <p:nvPr>
            <p:custDataLst>
              <p:tags r:id="rId4"/>
            </p:custDataLst>
          </p:nvPr>
        </p:nvSpPr>
        <p:spPr>
          <a:xfrm>
            <a:off x="-16024" y="449288"/>
            <a:ext cx="4660032" cy="605617"/>
          </a:xfrm>
          <a:prstGeom prst="rect">
            <a:avLst/>
          </a:prstGeom>
          <a:solidFill>
            <a:srgbClr val="00A199"/>
          </a:solidFill>
        </p:spPr>
        <p:txBody>
          <a:bodyPr vert="horz" wrap="square" lIns="216000" tIns="108000" rIns="252000" bIns="12600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400" dirty="0" err="1">
                <a:solidFill>
                  <a:schemeClr val="bg1"/>
                </a:solidFill>
              </a:rPr>
              <a:t>Recueil</a:t>
            </a:r>
            <a:r>
              <a:rPr lang="en-CA" sz="2400" dirty="0">
                <a:solidFill>
                  <a:schemeClr val="bg1"/>
                </a:solidFill>
              </a:rPr>
              <a:t> de </a:t>
            </a:r>
            <a:r>
              <a:rPr lang="en-CA" sz="2400" dirty="0" err="1">
                <a:solidFill>
                  <a:schemeClr val="bg1"/>
                </a:solidFill>
              </a:rPr>
              <a:t>graphiques</a:t>
            </a:r>
            <a:r>
              <a:rPr lang="en-CA" sz="1800" dirty="0" smtClean="0">
                <a:solidFill>
                  <a:schemeClr val="bg1"/>
                </a:solidFill>
              </a:rPr>
              <a:t>  | </a:t>
            </a:r>
            <a:r>
              <a:rPr lang="en-CA" sz="1800" dirty="0">
                <a:solidFill>
                  <a:schemeClr val="bg1"/>
                </a:solidFill>
              </a:rPr>
              <a:t> </a:t>
            </a:r>
            <a:r>
              <a:rPr lang="en-CA" sz="1800" dirty="0" err="1" smtClean="0">
                <a:solidFill>
                  <a:schemeClr val="bg1"/>
                </a:solidFill>
              </a:rPr>
              <a:t>Février</a:t>
            </a:r>
            <a:r>
              <a:rPr lang="en-CA" sz="1800" dirty="0" smtClean="0">
                <a:solidFill>
                  <a:schemeClr val="bg1"/>
                </a:solidFill>
              </a:rPr>
              <a:t> 2017</a:t>
            </a:r>
            <a:endParaRPr lang="en-CA" sz="1800" dirty="0">
              <a:solidFill>
                <a:schemeClr val="bg1"/>
              </a:solidFill>
            </a:endParaRPr>
          </a:p>
        </p:txBody>
      </p:sp>
    </p:spTree>
    <p:extLst>
      <p:ext uri="{BB962C8B-B14F-4D97-AF65-F5344CB8AC3E}">
        <p14:creationId xmlns:p14="http://schemas.microsoft.com/office/powerpoint/2010/main" val="725531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custDataLst>
              <p:tags r:id="rId1"/>
            </p:custDataLst>
          </p:nvPr>
        </p:nvSpPr>
        <p:spPr>
          <a:xfrm>
            <a:off x="384174" y="1268760"/>
            <a:ext cx="8148266" cy="4525963"/>
          </a:xfrm>
          <a:prstGeom prst="rect">
            <a:avLst/>
          </a:prstGeom>
        </p:spPr>
        <p:txBody>
          <a:bodyPr>
            <a:noAutofit/>
          </a:bodyPr>
          <a:lstStyle/>
          <a:p>
            <a:pPr marL="0" indent="0">
              <a:lnSpc>
                <a:spcPts val="1800"/>
              </a:lnSpc>
              <a:buNone/>
            </a:pPr>
            <a:r>
              <a:rPr lang="en-CA" sz="1800" dirty="0" err="1">
                <a:latin typeface="Arial" panose="020B0604020202020204" pitchFamily="34" charset="0"/>
              </a:rPr>
              <a:t>Interprétation</a:t>
            </a:r>
            <a:r>
              <a:rPr lang="en-CA" sz="1800" dirty="0">
                <a:latin typeface="Arial" panose="020B0604020202020204" pitchFamily="34" charset="0"/>
              </a:rPr>
              <a:t> des </a:t>
            </a:r>
            <a:r>
              <a:rPr lang="en-CA" sz="1800" dirty="0" err="1">
                <a:latin typeface="Arial" panose="020B0604020202020204" pitchFamily="34" charset="0"/>
              </a:rPr>
              <a:t>résultats</a:t>
            </a:r>
            <a:endParaRPr lang="en-CA" sz="1800" dirty="0">
              <a:latin typeface="Arial" panose="020B0604020202020204" pitchFamily="34" charset="0"/>
            </a:endParaRPr>
          </a:p>
          <a:p>
            <a:pPr marL="0" indent="0">
              <a:lnSpc>
                <a:spcPts val="1600"/>
              </a:lnSpc>
              <a:spcAft>
                <a:spcPts val="400"/>
              </a:spcAft>
              <a:buNone/>
            </a:pPr>
            <a:r>
              <a:rPr lang="fr-CA" sz="1200" b="0" dirty="0">
                <a:solidFill>
                  <a:schemeClr val="tx1"/>
                </a:solidFill>
                <a:latin typeface="Arial" panose="020B0604020202020204" pitchFamily="34" charset="0"/>
              </a:rPr>
              <a:t>L’ICIS a appliqué des méthodes statistiques pour déterminer si les résultats canadiens et provinciaux différaient significativement de la moyenne des 11 pays.</a:t>
            </a:r>
          </a:p>
          <a:p>
            <a:pPr marL="0" indent="0">
              <a:lnSpc>
                <a:spcPts val="1600"/>
              </a:lnSpc>
              <a:spcBef>
                <a:spcPts val="400"/>
              </a:spcBef>
              <a:buNone/>
            </a:pPr>
            <a:r>
              <a:rPr lang="fr-CA" sz="1200" b="0" dirty="0">
                <a:solidFill>
                  <a:schemeClr val="tx1"/>
                </a:solidFill>
                <a:latin typeface="Arial" panose="020B0604020202020204" pitchFamily="34" charset="0"/>
              </a:rPr>
              <a:t>Les résultats sont présentés dans le recueil de graphiques à l’aide des codes de couleur suivants </a:t>
            </a:r>
            <a:r>
              <a:rPr lang="fr-CA" sz="1200" b="0" dirty="0" smtClean="0">
                <a:solidFill>
                  <a:schemeClr val="tx1"/>
                </a:solidFill>
                <a:latin typeface="Arial" panose="020B0604020202020204" pitchFamily="34" charset="0"/>
              </a:rPr>
              <a:t>:</a:t>
            </a:r>
          </a:p>
          <a:p>
            <a:pPr marL="0" indent="0">
              <a:lnSpc>
                <a:spcPts val="1600"/>
              </a:lnSpc>
              <a:spcBef>
                <a:spcPts val="400"/>
              </a:spcBef>
              <a:buNone/>
            </a:pPr>
            <a:endParaRPr lang="fr-CA" sz="1200" b="0" dirty="0">
              <a:solidFill>
                <a:schemeClr val="tx1"/>
              </a:solidFill>
              <a:latin typeface="Arial" panose="020B0604020202020204" pitchFamily="34" charset="0"/>
            </a:endParaRPr>
          </a:p>
          <a:p>
            <a:pPr marL="0" indent="0">
              <a:lnSpc>
                <a:spcPts val="1600"/>
              </a:lnSpc>
              <a:spcBef>
                <a:spcPts val="400"/>
              </a:spcBef>
              <a:buNone/>
            </a:pPr>
            <a:endParaRPr lang="en-US" sz="1200" b="0" dirty="0">
              <a:solidFill>
                <a:schemeClr val="tx1"/>
              </a:solidFill>
              <a:latin typeface="Arial" panose="020B0604020202020204" pitchFamily="34" charset="0"/>
            </a:endParaRPr>
          </a:p>
          <a:p>
            <a:pPr marL="0" indent="0">
              <a:lnSpc>
                <a:spcPts val="1600"/>
              </a:lnSpc>
              <a:spcBef>
                <a:spcPts val="400"/>
              </a:spcBef>
              <a:spcAft>
                <a:spcPts val="400"/>
              </a:spcAft>
              <a:buNone/>
            </a:pPr>
            <a:r>
              <a:rPr lang="fr-CA" sz="1200" b="0" dirty="0" smtClean="0">
                <a:solidFill>
                  <a:schemeClr val="tx1"/>
                </a:solidFill>
                <a:latin typeface="Arial" panose="020B0604020202020204" pitchFamily="34" charset="0"/>
              </a:rPr>
              <a:t>Des </a:t>
            </a:r>
            <a:r>
              <a:rPr lang="fr-CA" sz="1200" b="0" dirty="0">
                <a:solidFill>
                  <a:schemeClr val="tx1"/>
                </a:solidFill>
                <a:latin typeface="Arial" panose="020B0604020202020204" pitchFamily="34" charset="0"/>
              </a:rPr>
              <a:t>résultats supérieurs à la moyenne internationale sont souhaitables; des résultats inférieurs à la moyenne indiquent souvent que des améliorations s’imposent.</a:t>
            </a:r>
          </a:p>
          <a:p>
            <a:pPr marL="0" indent="0">
              <a:lnSpc>
                <a:spcPts val="1600"/>
              </a:lnSpc>
              <a:spcBef>
                <a:spcPts val="400"/>
              </a:spcBef>
              <a:spcAft>
                <a:spcPts val="400"/>
              </a:spcAft>
              <a:buNone/>
            </a:pPr>
            <a:r>
              <a:rPr lang="fr-CA" sz="1200" b="0" dirty="0">
                <a:solidFill>
                  <a:schemeClr val="tx1"/>
                </a:solidFill>
                <a:latin typeface="Arial" panose="020B0604020202020204" pitchFamily="34" charset="0"/>
              </a:rPr>
              <a:t>La taille des échantillons dans certaines provinces est beaucoup plus petite que dans d’autres, ce qui se traduit en des marges d’erreur plus grandes. Par conséquent, 2 provinces peuvent avoir des résultats numériques </a:t>
            </a:r>
            <a:r>
              <a:rPr lang="fr-CA" sz="1200" b="0" dirty="0" smtClean="0">
                <a:solidFill>
                  <a:schemeClr val="tx1"/>
                </a:solidFill>
                <a:latin typeface="Arial" panose="020B0604020202020204" pitchFamily="34" charset="0"/>
              </a:rPr>
              <a:t>identiques</a:t>
            </a:r>
            <a:br>
              <a:rPr lang="fr-CA" sz="1200" b="0" dirty="0" smtClean="0">
                <a:solidFill>
                  <a:schemeClr val="tx1"/>
                </a:solidFill>
                <a:latin typeface="Arial" panose="020B0604020202020204" pitchFamily="34" charset="0"/>
              </a:rPr>
            </a:br>
            <a:r>
              <a:rPr lang="fr-CA" sz="1200" b="0" dirty="0" smtClean="0">
                <a:solidFill>
                  <a:schemeClr val="tx1"/>
                </a:solidFill>
                <a:latin typeface="Arial" panose="020B0604020202020204" pitchFamily="34" charset="0"/>
              </a:rPr>
              <a:t>qui </a:t>
            </a:r>
            <a:r>
              <a:rPr lang="fr-CA" sz="1200" b="0" dirty="0">
                <a:solidFill>
                  <a:schemeClr val="tx1"/>
                </a:solidFill>
                <a:latin typeface="Arial" panose="020B0604020202020204" pitchFamily="34" charset="0"/>
              </a:rPr>
              <a:t>ont une signification différente par rapport à la moyenne internationale</a:t>
            </a:r>
            <a:r>
              <a:rPr lang="fr-CA" sz="1200" b="0" dirty="0" smtClean="0">
                <a:solidFill>
                  <a:schemeClr val="tx1"/>
                </a:solidFill>
                <a:latin typeface="Arial" panose="020B0604020202020204" pitchFamily="34" charset="0"/>
              </a:rPr>
              <a:t>.</a:t>
            </a:r>
            <a:endParaRPr lang="fr-CA" sz="1200" b="0" dirty="0">
              <a:solidFill>
                <a:schemeClr val="tx1"/>
              </a:solidFill>
              <a:latin typeface="Arial" panose="020B0604020202020204" pitchFamily="34" charset="0"/>
            </a:endParaRPr>
          </a:p>
          <a:p>
            <a:pPr marL="0" indent="0">
              <a:lnSpc>
                <a:spcPts val="1600"/>
              </a:lnSpc>
              <a:spcBef>
                <a:spcPts val="400"/>
              </a:spcBef>
              <a:spcAft>
                <a:spcPts val="400"/>
              </a:spcAft>
              <a:buNone/>
            </a:pPr>
            <a:r>
              <a:rPr lang="fr-CA" sz="1200" b="0" dirty="0">
                <a:solidFill>
                  <a:schemeClr val="tx1"/>
                </a:solidFill>
                <a:latin typeface="Arial" panose="020B0604020202020204" pitchFamily="34" charset="0"/>
              </a:rPr>
              <a:t>Les échantillons les plus fiables sont ceux du Québec et de l’Ontario, en raison du financement </a:t>
            </a:r>
            <a:r>
              <a:rPr lang="fr-CA" sz="1200" b="0" dirty="0" smtClean="0">
                <a:solidFill>
                  <a:schemeClr val="tx1"/>
                </a:solidFill>
                <a:latin typeface="Arial" panose="020B0604020202020204" pitchFamily="34" charset="0"/>
              </a:rPr>
              <a:t>public supplémentaire </a:t>
            </a:r>
            <a:r>
              <a:rPr lang="fr-CA" sz="1200" b="0" dirty="0">
                <a:solidFill>
                  <a:schemeClr val="tx1"/>
                </a:solidFill>
                <a:latin typeface="Arial" panose="020B0604020202020204" pitchFamily="34" charset="0"/>
              </a:rPr>
              <a:t>fourni par ces 2 provinces</a:t>
            </a:r>
            <a:r>
              <a:rPr lang="fr-CA" sz="1200" b="0" dirty="0" smtClean="0">
                <a:solidFill>
                  <a:schemeClr val="tx1"/>
                </a:solidFill>
                <a:latin typeface="Arial" panose="020B0604020202020204" pitchFamily="34" charset="0"/>
              </a:rPr>
              <a:t>. </a:t>
            </a:r>
            <a:r>
              <a:rPr lang="fr-FR" sz="1200" b="0" dirty="0">
                <a:solidFill>
                  <a:schemeClr val="tx1"/>
                </a:solidFill>
                <a:latin typeface="Arial" panose="020B0604020202020204" pitchFamily="34" charset="0"/>
              </a:rPr>
              <a:t>Le taux de réponse global </a:t>
            </a:r>
            <a:r>
              <a:rPr lang="fr-FR" sz="1200" b="0" dirty="0" smtClean="0">
                <a:solidFill>
                  <a:schemeClr val="tx1"/>
                </a:solidFill>
                <a:latin typeface="Arial" panose="020B0604020202020204" pitchFamily="34" charset="0"/>
              </a:rPr>
              <a:t>au </a:t>
            </a:r>
            <a:r>
              <a:rPr lang="fr-FR" sz="1200" b="0" dirty="0">
                <a:solidFill>
                  <a:schemeClr val="tx1"/>
                </a:solidFill>
                <a:latin typeface="Arial" panose="020B0604020202020204" pitchFamily="34" charset="0"/>
              </a:rPr>
              <a:t>Canada se chiffre à 21,4 %.</a:t>
            </a:r>
          </a:p>
          <a:p>
            <a:pPr marL="0" indent="0">
              <a:lnSpc>
                <a:spcPts val="1600"/>
              </a:lnSpc>
              <a:spcBef>
                <a:spcPts val="400"/>
              </a:spcBef>
              <a:spcAft>
                <a:spcPts val="400"/>
              </a:spcAft>
              <a:buNone/>
            </a:pPr>
            <a:endParaRPr lang="fr-CA" sz="1200" b="0" dirty="0">
              <a:solidFill>
                <a:schemeClr val="tx1"/>
              </a:solidFill>
              <a:latin typeface="Arial" panose="020B0604020202020204" pitchFamily="34" charset="0"/>
            </a:endParaRPr>
          </a:p>
        </p:txBody>
      </p:sp>
      <p:sp>
        <p:nvSpPr>
          <p:cNvPr id="2" name="Title 1"/>
          <p:cNvSpPr>
            <a:spLocks noGrp="1"/>
          </p:cNvSpPr>
          <p:nvPr>
            <p:ph type="title"/>
            <p:custDataLst>
              <p:tags r:id="rId2"/>
            </p:custDataLst>
          </p:nvPr>
        </p:nvSpPr>
        <p:spPr>
          <a:xfrm>
            <a:off x="370940" y="370637"/>
            <a:ext cx="8665556" cy="1015663"/>
          </a:xfrm>
        </p:spPr>
        <p:txBody>
          <a:bodyPr/>
          <a:lstStyle/>
          <a:p>
            <a:r>
              <a:rPr lang="fr-CA" dirty="0"/>
              <a:t>À propos du présent recueil de graphiques (suite)</a:t>
            </a:r>
            <a:endParaRPr lang="en-CA" dirty="0"/>
          </a:p>
        </p:txBody>
      </p:sp>
      <p:grpSp>
        <p:nvGrpSpPr>
          <p:cNvPr id="64" name="Group 2"/>
          <p:cNvGrpSpPr/>
          <p:nvPr>
            <p:custDataLst>
              <p:tags r:id="rId3"/>
            </p:custDataLst>
          </p:nvPr>
        </p:nvGrpSpPr>
        <p:grpSpPr>
          <a:xfrm>
            <a:off x="764202" y="2601887"/>
            <a:ext cx="5607998" cy="261625"/>
            <a:chOff x="1559256" y="5157193"/>
            <a:chExt cx="5607998" cy="253469"/>
          </a:xfrm>
        </p:grpSpPr>
        <p:grpSp>
          <p:nvGrpSpPr>
            <p:cNvPr id="65" name="Group 3"/>
            <p:cNvGrpSpPr/>
            <p:nvPr/>
          </p:nvGrpSpPr>
          <p:grpSpPr>
            <a:xfrm>
              <a:off x="1559256" y="5157202"/>
              <a:ext cx="2007598" cy="253454"/>
              <a:chOff x="2989195" y="6289577"/>
              <a:chExt cx="2186857" cy="264691"/>
            </a:xfrm>
          </p:grpSpPr>
          <p:sp>
            <p:nvSpPr>
              <p:cNvPr id="72"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73"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66" name="Group 5"/>
            <p:cNvGrpSpPr/>
            <p:nvPr/>
          </p:nvGrpSpPr>
          <p:grpSpPr>
            <a:xfrm>
              <a:off x="3494846" y="5157208"/>
              <a:ext cx="1800200" cy="253454"/>
              <a:chOff x="5092578" y="6289583"/>
              <a:chExt cx="2157032" cy="264691"/>
            </a:xfrm>
          </p:grpSpPr>
          <p:sp>
            <p:nvSpPr>
              <p:cNvPr id="70"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71"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67" name="Group 7"/>
            <p:cNvGrpSpPr/>
            <p:nvPr/>
          </p:nvGrpSpPr>
          <p:grpSpPr>
            <a:xfrm>
              <a:off x="5367053" y="5157193"/>
              <a:ext cx="1800201" cy="253454"/>
              <a:chOff x="7088602" y="6289568"/>
              <a:chExt cx="2157034" cy="264691"/>
            </a:xfrm>
          </p:grpSpPr>
          <p:sp>
            <p:nvSpPr>
              <p:cNvPr id="68"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69"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898893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custDataLst>
              <p:tags r:id="rId1"/>
            </p:custDataLst>
          </p:nvPr>
        </p:nvSpPr>
        <p:spPr>
          <a:xfrm>
            <a:off x="1186954" y="2286000"/>
            <a:ext cx="7957046" cy="2541782"/>
          </a:xfrm>
        </p:spPr>
        <p:txBody>
          <a:bodyPr/>
          <a:lstStyle/>
          <a:p>
            <a:r>
              <a:rPr lang="fr-CA" dirty="0"/>
              <a:t>Accès rapide aux soins de santé</a:t>
            </a:r>
          </a:p>
          <a:p>
            <a:pPr lvl="1"/>
            <a:r>
              <a:rPr lang="fr-FR" dirty="0"/>
              <a:t>La plupart des Canadiens (93 %) ont un médecin </a:t>
            </a:r>
            <a:r>
              <a:rPr lang="fr-FR" dirty="0" smtClean="0"/>
              <a:t>régulier</a:t>
            </a:r>
            <a:br>
              <a:rPr lang="fr-FR" dirty="0" smtClean="0"/>
            </a:br>
            <a:r>
              <a:rPr lang="fr-FR" dirty="0" smtClean="0"/>
              <a:t>ou </a:t>
            </a:r>
            <a:r>
              <a:rPr lang="fr-FR" dirty="0"/>
              <a:t>un endroit régulier de soins, mais ont de la </a:t>
            </a:r>
            <a:r>
              <a:rPr lang="fr-FR" dirty="0" smtClean="0"/>
              <a:t>difficulté</a:t>
            </a:r>
            <a:br>
              <a:rPr lang="fr-FR" dirty="0" smtClean="0"/>
            </a:br>
            <a:r>
              <a:rPr lang="fr-FR" dirty="0" smtClean="0"/>
              <a:t>à </a:t>
            </a:r>
            <a:r>
              <a:rPr lang="fr-FR" dirty="0"/>
              <a:t>accéder au système de santé au moment opportun.</a:t>
            </a:r>
          </a:p>
        </p:txBody>
      </p:sp>
      <p:pic>
        <p:nvPicPr>
          <p:cNvPr id="3" name="Picture 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8100392" y="2492896"/>
            <a:ext cx="720079" cy="793066"/>
          </a:xfrm>
          <a:prstGeom prst="rect">
            <a:avLst/>
          </a:prstGeom>
        </p:spPr>
      </p:pic>
    </p:spTree>
    <p:extLst>
      <p:ext uri="{BB962C8B-B14F-4D97-AF65-F5344CB8AC3E}">
        <p14:creationId xmlns:p14="http://schemas.microsoft.com/office/powerpoint/2010/main" val="3866331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2"/>
          <p:cNvGrpSpPr/>
          <p:nvPr>
            <p:custDataLst>
              <p:tags r:id="rId1"/>
            </p:custDataLst>
          </p:nvPr>
        </p:nvGrpSpPr>
        <p:grpSpPr>
          <a:xfrm>
            <a:off x="459578" y="6177930"/>
            <a:ext cx="5607998" cy="261625"/>
            <a:chOff x="1559256" y="5157193"/>
            <a:chExt cx="5607998" cy="253469"/>
          </a:xfrm>
        </p:grpSpPr>
        <p:grpSp>
          <p:nvGrpSpPr>
            <p:cNvPr id="38" name="Group 3"/>
            <p:cNvGrpSpPr/>
            <p:nvPr/>
          </p:nvGrpSpPr>
          <p:grpSpPr>
            <a:xfrm>
              <a:off x="1559256" y="5157202"/>
              <a:ext cx="2007598" cy="253454"/>
              <a:chOff x="2989195" y="6289577"/>
              <a:chExt cx="2186857" cy="264691"/>
            </a:xfrm>
          </p:grpSpPr>
          <p:sp>
            <p:nvSpPr>
              <p:cNvPr id="45"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46"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9" name="Group 5"/>
            <p:cNvGrpSpPr/>
            <p:nvPr/>
          </p:nvGrpSpPr>
          <p:grpSpPr>
            <a:xfrm>
              <a:off x="3494846" y="5157208"/>
              <a:ext cx="1800200" cy="253454"/>
              <a:chOff x="5092578" y="6289583"/>
              <a:chExt cx="2157032" cy="264691"/>
            </a:xfrm>
          </p:grpSpPr>
          <p:sp>
            <p:nvSpPr>
              <p:cNvPr id="43"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44"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40" name="Group 7"/>
            <p:cNvGrpSpPr/>
            <p:nvPr/>
          </p:nvGrpSpPr>
          <p:grpSpPr>
            <a:xfrm>
              <a:off x="5367053" y="5157193"/>
              <a:ext cx="1800201" cy="253454"/>
              <a:chOff x="7088602" y="6289568"/>
              <a:chExt cx="2157034" cy="264691"/>
            </a:xfrm>
          </p:grpSpPr>
          <p:sp>
            <p:nvSpPr>
              <p:cNvPr id="41"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42"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3" name="Text Placeholder 2"/>
          <p:cNvSpPr>
            <a:spLocks noGrp="1"/>
          </p:cNvSpPr>
          <p:nvPr>
            <p:ph idx="1"/>
            <p:custDataLst>
              <p:tags r:id="rId2"/>
            </p:custDataLst>
          </p:nvPr>
        </p:nvSpPr>
        <p:spPr>
          <a:xfrm>
            <a:off x="1403647" y="1435639"/>
            <a:ext cx="7344817" cy="938719"/>
          </a:xfrm>
          <a:solidFill>
            <a:schemeClr val="bg1"/>
          </a:solidFill>
        </p:spPr>
        <p:txBody>
          <a:bodyPr lIns="0" anchor="ctr" anchorCtr="0">
            <a:normAutofit/>
          </a:bodyPr>
          <a:lstStyle/>
          <a:p>
            <a:pPr marL="0" indent="0">
              <a:buNone/>
            </a:pPr>
            <a:r>
              <a:rPr lang="fr-FR" sz="1600" b="0" dirty="0"/>
              <a:t>La dernière fois que vous avez été malade ou que vous avez eu besoin de soins médicaux, dans quelle mesure avez-vous pu obtenir rapidement un </a:t>
            </a:r>
            <a:r>
              <a:rPr lang="fr-FR" sz="1600" b="0" dirty="0" smtClean="0"/>
              <a:t>rendez-vous</a:t>
            </a:r>
            <a:br>
              <a:rPr lang="fr-FR" sz="1600" b="0" dirty="0" smtClean="0"/>
            </a:br>
            <a:r>
              <a:rPr lang="fr-FR" sz="1600" dirty="0" smtClean="0"/>
              <a:t>le </a:t>
            </a:r>
            <a:r>
              <a:rPr lang="fr-FR" sz="1600" dirty="0"/>
              <a:t>jour même ou le jour suivant </a:t>
            </a:r>
            <a:r>
              <a:rPr lang="fr-FR" sz="1600" b="0" dirty="0"/>
              <a:t>pour voir un médecin ou une infirmière? </a:t>
            </a:r>
          </a:p>
        </p:txBody>
      </p:sp>
      <p:sp>
        <p:nvSpPr>
          <p:cNvPr id="2" name="Title 1"/>
          <p:cNvSpPr>
            <a:spLocks noGrp="1"/>
          </p:cNvSpPr>
          <p:nvPr>
            <p:ph type="title"/>
            <p:custDataLst>
              <p:tags r:id="rId3"/>
            </p:custDataLst>
          </p:nvPr>
        </p:nvSpPr>
        <p:spPr>
          <a:xfrm>
            <a:off x="370940" y="370637"/>
            <a:ext cx="8229600" cy="938719"/>
          </a:xfrm>
        </p:spPr>
        <p:txBody>
          <a:bodyPr/>
          <a:lstStyle/>
          <a:p>
            <a:r>
              <a:rPr lang="fr-FR" dirty="0"/>
              <a:t>Il est difficile d’obtenir un rendez-vous le jour même ou le jour suivant au </a:t>
            </a:r>
            <a:r>
              <a:rPr lang="fr-FR" dirty="0" smtClean="0"/>
              <a:t>Canada</a:t>
            </a:r>
            <a:endParaRPr lang="en-CA" dirty="0"/>
          </a:p>
        </p:txBody>
      </p:sp>
      <p:graphicFrame>
        <p:nvGraphicFramePr>
          <p:cNvPr id="15" name="Chart 14"/>
          <p:cNvGraphicFramePr/>
          <p:nvPr>
            <p:custDataLst>
              <p:tags r:id="rId4"/>
            </p:custDataLst>
            <p:extLst>
              <p:ext uri="{D42A27DB-BD31-4B8C-83A1-F6EECF244321}">
                <p14:modId xmlns:p14="http://schemas.microsoft.com/office/powerpoint/2010/main" val="1058133799"/>
              </p:ext>
            </p:extLst>
          </p:nvPr>
        </p:nvGraphicFramePr>
        <p:xfrm>
          <a:off x="539552" y="2492897"/>
          <a:ext cx="3384376" cy="343165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Chart 15"/>
          <p:cNvGraphicFramePr/>
          <p:nvPr>
            <p:custDataLst>
              <p:tags r:id="rId5"/>
            </p:custDataLst>
            <p:extLst>
              <p:ext uri="{D42A27DB-BD31-4B8C-83A1-F6EECF244321}">
                <p14:modId xmlns:p14="http://schemas.microsoft.com/office/powerpoint/2010/main" val="1778464415"/>
              </p:ext>
            </p:extLst>
          </p:nvPr>
        </p:nvGraphicFramePr>
        <p:xfrm>
          <a:off x="4707390" y="2492896"/>
          <a:ext cx="3744416" cy="3460229"/>
        </p:xfrm>
        <a:graphic>
          <a:graphicData uri="http://schemas.openxmlformats.org/drawingml/2006/chart">
            <c:chart xmlns:c="http://schemas.openxmlformats.org/drawingml/2006/chart" xmlns:r="http://schemas.openxmlformats.org/officeDocument/2006/relationships" r:id="rId10"/>
          </a:graphicData>
        </a:graphic>
      </p:graphicFrame>
      <p:pic>
        <p:nvPicPr>
          <p:cNvPr id="17" name="Picture 5"/>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bwMode="auto">
          <a:xfrm>
            <a:off x="467544" y="1557389"/>
            <a:ext cx="720080" cy="71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6730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229600" cy="1015663"/>
          </a:xfrm>
        </p:spPr>
        <p:txBody>
          <a:bodyPr/>
          <a:lstStyle/>
          <a:p>
            <a:r>
              <a:rPr lang="fr-FR" dirty="0"/>
              <a:t>Au Canada, l’accès à des soins après les heures de travail demeure en deçà de la moyenne</a:t>
            </a:r>
            <a:endParaRPr lang="en-CA" dirty="0"/>
          </a:p>
        </p:txBody>
      </p:sp>
      <p:graphicFrame>
        <p:nvGraphicFramePr>
          <p:cNvPr id="5" name="Chart 4"/>
          <p:cNvGraphicFramePr/>
          <p:nvPr>
            <p:custDataLst>
              <p:tags r:id="rId2"/>
            </p:custDataLst>
            <p:extLst>
              <p:ext uri="{D42A27DB-BD31-4B8C-83A1-F6EECF244321}">
                <p14:modId xmlns:p14="http://schemas.microsoft.com/office/powerpoint/2010/main" val="1691880783"/>
              </p:ext>
            </p:extLst>
          </p:nvPr>
        </p:nvGraphicFramePr>
        <p:xfrm>
          <a:off x="455921" y="2506245"/>
          <a:ext cx="3600400" cy="380307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Chart 6"/>
          <p:cNvGraphicFramePr/>
          <p:nvPr>
            <p:custDataLst>
              <p:tags r:id="rId3"/>
            </p:custDataLst>
            <p:extLst>
              <p:ext uri="{D42A27DB-BD31-4B8C-83A1-F6EECF244321}">
                <p14:modId xmlns:p14="http://schemas.microsoft.com/office/powerpoint/2010/main" val="2744912705"/>
              </p:ext>
            </p:extLst>
          </p:nvPr>
        </p:nvGraphicFramePr>
        <p:xfrm>
          <a:off x="4695766" y="2506107"/>
          <a:ext cx="3744416" cy="3456384"/>
        </p:xfrm>
        <a:graphic>
          <a:graphicData uri="http://schemas.openxmlformats.org/drawingml/2006/chart">
            <c:chart xmlns:c="http://schemas.openxmlformats.org/drawingml/2006/chart" xmlns:r="http://schemas.openxmlformats.org/officeDocument/2006/relationships" r:id="rId10"/>
          </a:graphicData>
        </a:graphic>
      </p:graphicFrame>
      <p:grpSp>
        <p:nvGrpSpPr>
          <p:cNvPr id="19" name="Group 2"/>
          <p:cNvGrpSpPr/>
          <p:nvPr>
            <p:custDataLst>
              <p:tags r:id="rId4"/>
            </p:custDataLst>
          </p:nvPr>
        </p:nvGrpSpPr>
        <p:grpSpPr>
          <a:xfrm>
            <a:off x="459578" y="6177930"/>
            <a:ext cx="5607998" cy="261626"/>
            <a:chOff x="1559256" y="5157193"/>
            <a:chExt cx="5607998" cy="253470"/>
          </a:xfrm>
        </p:grpSpPr>
        <p:grpSp>
          <p:nvGrpSpPr>
            <p:cNvPr id="20" name="Group 3"/>
            <p:cNvGrpSpPr/>
            <p:nvPr/>
          </p:nvGrpSpPr>
          <p:grpSpPr>
            <a:xfrm>
              <a:off x="1559256" y="5157202"/>
              <a:ext cx="2007598" cy="253454"/>
              <a:chOff x="2989195" y="6289577"/>
              <a:chExt cx="2186857" cy="264691"/>
            </a:xfrm>
          </p:grpSpPr>
          <p:sp>
            <p:nvSpPr>
              <p:cNvPr id="27"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28"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21" name="Group 5"/>
            <p:cNvGrpSpPr/>
            <p:nvPr/>
          </p:nvGrpSpPr>
          <p:grpSpPr>
            <a:xfrm>
              <a:off x="3494846" y="5157209"/>
              <a:ext cx="1800200" cy="253454"/>
              <a:chOff x="5092578" y="6289584"/>
              <a:chExt cx="2157032" cy="264691"/>
            </a:xfrm>
          </p:grpSpPr>
          <p:sp>
            <p:nvSpPr>
              <p:cNvPr id="25" name="TextBox 10"/>
              <p:cNvSpPr txBox="1"/>
              <p:nvPr/>
            </p:nvSpPr>
            <p:spPr>
              <a:xfrm>
                <a:off x="5236592" y="6289584"/>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26"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2" name="Group 7"/>
            <p:cNvGrpSpPr/>
            <p:nvPr/>
          </p:nvGrpSpPr>
          <p:grpSpPr>
            <a:xfrm>
              <a:off x="5367053" y="5157193"/>
              <a:ext cx="1800201" cy="253454"/>
              <a:chOff x="7088602" y="6289568"/>
              <a:chExt cx="2157034" cy="264691"/>
            </a:xfrm>
          </p:grpSpPr>
          <p:sp>
            <p:nvSpPr>
              <p:cNvPr id="23"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24"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7" name="Text Placeholder 2"/>
          <p:cNvSpPr>
            <a:spLocks noGrp="1"/>
          </p:cNvSpPr>
          <p:nvPr>
            <p:ph idx="1"/>
            <p:custDataLst>
              <p:tags r:id="rId5"/>
            </p:custDataLst>
          </p:nvPr>
        </p:nvSpPr>
        <p:spPr>
          <a:xfrm>
            <a:off x="1403647" y="1435639"/>
            <a:ext cx="7344817" cy="938719"/>
          </a:xfrm>
          <a:solidFill>
            <a:schemeClr val="bg1"/>
          </a:solidFill>
        </p:spPr>
        <p:txBody>
          <a:bodyPr lIns="0" anchor="ctr" anchorCtr="0">
            <a:normAutofit/>
          </a:bodyPr>
          <a:lstStyle/>
          <a:p>
            <a:pPr marL="0" indent="0">
              <a:buNone/>
            </a:pPr>
            <a:r>
              <a:rPr lang="fr-FR" sz="1600" b="0" dirty="0"/>
              <a:t>Est-ce </a:t>
            </a:r>
            <a:r>
              <a:rPr lang="fr-FR" sz="1600" dirty="0"/>
              <a:t>très facile ou plutôt facile </a:t>
            </a:r>
            <a:r>
              <a:rPr lang="fr-FR" sz="1600" b="0" dirty="0"/>
              <a:t>d’obtenir des soins médicaux le soir, la fin de semaine ou un jour férié sans vous rendre au service d’urgence?</a:t>
            </a:r>
          </a:p>
        </p:txBody>
      </p:sp>
      <p:pic>
        <p:nvPicPr>
          <p:cNvPr id="18" name="Picture 5"/>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bwMode="auto">
          <a:xfrm>
            <a:off x="467544" y="1557389"/>
            <a:ext cx="720080" cy="71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9383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229600" cy="1323439"/>
          </a:xfrm>
        </p:spPr>
        <p:txBody>
          <a:bodyPr/>
          <a:lstStyle/>
          <a:p>
            <a:pPr>
              <a:lnSpc>
                <a:spcPts val="3200"/>
              </a:lnSpc>
            </a:pPr>
            <a:r>
              <a:rPr lang="fr-FR" dirty="0"/>
              <a:t>Les médecins canadiens font état d’un </a:t>
            </a:r>
            <a:r>
              <a:rPr lang="fr-FR" dirty="0" smtClean="0"/>
              <a:t>accès</a:t>
            </a:r>
            <a:br>
              <a:rPr lang="fr-FR" dirty="0" smtClean="0"/>
            </a:br>
            <a:r>
              <a:rPr lang="fr-FR" dirty="0" smtClean="0"/>
              <a:t>plus </a:t>
            </a:r>
            <a:r>
              <a:rPr lang="fr-FR" dirty="0"/>
              <a:t>rapide aux soins, mais les patients ne </a:t>
            </a:r>
            <a:r>
              <a:rPr lang="fr-FR" dirty="0" smtClean="0"/>
              <a:t>sont</a:t>
            </a:r>
            <a:br>
              <a:rPr lang="fr-FR" dirty="0" smtClean="0"/>
            </a:br>
            <a:r>
              <a:rPr lang="fr-FR" dirty="0" smtClean="0"/>
              <a:t>pas du </a:t>
            </a:r>
            <a:r>
              <a:rPr lang="fr-FR" dirty="0"/>
              <a:t>même avis</a:t>
            </a:r>
            <a:endParaRPr lang="en-CA" dirty="0"/>
          </a:p>
        </p:txBody>
      </p:sp>
      <p:graphicFrame>
        <p:nvGraphicFramePr>
          <p:cNvPr id="17" name="Chart 16"/>
          <p:cNvGraphicFramePr/>
          <p:nvPr>
            <p:custDataLst>
              <p:tags r:id="rId2"/>
            </p:custDataLst>
            <p:extLst>
              <p:ext uri="{D42A27DB-BD31-4B8C-83A1-F6EECF244321}">
                <p14:modId xmlns:p14="http://schemas.microsoft.com/office/powerpoint/2010/main" val="1132137513"/>
              </p:ext>
            </p:extLst>
          </p:nvPr>
        </p:nvGraphicFramePr>
        <p:xfrm>
          <a:off x="683568" y="1799102"/>
          <a:ext cx="3744000" cy="343009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0" name="Chart 19"/>
          <p:cNvGraphicFramePr/>
          <p:nvPr>
            <p:custDataLst>
              <p:tags r:id="rId3"/>
            </p:custDataLst>
            <p:extLst>
              <p:ext uri="{D42A27DB-BD31-4B8C-83A1-F6EECF244321}">
                <p14:modId xmlns:p14="http://schemas.microsoft.com/office/powerpoint/2010/main" val="161945104"/>
              </p:ext>
            </p:extLst>
          </p:nvPr>
        </p:nvGraphicFramePr>
        <p:xfrm>
          <a:off x="4878728" y="1799104"/>
          <a:ext cx="3744000" cy="3424236"/>
        </p:xfrm>
        <a:graphic>
          <a:graphicData uri="http://schemas.openxmlformats.org/drawingml/2006/chart">
            <c:chart xmlns:c="http://schemas.openxmlformats.org/drawingml/2006/chart" xmlns:r="http://schemas.openxmlformats.org/officeDocument/2006/relationships" r:id="rId15"/>
          </a:graphicData>
        </a:graphic>
      </p:graphicFrame>
      <p:sp>
        <p:nvSpPr>
          <p:cNvPr id="13" name="Rectangle 12"/>
          <p:cNvSpPr/>
          <p:nvPr>
            <p:custDataLst>
              <p:tags r:id="rId4"/>
            </p:custDataLst>
          </p:nvPr>
        </p:nvSpPr>
        <p:spPr>
          <a:xfrm>
            <a:off x="1348419" y="5839751"/>
            <a:ext cx="3010440" cy="769441"/>
          </a:xfrm>
          <a:prstGeom prst="rect">
            <a:avLst/>
          </a:prstGeom>
        </p:spPr>
        <p:txBody>
          <a:bodyPr wrap="square">
            <a:spAutoFit/>
          </a:bodyPr>
          <a:lstStyle/>
          <a:p>
            <a:r>
              <a:rPr lang="fr-FR" sz="1100" dirty="0">
                <a:latin typeface="Arial" panose="020B0604020202020204" pitchFamily="34" charset="0"/>
                <a:cs typeface="Arial" panose="020B0604020202020204" pitchFamily="34" charset="0"/>
              </a:rPr>
              <a:t>Médecins de soins primaires qui ont dit que la plupart (au moins 60 %) de leurs patients pouvaient obtenir un rendez-vous le jour même ou le suivant</a:t>
            </a:r>
          </a:p>
        </p:txBody>
      </p:sp>
      <p:sp>
        <p:nvSpPr>
          <p:cNvPr id="14" name="Rectangle 13"/>
          <p:cNvSpPr/>
          <p:nvPr>
            <p:custDataLst>
              <p:tags r:id="rId5"/>
            </p:custDataLst>
          </p:nvPr>
        </p:nvSpPr>
        <p:spPr>
          <a:xfrm>
            <a:off x="1348419" y="5264113"/>
            <a:ext cx="3010440" cy="430887"/>
          </a:xfrm>
          <a:prstGeom prst="rect">
            <a:avLst/>
          </a:prstGeom>
        </p:spPr>
        <p:txBody>
          <a:bodyPr wrap="square">
            <a:spAutoFit/>
          </a:bodyPr>
          <a:lstStyle/>
          <a:p>
            <a:r>
              <a:rPr lang="fr-FR" sz="1100" dirty="0">
                <a:latin typeface="Arial" panose="020B0604020202020204" pitchFamily="34" charset="0"/>
                <a:cs typeface="Arial" panose="020B0604020202020204" pitchFamily="34" charset="0"/>
              </a:rPr>
              <a:t>Patients qui ont dit pouvoir obtenir un </a:t>
            </a:r>
            <a:r>
              <a:rPr lang="fr-FR" sz="1100" dirty="0" smtClean="0">
                <a:latin typeface="Arial" panose="020B0604020202020204" pitchFamily="34" charset="0"/>
                <a:cs typeface="Arial" panose="020B0604020202020204" pitchFamily="34" charset="0"/>
              </a:rPr>
              <a:t/>
            </a:r>
            <a:br>
              <a:rPr lang="fr-FR" sz="1100" dirty="0" smtClean="0">
                <a:latin typeface="Arial" panose="020B0604020202020204" pitchFamily="34" charset="0"/>
                <a:cs typeface="Arial" panose="020B0604020202020204" pitchFamily="34" charset="0"/>
              </a:rPr>
            </a:br>
            <a:r>
              <a:rPr lang="fr-FR" sz="1100" dirty="0" smtClean="0">
                <a:latin typeface="Arial" panose="020B0604020202020204" pitchFamily="34" charset="0"/>
                <a:cs typeface="Arial" panose="020B0604020202020204" pitchFamily="34" charset="0"/>
              </a:rPr>
              <a:t>rendez-vous </a:t>
            </a:r>
            <a:r>
              <a:rPr lang="fr-FR" sz="1100" dirty="0">
                <a:latin typeface="Arial" panose="020B0604020202020204" pitchFamily="34" charset="0"/>
                <a:cs typeface="Arial" panose="020B0604020202020204" pitchFamily="34" charset="0"/>
              </a:rPr>
              <a:t>le jour même ou le suivant</a:t>
            </a:r>
          </a:p>
        </p:txBody>
      </p:sp>
      <p:pic>
        <p:nvPicPr>
          <p:cNvPr id="15" name="Picture 14"/>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827668" y="5276056"/>
            <a:ext cx="385573" cy="457200"/>
          </a:xfrm>
          <a:prstGeom prst="rect">
            <a:avLst/>
          </a:prstGeom>
        </p:spPr>
      </p:pic>
      <p:pic>
        <p:nvPicPr>
          <p:cNvPr id="16" name="Picture 15"/>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827584" y="5997944"/>
            <a:ext cx="382524" cy="453585"/>
          </a:xfrm>
          <a:prstGeom prst="rect">
            <a:avLst/>
          </a:prstGeom>
        </p:spPr>
      </p:pic>
      <p:sp>
        <p:nvSpPr>
          <p:cNvPr id="21" name="Rectangle 20"/>
          <p:cNvSpPr/>
          <p:nvPr>
            <p:custDataLst>
              <p:tags r:id="rId8"/>
            </p:custDataLst>
          </p:nvPr>
        </p:nvSpPr>
        <p:spPr>
          <a:xfrm>
            <a:off x="5701002" y="5950441"/>
            <a:ext cx="3047461" cy="600164"/>
          </a:xfrm>
          <a:prstGeom prst="rect">
            <a:avLst/>
          </a:prstGeom>
        </p:spPr>
        <p:txBody>
          <a:bodyPr wrap="square">
            <a:spAutoFit/>
          </a:bodyPr>
          <a:lstStyle/>
          <a:p>
            <a:r>
              <a:rPr lang="fr-FR" sz="1100" dirty="0">
                <a:latin typeface="Arial" panose="020B0604020202020204" pitchFamily="34" charset="0"/>
                <a:cs typeface="Arial" panose="020B0604020202020204" pitchFamily="34" charset="0"/>
              </a:rPr>
              <a:t>Médecins de soins primaires qui disent avoir pris des mesures pour que les patients aient accès à des soins après les heures de travail</a:t>
            </a:r>
          </a:p>
        </p:txBody>
      </p:sp>
      <p:sp>
        <p:nvSpPr>
          <p:cNvPr id="22" name="Rectangle 21"/>
          <p:cNvSpPr/>
          <p:nvPr>
            <p:custDataLst>
              <p:tags r:id="rId9"/>
            </p:custDataLst>
          </p:nvPr>
        </p:nvSpPr>
        <p:spPr>
          <a:xfrm>
            <a:off x="5701002" y="5205525"/>
            <a:ext cx="3047461" cy="769441"/>
          </a:xfrm>
          <a:prstGeom prst="rect">
            <a:avLst/>
          </a:prstGeom>
        </p:spPr>
        <p:txBody>
          <a:bodyPr wrap="square">
            <a:spAutoFit/>
          </a:bodyPr>
          <a:lstStyle/>
          <a:p>
            <a:r>
              <a:rPr lang="fr-FR" sz="1100" dirty="0">
                <a:latin typeface="Arial" panose="020B0604020202020204" pitchFamily="34" charset="0"/>
                <a:cs typeface="Arial" panose="020B0604020202020204" pitchFamily="34" charset="0"/>
              </a:rPr>
              <a:t>Patients qui ont dit qu’il était facile ou plutôt facile d’accéder à des soins médicaux après les heures de travail sans devoir se </a:t>
            </a:r>
            <a:r>
              <a:rPr lang="fr-FR" sz="1100" dirty="0" smtClean="0">
                <a:latin typeface="Arial" panose="020B0604020202020204" pitchFamily="34" charset="0"/>
                <a:cs typeface="Arial" panose="020B0604020202020204" pitchFamily="34" charset="0"/>
              </a:rPr>
              <a:t>rendre</a:t>
            </a:r>
            <a:br>
              <a:rPr lang="fr-FR" sz="1100" dirty="0" smtClean="0">
                <a:latin typeface="Arial" panose="020B0604020202020204" pitchFamily="34" charset="0"/>
                <a:cs typeface="Arial" panose="020B0604020202020204" pitchFamily="34" charset="0"/>
              </a:rPr>
            </a:br>
            <a:r>
              <a:rPr lang="fr-FR" sz="1100" dirty="0" smtClean="0">
                <a:latin typeface="Arial" panose="020B0604020202020204" pitchFamily="34" charset="0"/>
                <a:cs typeface="Arial" panose="020B0604020202020204" pitchFamily="34" charset="0"/>
              </a:rPr>
              <a:t>au </a:t>
            </a:r>
            <a:r>
              <a:rPr lang="fr-FR" sz="1100" dirty="0">
                <a:latin typeface="Arial" panose="020B0604020202020204" pitchFamily="34" charset="0"/>
                <a:cs typeface="Arial" panose="020B0604020202020204" pitchFamily="34" charset="0"/>
              </a:rPr>
              <a:t>service d’urgence d’un hôpital</a:t>
            </a:r>
          </a:p>
        </p:txBody>
      </p:sp>
      <p:pic>
        <p:nvPicPr>
          <p:cNvPr id="23" name="Picture 22"/>
          <p:cNvPicPr>
            <a:picLocks noChangeAspect="1"/>
          </p:cNvPicPr>
          <p:nvPr>
            <p:custDataLst>
              <p:tags r:id="rId10"/>
            </p:custDataLst>
          </p:nvPr>
        </p:nvPicPr>
        <p:blipFill>
          <a:blip r:embed="rId16" cstate="print">
            <a:extLst>
              <a:ext uri="{28A0092B-C50C-407E-A947-70E740481C1C}">
                <a14:useLocalDpi xmlns:a14="http://schemas.microsoft.com/office/drawing/2010/main" val="0"/>
              </a:ext>
            </a:extLst>
          </a:blip>
          <a:stretch>
            <a:fillRect/>
          </a:stretch>
        </p:blipFill>
        <p:spPr>
          <a:xfrm>
            <a:off x="5191631" y="5276056"/>
            <a:ext cx="385573" cy="457200"/>
          </a:xfrm>
          <a:prstGeom prst="rect">
            <a:avLst/>
          </a:prstGeom>
        </p:spPr>
      </p:pic>
      <p:pic>
        <p:nvPicPr>
          <p:cNvPr id="24" name="Picture 23"/>
          <p:cNvPicPr>
            <a:picLocks noChangeAspect="1"/>
          </p:cNvPicPr>
          <p:nvPr>
            <p:custDataLst>
              <p:tags r:id="rId11"/>
            </p:custDataLst>
          </p:nvPr>
        </p:nvPicPr>
        <p:blipFill>
          <a:blip r:embed="rId17" cstate="print">
            <a:extLst>
              <a:ext uri="{28A0092B-C50C-407E-A947-70E740481C1C}">
                <a14:useLocalDpi xmlns:a14="http://schemas.microsoft.com/office/drawing/2010/main" val="0"/>
              </a:ext>
            </a:extLst>
          </a:blip>
          <a:stretch>
            <a:fillRect/>
          </a:stretch>
        </p:blipFill>
        <p:spPr>
          <a:xfrm>
            <a:off x="5184232" y="5997944"/>
            <a:ext cx="382524" cy="453585"/>
          </a:xfrm>
          <a:prstGeom prst="rect">
            <a:avLst/>
          </a:prstGeom>
        </p:spPr>
      </p:pic>
    </p:spTree>
    <p:extLst>
      <p:ext uri="{BB962C8B-B14F-4D97-AF65-F5344CB8AC3E}">
        <p14:creationId xmlns:p14="http://schemas.microsoft.com/office/powerpoint/2010/main" val="4242565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487363" y="1435640"/>
            <a:ext cx="8656637" cy="938719"/>
          </a:xfrm>
          <a:prstGeom prst="rect">
            <a:avLst/>
          </a:prstGeom>
          <a:solidFill>
            <a:srgbClr val="F48120">
              <a:alpha val="20000"/>
            </a:srgbClr>
          </a:solidFill>
        </p:spPr>
        <p:txBody>
          <a:bodyPr wrap="square" anchor="ctr">
            <a:spAutoFit/>
          </a:bodyPr>
          <a:lstStyle/>
          <a:p>
            <a:pPr lvl="0" algn="ctr"/>
            <a:endParaRPr lang="en-CA" sz="5500" b="1" dirty="0">
              <a:latin typeface="Calibri" panose="020F0502020204030204" pitchFamily="34" charset="0"/>
              <a:cs typeface="Calibri" panose="020F0502020204030204" pitchFamily="34" charset="0"/>
            </a:endParaRPr>
          </a:p>
        </p:txBody>
      </p:sp>
      <p:sp>
        <p:nvSpPr>
          <p:cNvPr id="2" name="Title 1"/>
          <p:cNvSpPr>
            <a:spLocks noGrp="1"/>
          </p:cNvSpPr>
          <p:nvPr>
            <p:ph type="title"/>
            <p:custDataLst>
              <p:tags r:id="rId2"/>
            </p:custDataLst>
          </p:nvPr>
        </p:nvSpPr>
        <p:spPr>
          <a:xfrm>
            <a:off x="370940" y="370637"/>
            <a:ext cx="8229600" cy="938719"/>
          </a:xfrm>
        </p:spPr>
        <p:txBody>
          <a:bodyPr/>
          <a:lstStyle/>
          <a:p>
            <a:r>
              <a:rPr lang="fr-FR" dirty="0"/>
              <a:t>La communication avec les médecins </a:t>
            </a:r>
            <a:r>
              <a:rPr lang="fr-FR" dirty="0" smtClean="0"/>
              <a:t>est moins </a:t>
            </a:r>
            <a:r>
              <a:rPr lang="fr-FR" dirty="0"/>
              <a:t>facile au Canada</a:t>
            </a:r>
            <a:endParaRPr lang="en-CA" dirty="0"/>
          </a:p>
        </p:txBody>
      </p:sp>
      <p:graphicFrame>
        <p:nvGraphicFramePr>
          <p:cNvPr id="5" name="Chart 4"/>
          <p:cNvGraphicFramePr/>
          <p:nvPr>
            <p:custDataLst>
              <p:tags r:id="rId3"/>
            </p:custDataLst>
            <p:extLst>
              <p:ext uri="{D42A27DB-BD31-4B8C-83A1-F6EECF244321}">
                <p14:modId xmlns:p14="http://schemas.microsoft.com/office/powerpoint/2010/main" val="2354732165"/>
              </p:ext>
            </p:extLst>
          </p:nvPr>
        </p:nvGraphicFramePr>
        <p:xfrm>
          <a:off x="483718" y="2486025"/>
          <a:ext cx="3600400" cy="343852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8" name="Chart 7"/>
          <p:cNvGraphicFramePr/>
          <p:nvPr>
            <p:custDataLst>
              <p:tags r:id="rId4"/>
            </p:custDataLst>
            <p:extLst>
              <p:ext uri="{D42A27DB-BD31-4B8C-83A1-F6EECF244321}">
                <p14:modId xmlns:p14="http://schemas.microsoft.com/office/powerpoint/2010/main" val="2646244806"/>
              </p:ext>
            </p:extLst>
          </p:nvPr>
        </p:nvGraphicFramePr>
        <p:xfrm>
          <a:off x="4834148" y="2476500"/>
          <a:ext cx="3662949" cy="3472780"/>
        </p:xfrm>
        <a:graphic>
          <a:graphicData uri="http://schemas.openxmlformats.org/drawingml/2006/chart">
            <c:chart xmlns:c="http://schemas.openxmlformats.org/drawingml/2006/chart" xmlns:r="http://schemas.openxmlformats.org/officeDocument/2006/relationships" r:id="rId11"/>
          </a:graphicData>
        </a:graphic>
      </p:graphicFrame>
      <p:sp>
        <p:nvSpPr>
          <p:cNvPr id="10" name="Rectangle 9"/>
          <p:cNvSpPr/>
          <p:nvPr>
            <p:custDataLst>
              <p:tags r:id="rId5"/>
            </p:custDataLst>
          </p:nvPr>
        </p:nvSpPr>
        <p:spPr>
          <a:xfrm>
            <a:off x="2063924" y="1612612"/>
            <a:ext cx="6684540" cy="584775"/>
          </a:xfrm>
          <a:prstGeom prst="rect">
            <a:avLst/>
          </a:prstGeom>
        </p:spPr>
        <p:txBody>
          <a:bodyPr wrap="square">
            <a:spAutoFit/>
          </a:bodyPr>
          <a:lstStyle/>
          <a:p>
            <a:r>
              <a:rPr lang="fr-CA" sz="1600" dirty="0">
                <a:latin typeface="Calibri" panose="020F0502020204030204" pitchFamily="34" charset="0"/>
                <a:cs typeface="Calibri" panose="020F0502020204030204" pitchFamily="34" charset="0"/>
              </a:rPr>
              <a:t>des Canadiens reçoivent </a:t>
            </a:r>
            <a:r>
              <a:rPr lang="fr-CA" sz="1600" b="1" dirty="0">
                <a:latin typeface="Calibri" panose="020F0502020204030204" pitchFamily="34" charset="0"/>
                <a:cs typeface="Calibri" panose="020F0502020204030204" pitchFamily="34" charset="0"/>
              </a:rPr>
              <a:t>toujours ou souvent </a:t>
            </a:r>
            <a:r>
              <a:rPr lang="fr-CA" sz="1600" dirty="0">
                <a:latin typeface="Calibri" panose="020F0502020204030204" pitchFamily="34" charset="0"/>
                <a:cs typeface="Calibri" panose="020F0502020204030204" pitchFamily="34" charset="0"/>
              </a:rPr>
              <a:t>une réponse le jour même lorsqu’ils appellent leur médecin régulier pour un problème </a:t>
            </a:r>
            <a:r>
              <a:rPr lang="fr-CA" sz="1600" dirty="0" smtClean="0">
                <a:latin typeface="Calibri" panose="020F0502020204030204" pitchFamily="34" charset="0"/>
                <a:cs typeface="Calibri" panose="020F0502020204030204" pitchFamily="34" charset="0"/>
              </a:rPr>
              <a:t>médical.</a:t>
            </a:r>
            <a:endParaRPr lang="fr-CA" sz="1600" dirty="0">
              <a:latin typeface="Calibri" panose="020F0502020204030204" pitchFamily="34" charset="0"/>
              <a:cs typeface="Calibri" panose="020F0502020204030204" pitchFamily="34" charset="0"/>
            </a:endParaRPr>
          </a:p>
        </p:txBody>
      </p:sp>
      <p:sp>
        <p:nvSpPr>
          <p:cNvPr id="16" name="Rectangle 15"/>
          <p:cNvSpPr/>
          <p:nvPr>
            <p:custDataLst>
              <p:tags r:id="rId6"/>
            </p:custDataLst>
          </p:nvPr>
        </p:nvSpPr>
        <p:spPr>
          <a:xfrm>
            <a:off x="486594" y="1434167"/>
            <a:ext cx="1511690" cy="941668"/>
          </a:xfrm>
          <a:prstGeom prst="rect">
            <a:avLst/>
          </a:prstGeom>
          <a:solidFill>
            <a:srgbClr val="ED7024"/>
          </a:solidFill>
        </p:spPr>
        <p:txBody>
          <a:bodyPr wrap="square" anchor="ctr">
            <a:spAutoFit/>
          </a:bodyPr>
          <a:lstStyle/>
          <a:p>
            <a:pPr lvl="0" algn="ctr">
              <a:lnSpc>
                <a:spcPts val="7000"/>
              </a:lnSpc>
            </a:pPr>
            <a:r>
              <a:rPr lang="en-CA" sz="5200" b="1" dirty="0" smtClean="0">
                <a:latin typeface="Calibri" panose="020F0502020204030204" pitchFamily="34" charset="0"/>
                <a:cs typeface="Calibri" panose="020F0502020204030204" pitchFamily="34" charset="0"/>
              </a:rPr>
              <a:t>59 %</a:t>
            </a:r>
            <a:endParaRPr lang="en-CA" sz="5200" b="1" dirty="0">
              <a:latin typeface="Calibri" panose="020F0502020204030204" pitchFamily="34" charset="0"/>
              <a:cs typeface="Calibri" panose="020F0502020204030204" pitchFamily="34" charset="0"/>
            </a:endParaRPr>
          </a:p>
        </p:txBody>
      </p:sp>
      <p:grpSp>
        <p:nvGrpSpPr>
          <p:cNvPr id="22" name="Group 2"/>
          <p:cNvGrpSpPr/>
          <p:nvPr>
            <p:custDataLst>
              <p:tags r:id="rId7"/>
            </p:custDataLst>
          </p:nvPr>
        </p:nvGrpSpPr>
        <p:grpSpPr>
          <a:xfrm>
            <a:off x="459578" y="6177930"/>
            <a:ext cx="5607998" cy="261625"/>
            <a:chOff x="1559256" y="5157193"/>
            <a:chExt cx="5607998" cy="253469"/>
          </a:xfrm>
        </p:grpSpPr>
        <p:grpSp>
          <p:nvGrpSpPr>
            <p:cNvPr id="23" name="Group 3"/>
            <p:cNvGrpSpPr/>
            <p:nvPr/>
          </p:nvGrpSpPr>
          <p:grpSpPr>
            <a:xfrm>
              <a:off x="1559256" y="5157202"/>
              <a:ext cx="2007598" cy="253454"/>
              <a:chOff x="2989195" y="6289577"/>
              <a:chExt cx="2186857" cy="264691"/>
            </a:xfrm>
          </p:grpSpPr>
          <p:sp>
            <p:nvSpPr>
              <p:cNvPr id="30"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31"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24" name="Group 5"/>
            <p:cNvGrpSpPr/>
            <p:nvPr/>
          </p:nvGrpSpPr>
          <p:grpSpPr>
            <a:xfrm>
              <a:off x="3494846" y="5157208"/>
              <a:ext cx="1800200" cy="253454"/>
              <a:chOff x="5092578" y="6289583"/>
              <a:chExt cx="2157032" cy="264691"/>
            </a:xfrm>
          </p:grpSpPr>
          <p:sp>
            <p:nvSpPr>
              <p:cNvPr id="28"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29"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5" name="Group 7"/>
            <p:cNvGrpSpPr/>
            <p:nvPr/>
          </p:nvGrpSpPr>
          <p:grpSpPr>
            <a:xfrm>
              <a:off x="5367053" y="5157193"/>
              <a:ext cx="1800201" cy="253454"/>
              <a:chOff x="7088602" y="6289568"/>
              <a:chExt cx="2157034" cy="264691"/>
            </a:xfrm>
          </p:grpSpPr>
          <p:sp>
            <p:nvSpPr>
              <p:cNvPr id="26"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27"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351537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229600" cy="1015663"/>
          </a:xfrm>
        </p:spPr>
        <p:txBody>
          <a:bodyPr/>
          <a:lstStyle/>
          <a:p>
            <a:r>
              <a:rPr lang="fr-FR" dirty="0"/>
              <a:t>La rapidité d’accès aux soins primaires varie d’une province à l’autre</a:t>
            </a:r>
            <a:endParaRPr lang="en-CA" dirty="0"/>
          </a:p>
        </p:txBody>
      </p:sp>
      <p:graphicFrame>
        <p:nvGraphicFramePr>
          <p:cNvPr id="6" name="Table 3"/>
          <p:cNvGraphicFramePr>
            <a:graphicFrameLocks noGrp="1"/>
          </p:cNvGraphicFramePr>
          <p:nvPr>
            <p:custDataLst>
              <p:tags r:id="rId2"/>
            </p:custDataLst>
            <p:extLst>
              <p:ext uri="{D42A27DB-BD31-4B8C-83A1-F6EECF244321}">
                <p14:modId xmlns:p14="http://schemas.microsoft.com/office/powerpoint/2010/main" val="4206467346"/>
              </p:ext>
            </p:extLst>
          </p:nvPr>
        </p:nvGraphicFramePr>
        <p:xfrm>
          <a:off x="467544" y="2446368"/>
          <a:ext cx="8035963" cy="3358896"/>
        </p:xfrm>
        <a:graphic>
          <a:graphicData uri="http://schemas.openxmlformats.org/drawingml/2006/table">
            <a:tbl>
              <a:tblPr/>
              <a:tblGrid>
                <a:gridCol w="2304256">
                  <a:extLst>
                    <a:ext uri="{9D8B030D-6E8A-4147-A177-3AD203B41FA5}">
                      <a16:colId xmlns:a16="http://schemas.microsoft.com/office/drawing/2014/main" val="20000"/>
                    </a:ext>
                  </a:extLst>
                </a:gridCol>
                <a:gridCol w="592772">
                  <a:extLst>
                    <a:ext uri="{9D8B030D-6E8A-4147-A177-3AD203B41FA5}">
                      <a16:colId xmlns:a16="http://schemas.microsoft.com/office/drawing/2014/main" val="20001"/>
                    </a:ext>
                  </a:extLst>
                </a:gridCol>
                <a:gridCol w="540702">
                  <a:extLst>
                    <a:ext uri="{9D8B030D-6E8A-4147-A177-3AD203B41FA5}">
                      <a16:colId xmlns:a16="http://schemas.microsoft.com/office/drawing/2014/main" val="20002"/>
                    </a:ext>
                  </a:extLst>
                </a:gridCol>
                <a:gridCol w="441452">
                  <a:extLst>
                    <a:ext uri="{9D8B030D-6E8A-4147-A177-3AD203B41FA5}">
                      <a16:colId xmlns:a16="http://schemas.microsoft.com/office/drawing/2014/main" val="20003"/>
                    </a:ext>
                  </a:extLst>
                </a:gridCol>
                <a:gridCol w="452564">
                  <a:extLst>
                    <a:ext uri="{9D8B030D-6E8A-4147-A177-3AD203B41FA5}">
                      <a16:colId xmlns:a16="http://schemas.microsoft.com/office/drawing/2014/main" val="20004"/>
                    </a:ext>
                  </a:extLst>
                </a:gridCol>
                <a:gridCol w="428752">
                  <a:extLst>
                    <a:ext uri="{9D8B030D-6E8A-4147-A177-3AD203B41FA5}">
                      <a16:colId xmlns:a16="http://schemas.microsoft.com/office/drawing/2014/main" val="20005"/>
                    </a:ext>
                  </a:extLst>
                </a:gridCol>
                <a:gridCol w="428752">
                  <a:extLst>
                    <a:ext uri="{9D8B030D-6E8A-4147-A177-3AD203B41FA5}">
                      <a16:colId xmlns:a16="http://schemas.microsoft.com/office/drawing/2014/main" val="20006"/>
                    </a:ext>
                  </a:extLst>
                </a:gridCol>
                <a:gridCol w="470027">
                  <a:extLst>
                    <a:ext uri="{9D8B030D-6E8A-4147-A177-3AD203B41FA5}">
                      <a16:colId xmlns:a16="http://schemas.microsoft.com/office/drawing/2014/main" val="20007"/>
                    </a:ext>
                  </a:extLst>
                </a:gridCol>
                <a:gridCol w="458914">
                  <a:extLst>
                    <a:ext uri="{9D8B030D-6E8A-4147-A177-3AD203B41FA5}">
                      <a16:colId xmlns:a16="http://schemas.microsoft.com/office/drawing/2014/main" val="20008"/>
                    </a:ext>
                  </a:extLst>
                </a:gridCol>
                <a:gridCol w="428752">
                  <a:extLst>
                    <a:ext uri="{9D8B030D-6E8A-4147-A177-3AD203B41FA5}">
                      <a16:colId xmlns:a16="http://schemas.microsoft.com/office/drawing/2014/main" val="20009"/>
                    </a:ext>
                  </a:extLst>
                </a:gridCol>
                <a:gridCol w="430340">
                  <a:extLst>
                    <a:ext uri="{9D8B030D-6E8A-4147-A177-3AD203B41FA5}">
                      <a16:colId xmlns:a16="http://schemas.microsoft.com/office/drawing/2014/main" val="20010"/>
                    </a:ext>
                  </a:extLst>
                </a:gridCol>
                <a:gridCol w="428752">
                  <a:extLst>
                    <a:ext uri="{9D8B030D-6E8A-4147-A177-3AD203B41FA5}">
                      <a16:colId xmlns:a16="http://schemas.microsoft.com/office/drawing/2014/main" val="20011"/>
                    </a:ext>
                  </a:extLst>
                </a:gridCol>
                <a:gridCol w="629928">
                  <a:extLst>
                    <a:ext uri="{9D8B030D-6E8A-4147-A177-3AD203B41FA5}">
                      <a16:colId xmlns:a16="http://schemas.microsoft.com/office/drawing/2014/main" val="20012"/>
                    </a:ext>
                  </a:extLst>
                </a:gridCol>
              </a:tblGrid>
              <a:tr h="467028">
                <a:tc>
                  <a:txBody>
                    <a:bodyPr/>
                    <a:lstStyle/>
                    <a:p>
                      <a:pPr algn="ctr" fontAlgn="b"/>
                      <a:r>
                        <a:rPr lang="en-CA" sz="1200" b="0" i="0" u="none" strike="noStrike" dirty="0">
                          <a:effectLst/>
                          <a:latin typeface="Arial" panose="020B0604020202020204" pitchFamily="34" charset="0"/>
                          <a:cs typeface="Arial" panose="020B0604020202020204" pitchFamily="34" charset="0"/>
                        </a:rPr>
                        <a:t> </a:t>
                      </a:r>
                    </a:p>
                  </a:txBody>
                  <a:tcPr marL="73152" marR="73152" marT="73152" marB="73152"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CA" sz="1300" b="1" i="0" u="none" strike="noStrike" noProof="0" dirty="0" smtClean="0">
                          <a:solidFill>
                            <a:srgbClr val="000000"/>
                          </a:solidFill>
                          <a:effectLst/>
                          <a:latin typeface="+mn-lt"/>
                        </a:rPr>
                        <a:t>T.-N.-L.</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Î.-P.-É.</a:t>
                      </a: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N.-É.</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N.-B.</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n-lt"/>
                        </a:rPr>
                        <a:t>Qc</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Ont.</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Man.</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n-lt"/>
                        </a:rPr>
                        <a:t>Sask</a:t>
                      </a:r>
                      <a:r>
                        <a:rPr lang="fr-CA" sz="1300" b="1" i="0" u="none" strike="noStrike" noProof="0" dirty="0" smtClean="0">
                          <a:solidFill>
                            <a:srgbClr val="000000"/>
                          </a:solidFill>
                          <a:effectLst/>
                          <a:latin typeface="+mn-lt"/>
                        </a:rPr>
                        <a:t>.</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n-lt"/>
                        </a:rPr>
                        <a:t>Alb</a:t>
                      </a:r>
                      <a:r>
                        <a:rPr lang="fr-CA" sz="1300" b="1" i="0" u="none" strike="noStrike" noProof="0" dirty="0" smtClean="0">
                          <a:solidFill>
                            <a:srgbClr val="000000"/>
                          </a:solidFill>
                          <a:effectLst/>
                          <a:latin typeface="+mn-lt"/>
                        </a:rPr>
                        <a:t>.</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C.-B.</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Can.</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n-lt"/>
                        </a:rPr>
                        <a:t>Moy</a:t>
                      </a:r>
                      <a:r>
                        <a:rPr lang="fr-CA" sz="1300" b="1" i="0" u="none" strike="noStrike" noProof="0" dirty="0" smtClean="0">
                          <a:solidFill>
                            <a:srgbClr val="000000"/>
                          </a:solidFill>
                          <a:effectLst/>
                          <a:latin typeface="+mn-lt"/>
                        </a:rPr>
                        <a:t>. FCMW</a:t>
                      </a:r>
                    </a:p>
                  </a:txBody>
                  <a:tcPr marL="36576" marR="36576" marT="73152" marB="73152"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25284">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fr-CA" sz="1200" b="0" i="0" noProof="0" dirty="0" smtClean="0">
                          <a:solidFill>
                            <a:schemeClr val="tx1"/>
                          </a:solidFill>
                        </a:rPr>
                        <a:t>En mesure d’obtenir un rendez-vous </a:t>
                      </a:r>
                      <a:r>
                        <a:rPr lang="fr-CA" sz="1200" b="1" i="0" noProof="0" dirty="0" smtClean="0">
                          <a:solidFill>
                            <a:schemeClr val="tx1"/>
                          </a:solidFill>
                        </a:rPr>
                        <a:t>le jour même ou le jour suivant</a:t>
                      </a:r>
                      <a:r>
                        <a:rPr lang="fr-CA" sz="1200" b="0" i="0" noProof="0" dirty="0" smtClean="0">
                          <a:solidFill>
                            <a:schemeClr val="tx1"/>
                          </a:solidFill>
                        </a:rPr>
                        <a:t> pour voir un médecin</a:t>
                      </a:r>
                      <a:br>
                        <a:rPr lang="fr-CA" sz="1200" b="0" i="0" noProof="0" dirty="0" smtClean="0">
                          <a:solidFill>
                            <a:schemeClr val="tx1"/>
                          </a:solidFill>
                        </a:rPr>
                      </a:br>
                      <a:r>
                        <a:rPr lang="fr-CA" sz="1200" b="0" i="0" noProof="0" dirty="0" smtClean="0">
                          <a:solidFill>
                            <a:schemeClr val="tx1"/>
                          </a:solidFill>
                        </a:rPr>
                        <a:t>ou une infirmière </a:t>
                      </a:r>
                    </a:p>
                  </a:txBody>
                  <a:tcPr marL="73152" marR="73152" marT="73152" marB="73152"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34 %</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30 %</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34 %</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33 %</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39 %</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44 %</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47 %</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49 %</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48 %</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44 %</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marL="0" algn="ctr" defTabSz="914400" rtl="0" eaLnBrk="1" fontAlgn="t" latinLnBrk="0" hangingPunct="1"/>
                      <a:r>
                        <a:rPr lang="en-CA" sz="1100" b="0" i="0" u="none" strike="noStrike" kern="1200" dirty="0" smtClean="0">
                          <a:solidFill>
                            <a:schemeClr val="tx1"/>
                          </a:solidFill>
                          <a:effectLst/>
                          <a:latin typeface="Arial" panose="020B0604020202020204" pitchFamily="34" charset="0"/>
                          <a:ea typeface="+mn-ea"/>
                          <a:cs typeface="Arial" panose="020B0604020202020204" pitchFamily="34" charset="0"/>
                        </a:rPr>
                        <a:t>43 %</a:t>
                      </a:r>
                      <a:endParaRPr lang="en-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en-CA" sz="1100" b="0" i="0" u="none" strike="noStrike" dirty="0" smtClean="0">
                          <a:solidFill>
                            <a:schemeClr val="bg1"/>
                          </a:solidFill>
                          <a:effectLst/>
                          <a:latin typeface="Arial" panose="020B0604020202020204" pitchFamily="34" charset="0"/>
                          <a:cs typeface="Arial" panose="020B0604020202020204" pitchFamily="34" charset="0"/>
                        </a:rPr>
                        <a:t>57 %</a:t>
                      </a:r>
                      <a:endParaRPr lang="en-CA" sz="11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fr-CA" sz="1200" b="1" i="0" noProof="0" dirty="0" smtClean="0">
                          <a:solidFill>
                            <a:schemeClr val="tx1"/>
                          </a:solidFill>
                        </a:rPr>
                        <a:t>Très facile ou plutôt facile </a:t>
                      </a:r>
                      <a:r>
                        <a:rPr lang="fr-CA" sz="1200" b="0" i="0" noProof="0" dirty="0" smtClean="0">
                          <a:solidFill>
                            <a:schemeClr val="tx1"/>
                          </a:solidFill>
                        </a:rPr>
                        <a:t>d’obtenir des soins médicaux le soir, la fin de semaine ou un jour férié sans se rendre au service d’urgence d’un hôpital </a:t>
                      </a:r>
                    </a:p>
                  </a:txBody>
                  <a:tcPr marL="73152" marR="73152" marT="73152" marB="73152"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t"/>
                      <a:r>
                        <a:rPr lang="fr-CA" sz="1100" b="0" i="0" u="none" strike="noStrike" noProof="0" dirty="0" smtClean="0">
                          <a:effectLst/>
                          <a:latin typeface="Arial" panose="020B0604020202020204" pitchFamily="34" charset="0"/>
                          <a:cs typeface="Arial" panose="020B0604020202020204" pitchFamily="34" charset="0"/>
                        </a:rPr>
                        <a:t>16 %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fr-CA" sz="1100" b="0" i="0" u="none" strike="noStrike" noProof="0" dirty="0" smtClean="0">
                          <a:effectLst/>
                          <a:latin typeface="Arial" panose="020B0604020202020204" pitchFamily="34" charset="0"/>
                          <a:cs typeface="Arial" panose="020B0604020202020204" pitchFamily="34" charset="0"/>
                        </a:rPr>
                        <a:t>25 %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fr-CA" sz="1100" b="0" i="0" u="none" strike="noStrike" noProof="0" dirty="0" smtClean="0">
                          <a:effectLst/>
                          <a:latin typeface="Arial" panose="020B0604020202020204" pitchFamily="34" charset="0"/>
                          <a:cs typeface="Arial" panose="020B0604020202020204" pitchFamily="34" charset="0"/>
                        </a:rPr>
                        <a:t>26 %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fr-CA" sz="1100" b="0" i="0" u="none" strike="noStrike" noProof="0" dirty="0" smtClean="0">
                          <a:effectLst/>
                          <a:latin typeface="Arial" panose="020B0604020202020204" pitchFamily="34" charset="0"/>
                          <a:cs typeface="Arial" panose="020B0604020202020204" pitchFamily="34" charset="0"/>
                        </a:rPr>
                        <a:t>35 %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fr-CA" sz="1100" b="0" i="0" u="none" strike="noStrike" noProof="0" dirty="0" smtClean="0">
                          <a:effectLst/>
                          <a:latin typeface="Arial" panose="020B0604020202020204" pitchFamily="34" charset="0"/>
                          <a:cs typeface="Arial" panose="020B0604020202020204" pitchFamily="34" charset="0"/>
                        </a:rPr>
                        <a:t>27 %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fr-CA" sz="1100" b="0" i="0" u="none" strike="noStrike" noProof="0" dirty="0" smtClean="0">
                          <a:effectLst/>
                          <a:latin typeface="Arial" panose="020B0604020202020204" pitchFamily="34" charset="0"/>
                          <a:cs typeface="Arial" panose="020B0604020202020204" pitchFamily="34" charset="0"/>
                        </a:rPr>
                        <a:t>40 %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t"/>
                      <a:r>
                        <a:rPr lang="fr-CA" sz="1100" b="0" i="0" u="none" strike="noStrike" noProof="0" dirty="0" smtClean="0">
                          <a:effectLst/>
                          <a:latin typeface="Arial" panose="020B0604020202020204" pitchFamily="34" charset="0"/>
                          <a:cs typeface="Arial" panose="020B0604020202020204" pitchFamily="34" charset="0"/>
                        </a:rPr>
                        <a:t>34 %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fr-CA" sz="1100" b="0" i="0" u="none" strike="noStrike" noProof="0" dirty="0" smtClean="0">
                          <a:effectLst/>
                          <a:latin typeface="Arial" panose="020B0604020202020204" pitchFamily="34" charset="0"/>
                          <a:cs typeface="Arial" panose="020B0604020202020204" pitchFamily="34" charset="0"/>
                        </a:rPr>
                        <a:t>32 %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fr-CA" sz="1100" b="0" i="0" u="none" strike="noStrike" noProof="0" dirty="0" smtClean="0">
                          <a:effectLst/>
                          <a:latin typeface="Arial" panose="020B0604020202020204" pitchFamily="34" charset="0"/>
                          <a:cs typeface="Arial" panose="020B0604020202020204" pitchFamily="34" charset="0"/>
                        </a:rPr>
                        <a:t>42 %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t"/>
                      <a:r>
                        <a:rPr lang="fr-CA" sz="1100" b="0" i="0" u="none" strike="noStrike" noProof="0" dirty="0" smtClean="0">
                          <a:effectLst/>
                          <a:latin typeface="Arial" panose="020B0604020202020204" pitchFamily="34" charset="0"/>
                          <a:cs typeface="Arial" panose="020B0604020202020204" pitchFamily="34" charset="0"/>
                        </a:rPr>
                        <a:t>27 %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fr-CA" sz="1100" b="0" i="0" u="none" strike="noStrike" noProof="0" dirty="0" smtClean="0">
                          <a:effectLst/>
                          <a:latin typeface="Arial" panose="020B0604020202020204" pitchFamily="34" charset="0"/>
                          <a:cs typeface="Arial" panose="020B0604020202020204" pitchFamily="34" charset="0"/>
                        </a:rPr>
                        <a:t>34 %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t"/>
                      <a:r>
                        <a:rPr lang="fr-CA" sz="1100" b="0" i="0" u="none" strike="noStrike" noProof="0" dirty="0" smtClean="0">
                          <a:solidFill>
                            <a:schemeClr val="bg1"/>
                          </a:solidFill>
                          <a:effectLst/>
                          <a:latin typeface="Arial" panose="020B0604020202020204" pitchFamily="34" charset="0"/>
                          <a:cs typeface="Arial" panose="020B0604020202020204" pitchFamily="34" charset="0"/>
                        </a:rPr>
                        <a:t>43 %</a:t>
                      </a:r>
                      <a:endParaRPr lang="fr-CA" sz="1100" b="0" i="0" u="none" strike="noStrike" noProof="0" dirty="0">
                        <a:solidFill>
                          <a:schemeClr val="bg1"/>
                        </a:solidFill>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val="10002"/>
                  </a:ext>
                </a:extLst>
              </a:tr>
              <a:tr h="792088">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fr-CA" sz="1200" b="0" i="0" noProof="0" dirty="0" smtClean="0"/>
                        <a:t>Reçoivent </a:t>
                      </a:r>
                      <a:r>
                        <a:rPr lang="fr-CA" sz="1200" b="1" i="0" noProof="0" dirty="0" smtClean="0"/>
                        <a:t>toujours ou souvent </a:t>
                      </a:r>
                      <a:r>
                        <a:rPr lang="fr-CA" sz="1200" b="0" i="0" noProof="0" dirty="0" smtClean="0"/>
                        <a:t>une réponse le jour même lorsqu’ils appellent leur médecin régulier pour un problème médical</a:t>
                      </a:r>
                    </a:p>
                  </a:txBody>
                  <a:tcPr marL="73152" marR="73152" marT="73152" marB="73152"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fr-CA" sz="1100" b="0" i="0" u="none" strike="noStrike" kern="1200" noProof="0" dirty="0" smtClean="0">
                          <a:solidFill>
                            <a:schemeClr val="tx1"/>
                          </a:solidFill>
                          <a:effectLst/>
                          <a:latin typeface="Arial" panose="020B0604020202020204" pitchFamily="34" charset="0"/>
                          <a:ea typeface="+mn-ea"/>
                          <a:cs typeface="Arial" panose="020B0604020202020204" pitchFamily="34" charset="0"/>
                        </a:rPr>
                        <a:t>61 %</a:t>
                      </a:r>
                      <a:endParaRPr lang="fr-CA" sz="1100" b="0" i="0" u="none" strike="noStrike" kern="1200" noProof="0" dirty="0">
                        <a:solidFill>
                          <a:schemeClr val="tx1"/>
                        </a:solidFill>
                        <a:effectLst/>
                        <a:latin typeface="Arial" panose="020B0604020202020204" pitchFamily="34" charset="0"/>
                        <a:ea typeface="+mn-ea"/>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70</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64</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50</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54</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62</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57 %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51 %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58 %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64 %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59 %</a:t>
                      </a:r>
                      <a:endParaRPr lang="fr-CA" sz="1100" b="0" i="0" u="none" strike="noStrike" noProof="0" dirty="0">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solidFill>
                            <a:schemeClr val="bg1"/>
                          </a:solidFill>
                          <a:effectLst/>
                          <a:latin typeface="Arial" panose="020B0604020202020204" pitchFamily="34" charset="0"/>
                          <a:cs typeface="Arial" panose="020B0604020202020204" pitchFamily="34" charset="0"/>
                        </a:rPr>
                        <a:t>72 %</a:t>
                      </a:r>
                      <a:endParaRPr lang="fr-CA" sz="1100" b="0" i="0" u="none" strike="noStrike" noProof="0" dirty="0">
                        <a:solidFill>
                          <a:schemeClr val="bg1"/>
                        </a:solidFill>
                        <a:effectLst/>
                        <a:latin typeface="Arial" panose="020B0604020202020204" pitchFamily="34" charset="0"/>
                        <a:cs typeface="Arial" panose="020B0604020202020204" pitchFamily="34" charset="0"/>
                      </a:endParaRPr>
                    </a:p>
                  </a:txBody>
                  <a:tcPr marL="36576" marR="36576" marT="73152" marB="73152"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10003"/>
                  </a:ext>
                </a:extLst>
              </a:tr>
            </a:tbl>
          </a:graphicData>
        </a:graphic>
      </p:graphicFrame>
      <p:sp>
        <p:nvSpPr>
          <p:cNvPr id="17" name="Text Placeholder 2"/>
          <p:cNvSpPr txBox="1">
            <a:spLocks/>
          </p:cNvSpPr>
          <p:nvPr>
            <p:custDataLst>
              <p:tags r:id="rId3"/>
            </p:custDataLst>
          </p:nvPr>
        </p:nvSpPr>
        <p:spPr>
          <a:xfrm>
            <a:off x="487363" y="1435639"/>
            <a:ext cx="8045078" cy="938719"/>
          </a:xfrm>
          <a:prstGeom prst="rect">
            <a:avLst/>
          </a:prstGeom>
          <a:solidFill>
            <a:schemeClr val="bg1"/>
          </a:solidFill>
        </p:spPr>
        <p:txBody>
          <a:bodyPr vert="horz" lIns="0" tIns="45720" rIns="91440" bIns="45720" rtlCol="0" anchor="ctr"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b="0" dirty="0"/>
              <a:t>La plupart des provinces obtiennent des résultats inférieurs à la moyenne internationale. Toutefois, certaines provinces font état d’un accès plus rapide aux soins réguliers. </a:t>
            </a:r>
          </a:p>
        </p:txBody>
      </p:sp>
      <p:grpSp>
        <p:nvGrpSpPr>
          <p:cNvPr id="15" name="Group 2"/>
          <p:cNvGrpSpPr/>
          <p:nvPr>
            <p:custDataLst>
              <p:tags r:id="rId4"/>
            </p:custDataLst>
          </p:nvPr>
        </p:nvGrpSpPr>
        <p:grpSpPr>
          <a:xfrm>
            <a:off x="459578" y="6177930"/>
            <a:ext cx="5607998" cy="261625"/>
            <a:chOff x="1559256" y="5157193"/>
            <a:chExt cx="5607998" cy="253469"/>
          </a:xfrm>
        </p:grpSpPr>
        <p:grpSp>
          <p:nvGrpSpPr>
            <p:cNvPr id="16" name="Group 3"/>
            <p:cNvGrpSpPr/>
            <p:nvPr/>
          </p:nvGrpSpPr>
          <p:grpSpPr>
            <a:xfrm>
              <a:off x="1559256" y="5157202"/>
              <a:ext cx="2007598" cy="253454"/>
              <a:chOff x="2989195" y="6289577"/>
              <a:chExt cx="2186857" cy="264691"/>
            </a:xfrm>
          </p:grpSpPr>
          <p:sp>
            <p:nvSpPr>
              <p:cNvPr id="34"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35"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8" name="Group 5"/>
            <p:cNvGrpSpPr/>
            <p:nvPr/>
          </p:nvGrpSpPr>
          <p:grpSpPr>
            <a:xfrm>
              <a:off x="3494846" y="5157208"/>
              <a:ext cx="1800200" cy="253454"/>
              <a:chOff x="5092578" y="6289583"/>
              <a:chExt cx="2157032" cy="264691"/>
            </a:xfrm>
          </p:grpSpPr>
          <p:sp>
            <p:nvSpPr>
              <p:cNvPr id="32"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33"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9" name="Group 7"/>
            <p:cNvGrpSpPr/>
            <p:nvPr/>
          </p:nvGrpSpPr>
          <p:grpSpPr>
            <a:xfrm>
              <a:off x="5367053" y="5157193"/>
              <a:ext cx="1800201" cy="253454"/>
              <a:chOff x="7088602" y="6289568"/>
              <a:chExt cx="2157034" cy="264691"/>
            </a:xfrm>
          </p:grpSpPr>
          <p:sp>
            <p:nvSpPr>
              <p:cNvPr id="30"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31"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379393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custDataLst>
              <p:tags r:id="rId1"/>
            </p:custDataLst>
          </p:nvPr>
        </p:nvSpPr>
        <p:spPr>
          <a:xfrm>
            <a:off x="4824922" y="2175456"/>
            <a:ext cx="3816424" cy="3384376"/>
          </a:xfrm>
          <a:prstGeom prst="rect">
            <a:avLst/>
          </a:prstGeom>
          <a:solidFill>
            <a:schemeClr val="bg1"/>
          </a:solidFill>
          <a:ln w="635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custDataLst>
              <p:tags r:id="rId2"/>
            </p:custDataLst>
          </p:nvPr>
        </p:nvSpPr>
        <p:spPr>
          <a:xfrm>
            <a:off x="370940" y="370637"/>
            <a:ext cx="7513428" cy="1477328"/>
          </a:xfrm>
        </p:spPr>
        <p:txBody>
          <a:bodyPr/>
          <a:lstStyle/>
          <a:p>
            <a:r>
              <a:rPr lang="fr-FR" dirty="0"/>
              <a:t>Les Canadiens font état d’un accès plus rapide aux soins de santé mentale que les résidents des autres pays</a:t>
            </a:r>
            <a:endParaRPr lang="en-CA" dirty="0"/>
          </a:p>
        </p:txBody>
      </p:sp>
      <p:graphicFrame>
        <p:nvGraphicFramePr>
          <p:cNvPr id="9" name="Chart 8"/>
          <p:cNvGraphicFramePr/>
          <p:nvPr>
            <p:custDataLst>
              <p:tags r:id="rId3"/>
            </p:custDataLst>
            <p:extLst>
              <p:ext uri="{D42A27DB-BD31-4B8C-83A1-F6EECF244321}">
                <p14:modId xmlns:p14="http://schemas.microsoft.com/office/powerpoint/2010/main" val="2566451689"/>
              </p:ext>
            </p:extLst>
          </p:nvPr>
        </p:nvGraphicFramePr>
        <p:xfrm>
          <a:off x="4788024" y="3471600"/>
          <a:ext cx="1828422" cy="240567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0" name="Chart 9"/>
          <p:cNvGraphicFramePr/>
          <p:nvPr>
            <p:custDataLst>
              <p:tags r:id="rId4"/>
            </p:custDataLst>
            <p:extLst>
              <p:ext uri="{D42A27DB-BD31-4B8C-83A1-F6EECF244321}">
                <p14:modId xmlns:p14="http://schemas.microsoft.com/office/powerpoint/2010/main" val="1586916722"/>
              </p:ext>
            </p:extLst>
          </p:nvPr>
        </p:nvGraphicFramePr>
        <p:xfrm>
          <a:off x="6531846" y="3471600"/>
          <a:ext cx="1886760" cy="2405672"/>
        </p:xfrm>
        <a:graphic>
          <a:graphicData uri="http://schemas.openxmlformats.org/drawingml/2006/chart">
            <c:chart xmlns:c="http://schemas.openxmlformats.org/drawingml/2006/chart" xmlns:r="http://schemas.openxmlformats.org/officeDocument/2006/relationships" r:id="rId14"/>
          </a:graphicData>
        </a:graphic>
      </p:graphicFrame>
      <p:sp>
        <p:nvSpPr>
          <p:cNvPr id="11" name="TextBox 10"/>
          <p:cNvSpPr txBox="1"/>
          <p:nvPr>
            <p:custDataLst>
              <p:tags r:id="rId5"/>
            </p:custDataLst>
          </p:nvPr>
        </p:nvSpPr>
        <p:spPr>
          <a:xfrm>
            <a:off x="5040946" y="2318645"/>
            <a:ext cx="3528392" cy="1123384"/>
          </a:xfrm>
          <a:prstGeom prst="rect">
            <a:avLst/>
          </a:prstGeom>
          <a:noFill/>
        </p:spPr>
        <p:txBody>
          <a:bodyPr wrap="square" lIns="0" rtlCol="0">
            <a:spAutoFit/>
          </a:bodyPr>
          <a:lstStyle/>
          <a:p>
            <a:r>
              <a:rPr lang="fr-FR" sz="1500" dirty="0" smtClean="0">
                <a:latin typeface="+mj-lt"/>
                <a:cs typeface="Arial" panose="020B0604020202020204" pitchFamily="34" charset="0"/>
              </a:rPr>
              <a:t>Les Canadiens en proie à une détresse émotionnelle ont été plus nombreux —</a:t>
            </a:r>
            <a:r>
              <a:rPr lang="fr-FR" sz="1400" dirty="0" smtClean="0">
                <a:latin typeface="+mj-lt"/>
                <a:cs typeface="Arial" panose="020B0604020202020204" pitchFamily="34" charset="0"/>
              </a:rPr>
              <a:t> </a:t>
            </a:r>
            <a:r>
              <a:rPr lang="fr-FR" sz="2200" b="1" dirty="0">
                <a:solidFill>
                  <a:srgbClr val="00A199"/>
                </a:solidFill>
                <a:latin typeface="+mj-lt"/>
                <a:cs typeface="Arial" panose="020B0604020202020204" pitchFamily="34" charset="0"/>
              </a:rPr>
              <a:t>59 %</a:t>
            </a:r>
            <a:r>
              <a:rPr lang="fr-FR" sz="1500" b="1" dirty="0">
                <a:solidFill>
                  <a:srgbClr val="00A199"/>
                </a:solidFill>
                <a:latin typeface="+mj-lt"/>
                <a:cs typeface="Arial" panose="020B0604020202020204" pitchFamily="34" charset="0"/>
              </a:rPr>
              <a:t> </a:t>
            </a:r>
            <a:r>
              <a:rPr lang="fr-FR" sz="1500" dirty="0">
                <a:latin typeface="+mj-lt"/>
                <a:cs typeface="Arial" panose="020B0604020202020204" pitchFamily="34" charset="0"/>
              </a:rPr>
              <a:t>— à obtenir de l’aide </a:t>
            </a:r>
            <a:r>
              <a:rPr lang="fr-FR" sz="1500" dirty="0" smtClean="0">
                <a:latin typeface="+mj-lt"/>
                <a:cs typeface="Arial" panose="020B0604020202020204" pitchFamily="34" charset="0"/>
              </a:rPr>
              <a:t>professionnelle </a:t>
            </a:r>
            <a:r>
              <a:rPr lang="fr-FR" sz="1500" dirty="0">
                <a:latin typeface="+mj-lt"/>
                <a:cs typeface="Arial" panose="020B0604020202020204" pitchFamily="34" charset="0"/>
              </a:rPr>
              <a:t>au moment où ils en avaient </a:t>
            </a:r>
            <a:r>
              <a:rPr lang="fr-FR" sz="1500" dirty="0" smtClean="0">
                <a:latin typeface="+mj-lt"/>
                <a:cs typeface="Arial" panose="020B0604020202020204" pitchFamily="34" charset="0"/>
              </a:rPr>
              <a:t>besoin.</a:t>
            </a:r>
            <a:endParaRPr lang="fr-FR" sz="1500" dirty="0">
              <a:latin typeface="+mj-lt"/>
              <a:cs typeface="Arial" panose="020B0604020202020204" pitchFamily="34" charset="0"/>
            </a:endParaRPr>
          </a:p>
        </p:txBody>
      </p:sp>
      <p:sp>
        <p:nvSpPr>
          <p:cNvPr id="26" name="TextBox 25"/>
          <p:cNvSpPr txBox="1"/>
          <p:nvPr>
            <p:custDataLst>
              <p:tags r:id="rId6"/>
            </p:custDataLst>
          </p:nvPr>
        </p:nvSpPr>
        <p:spPr>
          <a:xfrm>
            <a:off x="539552" y="3347261"/>
            <a:ext cx="3672408" cy="1617879"/>
          </a:xfrm>
          <a:prstGeom prst="rect">
            <a:avLst/>
          </a:prstGeom>
          <a:noFill/>
        </p:spPr>
        <p:txBody>
          <a:bodyPr wrap="square" rtlCol="0">
            <a:spAutoFit/>
          </a:bodyPr>
          <a:lstStyle/>
          <a:p>
            <a:pPr>
              <a:lnSpc>
                <a:spcPts val="2000"/>
              </a:lnSpc>
            </a:pPr>
            <a:r>
              <a:rPr lang="fr-CA" sz="2200" b="1" dirty="0">
                <a:solidFill>
                  <a:srgbClr val="ED7024"/>
                </a:solidFill>
                <a:cs typeface="Calibri" panose="020F0502020204030204" pitchFamily="34" charset="0"/>
              </a:rPr>
              <a:t>1 répondant canadien sur </a:t>
            </a:r>
            <a:r>
              <a:rPr lang="fr-CA" sz="2200" b="1" dirty="0" smtClean="0">
                <a:solidFill>
                  <a:srgbClr val="ED7024"/>
                </a:solidFill>
                <a:cs typeface="Calibri" panose="020F0502020204030204" pitchFamily="34" charset="0"/>
              </a:rPr>
              <a:t>4</a:t>
            </a:r>
            <a:r>
              <a:rPr lang="fr-CA" b="1" dirty="0" smtClean="0">
                <a:solidFill>
                  <a:srgbClr val="852062"/>
                </a:solidFill>
                <a:cs typeface="Calibri" panose="020F0502020204030204" pitchFamily="34" charset="0"/>
              </a:rPr>
              <a:t/>
            </a:r>
            <a:br>
              <a:rPr lang="fr-CA" b="1" dirty="0" smtClean="0">
                <a:solidFill>
                  <a:srgbClr val="852062"/>
                </a:solidFill>
                <a:cs typeface="Calibri" panose="020F0502020204030204" pitchFamily="34" charset="0"/>
              </a:rPr>
            </a:br>
            <a:r>
              <a:rPr lang="fr-CA" sz="1500" dirty="0" smtClean="0">
                <a:cs typeface="Calibri" panose="020F0502020204030204" pitchFamily="34" charset="0"/>
              </a:rPr>
              <a:t>dit </a:t>
            </a:r>
            <a:r>
              <a:rPr lang="fr-CA" sz="1500" dirty="0">
                <a:cs typeface="Calibri" panose="020F0502020204030204" pitchFamily="34" charset="0"/>
              </a:rPr>
              <a:t>avoir été en proie à une détresse émotionnelle (sous forme d’anxiété ou de profonde tristesse) au cours des 2 dernières années, une situation avec laquelle il a eu de la difficulté à composer </a:t>
            </a:r>
            <a:r>
              <a:rPr lang="fr-CA" sz="1500" dirty="0" smtClean="0">
                <a:cs typeface="Calibri" panose="020F0502020204030204" pitchFamily="34" charset="0"/>
              </a:rPr>
              <a:t>seul.</a:t>
            </a:r>
            <a:endParaRPr lang="fr-CA" sz="1500" dirty="0">
              <a:cs typeface="Calibri" panose="020F0502020204030204" pitchFamily="34" charset="0"/>
            </a:endParaRPr>
          </a:p>
        </p:txBody>
      </p:sp>
      <p:pic>
        <p:nvPicPr>
          <p:cNvPr id="7" name="Picture 6"/>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1408874" y="2355899"/>
            <a:ext cx="1933764" cy="847346"/>
          </a:xfrm>
          <a:prstGeom prst="rect">
            <a:avLst/>
          </a:prstGeom>
        </p:spPr>
      </p:pic>
      <p:sp>
        <p:nvSpPr>
          <p:cNvPr id="3" name="TextBox 2"/>
          <p:cNvSpPr txBox="1"/>
          <p:nvPr>
            <p:custDataLst>
              <p:tags r:id="rId8"/>
            </p:custDataLst>
          </p:nvPr>
        </p:nvSpPr>
        <p:spPr>
          <a:xfrm>
            <a:off x="5735492" y="4622939"/>
            <a:ext cx="548640" cy="246221"/>
          </a:xfrm>
          <a:prstGeom prst="rect">
            <a:avLst/>
          </a:prstGeom>
          <a:solidFill>
            <a:srgbClr val="00A199"/>
          </a:solidFill>
        </p:spPr>
        <p:txBody>
          <a:bodyPr wrap="square" lIns="0" tIns="0" rIns="0" bIns="0" rtlCol="0">
            <a:spAutoFit/>
          </a:bodyPr>
          <a:lstStyle/>
          <a:p>
            <a:pPr algn="ctr"/>
            <a:r>
              <a:rPr lang="en-CA" sz="1600" b="1" dirty="0" smtClean="0">
                <a:latin typeface="Arial" panose="020B0604020202020204" pitchFamily="34" charset="0"/>
                <a:cs typeface="Arial" panose="020B0604020202020204" pitchFamily="34" charset="0"/>
              </a:rPr>
              <a:t>59 %</a:t>
            </a:r>
            <a:endParaRPr lang="en-CA" sz="1600" b="1" dirty="0">
              <a:latin typeface="Arial" panose="020B0604020202020204" pitchFamily="34" charset="0"/>
              <a:cs typeface="Arial" panose="020B0604020202020204" pitchFamily="34" charset="0"/>
            </a:endParaRPr>
          </a:p>
        </p:txBody>
      </p:sp>
      <p:sp>
        <p:nvSpPr>
          <p:cNvPr id="28" name="TextBox 27"/>
          <p:cNvSpPr txBox="1"/>
          <p:nvPr>
            <p:custDataLst>
              <p:tags r:id="rId9"/>
            </p:custDataLst>
          </p:nvPr>
        </p:nvSpPr>
        <p:spPr>
          <a:xfrm>
            <a:off x="7516642" y="4622939"/>
            <a:ext cx="548640" cy="246221"/>
          </a:xfrm>
          <a:prstGeom prst="rect">
            <a:avLst/>
          </a:prstGeom>
          <a:noFill/>
        </p:spPr>
        <p:txBody>
          <a:bodyPr wrap="square" lIns="0" tIns="0" rIns="0" bIns="0" rtlCol="0">
            <a:spAutoFit/>
          </a:bodyPr>
          <a:lstStyle/>
          <a:p>
            <a:pPr algn="ctr"/>
            <a:r>
              <a:rPr lang="en-CA" sz="1600" b="1" dirty="0" smtClean="0">
                <a:solidFill>
                  <a:schemeClr val="bg1"/>
                </a:solidFill>
                <a:latin typeface="Arial" panose="020B0604020202020204" pitchFamily="34" charset="0"/>
                <a:cs typeface="Arial" panose="020B0604020202020204" pitchFamily="34" charset="0"/>
              </a:rPr>
              <a:t>54 %</a:t>
            </a:r>
            <a:endParaRPr lang="en-CA" sz="1600" b="1" dirty="0">
              <a:solidFill>
                <a:schemeClr val="bg1"/>
              </a:solidFill>
              <a:latin typeface="Arial" panose="020B0604020202020204" pitchFamily="34" charset="0"/>
              <a:cs typeface="Arial" panose="020B0604020202020204" pitchFamily="34" charset="0"/>
            </a:endParaRPr>
          </a:p>
        </p:txBody>
      </p:sp>
      <p:grpSp>
        <p:nvGrpSpPr>
          <p:cNvPr id="29" name="Group 2"/>
          <p:cNvGrpSpPr/>
          <p:nvPr>
            <p:custDataLst>
              <p:tags r:id="rId10"/>
            </p:custDataLst>
          </p:nvPr>
        </p:nvGrpSpPr>
        <p:grpSpPr>
          <a:xfrm>
            <a:off x="459578" y="6177930"/>
            <a:ext cx="5607998" cy="261625"/>
            <a:chOff x="1559256" y="5157193"/>
            <a:chExt cx="5607998" cy="253469"/>
          </a:xfrm>
        </p:grpSpPr>
        <p:grpSp>
          <p:nvGrpSpPr>
            <p:cNvPr id="30" name="Group 3"/>
            <p:cNvGrpSpPr/>
            <p:nvPr/>
          </p:nvGrpSpPr>
          <p:grpSpPr>
            <a:xfrm>
              <a:off x="1559256" y="5157202"/>
              <a:ext cx="2007598" cy="253454"/>
              <a:chOff x="2989195" y="6289577"/>
              <a:chExt cx="2186857" cy="264691"/>
            </a:xfrm>
          </p:grpSpPr>
          <p:sp>
            <p:nvSpPr>
              <p:cNvPr id="37"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42"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1" name="Group 5"/>
            <p:cNvGrpSpPr/>
            <p:nvPr/>
          </p:nvGrpSpPr>
          <p:grpSpPr>
            <a:xfrm>
              <a:off x="3494846" y="5157208"/>
              <a:ext cx="1800200" cy="253454"/>
              <a:chOff x="5092578" y="6289583"/>
              <a:chExt cx="2157032" cy="264691"/>
            </a:xfrm>
          </p:grpSpPr>
          <p:sp>
            <p:nvSpPr>
              <p:cNvPr id="35"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36"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2" name="Group 7"/>
            <p:cNvGrpSpPr/>
            <p:nvPr/>
          </p:nvGrpSpPr>
          <p:grpSpPr>
            <a:xfrm>
              <a:off x="5367053" y="5157193"/>
              <a:ext cx="1800201" cy="253454"/>
              <a:chOff x="7088602" y="6289568"/>
              <a:chExt cx="2157034" cy="264691"/>
            </a:xfrm>
          </p:grpSpPr>
          <p:sp>
            <p:nvSpPr>
              <p:cNvPr id="33"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34"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57778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521540" cy="938719"/>
          </a:xfrm>
        </p:spPr>
        <p:txBody>
          <a:bodyPr/>
          <a:lstStyle/>
          <a:p>
            <a:r>
              <a:rPr lang="fr-FR" dirty="0"/>
              <a:t>Les Canadiens sont de </a:t>
            </a:r>
            <a:r>
              <a:rPr lang="fr-FR" dirty="0" smtClean="0"/>
              <a:t>grands</a:t>
            </a:r>
            <a:br>
              <a:rPr lang="fr-FR" dirty="0" smtClean="0"/>
            </a:br>
            <a:r>
              <a:rPr lang="fr-FR" dirty="0" smtClean="0"/>
              <a:t>utilisateurs des services </a:t>
            </a:r>
            <a:r>
              <a:rPr lang="fr-FR" dirty="0"/>
              <a:t>d’urgence</a:t>
            </a:r>
            <a:endParaRPr lang="en-CA" dirty="0"/>
          </a:p>
        </p:txBody>
      </p:sp>
      <p:graphicFrame>
        <p:nvGraphicFramePr>
          <p:cNvPr id="4" name="Chart 3"/>
          <p:cNvGraphicFramePr/>
          <p:nvPr>
            <p:custDataLst>
              <p:tags r:id="rId2"/>
            </p:custDataLst>
            <p:extLst>
              <p:ext uri="{D42A27DB-BD31-4B8C-83A1-F6EECF244321}">
                <p14:modId xmlns:p14="http://schemas.microsoft.com/office/powerpoint/2010/main" val="705184610"/>
              </p:ext>
            </p:extLst>
          </p:nvPr>
        </p:nvGraphicFramePr>
        <p:xfrm>
          <a:off x="485775" y="2348881"/>
          <a:ext cx="3600400" cy="337184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Chart 4"/>
          <p:cNvGraphicFramePr/>
          <p:nvPr>
            <p:custDataLst>
              <p:tags r:id="rId3"/>
            </p:custDataLst>
            <p:extLst>
              <p:ext uri="{D42A27DB-BD31-4B8C-83A1-F6EECF244321}">
                <p14:modId xmlns:p14="http://schemas.microsoft.com/office/powerpoint/2010/main" val="1872483944"/>
              </p:ext>
            </p:extLst>
          </p:nvPr>
        </p:nvGraphicFramePr>
        <p:xfrm>
          <a:off x="4788024" y="2348880"/>
          <a:ext cx="3744416" cy="3429000"/>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 Placeholder 2"/>
          <p:cNvSpPr txBox="1">
            <a:spLocks/>
          </p:cNvSpPr>
          <p:nvPr>
            <p:custDataLst>
              <p:tags r:id="rId4"/>
            </p:custDataLst>
          </p:nvPr>
        </p:nvSpPr>
        <p:spPr>
          <a:xfrm>
            <a:off x="487362" y="1435639"/>
            <a:ext cx="8656637" cy="938719"/>
          </a:xfrm>
          <a:prstGeom prst="rect">
            <a:avLst/>
          </a:prstGeom>
          <a:solidFill>
            <a:schemeClr val="bg1"/>
          </a:solidFill>
        </p:spPr>
        <p:txBody>
          <a:bodyPr vert="horz" lIns="0" tIns="45720" rIns="91440" bIns="45720" rtlCol="0" anchor="t"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b="0" dirty="0"/>
              <a:t>Adultes qui ont eu recours à un service d’urgence au cours </a:t>
            </a:r>
            <a:r>
              <a:rPr lang="fr-FR" sz="1600" b="0" dirty="0" smtClean="0"/>
              <a:t>des</a:t>
            </a:r>
            <a:br>
              <a:rPr lang="fr-FR" sz="1600" b="0" dirty="0" smtClean="0"/>
            </a:br>
            <a:r>
              <a:rPr lang="fr-FR" sz="1600" b="0" dirty="0" smtClean="0"/>
              <a:t>2</a:t>
            </a:r>
            <a:r>
              <a:rPr lang="fr-FR" sz="1600" b="0" dirty="0"/>
              <a:t> dernières années</a:t>
            </a:r>
          </a:p>
        </p:txBody>
      </p:sp>
      <p:grpSp>
        <p:nvGrpSpPr>
          <p:cNvPr id="16" name="Group 2"/>
          <p:cNvGrpSpPr/>
          <p:nvPr>
            <p:custDataLst>
              <p:tags r:id="rId5"/>
            </p:custDataLst>
          </p:nvPr>
        </p:nvGrpSpPr>
        <p:grpSpPr>
          <a:xfrm>
            <a:off x="459578" y="6177930"/>
            <a:ext cx="5607998" cy="261625"/>
            <a:chOff x="1559256" y="5157193"/>
            <a:chExt cx="5607998" cy="253469"/>
          </a:xfrm>
        </p:grpSpPr>
        <p:grpSp>
          <p:nvGrpSpPr>
            <p:cNvPr id="28" name="Group 3"/>
            <p:cNvGrpSpPr/>
            <p:nvPr/>
          </p:nvGrpSpPr>
          <p:grpSpPr>
            <a:xfrm>
              <a:off x="1559256" y="5157202"/>
              <a:ext cx="2007598" cy="253454"/>
              <a:chOff x="2989195" y="6289577"/>
              <a:chExt cx="2186857" cy="264691"/>
            </a:xfrm>
          </p:grpSpPr>
          <p:sp>
            <p:nvSpPr>
              <p:cNvPr id="35"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36"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29" name="Group 5"/>
            <p:cNvGrpSpPr/>
            <p:nvPr/>
          </p:nvGrpSpPr>
          <p:grpSpPr>
            <a:xfrm>
              <a:off x="3494846" y="5157208"/>
              <a:ext cx="1800200" cy="253454"/>
              <a:chOff x="5092578" y="6289583"/>
              <a:chExt cx="2157032" cy="264691"/>
            </a:xfrm>
          </p:grpSpPr>
          <p:sp>
            <p:nvSpPr>
              <p:cNvPr id="33"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34"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0" name="Group 7"/>
            <p:cNvGrpSpPr/>
            <p:nvPr/>
          </p:nvGrpSpPr>
          <p:grpSpPr>
            <a:xfrm>
              <a:off x="5367053" y="5157193"/>
              <a:ext cx="1800201" cy="253454"/>
              <a:chOff x="7088602" y="6289568"/>
              <a:chExt cx="2157034" cy="264691"/>
            </a:xfrm>
          </p:grpSpPr>
          <p:sp>
            <p:nvSpPr>
              <p:cNvPr id="31"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32"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pic>
        <p:nvPicPr>
          <p:cNvPr id="17" name="Picture 16"/>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7020272" y="476672"/>
            <a:ext cx="1426467" cy="917450"/>
          </a:xfrm>
          <a:prstGeom prst="rect">
            <a:avLst/>
          </a:prstGeom>
        </p:spPr>
      </p:pic>
    </p:spTree>
    <p:extLst>
      <p:ext uri="{BB962C8B-B14F-4D97-AF65-F5344CB8AC3E}">
        <p14:creationId xmlns:p14="http://schemas.microsoft.com/office/powerpoint/2010/main" val="4244798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449532" cy="1361911"/>
          </a:xfrm>
        </p:spPr>
        <p:txBody>
          <a:bodyPr/>
          <a:lstStyle/>
          <a:p>
            <a:pPr>
              <a:lnSpc>
                <a:spcPts val="3200"/>
              </a:lnSpc>
            </a:pPr>
            <a:r>
              <a:rPr lang="fr-FR" dirty="0"/>
              <a:t>Bon nombre de Canadiens ont recours au service d’urgence parce qu’ils ne peuvent obtenir </a:t>
            </a:r>
            <a:r>
              <a:rPr lang="fr-FR" dirty="0" smtClean="0"/>
              <a:t>de</a:t>
            </a:r>
            <a:br>
              <a:rPr lang="fr-FR" dirty="0" smtClean="0"/>
            </a:br>
            <a:r>
              <a:rPr lang="fr-FR" dirty="0" smtClean="0"/>
              <a:t>rendez-vous </a:t>
            </a:r>
            <a:r>
              <a:rPr lang="fr-FR" dirty="0"/>
              <a:t>avec leur médecin régulier</a:t>
            </a:r>
            <a:endParaRPr lang="en-CA" dirty="0"/>
          </a:p>
        </p:txBody>
      </p:sp>
      <p:graphicFrame>
        <p:nvGraphicFramePr>
          <p:cNvPr id="5" name="Chart 4"/>
          <p:cNvGraphicFramePr/>
          <p:nvPr>
            <p:custDataLst>
              <p:tags r:id="rId2"/>
            </p:custDataLst>
            <p:extLst>
              <p:ext uri="{D42A27DB-BD31-4B8C-83A1-F6EECF244321}">
                <p14:modId xmlns:p14="http://schemas.microsoft.com/office/powerpoint/2010/main" val="1266817283"/>
              </p:ext>
            </p:extLst>
          </p:nvPr>
        </p:nvGraphicFramePr>
        <p:xfrm>
          <a:off x="496887" y="2726712"/>
          <a:ext cx="3600400" cy="322256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8" name="Chart 7"/>
          <p:cNvGraphicFramePr/>
          <p:nvPr>
            <p:custDataLst>
              <p:tags r:id="rId3"/>
            </p:custDataLst>
            <p:extLst>
              <p:ext uri="{D42A27DB-BD31-4B8C-83A1-F6EECF244321}">
                <p14:modId xmlns:p14="http://schemas.microsoft.com/office/powerpoint/2010/main" val="1019053659"/>
              </p:ext>
            </p:extLst>
          </p:nvPr>
        </p:nvGraphicFramePr>
        <p:xfrm>
          <a:off x="4545397" y="2726731"/>
          <a:ext cx="4598603" cy="2358453"/>
        </p:xfrm>
        <a:graphic>
          <a:graphicData uri="http://schemas.openxmlformats.org/drawingml/2006/chart">
            <c:chart xmlns:c="http://schemas.openxmlformats.org/drawingml/2006/chart" xmlns:r="http://schemas.openxmlformats.org/officeDocument/2006/relationships" r:id="rId14"/>
          </a:graphicData>
        </a:graphic>
      </p:graphicFrame>
      <p:sp>
        <p:nvSpPr>
          <p:cNvPr id="4" name="TextBox 3"/>
          <p:cNvSpPr txBox="1"/>
          <p:nvPr>
            <p:custDataLst>
              <p:tags r:id="rId4"/>
            </p:custDataLst>
          </p:nvPr>
        </p:nvSpPr>
        <p:spPr>
          <a:xfrm>
            <a:off x="5076056" y="5229200"/>
            <a:ext cx="3672408" cy="1483777"/>
          </a:xfrm>
          <a:prstGeom prst="rect">
            <a:avLst/>
          </a:prstGeom>
          <a:noFill/>
          <a:ln w="6350">
            <a:solidFill>
              <a:srgbClr val="969696"/>
            </a:solidFill>
          </a:ln>
        </p:spPr>
        <p:txBody>
          <a:bodyPr wrap="square" lIns="108000" tIns="108000" rIns="108000" bIns="108000" rtlCol="0">
            <a:spAutoFit/>
          </a:bodyPr>
          <a:lstStyle/>
          <a:p>
            <a:pPr>
              <a:lnSpc>
                <a:spcPts val="2000"/>
              </a:lnSpc>
            </a:pPr>
            <a:r>
              <a:rPr lang="fr-FR" sz="2100" b="1" dirty="0">
                <a:solidFill>
                  <a:srgbClr val="852062"/>
                </a:solidFill>
              </a:rPr>
              <a:t>Le saviez-vous?</a:t>
            </a:r>
            <a:r>
              <a:rPr lang="fr-FR" sz="1300" dirty="0"/>
              <a:t> </a:t>
            </a:r>
            <a:r>
              <a:rPr lang="fr-FR" sz="1400" dirty="0"/>
              <a:t>Dans les régions rurales du Canada, le service d’urgence est parfois le seul endroit où le patient peut recevoir des soins qui, en régions </a:t>
            </a:r>
            <a:r>
              <a:rPr lang="fr-FR" sz="1400" dirty="0" smtClean="0"/>
              <a:t>urbaines</a:t>
            </a:r>
            <a:r>
              <a:rPr lang="fr-FR" sz="1400" dirty="0"/>
              <a:t>, sont offerts dans des </a:t>
            </a:r>
            <a:r>
              <a:rPr lang="fr-FR" sz="1400" dirty="0" smtClean="0"/>
              <a:t>cabinets de </a:t>
            </a:r>
            <a:r>
              <a:rPr lang="fr-FR" sz="1400" dirty="0"/>
              <a:t>médecine familiale*.</a:t>
            </a:r>
          </a:p>
        </p:txBody>
      </p:sp>
      <p:sp>
        <p:nvSpPr>
          <p:cNvPr id="19" name="Text Placeholder 2"/>
          <p:cNvSpPr txBox="1">
            <a:spLocks/>
          </p:cNvSpPr>
          <p:nvPr>
            <p:custDataLst>
              <p:tags r:id="rId5"/>
            </p:custDataLst>
          </p:nvPr>
        </p:nvSpPr>
        <p:spPr>
          <a:xfrm>
            <a:off x="1403648" y="1773936"/>
            <a:ext cx="7632848" cy="938719"/>
          </a:xfrm>
          <a:prstGeom prst="rect">
            <a:avLst/>
          </a:prstGeom>
          <a:solidFill>
            <a:schemeClr val="bg1"/>
          </a:solidFill>
        </p:spPr>
        <p:txBody>
          <a:bodyPr vert="horz" lIns="0" tIns="45720" rIns="91440" bIns="45720" rtlCol="0" anchor="ctr"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000"/>
              </a:lnSpc>
              <a:buNone/>
            </a:pPr>
            <a:r>
              <a:rPr lang="fr-FR" sz="1600" b="0" dirty="0"/>
              <a:t>La dernière fois que vous êtes allé au service d’urgence de l’hôpital, était-ce pour une affection qui, selon vous, aurait pu être traitée par les médecins qui travaillent là où vous recevez habituellement vos soins </a:t>
            </a:r>
            <a:r>
              <a:rPr lang="fr-FR" sz="1600" b="0" dirty="0" smtClean="0"/>
              <a:t>médicaux, </a:t>
            </a:r>
            <a:r>
              <a:rPr lang="fr-FR" sz="1600" b="0" dirty="0"/>
              <a:t>si ces derniers avaient été disponibles?</a:t>
            </a:r>
          </a:p>
        </p:txBody>
      </p:sp>
      <p:grpSp>
        <p:nvGrpSpPr>
          <p:cNvPr id="3" name="Group 2"/>
          <p:cNvGrpSpPr/>
          <p:nvPr>
            <p:custDataLst>
              <p:tags r:id="rId6"/>
            </p:custDataLst>
          </p:nvPr>
        </p:nvGrpSpPr>
        <p:grpSpPr>
          <a:xfrm>
            <a:off x="459578" y="6093296"/>
            <a:ext cx="3735790" cy="563423"/>
            <a:chOff x="459578" y="6093296"/>
            <a:chExt cx="3735790" cy="563423"/>
          </a:xfrm>
        </p:grpSpPr>
        <p:grpSp>
          <p:nvGrpSpPr>
            <p:cNvPr id="32" name="Group 2"/>
            <p:cNvGrpSpPr/>
            <p:nvPr>
              <p:custDataLst>
                <p:tags r:id="rId8"/>
              </p:custDataLst>
            </p:nvPr>
          </p:nvGrpSpPr>
          <p:grpSpPr>
            <a:xfrm>
              <a:off x="459578" y="6093296"/>
              <a:ext cx="3735790" cy="261616"/>
              <a:chOff x="1559256" y="5157202"/>
              <a:chExt cx="3735790" cy="253460"/>
            </a:xfrm>
          </p:grpSpPr>
          <p:grpSp>
            <p:nvGrpSpPr>
              <p:cNvPr id="33" name="Group 3"/>
              <p:cNvGrpSpPr/>
              <p:nvPr/>
            </p:nvGrpSpPr>
            <p:grpSpPr>
              <a:xfrm>
                <a:off x="1559256" y="5157202"/>
                <a:ext cx="2007598" cy="253454"/>
                <a:chOff x="2989195" y="6289577"/>
                <a:chExt cx="2186857" cy="264691"/>
              </a:xfrm>
            </p:grpSpPr>
            <p:sp>
              <p:nvSpPr>
                <p:cNvPr id="50"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51"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4" name="Group 5"/>
              <p:cNvGrpSpPr/>
              <p:nvPr/>
            </p:nvGrpSpPr>
            <p:grpSpPr>
              <a:xfrm>
                <a:off x="3494846" y="5157208"/>
                <a:ext cx="1800200" cy="253454"/>
                <a:chOff x="5092578" y="6289583"/>
                <a:chExt cx="2157032" cy="264691"/>
              </a:xfrm>
            </p:grpSpPr>
            <p:sp>
              <p:nvSpPr>
                <p:cNvPr id="48"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49"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52" name="TextBox 8"/>
            <p:cNvSpPr txBox="1"/>
            <p:nvPr>
              <p:custDataLst>
                <p:tags r:id="rId9"/>
              </p:custDataLst>
            </p:nvPr>
          </p:nvSpPr>
          <p:spPr>
            <a:xfrm>
              <a:off x="1595845" y="6395109"/>
              <a:ext cx="1680011" cy="261610"/>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53" name="Oval 9"/>
            <p:cNvSpPr/>
            <p:nvPr>
              <p:custDataLst>
                <p:tags r:id="rId10"/>
              </p:custDataLst>
            </p:nvPr>
          </p:nvSpPr>
          <p:spPr>
            <a:xfrm>
              <a:off x="1475655" y="6440709"/>
              <a:ext cx="164592" cy="16045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pic>
        <p:nvPicPr>
          <p:cNvPr id="16" name="Picture 5"/>
          <p:cNvPicPr>
            <a:picLocks noChangeAspect="1" noChangeArrowheads="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bwMode="auto">
          <a:xfrm>
            <a:off x="467544" y="1916832"/>
            <a:ext cx="720080" cy="71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811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384175" y="692696"/>
            <a:ext cx="7924800" cy="4525963"/>
          </a:xfrm>
        </p:spPr>
        <p:txBody>
          <a:bodyPr>
            <a:noAutofit/>
          </a:bodyPr>
          <a:lstStyle/>
          <a:p>
            <a:pPr marL="0" indent="0">
              <a:lnSpc>
                <a:spcPts val="1200"/>
              </a:lnSpc>
              <a:buNone/>
            </a:pPr>
            <a:r>
              <a:rPr lang="fr-FR" sz="900" b="0" dirty="0">
                <a:solidFill>
                  <a:schemeClr val="tx1"/>
                </a:solidFill>
                <a:latin typeface="Arial" panose="020B0604020202020204" pitchFamily="34" charset="0"/>
              </a:rPr>
              <a:t>La production du présent document est rendue possible grâce à un apport financier de Santé Canada et des gouvernements provinciaux et territoriaux. Les opinions exprimées dans ce rapport ne représentent pas nécessairement celles de Santé Canada ou celles des gouvernements </a:t>
            </a:r>
            <a:r>
              <a:rPr lang="fr-FR" sz="900" b="0" dirty="0" smtClean="0">
                <a:solidFill>
                  <a:schemeClr val="tx1"/>
                </a:solidFill>
                <a:latin typeface="Arial" panose="020B0604020202020204" pitchFamily="34" charset="0"/>
              </a:rPr>
              <a:t>provinciaux</a:t>
            </a:r>
            <a:br>
              <a:rPr lang="fr-FR" sz="900" b="0" dirty="0" smtClean="0">
                <a:solidFill>
                  <a:schemeClr val="tx1"/>
                </a:solidFill>
                <a:latin typeface="Arial" panose="020B0604020202020204" pitchFamily="34" charset="0"/>
              </a:rPr>
            </a:br>
            <a:r>
              <a:rPr lang="fr-FR" sz="900" b="0" dirty="0" smtClean="0">
                <a:solidFill>
                  <a:schemeClr val="tx1"/>
                </a:solidFill>
                <a:latin typeface="Arial" panose="020B0604020202020204" pitchFamily="34" charset="0"/>
              </a:rPr>
              <a:t>et </a:t>
            </a:r>
            <a:r>
              <a:rPr lang="fr-FR" sz="900" b="0" dirty="0">
                <a:solidFill>
                  <a:schemeClr val="tx1"/>
                </a:solidFill>
                <a:latin typeface="Arial" panose="020B0604020202020204" pitchFamily="34" charset="0"/>
              </a:rPr>
              <a:t>territoriaux.</a:t>
            </a:r>
          </a:p>
          <a:p>
            <a:pPr marL="0" indent="0">
              <a:lnSpc>
                <a:spcPts val="1200"/>
              </a:lnSpc>
              <a:buNone/>
            </a:pPr>
            <a:r>
              <a:rPr lang="fr-FR" sz="900" b="0" dirty="0" smtClean="0">
                <a:solidFill>
                  <a:schemeClr val="tx1"/>
                </a:solidFill>
                <a:latin typeface="Arial" panose="020B0604020202020204" pitchFamily="34" charset="0"/>
              </a:rPr>
              <a:t>À </a:t>
            </a:r>
            <a:r>
              <a:rPr lang="fr-FR" sz="900" b="0" dirty="0">
                <a:solidFill>
                  <a:schemeClr val="tx1"/>
                </a:solidFill>
                <a:latin typeface="Arial" panose="020B0604020202020204" pitchFamily="34" charset="0"/>
              </a:rPr>
              <a:t>moins d’indication contraire, les données utilisées proviennent des provinces et territoires du Canada.</a:t>
            </a:r>
          </a:p>
          <a:p>
            <a:pPr marL="0" indent="0">
              <a:lnSpc>
                <a:spcPts val="1200"/>
              </a:lnSpc>
              <a:buNone/>
            </a:pPr>
            <a:r>
              <a:rPr lang="en-US" sz="900" b="0" dirty="0" err="1" smtClean="0">
                <a:solidFill>
                  <a:schemeClr val="tx1"/>
                </a:solidFill>
                <a:latin typeface="Arial" panose="020B0604020202020204" pitchFamily="34" charset="0"/>
              </a:rPr>
              <a:t>Tous</a:t>
            </a:r>
            <a:r>
              <a:rPr lang="en-US" sz="900" b="0" dirty="0" smtClean="0">
                <a:solidFill>
                  <a:schemeClr val="tx1"/>
                </a:solidFill>
                <a:latin typeface="Arial" panose="020B0604020202020204" pitchFamily="34" charset="0"/>
              </a:rPr>
              <a:t> </a:t>
            </a:r>
            <a:r>
              <a:rPr lang="en-US" sz="900" b="0" dirty="0">
                <a:solidFill>
                  <a:schemeClr val="tx1"/>
                </a:solidFill>
                <a:latin typeface="Arial" panose="020B0604020202020204" pitchFamily="34" charset="0"/>
              </a:rPr>
              <a:t>droits </a:t>
            </a:r>
            <a:r>
              <a:rPr lang="en-US" sz="900" b="0" dirty="0" err="1">
                <a:solidFill>
                  <a:schemeClr val="tx1"/>
                </a:solidFill>
                <a:latin typeface="Arial" panose="020B0604020202020204" pitchFamily="34" charset="0"/>
              </a:rPr>
              <a:t>réservés</a:t>
            </a:r>
            <a:r>
              <a:rPr lang="en-US" sz="900" b="0" dirty="0">
                <a:solidFill>
                  <a:schemeClr val="tx1"/>
                </a:solidFill>
                <a:latin typeface="Arial" panose="020B0604020202020204" pitchFamily="34" charset="0"/>
              </a:rPr>
              <a:t>.</a:t>
            </a:r>
          </a:p>
          <a:p>
            <a:pPr marL="0" indent="0">
              <a:lnSpc>
                <a:spcPts val="1200"/>
              </a:lnSpc>
              <a:buNone/>
            </a:pPr>
            <a:r>
              <a:rPr lang="fr-FR" sz="900" b="0" dirty="0" smtClean="0">
                <a:solidFill>
                  <a:schemeClr val="tx1"/>
                </a:solidFill>
                <a:latin typeface="Arial" panose="020B0604020202020204" pitchFamily="34" charset="0"/>
              </a:rPr>
              <a:t>Le </a:t>
            </a:r>
            <a:r>
              <a:rPr lang="fr-FR" sz="900" b="0" dirty="0">
                <a:solidFill>
                  <a:schemeClr val="tx1"/>
                </a:solidFill>
                <a:latin typeface="Arial" panose="020B0604020202020204" pitchFamily="34" charset="0"/>
              </a:rPr>
              <a:t>contenu de cette publication peut être reproduit tel quel, en tout ou en partie et par quelque moyen que ce soit, uniquement à des fins non commerciales pourvu que l’Institut canadien d’information sur la santé soit clairement identifié comme le titulaire du droit d’auteur. Toute reproduction ou utilisation de cette publication et de son contenu à des fins commerciales requiert l’autorisation écrite préalable de l’Institut canadien d’information sur la santé. La reproduction ou l’utilisation de cette publication ou de son contenu qui sous-entend le consentement de l’Institut canadien d’information sur la santé, ou toute affiliation avec celui-ci, est interdite.</a:t>
            </a:r>
          </a:p>
          <a:p>
            <a:pPr marL="0" indent="0">
              <a:lnSpc>
                <a:spcPts val="1200"/>
              </a:lnSpc>
              <a:buNone/>
            </a:pPr>
            <a:r>
              <a:rPr lang="fr-FR" sz="900" b="0" dirty="0" smtClean="0">
                <a:solidFill>
                  <a:schemeClr val="tx1"/>
                </a:solidFill>
                <a:latin typeface="Arial" panose="020B0604020202020204" pitchFamily="34" charset="0"/>
              </a:rPr>
              <a:t>Pour </a:t>
            </a:r>
            <a:r>
              <a:rPr lang="fr-FR" sz="900" b="0" dirty="0">
                <a:solidFill>
                  <a:schemeClr val="tx1"/>
                </a:solidFill>
                <a:latin typeface="Arial" panose="020B0604020202020204" pitchFamily="34" charset="0"/>
              </a:rPr>
              <a:t>obtenir une autorisation ou des renseignements, veuillez contacter l’ICIS :</a:t>
            </a:r>
          </a:p>
          <a:p>
            <a:pPr marL="0" indent="0">
              <a:lnSpc>
                <a:spcPts val="1200"/>
              </a:lnSpc>
              <a:spcAft>
                <a:spcPts val="0"/>
              </a:spcAft>
              <a:buNone/>
            </a:pPr>
            <a:r>
              <a:rPr lang="fr-FR" sz="900" b="0" dirty="0" smtClean="0">
                <a:solidFill>
                  <a:schemeClr val="tx1"/>
                </a:solidFill>
                <a:latin typeface="Arial" panose="020B0604020202020204" pitchFamily="34" charset="0"/>
              </a:rPr>
              <a:t>Institut </a:t>
            </a:r>
            <a:r>
              <a:rPr lang="fr-FR" sz="900" b="0" dirty="0">
                <a:solidFill>
                  <a:schemeClr val="tx1"/>
                </a:solidFill>
                <a:latin typeface="Arial" panose="020B0604020202020204" pitchFamily="34" charset="0"/>
              </a:rPr>
              <a:t>canadien d’information sur la santé</a:t>
            </a:r>
          </a:p>
          <a:p>
            <a:pPr marL="0" indent="0">
              <a:lnSpc>
                <a:spcPts val="1200"/>
              </a:lnSpc>
              <a:spcBef>
                <a:spcPts val="0"/>
              </a:spcBef>
              <a:spcAft>
                <a:spcPts val="0"/>
              </a:spcAft>
              <a:buNone/>
            </a:pPr>
            <a:r>
              <a:rPr lang="en-US" sz="900" b="0" dirty="0">
                <a:solidFill>
                  <a:schemeClr val="tx1"/>
                </a:solidFill>
                <a:latin typeface="Arial" panose="020B0604020202020204" pitchFamily="34" charset="0"/>
              </a:rPr>
              <a:t>495, </a:t>
            </a:r>
            <a:r>
              <a:rPr lang="en-US" sz="900" b="0" dirty="0" err="1">
                <a:solidFill>
                  <a:schemeClr val="tx1"/>
                </a:solidFill>
                <a:latin typeface="Arial" panose="020B0604020202020204" pitchFamily="34" charset="0"/>
              </a:rPr>
              <a:t>chemin</a:t>
            </a:r>
            <a:r>
              <a:rPr lang="en-US" sz="900" b="0" dirty="0">
                <a:solidFill>
                  <a:schemeClr val="tx1"/>
                </a:solidFill>
                <a:latin typeface="Arial" panose="020B0604020202020204" pitchFamily="34" charset="0"/>
              </a:rPr>
              <a:t> Richmond, bureau 600</a:t>
            </a:r>
          </a:p>
          <a:p>
            <a:pPr marL="0" indent="0">
              <a:lnSpc>
                <a:spcPts val="1200"/>
              </a:lnSpc>
              <a:spcBef>
                <a:spcPts val="0"/>
              </a:spcBef>
              <a:buNone/>
            </a:pPr>
            <a:r>
              <a:rPr lang="en-US" sz="900" b="0" dirty="0">
                <a:solidFill>
                  <a:schemeClr val="tx1"/>
                </a:solidFill>
                <a:latin typeface="Arial" panose="020B0604020202020204" pitchFamily="34" charset="0"/>
              </a:rPr>
              <a:t>Ottawa (Ontario)  K2A 4H6</a:t>
            </a:r>
          </a:p>
          <a:p>
            <a:pPr marL="0" indent="0">
              <a:lnSpc>
                <a:spcPts val="1200"/>
              </a:lnSpc>
              <a:spcAft>
                <a:spcPts val="0"/>
              </a:spcAft>
              <a:buNone/>
            </a:pPr>
            <a:r>
              <a:rPr lang="en-US" sz="900" b="0" dirty="0" err="1" smtClean="0">
                <a:solidFill>
                  <a:schemeClr val="tx1"/>
                </a:solidFill>
                <a:latin typeface="Arial" panose="020B0604020202020204" pitchFamily="34" charset="0"/>
              </a:rPr>
              <a:t>Téléphone</a:t>
            </a:r>
            <a:r>
              <a:rPr lang="en-US" sz="900" b="0" dirty="0" smtClean="0">
                <a:solidFill>
                  <a:schemeClr val="tx1"/>
                </a:solidFill>
                <a:latin typeface="Arial" panose="020B0604020202020204" pitchFamily="34" charset="0"/>
              </a:rPr>
              <a:t> </a:t>
            </a:r>
            <a:r>
              <a:rPr lang="en-US" sz="900" b="0" dirty="0">
                <a:solidFill>
                  <a:schemeClr val="tx1"/>
                </a:solidFill>
                <a:latin typeface="Arial" panose="020B0604020202020204" pitchFamily="34" charset="0"/>
              </a:rPr>
              <a:t>: 613-241-7860</a:t>
            </a:r>
          </a:p>
          <a:p>
            <a:pPr marL="0" indent="0">
              <a:lnSpc>
                <a:spcPts val="1200"/>
              </a:lnSpc>
              <a:spcBef>
                <a:spcPts val="0"/>
              </a:spcBef>
              <a:spcAft>
                <a:spcPts val="0"/>
              </a:spcAft>
              <a:buNone/>
            </a:pPr>
            <a:r>
              <a:rPr lang="en-US" sz="900" b="0" dirty="0" err="1">
                <a:solidFill>
                  <a:schemeClr val="tx1"/>
                </a:solidFill>
                <a:latin typeface="Arial" panose="020B0604020202020204" pitchFamily="34" charset="0"/>
              </a:rPr>
              <a:t>Télécopieur</a:t>
            </a:r>
            <a:r>
              <a:rPr lang="en-US" sz="900" b="0" dirty="0">
                <a:solidFill>
                  <a:schemeClr val="tx1"/>
                </a:solidFill>
                <a:latin typeface="Arial" panose="020B0604020202020204" pitchFamily="34" charset="0"/>
              </a:rPr>
              <a:t> : 613-241-8120</a:t>
            </a:r>
          </a:p>
          <a:p>
            <a:pPr marL="0" indent="0">
              <a:lnSpc>
                <a:spcPts val="1200"/>
              </a:lnSpc>
              <a:spcBef>
                <a:spcPts val="0"/>
              </a:spcBef>
              <a:spcAft>
                <a:spcPts val="0"/>
              </a:spcAft>
              <a:buNone/>
            </a:pPr>
            <a:r>
              <a:rPr lang="en-US" sz="900" b="0" dirty="0">
                <a:solidFill>
                  <a:schemeClr val="tx1"/>
                </a:solidFill>
                <a:latin typeface="Arial" panose="020B0604020202020204" pitchFamily="34" charset="0"/>
                <a:hlinkClick r:id="rId4"/>
              </a:rPr>
              <a:t>www.icis.ca</a:t>
            </a:r>
          </a:p>
          <a:p>
            <a:pPr marL="0" indent="0">
              <a:lnSpc>
                <a:spcPts val="1200"/>
              </a:lnSpc>
              <a:spcBef>
                <a:spcPts val="0"/>
              </a:spcBef>
              <a:buNone/>
            </a:pPr>
            <a:r>
              <a:rPr lang="en-US" sz="900" b="0" dirty="0">
                <a:solidFill>
                  <a:schemeClr val="tx1"/>
                </a:solidFill>
                <a:latin typeface="Arial" panose="020B0604020202020204" pitchFamily="34" charset="0"/>
                <a:hlinkClick r:id="rId5"/>
              </a:rPr>
              <a:t>droitdauteur@icis.ca</a:t>
            </a:r>
          </a:p>
          <a:p>
            <a:pPr marL="0" indent="0">
              <a:lnSpc>
                <a:spcPts val="1200"/>
              </a:lnSpc>
              <a:buNone/>
            </a:pPr>
            <a:r>
              <a:rPr lang="en-US" sz="900" b="0" dirty="0">
                <a:solidFill>
                  <a:schemeClr val="tx1"/>
                </a:solidFill>
                <a:latin typeface="Arial" panose="020B0604020202020204" pitchFamily="34" charset="0"/>
              </a:rPr>
              <a:t>ISBN 978-1-77109-558-7</a:t>
            </a:r>
          </a:p>
          <a:p>
            <a:pPr marL="0" indent="0">
              <a:lnSpc>
                <a:spcPts val="1200"/>
              </a:lnSpc>
              <a:buNone/>
            </a:pPr>
            <a:r>
              <a:rPr lang="fr-FR" sz="900" b="0" dirty="0" smtClean="0">
                <a:solidFill>
                  <a:schemeClr val="tx1"/>
                </a:solidFill>
                <a:latin typeface="Arial" panose="020B0604020202020204" pitchFamily="34" charset="0"/>
              </a:rPr>
              <a:t>© 2017 </a:t>
            </a:r>
            <a:r>
              <a:rPr lang="fr-FR" sz="900" b="0" dirty="0">
                <a:solidFill>
                  <a:schemeClr val="tx1"/>
                </a:solidFill>
                <a:latin typeface="Arial" panose="020B0604020202020204" pitchFamily="34" charset="0"/>
              </a:rPr>
              <a:t>Institut canadien d’information sur la santé</a:t>
            </a:r>
          </a:p>
          <a:p>
            <a:pPr marL="0" indent="0">
              <a:lnSpc>
                <a:spcPts val="1200"/>
              </a:lnSpc>
              <a:spcAft>
                <a:spcPts val="0"/>
              </a:spcAft>
              <a:buNone/>
            </a:pPr>
            <a:r>
              <a:rPr lang="en-US" sz="900" b="0" dirty="0" smtClean="0">
                <a:solidFill>
                  <a:schemeClr val="tx1"/>
                </a:solidFill>
                <a:latin typeface="Arial" panose="020B0604020202020204" pitchFamily="34" charset="0"/>
              </a:rPr>
              <a:t>Comment </a:t>
            </a:r>
            <a:r>
              <a:rPr lang="en-US" sz="900" b="0" dirty="0">
                <a:solidFill>
                  <a:schemeClr val="tx1"/>
                </a:solidFill>
                <a:latin typeface="Arial" panose="020B0604020202020204" pitchFamily="34" charset="0"/>
              </a:rPr>
              <a:t>citer </a:t>
            </a:r>
            <a:r>
              <a:rPr lang="en-US" sz="900" b="0" dirty="0" err="1">
                <a:solidFill>
                  <a:schemeClr val="tx1"/>
                </a:solidFill>
                <a:latin typeface="Arial" panose="020B0604020202020204" pitchFamily="34" charset="0"/>
              </a:rPr>
              <a:t>ce</a:t>
            </a:r>
            <a:r>
              <a:rPr lang="en-US" sz="900" b="0" dirty="0">
                <a:solidFill>
                  <a:schemeClr val="tx1"/>
                </a:solidFill>
                <a:latin typeface="Arial" panose="020B0604020202020204" pitchFamily="34" charset="0"/>
              </a:rPr>
              <a:t> document :</a:t>
            </a:r>
          </a:p>
          <a:p>
            <a:pPr marL="0" indent="0">
              <a:lnSpc>
                <a:spcPts val="1200"/>
              </a:lnSpc>
              <a:spcBef>
                <a:spcPts val="0"/>
              </a:spcBef>
              <a:buNone/>
            </a:pPr>
            <a:r>
              <a:rPr lang="fr-FR" sz="900" b="0" dirty="0" smtClean="0">
                <a:solidFill>
                  <a:schemeClr val="tx1"/>
                </a:solidFill>
                <a:latin typeface="Arial" panose="020B0604020202020204" pitchFamily="34" charset="0"/>
              </a:rPr>
              <a:t>Institut canadien d’information sur la santé. </a:t>
            </a:r>
            <a:r>
              <a:rPr lang="fr-FR" sz="900" b="0" i="1" dirty="0">
                <a:solidFill>
                  <a:schemeClr val="tx1"/>
                </a:solidFill>
                <a:latin typeface="Arial" panose="020B0604020202020204" pitchFamily="34" charset="0"/>
              </a:rPr>
              <a:t>Résultats du Canada : Enquête internationale de 2016 du </a:t>
            </a:r>
            <a:r>
              <a:rPr lang="fr-FR" sz="900" b="0" i="1" dirty="0" smtClean="0">
                <a:solidFill>
                  <a:schemeClr val="tx1"/>
                </a:solidFill>
                <a:latin typeface="Arial" panose="020B0604020202020204" pitchFamily="34" charset="0"/>
              </a:rPr>
              <a:t>Fonds du </a:t>
            </a:r>
            <a:r>
              <a:rPr lang="fr-FR" sz="900" b="0" i="1" dirty="0">
                <a:solidFill>
                  <a:schemeClr val="tx1"/>
                </a:solidFill>
                <a:latin typeface="Arial" panose="020B0604020202020204" pitchFamily="34" charset="0"/>
              </a:rPr>
              <a:t>Commonwealth sur les politiques </a:t>
            </a:r>
            <a:r>
              <a:rPr lang="fr-FR" sz="900" b="0" i="1" dirty="0" smtClean="0">
                <a:solidFill>
                  <a:schemeClr val="tx1"/>
                </a:solidFill>
                <a:latin typeface="Arial" panose="020B0604020202020204" pitchFamily="34" charset="0"/>
              </a:rPr>
              <a:t>de santé </a:t>
            </a:r>
            <a:r>
              <a:rPr lang="fr-FR" sz="900" b="0" i="1" dirty="0">
                <a:solidFill>
                  <a:schemeClr val="tx1"/>
                </a:solidFill>
                <a:latin typeface="Arial" panose="020B0604020202020204" pitchFamily="34" charset="0"/>
              </a:rPr>
              <a:t>réalisée auprès d’adultes de 11 </a:t>
            </a:r>
            <a:r>
              <a:rPr lang="fr-FR" sz="900" b="0" i="1" dirty="0" smtClean="0">
                <a:solidFill>
                  <a:schemeClr val="tx1"/>
                </a:solidFill>
                <a:latin typeface="Arial" panose="020B0604020202020204" pitchFamily="34" charset="0"/>
              </a:rPr>
              <a:t>pays</a:t>
            </a:r>
            <a:r>
              <a:rPr lang="fr-FR" sz="900" b="0" dirty="0" smtClean="0">
                <a:solidFill>
                  <a:schemeClr val="tx1"/>
                </a:solidFill>
                <a:latin typeface="Arial" panose="020B0604020202020204" pitchFamily="34" charset="0"/>
              </a:rPr>
              <a:t>. Ottawa, ON : ICIS; 2017.</a:t>
            </a:r>
          </a:p>
          <a:p>
            <a:pPr marL="0" indent="0">
              <a:lnSpc>
                <a:spcPts val="1200"/>
              </a:lnSpc>
              <a:spcAft>
                <a:spcPts val="0"/>
              </a:spcAft>
              <a:buNone/>
            </a:pPr>
            <a:r>
              <a:rPr lang="en-US" sz="900" b="0" dirty="0" smtClean="0">
                <a:solidFill>
                  <a:schemeClr val="tx1"/>
                </a:solidFill>
                <a:latin typeface="Arial" panose="020B0604020202020204" pitchFamily="34" charset="0"/>
              </a:rPr>
              <a:t>This </a:t>
            </a:r>
            <a:r>
              <a:rPr lang="en-US" sz="900" b="0" dirty="0">
                <a:solidFill>
                  <a:schemeClr val="tx1"/>
                </a:solidFill>
                <a:latin typeface="Arial" panose="020B0604020202020204" pitchFamily="34" charset="0"/>
              </a:rPr>
              <a:t>publication is also available in English under the title </a:t>
            </a:r>
            <a:r>
              <a:rPr lang="en-US" sz="900" b="0" i="1" dirty="0">
                <a:solidFill>
                  <a:schemeClr val="tx1"/>
                </a:solidFill>
                <a:latin typeface="Arial" panose="020B0604020202020204" pitchFamily="34" charset="0"/>
              </a:rPr>
              <a:t>How Canada Compares: Results From The Commonwealth Fund’s 2016 International Health Policy Survey of Adults in 11 Countries</a:t>
            </a:r>
            <a:r>
              <a:rPr lang="en-US" sz="900" b="0" dirty="0" smtClean="0">
                <a:solidFill>
                  <a:schemeClr val="tx1"/>
                </a:solidFill>
                <a:latin typeface="Arial" panose="020B0604020202020204" pitchFamily="34" charset="0"/>
              </a:rPr>
              <a:t>.</a:t>
            </a:r>
            <a:endParaRPr lang="en-US" sz="900" b="0" i="1" dirty="0">
              <a:solidFill>
                <a:schemeClr val="tx1"/>
              </a:solidFill>
              <a:latin typeface="Arial" panose="020B0604020202020204" pitchFamily="34" charset="0"/>
            </a:endParaRPr>
          </a:p>
          <a:p>
            <a:pPr marL="0" indent="0">
              <a:lnSpc>
                <a:spcPts val="1200"/>
              </a:lnSpc>
              <a:spcBef>
                <a:spcPts val="0"/>
              </a:spcBef>
              <a:buNone/>
            </a:pPr>
            <a:r>
              <a:rPr lang="en-US" sz="900" b="0" dirty="0">
                <a:solidFill>
                  <a:schemeClr val="tx1"/>
                </a:solidFill>
                <a:latin typeface="Arial" panose="020B0604020202020204" pitchFamily="34" charset="0"/>
              </a:rPr>
              <a:t>ISBN 978-1-77109-557-0</a:t>
            </a:r>
          </a:p>
        </p:txBody>
      </p:sp>
    </p:spTree>
    <p:extLst>
      <p:ext uri="{BB962C8B-B14F-4D97-AF65-F5344CB8AC3E}">
        <p14:creationId xmlns:p14="http://schemas.microsoft.com/office/powerpoint/2010/main" val="3191931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229600" cy="1361911"/>
          </a:xfrm>
        </p:spPr>
        <p:txBody>
          <a:bodyPr/>
          <a:lstStyle/>
          <a:p>
            <a:r>
              <a:rPr lang="fr-FR" dirty="0"/>
              <a:t>Le Canada affiche une légère </a:t>
            </a:r>
            <a:r>
              <a:rPr lang="fr-FR" dirty="0" smtClean="0"/>
              <a:t>amélioration</a:t>
            </a:r>
            <a:br>
              <a:rPr lang="fr-FR" dirty="0" smtClean="0"/>
            </a:br>
            <a:r>
              <a:rPr lang="fr-FR" dirty="0" smtClean="0"/>
              <a:t>au </a:t>
            </a:r>
            <a:r>
              <a:rPr lang="fr-FR" dirty="0"/>
              <a:t>chapitre des visites au service d’urgence potentiellement évitables</a:t>
            </a:r>
            <a:endParaRPr lang="en-CA" dirty="0"/>
          </a:p>
        </p:txBody>
      </p:sp>
      <p:graphicFrame>
        <p:nvGraphicFramePr>
          <p:cNvPr id="6" name="Chart 5"/>
          <p:cNvGraphicFramePr/>
          <p:nvPr>
            <p:custDataLst>
              <p:tags r:id="rId2"/>
            </p:custDataLst>
            <p:extLst>
              <p:ext uri="{D42A27DB-BD31-4B8C-83A1-F6EECF244321}">
                <p14:modId xmlns:p14="http://schemas.microsoft.com/office/powerpoint/2010/main" val="3740229147"/>
              </p:ext>
            </p:extLst>
          </p:nvPr>
        </p:nvGraphicFramePr>
        <p:xfrm>
          <a:off x="4329881" y="2746969"/>
          <a:ext cx="3698504" cy="3562351"/>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 Placeholder 2"/>
          <p:cNvSpPr txBox="1">
            <a:spLocks/>
          </p:cNvSpPr>
          <p:nvPr>
            <p:custDataLst>
              <p:tags r:id="rId3"/>
            </p:custDataLst>
          </p:nvPr>
        </p:nvSpPr>
        <p:spPr>
          <a:xfrm>
            <a:off x="1331640" y="1770201"/>
            <a:ext cx="6840760" cy="938719"/>
          </a:xfrm>
          <a:prstGeom prst="rect">
            <a:avLst/>
          </a:prstGeom>
          <a:solidFill>
            <a:schemeClr val="bg1"/>
          </a:solidFill>
        </p:spPr>
        <p:txBody>
          <a:bodyPr vert="horz" lIns="0" tIns="45720" rIns="91440" bIns="45720" rtlCol="0" anchor="ctr" anchorCtr="0">
            <a:normAutofit fontScale="85000" lnSpcReduction="10000"/>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b="0" dirty="0"/>
              <a:t>La dernière fois que vous êtes allé au service d’urgence de l’hôpital, était-ce pour une affection qui, selon vous, aurait pu être traitée par les médecins qui travaillent là où vous recevez habituellement vos soins médicaux, si ces derniers avaient été disponibles? </a:t>
            </a:r>
          </a:p>
        </p:txBody>
      </p:sp>
      <p:pic>
        <p:nvPicPr>
          <p:cNvPr id="7" name="Picture 5"/>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bwMode="auto">
          <a:xfrm>
            <a:off x="467544" y="1916832"/>
            <a:ext cx="720080" cy="71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1259632" y="3502495"/>
            <a:ext cx="1903308" cy="1224136"/>
          </a:xfrm>
          <a:prstGeom prst="rect">
            <a:avLst/>
          </a:prstGeom>
        </p:spPr>
      </p:pic>
    </p:spTree>
    <p:extLst>
      <p:ext uri="{BB962C8B-B14F-4D97-AF65-F5344CB8AC3E}">
        <p14:creationId xmlns:p14="http://schemas.microsoft.com/office/powerpoint/2010/main" val="4013621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custDataLst>
              <p:tags r:id="rId1"/>
            </p:custDataLst>
          </p:nvPr>
        </p:nvSpPr>
        <p:spPr>
          <a:xfrm>
            <a:off x="487363" y="1773936"/>
            <a:ext cx="7685037" cy="938719"/>
          </a:xfrm>
          <a:prstGeom prst="rect">
            <a:avLst/>
          </a:prstGeom>
          <a:solidFill>
            <a:schemeClr val="bg1"/>
          </a:solidFill>
        </p:spPr>
        <p:txBody>
          <a:bodyPr vert="horz" lIns="0" tIns="45720" rIns="91440" bIns="45720" rtlCol="0" anchor="t"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b="0" dirty="0"/>
              <a:t>Visites au service d’urgence, </a:t>
            </a:r>
            <a:r>
              <a:rPr lang="fr-FR" sz="1600" b="0" dirty="0" smtClean="0"/>
              <a:t>2013-2014*</a:t>
            </a:r>
            <a:endParaRPr lang="fr-FR" sz="1600" b="0" dirty="0"/>
          </a:p>
        </p:txBody>
      </p:sp>
      <p:sp>
        <p:nvSpPr>
          <p:cNvPr id="2" name="Title 1"/>
          <p:cNvSpPr>
            <a:spLocks noGrp="1"/>
          </p:cNvSpPr>
          <p:nvPr>
            <p:ph type="title"/>
            <p:custDataLst>
              <p:tags r:id="rId2"/>
            </p:custDataLst>
          </p:nvPr>
        </p:nvSpPr>
        <p:spPr>
          <a:xfrm>
            <a:off x="370940" y="370637"/>
            <a:ext cx="8229600" cy="1361911"/>
          </a:xfrm>
        </p:spPr>
        <p:txBody>
          <a:bodyPr/>
          <a:lstStyle/>
          <a:p>
            <a:r>
              <a:rPr lang="en-CA" dirty="0"/>
              <a:t>S</a:t>
            </a:r>
            <a:r>
              <a:rPr lang="en-CA" dirty="0" smtClean="0"/>
              <a:t>ources des </a:t>
            </a:r>
            <a:r>
              <a:rPr lang="fr-FR" dirty="0" smtClean="0"/>
              <a:t>visites potentiellement évitables</a:t>
            </a:r>
            <a:r>
              <a:rPr lang="fr-FR" dirty="0"/>
              <a:t> </a:t>
            </a:r>
            <a:r>
              <a:rPr lang="fr-FR" dirty="0" smtClean="0"/>
              <a:t>aux services d’urgence identifiés dans une étude antérieure de l’ICIS</a:t>
            </a:r>
            <a:endParaRPr lang="en-CA" dirty="0"/>
          </a:p>
        </p:txBody>
      </p:sp>
      <p:sp>
        <p:nvSpPr>
          <p:cNvPr id="10" name="Rectangle 9"/>
          <p:cNvSpPr/>
          <p:nvPr>
            <p:custDataLst>
              <p:tags r:id="rId3"/>
            </p:custDataLst>
          </p:nvPr>
        </p:nvSpPr>
        <p:spPr>
          <a:xfrm>
            <a:off x="5148064" y="2969103"/>
            <a:ext cx="3600400" cy="2836161"/>
          </a:xfrm>
          <a:prstGeom prst="rect">
            <a:avLst/>
          </a:prstGeom>
        </p:spPr>
        <p:txBody>
          <a:bodyPr wrap="square">
            <a:spAutoFit/>
          </a:bodyPr>
          <a:lstStyle/>
          <a:p>
            <a:pPr>
              <a:lnSpc>
                <a:spcPts val="2000"/>
              </a:lnSpc>
              <a:spcAft>
                <a:spcPts val="300"/>
              </a:spcAft>
            </a:pPr>
            <a:r>
              <a:rPr lang="en-US" sz="2200" b="1" dirty="0" err="1">
                <a:solidFill>
                  <a:srgbClr val="852062"/>
                </a:solidFill>
              </a:rPr>
              <a:t>Près</a:t>
            </a:r>
            <a:r>
              <a:rPr lang="en-US" sz="2200" b="1" dirty="0">
                <a:solidFill>
                  <a:srgbClr val="852062"/>
                </a:solidFill>
              </a:rPr>
              <a:t> de la </a:t>
            </a:r>
            <a:r>
              <a:rPr lang="en-US" sz="2200" b="1" dirty="0" err="1">
                <a:solidFill>
                  <a:srgbClr val="852062"/>
                </a:solidFill>
              </a:rPr>
              <a:t>moitié</a:t>
            </a:r>
            <a:r>
              <a:rPr lang="en-US" sz="1500" b="1" dirty="0">
                <a:solidFill>
                  <a:srgbClr val="852062"/>
                </a:solidFill>
              </a:rPr>
              <a:t> </a:t>
            </a:r>
            <a:r>
              <a:rPr lang="fr-CA" sz="1500" dirty="0"/>
              <a:t>de ces visites au service d’urgence étaient dues à l’un des problèmes suivants :</a:t>
            </a:r>
          </a:p>
          <a:p>
            <a:pPr marL="285750" indent="-285750">
              <a:lnSpc>
                <a:spcPts val="2000"/>
              </a:lnSpc>
              <a:spcAft>
                <a:spcPts val="300"/>
              </a:spcAft>
              <a:buFont typeface="Arial" panose="020B0604020202020204" pitchFamily="34" charset="0"/>
              <a:buChar char="•"/>
            </a:pPr>
            <a:r>
              <a:rPr lang="fr-FR" sz="1500" dirty="0"/>
              <a:t>infection aiguë des voies respiratoires supérieures (13 %)</a:t>
            </a:r>
          </a:p>
          <a:p>
            <a:pPr marL="285750" indent="-285750">
              <a:lnSpc>
                <a:spcPts val="2000"/>
              </a:lnSpc>
              <a:spcAft>
                <a:spcPts val="300"/>
              </a:spcAft>
              <a:buFont typeface="Arial" panose="020B0604020202020204" pitchFamily="34" charset="0"/>
              <a:buChar char="•"/>
            </a:pPr>
            <a:r>
              <a:rPr lang="fr-FR" sz="1500" dirty="0"/>
              <a:t>traitement par antibiotiques (13 %)</a:t>
            </a:r>
          </a:p>
          <a:p>
            <a:pPr marL="285750" indent="-285750">
              <a:lnSpc>
                <a:spcPts val="2000"/>
              </a:lnSpc>
              <a:spcAft>
                <a:spcPts val="300"/>
              </a:spcAft>
              <a:buFont typeface="Arial" panose="020B0604020202020204" pitchFamily="34" charset="0"/>
              <a:buChar char="•"/>
            </a:pPr>
            <a:r>
              <a:rPr lang="fr-FR" sz="1500" dirty="0"/>
              <a:t>mal de gorge (8 %) </a:t>
            </a:r>
          </a:p>
          <a:p>
            <a:pPr marL="285750" indent="-285750">
              <a:lnSpc>
                <a:spcPts val="2000"/>
              </a:lnSpc>
              <a:spcAft>
                <a:spcPts val="300"/>
              </a:spcAft>
              <a:buFont typeface="Arial" panose="020B0604020202020204" pitchFamily="34" charset="0"/>
              <a:buChar char="•"/>
            </a:pPr>
            <a:r>
              <a:rPr lang="fr-FR" sz="1500" dirty="0"/>
              <a:t>otite (7 %) </a:t>
            </a:r>
          </a:p>
          <a:p>
            <a:pPr marL="285750" indent="-285750">
              <a:lnSpc>
                <a:spcPts val="2000"/>
              </a:lnSpc>
              <a:spcAft>
                <a:spcPts val="300"/>
              </a:spcAft>
              <a:buFont typeface="Arial" panose="020B0604020202020204" pitchFamily="34" charset="0"/>
              <a:buChar char="•"/>
            </a:pPr>
            <a:r>
              <a:rPr lang="fr-FR" sz="1500" dirty="0"/>
              <a:t>soins post-chirurgicaux, comme le changement d’un pansement (5 %) </a:t>
            </a:r>
          </a:p>
        </p:txBody>
      </p:sp>
      <p:grpSp>
        <p:nvGrpSpPr>
          <p:cNvPr id="3" name="Group 2"/>
          <p:cNvGrpSpPr/>
          <p:nvPr>
            <p:custDataLst>
              <p:tags r:id="rId4"/>
            </p:custDataLst>
          </p:nvPr>
        </p:nvGrpSpPr>
        <p:grpSpPr>
          <a:xfrm>
            <a:off x="611560" y="2636912"/>
            <a:ext cx="4032448" cy="3096344"/>
            <a:chOff x="755576" y="2636912"/>
            <a:chExt cx="4032448" cy="3096344"/>
          </a:xfrm>
        </p:grpSpPr>
        <p:sp>
          <p:nvSpPr>
            <p:cNvPr id="12" name="TextBox 11"/>
            <p:cNvSpPr txBox="1"/>
            <p:nvPr>
              <p:custDataLst>
                <p:tags r:id="rId5"/>
              </p:custDataLst>
            </p:nvPr>
          </p:nvSpPr>
          <p:spPr>
            <a:xfrm>
              <a:off x="899592" y="3645024"/>
              <a:ext cx="3888432" cy="1938992"/>
            </a:xfrm>
            <a:prstGeom prst="rect">
              <a:avLst/>
            </a:prstGeom>
            <a:noFill/>
          </p:spPr>
          <p:txBody>
            <a:bodyPr wrap="square" rtlCol="0">
              <a:spAutoFit/>
            </a:bodyPr>
            <a:lstStyle/>
            <a:p>
              <a:pPr>
                <a:lnSpc>
                  <a:spcPts val="2400"/>
                </a:lnSpc>
              </a:pPr>
              <a:r>
                <a:rPr lang="en-CA" sz="1700" dirty="0" err="1" smtClean="0"/>
                <a:t>En</a:t>
              </a:r>
              <a:r>
                <a:rPr lang="en-CA" sz="1700" dirty="0" smtClean="0"/>
                <a:t> 2013-2014, plus </a:t>
              </a:r>
              <a:r>
                <a:rPr lang="en-CA" sz="1700" dirty="0" smtClean="0">
                  <a:solidFill>
                    <a:srgbClr val="000000"/>
                  </a:solidFill>
                </a:rPr>
                <a:t>de </a:t>
              </a:r>
              <a:r>
                <a:rPr lang="en-CA" sz="2400" b="1" dirty="0" smtClean="0">
                  <a:solidFill>
                    <a:srgbClr val="852062"/>
                  </a:solidFill>
                </a:rPr>
                <a:t>1,4 million</a:t>
              </a:r>
              <a:br>
                <a:rPr lang="en-CA" sz="2400" b="1" dirty="0" smtClean="0">
                  <a:solidFill>
                    <a:srgbClr val="852062"/>
                  </a:solidFill>
                </a:rPr>
              </a:br>
              <a:r>
                <a:rPr lang="en-CA" sz="2400" b="1" dirty="0" smtClean="0">
                  <a:solidFill>
                    <a:srgbClr val="852062"/>
                  </a:solidFill>
                </a:rPr>
                <a:t>de </a:t>
              </a:r>
              <a:r>
                <a:rPr lang="en-CA" sz="2400" b="1" dirty="0" err="1" smtClean="0">
                  <a:solidFill>
                    <a:srgbClr val="852062"/>
                  </a:solidFill>
                </a:rPr>
                <a:t>visites</a:t>
              </a:r>
              <a:r>
                <a:rPr lang="en-CA" sz="1700" dirty="0" smtClean="0">
                  <a:solidFill>
                    <a:srgbClr val="000000"/>
                  </a:solidFill>
                </a:rPr>
                <a:t> </a:t>
              </a:r>
              <a:r>
                <a:rPr lang="en-CA" sz="1700" b="1" dirty="0" err="1" smtClean="0">
                  <a:solidFill>
                    <a:srgbClr val="000000"/>
                  </a:solidFill>
                </a:rPr>
                <a:t>dans</a:t>
              </a:r>
              <a:r>
                <a:rPr lang="en-CA" sz="1700" b="1" dirty="0" smtClean="0">
                  <a:solidFill>
                    <a:srgbClr val="000000"/>
                  </a:solidFill>
                </a:rPr>
                <a:t> les services </a:t>
              </a:r>
              <a:r>
                <a:rPr lang="en-CA" sz="1700" b="1" dirty="0" err="1" smtClean="0">
                  <a:solidFill>
                    <a:srgbClr val="000000"/>
                  </a:solidFill>
                </a:rPr>
                <a:t>d’urgence</a:t>
              </a:r>
              <a:r>
                <a:rPr lang="en-CA" sz="1700" b="1" dirty="0" smtClean="0">
                  <a:solidFill>
                    <a:srgbClr val="000000"/>
                  </a:solidFill>
                </a:rPr>
                <a:t> du Canada</a:t>
              </a:r>
              <a:r>
                <a:rPr lang="en-CA" sz="1700" dirty="0" smtClean="0">
                  <a:solidFill>
                    <a:srgbClr val="000000"/>
                  </a:solidFill>
                </a:rPr>
                <a:t> </a:t>
              </a:r>
              <a:r>
                <a:rPr lang="en-CA" sz="1700" dirty="0" err="1" smtClean="0">
                  <a:solidFill>
                    <a:srgbClr val="000000"/>
                  </a:solidFill>
                </a:rPr>
                <a:t>étaient</a:t>
              </a:r>
              <a:r>
                <a:rPr lang="en-CA" sz="1700" dirty="0" smtClean="0">
                  <a:solidFill>
                    <a:srgbClr val="000000"/>
                  </a:solidFill>
                </a:rPr>
                <a:t> </a:t>
              </a:r>
              <a:r>
                <a:rPr lang="en-CA" sz="1700" dirty="0" err="1" smtClean="0"/>
                <a:t>potentiellement</a:t>
              </a:r>
              <a:r>
                <a:rPr lang="en-CA" sz="1700" dirty="0" smtClean="0"/>
                <a:t> </a:t>
              </a:r>
              <a:r>
                <a:rPr lang="en-CA" sz="1700" dirty="0" err="1" smtClean="0"/>
                <a:t>évitables</a:t>
              </a:r>
              <a:r>
                <a:rPr lang="en-CA" sz="1700" dirty="0" smtClean="0"/>
                <a:t> </a:t>
              </a:r>
              <a:r>
                <a:rPr lang="en-CA" sz="1700" dirty="0" err="1" smtClean="0">
                  <a:cs typeface="Calibri" panose="020F0502020204030204" pitchFamily="34" charset="0"/>
                </a:rPr>
                <a:t>ou</a:t>
              </a:r>
              <a:r>
                <a:rPr lang="en-CA" sz="1700" dirty="0" smtClean="0">
                  <a:cs typeface="Calibri" panose="020F0502020204030204" pitchFamily="34" charset="0"/>
                </a:rPr>
                <a:t> </a:t>
              </a:r>
              <a:r>
                <a:rPr lang="en-CA" sz="1700" dirty="0" err="1" smtClean="0">
                  <a:cs typeface="Calibri" panose="020F0502020204030204" pitchFamily="34" charset="0"/>
                </a:rPr>
                <a:t>concernaient</a:t>
              </a:r>
              <a:r>
                <a:rPr lang="en-CA" sz="1700" dirty="0" smtClean="0">
                  <a:cs typeface="Calibri" panose="020F0502020204030204" pitchFamily="34" charset="0"/>
                </a:rPr>
                <a:t> </a:t>
              </a:r>
              <a:r>
                <a:rPr lang="en-CA" sz="1700" dirty="0">
                  <a:cs typeface="Calibri" panose="020F0502020204030204" pitchFamily="34" charset="0"/>
                </a:rPr>
                <a:t>un </a:t>
              </a:r>
              <a:r>
                <a:rPr lang="en-CA" sz="1700" dirty="0" err="1" smtClean="0">
                  <a:cs typeface="Calibri" panose="020F0502020204030204" pitchFamily="34" charset="0"/>
                </a:rPr>
                <a:t>problème</a:t>
              </a:r>
              <a:r>
                <a:rPr lang="en-CA" sz="1700" dirty="0">
                  <a:cs typeface="Calibri" panose="020F0502020204030204" pitchFamily="34" charset="0"/>
                </a:rPr>
                <a:t/>
              </a:r>
              <a:br>
                <a:rPr lang="en-CA" sz="1700" dirty="0">
                  <a:cs typeface="Calibri" panose="020F0502020204030204" pitchFamily="34" charset="0"/>
                </a:rPr>
              </a:br>
              <a:r>
                <a:rPr lang="en-CA" sz="1700" dirty="0" smtClean="0">
                  <a:cs typeface="Calibri" panose="020F0502020204030204" pitchFamily="34" charset="0"/>
                </a:rPr>
                <a:t>de </a:t>
              </a:r>
              <a:r>
                <a:rPr lang="en-CA" sz="1700" dirty="0">
                  <a:cs typeface="Calibri" panose="020F0502020204030204" pitchFamily="34" charset="0"/>
                </a:rPr>
                <a:t>santé </a:t>
              </a:r>
              <a:r>
                <a:rPr lang="en-CA" sz="1700" dirty="0" err="1">
                  <a:cs typeface="Calibri" panose="020F0502020204030204" pitchFamily="34" charset="0"/>
                </a:rPr>
                <a:t>pouvant</a:t>
              </a:r>
              <a:r>
                <a:rPr lang="en-CA" sz="1700" dirty="0">
                  <a:cs typeface="Calibri" panose="020F0502020204030204" pitchFamily="34" charset="0"/>
                </a:rPr>
                <a:t> </a:t>
              </a:r>
              <a:r>
                <a:rPr lang="en-CA" sz="1700" dirty="0" err="1">
                  <a:cs typeface="Calibri" panose="020F0502020204030204" pitchFamily="34" charset="0"/>
                </a:rPr>
                <a:t>être</a:t>
              </a:r>
              <a:r>
                <a:rPr lang="en-CA" sz="1700" dirty="0">
                  <a:cs typeface="Calibri" panose="020F0502020204030204" pitchFamily="34" charset="0"/>
                </a:rPr>
                <a:t> </a:t>
              </a:r>
              <a:r>
                <a:rPr lang="en-CA" sz="1700" dirty="0" err="1">
                  <a:cs typeface="Calibri" panose="020F0502020204030204" pitchFamily="34" charset="0"/>
                </a:rPr>
                <a:t>traité</a:t>
              </a:r>
              <a:r>
                <a:rPr lang="en-CA" sz="1700" dirty="0">
                  <a:cs typeface="Calibri" panose="020F0502020204030204" pitchFamily="34" charset="0"/>
                </a:rPr>
                <a:t> </a:t>
              </a:r>
              <a:r>
                <a:rPr lang="en-CA" sz="1700" dirty="0" err="1">
                  <a:cs typeface="Calibri" panose="020F0502020204030204" pitchFamily="34" charset="0"/>
                </a:rPr>
                <a:t>dans</a:t>
              </a:r>
              <a:r>
                <a:rPr lang="en-CA" sz="1700" dirty="0">
                  <a:cs typeface="Calibri" panose="020F0502020204030204" pitchFamily="34" charset="0"/>
                </a:rPr>
                <a:t> un </a:t>
              </a:r>
              <a:r>
                <a:rPr lang="en-CA" sz="1700" b="1" dirty="0" smtClean="0">
                  <a:cs typeface="Calibri" panose="020F0502020204030204" pitchFamily="34" charset="0"/>
                </a:rPr>
                <a:t>cabinet de </a:t>
              </a:r>
              <a:r>
                <a:rPr lang="en-CA" sz="1700" b="1" dirty="0" err="1">
                  <a:cs typeface="Calibri" panose="020F0502020204030204" pitchFamily="34" charset="0"/>
                </a:rPr>
                <a:t>médecin</a:t>
              </a:r>
              <a:r>
                <a:rPr lang="en-CA" sz="1700" dirty="0">
                  <a:cs typeface="Calibri" panose="020F0502020204030204" pitchFamily="34" charset="0"/>
                </a:rPr>
                <a:t> </a:t>
              </a:r>
              <a:r>
                <a:rPr lang="en-CA" sz="1700" dirty="0" err="1">
                  <a:cs typeface="Calibri" panose="020F0502020204030204" pitchFamily="34" charset="0"/>
                </a:rPr>
                <a:t>ou</a:t>
              </a:r>
              <a:r>
                <a:rPr lang="en-CA" sz="1700" dirty="0">
                  <a:cs typeface="Calibri" panose="020F0502020204030204" pitchFamily="34" charset="0"/>
                </a:rPr>
                <a:t> </a:t>
              </a:r>
              <a:r>
                <a:rPr lang="en-CA" sz="1700" dirty="0" err="1">
                  <a:cs typeface="Calibri" panose="020F0502020204030204" pitchFamily="34" charset="0"/>
                </a:rPr>
                <a:t>une</a:t>
              </a:r>
              <a:r>
                <a:rPr lang="en-CA" sz="1700" dirty="0">
                  <a:cs typeface="Calibri" panose="020F0502020204030204" pitchFamily="34" charset="0"/>
                </a:rPr>
                <a:t> </a:t>
              </a:r>
              <a:r>
                <a:rPr lang="en-CA" sz="1700" b="1" dirty="0" err="1" smtClean="0">
                  <a:cs typeface="Calibri" panose="020F0502020204030204" pitchFamily="34" charset="0"/>
                </a:rPr>
                <a:t>clinique</a:t>
              </a:r>
              <a:endParaRPr lang="en-CA" sz="2200" b="1" dirty="0">
                <a:solidFill>
                  <a:srgbClr val="852062"/>
                </a:solidFill>
              </a:endParaRPr>
            </a:p>
          </p:txBody>
        </p:sp>
        <p:sp>
          <p:nvSpPr>
            <p:cNvPr id="14" name="Rectangle 13"/>
            <p:cNvSpPr/>
            <p:nvPr/>
          </p:nvSpPr>
          <p:spPr>
            <a:xfrm>
              <a:off x="755576" y="3026453"/>
              <a:ext cx="4032448" cy="2706803"/>
            </a:xfrm>
            <a:prstGeom prst="rect">
              <a:avLst/>
            </a:prstGeom>
            <a:noFill/>
            <a:ln w="635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2449" y="2636912"/>
              <a:ext cx="1277423" cy="821590"/>
            </a:xfrm>
            <a:prstGeom prst="rect">
              <a:avLst/>
            </a:prstGeom>
            <a:ln w="76200">
              <a:solidFill>
                <a:schemeClr val="bg1"/>
              </a:solidFill>
            </a:ln>
          </p:spPr>
        </p:pic>
      </p:grpSp>
    </p:spTree>
    <p:extLst>
      <p:ext uri="{BB962C8B-B14F-4D97-AF65-F5344CB8AC3E}">
        <p14:creationId xmlns:p14="http://schemas.microsoft.com/office/powerpoint/2010/main" val="2750201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custDataLst>
              <p:tags r:id="rId1"/>
            </p:custDataLst>
            <p:extLst>
              <p:ext uri="{D42A27DB-BD31-4B8C-83A1-F6EECF244321}">
                <p14:modId xmlns:p14="http://schemas.microsoft.com/office/powerpoint/2010/main" val="2590688960"/>
              </p:ext>
            </p:extLst>
          </p:nvPr>
        </p:nvGraphicFramePr>
        <p:xfrm>
          <a:off x="400051" y="2492896"/>
          <a:ext cx="3739902" cy="3428999"/>
        </p:xfrm>
        <a:graphic>
          <a:graphicData uri="http://schemas.openxmlformats.org/drawingml/2006/chart">
            <c:chart xmlns:c="http://schemas.openxmlformats.org/drawingml/2006/chart" xmlns:r="http://schemas.openxmlformats.org/officeDocument/2006/relationships" r:id="rId12"/>
          </a:graphicData>
        </a:graphic>
      </p:graphicFrame>
      <p:sp>
        <p:nvSpPr>
          <p:cNvPr id="7" name="Title 6"/>
          <p:cNvSpPr>
            <a:spLocks noGrp="1"/>
          </p:cNvSpPr>
          <p:nvPr>
            <p:ph type="title"/>
            <p:custDataLst>
              <p:tags r:id="rId2"/>
            </p:custDataLst>
          </p:nvPr>
        </p:nvSpPr>
        <p:spPr>
          <a:xfrm>
            <a:off x="370940" y="370637"/>
            <a:ext cx="8229600" cy="938719"/>
          </a:xfrm>
        </p:spPr>
        <p:txBody>
          <a:bodyPr/>
          <a:lstStyle/>
          <a:p>
            <a:r>
              <a:rPr lang="fr-FR" dirty="0"/>
              <a:t>Le Canada affiche les temps d’attente au service d’urgence les plus longs</a:t>
            </a:r>
            <a:endParaRPr lang="en-CA" dirty="0"/>
          </a:p>
        </p:txBody>
      </p:sp>
      <p:sp>
        <p:nvSpPr>
          <p:cNvPr id="12" name="Rectangle 11"/>
          <p:cNvSpPr/>
          <p:nvPr>
            <p:custDataLst>
              <p:tags r:id="rId3"/>
            </p:custDataLst>
          </p:nvPr>
        </p:nvSpPr>
        <p:spPr>
          <a:xfrm>
            <a:off x="487363" y="1435640"/>
            <a:ext cx="8656637" cy="938719"/>
          </a:xfrm>
          <a:prstGeom prst="rect">
            <a:avLst/>
          </a:prstGeom>
          <a:solidFill>
            <a:srgbClr val="F48120">
              <a:alpha val="20000"/>
            </a:srgbClr>
          </a:solidFill>
        </p:spPr>
        <p:txBody>
          <a:bodyPr wrap="square" anchor="ctr">
            <a:spAutoFit/>
          </a:bodyPr>
          <a:lstStyle/>
          <a:p>
            <a:pPr lvl="0" algn="ctr"/>
            <a:endParaRPr lang="en-CA" sz="5500" b="1" dirty="0">
              <a:latin typeface="Calibri" panose="020F0502020204030204" pitchFamily="34" charset="0"/>
              <a:cs typeface="Calibri" panose="020F0502020204030204" pitchFamily="34" charset="0"/>
            </a:endParaRPr>
          </a:p>
        </p:txBody>
      </p:sp>
      <p:sp>
        <p:nvSpPr>
          <p:cNvPr id="14" name="Rectangle 13"/>
          <p:cNvSpPr/>
          <p:nvPr>
            <p:custDataLst>
              <p:tags r:id="rId4"/>
            </p:custDataLst>
          </p:nvPr>
        </p:nvSpPr>
        <p:spPr>
          <a:xfrm>
            <a:off x="2063924" y="1604918"/>
            <a:ext cx="5676428" cy="584775"/>
          </a:xfrm>
          <a:prstGeom prst="rect">
            <a:avLst/>
          </a:prstGeom>
        </p:spPr>
        <p:txBody>
          <a:bodyPr wrap="square">
            <a:spAutoFit/>
          </a:bodyPr>
          <a:lstStyle/>
          <a:p>
            <a:r>
              <a:rPr lang="fr-CA" sz="1600" dirty="0">
                <a:latin typeface="Calibri" panose="020F0502020204030204" pitchFamily="34" charset="0"/>
                <a:cs typeface="Calibri" panose="020F0502020204030204" pitchFamily="34" charset="0"/>
              </a:rPr>
              <a:t>des Canadiens disent avoir attendu au moins 4 heures lors de leur dernière visite au service </a:t>
            </a:r>
            <a:r>
              <a:rPr lang="fr-CA" sz="1600" dirty="0" smtClean="0">
                <a:latin typeface="Calibri" panose="020F0502020204030204" pitchFamily="34" charset="0"/>
                <a:cs typeface="Calibri" panose="020F0502020204030204" pitchFamily="34" charset="0"/>
              </a:rPr>
              <a:t>d’urgence.</a:t>
            </a:r>
            <a:endParaRPr lang="fr-CA" sz="1600" dirty="0">
              <a:latin typeface="Calibri" panose="020F0502020204030204" pitchFamily="34" charset="0"/>
              <a:cs typeface="Calibri" panose="020F0502020204030204" pitchFamily="34" charset="0"/>
            </a:endParaRPr>
          </a:p>
        </p:txBody>
      </p:sp>
      <p:sp>
        <p:nvSpPr>
          <p:cNvPr id="16" name="Rectangle 15"/>
          <p:cNvSpPr/>
          <p:nvPr>
            <p:custDataLst>
              <p:tags r:id="rId5"/>
            </p:custDataLst>
          </p:nvPr>
        </p:nvSpPr>
        <p:spPr>
          <a:xfrm>
            <a:off x="486594" y="1434167"/>
            <a:ext cx="1511690" cy="941668"/>
          </a:xfrm>
          <a:prstGeom prst="rect">
            <a:avLst/>
          </a:prstGeom>
          <a:solidFill>
            <a:srgbClr val="ED7024"/>
          </a:solidFill>
        </p:spPr>
        <p:txBody>
          <a:bodyPr wrap="square" anchor="ctr">
            <a:spAutoFit/>
          </a:bodyPr>
          <a:lstStyle/>
          <a:p>
            <a:pPr lvl="0" algn="ctr">
              <a:lnSpc>
                <a:spcPts val="7000"/>
              </a:lnSpc>
            </a:pPr>
            <a:r>
              <a:rPr lang="en-CA" sz="5200" b="1" dirty="0" smtClean="0">
                <a:latin typeface="Calibri" panose="020F0502020204030204" pitchFamily="34" charset="0"/>
                <a:cs typeface="Calibri" panose="020F0502020204030204" pitchFamily="34" charset="0"/>
              </a:rPr>
              <a:t>29 %</a:t>
            </a:r>
            <a:endParaRPr lang="en-CA" sz="5200" b="1" dirty="0">
              <a:latin typeface="Calibri" panose="020F0502020204030204" pitchFamily="34" charset="0"/>
              <a:cs typeface="Calibri" panose="020F0502020204030204" pitchFamily="34" charset="0"/>
            </a:endParaRPr>
          </a:p>
        </p:txBody>
      </p:sp>
      <p:graphicFrame>
        <p:nvGraphicFramePr>
          <p:cNvPr id="27" name="Chart 26"/>
          <p:cNvGraphicFramePr/>
          <p:nvPr>
            <p:custDataLst>
              <p:tags r:id="rId6"/>
            </p:custDataLst>
            <p:extLst>
              <p:ext uri="{D42A27DB-BD31-4B8C-83A1-F6EECF244321}">
                <p14:modId xmlns:p14="http://schemas.microsoft.com/office/powerpoint/2010/main" val="1734383819"/>
              </p:ext>
            </p:extLst>
          </p:nvPr>
        </p:nvGraphicFramePr>
        <p:xfrm>
          <a:off x="3984806" y="3140968"/>
          <a:ext cx="4896544" cy="3290830"/>
        </p:xfrm>
        <a:graphic>
          <a:graphicData uri="http://schemas.openxmlformats.org/drawingml/2006/chart">
            <c:chart xmlns:c="http://schemas.openxmlformats.org/drawingml/2006/chart" xmlns:r="http://schemas.openxmlformats.org/officeDocument/2006/relationships" r:id="rId13"/>
          </a:graphicData>
        </a:graphic>
      </p:graphicFrame>
      <p:sp>
        <p:nvSpPr>
          <p:cNvPr id="5" name="TextBox 4"/>
          <p:cNvSpPr txBox="1"/>
          <p:nvPr>
            <p:custDataLst>
              <p:tags r:id="rId7"/>
            </p:custDataLst>
          </p:nvPr>
        </p:nvSpPr>
        <p:spPr>
          <a:xfrm>
            <a:off x="7092280" y="3789040"/>
            <a:ext cx="1872461" cy="1726114"/>
          </a:xfrm>
          <a:prstGeom prst="rect">
            <a:avLst/>
          </a:prstGeom>
          <a:solidFill>
            <a:schemeClr val="bg1"/>
          </a:solidFill>
        </p:spPr>
        <p:txBody>
          <a:bodyPr wrap="square" rtlCol="0">
            <a:spAutoFit/>
          </a:bodyPr>
          <a:lstStyle/>
          <a:p>
            <a:pPr>
              <a:spcAft>
                <a:spcPts val="800"/>
              </a:spcAft>
            </a:pPr>
            <a:r>
              <a:rPr lang="fr-FR" sz="1200" dirty="0">
                <a:latin typeface="Arial Narrow" panose="020B0606020202030204" pitchFamily="34" charset="0"/>
              </a:rPr>
              <a:t>Jamais traité ou est </a:t>
            </a:r>
            <a:r>
              <a:rPr lang="fr-FR" sz="1200" dirty="0" smtClean="0">
                <a:latin typeface="Arial Narrow" panose="020B0606020202030204" pitchFamily="34" charset="0"/>
              </a:rPr>
              <a:t>parti</a:t>
            </a:r>
            <a:br>
              <a:rPr lang="fr-FR" sz="1200" dirty="0" smtClean="0">
                <a:latin typeface="Arial Narrow" panose="020B0606020202030204" pitchFamily="34" charset="0"/>
              </a:rPr>
            </a:br>
            <a:r>
              <a:rPr lang="fr-FR" sz="1200" dirty="0" smtClean="0">
                <a:latin typeface="Arial Narrow" panose="020B0606020202030204" pitchFamily="34" charset="0"/>
              </a:rPr>
              <a:t>sans </a:t>
            </a:r>
            <a:r>
              <a:rPr lang="fr-FR" sz="1200" dirty="0">
                <a:latin typeface="Arial Narrow" panose="020B0606020202030204" pitchFamily="34" charset="0"/>
              </a:rPr>
              <a:t>être </a:t>
            </a:r>
            <a:r>
              <a:rPr lang="fr-FR" sz="1200" dirty="0" smtClean="0">
                <a:latin typeface="Arial Narrow" panose="020B0606020202030204" pitchFamily="34" charset="0"/>
              </a:rPr>
              <a:t>traité</a:t>
            </a:r>
          </a:p>
          <a:p>
            <a:pPr>
              <a:spcAft>
                <a:spcPts val="2200"/>
              </a:spcAft>
            </a:pPr>
            <a:r>
              <a:rPr lang="en-CA" sz="1200" dirty="0" err="1">
                <a:latin typeface="Arial Narrow" panose="020B0606020202030204" pitchFamily="34" charset="0"/>
              </a:rPr>
              <a:t>Moins</a:t>
            </a:r>
            <a:r>
              <a:rPr lang="en-CA" sz="1200" dirty="0">
                <a:latin typeface="Arial Narrow" panose="020B0606020202030204" pitchFamily="34" charset="0"/>
              </a:rPr>
              <a:t> </a:t>
            </a:r>
            <a:r>
              <a:rPr lang="en-CA" sz="1200" dirty="0" err="1" smtClean="0">
                <a:latin typeface="Arial Narrow" panose="020B0606020202030204" pitchFamily="34" charset="0"/>
              </a:rPr>
              <a:t>d’une</a:t>
            </a:r>
            <a:r>
              <a:rPr lang="en-CA" sz="1200" dirty="0" smtClean="0">
                <a:latin typeface="Arial Narrow" panose="020B0606020202030204" pitchFamily="34" charset="0"/>
              </a:rPr>
              <a:t> </a:t>
            </a:r>
            <a:r>
              <a:rPr lang="en-CA" sz="1200" dirty="0" err="1" smtClean="0">
                <a:latin typeface="Arial Narrow" panose="020B0606020202030204" pitchFamily="34" charset="0"/>
              </a:rPr>
              <a:t>heure</a:t>
            </a:r>
            <a:endParaRPr lang="en-CA" sz="1200" dirty="0" smtClean="0">
              <a:latin typeface="Arial Narrow" panose="020B0606020202030204" pitchFamily="34" charset="0"/>
            </a:endParaRPr>
          </a:p>
          <a:p>
            <a:pPr>
              <a:spcAft>
                <a:spcPts val="800"/>
              </a:spcAft>
            </a:pPr>
            <a:r>
              <a:rPr lang="fr-FR" sz="1200" dirty="0">
                <a:latin typeface="Arial Narrow" panose="020B0606020202030204" pitchFamily="34" charset="0"/>
              </a:rPr>
              <a:t>De 1 heure à </a:t>
            </a:r>
            <a:r>
              <a:rPr lang="fr-FR" sz="1200" dirty="0" smtClean="0">
                <a:latin typeface="Arial Narrow" panose="020B0606020202030204" pitchFamily="34" charset="0"/>
              </a:rPr>
              <a:t>moins</a:t>
            </a:r>
            <a:br>
              <a:rPr lang="fr-FR" sz="1200" dirty="0" smtClean="0">
                <a:latin typeface="Arial Narrow" panose="020B0606020202030204" pitchFamily="34" charset="0"/>
              </a:rPr>
            </a:br>
            <a:r>
              <a:rPr lang="fr-FR" sz="1200" dirty="0" smtClean="0">
                <a:latin typeface="Arial Narrow" panose="020B0606020202030204" pitchFamily="34" charset="0"/>
              </a:rPr>
              <a:t>de 4 heures</a:t>
            </a:r>
          </a:p>
          <a:p>
            <a:pPr>
              <a:spcAft>
                <a:spcPts val="1100"/>
              </a:spcAft>
            </a:pPr>
            <a:r>
              <a:rPr lang="en-CA" sz="1200" dirty="0">
                <a:latin typeface="Arial Narrow" panose="020B0606020202030204" pitchFamily="34" charset="0"/>
              </a:rPr>
              <a:t>4 </a:t>
            </a:r>
            <a:r>
              <a:rPr lang="en-CA" sz="1200" dirty="0" err="1">
                <a:latin typeface="Arial Narrow" panose="020B0606020202030204" pitchFamily="34" charset="0"/>
              </a:rPr>
              <a:t>heures</a:t>
            </a:r>
            <a:r>
              <a:rPr lang="en-CA" sz="1200" dirty="0">
                <a:latin typeface="Arial Narrow" panose="020B0606020202030204" pitchFamily="34" charset="0"/>
              </a:rPr>
              <a:t> et plus</a:t>
            </a:r>
          </a:p>
        </p:txBody>
      </p:sp>
      <p:grpSp>
        <p:nvGrpSpPr>
          <p:cNvPr id="28" name="Group 2"/>
          <p:cNvGrpSpPr/>
          <p:nvPr>
            <p:custDataLst>
              <p:tags r:id="rId8"/>
            </p:custDataLst>
          </p:nvPr>
        </p:nvGrpSpPr>
        <p:grpSpPr>
          <a:xfrm>
            <a:off x="459578" y="6177930"/>
            <a:ext cx="5607998" cy="261625"/>
            <a:chOff x="1559256" y="5157193"/>
            <a:chExt cx="5607998" cy="253469"/>
          </a:xfrm>
        </p:grpSpPr>
        <p:grpSp>
          <p:nvGrpSpPr>
            <p:cNvPr id="29" name="Group 3"/>
            <p:cNvGrpSpPr/>
            <p:nvPr/>
          </p:nvGrpSpPr>
          <p:grpSpPr>
            <a:xfrm>
              <a:off x="1559256" y="5157202"/>
              <a:ext cx="2007598" cy="253454"/>
              <a:chOff x="2989195" y="6289577"/>
              <a:chExt cx="2186857" cy="264691"/>
            </a:xfrm>
          </p:grpSpPr>
          <p:sp>
            <p:nvSpPr>
              <p:cNvPr id="36"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37"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0" name="Group 5"/>
            <p:cNvGrpSpPr/>
            <p:nvPr/>
          </p:nvGrpSpPr>
          <p:grpSpPr>
            <a:xfrm>
              <a:off x="3494846" y="5157208"/>
              <a:ext cx="1800200" cy="253454"/>
              <a:chOff x="5092578" y="6289583"/>
              <a:chExt cx="2157032" cy="264691"/>
            </a:xfrm>
          </p:grpSpPr>
          <p:sp>
            <p:nvSpPr>
              <p:cNvPr id="34"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35"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1" name="Group 7"/>
            <p:cNvGrpSpPr/>
            <p:nvPr/>
          </p:nvGrpSpPr>
          <p:grpSpPr>
            <a:xfrm>
              <a:off x="5367053" y="5157193"/>
              <a:ext cx="1800201" cy="253454"/>
              <a:chOff x="7088602" y="6289568"/>
              <a:chExt cx="2157034" cy="264691"/>
            </a:xfrm>
          </p:grpSpPr>
          <p:sp>
            <p:nvSpPr>
              <p:cNvPr id="32"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33"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9" name="TextBox 8"/>
          <p:cNvSpPr txBox="1"/>
          <p:nvPr>
            <p:custDataLst>
              <p:tags r:id="rId9"/>
            </p:custDataLst>
          </p:nvPr>
        </p:nvSpPr>
        <p:spPr>
          <a:xfrm>
            <a:off x="4431967" y="2492896"/>
            <a:ext cx="3739902"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200" dirty="0">
                <a:latin typeface="Arial" panose="020B0604020202020204" pitchFamily="34" charset="0"/>
                <a:cs typeface="Arial" panose="020B0604020202020204" pitchFamily="34" charset="0"/>
              </a:rPr>
              <a:t>Ventilation des résultats du </a:t>
            </a:r>
            <a:r>
              <a:rPr lang="fr-FR" sz="1200" dirty="0" smtClean="0">
                <a:latin typeface="Arial" panose="020B0604020202020204" pitchFamily="34" charset="0"/>
                <a:cs typeface="Arial" panose="020B0604020202020204" pitchFamily="34" charset="0"/>
              </a:rPr>
              <a:t>Canada</a:t>
            </a:r>
            <a:br>
              <a:rPr lang="fr-FR" sz="1200" dirty="0" smtClean="0">
                <a:latin typeface="Arial" panose="020B0604020202020204" pitchFamily="34" charset="0"/>
                <a:cs typeface="Arial" panose="020B0604020202020204" pitchFamily="34" charset="0"/>
              </a:rPr>
            </a:br>
            <a:r>
              <a:rPr lang="fr-FR" sz="1200" dirty="0" smtClean="0">
                <a:latin typeface="Arial" panose="020B0604020202020204" pitchFamily="34" charset="0"/>
                <a:cs typeface="Arial" panose="020B0604020202020204" pitchFamily="34" charset="0"/>
              </a:rPr>
              <a:t>pour </a:t>
            </a:r>
            <a:r>
              <a:rPr lang="fr-FR" sz="1200" dirty="0">
                <a:latin typeface="Arial" panose="020B0604020202020204" pitchFamily="34" charset="0"/>
                <a:cs typeface="Arial" panose="020B0604020202020204" pitchFamily="34" charset="0"/>
              </a:rPr>
              <a:t>les temps d’attente</a:t>
            </a:r>
          </a:p>
        </p:txBody>
      </p:sp>
    </p:spTree>
    <p:extLst>
      <p:ext uri="{BB962C8B-B14F-4D97-AF65-F5344CB8AC3E}">
        <p14:creationId xmlns:p14="http://schemas.microsoft.com/office/powerpoint/2010/main" val="1235860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229600" cy="938719"/>
          </a:xfrm>
        </p:spPr>
        <p:txBody>
          <a:bodyPr/>
          <a:lstStyle/>
          <a:p>
            <a:r>
              <a:rPr lang="fr-FR" dirty="0"/>
              <a:t>Le recours au service d’urgence varie d’une province à l’autre </a:t>
            </a:r>
            <a:endParaRPr lang="en-CA" dirty="0"/>
          </a:p>
        </p:txBody>
      </p:sp>
      <p:graphicFrame>
        <p:nvGraphicFramePr>
          <p:cNvPr id="4" name="Table 3"/>
          <p:cNvGraphicFramePr>
            <a:graphicFrameLocks noGrp="1"/>
          </p:cNvGraphicFramePr>
          <p:nvPr>
            <p:custDataLst>
              <p:tags r:id="rId2"/>
            </p:custDataLst>
            <p:extLst>
              <p:ext uri="{D42A27DB-BD31-4B8C-83A1-F6EECF244321}">
                <p14:modId xmlns:p14="http://schemas.microsoft.com/office/powerpoint/2010/main" val="2372502507"/>
              </p:ext>
            </p:extLst>
          </p:nvPr>
        </p:nvGraphicFramePr>
        <p:xfrm>
          <a:off x="527060" y="1791513"/>
          <a:ext cx="8203419" cy="3392416"/>
        </p:xfrm>
        <a:graphic>
          <a:graphicData uri="http://schemas.openxmlformats.org/drawingml/2006/table">
            <a:tbl>
              <a:tblPr>
                <a:tableStyleId>{5C22544A-7EE6-4342-B048-85BDC9FD1C3A}</a:tableStyleId>
              </a:tblPr>
              <a:tblGrid>
                <a:gridCol w="2316748">
                  <a:extLst>
                    <a:ext uri="{9D8B030D-6E8A-4147-A177-3AD203B41FA5}">
                      <a16:colId xmlns:a16="http://schemas.microsoft.com/office/drawing/2014/main" val="20000"/>
                    </a:ext>
                  </a:extLst>
                </a:gridCol>
                <a:gridCol w="570166">
                  <a:extLst>
                    <a:ext uri="{9D8B030D-6E8A-4147-A177-3AD203B41FA5}">
                      <a16:colId xmlns:a16="http://schemas.microsoft.com/office/drawing/2014/main" val="20001"/>
                    </a:ext>
                  </a:extLst>
                </a:gridCol>
                <a:gridCol w="516635">
                  <a:extLst>
                    <a:ext uri="{9D8B030D-6E8A-4147-A177-3AD203B41FA5}">
                      <a16:colId xmlns:a16="http://schemas.microsoft.com/office/drawing/2014/main" val="20002"/>
                    </a:ext>
                  </a:extLst>
                </a:gridCol>
                <a:gridCol w="425500">
                  <a:extLst>
                    <a:ext uri="{9D8B030D-6E8A-4147-A177-3AD203B41FA5}">
                      <a16:colId xmlns:a16="http://schemas.microsoft.com/office/drawing/2014/main" val="20003"/>
                    </a:ext>
                  </a:extLst>
                </a:gridCol>
                <a:gridCol w="436613">
                  <a:extLst>
                    <a:ext uri="{9D8B030D-6E8A-4147-A177-3AD203B41FA5}">
                      <a16:colId xmlns:a16="http://schemas.microsoft.com/office/drawing/2014/main" val="20004"/>
                    </a:ext>
                  </a:extLst>
                </a:gridCol>
                <a:gridCol w="474713">
                  <a:extLst>
                    <a:ext uri="{9D8B030D-6E8A-4147-A177-3AD203B41FA5}">
                      <a16:colId xmlns:a16="http://schemas.microsoft.com/office/drawing/2014/main" val="20005"/>
                    </a:ext>
                  </a:extLst>
                </a:gridCol>
                <a:gridCol w="446201">
                  <a:extLst>
                    <a:ext uri="{9D8B030D-6E8A-4147-A177-3AD203B41FA5}">
                      <a16:colId xmlns:a16="http://schemas.microsoft.com/office/drawing/2014/main" val="20006"/>
                    </a:ext>
                  </a:extLst>
                </a:gridCol>
                <a:gridCol w="504875">
                  <a:extLst>
                    <a:ext uri="{9D8B030D-6E8A-4147-A177-3AD203B41FA5}">
                      <a16:colId xmlns:a16="http://schemas.microsoft.com/office/drawing/2014/main" val="20007"/>
                    </a:ext>
                  </a:extLst>
                </a:gridCol>
                <a:gridCol w="493763">
                  <a:extLst>
                    <a:ext uri="{9D8B030D-6E8A-4147-A177-3AD203B41FA5}">
                      <a16:colId xmlns:a16="http://schemas.microsoft.com/office/drawing/2014/main" val="20008"/>
                    </a:ext>
                  </a:extLst>
                </a:gridCol>
                <a:gridCol w="468363">
                  <a:extLst>
                    <a:ext uri="{9D8B030D-6E8A-4147-A177-3AD203B41FA5}">
                      <a16:colId xmlns:a16="http://schemas.microsoft.com/office/drawing/2014/main" val="20009"/>
                    </a:ext>
                  </a:extLst>
                </a:gridCol>
                <a:gridCol w="425500">
                  <a:extLst>
                    <a:ext uri="{9D8B030D-6E8A-4147-A177-3AD203B41FA5}">
                      <a16:colId xmlns:a16="http://schemas.microsoft.com/office/drawing/2014/main" val="20010"/>
                    </a:ext>
                  </a:extLst>
                </a:gridCol>
                <a:gridCol w="447725">
                  <a:extLst>
                    <a:ext uri="{9D8B030D-6E8A-4147-A177-3AD203B41FA5}">
                      <a16:colId xmlns:a16="http://schemas.microsoft.com/office/drawing/2014/main" val="20011"/>
                    </a:ext>
                  </a:extLst>
                </a:gridCol>
                <a:gridCol w="676617">
                  <a:extLst>
                    <a:ext uri="{9D8B030D-6E8A-4147-A177-3AD203B41FA5}">
                      <a16:colId xmlns:a16="http://schemas.microsoft.com/office/drawing/2014/main" val="20012"/>
                    </a:ext>
                  </a:extLst>
                </a:gridCol>
              </a:tblGrid>
              <a:tr h="576064">
                <a:tc>
                  <a:txBody>
                    <a:bodyPr/>
                    <a:lstStyle/>
                    <a:p>
                      <a:pPr algn="l" fontAlgn="b"/>
                      <a:r>
                        <a:rPr lang="fr-CA" sz="1300" b="1" i="0" u="none" strike="noStrike" baseline="0" noProof="0" dirty="0" smtClean="0">
                          <a:effectLst/>
                          <a:latin typeface="+mn-lt"/>
                          <a:cs typeface="Arial" panose="020B0604020202020204" pitchFamily="34" charset="0"/>
                        </a:rPr>
                        <a:t>Adultes canadiens </a:t>
                      </a:r>
                    </a:p>
                  </a:txBody>
                  <a:tcPr marL="73152" marR="0" marT="73152" marB="73152"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fr-CA" sz="1300" b="1" u="none" strike="noStrike" noProof="0" dirty="0" smtClean="0">
                          <a:effectLst/>
                          <a:latin typeface="+mn-lt"/>
                          <a:cs typeface="Arial" panose="020B0604020202020204" pitchFamily="34" charset="0"/>
                        </a:rPr>
                        <a:t>T.-N.-L.</a:t>
                      </a:r>
                      <a:endParaRPr lang="fr-CA" sz="1300" b="1" u="none" strike="noStrike" noProof="0" dirty="0">
                        <a:effectLst/>
                        <a:latin typeface="+mn-lt"/>
                        <a:cs typeface="Arial" panose="020B0604020202020204" pitchFamily="34" charset="0"/>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fr-CA" sz="1300" b="1" u="none" strike="noStrike" noProof="0" dirty="0" smtClean="0">
                          <a:effectLst/>
                          <a:latin typeface="+mn-lt"/>
                          <a:cs typeface="Arial" panose="020B0604020202020204" pitchFamily="34" charset="0"/>
                        </a:rPr>
                        <a:t>Î.-P.-É.</a:t>
                      </a: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fr-CA" sz="1300" b="1" u="none" strike="noStrike" noProof="0" dirty="0" smtClean="0">
                          <a:effectLst/>
                          <a:latin typeface="+mn-lt"/>
                          <a:cs typeface="Arial" panose="020B0604020202020204" pitchFamily="34" charset="0"/>
                        </a:rPr>
                        <a:t>N.-É.</a:t>
                      </a:r>
                      <a:endParaRPr lang="fr-CA" sz="1300" b="1" u="none" strike="noStrike" noProof="0" dirty="0">
                        <a:effectLst/>
                        <a:latin typeface="+mn-lt"/>
                        <a:cs typeface="Arial" panose="020B0604020202020204" pitchFamily="34" charset="0"/>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fr-CA" sz="1300" b="1" u="none" strike="noStrike" noProof="0" dirty="0" smtClean="0">
                          <a:effectLst/>
                          <a:latin typeface="+mn-lt"/>
                          <a:cs typeface="Arial" panose="020B0604020202020204" pitchFamily="34" charset="0"/>
                        </a:rPr>
                        <a:t>N.-B.</a:t>
                      </a:r>
                      <a:endParaRPr lang="fr-CA" sz="1300" b="1" u="none" strike="noStrike" noProof="0" dirty="0">
                        <a:effectLst/>
                        <a:latin typeface="+mn-lt"/>
                        <a:cs typeface="Arial" panose="020B0604020202020204" pitchFamily="34" charset="0"/>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fr-CA" sz="1300" b="1" u="none" strike="noStrike" noProof="0" dirty="0" err="1" smtClean="0">
                          <a:effectLst/>
                          <a:latin typeface="+mn-lt"/>
                          <a:cs typeface="Arial" panose="020B0604020202020204" pitchFamily="34" charset="0"/>
                        </a:rPr>
                        <a:t>Qc</a:t>
                      </a:r>
                      <a:endParaRPr lang="fr-CA" sz="1300" b="1" u="none" strike="noStrike" noProof="0" dirty="0">
                        <a:effectLst/>
                        <a:latin typeface="+mn-lt"/>
                        <a:cs typeface="Arial" panose="020B0604020202020204" pitchFamily="34" charset="0"/>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fr-CA" sz="1300" b="1" u="none" strike="noStrike" noProof="0" dirty="0" smtClean="0">
                          <a:effectLst/>
                          <a:latin typeface="+mn-lt"/>
                          <a:cs typeface="Arial" panose="020B0604020202020204" pitchFamily="34" charset="0"/>
                        </a:rPr>
                        <a:t>Ont.</a:t>
                      </a:r>
                      <a:endParaRPr lang="fr-CA" sz="1300" b="1" i="0" u="none" strike="noStrike" noProof="0" dirty="0">
                        <a:effectLst/>
                        <a:latin typeface="+mn-lt"/>
                        <a:cs typeface="Arial" panose="020B0604020202020204" pitchFamily="34" charset="0"/>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fr-CA" sz="1300" b="1" u="none" strike="noStrike" noProof="0" dirty="0" smtClean="0">
                          <a:effectLst/>
                          <a:latin typeface="+mn-lt"/>
                          <a:cs typeface="Arial" panose="020B0604020202020204" pitchFamily="34" charset="0"/>
                        </a:rPr>
                        <a:t>Man.</a:t>
                      </a:r>
                      <a:endParaRPr lang="fr-CA" sz="1300" b="1" i="0" u="none" strike="noStrike" noProof="0" dirty="0">
                        <a:effectLst/>
                        <a:latin typeface="+mn-lt"/>
                        <a:cs typeface="Arial" panose="020B0604020202020204" pitchFamily="34" charset="0"/>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fr-CA" sz="1300" b="1" u="none" strike="noStrike" noProof="0" dirty="0" err="1" smtClean="0">
                          <a:effectLst/>
                          <a:latin typeface="+mn-lt"/>
                          <a:cs typeface="Arial" panose="020B0604020202020204" pitchFamily="34" charset="0"/>
                        </a:rPr>
                        <a:t>Sask</a:t>
                      </a:r>
                      <a:r>
                        <a:rPr lang="fr-CA" sz="1300" b="1" u="none" strike="noStrike" noProof="0" dirty="0" smtClean="0">
                          <a:effectLst/>
                          <a:latin typeface="+mn-lt"/>
                          <a:cs typeface="Arial" panose="020B0604020202020204" pitchFamily="34" charset="0"/>
                        </a:rPr>
                        <a:t>.</a:t>
                      </a:r>
                      <a:endParaRPr lang="fr-CA" sz="1300" b="1" i="0" u="none" strike="noStrike" noProof="0" dirty="0">
                        <a:effectLst/>
                        <a:latin typeface="+mn-lt"/>
                        <a:cs typeface="Arial" panose="020B0604020202020204" pitchFamily="34" charset="0"/>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fr-CA" sz="1300" b="1" u="none" strike="noStrike" noProof="0" dirty="0" err="1" smtClean="0">
                          <a:effectLst/>
                          <a:latin typeface="+mn-lt"/>
                          <a:cs typeface="Arial" panose="020B0604020202020204" pitchFamily="34" charset="0"/>
                        </a:rPr>
                        <a:t>Alb</a:t>
                      </a:r>
                      <a:r>
                        <a:rPr lang="fr-CA" sz="1300" b="1" u="none" strike="noStrike" noProof="0" dirty="0" smtClean="0">
                          <a:effectLst/>
                          <a:latin typeface="+mn-lt"/>
                          <a:cs typeface="Arial" panose="020B0604020202020204" pitchFamily="34" charset="0"/>
                        </a:rPr>
                        <a:t>.</a:t>
                      </a:r>
                      <a:endParaRPr lang="fr-CA" sz="1300" b="1" u="none" strike="noStrike" noProof="0" dirty="0">
                        <a:effectLst/>
                        <a:latin typeface="+mn-lt"/>
                        <a:cs typeface="Arial" panose="020B0604020202020204" pitchFamily="34" charset="0"/>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fr-CA" sz="1300" b="1" u="none" strike="noStrike" noProof="0" dirty="0" smtClean="0">
                          <a:effectLst/>
                          <a:latin typeface="+mn-lt"/>
                          <a:cs typeface="Arial" panose="020B0604020202020204" pitchFamily="34" charset="0"/>
                        </a:rPr>
                        <a:t>C.-B.</a:t>
                      </a:r>
                      <a:endParaRPr lang="fr-CA" sz="1300" b="1" u="none" strike="noStrike" noProof="0" dirty="0">
                        <a:effectLst/>
                        <a:latin typeface="+mn-lt"/>
                        <a:cs typeface="Arial" panose="020B0604020202020204" pitchFamily="34" charset="0"/>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fr-CA" sz="1300" b="1" u="none" strike="noStrike" noProof="0" dirty="0" smtClean="0">
                          <a:effectLst/>
                          <a:latin typeface="+mn-lt"/>
                          <a:cs typeface="Arial" panose="020B0604020202020204" pitchFamily="34" charset="0"/>
                        </a:rPr>
                        <a:t>Can.</a:t>
                      </a:r>
                      <a:endParaRPr lang="fr-CA" sz="1300" b="1" i="0" u="none" strike="noStrike" noProof="0" dirty="0">
                        <a:effectLst/>
                        <a:latin typeface="+mn-lt"/>
                        <a:cs typeface="Arial" panose="020B0604020202020204" pitchFamily="34" charset="0"/>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fr-CA" sz="1300" b="1" u="none" strike="noStrike" noProof="0" dirty="0" err="1" smtClean="0">
                          <a:effectLst/>
                          <a:latin typeface="+mn-lt"/>
                          <a:cs typeface="Arial" panose="020B0604020202020204" pitchFamily="34" charset="0"/>
                        </a:rPr>
                        <a:t>Moy</a:t>
                      </a:r>
                      <a:r>
                        <a:rPr lang="fr-CA" sz="1300" b="1" u="none" strike="noStrike" noProof="0" dirty="0" smtClean="0">
                          <a:effectLst/>
                          <a:latin typeface="+mn-lt"/>
                          <a:cs typeface="Arial" panose="020B0604020202020204" pitchFamily="34" charset="0"/>
                        </a:rPr>
                        <a:t>. FCMW</a:t>
                      </a:r>
                    </a:p>
                  </a:txBody>
                  <a:tcPr marL="36576" marR="36576" marT="73152" marB="73152"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04851">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300" b="0" i="0" u="none" strike="noStrike" noProof="0" dirty="0" smtClean="0">
                          <a:effectLst/>
                          <a:latin typeface="+mn-lt"/>
                          <a:cs typeface="Arial" panose="020B0604020202020204" pitchFamily="34" charset="0"/>
                        </a:rPr>
                        <a:t>Ont eu recours à un service d’urgence au cours des 2 dernières années</a:t>
                      </a:r>
                    </a:p>
                  </a:txBody>
                  <a:tcPr marL="73152" marR="0" marT="73152" marB="73152"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44 %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44 %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46 %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58 %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38 %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40 %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smtClean="0">
                          <a:effectLst/>
                          <a:latin typeface="Arial" panose="020B0604020202020204" pitchFamily="34" charset="0"/>
                          <a:cs typeface="Arial" panose="020B0604020202020204" pitchFamily="34" charset="0"/>
                        </a:rPr>
                        <a:t>41 %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smtClean="0">
                          <a:effectLst/>
                          <a:latin typeface="Arial" panose="020B0604020202020204" pitchFamily="34" charset="0"/>
                          <a:cs typeface="Arial" panose="020B0604020202020204" pitchFamily="34" charset="0"/>
                        </a:rPr>
                        <a:t>35 %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smtClean="0">
                          <a:effectLst/>
                          <a:latin typeface="Arial" panose="020B0604020202020204" pitchFamily="34" charset="0"/>
                          <a:cs typeface="Arial" panose="020B0604020202020204" pitchFamily="34" charset="0"/>
                        </a:rPr>
                        <a:t>46 %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smtClean="0">
                          <a:effectLst/>
                          <a:latin typeface="Arial" panose="020B0604020202020204" pitchFamily="34" charset="0"/>
                          <a:cs typeface="Arial" panose="020B0604020202020204" pitchFamily="34" charset="0"/>
                        </a:rPr>
                        <a:t>42 %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41 %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smtClean="0">
                          <a:solidFill>
                            <a:schemeClr val="bg1"/>
                          </a:solidFill>
                          <a:effectLst/>
                          <a:latin typeface="Arial" panose="020B0604020202020204" pitchFamily="34" charset="0"/>
                          <a:cs typeface="Arial" panose="020B0604020202020204" pitchFamily="34" charset="0"/>
                        </a:rPr>
                        <a:t>27 %</a:t>
                      </a:r>
                      <a:endParaRPr lang="fr-CA" sz="1100" b="0" i="0" u="none" strike="noStrike" noProof="0"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99147">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300" i="0" noProof="0" dirty="0" smtClean="0">
                          <a:latin typeface="+mn-lt"/>
                          <a:cs typeface="Arial" panose="020B0604020202020204" pitchFamily="34" charset="0"/>
                        </a:rPr>
                        <a:t>Ont attendu </a:t>
                      </a:r>
                      <a:r>
                        <a:rPr lang="fr-CA" sz="1300" b="1" i="0" noProof="0" dirty="0" smtClean="0">
                          <a:latin typeface="+mn-lt"/>
                          <a:cs typeface="Arial" panose="020B0604020202020204" pitchFamily="34" charset="0"/>
                        </a:rPr>
                        <a:t>au moins 4 heures </a:t>
                      </a:r>
                      <a:r>
                        <a:rPr lang="fr-CA" sz="1300" i="0" noProof="0" dirty="0" smtClean="0">
                          <a:latin typeface="+mn-lt"/>
                          <a:cs typeface="Arial" panose="020B0604020202020204" pitchFamily="34" charset="0"/>
                        </a:rPr>
                        <a:t>lors de leur dernière visite au service d’urgence </a:t>
                      </a:r>
                    </a:p>
                  </a:txBody>
                  <a:tcPr marL="73152" marR="0" marT="73152" marB="73152"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fr-CA" sz="1100" b="0" i="0" u="none" strike="noStrike" noProof="0" smtClean="0">
                          <a:effectLst/>
                          <a:latin typeface="Arial" panose="020B0604020202020204" pitchFamily="34" charset="0"/>
                          <a:cs typeface="Arial" panose="020B0604020202020204" pitchFamily="34" charset="0"/>
                        </a:rPr>
                        <a:t>39 %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smtClean="0">
                          <a:effectLst/>
                          <a:latin typeface="Arial" panose="020B0604020202020204" pitchFamily="34" charset="0"/>
                          <a:cs typeface="Arial" panose="020B0604020202020204" pitchFamily="34" charset="0"/>
                        </a:rPr>
                        <a:t>28 %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26 %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28 %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51 %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24 %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smtClean="0">
                          <a:effectLst/>
                          <a:latin typeface="Arial" panose="020B0604020202020204" pitchFamily="34" charset="0"/>
                          <a:cs typeface="Arial" panose="020B0604020202020204" pitchFamily="34" charset="0"/>
                        </a:rPr>
                        <a:t>30 %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smtClean="0">
                          <a:effectLst/>
                          <a:latin typeface="Arial" panose="020B0604020202020204" pitchFamily="34" charset="0"/>
                          <a:cs typeface="Arial" panose="020B0604020202020204" pitchFamily="34" charset="0"/>
                        </a:rPr>
                        <a:t>15 %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smtClean="0">
                          <a:effectLst/>
                          <a:latin typeface="Arial" panose="020B0604020202020204" pitchFamily="34" charset="0"/>
                          <a:cs typeface="Arial" panose="020B0604020202020204" pitchFamily="34" charset="0"/>
                        </a:rPr>
                        <a:t>22 %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smtClean="0">
                          <a:effectLst/>
                          <a:latin typeface="Arial" panose="020B0604020202020204" pitchFamily="34" charset="0"/>
                          <a:cs typeface="Arial" panose="020B0604020202020204" pitchFamily="34" charset="0"/>
                        </a:rPr>
                        <a:t>17 %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29 %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smtClean="0">
                          <a:solidFill>
                            <a:schemeClr val="bg1"/>
                          </a:solidFill>
                          <a:effectLst/>
                          <a:latin typeface="Arial" panose="020B0604020202020204" pitchFamily="34" charset="0"/>
                          <a:cs typeface="Arial" panose="020B0604020202020204" pitchFamily="34" charset="0"/>
                        </a:rPr>
                        <a:t>11 %</a:t>
                      </a:r>
                      <a:endParaRPr lang="fr-CA" sz="1100" b="0" i="0" u="none" strike="noStrike" noProof="0"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0">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300" noProof="0" dirty="0" smtClean="0">
                          <a:latin typeface="+mn-lt"/>
                          <a:cs typeface="Arial" panose="020B0604020202020204" pitchFamily="34" charset="0"/>
                        </a:rPr>
                        <a:t>Sont allés au service d’urgence pour </a:t>
                      </a:r>
                      <a:r>
                        <a:rPr lang="fr-CA" sz="1300" noProof="0" dirty="0" smtClean="0">
                          <a:solidFill>
                            <a:schemeClr val="tx1"/>
                          </a:solidFill>
                          <a:latin typeface="+mn-lt"/>
                          <a:cs typeface="Arial" panose="020B0604020202020204" pitchFamily="34" charset="0"/>
                        </a:rPr>
                        <a:t>une affection qui aurait pu être traitée par les médecins</a:t>
                      </a:r>
                      <a:br>
                        <a:rPr lang="fr-CA" sz="1300" noProof="0" dirty="0" smtClean="0">
                          <a:solidFill>
                            <a:schemeClr val="tx1"/>
                          </a:solidFill>
                          <a:latin typeface="+mn-lt"/>
                          <a:cs typeface="Arial" panose="020B0604020202020204" pitchFamily="34" charset="0"/>
                        </a:rPr>
                      </a:br>
                      <a:r>
                        <a:rPr lang="fr-CA" sz="1300" noProof="0" dirty="0" smtClean="0">
                          <a:solidFill>
                            <a:schemeClr val="tx1"/>
                          </a:solidFill>
                          <a:latin typeface="+mn-lt"/>
                          <a:cs typeface="Arial" panose="020B0604020202020204" pitchFamily="34" charset="0"/>
                        </a:rPr>
                        <a:t>où ils reçoivent habituellement leurs soins médicaux, si ces derniers avaient été disponibles</a:t>
                      </a:r>
                    </a:p>
                  </a:txBody>
                  <a:tcPr marL="73152" marR="0" marT="73152" marB="73152"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fr-CA" sz="1100" b="0" i="0" u="none" strike="noStrike" noProof="0" smtClean="0">
                          <a:effectLst/>
                          <a:latin typeface="Arial" panose="020B0604020202020204" pitchFamily="34" charset="0"/>
                          <a:cs typeface="Arial" panose="020B0604020202020204" pitchFamily="34" charset="0"/>
                        </a:rPr>
                        <a:t>49 %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60 %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48 %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smtClean="0">
                          <a:effectLst/>
                          <a:latin typeface="Arial" panose="020B0604020202020204" pitchFamily="34" charset="0"/>
                          <a:cs typeface="Arial" panose="020B0604020202020204" pitchFamily="34" charset="0"/>
                        </a:rPr>
                        <a:t>52 %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smtClean="0">
                          <a:effectLst/>
                          <a:latin typeface="Arial" panose="020B0604020202020204" pitchFamily="34" charset="0"/>
                          <a:cs typeface="Arial" panose="020B0604020202020204" pitchFamily="34" charset="0"/>
                        </a:rPr>
                        <a:t>41 %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44 %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40 %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43 %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30 %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36 %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41 %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solidFill>
                            <a:schemeClr val="bg1"/>
                          </a:solidFill>
                          <a:effectLst/>
                          <a:latin typeface="Arial" panose="020B0604020202020204" pitchFamily="34" charset="0"/>
                          <a:cs typeface="Arial" panose="020B0604020202020204" pitchFamily="34" charset="0"/>
                        </a:rPr>
                        <a:t>34 %</a:t>
                      </a:r>
                      <a:endParaRPr lang="fr-CA" sz="1100" b="0" i="0" u="none" strike="noStrike" noProof="0"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bl>
          </a:graphicData>
        </a:graphic>
      </p:graphicFrame>
      <p:sp>
        <p:nvSpPr>
          <p:cNvPr id="3" name="TextBox 2"/>
          <p:cNvSpPr txBox="1"/>
          <p:nvPr>
            <p:custDataLst>
              <p:tags r:id="rId3"/>
            </p:custDataLst>
          </p:nvPr>
        </p:nvSpPr>
        <p:spPr>
          <a:xfrm>
            <a:off x="544563" y="5229200"/>
            <a:ext cx="7555829" cy="507831"/>
          </a:xfrm>
          <a:prstGeom prst="rect">
            <a:avLst/>
          </a:prstGeom>
          <a:noFill/>
        </p:spPr>
        <p:txBody>
          <a:bodyPr wrap="square" lIns="45720" rtlCol="0">
            <a:spAutoFit/>
          </a:bodyPr>
          <a:lstStyle/>
          <a:p>
            <a:r>
              <a:rPr lang="fr-CA" sz="900" b="1" dirty="0">
                <a:latin typeface="Arial" panose="020B0604020202020204" pitchFamily="34" charset="0"/>
                <a:cs typeface="Arial" panose="020B0604020202020204" pitchFamily="34" charset="0"/>
              </a:rPr>
              <a:t>Remarque</a:t>
            </a:r>
          </a:p>
          <a:p>
            <a:r>
              <a:rPr lang="fr-CA" sz="900" dirty="0">
                <a:latin typeface="Arial" panose="020B0604020202020204" pitchFamily="34" charset="0"/>
                <a:cs typeface="Arial" panose="020B0604020202020204" pitchFamily="34" charset="0"/>
              </a:rPr>
              <a:t>Des résultats supérieurs à la moyenne internationale sont souhaitables; des résultats inférieurs à la moyenne indiquent souvent que des améliorations s’imposent</a:t>
            </a:r>
            <a:r>
              <a:rPr lang="fr-CA" sz="900" dirty="0" smtClean="0">
                <a:latin typeface="Arial" panose="020B0604020202020204" pitchFamily="34" charset="0"/>
                <a:cs typeface="Arial" panose="020B0604020202020204" pitchFamily="34" charset="0"/>
              </a:rPr>
              <a:t>.</a:t>
            </a:r>
            <a:endParaRPr lang="fr-CA" sz="900" dirty="0">
              <a:latin typeface="Arial" panose="020B0604020202020204" pitchFamily="34" charset="0"/>
              <a:cs typeface="Arial" panose="020B0604020202020204" pitchFamily="34" charset="0"/>
            </a:endParaRPr>
          </a:p>
        </p:txBody>
      </p:sp>
      <p:grpSp>
        <p:nvGrpSpPr>
          <p:cNvPr id="15" name="Group 2"/>
          <p:cNvGrpSpPr/>
          <p:nvPr>
            <p:custDataLst>
              <p:tags r:id="rId4"/>
            </p:custDataLst>
          </p:nvPr>
        </p:nvGrpSpPr>
        <p:grpSpPr>
          <a:xfrm>
            <a:off x="459578" y="6177930"/>
            <a:ext cx="5607998" cy="261625"/>
            <a:chOff x="1559256" y="5157193"/>
            <a:chExt cx="5607998" cy="253469"/>
          </a:xfrm>
        </p:grpSpPr>
        <p:grpSp>
          <p:nvGrpSpPr>
            <p:cNvPr id="16" name="Group 3"/>
            <p:cNvGrpSpPr/>
            <p:nvPr/>
          </p:nvGrpSpPr>
          <p:grpSpPr>
            <a:xfrm>
              <a:off x="1559256" y="5157202"/>
              <a:ext cx="2007598" cy="253454"/>
              <a:chOff x="2989195" y="6289577"/>
              <a:chExt cx="2186857" cy="264691"/>
            </a:xfrm>
          </p:grpSpPr>
          <p:sp>
            <p:nvSpPr>
              <p:cNvPr id="33"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34"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7" name="Group 5"/>
            <p:cNvGrpSpPr/>
            <p:nvPr/>
          </p:nvGrpSpPr>
          <p:grpSpPr>
            <a:xfrm>
              <a:off x="3494846" y="5157208"/>
              <a:ext cx="1800200" cy="253454"/>
              <a:chOff x="5092578" y="6289583"/>
              <a:chExt cx="2157032" cy="264691"/>
            </a:xfrm>
          </p:grpSpPr>
          <p:sp>
            <p:nvSpPr>
              <p:cNvPr id="31"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32"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8" name="Group 7"/>
            <p:cNvGrpSpPr/>
            <p:nvPr/>
          </p:nvGrpSpPr>
          <p:grpSpPr>
            <a:xfrm>
              <a:off x="5367053" y="5157193"/>
              <a:ext cx="1800201" cy="253454"/>
              <a:chOff x="7088602" y="6289568"/>
              <a:chExt cx="2157034" cy="264691"/>
            </a:xfrm>
          </p:grpSpPr>
          <p:sp>
            <p:nvSpPr>
              <p:cNvPr id="29"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30"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809941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custDataLst>
              <p:tags r:id="rId1"/>
            </p:custDataLst>
          </p:nvPr>
        </p:nvSpPr>
        <p:spPr>
          <a:xfrm>
            <a:off x="487363" y="1773936"/>
            <a:ext cx="8117085" cy="938719"/>
          </a:xfrm>
          <a:prstGeom prst="rect">
            <a:avLst/>
          </a:prstGeom>
          <a:solidFill>
            <a:schemeClr val="bg1"/>
          </a:solidFill>
        </p:spPr>
        <p:txBody>
          <a:bodyPr vert="horz" lIns="0" tIns="45720" rIns="91440" bIns="45720" rtlCol="0" anchor="t"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b="0" dirty="0"/>
              <a:t>Patients qui, au cours des 2 dernières années, ont attendu </a:t>
            </a:r>
            <a:r>
              <a:rPr lang="fr-FR" dirty="0"/>
              <a:t>au moins 4 semaines</a:t>
            </a:r>
            <a:r>
              <a:rPr lang="fr-FR" b="0" dirty="0"/>
              <a:t> </a:t>
            </a:r>
            <a:r>
              <a:rPr lang="fr-FR" b="0" dirty="0" smtClean="0"/>
              <a:t>avant</a:t>
            </a:r>
            <a:br>
              <a:rPr lang="fr-FR" b="0" dirty="0" smtClean="0"/>
            </a:br>
            <a:r>
              <a:rPr lang="fr-FR" b="0" dirty="0" smtClean="0"/>
              <a:t>de </a:t>
            </a:r>
            <a:r>
              <a:rPr lang="fr-FR" b="0" dirty="0"/>
              <a:t>voir un spécialiste, après qu’on leur ait conseillé ou qu’ils aient décidé d’en voir un</a:t>
            </a:r>
          </a:p>
        </p:txBody>
      </p:sp>
      <p:sp>
        <p:nvSpPr>
          <p:cNvPr id="2" name="Title 1"/>
          <p:cNvSpPr>
            <a:spLocks noGrp="1"/>
          </p:cNvSpPr>
          <p:nvPr>
            <p:ph type="title"/>
            <p:custDataLst>
              <p:tags r:id="rId2"/>
            </p:custDataLst>
          </p:nvPr>
        </p:nvSpPr>
        <p:spPr>
          <a:xfrm>
            <a:off x="370940" y="370637"/>
            <a:ext cx="8161500" cy="1403299"/>
          </a:xfrm>
        </p:spPr>
        <p:txBody>
          <a:bodyPr/>
          <a:lstStyle/>
          <a:p>
            <a:r>
              <a:rPr lang="fr-FR" dirty="0"/>
              <a:t>Le Canada affiche les temps d’attente les plus longs pour la consultation d’un spécialiste et la situation ne s’améliore pas</a:t>
            </a:r>
            <a:endParaRPr lang="en-CA" dirty="0"/>
          </a:p>
        </p:txBody>
      </p:sp>
      <p:graphicFrame>
        <p:nvGraphicFramePr>
          <p:cNvPr id="6" name="Chart 5"/>
          <p:cNvGraphicFramePr/>
          <p:nvPr>
            <p:custDataLst>
              <p:tags r:id="rId3"/>
            </p:custDataLst>
            <p:extLst>
              <p:ext uri="{D42A27DB-BD31-4B8C-83A1-F6EECF244321}">
                <p14:modId xmlns:p14="http://schemas.microsoft.com/office/powerpoint/2010/main" val="742607657"/>
              </p:ext>
            </p:extLst>
          </p:nvPr>
        </p:nvGraphicFramePr>
        <p:xfrm>
          <a:off x="457697" y="2495550"/>
          <a:ext cx="3600400" cy="343009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 name="Chart 9"/>
          <p:cNvGraphicFramePr/>
          <p:nvPr>
            <p:custDataLst>
              <p:tags r:id="rId4"/>
            </p:custDataLst>
            <p:extLst>
              <p:ext uri="{D42A27DB-BD31-4B8C-83A1-F6EECF244321}">
                <p14:modId xmlns:p14="http://schemas.microsoft.com/office/powerpoint/2010/main" val="2670737559"/>
              </p:ext>
            </p:extLst>
          </p:nvPr>
        </p:nvGraphicFramePr>
        <p:xfrm>
          <a:off x="4427984" y="2495550"/>
          <a:ext cx="3744416" cy="3476626"/>
        </p:xfrm>
        <a:graphic>
          <a:graphicData uri="http://schemas.openxmlformats.org/drawingml/2006/chart">
            <c:chart xmlns:c="http://schemas.openxmlformats.org/drawingml/2006/chart" xmlns:r="http://schemas.openxmlformats.org/officeDocument/2006/relationships" r:id="rId9"/>
          </a:graphicData>
        </a:graphic>
      </p:graphicFrame>
      <p:grpSp>
        <p:nvGrpSpPr>
          <p:cNvPr id="23" name="Group 2"/>
          <p:cNvGrpSpPr/>
          <p:nvPr>
            <p:custDataLst>
              <p:tags r:id="rId5"/>
            </p:custDataLst>
          </p:nvPr>
        </p:nvGrpSpPr>
        <p:grpSpPr>
          <a:xfrm>
            <a:off x="459578" y="6177930"/>
            <a:ext cx="5607998" cy="261625"/>
            <a:chOff x="1559256" y="5157193"/>
            <a:chExt cx="5607998" cy="253469"/>
          </a:xfrm>
        </p:grpSpPr>
        <p:grpSp>
          <p:nvGrpSpPr>
            <p:cNvPr id="24" name="Group 3"/>
            <p:cNvGrpSpPr/>
            <p:nvPr/>
          </p:nvGrpSpPr>
          <p:grpSpPr>
            <a:xfrm>
              <a:off x="1559256" y="5157202"/>
              <a:ext cx="2007598" cy="253454"/>
              <a:chOff x="2989195" y="6289577"/>
              <a:chExt cx="2186857" cy="264691"/>
            </a:xfrm>
          </p:grpSpPr>
          <p:sp>
            <p:nvSpPr>
              <p:cNvPr id="31"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32"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25" name="Group 5"/>
            <p:cNvGrpSpPr/>
            <p:nvPr/>
          </p:nvGrpSpPr>
          <p:grpSpPr>
            <a:xfrm>
              <a:off x="3494846" y="5157208"/>
              <a:ext cx="1800200" cy="253454"/>
              <a:chOff x="5092578" y="6289583"/>
              <a:chExt cx="2157032" cy="264691"/>
            </a:xfrm>
          </p:grpSpPr>
          <p:sp>
            <p:nvSpPr>
              <p:cNvPr id="29"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30"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6" name="Group 7"/>
            <p:cNvGrpSpPr/>
            <p:nvPr/>
          </p:nvGrpSpPr>
          <p:grpSpPr>
            <a:xfrm>
              <a:off x="5367053" y="5157193"/>
              <a:ext cx="1800201" cy="253454"/>
              <a:chOff x="7088602" y="6289568"/>
              <a:chExt cx="2157034" cy="264691"/>
            </a:xfrm>
          </p:grpSpPr>
          <p:sp>
            <p:nvSpPr>
              <p:cNvPr id="27"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28"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460938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custDataLst>
              <p:tags r:id="rId1"/>
            </p:custDataLst>
          </p:nvPr>
        </p:nvSpPr>
        <p:spPr>
          <a:xfrm>
            <a:off x="487363" y="1772816"/>
            <a:ext cx="7685037" cy="938719"/>
          </a:xfrm>
          <a:prstGeom prst="rect">
            <a:avLst/>
          </a:prstGeom>
          <a:solidFill>
            <a:schemeClr val="bg1"/>
          </a:solidFill>
        </p:spPr>
        <p:txBody>
          <a:bodyPr vert="horz" lIns="0" tIns="45720" rIns="91440" bIns="45720" rtlCol="0" anchor="ctr"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b="0" dirty="0"/>
              <a:t>Patients qui, au cours des 2 dernières années, ont attendu </a:t>
            </a:r>
            <a:r>
              <a:rPr lang="fr-FR" sz="1600" dirty="0"/>
              <a:t>au moins 4 semaines </a:t>
            </a:r>
            <a:r>
              <a:rPr lang="fr-FR" sz="1600" b="0" dirty="0" smtClean="0"/>
              <a:t>avant</a:t>
            </a:r>
            <a:br>
              <a:rPr lang="fr-FR" sz="1600" b="0" dirty="0" smtClean="0"/>
            </a:br>
            <a:r>
              <a:rPr lang="fr-FR" sz="1600" b="0" dirty="0" smtClean="0"/>
              <a:t>de </a:t>
            </a:r>
            <a:r>
              <a:rPr lang="fr-FR" sz="1600" b="0" dirty="0"/>
              <a:t>voir un spécialiste, après qu’on leur ait conseillé ou qu’ils aient décidé d’en voir un</a:t>
            </a:r>
          </a:p>
        </p:txBody>
      </p:sp>
      <p:sp>
        <p:nvSpPr>
          <p:cNvPr id="2" name="Title 1"/>
          <p:cNvSpPr>
            <a:spLocks noGrp="1"/>
          </p:cNvSpPr>
          <p:nvPr>
            <p:ph type="title"/>
            <p:custDataLst>
              <p:tags r:id="rId2"/>
            </p:custDataLst>
          </p:nvPr>
        </p:nvSpPr>
        <p:spPr>
          <a:xfrm>
            <a:off x="370940" y="370637"/>
            <a:ext cx="8305516" cy="1361911"/>
          </a:xfrm>
        </p:spPr>
        <p:txBody>
          <a:bodyPr/>
          <a:lstStyle/>
          <a:p>
            <a:r>
              <a:rPr lang="fr-CA" dirty="0"/>
              <a:t>Dans chaque province, le temps </a:t>
            </a:r>
            <a:r>
              <a:rPr lang="fr-CA" dirty="0" smtClean="0"/>
              <a:t>d’attente </a:t>
            </a:r>
            <a:r>
              <a:rPr lang="fr-CA" dirty="0"/>
              <a:t>pour voir un spécialiste est significativement plus long que la moyenne internationale</a:t>
            </a:r>
            <a:r>
              <a:rPr lang="fr-FR" dirty="0" smtClean="0"/>
              <a:t> </a:t>
            </a:r>
            <a:endParaRPr lang="en-CA" dirty="0"/>
          </a:p>
        </p:txBody>
      </p:sp>
      <p:graphicFrame>
        <p:nvGraphicFramePr>
          <p:cNvPr id="10" name="Table 9"/>
          <p:cNvGraphicFramePr>
            <a:graphicFrameLocks noGrp="1"/>
          </p:cNvGraphicFramePr>
          <p:nvPr>
            <p:custDataLst>
              <p:tags r:id="rId3"/>
            </p:custDataLst>
            <p:extLst>
              <p:ext uri="{D42A27DB-BD31-4B8C-83A1-F6EECF244321}">
                <p14:modId xmlns:p14="http://schemas.microsoft.com/office/powerpoint/2010/main" val="347645043"/>
              </p:ext>
            </p:extLst>
          </p:nvPr>
        </p:nvGraphicFramePr>
        <p:xfrm>
          <a:off x="487363" y="2925440"/>
          <a:ext cx="6370424" cy="1007616"/>
        </p:xfrm>
        <a:graphic>
          <a:graphicData uri="http://schemas.openxmlformats.org/drawingml/2006/table">
            <a:tbl>
              <a:tblPr>
                <a:tableStyleId>{5C22544A-7EE6-4342-B048-85BDC9FD1C3A}</a:tableStyleId>
              </a:tblPr>
              <a:tblGrid>
                <a:gridCol w="625729">
                  <a:extLst>
                    <a:ext uri="{9D8B030D-6E8A-4147-A177-3AD203B41FA5}">
                      <a16:colId xmlns:a16="http://schemas.microsoft.com/office/drawing/2014/main" val="20000"/>
                    </a:ext>
                  </a:extLst>
                </a:gridCol>
                <a:gridCol w="577152">
                  <a:extLst>
                    <a:ext uri="{9D8B030D-6E8A-4147-A177-3AD203B41FA5}">
                      <a16:colId xmlns:a16="http://schemas.microsoft.com/office/drawing/2014/main" val="20001"/>
                    </a:ext>
                  </a:extLst>
                </a:gridCol>
                <a:gridCol w="501904">
                  <a:extLst>
                    <a:ext uri="{9D8B030D-6E8A-4147-A177-3AD203B41FA5}">
                      <a16:colId xmlns:a16="http://schemas.microsoft.com/office/drawing/2014/main" val="20002"/>
                    </a:ext>
                  </a:extLst>
                </a:gridCol>
                <a:gridCol w="501904">
                  <a:extLst>
                    <a:ext uri="{9D8B030D-6E8A-4147-A177-3AD203B41FA5}">
                      <a16:colId xmlns:a16="http://schemas.microsoft.com/office/drawing/2014/main" val="20003"/>
                    </a:ext>
                  </a:extLst>
                </a:gridCol>
                <a:gridCol w="501904">
                  <a:extLst>
                    <a:ext uri="{9D8B030D-6E8A-4147-A177-3AD203B41FA5}">
                      <a16:colId xmlns:a16="http://schemas.microsoft.com/office/drawing/2014/main" val="20004"/>
                    </a:ext>
                  </a:extLst>
                </a:gridCol>
                <a:gridCol w="501904">
                  <a:extLst>
                    <a:ext uri="{9D8B030D-6E8A-4147-A177-3AD203B41FA5}">
                      <a16:colId xmlns:a16="http://schemas.microsoft.com/office/drawing/2014/main" val="20005"/>
                    </a:ext>
                  </a:extLst>
                </a:gridCol>
                <a:gridCol w="513016">
                  <a:extLst>
                    <a:ext uri="{9D8B030D-6E8A-4147-A177-3AD203B41FA5}">
                      <a16:colId xmlns:a16="http://schemas.microsoft.com/office/drawing/2014/main" val="20006"/>
                    </a:ext>
                  </a:extLst>
                </a:gridCol>
                <a:gridCol w="501904">
                  <a:extLst>
                    <a:ext uri="{9D8B030D-6E8A-4147-A177-3AD203B41FA5}">
                      <a16:colId xmlns:a16="http://schemas.microsoft.com/office/drawing/2014/main" val="20007"/>
                    </a:ext>
                  </a:extLst>
                </a:gridCol>
                <a:gridCol w="501904">
                  <a:extLst>
                    <a:ext uri="{9D8B030D-6E8A-4147-A177-3AD203B41FA5}">
                      <a16:colId xmlns:a16="http://schemas.microsoft.com/office/drawing/2014/main" val="20008"/>
                    </a:ext>
                  </a:extLst>
                </a:gridCol>
                <a:gridCol w="501904">
                  <a:extLst>
                    <a:ext uri="{9D8B030D-6E8A-4147-A177-3AD203B41FA5}">
                      <a16:colId xmlns:a16="http://schemas.microsoft.com/office/drawing/2014/main" val="20009"/>
                    </a:ext>
                  </a:extLst>
                </a:gridCol>
                <a:gridCol w="501904">
                  <a:extLst>
                    <a:ext uri="{9D8B030D-6E8A-4147-A177-3AD203B41FA5}">
                      <a16:colId xmlns:a16="http://schemas.microsoft.com/office/drawing/2014/main" val="20010"/>
                    </a:ext>
                  </a:extLst>
                </a:gridCol>
                <a:gridCol w="639295">
                  <a:extLst>
                    <a:ext uri="{9D8B030D-6E8A-4147-A177-3AD203B41FA5}">
                      <a16:colId xmlns:a16="http://schemas.microsoft.com/office/drawing/2014/main" val="20011"/>
                    </a:ext>
                  </a:extLst>
                </a:gridCol>
              </a:tblGrid>
              <a:tr h="554807">
                <a:tc>
                  <a:txBody>
                    <a:bodyPr/>
                    <a:lstStyle/>
                    <a:p>
                      <a:pPr algn="ctr" fontAlgn="b"/>
                      <a:r>
                        <a:rPr lang="en-CA" sz="1200" b="1" u="none" strike="noStrike" dirty="0">
                          <a:effectLst/>
                          <a:latin typeface="+mn-lt"/>
                          <a:cs typeface="Arial" panose="020B0604020202020204" pitchFamily="34" charset="0"/>
                        </a:rPr>
                        <a:t>T.-N.-L.</a:t>
                      </a:r>
                    </a:p>
                  </a:txBody>
                  <a:tcPr marL="73152" marR="73152" marT="73152" marB="73152"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200" b="1" u="none" strike="noStrike" dirty="0" smtClean="0">
                          <a:effectLst/>
                          <a:latin typeface="+mn-lt"/>
                          <a:cs typeface="Arial" panose="020B0604020202020204" pitchFamily="34" charset="0"/>
                        </a:rPr>
                        <a:t>Î.-P.-É.</a:t>
                      </a: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200" b="1" u="none" strike="noStrike" dirty="0">
                          <a:effectLst/>
                          <a:latin typeface="+mn-lt"/>
                          <a:cs typeface="Arial" panose="020B0604020202020204" pitchFamily="34" charset="0"/>
                        </a:rPr>
                        <a:t>N.-É.</a:t>
                      </a: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200" b="1" u="none" strike="noStrike" dirty="0">
                          <a:effectLst/>
                          <a:latin typeface="+mn-lt"/>
                          <a:cs typeface="Arial" panose="020B0604020202020204" pitchFamily="34" charset="0"/>
                        </a:rPr>
                        <a:t>N.-B.</a:t>
                      </a: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200" b="1" u="none" strike="noStrike" dirty="0">
                          <a:effectLst/>
                          <a:latin typeface="+mn-lt"/>
                          <a:cs typeface="Arial" panose="020B0604020202020204" pitchFamily="34" charset="0"/>
                        </a:rPr>
                        <a:t>Qc</a:t>
                      </a: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200" b="1" u="none" strike="noStrike" dirty="0">
                          <a:effectLst/>
                          <a:latin typeface="+mn-lt"/>
                          <a:cs typeface="Arial" panose="020B0604020202020204" pitchFamily="34" charset="0"/>
                        </a:rPr>
                        <a:t>Ont.</a:t>
                      </a:r>
                      <a:endParaRPr lang="en-CA" sz="1200" b="1" i="0" u="none" strike="noStrike" dirty="0">
                        <a:effectLst/>
                        <a:latin typeface="+mn-lt"/>
                        <a:cs typeface="Arial" panose="020B0604020202020204" pitchFamily="34" charset="0"/>
                      </a:endParaRP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200" b="1" u="none" strike="noStrike" dirty="0">
                          <a:effectLst/>
                          <a:latin typeface="+mn-lt"/>
                          <a:cs typeface="Arial" panose="020B0604020202020204" pitchFamily="34" charset="0"/>
                        </a:rPr>
                        <a:t>Man.</a:t>
                      </a:r>
                      <a:endParaRPr lang="en-CA" sz="1200" b="1" i="0" u="none" strike="noStrike" dirty="0">
                        <a:effectLst/>
                        <a:latin typeface="+mn-lt"/>
                        <a:cs typeface="Arial" panose="020B0604020202020204" pitchFamily="34" charset="0"/>
                      </a:endParaRP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200" b="1" u="none" strike="noStrike" dirty="0">
                          <a:effectLst/>
                          <a:latin typeface="+mn-lt"/>
                          <a:cs typeface="Arial" panose="020B0604020202020204" pitchFamily="34" charset="0"/>
                        </a:rPr>
                        <a:t>Sask.</a:t>
                      </a:r>
                      <a:endParaRPr lang="en-CA" sz="1200" b="1" i="0" u="none" strike="noStrike" dirty="0">
                        <a:effectLst/>
                        <a:latin typeface="+mn-lt"/>
                        <a:cs typeface="Arial" panose="020B0604020202020204" pitchFamily="34" charset="0"/>
                      </a:endParaRP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200" b="1" u="none" strike="noStrike" dirty="0">
                          <a:effectLst/>
                          <a:latin typeface="+mn-lt"/>
                          <a:cs typeface="Arial" panose="020B0604020202020204" pitchFamily="34" charset="0"/>
                        </a:rPr>
                        <a:t>Alb.</a:t>
                      </a: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200" b="1" u="none" strike="noStrike" dirty="0">
                          <a:effectLst/>
                          <a:latin typeface="+mn-lt"/>
                          <a:cs typeface="Arial" panose="020B0604020202020204" pitchFamily="34" charset="0"/>
                        </a:rPr>
                        <a:t>C.-B.</a:t>
                      </a: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200" b="1" u="none" strike="noStrike" dirty="0" smtClean="0">
                          <a:effectLst/>
                          <a:latin typeface="+mn-lt"/>
                          <a:cs typeface="Arial" panose="020B0604020202020204" pitchFamily="34" charset="0"/>
                        </a:rPr>
                        <a:t>Can.</a:t>
                      </a:r>
                      <a:endParaRPr lang="en-CA" sz="1200" b="1" i="0" u="none" strike="noStrike" dirty="0">
                        <a:effectLst/>
                        <a:latin typeface="+mn-lt"/>
                        <a:cs typeface="Arial" panose="020B0604020202020204" pitchFamily="34" charset="0"/>
                      </a:endParaRP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200" b="1" u="none" strike="noStrike" dirty="0" smtClean="0">
                          <a:effectLst/>
                          <a:latin typeface="+mn-lt"/>
                          <a:cs typeface="Arial" panose="020B0604020202020204" pitchFamily="34" charset="0"/>
                        </a:rPr>
                        <a:t>Moy. FCMW</a:t>
                      </a:r>
                    </a:p>
                  </a:txBody>
                  <a:tcPr marL="73152" marR="73152" marT="73152" marB="73152"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52809">
                <a:tc>
                  <a:txBody>
                    <a:bodyPr/>
                    <a:lstStyle/>
                    <a:p>
                      <a:pPr algn="ctr" fontAlgn="b"/>
                      <a:r>
                        <a:rPr lang="en-CA" sz="1100" b="0" i="0" u="none" strike="noStrike" dirty="0">
                          <a:effectLst/>
                          <a:latin typeface="Arial" panose="020B0604020202020204" pitchFamily="34" charset="0"/>
                          <a:cs typeface="Arial" panose="020B0604020202020204" pitchFamily="34" charset="0"/>
                        </a:rPr>
                        <a:t>67 </a:t>
                      </a:r>
                      <a:r>
                        <a:rPr lang="en-CA" sz="1100" b="0" i="0" u="none" strike="noStrike" dirty="0" smtClean="0">
                          <a:effectLst/>
                          <a:latin typeface="Arial" panose="020B0604020202020204" pitchFamily="34" charset="0"/>
                          <a:cs typeface="Arial" panose="020B0604020202020204" pitchFamily="34" charset="0"/>
                        </a:rPr>
                        <a:t>%</a:t>
                      </a:r>
                      <a:endParaRPr lang="en-CA" sz="1100" b="0" i="0" u="none" strike="noStrike" dirty="0">
                        <a:effectLst/>
                        <a:latin typeface="Arial" panose="020B0604020202020204" pitchFamily="34" charset="0"/>
                        <a:cs typeface="Arial" panose="020B0604020202020204" pitchFamily="34" charset="0"/>
                      </a:endParaRPr>
                    </a:p>
                  </a:txBody>
                  <a:tcPr marL="73152" marR="73152" marT="73152" marB="73152"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55 </a:t>
                      </a:r>
                      <a:r>
                        <a:rPr lang="en-CA" sz="1100" b="0" i="0" u="none" strike="noStrike" dirty="0" smtClean="0">
                          <a:effectLst/>
                          <a:latin typeface="Arial" panose="020B0604020202020204" pitchFamily="34" charset="0"/>
                          <a:cs typeface="Arial" panose="020B0604020202020204" pitchFamily="34" charset="0"/>
                        </a:rPr>
                        <a:t>%</a:t>
                      </a:r>
                      <a:endParaRPr lang="en-CA" sz="1100" b="0" i="0" u="none" strike="noStrike" dirty="0">
                        <a:effectLst/>
                        <a:latin typeface="Arial" panose="020B0604020202020204" pitchFamily="34" charset="0"/>
                        <a:cs typeface="Arial" panose="020B0604020202020204" pitchFamily="34" charset="0"/>
                      </a:endParaRPr>
                    </a:p>
                  </a:txBody>
                  <a:tcPr marL="73152" marR="73152"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48 </a:t>
                      </a:r>
                      <a:r>
                        <a:rPr lang="en-CA" sz="1100" b="0" i="0" u="none" strike="noStrike" dirty="0" smtClean="0">
                          <a:effectLst/>
                          <a:latin typeface="Arial" panose="020B0604020202020204" pitchFamily="34" charset="0"/>
                          <a:cs typeface="Arial" panose="020B0604020202020204" pitchFamily="34" charset="0"/>
                        </a:rPr>
                        <a:t>%</a:t>
                      </a:r>
                      <a:endParaRPr lang="en-CA" sz="1100" b="0" i="0" u="none" strike="noStrike" dirty="0">
                        <a:effectLst/>
                        <a:latin typeface="Arial" panose="020B0604020202020204" pitchFamily="34" charset="0"/>
                        <a:cs typeface="Arial" panose="020B0604020202020204" pitchFamily="34" charset="0"/>
                      </a:endParaRPr>
                    </a:p>
                  </a:txBody>
                  <a:tcPr marL="73152" marR="73152"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62 </a:t>
                      </a:r>
                      <a:r>
                        <a:rPr lang="en-CA" sz="1100" b="0" i="0" u="none" strike="noStrike" dirty="0" smtClean="0">
                          <a:effectLst/>
                          <a:latin typeface="Arial" panose="020B0604020202020204" pitchFamily="34" charset="0"/>
                          <a:cs typeface="Arial" panose="020B0604020202020204" pitchFamily="34" charset="0"/>
                        </a:rPr>
                        <a:t>%</a:t>
                      </a:r>
                      <a:endParaRPr lang="en-CA" sz="1100" b="0" i="0" u="none" strike="noStrike" dirty="0">
                        <a:effectLst/>
                        <a:latin typeface="Arial" panose="020B0604020202020204" pitchFamily="34" charset="0"/>
                        <a:cs typeface="Arial" panose="020B0604020202020204" pitchFamily="34" charset="0"/>
                      </a:endParaRPr>
                    </a:p>
                  </a:txBody>
                  <a:tcPr marL="73152" marR="73152"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59 </a:t>
                      </a:r>
                      <a:r>
                        <a:rPr lang="en-CA" sz="1100" b="0" i="0" u="none" strike="noStrike" dirty="0" smtClean="0">
                          <a:effectLst/>
                          <a:latin typeface="Arial" panose="020B0604020202020204" pitchFamily="34" charset="0"/>
                          <a:cs typeface="Arial" panose="020B0604020202020204" pitchFamily="34" charset="0"/>
                        </a:rPr>
                        <a:t>%</a:t>
                      </a:r>
                      <a:endParaRPr lang="en-CA" sz="1100" b="0" i="0" u="none" strike="noStrike" dirty="0">
                        <a:effectLst/>
                        <a:latin typeface="Arial" panose="020B0604020202020204" pitchFamily="34" charset="0"/>
                        <a:cs typeface="Arial" panose="020B0604020202020204" pitchFamily="34" charset="0"/>
                      </a:endParaRPr>
                    </a:p>
                  </a:txBody>
                  <a:tcPr marL="73152" marR="73152"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57 </a:t>
                      </a:r>
                      <a:r>
                        <a:rPr lang="en-CA" sz="1100" b="0" i="0" u="none" strike="noStrike" dirty="0" smtClean="0">
                          <a:effectLst/>
                          <a:latin typeface="Arial" panose="020B0604020202020204" pitchFamily="34" charset="0"/>
                          <a:cs typeface="Arial" panose="020B0604020202020204" pitchFamily="34" charset="0"/>
                        </a:rPr>
                        <a:t>%</a:t>
                      </a:r>
                      <a:endParaRPr lang="en-CA" sz="1100" b="0" i="0" u="none" strike="noStrike" dirty="0">
                        <a:effectLst/>
                        <a:latin typeface="Arial" panose="020B0604020202020204" pitchFamily="34" charset="0"/>
                        <a:cs typeface="Arial" panose="020B0604020202020204" pitchFamily="34" charset="0"/>
                      </a:endParaRPr>
                    </a:p>
                  </a:txBody>
                  <a:tcPr marL="73152" marR="73152"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62 </a:t>
                      </a:r>
                      <a:r>
                        <a:rPr lang="en-CA" sz="1100" b="0" i="0" u="none" strike="noStrike" dirty="0" smtClean="0">
                          <a:effectLst/>
                          <a:latin typeface="Arial" panose="020B0604020202020204" pitchFamily="34" charset="0"/>
                          <a:cs typeface="Arial" panose="020B0604020202020204" pitchFamily="34" charset="0"/>
                        </a:rPr>
                        <a:t>%</a:t>
                      </a:r>
                      <a:endParaRPr lang="en-CA" sz="1100" b="0" i="0" u="none" strike="noStrike" dirty="0">
                        <a:effectLst/>
                        <a:latin typeface="Arial" panose="020B0604020202020204" pitchFamily="34" charset="0"/>
                        <a:cs typeface="Arial" panose="020B0604020202020204" pitchFamily="34" charset="0"/>
                      </a:endParaRPr>
                    </a:p>
                  </a:txBody>
                  <a:tcPr marL="73152" marR="73152"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48 </a:t>
                      </a:r>
                      <a:r>
                        <a:rPr lang="en-CA" sz="1100" b="0" i="0" u="none" strike="noStrike" dirty="0" smtClean="0">
                          <a:effectLst/>
                          <a:latin typeface="Arial" panose="020B0604020202020204" pitchFamily="34" charset="0"/>
                          <a:cs typeface="Arial" panose="020B0604020202020204" pitchFamily="34" charset="0"/>
                        </a:rPr>
                        <a:t>%</a:t>
                      </a:r>
                      <a:endParaRPr lang="en-CA" sz="1100" b="0" i="0" u="none" strike="noStrike" dirty="0">
                        <a:effectLst/>
                        <a:latin typeface="Arial" panose="020B0604020202020204" pitchFamily="34" charset="0"/>
                        <a:cs typeface="Arial" panose="020B0604020202020204" pitchFamily="34" charset="0"/>
                      </a:endParaRPr>
                    </a:p>
                  </a:txBody>
                  <a:tcPr marL="73152" marR="73152"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49 </a:t>
                      </a:r>
                      <a:r>
                        <a:rPr lang="en-CA" sz="1100" b="0" i="0" u="none" strike="noStrike" dirty="0" smtClean="0">
                          <a:effectLst/>
                          <a:latin typeface="Arial" panose="020B0604020202020204" pitchFamily="34" charset="0"/>
                          <a:cs typeface="Arial" panose="020B0604020202020204" pitchFamily="34" charset="0"/>
                        </a:rPr>
                        <a:t>%</a:t>
                      </a:r>
                      <a:endParaRPr lang="en-CA" sz="1100" b="0" i="0" u="none" strike="noStrike" dirty="0">
                        <a:effectLst/>
                        <a:latin typeface="Arial" panose="020B0604020202020204" pitchFamily="34" charset="0"/>
                        <a:cs typeface="Arial" panose="020B0604020202020204" pitchFamily="34" charset="0"/>
                      </a:endParaRPr>
                    </a:p>
                  </a:txBody>
                  <a:tcPr marL="73152" marR="73152"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51 </a:t>
                      </a:r>
                      <a:r>
                        <a:rPr lang="en-CA" sz="1100" b="0" i="0" u="none" strike="noStrike" dirty="0" smtClean="0">
                          <a:effectLst/>
                          <a:latin typeface="Arial" panose="020B0604020202020204" pitchFamily="34" charset="0"/>
                          <a:cs typeface="Arial" panose="020B0604020202020204" pitchFamily="34" charset="0"/>
                        </a:rPr>
                        <a:t>%</a:t>
                      </a:r>
                      <a:endParaRPr lang="en-CA" sz="1100" b="0" i="0" u="none" strike="noStrike" dirty="0">
                        <a:effectLst/>
                        <a:latin typeface="Arial" panose="020B0604020202020204" pitchFamily="34" charset="0"/>
                        <a:cs typeface="Arial" panose="020B0604020202020204" pitchFamily="34" charset="0"/>
                      </a:endParaRPr>
                    </a:p>
                  </a:txBody>
                  <a:tcPr marL="73152" marR="73152"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effectLst/>
                          <a:latin typeface="Arial" panose="020B0604020202020204" pitchFamily="34" charset="0"/>
                          <a:cs typeface="Arial" panose="020B0604020202020204" pitchFamily="34" charset="0"/>
                        </a:rPr>
                        <a:t>56 </a:t>
                      </a:r>
                      <a:r>
                        <a:rPr lang="en-CA" sz="1100" b="0" i="0" u="none" strike="noStrike" dirty="0" smtClean="0">
                          <a:effectLst/>
                          <a:latin typeface="Arial" panose="020B0604020202020204" pitchFamily="34" charset="0"/>
                          <a:cs typeface="Arial" panose="020B0604020202020204" pitchFamily="34" charset="0"/>
                        </a:rPr>
                        <a:t>%</a:t>
                      </a:r>
                      <a:endParaRPr lang="en-CA" sz="1100" b="0" i="0" u="none" strike="noStrike" dirty="0">
                        <a:effectLst/>
                        <a:latin typeface="Arial" panose="020B0604020202020204" pitchFamily="34" charset="0"/>
                        <a:cs typeface="Arial" panose="020B0604020202020204" pitchFamily="34" charset="0"/>
                      </a:endParaRPr>
                    </a:p>
                  </a:txBody>
                  <a:tcPr marL="73152" marR="73152" marT="73152" marB="7315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100" b="0" i="0" u="none" strike="noStrike" dirty="0">
                          <a:solidFill>
                            <a:schemeClr val="bg1"/>
                          </a:solidFill>
                          <a:effectLst/>
                          <a:latin typeface="Arial" panose="020B0604020202020204" pitchFamily="34" charset="0"/>
                          <a:cs typeface="Arial" panose="020B0604020202020204" pitchFamily="34" charset="0"/>
                        </a:rPr>
                        <a:t>36 </a:t>
                      </a:r>
                      <a:r>
                        <a:rPr lang="en-CA" sz="1100" b="0" i="0" u="none" strike="noStrike" dirty="0" smtClean="0">
                          <a:solidFill>
                            <a:schemeClr val="bg1"/>
                          </a:solidFill>
                          <a:effectLst/>
                          <a:latin typeface="Arial" panose="020B0604020202020204" pitchFamily="34" charset="0"/>
                          <a:cs typeface="Arial" panose="020B0604020202020204" pitchFamily="34" charset="0"/>
                        </a:rPr>
                        <a:t>%</a:t>
                      </a:r>
                      <a:endParaRPr lang="en-CA" sz="1100" b="0" i="0" u="none" strike="noStrike" dirty="0">
                        <a:solidFill>
                          <a:schemeClr val="bg1"/>
                        </a:solidFill>
                        <a:effectLst/>
                        <a:latin typeface="Arial" panose="020B0604020202020204" pitchFamily="34" charset="0"/>
                        <a:cs typeface="Arial" panose="020B0604020202020204" pitchFamily="34" charset="0"/>
                      </a:endParaRPr>
                    </a:p>
                  </a:txBody>
                  <a:tcPr marL="73152" marR="73152" marT="73152" marB="73152"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bl>
          </a:graphicData>
        </a:graphic>
      </p:graphicFrame>
      <p:sp>
        <p:nvSpPr>
          <p:cNvPr id="19" name="TextBox 18"/>
          <p:cNvSpPr txBox="1"/>
          <p:nvPr>
            <p:custDataLst>
              <p:tags r:id="rId4"/>
            </p:custDataLst>
          </p:nvPr>
        </p:nvSpPr>
        <p:spPr>
          <a:xfrm>
            <a:off x="467545" y="4001289"/>
            <a:ext cx="6336704" cy="507831"/>
          </a:xfrm>
          <a:prstGeom prst="rect">
            <a:avLst/>
          </a:prstGeom>
          <a:noFill/>
        </p:spPr>
        <p:txBody>
          <a:bodyPr wrap="square" lIns="45720" rtlCol="0">
            <a:spAutoFit/>
          </a:bodyPr>
          <a:lstStyle/>
          <a:p>
            <a:r>
              <a:rPr lang="fr-CA" sz="900" b="1" dirty="0">
                <a:latin typeface="Arial" panose="020B0604020202020204" pitchFamily="34" charset="0"/>
                <a:cs typeface="Arial" panose="020B0604020202020204" pitchFamily="34" charset="0"/>
              </a:rPr>
              <a:t>Remarque</a:t>
            </a:r>
          </a:p>
          <a:p>
            <a:r>
              <a:rPr lang="fr-CA" sz="900" dirty="0">
                <a:latin typeface="Arial" panose="020B0604020202020204" pitchFamily="34" charset="0"/>
                <a:cs typeface="Arial" panose="020B0604020202020204" pitchFamily="34" charset="0"/>
              </a:rPr>
              <a:t>Des résultats supérieurs à la moyenne internationale sont souhaitables; des résultats inférieurs à la moyenne indiquent souvent que des améliorations s’imposent.</a:t>
            </a:r>
          </a:p>
        </p:txBody>
      </p:sp>
      <p:pic>
        <p:nvPicPr>
          <p:cNvPr id="20" name="Picture 19"/>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6516216" y="4292947"/>
            <a:ext cx="1728192" cy="1872357"/>
          </a:xfrm>
          <a:prstGeom prst="rect">
            <a:avLst/>
          </a:prstGeom>
        </p:spPr>
      </p:pic>
      <p:grpSp>
        <p:nvGrpSpPr>
          <p:cNvPr id="32" name="Group 2"/>
          <p:cNvGrpSpPr/>
          <p:nvPr>
            <p:custDataLst>
              <p:tags r:id="rId6"/>
            </p:custDataLst>
          </p:nvPr>
        </p:nvGrpSpPr>
        <p:grpSpPr>
          <a:xfrm>
            <a:off x="459578" y="6177930"/>
            <a:ext cx="5607998" cy="261625"/>
            <a:chOff x="1559256" y="5157193"/>
            <a:chExt cx="5607998" cy="253469"/>
          </a:xfrm>
        </p:grpSpPr>
        <p:grpSp>
          <p:nvGrpSpPr>
            <p:cNvPr id="33" name="Group 3"/>
            <p:cNvGrpSpPr/>
            <p:nvPr/>
          </p:nvGrpSpPr>
          <p:grpSpPr>
            <a:xfrm>
              <a:off x="1559256" y="5157202"/>
              <a:ext cx="2007598" cy="253454"/>
              <a:chOff x="2989195" y="6289577"/>
              <a:chExt cx="2186857" cy="264691"/>
            </a:xfrm>
          </p:grpSpPr>
          <p:sp>
            <p:nvSpPr>
              <p:cNvPr id="40"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41"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4" name="Group 5"/>
            <p:cNvGrpSpPr/>
            <p:nvPr/>
          </p:nvGrpSpPr>
          <p:grpSpPr>
            <a:xfrm>
              <a:off x="3494846" y="5157208"/>
              <a:ext cx="1800200" cy="253454"/>
              <a:chOff x="5092578" y="6289583"/>
              <a:chExt cx="2157032" cy="264691"/>
            </a:xfrm>
          </p:grpSpPr>
          <p:sp>
            <p:nvSpPr>
              <p:cNvPr id="38"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39"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5" name="Group 7"/>
            <p:cNvGrpSpPr/>
            <p:nvPr/>
          </p:nvGrpSpPr>
          <p:grpSpPr>
            <a:xfrm>
              <a:off x="5367053" y="5157193"/>
              <a:ext cx="1800201" cy="253454"/>
              <a:chOff x="7088602" y="6289568"/>
              <a:chExt cx="2157034" cy="264691"/>
            </a:xfrm>
          </p:grpSpPr>
          <p:sp>
            <p:nvSpPr>
              <p:cNvPr id="36"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37"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662445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custDataLst>
              <p:tags r:id="rId1"/>
            </p:custDataLst>
            <p:extLst>
              <p:ext uri="{D42A27DB-BD31-4B8C-83A1-F6EECF244321}">
                <p14:modId xmlns:p14="http://schemas.microsoft.com/office/powerpoint/2010/main" val="829556558"/>
              </p:ext>
            </p:extLst>
          </p:nvPr>
        </p:nvGraphicFramePr>
        <p:xfrm>
          <a:off x="4661083" y="1588835"/>
          <a:ext cx="4087381" cy="2767559"/>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 name="Chart 4"/>
          <p:cNvGraphicFramePr/>
          <p:nvPr>
            <p:custDataLst>
              <p:tags r:id="rId2"/>
            </p:custDataLst>
            <p:extLst>
              <p:ext uri="{D42A27DB-BD31-4B8C-83A1-F6EECF244321}">
                <p14:modId xmlns:p14="http://schemas.microsoft.com/office/powerpoint/2010/main" val="2841784276"/>
              </p:ext>
            </p:extLst>
          </p:nvPr>
        </p:nvGraphicFramePr>
        <p:xfrm>
          <a:off x="439738" y="2025686"/>
          <a:ext cx="3600400" cy="3428999"/>
        </p:xfrm>
        <a:graphic>
          <a:graphicData uri="http://schemas.openxmlformats.org/drawingml/2006/chart">
            <c:chart xmlns:c="http://schemas.openxmlformats.org/drawingml/2006/chart" xmlns:r="http://schemas.openxmlformats.org/officeDocument/2006/relationships" r:id="rId15"/>
          </a:graphicData>
        </a:graphic>
      </p:graphicFrame>
      <p:sp>
        <p:nvSpPr>
          <p:cNvPr id="2" name="Title 1"/>
          <p:cNvSpPr>
            <a:spLocks noGrp="1"/>
          </p:cNvSpPr>
          <p:nvPr>
            <p:ph type="title"/>
            <p:custDataLst>
              <p:tags r:id="rId3"/>
            </p:custDataLst>
          </p:nvPr>
        </p:nvSpPr>
        <p:spPr>
          <a:xfrm>
            <a:off x="370940" y="370637"/>
            <a:ext cx="8773060" cy="938719"/>
          </a:xfrm>
        </p:spPr>
        <p:txBody>
          <a:bodyPr/>
          <a:lstStyle/>
          <a:p>
            <a:r>
              <a:rPr lang="fr-FR" dirty="0"/>
              <a:t>Le Canada affiche des temps d’attente plus longs </a:t>
            </a:r>
            <a:r>
              <a:rPr lang="fr-FR" dirty="0" smtClean="0"/>
              <a:t>que</a:t>
            </a:r>
            <a:br>
              <a:rPr lang="fr-FR" dirty="0" smtClean="0"/>
            </a:br>
            <a:r>
              <a:rPr lang="fr-FR" dirty="0" smtClean="0"/>
              <a:t>la </a:t>
            </a:r>
            <a:r>
              <a:rPr lang="fr-FR" dirty="0"/>
              <a:t>moyenne pour toutes les chirurgies non urgentes</a:t>
            </a:r>
            <a:endParaRPr lang="en-CA" dirty="0"/>
          </a:p>
        </p:txBody>
      </p:sp>
      <p:sp>
        <p:nvSpPr>
          <p:cNvPr id="6" name="Rectangle 5"/>
          <p:cNvSpPr/>
          <p:nvPr>
            <p:custDataLst>
              <p:tags r:id="rId4"/>
            </p:custDataLst>
          </p:nvPr>
        </p:nvSpPr>
        <p:spPr>
          <a:xfrm>
            <a:off x="4805100" y="4500409"/>
            <a:ext cx="3817294" cy="584775"/>
          </a:xfrm>
          <a:prstGeom prst="rect">
            <a:avLst/>
          </a:prstGeom>
        </p:spPr>
        <p:txBody>
          <a:bodyPr wrap="square">
            <a:spAutoFit/>
          </a:bodyPr>
          <a:lstStyle/>
          <a:p>
            <a:r>
              <a:rPr lang="fr-FR" sz="800" b="1" dirty="0">
                <a:latin typeface="Arial" panose="020B0604020202020204" pitchFamily="34" charset="0"/>
                <a:cs typeface="Arial" panose="020B0604020202020204" pitchFamily="34" charset="0"/>
              </a:rPr>
              <a:t>Remarque</a:t>
            </a:r>
          </a:p>
          <a:p>
            <a:r>
              <a:rPr lang="fr-FR" sz="800" dirty="0" smtClean="0">
                <a:latin typeface="Arial" panose="020B0604020202020204" pitchFamily="34" charset="0"/>
                <a:cs typeface="Arial" panose="020B0604020202020204" pitchFamily="34" charset="0"/>
              </a:rPr>
              <a:t>Le </a:t>
            </a:r>
            <a:r>
              <a:rPr lang="fr-FR" sz="800" dirty="0">
                <a:latin typeface="Arial" panose="020B0604020202020204" pitchFamily="34" charset="0"/>
                <a:cs typeface="Arial" panose="020B0604020202020204" pitchFamily="34" charset="0"/>
              </a:rPr>
              <a:t>temps d’attente médian pour la moyenne du Fonds du Commonwealth est calculé à l’aide des données des pays suivants : Australie, Canada, Norvège, Nouvelle-Zélande et Royaume-Uni</a:t>
            </a:r>
            <a:r>
              <a:rPr lang="fr-FR" sz="800" dirty="0" smtClean="0">
                <a:latin typeface="Arial" panose="020B0604020202020204" pitchFamily="34" charset="0"/>
                <a:cs typeface="Arial" panose="020B0604020202020204" pitchFamily="34" charset="0"/>
              </a:rPr>
              <a:t>.</a:t>
            </a:r>
            <a:r>
              <a:rPr lang="fr-FR" sz="800" dirty="0">
                <a:solidFill>
                  <a:srgbClr val="FF0000"/>
                </a:solidFill>
                <a:latin typeface="Arial" panose="020B0604020202020204" pitchFamily="34" charset="0"/>
                <a:cs typeface="Arial" panose="020B0604020202020204" pitchFamily="34" charset="0"/>
              </a:rPr>
              <a:t> </a:t>
            </a:r>
            <a:r>
              <a:rPr lang="fr-FR" sz="800" dirty="0" smtClean="0">
                <a:latin typeface="Arial" panose="020B0604020202020204" pitchFamily="34" charset="0"/>
                <a:cs typeface="Arial" panose="020B0604020202020204" pitchFamily="34" charset="0"/>
              </a:rPr>
              <a:t>(Sources : OCDE et </a:t>
            </a:r>
            <a:r>
              <a:rPr lang="fr-FR" sz="800" dirty="0">
                <a:latin typeface="Arial" panose="020B0604020202020204" pitchFamily="34" charset="0"/>
                <a:cs typeface="Arial" panose="020B0604020202020204" pitchFamily="34" charset="0"/>
              </a:rPr>
              <a:t>ICIS</a:t>
            </a:r>
            <a:r>
              <a:rPr lang="fr-FR" sz="800" dirty="0" smtClean="0">
                <a:latin typeface="Arial" panose="020B0604020202020204" pitchFamily="34" charset="0"/>
                <a:cs typeface="Arial" panose="020B0604020202020204" pitchFamily="34" charset="0"/>
              </a:rPr>
              <a:t>*.)</a:t>
            </a:r>
            <a:endParaRPr lang="fr-FR" sz="800" dirty="0">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611560" y="1484784"/>
            <a:ext cx="3742829" cy="864440"/>
          </a:xfrm>
          <a:prstGeom prst="rect">
            <a:avLst/>
          </a:prstGeom>
          <a:noFill/>
          <a:ln w="6350">
            <a:noFill/>
          </a:ln>
        </p:spPr>
        <p:txBody>
          <a:bodyPr wrap="square" lIns="108000" tIns="108000" rIns="108000" bIns="108000" rtlCol="0">
            <a:spAutoFit/>
          </a:bodyPr>
          <a:lstStyle/>
          <a:p>
            <a:r>
              <a:rPr lang="fr-FR" sz="1400" dirty="0">
                <a:solidFill>
                  <a:srgbClr val="365254"/>
                </a:solidFill>
              </a:rPr>
              <a:t>Patients qui ont attendu </a:t>
            </a:r>
            <a:r>
              <a:rPr lang="fr-FR" sz="1400" b="1" dirty="0">
                <a:solidFill>
                  <a:srgbClr val="365254"/>
                </a:solidFill>
              </a:rPr>
              <a:t>au moins 4 mois</a:t>
            </a:r>
            <a:r>
              <a:rPr lang="fr-FR" sz="1400" dirty="0">
                <a:solidFill>
                  <a:srgbClr val="365254"/>
                </a:solidFill>
              </a:rPr>
              <a:t> avant de subir une chirurgie non urgente au cours des 2 dernières années </a:t>
            </a:r>
            <a:r>
              <a:rPr lang="fr-FR" sz="1400" dirty="0" smtClean="0">
                <a:solidFill>
                  <a:srgbClr val="365254"/>
                </a:solidFill>
              </a:rPr>
              <a:t> (2016)</a:t>
            </a:r>
            <a:endParaRPr lang="fr-FR" sz="1400" dirty="0">
              <a:solidFill>
                <a:srgbClr val="365254"/>
              </a:solidFill>
            </a:endParaRPr>
          </a:p>
        </p:txBody>
      </p:sp>
      <p:sp>
        <p:nvSpPr>
          <p:cNvPr id="18" name="TextBox 17"/>
          <p:cNvSpPr txBox="1"/>
          <p:nvPr>
            <p:custDataLst>
              <p:tags r:id="rId6"/>
            </p:custDataLst>
          </p:nvPr>
        </p:nvSpPr>
        <p:spPr>
          <a:xfrm>
            <a:off x="4716016" y="5157192"/>
            <a:ext cx="3960440" cy="1131116"/>
          </a:xfrm>
          <a:prstGeom prst="rect">
            <a:avLst/>
          </a:prstGeom>
          <a:noFill/>
          <a:ln w="6350">
            <a:solidFill>
              <a:srgbClr val="969696"/>
            </a:solidFill>
          </a:ln>
        </p:spPr>
        <p:txBody>
          <a:bodyPr wrap="square" lIns="108000" tIns="108000" rIns="108000" bIns="108000" rtlCol="0">
            <a:spAutoFit/>
          </a:bodyPr>
          <a:lstStyle/>
          <a:p>
            <a:pPr>
              <a:lnSpc>
                <a:spcPts val="1800"/>
              </a:lnSpc>
            </a:pPr>
            <a:r>
              <a:rPr lang="fr-FR" sz="1400" dirty="0"/>
              <a:t>Le Canada s’en tire mieux du côté des interventions prioritaires (cataracte, hanche et genou). Toutefois, ces interventions représentent moins de la moitié des chirurgies non urgentes au Canada*.</a:t>
            </a:r>
          </a:p>
        </p:txBody>
      </p:sp>
      <p:grpSp>
        <p:nvGrpSpPr>
          <p:cNvPr id="19" name="Group 18"/>
          <p:cNvGrpSpPr/>
          <p:nvPr>
            <p:custDataLst>
              <p:tags r:id="rId7"/>
            </p:custDataLst>
          </p:nvPr>
        </p:nvGrpSpPr>
        <p:grpSpPr>
          <a:xfrm>
            <a:off x="459578" y="6093296"/>
            <a:ext cx="3735790" cy="563423"/>
            <a:chOff x="459578" y="6093296"/>
            <a:chExt cx="3735790" cy="563423"/>
          </a:xfrm>
        </p:grpSpPr>
        <p:grpSp>
          <p:nvGrpSpPr>
            <p:cNvPr id="20" name="Group 2"/>
            <p:cNvGrpSpPr/>
            <p:nvPr>
              <p:custDataLst>
                <p:tags r:id="rId9"/>
              </p:custDataLst>
            </p:nvPr>
          </p:nvGrpSpPr>
          <p:grpSpPr>
            <a:xfrm>
              <a:off x="459578" y="6093296"/>
              <a:ext cx="3735790" cy="261616"/>
              <a:chOff x="1559256" y="5157202"/>
              <a:chExt cx="3735790" cy="253460"/>
            </a:xfrm>
          </p:grpSpPr>
          <p:grpSp>
            <p:nvGrpSpPr>
              <p:cNvPr id="35" name="Group 3"/>
              <p:cNvGrpSpPr/>
              <p:nvPr/>
            </p:nvGrpSpPr>
            <p:grpSpPr>
              <a:xfrm>
                <a:off x="1559256" y="5157202"/>
                <a:ext cx="2007598" cy="253454"/>
                <a:chOff x="2989195" y="6289577"/>
                <a:chExt cx="2186857" cy="264691"/>
              </a:xfrm>
            </p:grpSpPr>
            <p:sp>
              <p:nvSpPr>
                <p:cNvPr id="39"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40"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6" name="Group 5"/>
              <p:cNvGrpSpPr/>
              <p:nvPr/>
            </p:nvGrpSpPr>
            <p:grpSpPr>
              <a:xfrm>
                <a:off x="3494846" y="5157208"/>
                <a:ext cx="1800200" cy="253454"/>
                <a:chOff x="5092578" y="6289583"/>
                <a:chExt cx="2157032" cy="264691"/>
              </a:xfrm>
            </p:grpSpPr>
            <p:sp>
              <p:nvSpPr>
                <p:cNvPr id="37"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38"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21" name="TextBox 8"/>
            <p:cNvSpPr txBox="1"/>
            <p:nvPr>
              <p:custDataLst>
                <p:tags r:id="rId10"/>
              </p:custDataLst>
            </p:nvPr>
          </p:nvSpPr>
          <p:spPr>
            <a:xfrm>
              <a:off x="1595845" y="6395109"/>
              <a:ext cx="1680011" cy="261610"/>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34" name="Oval 9"/>
            <p:cNvSpPr/>
            <p:nvPr>
              <p:custDataLst>
                <p:tags r:id="rId11"/>
              </p:custDataLst>
            </p:nvPr>
          </p:nvSpPr>
          <p:spPr>
            <a:xfrm>
              <a:off x="1475655" y="6440709"/>
              <a:ext cx="164592" cy="16045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2" name="Group 21"/>
          <p:cNvGrpSpPr/>
          <p:nvPr>
            <p:custDataLst>
              <p:tags r:id="rId8"/>
            </p:custDataLst>
          </p:nvPr>
        </p:nvGrpSpPr>
        <p:grpSpPr>
          <a:xfrm>
            <a:off x="386244" y="2492895"/>
            <a:ext cx="369332" cy="2880320"/>
            <a:chOff x="530260" y="3000029"/>
            <a:chExt cx="369332" cy="2757230"/>
          </a:xfrm>
        </p:grpSpPr>
        <p:cxnSp>
          <p:nvCxnSpPr>
            <p:cNvPr id="24" name="Straight Arrow Connector 23"/>
            <p:cNvCxnSpPr/>
            <p:nvPr/>
          </p:nvCxnSpPr>
          <p:spPr>
            <a:xfrm flipV="1">
              <a:off x="714926" y="3000029"/>
              <a:ext cx="0" cy="27572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0800000">
              <a:off x="530260" y="3645022"/>
              <a:ext cx="369332" cy="1584177"/>
            </a:xfrm>
            <a:prstGeom prst="rect">
              <a:avLst/>
            </a:prstGeom>
            <a:solidFill>
              <a:schemeClr val="bg1"/>
            </a:solidFill>
          </p:spPr>
          <p:txBody>
            <a:bodyPr vert="eaVert" wrap="square" rtlCol="0">
              <a:spAutoFit/>
            </a:bodyPr>
            <a:lstStyle/>
            <a:p>
              <a:pPr algn="ctr"/>
              <a:r>
                <a:rPr lang="en-CA" sz="1200" dirty="0" err="1">
                  <a:latin typeface="Arial" panose="020B0604020202020204" pitchFamily="34" charset="0"/>
                  <a:cs typeface="Arial" panose="020B0604020202020204" pitchFamily="34" charset="0"/>
                </a:rPr>
                <a:t>Résultat</a:t>
              </a:r>
              <a:r>
                <a:rPr lang="en-CA" sz="1200" dirty="0">
                  <a:latin typeface="Arial" panose="020B0604020202020204" pitchFamily="34" charset="0"/>
                  <a:cs typeface="Arial" panose="020B0604020202020204" pitchFamily="34" charset="0"/>
                </a:rPr>
                <a:t> </a:t>
              </a:r>
              <a:r>
                <a:rPr lang="en-CA" sz="1200" dirty="0" err="1">
                  <a:latin typeface="Arial" panose="020B0604020202020204" pitchFamily="34" charset="0"/>
                  <a:cs typeface="Arial" panose="020B0604020202020204" pitchFamily="34" charset="0"/>
                </a:rPr>
                <a:t>souhaitable</a:t>
              </a:r>
              <a:r>
                <a:rPr lang="en-CA" sz="1200" dirty="0">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3193843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custDataLst>
              <p:tags r:id="rId1"/>
            </p:custDataLst>
          </p:nvPr>
        </p:nvSpPr>
        <p:spPr>
          <a:xfrm>
            <a:off x="1186954" y="2286000"/>
            <a:ext cx="7957046" cy="3875480"/>
          </a:xfrm>
        </p:spPr>
        <p:txBody>
          <a:bodyPr/>
          <a:lstStyle/>
          <a:p>
            <a:pPr defTabSz="990600"/>
            <a:r>
              <a:rPr lang="fr-FR" dirty="0"/>
              <a:t>Obstacles financiers à </a:t>
            </a:r>
            <a:r>
              <a:rPr lang="fr-FR" dirty="0" smtClean="0"/>
              <a:t>l’accès</a:t>
            </a:r>
            <a:br>
              <a:rPr lang="fr-FR" dirty="0" smtClean="0"/>
            </a:br>
            <a:r>
              <a:rPr lang="fr-FR" dirty="0" smtClean="0"/>
              <a:t>aux soins</a:t>
            </a:r>
          </a:p>
          <a:p>
            <a:pPr defTabSz="990600">
              <a:lnSpc>
                <a:spcPts val="2300"/>
              </a:lnSpc>
              <a:spcAft>
                <a:spcPts val="600"/>
              </a:spcAft>
            </a:pPr>
            <a:r>
              <a:rPr lang="fr-FR" sz="2200" dirty="0"/>
              <a:t>Les Canadiens signalent peu d’obstacles financiers </a:t>
            </a:r>
            <a:r>
              <a:rPr lang="fr-FR" sz="2200" dirty="0" smtClean="0"/>
              <a:t>en</a:t>
            </a:r>
            <a:br>
              <a:rPr lang="fr-FR" sz="2200" dirty="0" smtClean="0"/>
            </a:br>
            <a:r>
              <a:rPr lang="fr-FR" sz="2200" dirty="0" smtClean="0"/>
              <a:t>ce qui </a:t>
            </a:r>
            <a:r>
              <a:rPr lang="fr-FR" sz="2200" dirty="0"/>
              <a:t>concerne l’accès aux soins médicaux en </a:t>
            </a:r>
            <a:r>
              <a:rPr lang="fr-FR" sz="2200" dirty="0" smtClean="0"/>
              <a:t>général.</a:t>
            </a:r>
            <a:br>
              <a:rPr lang="fr-FR" sz="2200" dirty="0" smtClean="0"/>
            </a:br>
            <a:r>
              <a:rPr lang="fr-FR" sz="2200" dirty="0" smtClean="0"/>
              <a:t>Ils </a:t>
            </a:r>
            <a:r>
              <a:rPr lang="fr-FR" sz="2200" dirty="0"/>
              <a:t>font toutefois état d’obstacles financiers </a:t>
            </a:r>
            <a:r>
              <a:rPr lang="fr-FR" sz="2200" dirty="0" smtClean="0"/>
              <a:t>supérieurs</a:t>
            </a:r>
            <a:br>
              <a:rPr lang="fr-FR" sz="2200" dirty="0" smtClean="0"/>
            </a:br>
            <a:r>
              <a:rPr lang="fr-FR" sz="2200" dirty="0" smtClean="0"/>
              <a:t>à </a:t>
            </a:r>
            <a:r>
              <a:rPr lang="fr-FR" sz="2200" dirty="0"/>
              <a:t>la moyenne quant à l’achat de médicaments </a:t>
            </a:r>
            <a:r>
              <a:rPr lang="fr-FR" sz="2200" dirty="0" smtClean="0"/>
              <a:t>prescrits</a:t>
            </a:r>
            <a:br>
              <a:rPr lang="fr-FR" sz="2200" dirty="0" smtClean="0"/>
            </a:br>
            <a:r>
              <a:rPr lang="fr-FR" sz="2200" dirty="0" smtClean="0"/>
              <a:t>et </a:t>
            </a:r>
            <a:r>
              <a:rPr lang="fr-FR" sz="2200" dirty="0"/>
              <a:t>aux visites </a:t>
            </a:r>
            <a:r>
              <a:rPr lang="fr-FR" sz="2200" dirty="0" smtClean="0"/>
              <a:t>chez le </a:t>
            </a:r>
            <a:r>
              <a:rPr lang="fr-FR" sz="2200" dirty="0"/>
              <a:t>dentiste. Dans l’ensemble, ils </a:t>
            </a:r>
            <a:r>
              <a:rPr lang="fr-FR" sz="2200" dirty="0" smtClean="0"/>
              <a:t/>
            </a:r>
            <a:br>
              <a:rPr lang="fr-FR" sz="2200" dirty="0" smtClean="0"/>
            </a:br>
            <a:r>
              <a:rPr lang="fr-FR" sz="2200" dirty="0" smtClean="0"/>
              <a:t>indiquent </a:t>
            </a:r>
            <a:r>
              <a:rPr lang="fr-FR" sz="2200" dirty="0"/>
              <a:t>aussi avoir </a:t>
            </a:r>
            <a:r>
              <a:rPr lang="fr-FR" sz="2200" dirty="0" smtClean="0"/>
              <a:t>davantage de </a:t>
            </a:r>
            <a:r>
              <a:rPr lang="fr-FR" sz="2200" dirty="0"/>
              <a:t>soucis financiers.</a:t>
            </a:r>
          </a:p>
        </p:txBody>
      </p:sp>
      <p:pic>
        <p:nvPicPr>
          <p:cNvPr id="11" name="Picture 10"/>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8311405" y="2564904"/>
            <a:ext cx="549120" cy="792000"/>
          </a:xfrm>
          <a:prstGeom prst="rect">
            <a:avLst/>
          </a:prstGeom>
        </p:spPr>
      </p:pic>
    </p:spTree>
    <p:extLst>
      <p:ext uri="{BB962C8B-B14F-4D97-AF65-F5344CB8AC3E}">
        <p14:creationId xmlns:p14="http://schemas.microsoft.com/office/powerpoint/2010/main" val="2640963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custDataLst>
              <p:tags r:id="rId1"/>
            </p:custDataLst>
          </p:nvPr>
        </p:nvGrpSpPr>
        <p:grpSpPr>
          <a:xfrm>
            <a:off x="530260" y="3068960"/>
            <a:ext cx="369332" cy="2688299"/>
            <a:chOff x="530260" y="3068960"/>
            <a:chExt cx="369332" cy="2688299"/>
          </a:xfrm>
        </p:grpSpPr>
        <p:cxnSp>
          <p:nvCxnSpPr>
            <p:cNvPr id="20" name="Straight Arrow Connector 19"/>
            <p:cNvCxnSpPr/>
            <p:nvPr/>
          </p:nvCxnSpPr>
          <p:spPr>
            <a:xfrm flipV="1">
              <a:off x="714926" y="3068960"/>
              <a:ext cx="0" cy="26882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0800000">
              <a:off x="530260" y="3645022"/>
              <a:ext cx="369332" cy="1584177"/>
            </a:xfrm>
            <a:prstGeom prst="rect">
              <a:avLst/>
            </a:prstGeom>
            <a:solidFill>
              <a:schemeClr val="bg1"/>
            </a:solidFill>
          </p:spPr>
          <p:txBody>
            <a:bodyPr vert="eaVert" wrap="square" rtlCol="0">
              <a:spAutoFit/>
            </a:bodyPr>
            <a:lstStyle/>
            <a:p>
              <a:pPr algn="ctr"/>
              <a:r>
                <a:rPr lang="en-CA" sz="1200" dirty="0" err="1">
                  <a:latin typeface="Arial" panose="020B0604020202020204" pitchFamily="34" charset="0"/>
                  <a:cs typeface="Arial" panose="020B0604020202020204" pitchFamily="34" charset="0"/>
                </a:rPr>
                <a:t>Résultat</a:t>
              </a:r>
              <a:r>
                <a:rPr lang="en-CA" sz="1200" dirty="0">
                  <a:latin typeface="Arial" panose="020B0604020202020204" pitchFamily="34" charset="0"/>
                  <a:cs typeface="Arial" panose="020B0604020202020204" pitchFamily="34" charset="0"/>
                </a:rPr>
                <a:t> </a:t>
              </a:r>
              <a:r>
                <a:rPr lang="en-CA" sz="1200" dirty="0" err="1">
                  <a:latin typeface="Arial" panose="020B0604020202020204" pitchFamily="34" charset="0"/>
                  <a:cs typeface="Arial" panose="020B0604020202020204" pitchFamily="34" charset="0"/>
                </a:rPr>
                <a:t>souhaitable</a:t>
              </a:r>
              <a:r>
                <a:rPr lang="en-CA" sz="1200" dirty="0">
                  <a:latin typeface="Arial" panose="020B0604020202020204" pitchFamily="34" charset="0"/>
                  <a:cs typeface="Arial" panose="020B0604020202020204" pitchFamily="34" charset="0"/>
                </a:rPr>
                <a:t> </a:t>
              </a:r>
            </a:p>
          </p:txBody>
        </p:sp>
      </p:grpSp>
      <p:graphicFrame>
        <p:nvGraphicFramePr>
          <p:cNvPr id="10" name="Chart 9"/>
          <p:cNvGraphicFramePr/>
          <p:nvPr>
            <p:custDataLst>
              <p:tags r:id="rId2"/>
            </p:custDataLst>
            <p:extLst>
              <p:ext uri="{D42A27DB-BD31-4B8C-83A1-F6EECF244321}">
                <p14:modId xmlns:p14="http://schemas.microsoft.com/office/powerpoint/2010/main" val="705866617"/>
              </p:ext>
            </p:extLst>
          </p:nvPr>
        </p:nvGraphicFramePr>
        <p:xfrm>
          <a:off x="4788024" y="2924944"/>
          <a:ext cx="3924225" cy="2847207"/>
        </p:xfrm>
        <a:graphic>
          <a:graphicData uri="http://schemas.openxmlformats.org/drawingml/2006/chart">
            <c:chart xmlns:c="http://schemas.openxmlformats.org/drawingml/2006/chart" xmlns:r="http://schemas.openxmlformats.org/officeDocument/2006/relationships" r:id="rId10"/>
          </a:graphicData>
        </a:graphic>
      </p:graphicFrame>
      <p:sp>
        <p:nvSpPr>
          <p:cNvPr id="2" name="Title 1"/>
          <p:cNvSpPr>
            <a:spLocks noGrp="1"/>
          </p:cNvSpPr>
          <p:nvPr>
            <p:ph type="title"/>
            <p:custDataLst>
              <p:tags r:id="rId3"/>
            </p:custDataLst>
          </p:nvPr>
        </p:nvSpPr>
        <p:spPr>
          <a:xfrm>
            <a:off x="370940" y="370637"/>
            <a:ext cx="8665556" cy="1361911"/>
          </a:xfrm>
        </p:spPr>
        <p:txBody>
          <a:bodyPr/>
          <a:lstStyle/>
          <a:p>
            <a:r>
              <a:rPr lang="fr-FR" dirty="0"/>
              <a:t>Les Canadiens s’inquiètent de leur capacité à payer le loyer ou l’hypothèque, en particulier les plus jeunes</a:t>
            </a:r>
            <a:endParaRPr lang="en-US" dirty="0"/>
          </a:p>
        </p:txBody>
      </p:sp>
      <p:graphicFrame>
        <p:nvGraphicFramePr>
          <p:cNvPr id="19" name="Chart 18"/>
          <p:cNvGraphicFramePr/>
          <p:nvPr>
            <p:custDataLst>
              <p:tags r:id="rId4"/>
            </p:custDataLst>
            <p:extLst>
              <p:ext uri="{D42A27DB-BD31-4B8C-83A1-F6EECF244321}">
                <p14:modId xmlns:p14="http://schemas.microsoft.com/office/powerpoint/2010/main" val="929747191"/>
              </p:ext>
            </p:extLst>
          </p:nvPr>
        </p:nvGraphicFramePr>
        <p:xfrm>
          <a:off x="691317" y="2492896"/>
          <a:ext cx="3528392" cy="3356596"/>
        </p:xfrm>
        <a:graphic>
          <a:graphicData uri="http://schemas.openxmlformats.org/drawingml/2006/chart">
            <c:chart xmlns:c="http://schemas.openxmlformats.org/drawingml/2006/chart" xmlns:r="http://schemas.openxmlformats.org/officeDocument/2006/relationships" r:id="rId11"/>
          </a:graphicData>
        </a:graphic>
      </p:graphicFrame>
      <p:sp>
        <p:nvSpPr>
          <p:cNvPr id="27" name="TextBox 26"/>
          <p:cNvSpPr txBox="1"/>
          <p:nvPr>
            <p:custDataLst>
              <p:tags r:id="rId5"/>
            </p:custDataLst>
          </p:nvPr>
        </p:nvSpPr>
        <p:spPr>
          <a:xfrm>
            <a:off x="611560" y="1484784"/>
            <a:ext cx="4030862" cy="1079884"/>
          </a:xfrm>
          <a:prstGeom prst="rect">
            <a:avLst/>
          </a:prstGeom>
          <a:noFill/>
          <a:ln w="6350">
            <a:noFill/>
          </a:ln>
        </p:spPr>
        <p:txBody>
          <a:bodyPr wrap="square" lIns="108000" tIns="108000" rIns="108000" bIns="108000" rtlCol="0">
            <a:spAutoFit/>
          </a:bodyPr>
          <a:lstStyle/>
          <a:p>
            <a:r>
              <a:rPr lang="fr-CA" sz="1400" dirty="0">
                <a:solidFill>
                  <a:srgbClr val="365254"/>
                </a:solidFill>
              </a:rPr>
              <a:t>Personnes chez qui la crainte de ne pas avoir assez d’argent pour payer le loyer ou l’hypothèque suscite </a:t>
            </a:r>
            <a:r>
              <a:rPr lang="fr-CA" sz="1400" b="1" dirty="0">
                <a:solidFill>
                  <a:srgbClr val="365254"/>
                </a:solidFill>
              </a:rPr>
              <a:t>généralement </a:t>
            </a:r>
            <a:r>
              <a:rPr lang="fr-CA" sz="1400" dirty="0">
                <a:solidFill>
                  <a:srgbClr val="365254"/>
                </a:solidFill>
              </a:rPr>
              <a:t>ou</a:t>
            </a:r>
            <a:r>
              <a:rPr lang="fr-CA" sz="1400" b="1" dirty="0">
                <a:solidFill>
                  <a:srgbClr val="365254"/>
                </a:solidFill>
              </a:rPr>
              <a:t> continuellement </a:t>
            </a:r>
            <a:r>
              <a:rPr lang="fr-CA" sz="1400" dirty="0">
                <a:solidFill>
                  <a:srgbClr val="365254"/>
                </a:solidFill>
              </a:rPr>
              <a:t>de l’inquiétude ou du stress (au cours des 12 derniers mois) </a:t>
            </a:r>
          </a:p>
        </p:txBody>
      </p:sp>
      <p:sp>
        <p:nvSpPr>
          <p:cNvPr id="28" name="TextBox 27"/>
          <p:cNvSpPr txBox="1"/>
          <p:nvPr>
            <p:custDataLst>
              <p:tags r:id="rId6"/>
            </p:custDataLst>
          </p:nvPr>
        </p:nvSpPr>
        <p:spPr>
          <a:xfrm>
            <a:off x="5004048" y="1485744"/>
            <a:ext cx="3672408" cy="1079884"/>
          </a:xfrm>
          <a:prstGeom prst="rect">
            <a:avLst/>
          </a:prstGeom>
          <a:noFill/>
          <a:ln w="6350">
            <a:noFill/>
          </a:ln>
        </p:spPr>
        <p:txBody>
          <a:bodyPr wrap="square" lIns="108000" tIns="108000" rIns="108000" bIns="108000" rtlCol="0">
            <a:spAutoFit/>
          </a:bodyPr>
          <a:lstStyle/>
          <a:p>
            <a:pPr>
              <a:spcAft>
                <a:spcPts val="8400"/>
              </a:spcAft>
            </a:pPr>
            <a:r>
              <a:rPr lang="fr-FR" sz="1400" dirty="0">
                <a:solidFill>
                  <a:srgbClr val="365254"/>
                </a:solidFill>
              </a:rPr>
              <a:t>Les jeunes adultes canadiens (25 à 34 </a:t>
            </a:r>
            <a:r>
              <a:rPr lang="fr-FR" sz="1400" dirty="0" smtClean="0">
                <a:solidFill>
                  <a:srgbClr val="365254"/>
                </a:solidFill>
              </a:rPr>
              <a:t>ans)</a:t>
            </a:r>
            <a:br>
              <a:rPr lang="fr-FR" sz="1400" dirty="0" smtClean="0">
                <a:solidFill>
                  <a:srgbClr val="365254"/>
                </a:solidFill>
              </a:rPr>
            </a:br>
            <a:r>
              <a:rPr lang="fr-FR" sz="1400" dirty="0" smtClean="0">
                <a:solidFill>
                  <a:srgbClr val="365254"/>
                </a:solidFill>
              </a:rPr>
              <a:t>se </a:t>
            </a:r>
            <a:r>
              <a:rPr lang="fr-FR" sz="1400" dirty="0">
                <a:solidFill>
                  <a:srgbClr val="365254"/>
                </a:solidFill>
              </a:rPr>
              <a:t>font plus de souci au sujet de leur </a:t>
            </a:r>
            <a:r>
              <a:rPr lang="fr-FR" sz="1400" dirty="0" smtClean="0">
                <a:solidFill>
                  <a:srgbClr val="365254"/>
                </a:solidFill>
              </a:rPr>
              <a:t>capacité</a:t>
            </a:r>
            <a:br>
              <a:rPr lang="fr-FR" sz="1400" dirty="0" smtClean="0">
                <a:solidFill>
                  <a:srgbClr val="365254"/>
                </a:solidFill>
              </a:rPr>
            </a:br>
            <a:r>
              <a:rPr lang="fr-FR" sz="1400" dirty="0" smtClean="0">
                <a:solidFill>
                  <a:srgbClr val="365254"/>
                </a:solidFill>
              </a:rPr>
              <a:t>à </a:t>
            </a:r>
            <a:r>
              <a:rPr lang="fr-FR" sz="1400" dirty="0">
                <a:solidFill>
                  <a:srgbClr val="365254"/>
                </a:solidFill>
              </a:rPr>
              <a:t>payer le loyer ou l’hypothèque que les Canadiens des autres groupes d’âge</a:t>
            </a:r>
          </a:p>
        </p:txBody>
      </p:sp>
      <p:grpSp>
        <p:nvGrpSpPr>
          <p:cNvPr id="29" name="Group 2"/>
          <p:cNvGrpSpPr/>
          <p:nvPr>
            <p:custDataLst>
              <p:tags r:id="rId7"/>
            </p:custDataLst>
          </p:nvPr>
        </p:nvGrpSpPr>
        <p:grpSpPr>
          <a:xfrm>
            <a:off x="459578" y="6177930"/>
            <a:ext cx="5607998" cy="261625"/>
            <a:chOff x="1559256" y="5157193"/>
            <a:chExt cx="5607998" cy="253469"/>
          </a:xfrm>
        </p:grpSpPr>
        <p:grpSp>
          <p:nvGrpSpPr>
            <p:cNvPr id="30" name="Group 3"/>
            <p:cNvGrpSpPr/>
            <p:nvPr/>
          </p:nvGrpSpPr>
          <p:grpSpPr>
            <a:xfrm>
              <a:off x="1559256" y="5157202"/>
              <a:ext cx="2007598" cy="253454"/>
              <a:chOff x="2989195" y="6289577"/>
              <a:chExt cx="2186857" cy="264691"/>
            </a:xfrm>
          </p:grpSpPr>
          <p:sp>
            <p:nvSpPr>
              <p:cNvPr id="37"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38"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1" name="Group 5"/>
            <p:cNvGrpSpPr/>
            <p:nvPr/>
          </p:nvGrpSpPr>
          <p:grpSpPr>
            <a:xfrm>
              <a:off x="3494846" y="5157208"/>
              <a:ext cx="1800200" cy="253454"/>
              <a:chOff x="5092578" y="6289583"/>
              <a:chExt cx="2157032" cy="264691"/>
            </a:xfrm>
          </p:grpSpPr>
          <p:sp>
            <p:nvSpPr>
              <p:cNvPr id="35"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36"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2" name="Group 7"/>
            <p:cNvGrpSpPr/>
            <p:nvPr/>
          </p:nvGrpSpPr>
          <p:grpSpPr>
            <a:xfrm>
              <a:off x="5367053" y="5157193"/>
              <a:ext cx="1800201" cy="253454"/>
              <a:chOff x="7088602" y="6289568"/>
              <a:chExt cx="2157034" cy="264691"/>
            </a:xfrm>
          </p:grpSpPr>
          <p:sp>
            <p:nvSpPr>
              <p:cNvPr id="33"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34"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935286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bwMode="auto">
          <a:xfrm>
            <a:off x="4932040" y="2824294"/>
            <a:ext cx="3744414" cy="31969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Rectangle 13"/>
          <p:cNvSpPr/>
          <p:nvPr>
            <p:custDataLst>
              <p:tags r:id="rId2"/>
            </p:custDataLst>
          </p:nvPr>
        </p:nvSpPr>
        <p:spPr>
          <a:xfrm>
            <a:off x="4860032" y="1773238"/>
            <a:ext cx="3888432" cy="4392065"/>
          </a:xfrm>
          <a:prstGeom prst="rect">
            <a:avLst/>
          </a:prstGeom>
          <a:noFill/>
          <a:ln w="635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custDataLst>
              <p:tags r:id="rId3"/>
            </p:custDataLst>
          </p:nvPr>
        </p:nvSpPr>
        <p:spPr>
          <a:xfrm>
            <a:off x="370940" y="370637"/>
            <a:ext cx="8229600" cy="938719"/>
          </a:xfrm>
        </p:spPr>
        <p:txBody>
          <a:bodyPr/>
          <a:lstStyle/>
          <a:p>
            <a:r>
              <a:rPr lang="fr-FR" dirty="0"/>
              <a:t>L’insécurité alimentaire est un problème chez les jeunes adultes canadiens</a:t>
            </a:r>
            <a:endParaRPr lang="en-CA" dirty="0"/>
          </a:p>
        </p:txBody>
      </p:sp>
      <p:graphicFrame>
        <p:nvGraphicFramePr>
          <p:cNvPr id="10" name="Chart 9"/>
          <p:cNvGraphicFramePr/>
          <p:nvPr>
            <p:custDataLst>
              <p:tags r:id="rId4"/>
            </p:custDataLst>
            <p:extLst>
              <p:ext uri="{D42A27DB-BD31-4B8C-83A1-F6EECF244321}">
                <p14:modId xmlns:p14="http://schemas.microsoft.com/office/powerpoint/2010/main" val="85409363"/>
              </p:ext>
            </p:extLst>
          </p:nvPr>
        </p:nvGraphicFramePr>
        <p:xfrm>
          <a:off x="467544" y="2302792"/>
          <a:ext cx="4032448" cy="3888432"/>
        </p:xfrm>
        <a:graphic>
          <a:graphicData uri="http://schemas.openxmlformats.org/drawingml/2006/chart">
            <c:chart xmlns:c="http://schemas.openxmlformats.org/drawingml/2006/chart" xmlns:r="http://schemas.openxmlformats.org/officeDocument/2006/relationships" r:id="rId10"/>
          </a:graphicData>
        </a:graphic>
      </p:graphicFrame>
      <p:sp>
        <p:nvSpPr>
          <p:cNvPr id="11" name="TextBox 10"/>
          <p:cNvSpPr txBox="1"/>
          <p:nvPr>
            <p:custDataLst>
              <p:tags r:id="rId5"/>
            </p:custDataLst>
          </p:nvPr>
        </p:nvSpPr>
        <p:spPr>
          <a:xfrm>
            <a:off x="1043608" y="1770931"/>
            <a:ext cx="3312368" cy="864440"/>
          </a:xfrm>
          <a:prstGeom prst="rect">
            <a:avLst/>
          </a:prstGeom>
          <a:noFill/>
          <a:ln w="6350">
            <a:noFill/>
          </a:ln>
        </p:spPr>
        <p:txBody>
          <a:bodyPr wrap="square" lIns="108000" tIns="108000" rIns="108000" bIns="108000" rtlCol="0">
            <a:spAutoFit/>
          </a:bodyPr>
          <a:lstStyle/>
          <a:p>
            <a:r>
              <a:rPr lang="fr-FR" sz="1400" dirty="0">
                <a:solidFill>
                  <a:srgbClr val="365254"/>
                </a:solidFill>
              </a:rPr>
              <a:t>Personnes qui craignent </a:t>
            </a:r>
            <a:r>
              <a:rPr lang="fr-FR" sz="1400" b="1" dirty="0">
                <a:solidFill>
                  <a:srgbClr val="365254"/>
                </a:solidFill>
              </a:rPr>
              <a:t>souvent ou continuellement</a:t>
            </a:r>
            <a:r>
              <a:rPr lang="fr-FR" sz="1400" dirty="0">
                <a:solidFill>
                  <a:srgbClr val="365254"/>
                </a:solidFill>
              </a:rPr>
              <a:t> de ne pas avoir assez d’argent pour s’acheter des repas nutritifs </a:t>
            </a:r>
          </a:p>
        </p:txBody>
      </p:sp>
      <p:sp>
        <p:nvSpPr>
          <p:cNvPr id="12" name="TextBox 11"/>
          <p:cNvSpPr txBox="1"/>
          <p:nvPr>
            <p:custDataLst>
              <p:tags r:id="rId6"/>
            </p:custDataLst>
          </p:nvPr>
        </p:nvSpPr>
        <p:spPr>
          <a:xfrm>
            <a:off x="5364088" y="1770931"/>
            <a:ext cx="3024336" cy="1079884"/>
          </a:xfrm>
          <a:prstGeom prst="rect">
            <a:avLst/>
          </a:prstGeom>
          <a:noFill/>
          <a:ln w="6350">
            <a:noFill/>
          </a:ln>
        </p:spPr>
        <p:txBody>
          <a:bodyPr wrap="square" lIns="108000" tIns="108000" rIns="108000" bIns="108000" rtlCol="0">
            <a:spAutoFit/>
          </a:bodyPr>
          <a:lstStyle/>
          <a:p>
            <a:pPr>
              <a:spcAft>
                <a:spcPts val="8400"/>
              </a:spcAft>
            </a:pPr>
            <a:r>
              <a:rPr lang="fr-FR" sz="1400" dirty="0">
                <a:solidFill>
                  <a:srgbClr val="365254"/>
                </a:solidFill>
              </a:rPr>
              <a:t>Pourcentage des ménages en situation d’insécurité alimentaire au </a:t>
            </a:r>
            <a:r>
              <a:rPr lang="fr-FR" sz="1400" dirty="0" smtClean="0">
                <a:solidFill>
                  <a:srgbClr val="365254"/>
                </a:solidFill>
              </a:rPr>
              <a:t>Canada,</a:t>
            </a:r>
            <a:br>
              <a:rPr lang="fr-FR" sz="1400" dirty="0" smtClean="0">
                <a:solidFill>
                  <a:srgbClr val="365254"/>
                </a:solidFill>
              </a:rPr>
            </a:br>
            <a:r>
              <a:rPr lang="fr-FR" sz="1400" dirty="0" smtClean="0">
                <a:solidFill>
                  <a:srgbClr val="365254"/>
                </a:solidFill>
              </a:rPr>
              <a:t>provinces </a:t>
            </a:r>
            <a:r>
              <a:rPr lang="fr-FR" sz="1400" dirty="0">
                <a:solidFill>
                  <a:srgbClr val="365254"/>
                </a:solidFill>
              </a:rPr>
              <a:t>et territoires, </a:t>
            </a:r>
            <a:r>
              <a:rPr lang="fr-FR" sz="1400" dirty="0" smtClean="0">
                <a:solidFill>
                  <a:srgbClr val="365254"/>
                </a:solidFill>
              </a:rPr>
              <a:t>2011-2012 (Statistique Canada*)</a:t>
            </a:r>
            <a:endParaRPr lang="fr-FR" sz="1400" dirty="0">
              <a:solidFill>
                <a:srgbClr val="365254"/>
              </a:solidFill>
            </a:endParaRPr>
          </a:p>
        </p:txBody>
      </p:sp>
    </p:spTree>
    <p:extLst>
      <p:ext uri="{BB962C8B-B14F-4D97-AF65-F5344CB8AC3E}">
        <p14:creationId xmlns:p14="http://schemas.microsoft.com/office/powerpoint/2010/main" val="2085370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384175" y="1271016"/>
            <a:ext cx="7924800" cy="4525963"/>
          </a:xfrm>
        </p:spPr>
        <p:txBody>
          <a:bodyPr>
            <a:noAutofit/>
          </a:bodyPr>
          <a:lstStyle/>
          <a:p>
            <a:pPr marL="0" indent="0">
              <a:lnSpc>
                <a:spcPts val="1600"/>
              </a:lnSpc>
              <a:spcBef>
                <a:spcPts val="0"/>
              </a:spcBef>
              <a:buNone/>
              <a:tabLst>
                <a:tab pos="7548563" algn="r"/>
              </a:tabLst>
            </a:pPr>
            <a:r>
              <a:rPr lang="en-CA" sz="1200" b="0" dirty="0" err="1">
                <a:solidFill>
                  <a:schemeClr val="tx1"/>
                </a:solidFill>
                <a:latin typeface="Arial" panose="020B0604020202020204" pitchFamily="34" charset="0"/>
              </a:rPr>
              <a:t>Sommaire</a:t>
            </a:r>
            <a:r>
              <a:rPr lang="en-CA" sz="1200" b="0" dirty="0">
                <a:solidFill>
                  <a:schemeClr val="tx1"/>
                </a:solidFill>
                <a:latin typeface="Arial" panose="020B0604020202020204" pitchFamily="34" charset="0"/>
              </a:rPr>
              <a:t>	</a:t>
            </a:r>
            <a:r>
              <a:rPr lang="en-CA" sz="1200" b="0" dirty="0" smtClean="0">
                <a:solidFill>
                  <a:schemeClr val="tx1"/>
                </a:solidFill>
                <a:latin typeface="Arial" panose="020B0604020202020204" pitchFamily="34" charset="0"/>
              </a:rPr>
              <a:t>4</a:t>
            </a:r>
            <a:endParaRPr lang="en-CA" sz="1200" b="0" dirty="0">
              <a:solidFill>
                <a:schemeClr val="tx1"/>
              </a:solidFill>
              <a:latin typeface="Arial" panose="020B0604020202020204" pitchFamily="34" charset="0"/>
            </a:endParaRPr>
          </a:p>
          <a:p>
            <a:pPr marL="0" indent="0">
              <a:lnSpc>
                <a:spcPts val="1600"/>
              </a:lnSpc>
              <a:spcBef>
                <a:spcPts val="0"/>
              </a:spcBef>
              <a:buNone/>
              <a:tabLst>
                <a:tab pos="7548563" algn="r"/>
              </a:tabLst>
            </a:pPr>
            <a:r>
              <a:rPr lang="fr-FR" sz="1200" b="0" dirty="0">
                <a:solidFill>
                  <a:schemeClr val="tx1"/>
                </a:solidFill>
                <a:latin typeface="Arial" panose="020B0604020202020204" pitchFamily="34" charset="0"/>
              </a:rPr>
              <a:t>À propos du présent recueil de graphiques </a:t>
            </a:r>
            <a:r>
              <a:rPr lang="en-CA" sz="1200" b="0" dirty="0" smtClean="0">
                <a:solidFill>
                  <a:schemeClr val="tx1"/>
                </a:solidFill>
                <a:latin typeface="Arial" panose="020B0604020202020204" pitchFamily="34" charset="0"/>
              </a:rPr>
              <a:t> </a:t>
            </a:r>
            <a:r>
              <a:rPr lang="en-CA" sz="1200" b="0" dirty="0">
                <a:solidFill>
                  <a:schemeClr val="tx1"/>
                </a:solidFill>
                <a:latin typeface="Arial" panose="020B0604020202020204" pitchFamily="34" charset="0"/>
              </a:rPr>
              <a:t>	</a:t>
            </a:r>
            <a:r>
              <a:rPr lang="en-CA" sz="1200" b="0" dirty="0" smtClean="0">
                <a:solidFill>
                  <a:schemeClr val="tx1"/>
                </a:solidFill>
                <a:latin typeface="Arial" panose="020B0604020202020204" pitchFamily="34" charset="0"/>
              </a:rPr>
              <a:t>9</a:t>
            </a:r>
            <a:endParaRPr lang="en-CA" sz="1200" b="0" dirty="0">
              <a:solidFill>
                <a:schemeClr val="tx1"/>
              </a:solidFill>
              <a:latin typeface="Arial" panose="020B0604020202020204" pitchFamily="34" charset="0"/>
            </a:endParaRPr>
          </a:p>
          <a:p>
            <a:pPr marL="0" indent="0">
              <a:lnSpc>
                <a:spcPts val="1600"/>
              </a:lnSpc>
              <a:spcBef>
                <a:spcPts val="0"/>
              </a:spcBef>
              <a:buNone/>
              <a:tabLst>
                <a:tab pos="7548563" algn="r"/>
              </a:tabLst>
            </a:pPr>
            <a:r>
              <a:rPr lang="fr-FR" sz="1200" b="0" dirty="0">
                <a:solidFill>
                  <a:schemeClr val="tx1"/>
                </a:solidFill>
                <a:latin typeface="Arial" panose="020B0604020202020204" pitchFamily="34" charset="0"/>
              </a:rPr>
              <a:t>Accès rapide aux soins de </a:t>
            </a:r>
            <a:r>
              <a:rPr lang="fr-FR" sz="1200" b="0" dirty="0" smtClean="0">
                <a:solidFill>
                  <a:schemeClr val="tx1"/>
                </a:solidFill>
                <a:latin typeface="Arial" panose="020B0604020202020204" pitchFamily="34" charset="0"/>
              </a:rPr>
              <a:t>santé</a:t>
            </a:r>
            <a:r>
              <a:rPr lang="en-CA" sz="1200" b="0" dirty="0" smtClean="0">
                <a:solidFill>
                  <a:schemeClr val="tx1"/>
                </a:solidFill>
                <a:latin typeface="Arial" panose="020B0604020202020204" pitchFamily="34" charset="0"/>
              </a:rPr>
              <a:t>	11</a:t>
            </a:r>
            <a:endParaRPr lang="en-CA" sz="1200" dirty="0" smtClean="0">
              <a:solidFill>
                <a:schemeClr val="tx1"/>
              </a:solidFill>
              <a:latin typeface="Arial" panose="020B0604020202020204" pitchFamily="34" charset="0"/>
            </a:endParaRPr>
          </a:p>
          <a:p>
            <a:pPr marL="0" indent="0">
              <a:lnSpc>
                <a:spcPts val="1600"/>
              </a:lnSpc>
              <a:spcBef>
                <a:spcPts val="0"/>
              </a:spcBef>
              <a:buNone/>
              <a:tabLst>
                <a:tab pos="7548563" algn="r"/>
              </a:tabLst>
            </a:pPr>
            <a:r>
              <a:rPr lang="fr-FR" sz="1200" b="0" dirty="0">
                <a:solidFill>
                  <a:schemeClr val="tx1"/>
                </a:solidFill>
                <a:latin typeface="Arial" panose="020B0604020202020204" pitchFamily="34" charset="0"/>
              </a:rPr>
              <a:t>Obstacles financiers à l’accès aux soins </a:t>
            </a:r>
            <a:r>
              <a:rPr lang="en-CA" sz="1200" b="0" dirty="0" smtClean="0">
                <a:solidFill>
                  <a:schemeClr val="tx1"/>
                </a:solidFill>
                <a:latin typeface="Arial" panose="020B0604020202020204" pitchFamily="34" charset="0"/>
              </a:rPr>
              <a:t>	27</a:t>
            </a:r>
          </a:p>
          <a:p>
            <a:pPr marL="0" indent="0">
              <a:lnSpc>
                <a:spcPts val="1600"/>
              </a:lnSpc>
              <a:spcBef>
                <a:spcPts val="0"/>
              </a:spcBef>
              <a:spcAft>
                <a:spcPts val="300"/>
              </a:spcAft>
              <a:buNone/>
              <a:tabLst>
                <a:tab pos="7548563" algn="r"/>
              </a:tabLst>
            </a:pPr>
            <a:r>
              <a:rPr lang="fr-FR" sz="1200" b="0" dirty="0">
                <a:solidFill>
                  <a:schemeClr val="tx1"/>
                </a:solidFill>
                <a:latin typeface="Arial" panose="020B0604020202020204" pitchFamily="34" charset="0"/>
              </a:rPr>
              <a:t>Soins axés sur </a:t>
            </a:r>
            <a:r>
              <a:rPr lang="fr-FR" sz="1200" b="0" dirty="0" smtClean="0">
                <a:solidFill>
                  <a:schemeClr val="tx1"/>
                </a:solidFill>
                <a:latin typeface="Arial" panose="020B0604020202020204" pitchFamily="34" charset="0"/>
              </a:rPr>
              <a:t>la personne</a:t>
            </a:r>
            <a:r>
              <a:rPr lang="en-US" sz="1200" b="0" dirty="0" smtClean="0">
                <a:solidFill>
                  <a:schemeClr val="tx1"/>
                </a:solidFill>
                <a:latin typeface="Arial" panose="020B0604020202020204" pitchFamily="34" charset="0"/>
              </a:rPr>
              <a:t>	35</a:t>
            </a:r>
          </a:p>
          <a:p>
            <a:pPr marL="182880" lvl="1" indent="0">
              <a:lnSpc>
                <a:spcPts val="1600"/>
              </a:lnSpc>
              <a:spcBef>
                <a:spcPts val="0"/>
              </a:spcBef>
              <a:spcAft>
                <a:spcPts val="300"/>
              </a:spcAft>
              <a:buNone/>
              <a:tabLst>
                <a:tab pos="7548563" algn="r"/>
              </a:tabLst>
            </a:pPr>
            <a:r>
              <a:rPr lang="en-US" sz="1200" dirty="0" smtClean="0">
                <a:latin typeface="Arial" panose="020B0604020202020204" pitchFamily="34" charset="0"/>
              </a:rPr>
              <a:t>Perception des </a:t>
            </a:r>
            <a:r>
              <a:rPr lang="en-US" sz="1200" dirty="0" err="1" smtClean="0">
                <a:latin typeface="Arial" panose="020B0604020202020204" pitchFamily="34" charset="0"/>
              </a:rPr>
              <a:t>soins</a:t>
            </a:r>
            <a:r>
              <a:rPr lang="en-US" sz="1200" dirty="0" smtClean="0">
                <a:latin typeface="Arial" panose="020B0604020202020204" pitchFamily="34" charset="0"/>
              </a:rPr>
              <a:t> </a:t>
            </a:r>
            <a:r>
              <a:rPr lang="en-US" sz="1200" dirty="0" err="1" smtClean="0">
                <a:latin typeface="Arial" panose="020B0604020202020204" pitchFamily="34" charset="0"/>
              </a:rPr>
              <a:t>dans</a:t>
            </a:r>
            <a:r>
              <a:rPr lang="en-US" sz="1200" dirty="0" smtClean="0">
                <a:latin typeface="Arial" panose="020B0604020202020204" pitchFamily="34" charset="0"/>
              </a:rPr>
              <a:t> </a:t>
            </a:r>
            <a:r>
              <a:rPr lang="en-US" sz="1200" dirty="0" err="1" smtClean="0">
                <a:latin typeface="Arial" panose="020B0604020202020204" pitchFamily="34" charset="0"/>
              </a:rPr>
              <a:t>l’ensemble</a:t>
            </a:r>
            <a:endParaRPr lang="en-US" sz="1200" dirty="0" smtClean="0">
              <a:latin typeface="Arial" panose="020B0604020202020204" pitchFamily="34" charset="0"/>
            </a:endParaRPr>
          </a:p>
          <a:p>
            <a:pPr marL="182880" lvl="1" indent="0">
              <a:lnSpc>
                <a:spcPts val="1600"/>
              </a:lnSpc>
              <a:spcBef>
                <a:spcPts val="0"/>
              </a:spcBef>
              <a:spcAft>
                <a:spcPts val="300"/>
              </a:spcAft>
              <a:buNone/>
              <a:tabLst>
                <a:tab pos="7548563" algn="r"/>
              </a:tabLst>
            </a:pPr>
            <a:r>
              <a:rPr lang="en-US" sz="1200" b="0" dirty="0" err="1" smtClean="0">
                <a:latin typeface="Arial" panose="020B0604020202020204" pitchFamily="34" charset="0"/>
              </a:rPr>
              <a:t>Expérience</a:t>
            </a:r>
            <a:r>
              <a:rPr lang="en-US" sz="1200" b="0" dirty="0" smtClean="0">
                <a:latin typeface="Arial" panose="020B0604020202020204" pitchFamily="34" charset="0"/>
              </a:rPr>
              <a:t> du patient avec son </a:t>
            </a:r>
            <a:r>
              <a:rPr lang="en-US" sz="1200" b="0" dirty="0" err="1" smtClean="0">
                <a:latin typeface="Arial" panose="020B0604020202020204" pitchFamily="34" charset="0"/>
              </a:rPr>
              <a:t>médecin</a:t>
            </a:r>
            <a:r>
              <a:rPr lang="en-US" sz="1200" b="0" dirty="0" smtClean="0">
                <a:latin typeface="Arial" panose="020B0604020202020204" pitchFamily="34" charset="0"/>
              </a:rPr>
              <a:t> </a:t>
            </a:r>
            <a:r>
              <a:rPr lang="en-US" sz="1200" b="0" dirty="0" err="1" smtClean="0">
                <a:latin typeface="Arial" panose="020B0604020202020204" pitchFamily="34" charset="0"/>
              </a:rPr>
              <a:t>habituel</a:t>
            </a:r>
            <a:endParaRPr lang="en-US" sz="1200" b="0" dirty="0" smtClean="0">
              <a:latin typeface="Arial" panose="020B0604020202020204" pitchFamily="34" charset="0"/>
            </a:endParaRPr>
          </a:p>
          <a:p>
            <a:pPr marL="182880" lvl="1" indent="0">
              <a:lnSpc>
                <a:spcPts val="1600"/>
              </a:lnSpc>
              <a:spcBef>
                <a:spcPts val="0"/>
              </a:spcBef>
              <a:spcAft>
                <a:spcPts val="300"/>
              </a:spcAft>
              <a:buNone/>
              <a:tabLst>
                <a:tab pos="7548563" algn="r"/>
              </a:tabLst>
            </a:pPr>
            <a:r>
              <a:rPr lang="en-US" sz="1200" dirty="0" err="1" smtClean="0">
                <a:latin typeface="Arial" panose="020B0604020202020204" pitchFamily="34" charset="0"/>
              </a:rPr>
              <a:t>Expérience</a:t>
            </a:r>
            <a:r>
              <a:rPr lang="en-US" sz="1200" dirty="0" smtClean="0">
                <a:latin typeface="Arial" panose="020B0604020202020204" pitchFamily="34" charset="0"/>
              </a:rPr>
              <a:t> du patient </a:t>
            </a:r>
            <a:r>
              <a:rPr lang="en-US" sz="1200" dirty="0" err="1" smtClean="0">
                <a:latin typeface="Arial" panose="020B0604020202020204" pitchFamily="34" charset="0"/>
              </a:rPr>
              <a:t>en</a:t>
            </a:r>
            <a:r>
              <a:rPr lang="en-US" sz="1200" dirty="0" smtClean="0">
                <a:latin typeface="Arial" panose="020B0604020202020204" pitchFamily="34" charset="0"/>
              </a:rPr>
              <a:t> milieu </a:t>
            </a:r>
            <a:r>
              <a:rPr lang="en-US" sz="1200" dirty="0" err="1" smtClean="0">
                <a:latin typeface="Arial" panose="020B0604020202020204" pitchFamily="34" charset="0"/>
              </a:rPr>
              <a:t>hospitalier</a:t>
            </a:r>
            <a:endParaRPr lang="en-US" sz="1200" dirty="0" smtClean="0">
              <a:latin typeface="Arial" panose="020B0604020202020204" pitchFamily="34" charset="0"/>
            </a:endParaRPr>
          </a:p>
          <a:p>
            <a:pPr marL="182880" lvl="1" indent="0">
              <a:lnSpc>
                <a:spcPts val="1600"/>
              </a:lnSpc>
              <a:spcBef>
                <a:spcPts val="0"/>
              </a:spcBef>
              <a:buNone/>
              <a:tabLst>
                <a:tab pos="7548563" algn="r"/>
              </a:tabLst>
            </a:pPr>
            <a:r>
              <a:rPr lang="en-US" sz="1200" b="0" dirty="0" smtClean="0">
                <a:latin typeface="Arial" panose="020B0604020202020204" pitchFamily="34" charset="0"/>
              </a:rPr>
              <a:t>Coordination des </a:t>
            </a:r>
            <a:r>
              <a:rPr lang="en-US" sz="1200" b="0" dirty="0" err="1" smtClean="0">
                <a:latin typeface="Arial" panose="020B0604020202020204" pitchFamily="34" charset="0"/>
              </a:rPr>
              <a:t>soins</a:t>
            </a:r>
            <a:r>
              <a:rPr lang="en-US" sz="1200" b="0" dirty="0" smtClean="0">
                <a:latin typeface="Arial" panose="020B0604020202020204" pitchFamily="34" charset="0"/>
              </a:rPr>
              <a:t> </a:t>
            </a:r>
          </a:p>
          <a:p>
            <a:pPr marL="0" indent="0">
              <a:lnSpc>
                <a:spcPts val="1600"/>
              </a:lnSpc>
              <a:spcBef>
                <a:spcPts val="0"/>
              </a:spcBef>
              <a:buNone/>
              <a:tabLst>
                <a:tab pos="7548563" algn="r"/>
              </a:tabLst>
            </a:pPr>
            <a:r>
              <a:rPr lang="en-CA" sz="1200" b="0" dirty="0" err="1">
                <a:solidFill>
                  <a:schemeClr val="tx1"/>
                </a:solidFill>
                <a:latin typeface="Arial" panose="020B0604020202020204" pitchFamily="34" charset="0"/>
              </a:rPr>
              <a:t>Remerciements</a:t>
            </a:r>
            <a:r>
              <a:rPr lang="en-CA" sz="1200" b="0" dirty="0">
                <a:solidFill>
                  <a:schemeClr val="tx1"/>
                </a:solidFill>
                <a:latin typeface="Arial" panose="020B0604020202020204" pitchFamily="34" charset="0"/>
              </a:rPr>
              <a:t> et </a:t>
            </a:r>
            <a:r>
              <a:rPr lang="en-CA" sz="1200" b="0" dirty="0" smtClean="0">
                <a:solidFill>
                  <a:schemeClr val="tx1"/>
                </a:solidFill>
                <a:latin typeface="Arial" panose="020B0604020202020204" pitchFamily="34" charset="0"/>
              </a:rPr>
              <a:t>notes </a:t>
            </a:r>
            <a:r>
              <a:rPr lang="en-CA" sz="1200" b="0" dirty="0" err="1" smtClean="0">
                <a:solidFill>
                  <a:schemeClr val="tx1"/>
                </a:solidFill>
                <a:latin typeface="Arial" panose="020B0604020202020204" pitchFamily="34" charset="0"/>
              </a:rPr>
              <a:t>méthodologiques</a:t>
            </a:r>
            <a:r>
              <a:rPr lang="en-CA" sz="1200" b="0" dirty="0" smtClean="0">
                <a:solidFill>
                  <a:schemeClr val="tx1"/>
                </a:solidFill>
                <a:latin typeface="Arial" panose="020B0604020202020204" pitchFamily="34" charset="0"/>
              </a:rPr>
              <a:t>	53</a:t>
            </a:r>
          </a:p>
          <a:p>
            <a:pPr marL="0" indent="0">
              <a:lnSpc>
                <a:spcPts val="1600"/>
              </a:lnSpc>
              <a:spcBef>
                <a:spcPts val="0"/>
              </a:spcBef>
              <a:buNone/>
              <a:tabLst>
                <a:tab pos="7548563" algn="r"/>
              </a:tabLst>
            </a:pPr>
            <a:r>
              <a:rPr lang="en-CA" sz="1200" b="0" dirty="0">
                <a:solidFill>
                  <a:schemeClr val="tx1"/>
                </a:solidFill>
                <a:latin typeface="Arial" panose="020B0604020202020204" pitchFamily="34" charset="0"/>
              </a:rPr>
              <a:t>Annexe</a:t>
            </a:r>
            <a:r>
              <a:rPr lang="en-CA" sz="1200" b="0" dirty="0" smtClean="0">
                <a:solidFill>
                  <a:schemeClr val="tx1"/>
                </a:solidFill>
                <a:latin typeface="Arial" panose="020B0604020202020204" pitchFamily="34" charset="0"/>
              </a:rPr>
              <a:t>	59</a:t>
            </a:r>
            <a:endParaRPr lang="en-CA" sz="1200" b="0" dirty="0">
              <a:solidFill>
                <a:schemeClr val="tx1"/>
              </a:solidFill>
              <a:latin typeface="Arial" panose="020B0604020202020204" pitchFamily="34" charset="0"/>
            </a:endParaRPr>
          </a:p>
        </p:txBody>
      </p:sp>
      <p:sp>
        <p:nvSpPr>
          <p:cNvPr id="3" name="Title 2"/>
          <p:cNvSpPr>
            <a:spLocks noGrp="1"/>
          </p:cNvSpPr>
          <p:nvPr>
            <p:ph type="title"/>
            <p:custDataLst>
              <p:tags r:id="rId2"/>
            </p:custDataLst>
          </p:nvPr>
        </p:nvSpPr>
        <p:spPr/>
        <p:txBody>
          <a:bodyPr/>
          <a:lstStyle/>
          <a:p>
            <a:r>
              <a:rPr lang="en-CA" dirty="0" smtClean="0"/>
              <a:t>Table </a:t>
            </a:r>
            <a:r>
              <a:rPr lang="fr-CA" dirty="0"/>
              <a:t>des matières </a:t>
            </a:r>
            <a:endParaRPr lang="en-CA" dirty="0"/>
          </a:p>
        </p:txBody>
      </p:sp>
    </p:spTree>
    <p:extLst>
      <p:ext uri="{BB962C8B-B14F-4D97-AF65-F5344CB8AC3E}">
        <p14:creationId xmlns:p14="http://schemas.microsoft.com/office/powerpoint/2010/main" val="1900140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custDataLst>
              <p:tags r:id="rId1"/>
            </p:custDataLst>
          </p:nvPr>
        </p:nvGrpSpPr>
        <p:grpSpPr>
          <a:xfrm>
            <a:off x="467544" y="3068960"/>
            <a:ext cx="369332" cy="2688299"/>
            <a:chOff x="530260" y="3068960"/>
            <a:chExt cx="369332" cy="2688299"/>
          </a:xfrm>
        </p:grpSpPr>
        <p:cxnSp>
          <p:nvCxnSpPr>
            <p:cNvPr id="27" name="Straight Arrow Connector 26"/>
            <p:cNvCxnSpPr/>
            <p:nvPr/>
          </p:nvCxnSpPr>
          <p:spPr>
            <a:xfrm flipV="1">
              <a:off x="714926" y="3068960"/>
              <a:ext cx="0" cy="26882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10800000">
              <a:off x="530260" y="3645022"/>
              <a:ext cx="369332" cy="1584177"/>
            </a:xfrm>
            <a:prstGeom prst="rect">
              <a:avLst/>
            </a:prstGeom>
            <a:solidFill>
              <a:schemeClr val="bg1"/>
            </a:solidFill>
          </p:spPr>
          <p:txBody>
            <a:bodyPr vert="eaVert" wrap="square" rtlCol="0">
              <a:spAutoFit/>
            </a:bodyPr>
            <a:lstStyle/>
            <a:p>
              <a:pPr algn="ctr"/>
              <a:r>
                <a:rPr lang="en-CA" sz="1200" dirty="0" err="1">
                  <a:latin typeface="Arial" panose="020B0604020202020204" pitchFamily="34" charset="0"/>
                  <a:cs typeface="Arial" panose="020B0604020202020204" pitchFamily="34" charset="0"/>
                </a:rPr>
                <a:t>Résultat</a:t>
              </a:r>
              <a:r>
                <a:rPr lang="en-CA" sz="1200" dirty="0">
                  <a:latin typeface="Arial" panose="020B0604020202020204" pitchFamily="34" charset="0"/>
                  <a:cs typeface="Arial" panose="020B0604020202020204" pitchFamily="34" charset="0"/>
                </a:rPr>
                <a:t> </a:t>
              </a:r>
              <a:r>
                <a:rPr lang="en-CA" sz="1200" dirty="0" err="1">
                  <a:latin typeface="Arial" panose="020B0604020202020204" pitchFamily="34" charset="0"/>
                  <a:cs typeface="Arial" panose="020B0604020202020204" pitchFamily="34" charset="0"/>
                </a:rPr>
                <a:t>souhaitable</a:t>
              </a:r>
              <a:r>
                <a:rPr lang="en-CA" sz="1200" dirty="0">
                  <a:latin typeface="Arial" panose="020B0604020202020204" pitchFamily="34" charset="0"/>
                  <a:cs typeface="Arial" panose="020B0604020202020204" pitchFamily="34" charset="0"/>
                </a:rPr>
                <a:t> </a:t>
              </a:r>
            </a:p>
          </p:txBody>
        </p:sp>
      </p:grpSp>
      <p:grpSp>
        <p:nvGrpSpPr>
          <p:cNvPr id="29" name="Group 28"/>
          <p:cNvGrpSpPr/>
          <p:nvPr>
            <p:custDataLst>
              <p:tags r:id="rId2"/>
            </p:custDataLst>
          </p:nvPr>
        </p:nvGrpSpPr>
        <p:grpSpPr>
          <a:xfrm>
            <a:off x="4788024" y="3068960"/>
            <a:ext cx="369332" cy="2688299"/>
            <a:chOff x="530260" y="3068960"/>
            <a:chExt cx="369332" cy="2688299"/>
          </a:xfrm>
        </p:grpSpPr>
        <p:cxnSp>
          <p:nvCxnSpPr>
            <p:cNvPr id="30" name="Straight Arrow Connector 29"/>
            <p:cNvCxnSpPr/>
            <p:nvPr/>
          </p:nvCxnSpPr>
          <p:spPr>
            <a:xfrm flipV="1">
              <a:off x="714926" y="3068960"/>
              <a:ext cx="0" cy="26882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10800000">
              <a:off x="530260" y="3645022"/>
              <a:ext cx="369332" cy="1584177"/>
            </a:xfrm>
            <a:prstGeom prst="rect">
              <a:avLst/>
            </a:prstGeom>
            <a:solidFill>
              <a:schemeClr val="bg1"/>
            </a:solidFill>
          </p:spPr>
          <p:txBody>
            <a:bodyPr vert="eaVert" wrap="square" rtlCol="0">
              <a:spAutoFit/>
            </a:bodyPr>
            <a:lstStyle/>
            <a:p>
              <a:pPr algn="ctr"/>
              <a:r>
                <a:rPr lang="en-CA" sz="1200" dirty="0" err="1">
                  <a:latin typeface="Arial" panose="020B0604020202020204" pitchFamily="34" charset="0"/>
                  <a:cs typeface="Arial" panose="020B0604020202020204" pitchFamily="34" charset="0"/>
                </a:rPr>
                <a:t>Résultat</a:t>
              </a:r>
              <a:r>
                <a:rPr lang="en-CA" sz="1200" dirty="0">
                  <a:latin typeface="Arial" panose="020B0604020202020204" pitchFamily="34" charset="0"/>
                  <a:cs typeface="Arial" panose="020B0604020202020204" pitchFamily="34" charset="0"/>
                </a:rPr>
                <a:t> </a:t>
              </a:r>
              <a:r>
                <a:rPr lang="en-CA" sz="1200" dirty="0" err="1">
                  <a:latin typeface="Arial" panose="020B0604020202020204" pitchFamily="34" charset="0"/>
                  <a:cs typeface="Arial" panose="020B0604020202020204" pitchFamily="34" charset="0"/>
                </a:rPr>
                <a:t>souhaitable</a:t>
              </a:r>
              <a:r>
                <a:rPr lang="en-CA" sz="1200" dirty="0">
                  <a:latin typeface="Arial" panose="020B0604020202020204" pitchFamily="34" charset="0"/>
                  <a:cs typeface="Arial" panose="020B0604020202020204" pitchFamily="34" charset="0"/>
                </a:rPr>
                <a:t> </a:t>
              </a:r>
            </a:p>
          </p:txBody>
        </p:sp>
      </p:grpSp>
      <p:sp>
        <p:nvSpPr>
          <p:cNvPr id="2" name="Title 1"/>
          <p:cNvSpPr>
            <a:spLocks noGrp="1"/>
          </p:cNvSpPr>
          <p:nvPr>
            <p:ph type="title"/>
            <p:custDataLst>
              <p:tags r:id="rId3"/>
            </p:custDataLst>
          </p:nvPr>
        </p:nvSpPr>
        <p:spPr>
          <a:xfrm>
            <a:off x="370940" y="370637"/>
            <a:ext cx="8229600" cy="1361911"/>
          </a:xfrm>
        </p:spPr>
        <p:txBody>
          <a:bodyPr/>
          <a:lstStyle/>
          <a:p>
            <a:r>
              <a:rPr lang="fr-FR" dirty="0"/>
              <a:t>Peu de Canadiens se heurtent à des obstacles financiers en ce qui concerne l’accès aux soins assurés en vertu de la </a:t>
            </a:r>
            <a:r>
              <a:rPr lang="fr-FR" i="1" dirty="0"/>
              <a:t>Loi canadienne sur la santé</a:t>
            </a:r>
            <a:endParaRPr lang="en-CA" i="1" dirty="0"/>
          </a:p>
        </p:txBody>
      </p:sp>
      <p:graphicFrame>
        <p:nvGraphicFramePr>
          <p:cNvPr id="19" name="Chart 18"/>
          <p:cNvGraphicFramePr/>
          <p:nvPr>
            <p:custDataLst>
              <p:tags r:id="rId4"/>
            </p:custDataLst>
            <p:extLst>
              <p:ext uri="{D42A27DB-BD31-4B8C-83A1-F6EECF244321}">
                <p14:modId xmlns:p14="http://schemas.microsoft.com/office/powerpoint/2010/main" val="2053805985"/>
              </p:ext>
            </p:extLst>
          </p:nvPr>
        </p:nvGraphicFramePr>
        <p:xfrm>
          <a:off x="691317" y="2695922"/>
          <a:ext cx="3528392" cy="318135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2" name="Chart 21"/>
          <p:cNvGraphicFramePr/>
          <p:nvPr>
            <p:custDataLst>
              <p:tags r:id="rId5"/>
            </p:custDataLst>
            <p:extLst>
              <p:ext uri="{D42A27DB-BD31-4B8C-83A1-F6EECF244321}">
                <p14:modId xmlns:p14="http://schemas.microsoft.com/office/powerpoint/2010/main" val="1098006941"/>
              </p:ext>
            </p:extLst>
          </p:nvPr>
        </p:nvGraphicFramePr>
        <p:xfrm>
          <a:off x="5022825" y="2695922"/>
          <a:ext cx="3528392" cy="3181350"/>
        </p:xfrm>
        <a:graphic>
          <a:graphicData uri="http://schemas.openxmlformats.org/drawingml/2006/chart">
            <c:chart xmlns:c="http://schemas.openxmlformats.org/drawingml/2006/chart" xmlns:r="http://schemas.openxmlformats.org/officeDocument/2006/relationships" r:id="rId12"/>
          </a:graphicData>
        </a:graphic>
      </p:graphicFrame>
      <p:sp>
        <p:nvSpPr>
          <p:cNvPr id="37" name="TextBox 36"/>
          <p:cNvSpPr txBox="1"/>
          <p:nvPr>
            <p:custDataLst>
              <p:tags r:id="rId6"/>
            </p:custDataLst>
          </p:nvPr>
        </p:nvSpPr>
        <p:spPr>
          <a:xfrm>
            <a:off x="757163" y="1700808"/>
            <a:ext cx="3600400" cy="864440"/>
          </a:xfrm>
          <a:prstGeom prst="rect">
            <a:avLst/>
          </a:prstGeom>
          <a:noFill/>
          <a:ln w="6350">
            <a:noFill/>
          </a:ln>
        </p:spPr>
        <p:txBody>
          <a:bodyPr wrap="square" lIns="108000" tIns="108000" rIns="108000" bIns="108000" rtlCol="0">
            <a:spAutoFit/>
          </a:bodyPr>
          <a:lstStyle/>
          <a:p>
            <a:r>
              <a:rPr lang="fr-FR" sz="1400" dirty="0">
                <a:solidFill>
                  <a:srgbClr val="365254"/>
                </a:solidFill>
              </a:rPr>
              <a:t>N’ont pas consulté de médecin pour un problème médical en raison des </a:t>
            </a:r>
            <a:r>
              <a:rPr lang="fr-FR" sz="1400" dirty="0" smtClean="0">
                <a:solidFill>
                  <a:srgbClr val="365254"/>
                </a:solidFill>
              </a:rPr>
              <a:t>coûts</a:t>
            </a:r>
            <a:br>
              <a:rPr lang="fr-FR" sz="1400" dirty="0" smtClean="0">
                <a:solidFill>
                  <a:srgbClr val="365254"/>
                </a:solidFill>
              </a:rPr>
            </a:br>
            <a:r>
              <a:rPr lang="fr-FR" sz="1400" dirty="0" smtClean="0">
                <a:solidFill>
                  <a:srgbClr val="365254"/>
                </a:solidFill>
              </a:rPr>
              <a:t>au cours </a:t>
            </a:r>
            <a:r>
              <a:rPr lang="fr-FR" sz="1400" dirty="0">
                <a:solidFill>
                  <a:srgbClr val="365254"/>
                </a:solidFill>
              </a:rPr>
              <a:t>des 12 derniers mois</a:t>
            </a:r>
          </a:p>
        </p:txBody>
      </p:sp>
      <p:sp>
        <p:nvSpPr>
          <p:cNvPr id="38" name="TextBox 37"/>
          <p:cNvSpPr txBox="1"/>
          <p:nvPr>
            <p:custDataLst>
              <p:tags r:id="rId7"/>
            </p:custDataLst>
          </p:nvPr>
        </p:nvSpPr>
        <p:spPr>
          <a:xfrm>
            <a:off x="5004048" y="1701768"/>
            <a:ext cx="3672408" cy="864440"/>
          </a:xfrm>
          <a:prstGeom prst="rect">
            <a:avLst/>
          </a:prstGeom>
          <a:noFill/>
          <a:ln w="6350">
            <a:noFill/>
          </a:ln>
        </p:spPr>
        <p:txBody>
          <a:bodyPr wrap="square" lIns="108000" tIns="108000" rIns="108000" bIns="108000" rtlCol="0">
            <a:spAutoFit/>
          </a:bodyPr>
          <a:lstStyle/>
          <a:p>
            <a:pPr>
              <a:spcAft>
                <a:spcPts val="8400"/>
              </a:spcAft>
            </a:pPr>
            <a:r>
              <a:rPr lang="fr-FR" sz="1400" dirty="0">
                <a:solidFill>
                  <a:srgbClr val="365254"/>
                </a:solidFill>
              </a:rPr>
              <a:t>N’ont pas effectué un examen médical, un traitement ou une visite de suivi en </a:t>
            </a:r>
            <a:r>
              <a:rPr lang="fr-FR" sz="1400" dirty="0" smtClean="0">
                <a:solidFill>
                  <a:srgbClr val="365254"/>
                </a:solidFill>
              </a:rPr>
              <a:t>raison</a:t>
            </a:r>
            <a:br>
              <a:rPr lang="fr-FR" sz="1400" dirty="0" smtClean="0">
                <a:solidFill>
                  <a:srgbClr val="365254"/>
                </a:solidFill>
              </a:rPr>
            </a:br>
            <a:r>
              <a:rPr lang="fr-FR" sz="1400" dirty="0" smtClean="0">
                <a:solidFill>
                  <a:srgbClr val="365254"/>
                </a:solidFill>
              </a:rPr>
              <a:t>des </a:t>
            </a:r>
            <a:r>
              <a:rPr lang="fr-FR" sz="1400" dirty="0">
                <a:solidFill>
                  <a:srgbClr val="365254"/>
                </a:solidFill>
              </a:rPr>
              <a:t>coûts au cours des 12 derniers mois</a:t>
            </a:r>
          </a:p>
        </p:txBody>
      </p:sp>
      <p:grpSp>
        <p:nvGrpSpPr>
          <p:cNvPr id="36" name="Group 2"/>
          <p:cNvGrpSpPr/>
          <p:nvPr>
            <p:custDataLst>
              <p:tags r:id="rId8"/>
            </p:custDataLst>
          </p:nvPr>
        </p:nvGrpSpPr>
        <p:grpSpPr>
          <a:xfrm>
            <a:off x="459578" y="6177930"/>
            <a:ext cx="5607998" cy="261625"/>
            <a:chOff x="1559256" y="5157193"/>
            <a:chExt cx="5607998" cy="253469"/>
          </a:xfrm>
        </p:grpSpPr>
        <p:grpSp>
          <p:nvGrpSpPr>
            <p:cNvPr id="39" name="Group 3"/>
            <p:cNvGrpSpPr/>
            <p:nvPr/>
          </p:nvGrpSpPr>
          <p:grpSpPr>
            <a:xfrm>
              <a:off x="1559256" y="5157202"/>
              <a:ext cx="2007598" cy="253454"/>
              <a:chOff x="2989195" y="6289577"/>
              <a:chExt cx="2186857" cy="264691"/>
            </a:xfrm>
          </p:grpSpPr>
          <p:sp>
            <p:nvSpPr>
              <p:cNvPr id="46"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47"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0" name="Group 5"/>
            <p:cNvGrpSpPr/>
            <p:nvPr/>
          </p:nvGrpSpPr>
          <p:grpSpPr>
            <a:xfrm>
              <a:off x="3494846" y="5157208"/>
              <a:ext cx="1800200" cy="253454"/>
              <a:chOff x="5092578" y="6289583"/>
              <a:chExt cx="2157032" cy="264691"/>
            </a:xfrm>
          </p:grpSpPr>
          <p:sp>
            <p:nvSpPr>
              <p:cNvPr id="44"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45"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41" name="Group 7"/>
            <p:cNvGrpSpPr/>
            <p:nvPr/>
          </p:nvGrpSpPr>
          <p:grpSpPr>
            <a:xfrm>
              <a:off x="5367053" y="5157193"/>
              <a:ext cx="1800201" cy="253454"/>
              <a:chOff x="7088602" y="6289568"/>
              <a:chExt cx="2157034" cy="264691"/>
            </a:xfrm>
          </p:grpSpPr>
          <p:sp>
            <p:nvSpPr>
              <p:cNvPr id="42"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43"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164850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773060" cy="1361911"/>
          </a:xfrm>
        </p:spPr>
        <p:txBody>
          <a:bodyPr/>
          <a:lstStyle/>
          <a:p>
            <a:r>
              <a:rPr lang="fr-FR" dirty="0"/>
              <a:t>Un plus grand nombre de Canadiens se heurtent </a:t>
            </a:r>
            <a:r>
              <a:rPr lang="fr-FR" dirty="0" smtClean="0"/>
              <a:t>à</a:t>
            </a:r>
            <a:br>
              <a:rPr lang="fr-FR" dirty="0" smtClean="0"/>
            </a:br>
            <a:r>
              <a:rPr lang="fr-FR" dirty="0" smtClean="0"/>
              <a:t>des </a:t>
            </a:r>
            <a:r>
              <a:rPr lang="fr-FR" dirty="0"/>
              <a:t>obstacles financiers en ce qui concerne </a:t>
            </a:r>
            <a:r>
              <a:rPr lang="fr-FR" dirty="0" smtClean="0"/>
              <a:t>l’accès</a:t>
            </a:r>
            <a:br>
              <a:rPr lang="fr-FR" dirty="0" smtClean="0"/>
            </a:br>
            <a:r>
              <a:rPr lang="fr-FR" dirty="0" smtClean="0"/>
              <a:t>aux </a:t>
            </a:r>
            <a:r>
              <a:rPr lang="fr-FR" dirty="0"/>
              <a:t>soins dentaires et aux médicaments d’ordonnance</a:t>
            </a:r>
            <a:endParaRPr lang="en-CA" dirty="0"/>
          </a:p>
        </p:txBody>
      </p:sp>
      <p:graphicFrame>
        <p:nvGraphicFramePr>
          <p:cNvPr id="18" name="Chart 17"/>
          <p:cNvGraphicFramePr/>
          <p:nvPr>
            <p:custDataLst>
              <p:tags r:id="rId2"/>
            </p:custDataLst>
            <p:extLst>
              <p:ext uri="{D42A27DB-BD31-4B8C-83A1-F6EECF244321}">
                <p14:modId xmlns:p14="http://schemas.microsoft.com/office/powerpoint/2010/main" val="3715906935"/>
              </p:ext>
            </p:extLst>
          </p:nvPr>
        </p:nvGraphicFramePr>
        <p:xfrm>
          <a:off x="691317" y="2695922"/>
          <a:ext cx="3528392" cy="318135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2" name="Chart 21"/>
          <p:cNvGraphicFramePr/>
          <p:nvPr>
            <p:custDataLst>
              <p:tags r:id="rId3"/>
            </p:custDataLst>
            <p:extLst>
              <p:ext uri="{D42A27DB-BD31-4B8C-83A1-F6EECF244321}">
                <p14:modId xmlns:p14="http://schemas.microsoft.com/office/powerpoint/2010/main" val="1264715803"/>
              </p:ext>
            </p:extLst>
          </p:nvPr>
        </p:nvGraphicFramePr>
        <p:xfrm>
          <a:off x="5022825" y="2695922"/>
          <a:ext cx="3528392" cy="3181350"/>
        </p:xfrm>
        <a:graphic>
          <a:graphicData uri="http://schemas.openxmlformats.org/drawingml/2006/chart">
            <c:chart xmlns:c="http://schemas.openxmlformats.org/drawingml/2006/chart" xmlns:r="http://schemas.openxmlformats.org/officeDocument/2006/relationships" r:id="rId14"/>
          </a:graphicData>
        </a:graphic>
      </p:graphicFrame>
      <p:sp>
        <p:nvSpPr>
          <p:cNvPr id="37" name="TextBox 36"/>
          <p:cNvSpPr txBox="1"/>
          <p:nvPr>
            <p:custDataLst>
              <p:tags r:id="rId4"/>
            </p:custDataLst>
          </p:nvPr>
        </p:nvSpPr>
        <p:spPr>
          <a:xfrm>
            <a:off x="395536" y="1700808"/>
            <a:ext cx="3824390" cy="864440"/>
          </a:xfrm>
          <a:prstGeom prst="rect">
            <a:avLst/>
          </a:prstGeom>
          <a:noFill/>
          <a:ln w="6350">
            <a:noFill/>
          </a:ln>
        </p:spPr>
        <p:txBody>
          <a:bodyPr wrap="square" lIns="108000" tIns="108000" rIns="108000" bIns="108000" rtlCol="0">
            <a:spAutoFit/>
          </a:bodyPr>
          <a:lstStyle/>
          <a:p>
            <a:r>
              <a:rPr lang="fr-FR" sz="1400" dirty="0">
                <a:solidFill>
                  <a:srgbClr val="365254"/>
                </a:solidFill>
              </a:rPr>
              <a:t>Ont omis d’acheter un médicament prescrit ou ont sauté des doses de leur médicament en raison des coûts au cours des 12 derniers mois</a:t>
            </a:r>
          </a:p>
        </p:txBody>
      </p:sp>
      <p:sp>
        <p:nvSpPr>
          <p:cNvPr id="38" name="TextBox 37"/>
          <p:cNvSpPr txBox="1"/>
          <p:nvPr>
            <p:custDataLst>
              <p:tags r:id="rId5"/>
            </p:custDataLst>
          </p:nvPr>
        </p:nvSpPr>
        <p:spPr>
          <a:xfrm>
            <a:off x="5076056" y="1701768"/>
            <a:ext cx="3672408" cy="864440"/>
          </a:xfrm>
          <a:prstGeom prst="rect">
            <a:avLst/>
          </a:prstGeom>
          <a:noFill/>
          <a:ln w="6350">
            <a:noFill/>
          </a:ln>
        </p:spPr>
        <p:txBody>
          <a:bodyPr wrap="square" lIns="108000" tIns="108000" rIns="108000" bIns="108000" rtlCol="0">
            <a:spAutoFit/>
          </a:bodyPr>
          <a:lstStyle/>
          <a:p>
            <a:pPr>
              <a:spcAft>
                <a:spcPts val="8400"/>
              </a:spcAft>
            </a:pPr>
            <a:r>
              <a:rPr lang="fr-FR" sz="1400" dirty="0">
                <a:solidFill>
                  <a:srgbClr val="365254"/>
                </a:solidFill>
              </a:rPr>
              <a:t>N’ont pas reçu de soins dentaires </a:t>
            </a:r>
            <a:r>
              <a:rPr lang="fr-FR" sz="1400" dirty="0" smtClean="0">
                <a:solidFill>
                  <a:srgbClr val="365254"/>
                </a:solidFill>
              </a:rPr>
              <a:t>ou</a:t>
            </a:r>
            <a:br>
              <a:rPr lang="fr-FR" sz="1400" dirty="0" smtClean="0">
                <a:solidFill>
                  <a:srgbClr val="365254"/>
                </a:solidFill>
              </a:rPr>
            </a:br>
            <a:r>
              <a:rPr lang="fr-FR" sz="1400" dirty="0" smtClean="0">
                <a:solidFill>
                  <a:srgbClr val="365254"/>
                </a:solidFill>
              </a:rPr>
              <a:t>subi </a:t>
            </a:r>
            <a:r>
              <a:rPr lang="fr-FR" sz="1400" dirty="0">
                <a:solidFill>
                  <a:srgbClr val="365254"/>
                </a:solidFill>
              </a:rPr>
              <a:t>d’examen dentaire en raison </a:t>
            </a:r>
            <a:r>
              <a:rPr lang="fr-FR" sz="1400" dirty="0" smtClean="0">
                <a:solidFill>
                  <a:srgbClr val="365254"/>
                </a:solidFill>
              </a:rPr>
              <a:t>des</a:t>
            </a:r>
            <a:br>
              <a:rPr lang="fr-FR" sz="1400" dirty="0" smtClean="0">
                <a:solidFill>
                  <a:srgbClr val="365254"/>
                </a:solidFill>
              </a:rPr>
            </a:br>
            <a:r>
              <a:rPr lang="fr-FR" sz="1400" dirty="0" smtClean="0">
                <a:solidFill>
                  <a:srgbClr val="365254"/>
                </a:solidFill>
              </a:rPr>
              <a:t>coûts </a:t>
            </a:r>
            <a:r>
              <a:rPr lang="fr-FR" sz="1400" dirty="0">
                <a:solidFill>
                  <a:srgbClr val="365254"/>
                </a:solidFill>
              </a:rPr>
              <a:t>au cours des 12 derniers mois</a:t>
            </a:r>
          </a:p>
        </p:txBody>
      </p:sp>
      <p:pic>
        <p:nvPicPr>
          <p:cNvPr id="36" name="Picture 35"/>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8172400" y="1821195"/>
            <a:ext cx="445256" cy="599693"/>
          </a:xfrm>
          <a:prstGeom prst="rect">
            <a:avLst/>
          </a:prstGeom>
        </p:spPr>
      </p:pic>
      <p:pic>
        <p:nvPicPr>
          <p:cNvPr id="40" name="Picture 39"/>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4102547" y="1819688"/>
            <a:ext cx="613469" cy="601200"/>
          </a:xfrm>
          <a:prstGeom prst="rect">
            <a:avLst/>
          </a:prstGeom>
        </p:spPr>
      </p:pic>
      <p:grpSp>
        <p:nvGrpSpPr>
          <p:cNvPr id="39" name="Group 2"/>
          <p:cNvGrpSpPr/>
          <p:nvPr>
            <p:custDataLst>
              <p:tags r:id="rId8"/>
            </p:custDataLst>
          </p:nvPr>
        </p:nvGrpSpPr>
        <p:grpSpPr>
          <a:xfrm>
            <a:off x="459578" y="6177930"/>
            <a:ext cx="5607998" cy="261625"/>
            <a:chOff x="1559256" y="5157193"/>
            <a:chExt cx="5607998" cy="253469"/>
          </a:xfrm>
        </p:grpSpPr>
        <p:grpSp>
          <p:nvGrpSpPr>
            <p:cNvPr id="41" name="Group 3"/>
            <p:cNvGrpSpPr/>
            <p:nvPr/>
          </p:nvGrpSpPr>
          <p:grpSpPr>
            <a:xfrm>
              <a:off x="1559256" y="5157202"/>
              <a:ext cx="2007598" cy="253454"/>
              <a:chOff x="2989195" y="6289577"/>
              <a:chExt cx="2186857" cy="264691"/>
            </a:xfrm>
          </p:grpSpPr>
          <p:sp>
            <p:nvSpPr>
              <p:cNvPr id="48"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49"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2" name="Group 5"/>
            <p:cNvGrpSpPr/>
            <p:nvPr/>
          </p:nvGrpSpPr>
          <p:grpSpPr>
            <a:xfrm>
              <a:off x="3494846" y="5157208"/>
              <a:ext cx="1800200" cy="253454"/>
              <a:chOff x="5092578" y="6289583"/>
              <a:chExt cx="2157032" cy="264691"/>
            </a:xfrm>
          </p:grpSpPr>
          <p:sp>
            <p:nvSpPr>
              <p:cNvPr id="46"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47"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43" name="Group 7"/>
            <p:cNvGrpSpPr/>
            <p:nvPr/>
          </p:nvGrpSpPr>
          <p:grpSpPr>
            <a:xfrm>
              <a:off x="5367053" y="5157193"/>
              <a:ext cx="1800201" cy="253454"/>
              <a:chOff x="7088602" y="6289568"/>
              <a:chExt cx="2157034" cy="264691"/>
            </a:xfrm>
          </p:grpSpPr>
          <p:sp>
            <p:nvSpPr>
              <p:cNvPr id="44"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45"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grpSp>
        <p:nvGrpSpPr>
          <p:cNvPr id="26" name="Group 25"/>
          <p:cNvGrpSpPr/>
          <p:nvPr>
            <p:custDataLst>
              <p:tags r:id="rId9"/>
            </p:custDataLst>
          </p:nvPr>
        </p:nvGrpSpPr>
        <p:grpSpPr>
          <a:xfrm>
            <a:off x="467544" y="3068960"/>
            <a:ext cx="369332" cy="2688299"/>
            <a:chOff x="530260" y="3068960"/>
            <a:chExt cx="369332" cy="2688299"/>
          </a:xfrm>
        </p:grpSpPr>
        <p:cxnSp>
          <p:nvCxnSpPr>
            <p:cNvPr id="27" name="Straight Arrow Connector 26"/>
            <p:cNvCxnSpPr/>
            <p:nvPr/>
          </p:nvCxnSpPr>
          <p:spPr>
            <a:xfrm flipV="1">
              <a:off x="714926" y="3068960"/>
              <a:ext cx="0" cy="26882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10800000">
              <a:off x="530260" y="3645022"/>
              <a:ext cx="369332" cy="1584177"/>
            </a:xfrm>
            <a:prstGeom prst="rect">
              <a:avLst/>
            </a:prstGeom>
            <a:solidFill>
              <a:schemeClr val="bg1"/>
            </a:solidFill>
          </p:spPr>
          <p:txBody>
            <a:bodyPr vert="eaVert" wrap="square" rtlCol="0">
              <a:spAutoFit/>
            </a:bodyPr>
            <a:lstStyle/>
            <a:p>
              <a:pPr algn="ctr"/>
              <a:r>
                <a:rPr lang="en-CA" sz="1200" dirty="0" err="1">
                  <a:latin typeface="Arial" panose="020B0604020202020204" pitchFamily="34" charset="0"/>
                  <a:cs typeface="Arial" panose="020B0604020202020204" pitchFamily="34" charset="0"/>
                </a:rPr>
                <a:t>Résultat</a:t>
              </a:r>
              <a:r>
                <a:rPr lang="en-CA" sz="1200" dirty="0">
                  <a:latin typeface="Arial" panose="020B0604020202020204" pitchFamily="34" charset="0"/>
                  <a:cs typeface="Arial" panose="020B0604020202020204" pitchFamily="34" charset="0"/>
                </a:rPr>
                <a:t> </a:t>
              </a:r>
              <a:r>
                <a:rPr lang="en-CA" sz="1200" dirty="0" err="1">
                  <a:latin typeface="Arial" panose="020B0604020202020204" pitchFamily="34" charset="0"/>
                  <a:cs typeface="Arial" panose="020B0604020202020204" pitchFamily="34" charset="0"/>
                </a:rPr>
                <a:t>souhaitable</a:t>
              </a:r>
              <a:r>
                <a:rPr lang="en-CA" sz="1200" dirty="0">
                  <a:latin typeface="Arial" panose="020B0604020202020204" pitchFamily="34" charset="0"/>
                  <a:cs typeface="Arial" panose="020B0604020202020204" pitchFamily="34" charset="0"/>
                </a:rPr>
                <a:t> </a:t>
              </a:r>
            </a:p>
          </p:txBody>
        </p:sp>
      </p:grpSp>
      <p:grpSp>
        <p:nvGrpSpPr>
          <p:cNvPr id="29" name="Group 28"/>
          <p:cNvGrpSpPr/>
          <p:nvPr>
            <p:custDataLst>
              <p:tags r:id="rId10"/>
            </p:custDataLst>
          </p:nvPr>
        </p:nvGrpSpPr>
        <p:grpSpPr>
          <a:xfrm>
            <a:off x="4788024" y="3068960"/>
            <a:ext cx="369332" cy="2688299"/>
            <a:chOff x="530260" y="3068960"/>
            <a:chExt cx="369332" cy="2688299"/>
          </a:xfrm>
        </p:grpSpPr>
        <p:cxnSp>
          <p:nvCxnSpPr>
            <p:cNvPr id="30" name="Straight Arrow Connector 29"/>
            <p:cNvCxnSpPr/>
            <p:nvPr/>
          </p:nvCxnSpPr>
          <p:spPr>
            <a:xfrm flipV="1">
              <a:off x="714926" y="3068960"/>
              <a:ext cx="0" cy="26882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10800000">
              <a:off x="530260" y="3645022"/>
              <a:ext cx="369332" cy="1584177"/>
            </a:xfrm>
            <a:prstGeom prst="rect">
              <a:avLst/>
            </a:prstGeom>
            <a:solidFill>
              <a:schemeClr val="bg1"/>
            </a:solidFill>
          </p:spPr>
          <p:txBody>
            <a:bodyPr vert="eaVert" wrap="square" rtlCol="0">
              <a:spAutoFit/>
            </a:bodyPr>
            <a:lstStyle/>
            <a:p>
              <a:pPr algn="ctr"/>
              <a:r>
                <a:rPr lang="en-CA" sz="1200" dirty="0" err="1">
                  <a:latin typeface="Arial" panose="020B0604020202020204" pitchFamily="34" charset="0"/>
                  <a:cs typeface="Arial" panose="020B0604020202020204" pitchFamily="34" charset="0"/>
                </a:rPr>
                <a:t>Résultat</a:t>
              </a:r>
              <a:r>
                <a:rPr lang="en-CA" sz="1200" dirty="0">
                  <a:latin typeface="Arial" panose="020B0604020202020204" pitchFamily="34" charset="0"/>
                  <a:cs typeface="Arial" panose="020B0604020202020204" pitchFamily="34" charset="0"/>
                </a:rPr>
                <a:t> </a:t>
              </a:r>
              <a:r>
                <a:rPr lang="en-CA" sz="1200" dirty="0" err="1">
                  <a:latin typeface="Arial" panose="020B0604020202020204" pitchFamily="34" charset="0"/>
                  <a:cs typeface="Arial" panose="020B0604020202020204" pitchFamily="34" charset="0"/>
                </a:rPr>
                <a:t>souhaitable</a:t>
              </a:r>
              <a:r>
                <a:rPr lang="en-CA" sz="1200" dirty="0">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1927604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custDataLst>
              <p:tags r:id="rId1"/>
            </p:custDataLst>
          </p:nvPr>
        </p:nvSpPr>
        <p:spPr>
          <a:xfrm>
            <a:off x="4306131" y="2940590"/>
            <a:ext cx="3960439" cy="3011145"/>
          </a:xfrm>
          <a:prstGeom prst="rect">
            <a:avLst/>
          </a:prstGeom>
          <a:noFill/>
          <a:ln w="635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7690506" y="5388863"/>
            <a:ext cx="1057958" cy="992464"/>
          </a:xfrm>
          <a:prstGeom prst="rect">
            <a:avLst/>
          </a:prstGeom>
          <a:ln w="76200">
            <a:solidFill>
              <a:schemeClr val="bg1"/>
            </a:solidFill>
          </a:ln>
        </p:spPr>
      </p:pic>
      <p:sp>
        <p:nvSpPr>
          <p:cNvPr id="2" name="Title 1"/>
          <p:cNvSpPr>
            <a:spLocks noGrp="1"/>
          </p:cNvSpPr>
          <p:nvPr>
            <p:ph type="title"/>
            <p:custDataLst>
              <p:tags r:id="rId3"/>
            </p:custDataLst>
          </p:nvPr>
        </p:nvSpPr>
        <p:spPr>
          <a:xfrm>
            <a:off x="370940" y="370637"/>
            <a:ext cx="8449532" cy="1361911"/>
          </a:xfrm>
        </p:spPr>
        <p:txBody>
          <a:bodyPr/>
          <a:lstStyle/>
          <a:p>
            <a:r>
              <a:rPr lang="fr-FR" dirty="0"/>
              <a:t>En dépit des obstacles financiers, le recours aux médicaments d’ordonnance est plus </a:t>
            </a:r>
            <a:r>
              <a:rPr lang="fr-FR" dirty="0" smtClean="0"/>
              <a:t>marqué</a:t>
            </a:r>
            <a:br>
              <a:rPr lang="fr-FR" dirty="0" smtClean="0"/>
            </a:br>
            <a:r>
              <a:rPr lang="fr-FR" dirty="0" smtClean="0"/>
              <a:t>au </a:t>
            </a:r>
            <a:r>
              <a:rPr lang="fr-FR" dirty="0"/>
              <a:t>Canada que dans la plupart des autres pays</a:t>
            </a:r>
            <a:endParaRPr lang="en-CA" dirty="0"/>
          </a:p>
        </p:txBody>
      </p:sp>
      <p:sp>
        <p:nvSpPr>
          <p:cNvPr id="25" name="Rectangle 24"/>
          <p:cNvSpPr/>
          <p:nvPr>
            <p:custDataLst>
              <p:tags r:id="rId4"/>
            </p:custDataLst>
          </p:nvPr>
        </p:nvSpPr>
        <p:spPr>
          <a:xfrm>
            <a:off x="487363" y="1770201"/>
            <a:ext cx="8656637" cy="938719"/>
          </a:xfrm>
          <a:prstGeom prst="rect">
            <a:avLst/>
          </a:prstGeom>
          <a:solidFill>
            <a:srgbClr val="F48120">
              <a:alpha val="20000"/>
            </a:srgbClr>
          </a:solidFill>
        </p:spPr>
        <p:txBody>
          <a:bodyPr wrap="square" anchor="ctr">
            <a:spAutoFit/>
          </a:bodyPr>
          <a:lstStyle/>
          <a:p>
            <a:pPr lvl="0" algn="ctr"/>
            <a:endParaRPr lang="en-CA" sz="5500" b="1" dirty="0">
              <a:latin typeface="Calibri" panose="020F0502020204030204" pitchFamily="34" charset="0"/>
              <a:cs typeface="Calibri" panose="020F0502020204030204" pitchFamily="34" charset="0"/>
            </a:endParaRPr>
          </a:p>
        </p:txBody>
      </p:sp>
      <p:sp>
        <p:nvSpPr>
          <p:cNvPr id="29" name="Rectangle 28"/>
          <p:cNvSpPr/>
          <p:nvPr>
            <p:custDataLst>
              <p:tags r:id="rId5"/>
            </p:custDataLst>
          </p:nvPr>
        </p:nvSpPr>
        <p:spPr>
          <a:xfrm>
            <a:off x="2063924" y="1947172"/>
            <a:ext cx="6468516" cy="584775"/>
          </a:xfrm>
          <a:prstGeom prst="rect">
            <a:avLst/>
          </a:prstGeom>
        </p:spPr>
        <p:txBody>
          <a:bodyPr wrap="square">
            <a:spAutoFit/>
          </a:bodyPr>
          <a:lstStyle/>
          <a:p>
            <a:r>
              <a:rPr lang="fr-CA" sz="1600" dirty="0"/>
              <a:t>des adultes canadiens indiquent consommer </a:t>
            </a:r>
            <a:r>
              <a:rPr lang="fr-CA" sz="1600" b="1" dirty="0"/>
              <a:t>un ou plusieurs </a:t>
            </a:r>
            <a:r>
              <a:rPr lang="fr-CA" sz="1600" dirty="0"/>
              <a:t>médicaments d’ordonnance de façon </a:t>
            </a:r>
            <a:r>
              <a:rPr lang="fr-CA" sz="1600" dirty="0" smtClean="0"/>
              <a:t>régulière.</a:t>
            </a:r>
            <a:endParaRPr lang="fr-CA" sz="1600" dirty="0"/>
          </a:p>
        </p:txBody>
      </p:sp>
      <p:sp>
        <p:nvSpPr>
          <p:cNvPr id="30" name="Rectangle 29"/>
          <p:cNvSpPr/>
          <p:nvPr>
            <p:custDataLst>
              <p:tags r:id="rId6"/>
            </p:custDataLst>
          </p:nvPr>
        </p:nvSpPr>
        <p:spPr>
          <a:xfrm>
            <a:off x="486594" y="1767027"/>
            <a:ext cx="1511690" cy="945067"/>
          </a:xfrm>
          <a:prstGeom prst="rect">
            <a:avLst/>
          </a:prstGeom>
          <a:solidFill>
            <a:srgbClr val="ED7024"/>
          </a:solidFill>
        </p:spPr>
        <p:txBody>
          <a:bodyPr wrap="square" anchor="ctr">
            <a:spAutoFit/>
          </a:bodyPr>
          <a:lstStyle/>
          <a:p>
            <a:pPr lvl="0" algn="ctr">
              <a:lnSpc>
                <a:spcPts val="6700"/>
              </a:lnSpc>
            </a:pPr>
            <a:r>
              <a:rPr lang="en-CA" sz="5300" b="1" dirty="0" smtClean="0">
                <a:latin typeface="Calibri" panose="020F0502020204030204" pitchFamily="34" charset="0"/>
                <a:cs typeface="Calibri" panose="020F0502020204030204" pitchFamily="34" charset="0"/>
              </a:rPr>
              <a:t>58 %</a:t>
            </a:r>
            <a:endParaRPr lang="en-CA" sz="5300" b="1" dirty="0">
              <a:latin typeface="Calibri" panose="020F0502020204030204" pitchFamily="34" charset="0"/>
              <a:cs typeface="Calibri" panose="020F0502020204030204" pitchFamily="34" charset="0"/>
            </a:endParaRPr>
          </a:p>
        </p:txBody>
      </p:sp>
      <p:graphicFrame>
        <p:nvGraphicFramePr>
          <p:cNvPr id="31" name="Chart 30"/>
          <p:cNvGraphicFramePr/>
          <p:nvPr>
            <p:custDataLst>
              <p:tags r:id="rId7"/>
            </p:custDataLst>
            <p:extLst>
              <p:ext uri="{D42A27DB-BD31-4B8C-83A1-F6EECF244321}">
                <p14:modId xmlns:p14="http://schemas.microsoft.com/office/powerpoint/2010/main" val="3004361595"/>
              </p:ext>
            </p:extLst>
          </p:nvPr>
        </p:nvGraphicFramePr>
        <p:xfrm>
          <a:off x="395536" y="2868582"/>
          <a:ext cx="3528392" cy="3181350"/>
        </p:xfrm>
        <a:graphic>
          <a:graphicData uri="http://schemas.openxmlformats.org/drawingml/2006/chart">
            <c:chart xmlns:c="http://schemas.openxmlformats.org/drawingml/2006/chart" xmlns:r="http://schemas.openxmlformats.org/officeDocument/2006/relationships" r:id="rId15"/>
          </a:graphicData>
        </a:graphic>
      </p:graphicFrame>
      <p:sp>
        <p:nvSpPr>
          <p:cNvPr id="42" name="TextBox 41"/>
          <p:cNvSpPr txBox="1"/>
          <p:nvPr>
            <p:custDataLst>
              <p:tags r:id="rId8"/>
            </p:custDataLst>
          </p:nvPr>
        </p:nvSpPr>
        <p:spPr>
          <a:xfrm>
            <a:off x="4450146" y="4920426"/>
            <a:ext cx="3600400" cy="1015663"/>
          </a:xfrm>
          <a:prstGeom prst="rect">
            <a:avLst/>
          </a:prstGeom>
          <a:noFill/>
        </p:spPr>
        <p:txBody>
          <a:bodyPr wrap="square" rtlCol="0">
            <a:spAutoFit/>
          </a:bodyPr>
          <a:lstStyle/>
          <a:p>
            <a:pPr>
              <a:lnSpc>
                <a:spcPts val="1800"/>
              </a:lnSpc>
              <a:spcAft>
                <a:spcPts val="3000"/>
              </a:spcAft>
            </a:pPr>
            <a:r>
              <a:rPr lang="fr-FR" sz="2200" b="1" dirty="0">
                <a:solidFill>
                  <a:srgbClr val="ED7024"/>
                </a:solidFill>
                <a:cs typeface="Calibri" panose="020F0502020204030204" pitchFamily="34" charset="0"/>
              </a:rPr>
              <a:t>1 Canadien sur 5</a:t>
            </a:r>
            <a:r>
              <a:rPr lang="fr-FR" sz="1500" b="1" dirty="0">
                <a:solidFill>
                  <a:srgbClr val="852062"/>
                </a:solidFill>
                <a:cs typeface="Calibri" panose="020F0502020204030204" pitchFamily="34" charset="0"/>
              </a:rPr>
              <a:t> </a:t>
            </a:r>
            <a:r>
              <a:rPr lang="fr-FR" sz="1500" dirty="0">
                <a:cs typeface="Calibri" panose="020F0502020204030204" pitchFamily="34" charset="0"/>
              </a:rPr>
              <a:t>dit </a:t>
            </a:r>
            <a:r>
              <a:rPr lang="fr-FR" sz="1500" dirty="0" smtClean="0">
                <a:cs typeface="Calibri" panose="020F0502020204030204" pitchFamily="34" charset="0"/>
              </a:rPr>
              <a:t>prendre</a:t>
            </a:r>
            <a:br>
              <a:rPr lang="fr-FR" sz="1500" dirty="0" smtClean="0">
                <a:cs typeface="Calibri" panose="020F0502020204030204" pitchFamily="34" charset="0"/>
              </a:rPr>
            </a:br>
            <a:r>
              <a:rPr lang="fr-FR" sz="1500" b="1" dirty="0" smtClean="0">
                <a:cs typeface="Calibri" panose="020F0502020204030204" pitchFamily="34" charset="0"/>
              </a:rPr>
              <a:t>au moins 4</a:t>
            </a:r>
            <a:r>
              <a:rPr lang="fr-FR" sz="1500" b="1" dirty="0">
                <a:cs typeface="Calibri" panose="020F0502020204030204" pitchFamily="34" charset="0"/>
              </a:rPr>
              <a:t> médicaments </a:t>
            </a:r>
            <a:r>
              <a:rPr lang="fr-FR" sz="1500" b="1" dirty="0" smtClean="0">
                <a:cs typeface="Calibri" panose="020F0502020204030204" pitchFamily="34" charset="0"/>
              </a:rPr>
              <a:t>d’ordonnance</a:t>
            </a:r>
            <a:br>
              <a:rPr lang="fr-FR" sz="1500" b="1" dirty="0" smtClean="0">
                <a:cs typeface="Calibri" panose="020F0502020204030204" pitchFamily="34" charset="0"/>
              </a:rPr>
            </a:br>
            <a:r>
              <a:rPr lang="fr-FR" sz="1500" dirty="0" smtClean="0">
                <a:cs typeface="Calibri" panose="020F0502020204030204" pitchFamily="34" charset="0"/>
              </a:rPr>
              <a:t>de façon régulière </a:t>
            </a:r>
            <a:r>
              <a:rPr lang="fr-FR" sz="1500" dirty="0">
                <a:cs typeface="Calibri" panose="020F0502020204030204" pitchFamily="34" charset="0"/>
              </a:rPr>
              <a:t>(contre </a:t>
            </a:r>
            <a:r>
              <a:rPr lang="fr-FR" sz="1500" dirty="0" smtClean="0">
                <a:cs typeface="Calibri" panose="020F0502020204030204" pitchFamily="34" charset="0"/>
              </a:rPr>
              <a:t>1 personne</a:t>
            </a:r>
            <a:br>
              <a:rPr lang="fr-FR" sz="1500" dirty="0" smtClean="0">
                <a:cs typeface="Calibri" panose="020F0502020204030204" pitchFamily="34" charset="0"/>
              </a:rPr>
            </a:br>
            <a:r>
              <a:rPr lang="fr-FR" sz="1500" dirty="0" smtClean="0">
                <a:cs typeface="Calibri" panose="020F0502020204030204" pitchFamily="34" charset="0"/>
              </a:rPr>
              <a:t>sur </a:t>
            </a:r>
            <a:r>
              <a:rPr lang="fr-FR" sz="1500" dirty="0">
                <a:cs typeface="Calibri" panose="020F0502020204030204" pitchFamily="34" charset="0"/>
              </a:rPr>
              <a:t>6 pour </a:t>
            </a:r>
            <a:r>
              <a:rPr lang="fr-FR" sz="1500" dirty="0" smtClean="0">
                <a:cs typeface="Calibri" panose="020F0502020204030204" pitchFamily="34" charset="0"/>
              </a:rPr>
              <a:t>la </a:t>
            </a:r>
            <a:r>
              <a:rPr lang="fr-FR" sz="1500" dirty="0">
                <a:cs typeface="Calibri" panose="020F0502020204030204" pitchFamily="34" charset="0"/>
              </a:rPr>
              <a:t>moyenne du </a:t>
            </a:r>
            <a:r>
              <a:rPr lang="fr-FR" sz="1500" dirty="0" smtClean="0">
                <a:cs typeface="Calibri" panose="020F0502020204030204" pitchFamily="34" charset="0"/>
              </a:rPr>
              <a:t>FCMW)</a:t>
            </a:r>
            <a:endParaRPr lang="fr-FR" sz="1500" dirty="0">
              <a:cs typeface="Calibri" panose="020F0502020204030204" pitchFamily="34" charset="0"/>
            </a:endParaRPr>
          </a:p>
        </p:txBody>
      </p:sp>
      <p:pic>
        <p:nvPicPr>
          <p:cNvPr id="43" name="Picture 42"/>
          <p:cNvPicPr>
            <a:picLocks noChangeAspect="1"/>
          </p:cNvPicPr>
          <p:nvPr>
            <p:custDataLst>
              <p:tags r:id="rId9"/>
            </p:custDataLst>
          </p:nvPr>
        </p:nvPicPr>
        <p:blipFill>
          <a:blip r:embed="rId16" cstate="print">
            <a:extLst>
              <a:ext uri="{28A0092B-C50C-407E-A947-70E740481C1C}">
                <a14:useLocalDpi xmlns:a14="http://schemas.microsoft.com/office/drawing/2010/main" val="0"/>
              </a:ext>
            </a:extLst>
          </a:blip>
          <a:stretch>
            <a:fillRect/>
          </a:stretch>
        </p:blipFill>
        <p:spPr>
          <a:xfrm>
            <a:off x="5135658" y="3877798"/>
            <a:ext cx="2475459" cy="847346"/>
          </a:xfrm>
          <a:prstGeom prst="rect">
            <a:avLst/>
          </a:prstGeom>
        </p:spPr>
      </p:pic>
      <p:sp>
        <p:nvSpPr>
          <p:cNvPr id="21" name="TextBox 20"/>
          <p:cNvSpPr txBox="1"/>
          <p:nvPr>
            <p:custDataLst>
              <p:tags r:id="rId10"/>
            </p:custDataLst>
          </p:nvPr>
        </p:nvSpPr>
        <p:spPr>
          <a:xfrm>
            <a:off x="4450146" y="2924944"/>
            <a:ext cx="3816424" cy="910607"/>
          </a:xfrm>
          <a:prstGeom prst="rect">
            <a:avLst/>
          </a:prstGeom>
          <a:noFill/>
          <a:ln w="6350">
            <a:noFill/>
          </a:ln>
        </p:spPr>
        <p:txBody>
          <a:bodyPr wrap="square" lIns="108000" tIns="108000" rIns="108000" bIns="108000" rtlCol="0">
            <a:spAutoFit/>
          </a:bodyPr>
          <a:lstStyle/>
          <a:p>
            <a:pPr>
              <a:lnSpc>
                <a:spcPts val="1800"/>
              </a:lnSpc>
              <a:spcAft>
                <a:spcPts val="8400"/>
              </a:spcAft>
            </a:pPr>
            <a:r>
              <a:rPr lang="fr-FR" b="1" dirty="0">
                <a:solidFill>
                  <a:srgbClr val="365254"/>
                </a:solidFill>
              </a:rPr>
              <a:t>Le taux de </a:t>
            </a:r>
            <a:r>
              <a:rPr lang="fr-FR" b="1" dirty="0" err="1">
                <a:solidFill>
                  <a:srgbClr val="365254"/>
                </a:solidFill>
              </a:rPr>
              <a:t>polypharmacie</a:t>
            </a:r>
            <a:r>
              <a:rPr lang="fr-FR" b="1" dirty="0">
                <a:solidFill>
                  <a:srgbClr val="365254"/>
                </a:solidFill>
              </a:rPr>
              <a:t> est plus élevé au Canada que dans les autres pays sondés par le </a:t>
            </a:r>
            <a:r>
              <a:rPr lang="fr-FR" b="1" dirty="0" smtClean="0">
                <a:solidFill>
                  <a:srgbClr val="365254"/>
                </a:solidFill>
              </a:rPr>
              <a:t>FCMW</a:t>
            </a:r>
            <a:endParaRPr lang="fr-FR" b="1" dirty="0">
              <a:solidFill>
                <a:srgbClr val="365254"/>
              </a:solidFill>
            </a:endParaRPr>
          </a:p>
        </p:txBody>
      </p:sp>
      <p:grpSp>
        <p:nvGrpSpPr>
          <p:cNvPr id="22" name="Group 2"/>
          <p:cNvGrpSpPr/>
          <p:nvPr>
            <p:custDataLst>
              <p:tags r:id="rId11"/>
            </p:custDataLst>
          </p:nvPr>
        </p:nvGrpSpPr>
        <p:grpSpPr>
          <a:xfrm>
            <a:off x="459578" y="6177930"/>
            <a:ext cx="5607998" cy="261625"/>
            <a:chOff x="1559256" y="5157193"/>
            <a:chExt cx="5607998" cy="253469"/>
          </a:xfrm>
        </p:grpSpPr>
        <p:grpSp>
          <p:nvGrpSpPr>
            <p:cNvPr id="23" name="Group 3"/>
            <p:cNvGrpSpPr/>
            <p:nvPr/>
          </p:nvGrpSpPr>
          <p:grpSpPr>
            <a:xfrm>
              <a:off x="1559256" y="5157202"/>
              <a:ext cx="2007598" cy="253454"/>
              <a:chOff x="2989195" y="6289577"/>
              <a:chExt cx="2186857" cy="264691"/>
            </a:xfrm>
          </p:grpSpPr>
          <p:sp>
            <p:nvSpPr>
              <p:cNvPr id="47"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48"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24" name="Group 5"/>
            <p:cNvGrpSpPr/>
            <p:nvPr/>
          </p:nvGrpSpPr>
          <p:grpSpPr>
            <a:xfrm>
              <a:off x="3494846" y="5157208"/>
              <a:ext cx="1800200" cy="253454"/>
              <a:chOff x="5092578" y="6289583"/>
              <a:chExt cx="2157032" cy="264691"/>
            </a:xfrm>
          </p:grpSpPr>
          <p:sp>
            <p:nvSpPr>
              <p:cNvPr id="45"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46"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6" name="Group 7"/>
            <p:cNvGrpSpPr/>
            <p:nvPr/>
          </p:nvGrpSpPr>
          <p:grpSpPr>
            <a:xfrm>
              <a:off x="5367053" y="5157193"/>
              <a:ext cx="1800201" cy="253454"/>
              <a:chOff x="7088602" y="6289568"/>
              <a:chExt cx="2157034" cy="264691"/>
            </a:xfrm>
          </p:grpSpPr>
          <p:sp>
            <p:nvSpPr>
              <p:cNvPr id="27"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28"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636245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229600" cy="1361911"/>
          </a:xfrm>
        </p:spPr>
        <p:txBody>
          <a:bodyPr/>
          <a:lstStyle/>
          <a:p>
            <a:r>
              <a:rPr lang="fr-FR" dirty="0"/>
              <a:t>Les jeunes adultes signalent plus d’obstacles financiers à l’accès aux médicaments et aux soins dentaires que les adultes des autres groupes d’âge </a:t>
            </a:r>
            <a:endParaRPr lang="en-CA" dirty="0"/>
          </a:p>
        </p:txBody>
      </p:sp>
      <p:graphicFrame>
        <p:nvGraphicFramePr>
          <p:cNvPr id="30" name="Chart 29"/>
          <p:cNvGraphicFramePr/>
          <p:nvPr>
            <p:custDataLst>
              <p:tags r:id="rId2"/>
            </p:custDataLst>
            <p:extLst>
              <p:ext uri="{D42A27DB-BD31-4B8C-83A1-F6EECF244321}">
                <p14:modId xmlns:p14="http://schemas.microsoft.com/office/powerpoint/2010/main" val="233737636"/>
              </p:ext>
            </p:extLst>
          </p:nvPr>
        </p:nvGraphicFramePr>
        <p:xfrm>
          <a:off x="683569" y="2373148"/>
          <a:ext cx="3816424" cy="3576132"/>
        </p:xfrm>
        <a:graphic>
          <a:graphicData uri="http://schemas.openxmlformats.org/drawingml/2006/chart">
            <c:chart xmlns:c="http://schemas.openxmlformats.org/drawingml/2006/chart" xmlns:r="http://schemas.openxmlformats.org/officeDocument/2006/relationships" r:id="rId17"/>
          </a:graphicData>
        </a:graphic>
      </p:graphicFrame>
      <p:sp>
        <p:nvSpPr>
          <p:cNvPr id="31" name="TextBox 30"/>
          <p:cNvSpPr txBox="1"/>
          <p:nvPr>
            <p:custDataLst>
              <p:tags r:id="rId3"/>
            </p:custDataLst>
          </p:nvPr>
        </p:nvSpPr>
        <p:spPr>
          <a:xfrm>
            <a:off x="1115616" y="1700808"/>
            <a:ext cx="3456384" cy="864440"/>
          </a:xfrm>
          <a:prstGeom prst="rect">
            <a:avLst/>
          </a:prstGeom>
          <a:noFill/>
          <a:ln w="6350">
            <a:noFill/>
          </a:ln>
        </p:spPr>
        <p:txBody>
          <a:bodyPr wrap="square" lIns="108000" tIns="108000" rIns="108000" bIns="108000" rtlCol="0">
            <a:spAutoFit/>
          </a:bodyPr>
          <a:lstStyle/>
          <a:p>
            <a:r>
              <a:rPr lang="fr-FR" sz="1400" dirty="0">
                <a:solidFill>
                  <a:srgbClr val="365254"/>
                </a:solidFill>
              </a:rPr>
              <a:t>N’ont pas reçu de soins dentaires ou subi d’examen dentaire en raison des coûts au cours des 12 derniers mois </a:t>
            </a:r>
          </a:p>
        </p:txBody>
      </p:sp>
      <p:graphicFrame>
        <p:nvGraphicFramePr>
          <p:cNvPr id="32" name="Table 3"/>
          <p:cNvGraphicFramePr>
            <a:graphicFrameLocks noGrp="1"/>
          </p:cNvGraphicFramePr>
          <p:nvPr>
            <p:custDataLst>
              <p:tags r:id="rId4"/>
            </p:custDataLst>
            <p:extLst>
              <p:ext uri="{D42A27DB-BD31-4B8C-83A1-F6EECF244321}">
                <p14:modId xmlns:p14="http://schemas.microsoft.com/office/powerpoint/2010/main" val="2398288061"/>
              </p:ext>
            </p:extLst>
          </p:nvPr>
        </p:nvGraphicFramePr>
        <p:xfrm>
          <a:off x="5148064" y="2636912"/>
          <a:ext cx="3692434" cy="2023255"/>
        </p:xfrm>
        <a:graphic>
          <a:graphicData uri="http://schemas.openxmlformats.org/drawingml/2006/table">
            <a:tbl>
              <a:tblPr firstRow="1" bandRow="1">
                <a:tableStyleId>{2D5ABB26-0587-4C30-8999-92F81FD0307C}</a:tableStyleId>
              </a:tblPr>
              <a:tblGrid>
                <a:gridCol w="1334643">
                  <a:extLst>
                    <a:ext uri="{9D8B030D-6E8A-4147-A177-3AD203B41FA5}">
                      <a16:colId xmlns:a16="http://schemas.microsoft.com/office/drawing/2014/main" val="20000"/>
                    </a:ext>
                  </a:extLst>
                </a:gridCol>
                <a:gridCol w="812138">
                  <a:extLst>
                    <a:ext uri="{9D8B030D-6E8A-4147-A177-3AD203B41FA5}">
                      <a16:colId xmlns:a16="http://schemas.microsoft.com/office/drawing/2014/main" val="20001"/>
                    </a:ext>
                  </a:extLst>
                </a:gridCol>
                <a:gridCol w="1545653">
                  <a:extLst>
                    <a:ext uri="{9D8B030D-6E8A-4147-A177-3AD203B41FA5}">
                      <a16:colId xmlns:a16="http://schemas.microsoft.com/office/drawing/2014/main" val="20002"/>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tx1"/>
                        </a:solidFill>
                      </a:endParaRPr>
                    </a:p>
                  </a:txBody>
                  <a:tcPr marL="73152" marR="73152" marT="73152" marB="73152" anchor="b">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1" kern="1200" dirty="0" smtClean="0">
                          <a:solidFill>
                            <a:schemeClr val="tx1"/>
                          </a:solidFill>
                          <a:latin typeface="+mn-lt"/>
                          <a:ea typeface="+mn-ea"/>
                          <a:cs typeface="Arial" panose="020B0604020202020204" pitchFamily="34" charset="0"/>
                        </a:rPr>
                        <a:t>Canada</a:t>
                      </a:r>
                    </a:p>
                  </a:txBody>
                  <a:tcPr marL="73152" marR="73152" marT="73152" marB="73152" anchor="b">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1" kern="1200" dirty="0" err="1" smtClean="0">
                          <a:solidFill>
                            <a:schemeClr val="tx1"/>
                          </a:solidFill>
                          <a:latin typeface="+mn-lt"/>
                          <a:ea typeface="+mn-ea"/>
                          <a:cs typeface="Arial" panose="020B0604020202020204" pitchFamily="34" charset="0"/>
                        </a:rPr>
                        <a:t>Moyenne</a:t>
                      </a:r>
                      <a:r>
                        <a:rPr lang="en-CA" sz="1300" b="1" kern="1200" dirty="0" smtClean="0">
                          <a:solidFill>
                            <a:schemeClr val="tx1"/>
                          </a:solidFill>
                          <a:latin typeface="+mn-lt"/>
                          <a:ea typeface="+mn-ea"/>
                          <a:cs typeface="Arial" panose="020B0604020202020204" pitchFamily="34" charset="0"/>
                        </a:rPr>
                        <a:t> du FCMW</a:t>
                      </a:r>
                    </a:p>
                  </a:txBody>
                  <a:tcPr marL="73152" marR="73152" marT="73152" marB="73152" anchor="b">
                    <a:solidFill>
                      <a:srgbClr val="D9D9D9"/>
                    </a:solidFill>
                  </a:tcPr>
                </a:tc>
                <a:extLst>
                  <a:ext uri="{0D108BD9-81ED-4DB2-BD59-A6C34878D82A}">
                    <a16:rowId xmlns:a16="http://schemas.microsoft.com/office/drawing/2014/main" val="10000"/>
                  </a:ext>
                </a:extLst>
              </a:tr>
              <a:tr h="86713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300" b="1" kern="1200" dirty="0" smtClean="0">
                          <a:solidFill>
                            <a:schemeClr val="tx1"/>
                          </a:solidFill>
                          <a:latin typeface="+mn-lt"/>
                          <a:ea typeface="+mn-ea"/>
                          <a:cs typeface="Arial" panose="020B0604020202020204" pitchFamily="34" charset="0"/>
                        </a:rPr>
                        <a:t>Adultes</a:t>
                      </a:r>
                      <a:br>
                        <a:rPr lang="fr-FR" sz="1300" b="1" kern="1200" dirty="0" smtClean="0">
                          <a:solidFill>
                            <a:schemeClr val="tx1"/>
                          </a:solidFill>
                          <a:latin typeface="+mn-lt"/>
                          <a:ea typeface="+mn-ea"/>
                          <a:cs typeface="Arial" panose="020B0604020202020204" pitchFamily="34" charset="0"/>
                        </a:rPr>
                      </a:br>
                      <a:r>
                        <a:rPr lang="fr-FR" sz="1300" b="1" kern="1200" dirty="0" smtClean="0">
                          <a:solidFill>
                            <a:schemeClr val="tx1"/>
                          </a:solidFill>
                          <a:latin typeface="+mn-lt"/>
                          <a:ea typeface="+mn-ea"/>
                          <a:cs typeface="Arial" panose="020B0604020202020204" pitchFamily="34" charset="0"/>
                        </a:rPr>
                        <a:t>(18 à 64 ans)</a:t>
                      </a:r>
                    </a:p>
                  </a:txBody>
                  <a:tcPr marL="73152" marR="73152" marT="73152" marB="73152" anchor="ctr">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endParaRPr>
                    </a:p>
                  </a:txBody>
                  <a:tcPr marL="73152" marR="73152" marT="73152" marB="73152">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endParaRPr>
                    </a:p>
                  </a:txBody>
                  <a:tcPr marL="73152" marR="73152" marT="73152" marB="73152">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val="10001"/>
                  </a:ext>
                </a:extLst>
              </a:tr>
              <a:tr h="796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1" kern="1200" dirty="0" smtClean="0">
                          <a:solidFill>
                            <a:schemeClr val="tx1"/>
                          </a:solidFill>
                          <a:latin typeface="+mn-lt"/>
                          <a:cs typeface="Arial" panose="020B0604020202020204" pitchFamily="34" charset="0"/>
                        </a:rPr>
                        <a:t>Personnes âgées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300" b="1" kern="1200" dirty="0" smtClean="0">
                          <a:solidFill>
                            <a:schemeClr val="tx1"/>
                          </a:solidFill>
                          <a:latin typeface="+mn-lt"/>
                          <a:cs typeface="Arial" panose="020B0604020202020204" pitchFamily="34" charset="0"/>
                        </a:rPr>
                        <a:t>(65 ans et plus)</a:t>
                      </a:r>
                    </a:p>
                  </a:txBody>
                  <a:tcPr marL="73152" marR="73152" marT="73152" marB="73152" anchor="ct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33" name="Group 32"/>
          <p:cNvGrpSpPr/>
          <p:nvPr>
            <p:custDataLst>
              <p:tags r:id="rId5"/>
            </p:custDataLst>
          </p:nvPr>
        </p:nvGrpSpPr>
        <p:grpSpPr>
          <a:xfrm>
            <a:off x="6614854" y="3097971"/>
            <a:ext cx="638662" cy="638662"/>
            <a:chOff x="4862337" y="3081819"/>
            <a:chExt cx="638662" cy="638662"/>
          </a:xfrm>
        </p:grpSpPr>
        <p:sp>
          <p:nvSpPr>
            <p:cNvPr id="34" name="Oval 33"/>
            <p:cNvSpPr/>
            <p:nvPr/>
          </p:nvSpPr>
          <p:spPr>
            <a:xfrm>
              <a:off x="4862337" y="3081819"/>
              <a:ext cx="638662" cy="638662"/>
            </a:xfrm>
            <a:prstGeom prst="ellipse">
              <a:avLst/>
            </a:prstGeom>
            <a:solidFill>
              <a:srgbClr val="ED7024"/>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35" name="Rectangle 34"/>
            <p:cNvSpPr/>
            <p:nvPr/>
          </p:nvSpPr>
          <p:spPr>
            <a:xfrm>
              <a:off x="4862338" y="3237911"/>
              <a:ext cx="638661" cy="323165"/>
            </a:xfrm>
            <a:prstGeom prst="rect">
              <a:avLst/>
            </a:prstGeom>
          </p:spPr>
          <p:txBody>
            <a:bodyPr wrap="square">
              <a:spAutoFit/>
            </a:bodyPr>
            <a:lstStyle/>
            <a:p>
              <a:pPr algn="ctr"/>
              <a:r>
                <a:rPr lang="en-CA" sz="1500" b="1" dirty="0" smtClean="0">
                  <a:latin typeface="Arial" panose="020B0604020202020204" pitchFamily="34" charset="0"/>
                  <a:cs typeface="Arial" panose="020B0604020202020204" pitchFamily="34" charset="0"/>
                </a:rPr>
                <a:t>12 %</a:t>
              </a:r>
              <a:endParaRPr lang="en-CA" sz="1500" b="1" dirty="0">
                <a:latin typeface="Arial" panose="020B0604020202020204" pitchFamily="34" charset="0"/>
                <a:cs typeface="Arial" panose="020B0604020202020204" pitchFamily="34" charset="0"/>
              </a:endParaRPr>
            </a:p>
          </p:txBody>
        </p:sp>
      </p:grpSp>
      <p:grpSp>
        <p:nvGrpSpPr>
          <p:cNvPr id="36" name="Group 35"/>
          <p:cNvGrpSpPr/>
          <p:nvPr>
            <p:custDataLst>
              <p:tags r:id="rId6"/>
            </p:custDataLst>
          </p:nvPr>
        </p:nvGrpSpPr>
        <p:grpSpPr>
          <a:xfrm>
            <a:off x="7749762" y="3097971"/>
            <a:ext cx="638662" cy="638662"/>
            <a:chOff x="6165586" y="3081819"/>
            <a:chExt cx="638662" cy="638662"/>
          </a:xfrm>
        </p:grpSpPr>
        <p:sp>
          <p:nvSpPr>
            <p:cNvPr id="37" name="Oval 36"/>
            <p:cNvSpPr/>
            <p:nvPr/>
          </p:nvSpPr>
          <p:spPr>
            <a:xfrm>
              <a:off x="6165586" y="3081819"/>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endParaRPr>
            </a:p>
          </p:txBody>
        </p:sp>
        <p:sp>
          <p:nvSpPr>
            <p:cNvPr id="38" name="Rectangle 37"/>
            <p:cNvSpPr/>
            <p:nvPr/>
          </p:nvSpPr>
          <p:spPr>
            <a:xfrm>
              <a:off x="6165586" y="3237911"/>
              <a:ext cx="638661" cy="323165"/>
            </a:xfrm>
            <a:prstGeom prst="rect">
              <a:avLst/>
            </a:prstGeom>
            <a:noFill/>
          </p:spPr>
          <p:txBody>
            <a:bodyPr wrap="square">
              <a:spAutoFit/>
            </a:bodyPr>
            <a:lstStyle/>
            <a:p>
              <a:pPr algn="ctr"/>
              <a:r>
                <a:rPr lang="en-CA" sz="1500" b="1" dirty="0" smtClean="0">
                  <a:solidFill>
                    <a:schemeClr val="bg1"/>
                  </a:solidFill>
                  <a:latin typeface="Arial" panose="020B0604020202020204" pitchFamily="34" charset="0"/>
                  <a:cs typeface="Arial" panose="020B0604020202020204" pitchFamily="34" charset="0"/>
                </a:rPr>
                <a:t>7 %</a:t>
              </a:r>
              <a:endParaRPr lang="en-CA" sz="1500" b="1" dirty="0">
                <a:solidFill>
                  <a:schemeClr val="bg1"/>
                </a:solidFill>
                <a:latin typeface="Arial" panose="020B0604020202020204" pitchFamily="34" charset="0"/>
                <a:cs typeface="Arial" panose="020B0604020202020204" pitchFamily="34" charset="0"/>
              </a:endParaRPr>
            </a:p>
          </p:txBody>
        </p:sp>
      </p:grpSp>
      <p:grpSp>
        <p:nvGrpSpPr>
          <p:cNvPr id="39" name="Group 38"/>
          <p:cNvGrpSpPr/>
          <p:nvPr>
            <p:custDataLst>
              <p:tags r:id="rId7"/>
            </p:custDataLst>
          </p:nvPr>
        </p:nvGrpSpPr>
        <p:grpSpPr>
          <a:xfrm>
            <a:off x="6614854" y="3942466"/>
            <a:ext cx="638662" cy="638662"/>
            <a:chOff x="4862337" y="3861048"/>
            <a:chExt cx="638662" cy="638662"/>
          </a:xfrm>
        </p:grpSpPr>
        <p:sp>
          <p:nvSpPr>
            <p:cNvPr id="40" name="Oval 39"/>
            <p:cNvSpPr/>
            <p:nvPr/>
          </p:nvSpPr>
          <p:spPr>
            <a:xfrm>
              <a:off x="4862337" y="3861048"/>
              <a:ext cx="638662" cy="638662"/>
            </a:xfrm>
            <a:prstGeom prst="ellipse">
              <a:avLst/>
            </a:prstGeom>
            <a:solidFill>
              <a:srgbClr val="CFE8E3"/>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41" name="Rectangle 40"/>
            <p:cNvSpPr/>
            <p:nvPr/>
          </p:nvSpPr>
          <p:spPr>
            <a:xfrm>
              <a:off x="4862337" y="4027551"/>
              <a:ext cx="638661" cy="323165"/>
            </a:xfrm>
            <a:prstGeom prst="rect">
              <a:avLst/>
            </a:prstGeom>
            <a:noFill/>
          </p:spPr>
          <p:txBody>
            <a:bodyPr wrap="square">
              <a:spAutoFit/>
            </a:bodyPr>
            <a:lstStyle/>
            <a:p>
              <a:pPr algn="ctr"/>
              <a:r>
                <a:rPr lang="en-CA" sz="1500" b="1" dirty="0" smtClean="0">
                  <a:latin typeface="Arial" panose="020B0604020202020204" pitchFamily="34" charset="0"/>
                  <a:cs typeface="Arial" panose="020B0604020202020204" pitchFamily="34" charset="0"/>
                </a:rPr>
                <a:t>4 %</a:t>
              </a:r>
              <a:endParaRPr lang="en-CA" sz="1500" b="1" dirty="0">
                <a:latin typeface="Arial" panose="020B0604020202020204" pitchFamily="34" charset="0"/>
                <a:cs typeface="Arial" panose="020B0604020202020204" pitchFamily="34" charset="0"/>
              </a:endParaRPr>
            </a:p>
          </p:txBody>
        </p:sp>
      </p:grpSp>
      <p:grpSp>
        <p:nvGrpSpPr>
          <p:cNvPr id="42" name="Group 41"/>
          <p:cNvGrpSpPr/>
          <p:nvPr>
            <p:custDataLst>
              <p:tags r:id="rId8"/>
            </p:custDataLst>
          </p:nvPr>
        </p:nvGrpSpPr>
        <p:grpSpPr>
          <a:xfrm>
            <a:off x="7749762" y="3942466"/>
            <a:ext cx="638662" cy="638662"/>
            <a:chOff x="6165586" y="3861048"/>
            <a:chExt cx="638662" cy="638662"/>
          </a:xfrm>
        </p:grpSpPr>
        <p:sp>
          <p:nvSpPr>
            <p:cNvPr id="43" name="Oval 42"/>
            <p:cNvSpPr/>
            <p:nvPr/>
          </p:nvSpPr>
          <p:spPr>
            <a:xfrm>
              <a:off x="6165586" y="3861048"/>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endParaRPr>
            </a:p>
          </p:txBody>
        </p:sp>
        <p:sp>
          <p:nvSpPr>
            <p:cNvPr id="44" name="Rectangle 43"/>
            <p:cNvSpPr/>
            <p:nvPr/>
          </p:nvSpPr>
          <p:spPr>
            <a:xfrm>
              <a:off x="6165586" y="4027551"/>
              <a:ext cx="638661" cy="323165"/>
            </a:xfrm>
            <a:prstGeom prst="rect">
              <a:avLst/>
            </a:prstGeom>
            <a:noFill/>
          </p:spPr>
          <p:txBody>
            <a:bodyPr wrap="square">
              <a:spAutoFit/>
            </a:bodyPr>
            <a:lstStyle/>
            <a:p>
              <a:pPr algn="ctr"/>
              <a:r>
                <a:rPr lang="en-CA" sz="1500" b="1" dirty="0" smtClean="0">
                  <a:solidFill>
                    <a:schemeClr val="bg1"/>
                  </a:solidFill>
                  <a:latin typeface="Arial" panose="020B0604020202020204" pitchFamily="34" charset="0"/>
                  <a:cs typeface="Arial" panose="020B0604020202020204" pitchFamily="34" charset="0"/>
                </a:rPr>
                <a:t>4 %</a:t>
              </a:r>
              <a:endParaRPr lang="en-CA" sz="1500" b="1" dirty="0">
                <a:solidFill>
                  <a:schemeClr val="bg1"/>
                </a:solidFill>
                <a:latin typeface="Arial" panose="020B0604020202020204" pitchFamily="34" charset="0"/>
                <a:cs typeface="Arial" panose="020B0604020202020204" pitchFamily="34" charset="0"/>
              </a:endParaRPr>
            </a:p>
          </p:txBody>
        </p:sp>
      </p:grpSp>
      <p:sp>
        <p:nvSpPr>
          <p:cNvPr id="46" name="TextBox 45"/>
          <p:cNvSpPr txBox="1"/>
          <p:nvPr>
            <p:custDataLst>
              <p:tags r:id="rId9"/>
            </p:custDataLst>
          </p:nvPr>
        </p:nvSpPr>
        <p:spPr>
          <a:xfrm>
            <a:off x="5148064" y="1701768"/>
            <a:ext cx="3691185" cy="864440"/>
          </a:xfrm>
          <a:prstGeom prst="rect">
            <a:avLst/>
          </a:prstGeom>
          <a:noFill/>
          <a:ln w="6350">
            <a:noFill/>
          </a:ln>
        </p:spPr>
        <p:txBody>
          <a:bodyPr wrap="square" lIns="108000" tIns="108000" rIns="108000" bIns="108000" rtlCol="0">
            <a:spAutoFit/>
          </a:bodyPr>
          <a:lstStyle/>
          <a:p>
            <a:pPr>
              <a:spcAft>
                <a:spcPts val="8400"/>
              </a:spcAft>
            </a:pPr>
            <a:r>
              <a:rPr lang="fr-CA" sz="1400" dirty="0">
                <a:solidFill>
                  <a:srgbClr val="365254"/>
                </a:solidFill>
              </a:rPr>
              <a:t>Médicament prescrit non acheté ou prescription non </a:t>
            </a:r>
            <a:r>
              <a:rPr lang="fr-CA" sz="1400" dirty="0" smtClean="0">
                <a:solidFill>
                  <a:srgbClr val="365254"/>
                </a:solidFill>
              </a:rPr>
              <a:t>respectée </a:t>
            </a:r>
            <a:r>
              <a:rPr lang="fr-CA" sz="1400" dirty="0">
                <a:solidFill>
                  <a:srgbClr val="365254"/>
                </a:solidFill>
              </a:rPr>
              <a:t>(doses sautées) en raison des coûts au cours des 12 derniers </a:t>
            </a:r>
            <a:r>
              <a:rPr lang="fr-CA" sz="1400" dirty="0" smtClean="0">
                <a:solidFill>
                  <a:srgbClr val="365254"/>
                </a:solidFill>
              </a:rPr>
              <a:t>mois</a:t>
            </a:r>
            <a:endParaRPr lang="fr-FR" sz="1400" dirty="0">
              <a:solidFill>
                <a:srgbClr val="365254"/>
              </a:solidFill>
            </a:endParaRPr>
          </a:p>
        </p:txBody>
      </p:sp>
      <p:sp>
        <p:nvSpPr>
          <p:cNvPr id="47" name="TextBox 46"/>
          <p:cNvSpPr txBox="1"/>
          <p:nvPr>
            <p:custDataLst>
              <p:tags r:id="rId10"/>
            </p:custDataLst>
          </p:nvPr>
        </p:nvSpPr>
        <p:spPr>
          <a:xfrm>
            <a:off x="5436096" y="5013176"/>
            <a:ext cx="3096344" cy="1131116"/>
          </a:xfrm>
          <a:prstGeom prst="rect">
            <a:avLst/>
          </a:prstGeom>
          <a:noFill/>
          <a:ln w="6350">
            <a:solidFill>
              <a:srgbClr val="969696"/>
            </a:solidFill>
          </a:ln>
        </p:spPr>
        <p:txBody>
          <a:bodyPr wrap="square" lIns="108000" tIns="108000" rIns="108000" bIns="108000" rtlCol="0">
            <a:spAutoFit/>
          </a:bodyPr>
          <a:lstStyle/>
          <a:p>
            <a:pPr>
              <a:lnSpc>
                <a:spcPts val="1800"/>
              </a:lnSpc>
            </a:pPr>
            <a:r>
              <a:rPr lang="fr-CA" sz="1400" dirty="0"/>
              <a:t>Les personnes âgées de 65 ans et plus ont droit à une assurance médicaments dans l’ensemble des provinces et des territoires </a:t>
            </a:r>
            <a:r>
              <a:rPr lang="fr-CA" sz="1400" dirty="0" smtClean="0"/>
              <a:t>canadiens.</a:t>
            </a:r>
            <a:endParaRPr lang="fr-CA" sz="1400" dirty="0"/>
          </a:p>
        </p:txBody>
      </p:sp>
      <p:grpSp>
        <p:nvGrpSpPr>
          <p:cNvPr id="45" name="Group 44"/>
          <p:cNvGrpSpPr/>
          <p:nvPr>
            <p:custDataLst>
              <p:tags r:id="rId11"/>
            </p:custDataLst>
          </p:nvPr>
        </p:nvGrpSpPr>
        <p:grpSpPr>
          <a:xfrm>
            <a:off x="459578" y="6093296"/>
            <a:ext cx="3735790" cy="563423"/>
            <a:chOff x="459578" y="6093296"/>
            <a:chExt cx="3735790" cy="563423"/>
          </a:xfrm>
        </p:grpSpPr>
        <p:grpSp>
          <p:nvGrpSpPr>
            <p:cNvPr id="48" name="Group 2"/>
            <p:cNvGrpSpPr/>
            <p:nvPr>
              <p:custDataLst>
                <p:tags r:id="rId12"/>
              </p:custDataLst>
            </p:nvPr>
          </p:nvGrpSpPr>
          <p:grpSpPr>
            <a:xfrm>
              <a:off x="459578" y="6093296"/>
              <a:ext cx="3735790" cy="261616"/>
              <a:chOff x="1559256" y="5157202"/>
              <a:chExt cx="3735790" cy="253460"/>
            </a:xfrm>
          </p:grpSpPr>
          <p:grpSp>
            <p:nvGrpSpPr>
              <p:cNvPr id="51" name="Group 3"/>
              <p:cNvGrpSpPr/>
              <p:nvPr/>
            </p:nvGrpSpPr>
            <p:grpSpPr>
              <a:xfrm>
                <a:off x="1559256" y="5157202"/>
                <a:ext cx="2007598" cy="253454"/>
                <a:chOff x="2989195" y="6289577"/>
                <a:chExt cx="2186857" cy="264691"/>
              </a:xfrm>
            </p:grpSpPr>
            <p:sp>
              <p:nvSpPr>
                <p:cNvPr id="55"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56"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52" name="Group 5"/>
              <p:cNvGrpSpPr/>
              <p:nvPr/>
            </p:nvGrpSpPr>
            <p:grpSpPr>
              <a:xfrm>
                <a:off x="3494846" y="5157208"/>
                <a:ext cx="1800200" cy="253454"/>
                <a:chOff x="5092578" y="6289583"/>
                <a:chExt cx="2157032" cy="264691"/>
              </a:xfrm>
            </p:grpSpPr>
            <p:sp>
              <p:nvSpPr>
                <p:cNvPr id="53"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54"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49" name="TextBox 8"/>
            <p:cNvSpPr txBox="1"/>
            <p:nvPr>
              <p:custDataLst>
                <p:tags r:id="rId13"/>
              </p:custDataLst>
            </p:nvPr>
          </p:nvSpPr>
          <p:spPr>
            <a:xfrm>
              <a:off x="1595845" y="6395109"/>
              <a:ext cx="1680011" cy="261610"/>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50" name="Oval 9"/>
            <p:cNvSpPr/>
            <p:nvPr>
              <p:custDataLst>
                <p:tags r:id="rId14"/>
              </p:custDataLst>
            </p:nvPr>
          </p:nvSpPr>
          <p:spPr>
            <a:xfrm>
              <a:off x="1475655" y="6440709"/>
              <a:ext cx="164592" cy="16045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31518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229600" cy="1361911"/>
          </a:xfrm>
        </p:spPr>
        <p:txBody>
          <a:bodyPr/>
          <a:lstStyle/>
          <a:p>
            <a:r>
              <a:rPr lang="fr-FR" dirty="0"/>
              <a:t>Les obstacles financiers sont plus marqués chez les Canadiens à faible revenu en ce qui concerne l’accès à tous les types de soins</a:t>
            </a:r>
            <a:endParaRPr lang="en-CA" dirty="0"/>
          </a:p>
        </p:txBody>
      </p:sp>
      <p:graphicFrame>
        <p:nvGraphicFramePr>
          <p:cNvPr id="8" name="Chart 7"/>
          <p:cNvGraphicFramePr/>
          <p:nvPr>
            <p:custDataLst>
              <p:tags r:id="rId2"/>
            </p:custDataLst>
            <p:extLst>
              <p:ext uri="{D42A27DB-BD31-4B8C-83A1-F6EECF244321}">
                <p14:modId xmlns:p14="http://schemas.microsoft.com/office/powerpoint/2010/main" val="2813676796"/>
              </p:ext>
            </p:extLst>
          </p:nvPr>
        </p:nvGraphicFramePr>
        <p:xfrm>
          <a:off x="539552" y="1772816"/>
          <a:ext cx="8136904" cy="44240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25726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custDataLst>
              <p:tags r:id="rId1"/>
            </p:custDataLst>
          </p:nvPr>
        </p:nvSpPr>
        <p:spPr>
          <a:xfrm>
            <a:off x="1186954" y="2286000"/>
            <a:ext cx="7957046" cy="3426640"/>
          </a:xfrm>
        </p:spPr>
        <p:txBody>
          <a:bodyPr/>
          <a:lstStyle/>
          <a:p>
            <a:r>
              <a:rPr lang="fr-CA" dirty="0"/>
              <a:t>Soins axés sur </a:t>
            </a:r>
            <a:r>
              <a:rPr lang="fr-CA" dirty="0" smtClean="0"/>
              <a:t>la personne</a:t>
            </a:r>
            <a:endParaRPr lang="fr-CA" dirty="0"/>
          </a:p>
          <a:p>
            <a:pPr>
              <a:lnSpc>
                <a:spcPts val="2300"/>
              </a:lnSpc>
            </a:pPr>
            <a:r>
              <a:rPr lang="fr-FR" sz="2200" dirty="0">
                <a:latin typeface="+mn-lt"/>
                <a:cs typeface="Arial" panose="020B0604020202020204" pitchFamily="34" charset="0"/>
              </a:rPr>
              <a:t>Les Canadiens sont généralement satisfaits des </a:t>
            </a:r>
            <a:r>
              <a:rPr lang="fr-FR" sz="2200" dirty="0" smtClean="0">
                <a:latin typeface="+mn-lt"/>
                <a:cs typeface="Arial" panose="020B0604020202020204" pitchFamily="34" charset="0"/>
              </a:rPr>
              <a:t>soins</a:t>
            </a:r>
            <a:br>
              <a:rPr lang="fr-FR" sz="2200" dirty="0" smtClean="0">
                <a:latin typeface="+mn-lt"/>
                <a:cs typeface="Arial" panose="020B0604020202020204" pitchFamily="34" charset="0"/>
              </a:rPr>
            </a:br>
            <a:r>
              <a:rPr lang="fr-FR" sz="2200" dirty="0" smtClean="0">
                <a:latin typeface="+mn-lt"/>
                <a:cs typeface="Arial" panose="020B0604020202020204" pitchFamily="34" charset="0"/>
              </a:rPr>
              <a:t>médicaux </a:t>
            </a:r>
            <a:r>
              <a:rPr lang="fr-FR" sz="2200" dirty="0">
                <a:latin typeface="+mn-lt"/>
                <a:cs typeface="Arial" panose="020B0604020202020204" pitchFamily="34" charset="0"/>
              </a:rPr>
              <a:t>dispensés par leur médecin régulier ou </a:t>
            </a:r>
            <a:r>
              <a:rPr lang="fr-FR" sz="2200" dirty="0" smtClean="0">
                <a:latin typeface="+mn-lt"/>
                <a:cs typeface="Arial" panose="020B0604020202020204" pitchFamily="34" charset="0"/>
              </a:rPr>
              <a:t>fournis</a:t>
            </a:r>
            <a:br>
              <a:rPr lang="fr-FR" sz="2200" dirty="0" smtClean="0">
                <a:latin typeface="+mn-lt"/>
                <a:cs typeface="Arial" panose="020B0604020202020204" pitchFamily="34" charset="0"/>
              </a:rPr>
            </a:br>
            <a:r>
              <a:rPr lang="fr-FR" sz="2200" dirty="0" smtClean="0">
                <a:latin typeface="+mn-lt"/>
                <a:cs typeface="Arial" panose="020B0604020202020204" pitchFamily="34" charset="0"/>
              </a:rPr>
              <a:t>à </a:t>
            </a:r>
            <a:r>
              <a:rPr lang="fr-FR" sz="2200" dirty="0">
                <a:latin typeface="+mn-lt"/>
                <a:cs typeface="Arial" panose="020B0604020202020204" pitchFamily="34" charset="0"/>
              </a:rPr>
              <a:t>leur endroit régulier de soins, mais ils ne voient pas </a:t>
            </a:r>
            <a:r>
              <a:rPr lang="fr-FR" sz="2200" dirty="0" smtClean="0">
                <a:latin typeface="+mn-lt"/>
                <a:cs typeface="Arial" panose="020B0604020202020204" pitchFamily="34" charset="0"/>
              </a:rPr>
              <a:t>leur</a:t>
            </a:r>
            <a:br>
              <a:rPr lang="fr-FR" sz="2200" dirty="0" smtClean="0">
                <a:latin typeface="+mn-lt"/>
                <a:cs typeface="Arial" panose="020B0604020202020204" pitchFamily="34" charset="0"/>
              </a:rPr>
            </a:br>
            <a:r>
              <a:rPr lang="fr-FR" sz="2200" dirty="0" smtClean="0">
                <a:latin typeface="+mn-lt"/>
                <a:cs typeface="Arial" panose="020B0604020202020204" pitchFamily="34" charset="0"/>
              </a:rPr>
              <a:t>système </a:t>
            </a:r>
            <a:r>
              <a:rPr lang="fr-FR" sz="2200" dirty="0">
                <a:latin typeface="+mn-lt"/>
                <a:cs typeface="Arial" panose="020B0604020202020204" pitchFamily="34" charset="0"/>
              </a:rPr>
              <a:t>de santé d’un œil aussi favorable. La </a:t>
            </a:r>
            <a:r>
              <a:rPr lang="fr-FR" sz="2200" dirty="0" smtClean="0">
                <a:latin typeface="+mn-lt"/>
                <a:cs typeface="Arial" panose="020B0604020202020204" pitchFamily="34" charset="0"/>
              </a:rPr>
              <a:t>coordination</a:t>
            </a:r>
            <a:br>
              <a:rPr lang="fr-FR" sz="2200" dirty="0" smtClean="0">
                <a:latin typeface="+mn-lt"/>
                <a:cs typeface="Arial" panose="020B0604020202020204" pitchFamily="34" charset="0"/>
              </a:rPr>
            </a:br>
            <a:r>
              <a:rPr lang="fr-FR" sz="2200" dirty="0" smtClean="0">
                <a:latin typeface="+mn-lt"/>
                <a:cs typeface="Arial" panose="020B0604020202020204" pitchFamily="34" charset="0"/>
              </a:rPr>
              <a:t>des </a:t>
            </a:r>
            <a:r>
              <a:rPr lang="fr-FR" sz="2200" dirty="0">
                <a:latin typeface="+mn-lt"/>
                <a:cs typeface="Arial" panose="020B0604020202020204" pitchFamily="34" charset="0"/>
              </a:rPr>
              <a:t>soins s’améliore au Canada et dans les autres pays, </a:t>
            </a:r>
            <a:r>
              <a:rPr lang="fr-FR" sz="2200" dirty="0" smtClean="0">
                <a:latin typeface="+mn-lt"/>
                <a:cs typeface="Arial" panose="020B0604020202020204" pitchFamily="34" charset="0"/>
              </a:rPr>
              <a:t>mais</a:t>
            </a:r>
            <a:br>
              <a:rPr lang="fr-FR" sz="2200" dirty="0" smtClean="0">
                <a:latin typeface="+mn-lt"/>
                <a:cs typeface="Arial" panose="020B0604020202020204" pitchFamily="34" charset="0"/>
              </a:rPr>
            </a:br>
            <a:r>
              <a:rPr lang="fr-FR" sz="2200" dirty="0" smtClean="0">
                <a:latin typeface="+mn-lt"/>
                <a:cs typeface="Arial" panose="020B0604020202020204" pitchFamily="34" charset="0"/>
              </a:rPr>
              <a:t>elle </a:t>
            </a:r>
            <a:r>
              <a:rPr lang="fr-FR" sz="2200" dirty="0">
                <a:latin typeface="+mn-lt"/>
                <a:cs typeface="Arial" panose="020B0604020202020204" pitchFamily="34" charset="0"/>
              </a:rPr>
              <a:t>continue de soulever des </a:t>
            </a:r>
            <a:r>
              <a:rPr lang="fr-FR" sz="2200" dirty="0" smtClean="0">
                <a:latin typeface="+mn-lt"/>
                <a:cs typeface="Arial" panose="020B0604020202020204" pitchFamily="34" charset="0"/>
              </a:rPr>
              <a:t>difficultés</a:t>
            </a:r>
            <a:r>
              <a:rPr lang="fr-FR" sz="2200" dirty="0">
                <a:latin typeface="+mn-lt"/>
                <a:cs typeface="Arial" panose="020B0604020202020204" pitchFamily="34" charset="0"/>
              </a:rPr>
              <a:t>. </a:t>
            </a:r>
          </a:p>
        </p:txBody>
      </p:sp>
      <p:pic>
        <p:nvPicPr>
          <p:cNvPr id="4" name="Picture 3"/>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887808" y="2636912"/>
            <a:ext cx="936104" cy="936104"/>
          </a:xfrm>
          <a:prstGeom prst="rect">
            <a:avLst/>
          </a:prstGeom>
        </p:spPr>
      </p:pic>
    </p:spTree>
    <p:extLst>
      <p:ext uri="{BB962C8B-B14F-4D97-AF65-F5344CB8AC3E}">
        <p14:creationId xmlns:p14="http://schemas.microsoft.com/office/powerpoint/2010/main" val="1133509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2"/>
          <p:cNvSpPr txBox="1">
            <a:spLocks/>
          </p:cNvSpPr>
          <p:nvPr>
            <p:custDataLst>
              <p:tags r:id="rId1"/>
            </p:custDataLst>
          </p:nvPr>
        </p:nvSpPr>
        <p:spPr>
          <a:xfrm>
            <a:off x="1403648" y="1435639"/>
            <a:ext cx="7740352" cy="938719"/>
          </a:xfrm>
          <a:prstGeom prst="rect">
            <a:avLst/>
          </a:prstGeom>
          <a:solidFill>
            <a:schemeClr val="bg1"/>
          </a:solidFill>
        </p:spPr>
        <p:txBody>
          <a:bodyPr vert="horz" lIns="0" tIns="45720" rIns="91440" bIns="45720" rtlCol="0" anchor="ctr"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b="0" dirty="0"/>
              <a:t>Y </a:t>
            </a:r>
            <a:r>
              <a:rPr lang="fr-FR" b="0" dirty="0" err="1"/>
              <a:t>a-t-il</a:t>
            </a:r>
            <a:r>
              <a:rPr lang="fr-FR" b="0" dirty="0"/>
              <a:t> un médecin chez qui vous allez habituellement pour vos soins médicaux?</a:t>
            </a:r>
          </a:p>
        </p:txBody>
      </p:sp>
      <p:sp>
        <p:nvSpPr>
          <p:cNvPr id="2" name="Title 1"/>
          <p:cNvSpPr>
            <a:spLocks noGrp="1"/>
          </p:cNvSpPr>
          <p:nvPr>
            <p:ph type="title"/>
            <p:custDataLst>
              <p:tags r:id="rId2"/>
            </p:custDataLst>
          </p:nvPr>
        </p:nvSpPr>
        <p:spPr>
          <a:xfrm>
            <a:off x="370940" y="370637"/>
            <a:ext cx="8229600" cy="938719"/>
          </a:xfrm>
        </p:spPr>
        <p:txBody>
          <a:bodyPr/>
          <a:lstStyle/>
          <a:p>
            <a:r>
              <a:rPr lang="fr-FR" dirty="0"/>
              <a:t>La plupart des Canadiens ont un médecin régulier ou un endroit régulier de soins</a:t>
            </a:r>
            <a:endParaRPr lang="en-CA" dirty="0"/>
          </a:p>
        </p:txBody>
      </p:sp>
      <p:graphicFrame>
        <p:nvGraphicFramePr>
          <p:cNvPr id="22" name="Chart 21"/>
          <p:cNvGraphicFramePr/>
          <p:nvPr>
            <p:custDataLst>
              <p:tags r:id="rId3"/>
            </p:custDataLst>
            <p:extLst>
              <p:ext uri="{D42A27DB-BD31-4B8C-83A1-F6EECF244321}">
                <p14:modId xmlns:p14="http://schemas.microsoft.com/office/powerpoint/2010/main" val="1014075228"/>
              </p:ext>
            </p:extLst>
          </p:nvPr>
        </p:nvGraphicFramePr>
        <p:xfrm>
          <a:off x="457697" y="2374358"/>
          <a:ext cx="3600400" cy="3430094"/>
        </p:xfrm>
        <a:graphic>
          <a:graphicData uri="http://schemas.openxmlformats.org/drawingml/2006/chart">
            <c:chart xmlns:c="http://schemas.openxmlformats.org/drawingml/2006/chart" xmlns:r="http://schemas.openxmlformats.org/officeDocument/2006/relationships" r:id="rId14"/>
          </a:graphicData>
        </a:graphic>
      </p:graphicFrame>
      <p:sp>
        <p:nvSpPr>
          <p:cNvPr id="38" name="TextBox 37"/>
          <p:cNvSpPr txBox="1"/>
          <p:nvPr>
            <p:custDataLst>
              <p:tags r:id="rId4"/>
            </p:custDataLst>
          </p:nvPr>
        </p:nvSpPr>
        <p:spPr>
          <a:xfrm>
            <a:off x="4498540" y="4190846"/>
            <a:ext cx="3035882" cy="938719"/>
          </a:xfrm>
          <a:prstGeom prst="rect">
            <a:avLst/>
          </a:prstGeom>
          <a:noFill/>
        </p:spPr>
        <p:txBody>
          <a:bodyPr wrap="square" rtlCol="0">
            <a:spAutoFit/>
          </a:bodyPr>
          <a:lstStyle/>
          <a:p>
            <a:pPr>
              <a:lnSpc>
                <a:spcPts val="2200"/>
              </a:lnSpc>
            </a:pPr>
            <a:r>
              <a:rPr lang="en-CA" sz="4500" b="1" dirty="0" smtClean="0">
                <a:solidFill>
                  <a:srgbClr val="852062"/>
                </a:solidFill>
                <a:latin typeface="Calibri" panose="020F0502020204030204" pitchFamily="34" charset="0"/>
                <a:cs typeface="Calibri" panose="020F0502020204030204" pitchFamily="34" charset="0"/>
              </a:rPr>
              <a:t>93 % </a:t>
            </a:r>
            <a:r>
              <a:rPr lang="fr-CA" dirty="0"/>
              <a:t>des Canadiens ont un </a:t>
            </a:r>
            <a:r>
              <a:rPr lang="fr-CA" b="1" dirty="0"/>
              <a:t>médecin</a:t>
            </a:r>
            <a:r>
              <a:rPr lang="fr-CA" dirty="0"/>
              <a:t> habituel ou un </a:t>
            </a:r>
            <a:r>
              <a:rPr lang="fr-CA" b="1" dirty="0"/>
              <a:t>endroit</a:t>
            </a:r>
            <a:r>
              <a:rPr lang="fr-CA" dirty="0"/>
              <a:t> de soins </a:t>
            </a:r>
            <a:r>
              <a:rPr lang="fr-CA" dirty="0" smtClean="0"/>
              <a:t>habituel</a:t>
            </a:r>
            <a:endParaRPr lang="fr-CA" dirty="0"/>
          </a:p>
        </p:txBody>
      </p:sp>
      <p:pic>
        <p:nvPicPr>
          <p:cNvPr id="20" name="Picture 19"/>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7524328" y="3060980"/>
            <a:ext cx="586158" cy="695048"/>
          </a:xfrm>
          <a:prstGeom prst="rect">
            <a:avLst/>
          </a:prstGeom>
        </p:spPr>
      </p:pic>
      <p:sp>
        <p:nvSpPr>
          <p:cNvPr id="43" name="TextBox 42"/>
          <p:cNvSpPr txBox="1"/>
          <p:nvPr>
            <p:custDataLst>
              <p:tags r:id="rId6"/>
            </p:custDataLst>
          </p:nvPr>
        </p:nvSpPr>
        <p:spPr>
          <a:xfrm>
            <a:off x="4498540" y="2966710"/>
            <a:ext cx="3017899" cy="656590"/>
          </a:xfrm>
          <a:prstGeom prst="rect">
            <a:avLst/>
          </a:prstGeom>
          <a:noFill/>
        </p:spPr>
        <p:txBody>
          <a:bodyPr wrap="square" rtlCol="0">
            <a:spAutoFit/>
          </a:bodyPr>
          <a:lstStyle/>
          <a:p>
            <a:pPr>
              <a:lnSpc>
                <a:spcPts val="2200"/>
              </a:lnSpc>
            </a:pPr>
            <a:r>
              <a:rPr lang="en-CA" sz="4500" b="1" dirty="0" smtClean="0">
                <a:solidFill>
                  <a:srgbClr val="852062"/>
                </a:solidFill>
                <a:latin typeface="Calibri" panose="020F0502020204030204" pitchFamily="34" charset="0"/>
                <a:cs typeface="Calibri" panose="020F0502020204030204" pitchFamily="34" charset="0"/>
              </a:rPr>
              <a:t>85 % </a:t>
            </a:r>
            <a:r>
              <a:rPr lang="fr-CA" dirty="0"/>
              <a:t>des Canadiens ont un </a:t>
            </a:r>
            <a:r>
              <a:rPr lang="fr-CA" b="1" dirty="0"/>
              <a:t>médecin</a:t>
            </a:r>
            <a:r>
              <a:rPr lang="fr-CA" i="1" dirty="0"/>
              <a:t> </a:t>
            </a:r>
            <a:r>
              <a:rPr lang="fr-CA" dirty="0"/>
              <a:t>habituel</a:t>
            </a:r>
            <a:r>
              <a:rPr lang="en-CA" i="1" dirty="0" smtClean="0"/>
              <a:t> </a:t>
            </a:r>
            <a:endParaRPr lang="en-CA" i="1" dirty="0"/>
          </a:p>
        </p:txBody>
      </p:sp>
      <p:cxnSp>
        <p:nvCxnSpPr>
          <p:cNvPr id="44" name="Straight Connector 43"/>
          <p:cNvCxnSpPr/>
          <p:nvPr>
            <p:custDataLst>
              <p:tags r:id="rId7"/>
            </p:custDataLst>
          </p:nvPr>
        </p:nvCxnSpPr>
        <p:spPr>
          <a:xfrm>
            <a:off x="4570153" y="3758798"/>
            <a:ext cx="3540333" cy="0"/>
          </a:xfrm>
          <a:prstGeom prst="line">
            <a:avLst/>
          </a:prstGeom>
          <a:ln w="6350">
            <a:solidFill>
              <a:srgbClr val="969696"/>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8"/>
            </p:custDataLst>
          </p:nvPr>
        </p:nvCxnSpPr>
        <p:spPr>
          <a:xfrm>
            <a:off x="4570153" y="5273581"/>
            <a:ext cx="3540333" cy="0"/>
          </a:xfrm>
          <a:prstGeom prst="line">
            <a:avLst/>
          </a:prstGeom>
          <a:ln w="6350">
            <a:solidFill>
              <a:srgbClr val="969696"/>
            </a:solidFill>
            <a:prstDash val="soli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custDataLst>
              <p:tags r:id="rId9"/>
            </p:custDataLst>
          </p:nvPr>
        </p:nvPicPr>
        <p:blipFill>
          <a:blip r:embed="rId16" cstate="print">
            <a:extLst>
              <a:ext uri="{28A0092B-C50C-407E-A947-70E740481C1C}">
                <a14:useLocalDpi xmlns:a14="http://schemas.microsoft.com/office/drawing/2010/main" val="0"/>
              </a:ext>
            </a:extLst>
          </a:blip>
          <a:stretch>
            <a:fillRect/>
          </a:stretch>
        </p:blipFill>
        <p:spPr>
          <a:xfrm>
            <a:off x="7534422" y="4573730"/>
            <a:ext cx="680510" cy="702000"/>
          </a:xfrm>
          <a:prstGeom prst="rect">
            <a:avLst/>
          </a:prstGeom>
        </p:spPr>
      </p:pic>
      <p:grpSp>
        <p:nvGrpSpPr>
          <p:cNvPr id="21" name="Group 2"/>
          <p:cNvGrpSpPr/>
          <p:nvPr>
            <p:custDataLst>
              <p:tags r:id="rId10"/>
            </p:custDataLst>
          </p:nvPr>
        </p:nvGrpSpPr>
        <p:grpSpPr>
          <a:xfrm>
            <a:off x="459578" y="6177930"/>
            <a:ext cx="5607998" cy="261625"/>
            <a:chOff x="1559256" y="5157193"/>
            <a:chExt cx="5607998" cy="253469"/>
          </a:xfrm>
        </p:grpSpPr>
        <p:grpSp>
          <p:nvGrpSpPr>
            <p:cNvPr id="34" name="Group 3"/>
            <p:cNvGrpSpPr/>
            <p:nvPr/>
          </p:nvGrpSpPr>
          <p:grpSpPr>
            <a:xfrm>
              <a:off x="1559256" y="5157202"/>
              <a:ext cx="2007598" cy="253454"/>
              <a:chOff x="2989195" y="6289577"/>
              <a:chExt cx="2186857" cy="264691"/>
            </a:xfrm>
          </p:grpSpPr>
          <p:sp>
            <p:nvSpPr>
              <p:cNvPr id="42"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45"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5" name="Group 5"/>
            <p:cNvGrpSpPr/>
            <p:nvPr/>
          </p:nvGrpSpPr>
          <p:grpSpPr>
            <a:xfrm>
              <a:off x="3494846" y="5157208"/>
              <a:ext cx="1800200" cy="253454"/>
              <a:chOff x="5092578" y="6289583"/>
              <a:chExt cx="2157032" cy="264691"/>
            </a:xfrm>
          </p:grpSpPr>
          <p:sp>
            <p:nvSpPr>
              <p:cNvPr id="40"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41"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6" name="Group 7"/>
            <p:cNvGrpSpPr/>
            <p:nvPr/>
          </p:nvGrpSpPr>
          <p:grpSpPr>
            <a:xfrm>
              <a:off x="5367053" y="5157193"/>
              <a:ext cx="1800201" cy="253454"/>
              <a:chOff x="7088602" y="6289568"/>
              <a:chExt cx="2157034" cy="264691"/>
            </a:xfrm>
          </p:grpSpPr>
          <p:sp>
            <p:nvSpPr>
              <p:cNvPr id="37"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39"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pic>
        <p:nvPicPr>
          <p:cNvPr id="23" name="Picture 5"/>
          <p:cNvPicPr>
            <a:picLocks noChangeAspect="1" noChangeArrowheads="1"/>
          </p:cNvPicPr>
          <p:nvPr>
            <p:custDataLst>
              <p:tags r:id="rId11"/>
            </p:custDataLst>
          </p:nvPr>
        </p:nvPicPr>
        <p:blipFill>
          <a:blip r:embed="rId17" cstate="print">
            <a:extLst>
              <a:ext uri="{28A0092B-C50C-407E-A947-70E740481C1C}">
                <a14:useLocalDpi xmlns:a14="http://schemas.microsoft.com/office/drawing/2010/main" val="0"/>
              </a:ext>
            </a:extLst>
          </a:blip>
          <a:stretch>
            <a:fillRect/>
          </a:stretch>
        </p:blipFill>
        <p:spPr bwMode="auto">
          <a:xfrm>
            <a:off x="467544" y="1557389"/>
            <a:ext cx="720080" cy="71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60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953588" cy="938719"/>
          </a:xfrm>
        </p:spPr>
        <p:txBody>
          <a:bodyPr/>
          <a:lstStyle/>
          <a:p>
            <a:r>
              <a:rPr lang="fr-FR" dirty="0"/>
              <a:t>Les Canadiens sont satisfaits de leur médecin habituel, mais pas de la façon dont le système </a:t>
            </a:r>
            <a:r>
              <a:rPr lang="fr-FR" dirty="0" smtClean="0"/>
              <a:t>fonctionne</a:t>
            </a:r>
            <a:endParaRPr lang="en-CA" dirty="0"/>
          </a:p>
        </p:txBody>
      </p:sp>
      <p:graphicFrame>
        <p:nvGraphicFramePr>
          <p:cNvPr id="31" name="Chart 30"/>
          <p:cNvGraphicFramePr/>
          <p:nvPr>
            <p:custDataLst>
              <p:tags r:id="rId2"/>
            </p:custDataLst>
            <p:extLst>
              <p:ext uri="{D42A27DB-BD31-4B8C-83A1-F6EECF244321}">
                <p14:modId xmlns:p14="http://schemas.microsoft.com/office/powerpoint/2010/main" val="4173278660"/>
              </p:ext>
            </p:extLst>
          </p:nvPr>
        </p:nvGraphicFramePr>
        <p:xfrm>
          <a:off x="691317" y="2564904"/>
          <a:ext cx="3528392" cy="318135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2" name="Chart 31"/>
          <p:cNvGraphicFramePr/>
          <p:nvPr>
            <p:custDataLst>
              <p:tags r:id="rId3"/>
            </p:custDataLst>
            <p:extLst>
              <p:ext uri="{D42A27DB-BD31-4B8C-83A1-F6EECF244321}">
                <p14:modId xmlns:p14="http://schemas.microsoft.com/office/powerpoint/2010/main" val="4146678567"/>
              </p:ext>
            </p:extLst>
          </p:nvPr>
        </p:nvGraphicFramePr>
        <p:xfrm>
          <a:off x="5022825" y="2564904"/>
          <a:ext cx="3528392" cy="3181350"/>
        </p:xfrm>
        <a:graphic>
          <a:graphicData uri="http://schemas.openxmlformats.org/drawingml/2006/chart">
            <c:chart xmlns:c="http://schemas.openxmlformats.org/drawingml/2006/chart" xmlns:r="http://schemas.openxmlformats.org/officeDocument/2006/relationships" r:id="rId10"/>
          </a:graphicData>
        </a:graphic>
      </p:graphicFrame>
      <p:sp>
        <p:nvSpPr>
          <p:cNvPr id="43" name="TextBox 42"/>
          <p:cNvSpPr txBox="1"/>
          <p:nvPr>
            <p:custDataLst>
              <p:tags r:id="rId4"/>
            </p:custDataLst>
          </p:nvPr>
        </p:nvSpPr>
        <p:spPr>
          <a:xfrm>
            <a:off x="683569" y="1484784"/>
            <a:ext cx="3511800" cy="1295327"/>
          </a:xfrm>
          <a:prstGeom prst="rect">
            <a:avLst/>
          </a:prstGeom>
          <a:noFill/>
          <a:ln w="6350">
            <a:noFill/>
          </a:ln>
        </p:spPr>
        <p:txBody>
          <a:bodyPr wrap="square" lIns="108000" tIns="108000" rIns="108000" bIns="108000" rtlCol="0">
            <a:spAutoFit/>
          </a:bodyPr>
          <a:lstStyle/>
          <a:p>
            <a:r>
              <a:rPr lang="fr-FR" sz="1400" dirty="0">
                <a:solidFill>
                  <a:srgbClr val="365254"/>
                </a:solidFill>
              </a:rPr>
              <a:t>Dans l’ensemble, comment qualifieriez-vous la qualité des soins médicaux que vous avez reçus dans votre cabinet médical ou clinique habituel(le) au cours </a:t>
            </a:r>
            <a:r>
              <a:rPr lang="fr-FR" sz="1400" dirty="0" smtClean="0">
                <a:solidFill>
                  <a:srgbClr val="365254"/>
                </a:solidFill>
              </a:rPr>
              <a:t>des 12 </a:t>
            </a:r>
            <a:r>
              <a:rPr lang="fr-FR" sz="1400" dirty="0">
                <a:solidFill>
                  <a:srgbClr val="365254"/>
                </a:solidFill>
              </a:rPr>
              <a:t>derniers mois (2016)? </a:t>
            </a:r>
            <a:r>
              <a:rPr lang="fr-FR" sz="1400" i="1" dirty="0">
                <a:solidFill>
                  <a:srgbClr val="365254"/>
                </a:solidFill>
              </a:rPr>
              <a:t>(soins excellents ou très bons)</a:t>
            </a:r>
          </a:p>
        </p:txBody>
      </p:sp>
      <p:sp>
        <p:nvSpPr>
          <p:cNvPr id="44" name="TextBox 43"/>
          <p:cNvSpPr txBox="1"/>
          <p:nvPr>
            <p:custDataLst>
              <p:tags r:id="rId5"/>
            </p:custDataLst>
          </p:nvPr>
        </p:nvSpPr>
        <p:spPr>
          <a:xfrm>
            <a:off x="5292080" y="1485744"/>
            <a:ext cx="3168352" cy="864440"/>
          </a:xfrm>
          <a:prstGeom prst="rect">
            <a:avLst/>
          </a:prstGeom>
          <a:noFill/>
          <a:ln w="6350">
            <a:noFill/>
          </a:ln>
        </p:spPr>
        <p:txBody>
          <a:bodyPr wrap="square" lIns="108000" tIns="108000" rIns="108000" bIns="108000" rtlCol="0">
            <a:spAutoFit/>
          </a:bodyPr>
          <a:lstStyle/>
          <a:p>
            <a:pPr>
              <a:spcAft>
                <a:spcPts val="8400"/>
              </a:spcAft>
            </a:pPr>
            <a:r>
              <a:rPr lang="fr-FR" sz="1400" dirty="0">
                <a:solidFill>
                  <a:srgbClr val="365254"/>
                </a:solidFill>
              </a:rPr>
              <a:t>Comment qualifieriez-vous les soins </a:t>
            </a:r>
            <a:r>
              <a:rPr lang="fr-FR" sz="1400" dirty="0" smtClean="0">
                <a:solidFill>
                  <a:srgbClr val="365254"/>
                </a:solidFill>
              </a:rPr>
              <a:t>de</a:t>
            </a:r>
            <a:br>
              <a:rPr lang="fr-FR" sz="1400" dirty="0" smtClean="0">
                <a:solidFill>
                  <a:srgbClr val="365254"/>
                </a:solidFill>
              </a:rPr>
            </a:br>
            <a:r>
              <a:rPr lang="fr-FR" sz="1400" dirty="0" smtClean="0">
                <a:solidFill>
                  <a:srgbClr val="365254"/>
                </a:solidFill>
              </a:rPr>
              <a:t>santé </a:t>
            </a:r>
            <a:r>
              <a:rPr lang="fr-FR" sz="1400" dirty="0">
                <a:solidFill>
                  <a:srgbClr val="365254"/>
                </a:solidFill>
              </a:rPr>
              <a:t>de façon globale dans votre pays</a:t>
            </a:r>
            <a:r>
              <a:rPr lang="fr-FR" sz="1400" dirty="0" smtClean="0">
                <a:solidFill>
                  <a:srgbClr val="365254"/>
                </a:solidFill>
              </a:rPr>
              <a:t>?</a:t>
            </a:r>
            <a:br>
              <a:rPr lang="fr-FR" sz="1400" dirty="0" smtClean="0">
                <a:solidFill>
                  <a:srgbClr val="365254"/>
                </a:solidFill>
              </a:rPr>
            </a:br>
            <a:r>
              <a:rPr lang="fr-FR" sz="1400" i="1" dirty="0" smtClean="0">
                <a:solidFill>
                  <a:srgbClr val="365254"/>
                </a:solidFill>
              </a:rPr>
              <a:t>(</a:t>
            </a:r>
            <a:r>
              <a:rPr lang="fr-FR" sz="1400" i="1" dirty="0">
                <a:solidFill>
                  <a:srgbClr val="365254"/>
                </a:solidFill>
              </a:rPr>
              <a:t>soins excellents ou très bons)</a:t>
            </a:r>
          </a:p>
        </p:txBody>
      </p:sp>
      <p:grpSp>
        <p:nvGrpSpPr>
          <p:cNvPr id="17" name="Group 2"/>
          <p:cNvGrpSpPr/>
          <p:nvPr>
            <p:custDataLst>
              <p:tags r:id="rId6"/>
            </p:custDataLst>
          </p:nvPr>
        </p:nvGrpSpPr>
        <p:grpSpPr>
          <a:xfrm>
            <a:off x="459578" y="6177930"/>
            <a:ext cx="5607998" cy="261625"/>
            <a:chOff x="1559256" y="5157193"/>
            <a:chExt cx="5607998" cy="253469"/>
          </a:xfrm>
        </p:grpSpPr>
        <p:grpSp>
          <p:nvGrpSpPr>
            <p:cNvPr id="18" name="Group 3"/>
            <p:cNvGrpSpPr/>
            <p:nvPr/>
          </p:nvGrpSpPr>
          <p:grpSpPr>
            <a:xfrm>
              <a:off x="1559256" y="5157202"/>
              <a:ext cx="2007598" cy="253454"/>
              <a:chOff x="2989195" y="6289577"/>
              <a:chExt cx="2186857" cy="264691"/>
            </a:xfrm>
          </p:grpSpPr>
          <p:sp>
            <p:nvSpPr>
              <p:cNvPr id="25"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26"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9" name="Group 5"/>
            <p:cNvGrpSpPr/>
            <p:nvPr/>
          </p:nvGrpSpPr>
          <p:grpSpPr>
            <a:xfrm>
              <a:off x="3494846" y="5157208"/>
              <a:ext cx="1800200" cy="253454"/>
              <a:chOff x="5092578" y="6289583"/>
              <a:chExt cx="2157032" cy="264691"/>
            </a:xfrm>
          </p:grpSpPr>
          <p:sp>
            <p:nvSpPr>
              <p:cNvPr id="23"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24"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0" name="Group 7"/>
            <p:cNvGrpSpPr/>
            <p:nvPr/>
          </p:nvGrpSpPr>
          <p:grpSpPr>
            <a:xfrm>
              <a:off x="5367053" y="5157193"/>
              <a:ext cx="1800201" cy="253454"/>
              <a:chOff x="7088602" y="6289568"/>
              <a:chExt cx="2157034" cy="264691"/>
            </a:xfrm>
          </p:grpSpPr>
          <p:sp>
            <p:nvSpPr>
              <p:cNvPr id="21"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22"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9378695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521540" cy="1785104"/>
          </a:xfrm>
        </p:spPr>
        <p:txBody>
          <a:bodyPr/>
          <a:lstStyle/>
          <a:p>
            <a:r>
              <a:rPr lang="fr-FR" dirty="0"/>
              <a:t>La plupart des Canadiens estiment qu’il faut apporter des changements fondamentaux au système de santé pour en améliorer le fonctionnement</a:t>
            </a:r>
            <a:endParaRPr lang="en-CA" dirty="0"/>
          </a:p>
        </p:txBody>
      </p:sp>
      <p:graphicFrame>
        <p:nvGraphicFramePr>
          <p:cNvPr id="11" name="Chart 10"/>
          <p:cNvGraphicFramePr/>
          <p:nvPr>
            <p:custDataLst>
              <p:tags r:id="rId2"/>
            </p:custDataLst>
            <p:extLst>
              <p:ext uri="{D42A27DB-BD31-4B8C-83A1-F6EECF244321}">
                <p14:modId xmlns:p14="http://schemas.microsoft.com/office/powerpoint/2010/main" val="1953191216"/>
              </p:ext>
            </p:extLst>
          </p:nvPr>
        </p:nvGraphicFramePr>
        <p:xfrm>
          <a:off x="5508104" y="2695922"/>
          <a:ext cx="3528392" cy="3181350"/>
        </p:xfrm>
        <a:graphic>
          <a:graphicData uri="http://schemas.openxmlformats.org/drawingml/2006/chart">
            <c:chart xmlns:c="http://schemas.openxmlformats.org/drawingml/2006/chart" xmlns:r="http://schemas.openxmlformats.org/officeDocument/2006/relationships" r:id="rId10"/>
          </a:graphicData>
        </a:graphic>
      </p:graphicFrame>
      <p:sp>
        <p:nvSpPr>
          <p:cNvPr id="14" name="TextBox 13"/>
          <p:cNvSpPr txBox="1"/>
          <p:nvPr>
            <p:custDataLst>
              <p:tags r:id="rId3"/>
            </p:custDataLst>
          </p:nvPr>
        </p:nvSpPr>
        <p:spPr>
          <a:xfrm>
            <a:off x="757162" y="1699504"/>
            <a:ext cx="4102870" cy="648997"/>
          </a:xfrm>
          <a:prstGeom prst="rect">
            <a:avLst/>
          </a:prstGeom>
          <a:noFill/>
          <a:ln w="6350">
            <a:noFill/>
          </a:ln>
        </p:spPr>
        <p:txBody>
          <a:bodyPr wrap="square" lIns="108000" tIns="108000" rIns="108000" bIns="108000" rtlCol="0">
            <a:spAutoFit/>
          </a:bodyPr>
          <a:lstStyle/>
          <a:p>
            <a:r>
              <a:rPr lang="fr-FR" sz="1400" dirty="0">
                <a:solidFill>
                  <a:srgbClr val="365254"/>
                </a:solidFill>
              </a:rPr>
              <a:t>Lequel des énoncés suivants correspond à votre opinion globale du système de santé (Canada, 2016)?</a:t>
            </a:r>
          </a:p>
        </p:txBody>
      </p:sp>
      <p:sp>
        <p:nvSpPr>
          <p:cNvPr id="15" name="TextBox 14"/>
          <p:cNvSpPr txBox="1"/>
          <p:nvPr>
            <p:custDataLst>
              <p:tags r:id="rId4"/>
            </p:custDataLst>
          </p:nvPr>
        </p:nvSpPr>
        <p:spPr>
          <a:xfrm>
            <a:off x="5508104" y="1700464"/>
            <a:ext cx="3384376" cy="864440"/>
          </a:xfrm>
          <a:prstGeom prst="rect">
            <a:avLst/>
          </a:prstGeom>
          <a:noFill/>
          <a:ln w="6350">
            <a:noFill/>
          </a:ln>
        </p:spPr>
        <p:txBody>
          <a:bodyPr wrap="square" lIns="108000" tIns="108000" rIns="108000" bIns="108000" rtlCol="0">
            <a:spAutoFit/>
          </a:bodyPr>
          <a:lstStyle/>
          <a:p>
            <a:pPr>
              <a:spcAft>
                <a:spcPts val="8400"/>
              </a:spcAft>
            </a:pPr>
            <a:r>
              <a:rPr lang="fr-FR" sz="1400" dirty="0">
                <a:solidFill>
                  <a:srgbClr val="365254"/>
                </a:solidFill>
              </a:rPr>
              <a:t>Opinion globale du système de santé : </a:t>
            </a:r>
            <a:r>
              <a:rPr lang="fr-FR" sz="1400" dirty="0" smtClean="0">
                <a:solidFill>
                  <a:srgbClr val="365254"/>
                </a:solidFill>
              </a:rPr>
              <a:t/>
            </a:r>
            <a:br>
              <a:rPr lang="fr-FR" sz="1400" dirty="0" smtClean="0">
                <a:solidFill>
                  <a:srgbClr val="365254"/>
                </a:solidFill>
              </a:rPr>
            </a:br>
            <a:r>
              <a:rPr lang="fr-FR" sz="1400" dirty="0" smtClean="0">
                <a:solidFill>
                  <a:srgbClr val="365254"/>
                </a:solidFill>
              </a:rPr>
              <a:t>il </a:t>
            </a:r>
            <a:r>
              <a:rPr lang="fr-FR" sz="1400" dirty="0">
                <a:solidFill>
                  <a:srgbClr val="365254"/>
                </a:solidFill>
              </a:rPr>
              <a:t>fonctionne bien et seuls des </a:t>
            </a:r>
            <a:r>
              <a:rPr lang="fr-FR" sz="1400" dirty="0" smtClean="0">
                <a:solidFill>
                  <a:srgbClr val="365254"/>
                </a:solidFill>
              </a:rPr>
              <a:t>changements </a:t>
            </a:r>
            <a:r>
              <a:rPr lang="fr-FR" sz="1400" dirty="0">
                <a:solidFill>
                  <a:srgbClr val="365254"/>
                </a:solidFill>
              </a:rPr>
              <a:t>mineurs sont nécessaires pour l’améliorer </a:t>
            </a:r>
          </a:p>
        </p:txBody>
      </p:sp>
      <p:graphicFrame>
        <p:nvGraphicFramePr>
          <p:cNvPr id="18" name="Chart 17"/>
          <p:cNvGraphicFramePr/>
          <p:nvPr>
            <p:custDataLst>
              <p:tags r:id="rId5"/>
            </p:custDataLst>
            <p:extLst>
              <p:ext uri="{D42A27DB-BD31-4B8C-83A1-F6EECF244321}">
                <p14:modId xmlns:p14="http://schemas.microsoft.com/office/powerpoint/2010/main" val="2394556447"/>
              </p:ext>
            </p:extLst>
          </p:nvPr>
        </p:nvGraphicFramePr>
        <p:xfrm>
          <a:off x="107504" y="2564904"/>
          <a:ext cx="5400600" cy="3933587"/>
        </p:xfrm>
        <a:graphic>
          <a:graphicData uri="http://schemas.openxmlformats.org/drawingml/2006/chart">
            <c:chart xmlns:c="http://schemas.openxmlformats.org/drawingml/2006/chart" xmlns:r="http://schemas.openxmlformats.org/officeDocument/2006/relationships" r:id="rId11"/>
          </a:graphicData>
        </a:graphic>
      </p:graphicFrame>
      <p:grpSp>
        <p:nvGrpSpPr>
          <p:cNvPr id="30" name="Group 2"/>
          <p:cNvGrpSpPr/>
          <p:nvPr>
            <p:custDataLst>
              <p:tags r:id="rId6"/>
            </p:custDataLst>
          </p:nvPr>
        </p:nvGrpSpPr>
        <p:grpSpPr>
          <a:xfrm>
            <a:off x="459578" y="6177930"/>
            <a:ext cx="5607998" cy="261625"/>
            <a:chOff x="1559256" y="5157193"/>
            <a:chExt cx="5607998" cy="253469"/>
          </a:xfrm>
        </p:grpSpPr>
        <p:grpSp>
          <p:nvGrpSpPr>
            <p:cNvPr id="31" name="Group 3"/>
            <p:cNvGrpSpPr/>
            <p:nvPr/>
          </p:nvGrpSpPr>
          <p:grpSpPr>
            <a:xfrm>
              <a:off x="1559256" y="5157202"/>
              <a:ext cx="2007598" cy="253454"/>
              <a:chOff x="2989195" y="6289577"/>
              <a:chExt cx="2186857" cy="264691"/>
            </a:xfrm>
          </p:grpSpPr>
          <p:sp>
            <p:nvSpPr>
              <p:cNvPr id="38"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39"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2" name="Group 5"/>
            <p:cNvGrpSpPr/>
            <p:nvPr/>
          </p:nvGrpSpPr>
          <p:grpSpPr>
            <a:xfrm>
              <a:off x="3494846" y="5157208"/>
              <a:ext cx="1800200" cy="253454"/>
              <a:chOff x="5092578" y="6289583"/>
              <a:chExt cx="2157032" cy="264691"/>
            </a:xfrm>
          </p:grpSpPr>
          <p:sp>
            <p:nvSpPr>
              <p:cNvPr id="36"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37"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3" name="Group 7"/>
            <p:cNvGrpSpPr/>
            <p:nvPr/>
          </p:nvGrpSpPr>
          <p:grpSpPr>
            <a:xfrm>
              <a:off x="5367053" y="5157193"/>
              <a:ext cx="1800201" cy="253454"/>
              <a:chOff x="7088602" y="6289568"/>
              <a:chExt cx="2157034" cy="264691"/>
            </a:xfrm>
          </p:grpSpPr>
          <p:sp>
            <p:nvSpPr>
              <p:cNvPr id="34"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35"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20" name="TextBox 19"/>
          <p:cNvSpPr txBox="1"/>
          <p:nvPr>
            <p:custDataLst>
              <p:tags r:id="rId7"/>
            </p:custDataLst>
          </p:nvPr>
        </p:nvSpPr>
        <p:spPr>
          <a:xfrm>
            <a:off x="2987824" y="2655962"/>
            <a:ext cx="2520280" cy="3257302"/>
          </a:xfrm>
          <a:prstGeom prst="rect">
            <a:avLst/>
          </a:prstGeom>
          <a:solidFill>
            <a:schemeClr val="bg1"/>
          </a:solidFill>
        </p:spPr>
        <p:txBody>
          <a:bodyPr wrap="square" rtlCol="0">
            <a:spAutoFit/>
          </a:bodyPr>
          <a:lstStyle/>
          <a:p>
            <a:pPr>
              <a:spcAft>
                <a:spcPts val="2000"/>
              </a:spcAft>
            </a:pPr>
            <a:r>
              <a:rPr lang="fr-FR" sz="1200" dirty="0" smtClean="0">
                <a:latin typeface="Arial Narrow" panose="020B0606020202030204" pitchFamily="34" charset="0"/>
              </a:rPr>
              <a:t>Globalement</a:t>
            </a:r>
            <a:r>
              <a:rPr lang="fr-FR" sz="1200" dirty="0">
                <a:latin typeface="Arial Narrow" panose="020B0606020202030204" pitchFamily="34" charset="0"/>
              </a:rPr>
              <a:t>, le système est assez efficace et seuls quelques petits changements sont </a:t>
            </a:r>
            <a:r>
              <a:rPr lang="fr-FR" sz="1200" dirty="0" smtClean="0">
                <a:latin typeface="Arial Narrow" panose="020B0606020202030204" pitchFamily="34" charset="0"/>
              </a:rPr>
              <a:t>nécessaires</a:t>
            </a:r>
            <a:br>
              <a:rPr lang="fr-FR" sz="1200" dirty="0" smtClean="0">
                <a:latin typeface="Arial Narrow" panose="020B0606020202030204" pitchFamily="34" charset="0"/>
              </a:rPr>
            </a:br>
            <a:r>
              <a:rPr lang="fr-FR" sz="1200" dirty="0" smtClean="0">
                <a:latin typeface="Arial Narrow" panose="020B0606020202030204" pitchFamily="34" charset="0"/>
              </a:rPr>
              <a:t>pour le </a:t>
            </a:r>
            <a:r>
              <a:rPr lang="fr-FR" sz="1200" dirty="0">
                <a:latin typeface="Arial Narrow" panose="020B0606020202030204" pitchFamily="34" charset="0"/>
              </a:rPr>
              <a:t>rendre plus </a:t>
            </a:r>
            <a:r>
              <a:rPr lang="fr-FR" sz="1200" dirty="0" smtClean="0">
                <a:latin typeface="Arial Narrow" panose="020B0606020202030204" pitchFamily="34" charset="0"/>
              </a:rPr>
              <a:t>efficace</a:t>
            </a:r>
            <a:endParaRPr lang="fr-FR" sz="1200" dirty="0">
              <a:latin typeface="Arial Narrow" panose="020B0606020202030204" pitchFamily="34" charset="0"/>
            </a:endParaRPr>
          </a:p>
          <a:p>
            <a:pPr>
              <a:spcAft>
                <a:spcPts val="2000"/>
              </a:spcAft>
            </a:pPr>
            <a:r>
              <a:rPr lang="fr-FR" sz="1200" dirty="0" smtClean="0">
                <a:latin typeface="Arial Narrow" panose="020B0606020202030204" pitchFamily="34" charset="0"/>
              </a:rPr>
              <a:t>Notre </a:t>
            </a:r>
            <a:r>
              <a:rPr lang="fr-FR" sz="1200" dirty="0">
                <a:latin typeface="Arial Narrow" panose="020B0606020202030204" pitchFamily="34" charset="0"/>
              </a:rPr>
              <a:t>système de soins de santé </a:t>
            </a:r>
            <a:r>
              <a:rPr lang="fr-FR" sz="1200" dirty="0" smtClean="0">
                <a:latin typeface="Arial Narrow" panose="020B0606020202030204" pitchFamily="34" charset="0"/>
              </a:rPr>
              <a:t>a</a:t>
            </a:r>
            <a:br>
              <a:rPr lang="fr-FR" sz="1200" dirty="0" smtClean="0">
                <a:latin typeface="Arial Narrow" panose="020B0606020202030204" pitchFamily="34" charset="0"/>
              </a:rPr>
            </a:br>
            <a:r>
              <a:rPr lang="fr-FR" sz="1200" dirty="0" smtClean="0">
                <a:latin typeface="Arial Narrow" panose="020B0606020202030204" pitchFamily="34" charset="0"/>
              </a:rPr>
              <a:t>ses </a:t>
            </a:r>
            <a:r>
              <a:rPr lang="fr-FR" sz="1200" dirty="0">
                <a:latin typeface="Arial Narrow" panose="020B0606020202030204" pitchFamily="34" charset="0"/>
              </a:rPr>
              <a:t>bons côtés, mais il a besoin de changements fondamentaux </a:t>
            </a:r>
            <a:r>
              <a:rPr lang="fr-FR" sz="1200" dirty="0" smtClean="0">
                <a:latin typeface="Arial Narrow" panose="020B0606020202030204" pitchFamily="34" charset="0"/>
              </a:rPr>
              <a:t>pour</a:t>
            </a:r>
            <a:br>
              <a:rPr lang="fr-FR" sz="1200" dirty="0" smtClean="0">
                <a:latin typeface="Arial Narrow" panose="020B0606020202030204" pitchFamily="34" charset="0"/>
              </a:rPr>
            </a:br>
            <a:r>
              <a:rPr lang="fr-FR" sz="1200" dirty="0" smtClean="0">
                <a:latin typeface="Arial Narrow" panose="020B0606020202030204" pitchFamily="34" charset="0"/>
              </a:rPr>
              <a:t>être </a:t>
            </a:r>
            <a:r>
              <a:rPr lang="fr-FR" sz="1200" dirty="0">
                <a:latin typeface="Arial Narrow" panose="020B0606020202030204" pitchFamily="34" charset="0"/>
              </a:rPr>
              <a:t>plus </a:t>
            </a:r>
            <a:r>
              <a:rPr lang="fr-FR" sz="1200" dirty="0" smtClean="0">
                <a:latin typeface="Arial Narrow" panose="020B0606020202030204" pitchFamily="34" charset="0"/>
              </a:rPr>
              <a:t>efficace</a:t>
            </a:r>
            <a:endParaRPr lang="fr-FR" sz="1200" dirty="0">
              <a:latin typeface="Arial Narrow" panose="020B0606020202030204" pitchFamily="34" charset="0"/>
            </a:endParaRPr>
          </a:p>
          <a:p>
            <a:pPr>
              <a:spcAft>
                <a:spcPts val="3400"/>
              </a:spcAft>
            </a:pPr>
            <a:r>
              <a:rPr lang="fr-FR" sz="1200" dirty="0">
                <a:latin typeface="Arial Narrow" panose="020B0606020202030204" pitchFamily="34" charset="0"/>
              </a:rPr>
              <a:t>Notre système de soins de santé est tellement inefficace qu’il a </a:t>
            </a:r>
            <a:r>
              <a:rPr lang="fr-FR" sz="1200" dirty="0" smtClean="0">
                <a:latin typeface="Arial Narrow" panose="020B0606020202030204" pitchFamily="34" charset="0"/>
              </a:rPr>
              <a:t>besoin</a:t>
            </a:r>
            <a:br>
              <a:rPr lang="fr-FR" sz="1200" dirty="0" smtClean="0">
                <a:latin typeface="Arial Narrow" panose="020B0606020202030204" pitchFamily="34" charset="0"/>
              </a:rPr>
            </a:br>
            <a:r>
              <a:rPr lang="fr-FR" sz="1200" dirty="0" smtClean="0">
                <a:latin typeface="Arial Narrow" panose="020B0606020202030204" pitchFamily="34" charset="0"/>
              </a:rPr>
              <a:t>d’être </a:t>
            </a:r>
            <a:r>
              <a:rPr lang="fr-FR" sz="1200" dirty="0">
                <a:latin typeface="Arial Narrow" panose="020B0606020202030204" pitchFamily="34" charset="0"/>
              </a:rPr>
              <a:t>entièrement rebâti</a:t>
            </a:r>
          </a:p>
          <a:p>
            <a:pPr>
              <a:spcAft>
                <a:spcPts val="1500"/>
              </a:spcAft>
            </a:pPr>
            <a:r>
              <a:rPr lang="fr-FR" sz="1200" dirty="0">
                <a:latin typeface="Arial Narrow" panose="020B0606020202030204" pitchFamily="34" charset="0"/>
              </a:rPr>
              <a:t>Je ne sais pas</a:t>
            </a:r>
          </a:p>
        </p:txBody>
      </p:sp>
    </p:spTree>
    <p:extLst>
      <p:ext uri="{BB962C8B-B14F-4D97-AF65-F5344CB8AC3E}">
        <p14:creationId xmlns:p14="http://schemas.microsoft.com/office/powerpoint/2010/main" val="39740067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Picture Placeholder 17"/>
          <p:cNvGraphicFramePr>
            <a:graphicFrameLocks noGrp="1"/>
          </p:cNvGraphicFramePr>
          <p:nvPr>
            <p:ph idx="1"/>
            <p:custDataLst>
              <p:tags r:id="rId1"/>
            </p:custDataLst>
            <p:extLst>
              <p:ext uri="{D42A27DB-BD31-4B8C-83A1-F6EECF244321}">
                <p14:modId xmlns:p14="http://schemas.microsoft.com/office/powerpoint/2010/main" val="2992781498"/>
              </p:ext>
            </p:extLst>
          </p:nvPr>
        </p:nvGraphicFramePr>
        <p:xfrm>
          <a:off x="520830" y="1633304"/>
          <a:ext cx="8299642" cy="4297680"/>
        </p:xfrm>
        <a:graphic>
          <a:graphicData uri="http://schemas.openxmlformats.org/drawingml/2006/table">
            <a:tbl>
              <a:tblPr/>
              <a:tblGrid>
                <a:gridCol w="2899042">
                  <a:extLst>
                    <a:ext uri="{9D8B030D-6E8A-4147-A177-3AD203B41FA5}">
                      <a16:colId xmlns:a16="http://schemas.microsoft.com/office/drawing/2014/main" val="20000"/>
                    </a:ext>
                  </a:extLst>
                </a:gridCol>
                <a:gridCol w="574484">
                  <a:extLst>
                    <a:ext uri="{9D8B030D-6E8A-4147-A177-3AD203B41FA5}">
                      <a16:colId xmlns:a16="http://schemas.microsoft.com/office/drawing/2014/main" val="20001"/>
                    </a:ext>
                  </a:extLst>
                </a:gridCol>
                <a:gridCol w="505636">
                  <a:extLst>
                    <a:ext uri="{9D8B030D-6E8A-4147-A177-3AD203B41FA5}">
                      <a16:colId xmlns:a16="http://schemas.microsoft.com/office/drawing/2014/main" val="20002"/>
                    </a:ext>
                  </a:extLst>
                </a:gridCol>
                <a:gridCol w="423164">
                  <a:extLst>
                    <a:ext uri="{9D8B030D-6E8A-4147-A177-3AD203B41FA5}">
                      <a16:colId xmlns:a16="http://schemas.microsoft.com/office/drawing/2014/main" val="20003"/>
                    </a:ext>
                  </a:extLst>
                </a:gridCol>
                <a:gridCol w="434276">
                  <a:extLst>
                    <a:ext uri="{9D8B030D-6E8A-4147-A177-3AD203B41FA5}">
                      <a16:colId xmlns:a16="http://schemas.microsoft.com/office/drawing/2014/main" val="20004"/>
                    </a:ext>
                  </a:extLst>
                </a:gridCol>
                <a:gridCol w="425500">
                  <a:extLst>
                    <a:ext uri="{9D8B030D-6E8A-4147-A177-3AD203B41FA5}">
                      <a16:colId xmlns:a16="http://schemas.microsoft.com/office/drawing/2014/main" val="20005"/>
                    </a:ext>
                  </a:extLst>
                </a:gridCol>
                <a:gridCol w="425500">
                  <a:extLst>
                    <a:ext uri="{9D8B030D-6E8A-4147-A177-3AD203B41FA5}">
                      <a16:colId xmlns:a16="http://schemas.microsoft.com/office/drawing/2014/main" val="20006"/>
                    </a:ext>
                  </a:extLst>
                </a:gridCol>
                <a:gridCol w="451739">
                  <a:extLst>
                    <a:ext uri="{9D8B030D-6E8A-4147-A177-3AD203B41FA5}">
                      <a16:colId xmlns:a16="http://schemas.microsoft.com/office/drawing/2014/main" val="20007"/>
                    </a:ext>
                  </a:extLst>
                </a:gridCol>
                <a:gridCol w="440626">
                  <a:extLst>
                    <a:ext uri="{9D8B030D-6E8A-4147-A177-3AD203B41FA5}">
                      <a16:colId xmlns:a16="http://schemas.microsoft.com/office/drawing/2014/main" val="20008"/>
                    </a:ext>
                  </a:extLst>
                </a:gridCol>
                <a:gridCol w="351523">
                  <a:extLst>
                    <a:ext uri="{9D8B030D-6E8A-4147-A177-3AD203B41FA5}">
                      <a16:colId xmlns:a16="http://schemas.microsoft.com/office/drawing/2014/main" val="20009"/>
                    </a:ext>
                  </a:extLst>
                </a:gridCol>
                <a:gridCol w="432048">
                  <a:extLst>
                    <a:ext uri="{9D8B030D-6E8A-4147-A177-3AD203B41FA5}">
                      <a16:colId xmlns:a16="http://schemas.microsoft.com/office/drawing/2014/main" val="20010"/>
                    </a:ext>
                  </a:extLst>
                </a:gridCol>
                <a:gridCol w="394589">
                  <a:extLst>
                    <a:ext uri="{9D8B030D-6E8A-4147-A177-3AD203B41FA5}">
                      <a16:colId xmlns:a16="http://schemas.microsoft.com/office/drawing/2014/main" val="20011"/>
                    </a:ext>
                  </a:extLst>
                </a:gridCol>
                <a:gridCol w="541515">
                  <a:extLst>
                    <a:ext uri="{9D8B030D-6E8A-4147-A177-3AD203B41FA5}">
                      <a16:colId xmlns:a16="http://schemas.microsoft.com/office/drawing/2014/main" val="20012"/>
                    </a:ext>
                  </a:extLst>
                </a:gridCol>
              </a:tblGrid>
              <a:tr h="503510">
                <a:tc>
                  <a:txBody>
                    <a:bodyPr/>
                    <a:lstStyle/>
                    <a:p>
                      <a:pPr algn="ctr" rtl="0" fontAlgn="b"/>
                      <a:endParaRPr lang="en-CA" sz="1200" b="1" i="0" u="none" strike="noStrike" dirty="0">
                        <a:solidFill>
                          <a:srgbClr val="000000"/>
                        </a:solidFill>
                        <a:effectLst/>
                        <a:latin typeface="Arial" panose="020B0604020202020204" pitchFamily="34" charset="0"/>
                        <a:cs typeface="Arial" panose="020B0604020202020204" pitchFamily="34" charset="0"/>
                      </a:endParaRPr>
                    </a:p>
                  </a:txBody>
                  <a:tcPr marL="72000" marR="36000" marT="72000" marB="72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fr-CA" sz="1300" b="1" i="0" u="none" strike="noStrike" noProof="0" dirty="0" smtClean="0">
                          <a:solidFill>
                            <a:srgbClr val="000000"/>
                          </a:solidFill>
                          <a:effectLst/>
                          <a:latin typeface="+mn-lt"/>
                          <a:cs typeface="Arial" panose="020B0604020202020204" pitchFamily="34" charset="0"/>
                        </a:rPr>
                        <a:t>T.-N.-L.</a:t>
                      </a:r>
                      <a:endParaRPr lang="fr-CA" sz="1300" b="1" i="0" u="none" strike="noStrike" noProof="0" dirty="0">
                        <a:solidFill>
                          <a:srgbClr val="000000"/>
                        </a:solidFill>
                        <a:effectLst/>
                        <a:latin typeface="+mn-lt"/>
                        <a:cs typeface="Arial" panose="020B0604020202020204" pitchFamily="34" charset="0"/>
                      </a:endParaRPr>
                    </a:p>
                  </a:txBody>
                  <a:tcPr marL="27432" marR="2743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r>
                        <a:rPr lang="fr-CA" sz="1300" b="1" i="0" u="none" strike="noStrike" noProof="0" dirty="0" smtClean="0">
                          <a:solidFill>
                            <a:srgbClr val="000000"/>
                          </a:solidFill>
                          <a:effectLst/>
                          <a:latin typeface="+mn-lt"/>
                          <a:cs typeface="Arial" panose="020B0604020202020204" pitchFamily="34" charset="0"/>
                        </a:rPr>
                        <a:t>Î.-P.-É.</a:t>
                      </a:r>
                    </a:p>
                  </a:txBody>
                  <a:tcPr marL="27432" marR="2743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r>
                        <a:rPr lang="fr-CA" sz="1300" b="1" i="0" u="none" strike="noStrike" noProof="0" dirty="0" smtClean="0">
                          <a:solidFill>
                            <a:srgbClr val="000000"/>
                          </a:solidFill>
                          <a:effectLst/>
                          <a:latin typeface="+mn-lt"/>
                          <a:cs typeface="Arial" panose="020B0604020202020204" pitchFamily="34" charset="0"/>
                        </a:rPr>
                        <a:t>N.-É.</a:t>
                      </a:r>
                      <a:endParaRPr lang="fr-CA" sz="1300" b="1" i="0" u="none" strike="noStrike" noProof="0" dirty="0">
                        <a:solidFill>
                          <a:srgbClr val="000000"/>
                        </a:solidFill>
                        <a:effectLst/>
                        <a:latin typeface="+mn-lt"/>
                        <a:cs typeface="Arial" panose="020B0604020202020204" pitchFamily="34" charset="0"/>
                      </a:endParaRPr>
                    </a:p>
                  </a:txBody>
                  <a:tcPr marL="27432" marR="2743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r>
                        <a:rPr lang="fr-CA" sz="1300" b="1" i="0" u="none" strike="noStrike" noProof="0" dirty="0" smtClean="0">
                          <a:solidFill>
                            <a:srgbClr val="000000"/>
                          </a:solidFill>
                          <a:effectLst/>
                          <a:latin typeface="+mn-lt"/>
                          <a:cs typeface="Arial" panose="020B0604020202020204" pitchFamily="34" charset="0"/>
                        </a:rPr>
                        <a:t>N.-B.</a:t>
                      </a:r>
                      <a:endParaRPr lang="fr-CA" sz="1300" b="1" i="0" u="none" strike="noStrike" noProof="0" dirty="0">
                        <a:solidFill>
                          <a:srgbClr val="000000"/>
                        </a:solidFill>
                        <a:effectLst/>
                        <a:latin typeface="+mn-lt"/>
                        <a:cs typeface="Arial" panose="020B0604020202020204" pitchFamily="34" charset="0"/>
                      </a:endParaRPr>
                    </a:p>
                  </a:txBody>
                  <a:tcPr marL="27432" marR="2743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r>
                        <a:rPr lang="fr-CA" sz="1300" b="1" i="0" u="none" strike="noStrike" noProof="0" dirty="0" err="1" smtClean="0">
                          <a:solidFill>
                            <a:srgbClr val="000000"/>
                          </a:solidFill>
                          <a:effectLst/>
                          <a:latin typeface="+mn-lt"/>
                          <a:cs typeface="Arial" panose="020B0604020202020204" pitchFamily="34" charset="0"/>
                        </a:rPr>
                        <a:t>Qc</a:t>
                      </a:r>
                      <a:endParaRPr lang="fr-CA" sz="1300" b="1" i="0" u="none" strike="noStrike" noProof="0" dirty="0">
                        <a:solidFill>
                          <a:srgbClr val="000000"/>
                        </a:solidFill>
                        <a:effectLst/>
                        <a:latin typeface="+mn-lt"/>
                        <a:cs typeface="Arial" panose="020B0604020202020204" pitchFamily="34" charset="0"/>
                      </a:endParaRPr>
                    </a:p>
                  </a:txBody>
                  <a:tcPr marL="27432" marR="2743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r>
                        <a:rPr lang="fr-CA" sz="1300" b="1" i="0" u="none" strike="noStrike" noProof="0" dirty="0" smtClean="0">
                          <a:solidFill>
                            <a:srgbClr val="000000"/>
                          </a:solidFill>
                          <a:effectLst/>
                          <a:latin typeface="+mn-lt"/>
                          <a:cs typeface="Arial" panose="020B0604020202020204" pitchFamily="34" charset="0"/>
                        </a:rPr>
                        <a:t>Ont.</a:t>
                      </a:r>
                      <a:endParaRPr lang="fr-CA" sz="1300" b="1" i="0" u="none" strike="noStrike" noProof="0" dirty="0">
                        <a:solidFill>
                          <a:srgbClr val="000000"/>
                        </a:solidFill>
                        <a:effectLst/>
                        <a:latin typeface="+mn-lt"/>
                        <a:cs typeface="Arial" panose="020B0604020202020204" pitchFamily="34" charset="0"/>
                      </a:endParaRPr>
                    </a:p>
                  </a:txBody>
                  <a:tcPr marL="27432" marR="2743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r>
                        <a:rPr lang="fr-CA" sz="1300" b="1" i="0" u="none" strike="noStrike" noProof="0" dirty="0" smtClean="0">
                          <a:solidFill>
                            <a:srgbClr val="000000"/>
                          </a:solidFill>
                          <a:effectLst/>
                          <a:latin typeface="+mn-lt"/>
                          <a:cs typeface="Arial" panose="020B0604020202020204" pitchFamily="34" charset="0"/>
                        </a:rPr>
                        <a:t>Man.</a:t>
                      </a:r>
                      <a:endParaRPr lang="fr-CA" sz="1300" b="1" i="0" u="none" strike="noStrike" noProof="0" dirty="0">
                        <a:solidFill>
                          <a:srgbClr val="000000"/>
                        </a:solidFill>
                        <a:effectLst/>
                        <a:latin typeface="+mn-lt"/>
                        <a:cs typeface="Arial" panose="020B0604020202020204" pitchFamily="34" charset="0"/>
                      </a:endParaRPr>
                    </a:p>
                  </a:txBody>
                  <a:tcPr marL="27432" marR="2743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r>
                        <a:rPr lang="fr-CA" sz="1300" b="1" i="0" u="none" strike="noStrike" noProof="0" dirty="0" err="1" smtClean="0">
                          <a:solidFill>
                            <a:srgbClr val="000000"/>
                          </a:solidFill>
                          <a:effectLst/>
                          <a:latin typeface="+mn-lt"/>
                          <a:cs typeface="Arial" panose="020B0604020202020204" pitchFamily="34" charset="0"/>
                        </a:rPr>
                        <a:t>Sask</a:t>
                      </a:r>
                      <a:r>
                        <a:rPr lang="fr-CA" sz="1300" b="1" i="0" u="none" strike="noStrike" noProof="0" dirty="0" smtClean="0">
                          <a:solidFill>
                            <a:srgbClr val="000000"/>
                          </a:solidFill>
                          <a:effectLst/>
                          <a:latin typeface="+mn-lt"/>
                          <a:cs typeface="Arial" panose="020B0604020202020204" pitchFamily="34" charset="0"/>
                        </a:rPr>
                        <a:t>.</a:t>
                      </a:r>
                      <a:endParaRPr lang="fr-CA" sz="1300" b="1" i="0" u="none" strike="noStrike" noProof="0" dirty="0">
                        <a:solidFill>
                          <a:srgbClr val="000000"/>
                        </a:solidFill>
                        <a:effectLst/>
                        <a:latin typeface="+mn-lt"/>
                        <a:cs typeface="Arial" panose="020B0604020202020204" pitchFamily="34" charset="0"/>
                      </a:endParaRPr>
                    </a:p>
                  </a:txBody>
                  <a:tcPr marL="27432" marR="2743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r>
                        <a:rPr lang="fr-CA" sz="1300" b="1" i="0" u="none" strike="noStrike" noProof="0" dirty="0" err="1" smtClean="0">
                          <a:solidFill>
                            <a:srgbClr val="000000"/>
                          </a:solidFill>
                          <a:effectLst/>
                          <a:latin typeface="+mn-lt"/>
                          <a:cs typeface="Arial" panose="020B0604020202020204" pitchFamily="34" charset="0"/>
                        </a:rPr>
                        <a:t>Alb</a:t>
                      </a:r>
                      <a:r>
                        <a:rPr lang="fr-CA" sz="1300" b="1" i="0" u="none" strike="noStrike" noProof="0" dirty="0" smtClean="0">
                          <a:solidFill>
                            <a:srgbClr val="000000"/>
                          </a:solidFill>
                          <a:effectLst/>
                          <a:latin typeface="+mn-lt"/>
                          <a:cs typeface="Arial" panose="020B0604020202020204" pitchFamily="34" charset="0"/>
                        </a:rPr>
                        <a:t>.</a:t>
                      </a:r>
                      <a:endParaRPr lang="fr-CA" sz="1300" b="1" i="0" u="none" strike="noStrike" noProof="0" dirty="0">
                        <a:solidFill>
                          <a:srgbClr val="000000"/>
                        </a:solidFill>
                        <a:effectLst/>
                        <a:latin typeface="+mn-lt"/>
                        <a:cs typeface="Arial" panose="020B0604020202020204" pitchFamily="34" charset="0"/>
                      </a:endParaRPr>
                    </a:p>
                  </a:txBody>
                  <a:tcPr marL="27432" marR="2743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r>
                        <a:rPr lang="fr-CA" sz="1300" b="1" i="0" u="none" strike="noStrike" noProof="0" dirty="0" smtClean="0">
                          <a:solidFill>
                            <a:srgbClr val="000000"/>
                          </a:solidFill>
                          <a:effectLst/>
                          <a:latin typeface="+mn-lt"/>
                          <a:cs typeface="Arial" panose="020B0604020202020204" pitchFamily="34" charset="0"/>
                        </a:rPr>
                        <a:t>C.-B.</a:t>
                      </a:r>
                      <a:endParaRPr lang="fr-CA" sz="1300" b="1" i="0" u="none" strike="noStrike" noProof="0" dirty="0">
                        <a:solidFill>
                          <a:srgbClr val="000000"/>
                        </a:solidFill>
                        <a:effectLst/>
                        <a:latin typeface="+mn-lt"/>
                        <a:cs typeface="Arial" panose="020B0604020202020204" pitchFamily="34" charset="0"/>
                      </a:endParaRPr>
                    </a:p>
                  </a:txBody>
                  <a:tcPr marL="27432" marR="2743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r>
                        <a:rPr lang="fr-CA" sz="1300" b="1" i="0" u="none" strike="noStrike" noProof="0" dirty="0" smtClean="0">
                          <a:solidFill>
                            <a:srgbClr val="000000"/>
                          </a:solidFill>
                          <a:effectLst/>
                          <a:latin typeface="+mn-lt"/>
                          <a:cs typeface="Arial" panose="020B0604020202020204" pitchFamily="34" charset="0"/>
                        </a:rPr>
                        <a:t>Can.</a:t>
                      </a:r>
                      <a:endParaRPr lang="fr-CA" sz="1300" b="1" i="0" u="none" strike="noStrike" noProof="0" dirty="0">
                        <a:solidFill>
                          <a:srgbClr val="000000"/>
                        </a:solidFill>
                        <a:effectLst/>
                        <a:latin typeface="+mn-lt"/>
                        <a:cs typeface="Arial" panose="020B0604020202020204" pitchFamily="34" charset="0"/>
                      </a:endParaRPr>
                    </a:p>
                  </a:txBody>
                  <a:tcPr marL="27432" marR="2743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b"/>
                      <a:r>
                        <a:rPr lang="fr-CA" sz="1300" b="1" i="0" u="none" strike="noStrike" noProof="0" dirty="0" err="1" smtClean="0">
                          <a:solidFill>
                            <a:srgbClr val="000000"/>
                          </a:solidFill>
                          <a:effectLst/>
                          <a:latin typeface="+mn-lt"/>
                          <a:cs typeface="Arial" panose="020B0604020202020204" pitchFamily="34" charset="0"/>
                        </a:rPr>
                        <a:t>Moy</a:t>
                      </a:r>
                      <a:r>
                        <a:rPr lang="fr-CA" sz="1300" b="1" i="0" u="none" strike="noStrike" noProof="0" dirty="0" smtClean="0">
                          <a:solidFill>
                            <a:srgbClr val="000000"/>
                          </a:solidFill>
                          <a:effectLst/>
                          <a:latin typeface="+mn-lt"/>
                          <a:cs typeface="Arial" panose="020B0604020202020204" pitchFamily="34" charset="0"/>
                        </a:rPr>
                        <a:t>. FCMW</a:t>
                      </a:r>
                    </a:p>
                  </a:txBody>
                  <a:tcPr marL="27432" marR="27432" marT="73152" marB="73152"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0">
                <a:tc>
                  <a:txBody>
                    <a:bodyPr/>
                    <a:lstStyle/>
                    <a:p>
                      <a:pPr marL="0" indent="0" algn="l">
                        <a:buNone/>
                      </a:pPr>
                      <a:r>
                        <a:rPr lang="fr-CA" sz="1300" b="0" noProof="0" dirty="0" smtClean="0">
                          <a:solidFill>
                            <a:schemeClr val="tx1"/>
                          </a:solidFill>
                          <a:latin typeface="+mn-lt"/>
                          <a:cs typeface="Arial" panose="020B0604020202020204" pitchFamily="34" charset="0"/>
                        </a:rPr>
                        <a:t>Y a-t-il un médecin chez qui vous</a:t>
                      </a:r>
                      <a:br>
                        <a:rPr lang="fr-CA" sz="1300" b="0" noProof="0" dirty="0" smtClean="0">
                          <a:solidFill>
                            <a:schemeClr val="tx1"/>
                          </a:solidFill>
                          <a:latin typeface="+mn-lt"/>
                          <a:cs typeface="Arial" panose="020B0604020202020204" pitchFamily="34" charset="0"/>
                        </a:rPr>
                      </a:br>
                      <a:r>
                        <a:rPr lang="fr-CA" sz="1300" b="0" noProof="0" dirty="0" smtClean="0">
                          <a:solidFill>
                            <a:schemeClr val="tx1"/>
                          </a:solidFill>
                          <a:latin typeface="+mn-lt"/>
                          <a:cs typeface="Arial" panose="020B0604020202020204" pitchFamily="34" charset="0"/>
                        </a:rPr>
                        <a:t>allez habituellement pour vos</a:t>
                      </a:r>
                      <a:br>
                        <a:rPr lang="fr-CA" sz="1300" b="0" noProof="0" dirty="0" smtClean="0">
                          <a:solidFill>
                            <a:schemeClr val="tx1"/>
                          </a:solidFill>
                          <a:latin typeface="+mn-lt"/>
                          <a:cs typeface="Arial" panose="020B0604020202020204" pitchFamily="34" charset="0"/>
                        </a:rPr>
                      </a:br>
                      <a:r>
                        <a:rPr lang="fr-CA" sz="1300" b="0" noProof="0" dirty="0" smtClean="0">
                          <a:solidFill>
                            <a:schemeClr val="tx1"/>
                          </a:solidFill>
                          <a:latin typeface="+mn-lt"/>
                          <a:cs typeface="Arial" panose="020B0604020202020204" pitchFamily="34" charset="0"/>
                        </a:rPr>
                        <a:t>soins médicaux?</a:t>
                      </a:r>
                    </a:p>
                  </a:txBody>
                  <a:tcPr marL="73152" marR="73152" marT="73152" marB="73152"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85 %</a:t>
                      </a:r>
                      <a:endParaRPr lang="fr-CA" sz="1100" b="0" i="0" u="none" strike="noStrike" noProof="0" dirty="0">
                        <a:effectLst/>
                        <a:latin typeface="Arial" panose="020B0604020202020204" pitchFamily="34" charset="0"/>
                        <a:cs typeface="Arial" panose="020B0604020202020204" pitchFamily="34" charset="0"/>
                      </a:endParaRPr>
                    </a:p>
                  </a:txBody>
                  <a:tcPr marL="6858" marR="6858" marT="685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glow rad="254000">
                              <a:srgbClr val="00A199"/>
                            </a:glow>
                          </a:effectLst>
                          <a:latin typeface="Arial" panose="020B0604020202020204" pitchFamily="34" charset="0"/>
                          <a:cs typeface="Arial" panose="020B0604020202020204" pitchFamily="34" charset="0"/>
                        </a:rPr>
                        <a:t>92 %</a:t>
                      </a:r>
                      <a:endParaRPr lang="fr-CA" sz="1100" b="0" i="0" u="none" strike="noStrike" noProof="0" dirty="0">
                        <a:effectLst>
                          <a:glow rad="254000">
                            <a:srgbClr val="00A199"/>
                          </a:glow>
                        </a:effectLst>
                        <a:latin typeface="Arial" panose="020B0604020202020204" pitchFamily="34" charset="0"/>
                        <a:cs typeface="Arial" panose="020B0604020202020204" pitchFamily="34" charset="0"/>
                      </a:endParaRPr>
                    </a:p>
                  </a:txBody>
                  <a:tcPr marL="6858" marR="6858" marT="685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85</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6858" marR="6858" marT="685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88</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6858" marR="6858" marT="685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75</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6858" marR="6858" marT="685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024"/>
                    </a:solidFill>
                  </a:tcPr>
                </a:tc>
                <a:tc>
                  <a:txBody>
                    <a:bodyPr/>
                    <a:lstStyle/>
                    <a:p>
                      <a:pPr algn="ctr" fontAlgn="b"/>
                      <a:r>
                        <a:rPr lang="fr-CA" sz="1100" b="0" i="0" u="none" strike="noStrike" noProof="0" dirty="0" smtClean="0">
                          <a:effectLst>
                            <a:glow rad="254000">
                              <a:srgbClr val="00A199"/>
                            </a:glow>
                          </a:effectLst>
                          <a:latin typeface="Arial" panose="020B0604020202020204" pitchFamily="34" charset="0"/>
                          <a:cs typeface="Arial" panose="020B0604020202020204" pitchFamily="34" charset="0"/>
                        </a:rPr>
                        <a:t>92 %</a:t>
                      </a:r>
                      <a:endParaRPr lang="fr-CA" sz="1100" b="0" i="0" u="none" strike="noStrike" noProof="0" dirty="0">
                        <a:effectLst>
                          <a:glow rad="254000">
                            <a:srgbClr val="00A199"/>
                          </a:glow>
                        </a:effectLst>
                        <a:latin typeface="Arial" panose="020B0604020202020204" pitchFamily="34" charset="0"/>
                        <a:cs typeface="Arial" panose="020B0604020202020204" pitchFamily="34" charset="0"/>
                      </a:endParaRPr>
                    </a:p>
                  </a:txBody>
                  <a:tcPr marL="6858" marR="6858" marT="685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83</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6858" marR="6858" marT="685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79</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6858" marR="6858" marT="685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84</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6858" marR="6858" marT="685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83</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6858" marR="6858" marT="685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85</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6858" marR="6858" marT="685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solidFill>
                            <a:schemeClr val="bg2"/>
                          </a:solidFill>
                          <a:effectLst/>
                          <a:latin typeface="Arial" panose="020B0604020202020204" pitchFamily="34" charset="0"/>
                          <a:cs typeface="Arial" panose="020B0604020202020204" pitchFamily="34" charset="0"/>
                        </a:rPr>
                        <a:t>85</a:t>
                      </a:r>
                      <a:r>
                        <a:rPr lang="fr-CA" sz="1100" b="0" i="0" u="none" strike="noStrike" noProof="0" smtClean="0">
                          <a:solidFill>
                            <a:schemeClr val="bg2"/>
                          </a:solidFill>
                          <a:effectLst/>
                          <a:latin typeface="Arial" panose="020B0604020202020204" pitchFamily="34" charset="0"/>
                          <a:cs typeface="Arial" panose="020B0604020202020204" pitchFamily="34" charset="0"/>
                        </a:rPr>
                        <a:t> %</a:t>
                      </a:r>
                      <a:endParaRPr lang="fr-CA" sz="1100" b="0" i="0" u="none" strike="noStrike" noProof="0" dirty="0">
                        <a:solidFill>
                          <a:schemeClr val="bg2"/>
                        </a:solidFill>
                        <a:effectLst/>
                        <a:latin typeface="Arial" panose="020B0604020202020204" pitchFamily="34" charset="0"/>
                        <a:cs typeface="Arial" panose="020B0604020202020204" pitchFamily="34" charset="0"/>
                      </a:endParaRPr>
                    </a:p>
                  </a:txBody>
                  <a:tcPr marL="6858" marR="6858" marT="6858"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r h="1171098">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300" b="0" dirty="0" smtClean="0">
                          <a:solidFill>
                            <a:schemeClr val="tx1"/>
                          </a:solidFill>
                          <a:latin typeface="+mn-lt"/>
                          <a:cs typeface="Arial" panose="020B0604020202020204" pitchFamily="34" charset="0"/>
                        </a:rPr>
                        <a:t>Dans l’ensemble, comment qualifieriez-vous la qualité des soins médicaux que vous avez reçus dans votre cabinet médical ou clinique habituel(le) au </a:t>
                      </a:r>
                      <a:br>
                        <a:rPr lang="fr-CA" sz="1300" b="0" dirty="0" smtClean="0">
                          <a:solidFill>
                            <a:schemeClr val="tx1"/>
                          </a:solidFill>
                          <a:latin typeface="+mn-lt"/>
                          <a:cs typeface="Arial" panose="020B0604020202020204" pitchFamily="34" charset="0"/>
                        </a:rPr>
                      </a:br>
                      <a:r>
                        <a:rPr lang="fr-CA" sz="1300" b="0" dirty="0" smtClean="0">
                          <a:solidFill>
                            <a:schemeClr val="tx1"/>
                          </a:solidFill>
                          <a:latin typeface="+mn-lt"/>
                          <a:cs typeface="Arial" panose="020B0604020202020204" pitchFamily="34" charset="0"/>
                        </a:rPr>
                        <a:t>cours des 12 derniers mois (2016)</a:t>
                      </a:r>
                      <a:r>
                        <a:rPr lang="fr-CA" sz="1300" b="0" noProof="0" dirty="0" smtClean="0">
                          <a:solidFill>
                            <a:schemeClr val="tx1"/>
                          </a:solidFill>
                          <a:latin typeface="+mn-lt"/>
                          <a:cs typeface="Arial" panose="020B0604020202020204" pitchFamily="34" charset="0"/>
                        </a:rPr>
                        <a:t>? (</a:t>
                      </a:r>
                      <a:r>
                        <a:rPr lang="fr-CA" sz="1300" b="0" i="1" noProof="0" dirty="0" smtClean="0">
                          <a:solidFill>
                            <a:schemeClr val="tx1"/>
                          </a:solidFill>
                          <a:latin typeface="+mn-lt"/>
                          <a:cs typeface="Arial" panose="020B0604020202020204" pitchFamily="34" charset="0"/>
                        </a:rPr>
                        <a:t>soins excellents ou très bons</a:t>
                      </a:r>
                      <a:r>
                        <a:rPr lang="fr-CA" sz="1300" b="0" noProof="0" dirty="0" smtClean="0">
                          <a:solidFill>
                            <a:schemeClr val="tx1"/>
                          </a:solidFill>
                          <a:latin typeface="+mn-lt"/>
                          <a:cs typeface="Arial" panose="020B0604020202020204" pitchFamily="34" charset="0"/>
                        </a:rPr>
                        <a:t>)</a:t>
                      </a:r>
                    </a:p>
                  </a:txBody>
                  <a:tcPr marL="73152" marR="73152" marT="73152" marB="73152"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100" b="0" i="0" u="none" strike="noStrike" noProof="0" dirty="0" smtClean="0">
                          <a:effectLst>
                            <a:glow rad="254000">
                              <a:srgbClr val="00A199"/>
                            </a:glow>
                          </a:effectLst>
                          <a:latin typeface="Arial" panose="020B0604020202020204" pitchFamily="34" charset="0"/>
                          <a:cs typeface="Arial" panose="020B0604020202020204" pitchFamily="34" charset="0"/>
                        </a:rPr>
                        <a:t>76 %</a:t>
                      </a:r>
                      <a:endParaRPr lang="fr-CA" sz="1100" b="0" i="0" u="none" strike="noStrike" noProof="0" dirty="0">
                        <a:effectLst>
                          <a:glow rad="254000">
                            <a:srgbClr val="00A199"/>
                          </a:glow>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fr-CA" sz="1100" b="0" i="0" u="none" strike="noStrike" noProof="0" dirty="0" smtClean="0">
                          <a:effectLst>
                            <a:glow rad="254000">
                              <a:srgbClr val="00A199"/>
                            </a:glow>
                          </a:effectLst>
                          <a:latin typeface="Arial" panose="020B0604020202020204" pitchFamily="34" charset="0"/>
                          <a:cs typeface="Arial" panose="020B0604020202020204" pitchFamily="34" charset="0"/>
                        </a:rPr>
                        <a:t>77 %</a:t>
                      </a:r>
                      <a:endParaRPr lang="fr-CA" sz="1100" b="0" i="0" u="none" strike="noStrike" noProof="0" dirty="0">
                        <a:effectLst>
                          <a:glow rad="254000">
                            <a:srgbClr val="00A199"/>
                          </a:glow>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fr-CA" sz="1100" b="0" i="0" u="none" strike="noStrike" noProof="0" dirty="0" smtClean="0">
                          <a:effectLst>
                            <a:glow rad="254000">
                              <a:srgbClr val="00A199"/>
                            </a:glow>
                          </a:effectLst>
                          <a:latin typeface="Arial" panose="020B0604020202020204" pitchFamily="34" charset="0"/>
                          <a:cs typeface="Arial" panose="020B0604020202020204" pitchFamily="34" charset="0"/>
                        </a:rPr>
                        <a:t>78 %</a:t>
                      </a:r>
                      <a:endParaRPr lang="fr-CA" sz="1100" b="0" i="0" u="none" strike="noStrike" noProof="0" dirty="0">
                        <a:effectLst>
                          <a:glow rad="254000">
                            <a:srgbClr val="00A199"/>
                          </a:glow>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fr-CA" sz="1100" b="0" i="0" u="none" strike="noStrike" noProof="0" dirty="0" smtClean="0">
                          <a:effectLst>
                            <a:glow rad="254000">
                              <a:srgbClr val="00A199"/>
                            </a:glow>
                          </a:effectLst>
                          <a:latin typeface="Arial" panose="020B0604020202020204" pitchFamily="34" charset="0"/>
                          <a:cs typeface="Arial" panose="020B0604020202020204" pitchFamily="34" charset="0"/>
                        </a:rPr>
                        <a:t>76 %</a:t>
                      </a:r>
                      <a:endParaRPr lang="fr-CA" sz="1100" b="0" i="0" u="none" strike="noStrike" noProof="0" dirty="0">
                        <a:effectLst>
                          <a:glow rad="254000">
                            <a:srgbClr val="00A199"/>
                          </a:glow>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66 %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glow rad="254000">
                              <a:srgbClr val="00A199"/>
                            </a:glow>
                          </a:effectLst>
                          <a:latin typeface="Arial" panose="020B0604020202020204" pitchFamily="34" charset="0"/>
                          <a:cs typeface="Arial" panose="020B0604020202020204" pitchFamily="34" charset="0"/>
                        </a:rPr>
                        <a:t>76 %</a:t>
                      </a:r>
                      <a:endParaRPr lang="fr-CA" sz="1100" b="0" i="0" u="none" strike="noStrike" noProof="0" dirty="0">
                        <a:effectLst>
                          <a:glow rad="254000">
                            <a:srgbClr val="00A199"/>
                          </a:glow>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fr-CA" sz="1100" b="0" i="0" u="none" strike="noStrike" noProof="0" dirty="0" smtClean="0">
                          <a:effectLst>
                            <a:glow rad="254000">
                              <a:srgbClr val="00A199"/>
                            </a:glow>
                          </a:effectLst>
                          <a:latin typeface="Arial" panose="020B0604020202020204" pitchFamily="34" charset="0"/>
                          <a:cs typeface="Arial" panose="020B0604020202020204" pitchFamily="34" charset="0"/>
                        </a:rPr>
                        <a:t>75 %</a:t>
                      </a:r>
                      <a:endParaRPr lang="fr-CA" sz="1100" b="0" i="0" u="none" strike="noStrike" noProof="0" dirty="0">
                        <a:effectLst>
                          <a:glow rad="254000">
                            <a:srgbClr val="00A199"/>
                          </a:glow>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fr-CA" sz="1100" b="0" i="0" u="none" strike="noStrike" noProof="0" dirty="0" smtClean="0">
                          <a:effectLst>
                            <a:glow rad="254000">
                              <a:srgbClr val="00A199"/>
                            </a:glow>
                          </a:effectLst>
                          <a:latin typeface="Arial" panose="020B0604020202020204" pitchFamily="34" charset="0"/>
                          <a:cs typeface="Arial" panose="020B0604020202020204" pitchFamily="34" charset="0"/>
                        </a:rPr>
                        <a:t>75 %</a:t>
                      </a:r>
                      <a:endParaRPr lang="fr-CA" sz="1100" b="0" i="0" u="none" strike="noStrike" noProof="0" dirty="0">
                        <a:effectLst>
                          <a:glow rad="254000">
                            <a:srgbClr val="00A199"/>
                          </a:glow>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fr-CA" sz="1100" b="0" i="0" u="none" strike="noStrike" noProof="0" dirty="0" smtClean="0">
                          <a:effectLst>
                            <a:glow rad="254000">
                              <a:srgbClr val="00A199"/>
                            </a:glow>
                          </a:effectLst>
                          <a:latin typeface="Arial" panose="020B0604020202020204" pitchFamily="34" charset="0"/>
                          <a:cs typeface="Arial" panose="020B0604020202020204" pitchFamily="34" charset="0"/>
                        </a:rPr>
                        <a:t>78 %</a:t>
                      </a:r>
                      <a:endParaRPr lang="fr-CA" sz="1100" b="0" i="0" u="none" strike="noStrike" noProof="0" dirty="0">
                        <a:effectLst>
                          <a:glow rad="254000">
                            <a:srgbClr val="00A199"/>
                          </a:glow>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fr-CA" sz="1100" b="0" i="0" u="none" strike="noStrike" noProof="0" dirty="0" smtClean="0">
                          <a:effectLst>
                            <a:glow rad="254000">
                              <a:srgbClr val="00A199"/>
                            </a:glow>
                          </a:effectLst>
                          <a:latin typeface="Arial" panose="020B0604020202020204" pitchFamily="34" charset="0"/>
                          <a:cs typeface="Arial" panose="020B0604020202020204" pitchFamily="34" charset="0"/>
                        </a:rPr>
                        <a:t>77 %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fr-CA" sz="1100" b="0" i="0" u="none" strike="noStrike" noProof="0" dirty="0" smtClean="0">
                          <a:effectLst>
                            <a:glow rad="254000">
                              <a:srgbClr val="00A199"/>
                            </a:glow>
                          </a:effectLst>
                          <a:latin typeface="Arial" panose="020B0604020202020204" pitchFamily="34" charset="0"/>
                          <a:cs typeface="Arial" panose="020B0604020202020204" pitchFamily="34" charset="0"/>
                        </a:rPr>
                        <a:t>74 %</a:t>
                      </a:r>
                      <a:endParaRPr lang="fr-CA" sz="1100" b="0" i="0" u="none" strike="noStrike" noProof="0" dirty="0">
                        <a:effectLst>
                          <a:glow rad="254000">
                            <a:srgbClr val="00A199"/>
                          </a:glow>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fr-CA" sz="1100" b="0" i="0" u="none" strike="noStrike" noProof="0" dirty="0" smtClean="0">
                          <a:solidFill>
                            <a:schemeClr val="bg1"/>
                          </a:solidFill>
                          <a:effectLst/>
                          <a:latin typeface="Arial" panose="020B0604020202020204" pitchFamily="34" charset="0"/>
                          <a:cs typeface="Arial" panose="020B0604020202020204" pitchFamily="34" charset="0"/>
                        </a:rPr>
                        <a:t>65</a:t>
                      </a:r>
                      <a:r>
                        <a:rPr lang="fr-CA" sz="1100" b="0" i="0" u="none" strike="noStrike" noProof="0" smtClean="0">
                          <a:solidFill>
                            <a:schemeClr val="bg1"/>
                          </a:solidFill>
                          <a:effectLst/>
                          <a:latin typeface="Arial" panose="020B0604020202020204" pitchFamily="34" charset="0"/>
                          <a:cs typeface="Arial" panose="020B0604020202020204" pitchFamily="34" charset="0"/>
                        </a:rPr>
                        <a:t> %</a:t>
                      </a:r>
                      <a:endParaRPr lang="fr-CA" sz="1100" b="0" i="0" u="none" strike="noStrike" noProof="0"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val="10002"/>
                  </a:ext>
                </a:extLst>
              </a:tr>
              <a:tr h="629102">
                <a:tc>
                  <a:txBody>
                    <a:bodyPr/>
                    <a:lstStyle/>
                    <a:p>
                      <a:pPr algn="l"/>
                      <a:r>
                        <a:rPr lang="fr-CA" sz="1300" dirty="0" smtClean="0">
                          <a:latin typeface="+mn-lt"/>
                          <a:cs typeface="Arial" panose="020B0604020202020204" pitchFamily="34" charset="0"/>
                        </a:rPr>
                        <a:t>Comment qualifieriez-vous les soins</a:t>
                      </a:r>
                      <a:br>
                        <a:rPr lang="fr-CA" sz="1300" dirty="0" smtClean="0">
                          <a:latin typeface="+mn-lt"/>
                          <a:cs typeface="Arial" panose="020B0604020202020204" pitchFamily="34" charset="0"/>
                        </a:rPr>
                      </a:br>
                      <a:r>
                        <a:rPr lang="fr-CA" sz="1300" dirty="0" smtClean="0">
                          <a:latin typeface="+mn-lt"/>
                          <a:cs typeface="Arial" panose="020B0604020202020204" pitchFamily="34" charset="0"/>
                        </a:rPr>
                        <a:t>de santé de façon globale dans votre pays? (</a:t>
                      </a:r>
                      <a:r>
                        <a:rPr lang="fr-CA" sz="1300" i="1" dirty="0" smtClean="0">
                          <a:latin typeface="+mn-lt"/>
                          <a:cs typeface="Arial" panose="020B0604020202020204" pitchFamily="34" charset="0"/>
                        </a:rPr>
                        <a:t>soins excellents ou très bons</a:t>
                      </a:r>
                      <a:r>
                        <a:rPr lang="fr-CA" sz="1300" dirty="0" smtClean="0">
                          <a:latin typeface="+mn-lt"/>
                          <a:cs typeface="Arial" panose="020B0604020202020204" pitchFamily="34" charset="0"/>
                        </a:rPr>
                        <a:t>)</a:t>
                      </a:r>
                      <a:endParaRPr lang="fr-CA" sz="1300" dirty="0">
                        <a:latin typeface="+mn-lt"/>
                        <a:cs typeface="Arial" panose="020B0604020202020204" pitchFamily="34" charset="0"/>
                      </a:endParaRPr>
                    </a:p>
                  </a:txBody>
                  <a:tcPr marL="73152" marR="73152" marT="73152" marB="73152"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48</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44</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52</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40</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26</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52</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46</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43 %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54 %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52</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smtClean="0">
                          <a:effectLst/>
                          <a:latin typeface="Arial" panose="020B0604020202020204" pitchFamily="34" charset="0"/>
                          <a:cs typeface="Arial" panose="020B0604020202020204" pitchFamily="34" charset="0"/>
                        </a:rPr>
                        <a:t>45 %</a:t>
                      </a:r>
                      <a:endParaRPr lang="fr-CA" sz="1100" b="0" i="0" u="none" strike="noStrike" noProof="0" dirty="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024"/>
                    </a:solidFill>
                  </a:tcPr>
                </a:tc>
                <a:tc>
                  <a:txBody>
                    <a:bodyPr/>
                    <a:lstStyle/>
                    <a:p>
                      <a:pPr algn="ctr" fontAlgn="b"/>
                      <a:r>
                        <a:rPr lang="fr-CA" sz="1100" b="0" i="0" u="none" strike="noStrike" noProof="0" dirty="0" smtClean="0">
                          <a:solidFill>
                            <a:schemeClr val="bg1"/>
                          </a:solidFill>
                          <a:effectLst/>
                          <a:latin typeface="Arial" panose="020B0604020202020204" pitchFamily="34" charset="0"/>
                          <a:cs typeface="Arial" panose="020B0604020202020204" pitchFamily="34" charset="0"/>
                        </a:rPr>
                        <a:t>51</a:t>
                      </a:r>
                      <a:r>
                        <a:rPr lang="fr-CA" sz="1100" b="0" i="0" u="none" strike="noStrike" noProof="0" smtClean="0">
                          <a:solidFill>
                            <a:schemeClr val="bg1"/>
                          </a:solidFill>
                          <a:effectLst/>
                          <a:latin typeface="Arial" panose="020B0604020202020204" pitchFamily="34" charset="0"/>
                          <a:cs typeface="Arial" panose="020B0604020202020204" pitchFamily="34" charset="0"/>
                        </a:rPr>
                        <a:t> %</a:t>
                      </a:r>
                      <a:endParaRPr lang="fr-CA" sz="1100" b="0" i="0" u="none" strike="noStrike" noProof="0"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val="10003"/>
                  </a:ext>
                </a:extLst>
              </a:tr>
              <a:tr h="864096">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fr-CA" sz="1300" baseline="0" noProof="0" dirty="0" smtClean="0">
                          <a:solidFill>
                            <a:schemeClr val="tx1"/>
                          </a:solidFill>
                          <a:latin typeface="+mn-lt"/>
                          <a:cs typeface="Arial" panose="020B0604020202020204" pitchFamily="34" charset="0"/>
                        </a:rPr>
                        <a:t>Globalement, vous estimez que le système est assez efficace et que </a:t>
                      </a:r>
                      <a:r>
                        <a:rPr lang="fr-CA" sz="1300" b="1" baseline="0" noProof="0" dirty="0" smtClean="0">
                          <a:solidFill>
                            <a:schemeClr val="tx1"/>
                          </a:solidFill>
                          <a:latin typeface="+mn-lt"/>
                          <a:cs typeface="Arial" panose="020B0604020202020204" pitchFamily="34" charset="0"/>
                        </a:rPr>
                        <a:t>seuls quelques petits changements </a:t>
                      </a:r>
                      <a:r>
                        <a:rPr lang="fr-CA" sz="1300" baseline="0" noProof="0" dirty="0" smtClean="0">
                          <a:solidFill>
                            <a:schemeClr val="tx1"/>
                          </a:solidFill>
                          <a:latin typeface="+mn-lt"/>
                          <a:cs typeface="Arial" panose="020B0604020202020204" pitchFamily="34" charset="0"/>
                        </a:rPr>
                        <a:t>sont nécessaires pour le rendre plus efficace.</a:t>
                      </a:r>
                    </a:p>
                  </a:txBody>
                  <a:tcPr marL="73152" marR="73152" marT="73152" marB="73152"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35</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smtClean="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35</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smtClean="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38</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smtClean="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29</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smtClean="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22</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smtClean="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38</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smtClean="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39</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smtClean="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41</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smtClean="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38 %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43 %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35 %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024"/>
                    </a:solidFill>
                  </a:tcPr>
                </a:tc>
                <a:tc>
                  <a:txBody>
                    <a:bodyPr/>
                    <a:lstStyle/>
                    <a:p>
                      <a:pPr algn="ctr" fontAlgn="b"/>
                      <a:r>
                        <a:rPr lang="fr-CA" sz="1100" b="0" i="0" u="none" strike="noStrike" noProof="0" dirty="0" smtClean="0">
                          <a:solidFill>
                            <a:schemeClr val="bg1"/>
                          </a:solidFill>
                          <a:effectLst/>
                          <a:latin typeface="Arial" panose="020B0604020202020204" pitchFamily="34" charset="0"/>
                          <a:cs typeface="Arial" panose="020B0604020202020204" pitchFamily="34" charset="0"/>
                        </a:rPr>
                        <a:t>44 %</a:t>
                      </a:r>
                    </a:p>
                  </a:txBody>
                  <a:tcPr marL="9525" marR="9525" marT="9525"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custDataLst>
              <p:tags r:id="rId2"/>
            </p:custDataLst>
          </p:nvPr>
        </p:nvSpPr>
        <p:spPr>
          <a:xfrm>
            <a:off x="370940" y="370637"/>
            <a:ext cx="8229600" cy="938719"/>
          </a:xfrm>
        </p:spPr>
        <p:txBody>
          <a:bodyPr/>
          <a:lstStyle/>
          <a:p>
            <a:r>
              <a:rPr lang="fr-FR" dirty="0"/>
              <a:t>Les perceptions du système de santé </a:t>
            </a:r>
            <a:r>
              <a:rPr lang="fr-FR" dirty="0" smtClean="0"/>
              <a:t>varient</a:t>
            </a:r>
            <a:br>
              <a:rPr lang="fr-FR" dirty="0" smtClean="0"/>
            </a:br>
            <a:r>
              <a:rPr lang="fr-FR" dirty="0" smtClean="0"/>
              <a:t>d’une </a:t>
            </a:r>
            <a:r>
              <a:rPr lang="fr-FR" dirty="0"/>
              <a:t>province à l’autre</a:t>
            </a:r>
            <a:endParaRPr lang="en-CA" dirty="0"/>
          </a:p>
        </p:txBody>
      </p:sp>
      <p:grpSp>
        <p:nvGrpSpPr>
          <p:cNvPr id="25" name="Group 2"/>
          <p:cNvGrpSpPr/>
          <p:nvPr>
            <p:custDataLst>
              <p:tags r:id="rId3"/>
            </p:custDataLst>
          </p:nvPr>
        </p:nvGrpSpPr>
        <p:grpSpPr>
          <a:xfrm>
            <a:off x="459578" y="6177930"/>
            <a:ext cx="5607998" cy="261625"/>
            <a:chOff x="1559256" y="5157193"/>
            <a:chExt cx="5607998" cy="253469"/>
          </a:xfrm>
        </p:grpSpPr>
        <p:grpSp>
          <p:nvGrpSpPr>
            <p:cNvPr id="26" name="Group 3"/>
            <p:cNvGrpSpPr/>
            <p:nvPr/>
          </p:nvGrpSpPr>
          <p:grpSpPr>
            <a:xfrm>
              <a:off x="1559256" y="5157202"/>
              <a:ext cx="2007598" cy="253454"/>
              <a:chOff x="2989195" y="6289577"/>
              <a:chExt cx="2186857" cy="264691"/>
            </a:xfrm>
          </p:grpSpPr>
          <p:sp>
            <p:nvSpPr>
              <p:cNvPr id="33"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34"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27" name="Group 5"/>
            <p:cNvGrpSpPr/>
            <p:nvPr/>
          </p:nvGrpSpPr>
          <p:grpSpPr>
            <a:xfrm>
              <a:off x="3494846" y="5157208"/>
              <a:ext cx="1800200" cy="253454"/>
              <a:chOff x="5092578" y="6289583"/>
              <a:chExt cx="2157032" cy="264691"/>
            </a:xfrm>
          </p:grpSpPr>
          <p:sp>
            <p:nvSpPr>
              <p:cNvPr id="31"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32"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8" name="Group 7"/>
            <p:cNvGrpSpPr/>
            <p:nvPr/>
          </p:nvGrpSpPr>
          <p:grpSpPr>
            <a:xfrm>
              <a:off x="5367053" y="5157193"/>
              <a:ext cx="1800201" cy="253454"/>
              <a:chOff x="7088602" y="6289568"/>
              <a:chExt cx="2157034" cy="264691"/>
            </a:xfrm>
          </p:grpSpPr>
          <p:sp>
            <p:nvSpPr>
              <p:cNvPr id="29"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30"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099835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1"/>
            </p:custDataLst>
          </p:nvPr>
        </p:nvSpPr>
        <p:spPr>
          <a:xfrm>
            <a:off x="384174" y="1271016"/>
            <a:ext cx="8076257" cy="4525963"/>
          </a:xfrm>
        </p:spPr>
        <p:txBody>
          <a:bodyPr>
            <a:normAutofit/>
          </a:bodyPr>
          <a:lstStyle/>
          <a:p>
            <a:pPr marL="0" indent="0">
              <a:lnSpc>
                <a:spcPts val="1600"/>
              </a:lnSpc>
              <a:buNone/>
            </a:pPr>
            <a:r>
              <a:rPr lang="fr-FR" sz="1200" b="0" dirty="0">
                <a:solidFill>
                  <a:schemeClr val="tx1"/>
                </a:solidFill>
                <a:latin typeface="Arial" panose="020B0604020202020204" pitchFamily="34" charset="0"/>
              </a:rPr>
              <a:t>Le Canada, comme bon nombre de pays développés, a défini la prestation de soins axés sur </a:t>
            </a:r>
            <a:r>
              <a:rPr lang="fr-FR" sz="1200" b="0" dirty="0" smtClean="0">
                <a:solidFill>
                  <a:schemeClr val="tx1"/>
                </a:solidFill>
                <a:latin typeface="Arial" panose="020B0604020202020204" pitchFamily="34" charset="0"/>
              </a:rPr>
              <a:t>la personne </a:t>
            </a:r>
            <a:r>
              <a:rPr lang="fr-FR" sz="1200" b="0" dirty="0">
                <a:solidFill>
                  <a:schemeClr val="tx1"/>
                </a:solidFill>
                <a:latin typeface="Arial" panose="020B0604020202020204" pitchFamily="34" charset="0"/>
              </a:rPr>
              <a:t>comme un objectif en matière de soins de santé. Le présent recueil de graphiques compare les expériences des Canadiens à celles d’adultes de 10 autres pays développés. Il brosse ainsi un portrait évocateur de la capacité des systèmes de santé du Canada à répondre aux besoins et aux attentes des patients. </a:t>
            </a:r>
          </a:p>
          <a:p>
            <a:pPr marL="0" indent="0">
              <a:lnSpc>
                <a:spcPts val="1600"/>
              </a:lnSpc>
              <a:buNone/>
            </a:pPr>
            <a:r>
              <a:rPr lang="fr-FR" sz="1200" b="0" dirty="0">
                <a:solidFill>
                  <a:schemeClr val="tx1"/>
                </a:solidFill>
                <a:latin typeface="Arial" panose="020B0604020202020204" pitchFamily="34" charset="0"/>
              </a:rPr>
              <a:t>Les Canadiens continuent de faire état de temps d’attente plus longs que les adultes des autres pays </a:t>
            </a:r>
            <a:r>
              <a:rPr lang="fr-CA" sz="1200" b="0" dirty="0">
                <a:solidFill>
                  <a:schemeClr val="tx1"/>
                </a:solidFill>
                <a:latin typeface="Arial" panose="020B0604020202020204" pitchFamily="34" charset="0"/>
              </a:rPr>
              <a:t>pour voir un médecin ou un spécialiste ou pour une visite </a:t>
            </a:r>
            <a:r>
              <a:rPr lang="fr-CA" sz="1200" b="0" dirty="0" smtClean="0">
                <a:solidFill>
                  <a:schemeClr val="tx1"/>
                </a:solidFill>
                <a:latin typeface="Arial" panose="020B0604020202020204" pitchFamily="34" charset="0"/>
              </a:rPr>
              <a:t>à l’urgence</a:t>
            </a:r>
            <a:r>
              <a:rPr lang="fr-FR" sz="1200" b="0" dirty="0">
                <a:solidFill>
                  <a:schemeClr val="tx1"/>
                </a:solidFill>
                <a:latin typeface="Arial" panose="020B0604020202020204" pitchFamily="34" charset="0"/>
              </a:rPr>
              <a:t>.</a:t>
            </a:r>
            <a:r>
              <a:rPr lang="fr-FR" sz="1200" b="0" dirty="0" smtClean="0">
                <a:solidFill>
                  <a:schemeClr val="tx1"/>
                </a:solidFill>
                <a:latin typeface="Arial" panose="020B0604020202020204" pitchFamily="34" charset="0"/>
              </a:rPr>
              <a:t> </a:t>
            </a:r>
            <a:r>
              <a:rPr lang="fr-FR" sz="1200" b="0" dirty="0">
                <a:solidFill>
                  <a:schemeClr val="tx1"/>
                </a:solidFill>
                <a:latin typeface="Arial" panose="020B0604020202020204" pitchFamily="34" charset="0"/>
              </a:rPr>
              <a:t>Cependant, une fois les soins </a:t>
            </a:r>
            <a:r>
              <a:rPr lang="fr-FR" sz="1200" b="0" dirty="0" smtClean="0">
                <a:solidFill>
                  <a:schemeClr val="tx1"/>
                </a:solidFill>
                <a:latin typeface="Arial" panose="020B0604020202020204" pitchFamily="34" charset="0"/>
              </a:rPr>
              <a:t>reçus</a:t>
            </a:r>
            <a:r>
              <a:rPr lang="fr-FR" sz="1200" b="0" dirty="0">
                <a:solidFill>
                  <a:schemeClr val="tx1"/>
                </a:solidFill>
                <a:latin typeface="Arial" panose="020B0604020202020204" pitchFamily="34" charset="0"/>
              </a:rPr>
              <a:t>, ils sont généralement satisfaits de leurs dispensateurs habituels et de la coordination des soins entre les dispensateurs dans des proportions semblables ou supérieures à la moyenne internationale. </a:t>
            </a:r>
          </a:p>
          <a:p>
            <a:pPr marL="0" indent="0">
              <a:lnSpc>
                <a:spcPts val="1600"/>
              </a:lnSpc>
              <a:buNone/>
            </a:pPr>
            <a:r>
              <a:rPr lang="fr-FR" sz="1200" b="0" dirty="0">
                <a:solidFill>
                  <a:schemeClr val="tx1"/>
                </a:solidFill>
                <a:latin typeface="Arial" panose="020B0604020202020204" pitchFamily="34" charset="0"/>
              </a:rPr>
              <a:t>Certains résultats doivent faire l’objet d’un examen plus approfondi, notamment ceux selon lesquels les Canadiens </a:t>
            </a:r>
            <a:r>
              <a:rPr lang="fr-FR" sz="1200" b="0" dirty="0" smtClean="0">
                <a:solidFill>
                  <a:schemeClr val="tx1"/>
                </a:solidFill>
                <a:latin typeface="Arial" panose="020B0604020202020204" pitchFamily="34" charset="0"/>
              </a:rPr>
              <a:t>sont de plus grands utilisateurs de </a:t>
            </a:r>
            <a:r>
              <a:rPr lang="fr-FR" sz="1200" b="0" dirty="0">
                <a:solidFill>
                  <a:schemeClr val="tx1"/>
                </a:solidFill>
                <a:latin typeface="Arial" panose="020B0604020202020204" pitchFamily="34" charset="0"/>
              </a:rPr>
              <a:t>certains services de santé (p. ex. aux services d’urgence, aux </a:t>
            </a:r>
            <a:r>
              <a:rPr lang="fr-FR" sz="1200" b="0" dirty="0" smtClean="0">
                <a:solidFill>
                  <a:schemeClr val="tx1"/>
                </a:solidFill>
                <a:latin typeface="Arial" panose="020B0604020202020204" pitchFamily="34" charset="0"/>
              </a:rPr>
              <a:t>médicaments,</a:t>
            </a:r>
            <a:br>
              <a:rPr lang="fr-FR" sz="1200" b="0" dirty="0" smtClean="0">
                <a:solidFill>
                  <a:schemeClr val="tx1"/>
                </a:solidFill>
                <a:latin typeface="Arial" panose="020B0604020202020204" pitchFamily="34" charset="0"/>
              </a:rPr>
            </a:br>
            <a:r>
              <a:rPr lang="fr-FR" sz="1200" b="0" dirty="0" smtClean="0">
                <a:solidFill>
                  <a:schemeClr val="tx1"/>
                </a:solidFill>
                <a:latin typeface="Arial" panose="020B0604020202020204" pitchFamily="34" charset="0"/>
              </a:rPr>
              <a:t>aux </a:t>
            </a:r>
            <a:r>
              <a:rPr lang="fr-FR" sz="1200" b="0" dirty="0">
                <a:solidFill>
                  <a:schemeClr val="tx1"/>
                </a:solidFill>
                <a:latin typeface="Arial" panose="020B0604020202020204" pitchFamily="34" charset="0"/>
              </a:rPr>
              <a:t>consultations de médecins) que les adultes de la plupart des autres pays et selon </a:t>
            </a:r>
            <a:r>
              <a:rPr lang="fr-FR" sz="1200" b="0" dirty="0" smtClean="0">
                <a:solidFill>
                  <a:schemeClr val="tx1"/>
                </a:solidFill>
                <a:latin typeface="Arial" panose="020B0604020202020204" pitchFamily="34" charset="0"/>
              </a:rPr>
              <a:t>lesquels les </a:t>
            </a:r>
            <a:r>
              <a:rPr lang="fr-FR" sz="1200" b="0" dirty="0">
                <a:solidFill>
                  <a:schemeClr val="tx1"/>
                </a:solidFill>
                <a:latin typeface="Arial" panose="020B0604020202020204" pitchFamily="34" charset="0"/>
              </a:rPr>
              <a:t>Canadiens </a:t>
            </a:r>
            <a:r>
              <a:rPr lang="fr-FR" sz="1200" b="0" dirty="0" smtClean="0">
                <a:solidFill>
                  <a:schemeClr val="tx1"/>
                </a:solidFill>
                <a:latin typeface="Arial" panose="020B0604020202020204" pitchFamily="34" charset="0"/>
              </a:rPr>
              <a:t>à</a:t>
            </a:r>
            <a:br>
              <a:rPr lang="fr-FR" sz="1200" b="0" dirty="0" smtClean="0">
                <a:solidFill>
                  <a:schemeClr val="tx1"/>
                </a:solidFill>
                <a:latin typeface="Arial" panose="020B0604020202020204" pitchFamily="34" charset="0"/>
              </a:rPr>
            </a:br>
            <a:r>
              <a:rPr lang="fr-FR" sz="1200" b="0" dirty="0" smtClean="0">
                <a:solidFill>
                  <a:schemeClr val="tx1"/>
                </a:solidFill>
                <a:latin typeface="Arial" panose="020B0604020202020204" pitchFamily="34" charset="0"/>
              </a:rPr>
              <a:t>faible </a:t>
            </a:r>
            <a:r>
              <a:rPr lang="fr-FR" sz="1200" b="0" dirty="0">
                <a:solidFill>
                  <a:schemeClr val="tx1"/>
                </a:solidFill>
                <a:latin typeface="Arial" panose="020B0604020202020204" pitchFamily="34" charset="0"/>
              </a:rPr>
              <a:t>revenu doivent surmonter plus d’obstacles </a:t>
            </a:r>
            <a:r>
              <a:rPr lang="fr-FR" sz="1200" b="0" dirty="0" smtClean="0">
                <a:solidFill>
                  <a:schemeClr val="tx1"/>
                </a:solidFill>
                <a:latin typeface="Arial" panose="020B0604020202020204" pitchFamily="34" charset="0"/>
              </a:rPr>
              <a:t>financiers </a:t>
            </a:r>
            <a:r>
              <a:rPr lang="fr-FR" sz="1200" b="0" dirty="0">
                <a:solidFill>
                  <a:schemeClr val="tx1"/>
                </a:solidFill>
                <a:latin typeface="Arial" panose="020B0604020202020204" pitchFamily="34" charset="0"/>
              </a:rPr>
              <a:t>pour accéder aux soins. Enfin, le recueil de graphiques rend compte de variations dans les résultats, tant au Canada que d’un pays à l’autre</a:t>
            </a:r>
            <a:r>
              <a:rPr lang="fr-FR" sz="1200" b="0" dirty="0" smtClean="0">
                <a:solidFill>
                  <a:schemeClr val="tx1"/>
                </a:solidFill>
                <a:latin typeface="Arial" panose="020B0604020202020204" pitchFamily="34" charset="0"/>
              </a:rPr>
              <a:t>. Il </a:t>
            </a:r>
            <a:r>
              <a:rPr lang="fr-FR" sz="1200" b="0" dirty="0">
                <a:solidFill>
                  <a:schemeClr val="tx1"/>
                </a:solidFill>
                <a:latin typeface="Arial" panose="020B0604020202020204" pitchFamily="34" charset="0"/>
              </a:rPr>
              <a:t>permet donc </a:t>
            </a:r>
            <a:r>
              <a:rPr lang="fr-FR" sz="1200" b="0" dirty="0" smtClean="0">
                <a:solidFill>
                  <a:schemeClr val="tx1"/>
                </a:solidFill>
                <a:latin typeface="Arial" panose="020B0604020202020204" pitchFamily="34" charset="0"/>
              </a:rPr>
              <a:t>d’explorer</a:t>
            </a:r>
            <a:br>
              <a:rPr lang="fr-FR" sz="1200" b="0" dirty="0" smtClean="0">
                <a:solidFill>
                  <a:schemeClr val="tx1"/>
                </a:solidFill>
                <a:latin typeface="Arial" panose="020B0604020202020204" pitchFamily="34" charset="0"/>
              </a:rPr>
            </a:br>
            <a:r>
              <a:rPr lang="fr-FR" sz="1200" b="0" dirty="0" smtClean="0">
                <a:solidFill>
                  <a:schemeClr val="tx1"/>
                </a:solidFill>
                <a:latin typeface="Arial" panose="020B0604020202020204" pitchFamily="34" charset="0"/>
              </a:rPr>
              <a:t>les </a:t>
            </a:r>
            <a:r>
              <a:rPr lang="fr-FR" sz="1200" b="0" dirty="0">
                <a:solidFill>
                  <a:schemeClr val="tx1"/>
                </a:solidFill>
                <a:latin typeface="Arial" panose="020B0604020202020204" pitchFamily="34" charset="0"/>
              </a:rPr>
              <a:t>politiques et </a:t>
            </a:r>
            <a:r>
              <a:rPr lang="fr-FR" sz="1200" b="0" dirty="0" smtClean="0">
                <a:solidFill>
                  <a:schemeClr val="tx1"/>
                </a:solidFill>
                <a:latin typeface="Arial" panose="020B0604020202020204" pitchFamily="34" charset="0"/>
              </a:rPr>
              <a:t>pratiques </a:t>
            </a:r>
            <a:r>
              <a:rPr lang="fr-FR" sz="1200" b="0" dirty="0">
                <a:solidFill>
                  <a:schemeClr val="tx1"/>
                </a:solidFill>
                <a:latin typeface="Arial" panose="020B0604020202020204" pitchFamily="34" charset="0"/>
              </a:rPr>
              <a:t>exemplaires qui ont été mises en place dans les </a:t>
            </a:r>
            <a:r>
              <a:rPr lang="fr-FR" sz="1200" b="0" dirty="0" smtClean="0">
                <a:solidFill>
                  <a:schemeClr val="tx1"/>
                </a:solidFill>
                <a:latin typeface="Arial" panose="020B0604020202020204" pitchFamily="34" charset="0"/>
              </a:rPr>
              <a:t>provinces et </a:t>
            </a:r>
            <a:r>
              <a:rPr lang="fr-FR" sz="1200" b="0" dirty="0">
                <a:solidFill>
                  <a:schemeClr val="tx1"/>
                </a:solidFill>
                <a:latin typeface="Arial" panose="020B0604020202020204" pitchFamily="34" charset="0"/>
              </a:rPr>
              <a:t>pays ayant </a:t>
            </a:r>
            <a:r>
              <a:rPr lang="fr-FR" sz="1200" b="0" dirty="0" smtClean="0">
                <a:solidFill>
                  <a:schemeClr val="tx1"/>
                </a:solidFill>
                <a:latin typeface="Arial" panose="020B0604020202020204" pitchFamily="34" charset="0"/>
              </a:rPr>
              <a:t>obtenu les</a:t>
            </a:r>
            <a:br>
              <a:rPr lang="fr-FR" sz="1200" b="0" dirty="0" smtClean="0">
                <a:solidFill>
                  <a:schemeClr val="tx1"/>
                </a:solidFill>
                <a:latin typeface="Arial" panose="020B0604020202020204" pitchFamily="34" charset="0"/>
              </a:rPr>
            </a:br>
            <a:r>
              <a:rPr lang="fr-FR" sz="1200" b="0" dirty="0" smtClean="0">
                <a:solidFill>
                  <a:schemeClr val="tx1"/>
                </a:solidFill>
                <a:latin typeface="Arial" panose="020B0604020202020204" pitchFamily="34" charset="0"/>
              </a:rPr>
              <a:t>meilleurs </a:t>
            </a:r>
            <a:r>
              <a:rPr lang="fr-FR" sz="1200" b="0" dirty="0">
                <a:solidFill>
                  <a:schemeClr val="tx1"/>
                </a:solidFill>
                <a:latin typeface="Arial" panose="020B0604020202020204" pitchFamily="34" charset="0"/>
              </a:rPr>
              <a:t>résultats</a:t>
            </a:r>
            <a:r>
              <a:rPr lang="fr-FR" sz="1200" b="0" dirty="0" smtClean="0">
                <a:solidFill>
                  <a:schemeClr val="tx1"/>
                </a:solidFill>
                <a:latin typeface="Arial" panose="020B0604020202020204" pitchFamily="34" charset="0"/>
              </a:rPr>
              <a:t>.</a:t>
            </a:r>
          </a:p>
        </p:txBody>
      </p:sp>
      <p:sp>
        <p:nvSpPr>
          <p:cNvPr id="4" name="Title 3"/>
          <p:cNvSpPr>
            <a:spLocks noGrp="1"/>
          </p:cNvSpPr>
          <p:nvPr>
            <p:ph type="title"/>
            <p:custDataLst>
              <p:tags r:id="rId2"/>
            </p:custDataLst>
          </p:nvPr>
        </p:nvSpPr>
        <p:spPr/>
        <p:txBody>
          <a:bodyPr/>
          <a:lstStyle/>
          <a:p>
            <a:r>
              <a:rPr lang="fr-CA" dirty="0"/>
              <a:t>Sommaire</a:t>
            </a:r>
            <a:endParaRPr lang="en-CA" dirty="0"/>
          </a:p>
        </p:txBody>
      </p:sp>
    </p:spTree>
    <p:extLst>
      <p:ext uri="{BB962C8B-B14F-4D97-AF65-F5344CB8AC3E}">
        <p14:creationId xmlns:p14="http://schemas.microsoft.com/office/powerpoint/2010/main" val="39694020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773060" cy="938719"/>
          </a:xfrm>
        </p:spPr>
        <p:txBody>
          <a:bodyPr/>
          <a:lstStyle/>
          <a:p>
            <a:r>
              <a:rPr lang="fr-FR" sz="2900" dirty="0"/>
              <a:t>Les Canadiens font davantage appel aux médecins pour obtenir des soins que les résidents des autres </a:t>
            </a:r>
            <a:r>
              <a:rPr lang="fr-FR" sz="2900" dirty="0" smtClean="0"/>
              <a:t>pays</a:t>
            </a:r>
            <a:endParaRPr lang="en-CA" sz="2900" dirty="0"/>
          </a:p>
        </p:txBody>
      </p:sp>
      <p:sp>
        <p:nvSpPr>
          <p:cNvPr id="6" name="Rectangle 5"/>
          <p:cNvSpPr/>
          <p:nvPr>
            <p:custDataLst>
              <p:tags r:id="rId2"/>
            </p:custDataLst>
          </p:nvPr>
        </p:nvSpPr>
        <p:spPr>
          <a:xfrm>
            <a:off x="4524821" y="5292496"/>
            <a:ext cx="4106303" cy="784830"/>
          </a:xfrm>
          <a:prstGeom prst="rect">
            <a:avLst/>
          </a:prstGeom>
        </p:spPr>
        <p:txBody>
          <a:bodyPr wrap="square">
            <a:spAutoFit/>
          </a:bodyPr>
          <a:lstStyle/>
          <a:p>
            <a:pPr>
              <a:defRPr/>
            </a:pPr>
            <a:r>
              <a:rPr lang="fr-CA" sz="900" b="1" dirty="0">
                <a:latin typeface="Arial" panose="020B0604020202020204" pitchFamily="34" charset="0"/>
                <a:cs typeface="Arial" panose="020B0604020202020204" pitchFamily="34" charset="0"/>
              </a:rPr>
              <a:t>Remarque</a:t>
            </a:r>
          </a:p>
          <a:p>
            <a:pPr>
              <a:defRPr/>
            </a:pPr>
            <a:r>
              <a:rPr lang="fr-CA" sz="900" dirty="0" smtClean="0">
                <a:latin typeface="Arial" panose="020B0604020202020204" pitchFamily="34" charset="0"/>
                <a:cs typeface="Arial" panose="020B0604020202020204" pitchFamily="34" charset="0"/>
              </a:rPr>
              <a:t>La </a:t>
            </a:r>
            <a:r>
              <a:rPr lang="fr-CA" sz="900" dirty="0">
                <a:latin typeface="Arial" panose="020B0604020202020204" pitchFamily="34" charset="0"/>
                <a:cs typeface="Arial" panose="020B0604020202020204" pitchFamily="34" charset="0"/>
              </a:rPr>
              <a:t>moyenne du Fonds du Commonwealth est calculée à l’aide des données des pays suivants : Allemagne, Australie, Canada, États-Unis, Finlande, France, Norvège, Nouvelle-Zélande, Royaume-Uni et Suède</a:t>
            </a:r>
            <a:r>
              <a:rPr lang="fr-CA" sz="900" dirty="0" smtClean="0">
                <a:latin typeface="Arial" panose="020B0604020202020204" pitchFamily="34" charset="0"/>
                <a:cs typeface="Arial" panose="020B0604020202020204" pitchFamily="34" charset="0"/>
              </a:rPr>
              <a:t>. </a:t>
            </a:r>
            <a:r>
              <a:rPr lang="fr-FR" sz="900" dirty="0">
                <a:latin typeface="Arial" panose="020B0604020202020204" pitchFamily="34" charset="0"/>
                <a:cs typeface="Arial" panose="020B0604020202020204" pitchFamily="34" charset="0"/>
              </a:rPr>
              <a:t>(Sources : OCDE et ICIS</a:t>
            </a:r>
            <a:r>
              <a:rPr lang="fr-FR" sz="900" dirty="0" smtClean="0">
                <a:latin typeface="Arial" panose="020B0604020202020204" pitchFamily="34" charset="0"/>
                <a:cs typeface="Arial" panose="020B0604020202020204" pitchFamily="34" charset="0"/>
              </a:rPr>
              <a:t>*.)</a:t>
            </a:r>
            <a:endParaRPr lang="fr-FR" sz="900" dirty="0">
              <a:latin typeface="Arial" panose="020B0604020202020204" pitchFamily="34" charset="0"/>
              <a:cs typeface="Arial" panose="020B0604020202020204" pitchFamily="34" charset="0"/>
            </a:endParaRPr>
          </a:p>
        </p:txBody>
      </p:sp>
      <p:graphicFrame>
        <p:nvGraphicFramePr>
          <p:cNvPr id="16" name="Chart 15"/>
          <p:cNvGraphicFramePr/>
          <p:nvPr>
            <p:custDataLst>
              <p:tags r:id="rId3"/>
            </p:custDataLst>
            <p:extLst>
              <p:ext uri="{D42A27DB-BD31-4B8C-83A1-F6EECF244321}">
                <p14:modId xmlns:p14="http://schemas.microsoft.com/office/powerpoint/2010/main" val="1112470657"/>
              </p:ext>
            </p:extLst>
          </p:nvPr>
        </p:nvGraphicFramePr>
        <p:xfrm>
          <a:off x="483718" y="2798786"/>
          <a:ext cx="3600400" cy="3222502"/>
        </p:xfrm>
        <a:graphic>
          <a:graphicData uri="http://schemas.openxmlformats.org/drawingml/2006/chart">
            <c:chart xmlns:c="http://schemas.openxmlformats.org/drawingml/2006/chart" xmlns:r="http://schemas.openxmlformats.org/officeDocument/2006/relationships" r:id="rId15"/>
          </a:graphicData>
        </a:graphic>
      </p:graphicFrame>
      <p:sp>
        <p:nvSpPr>
          <p:cNvPr id="17" name="TextBox 16"/>
          <p:cNvSpPr txBox="1"/>
          <p:nvPr>
            <p:custDataLst>
              <p:tags r:id="rId4"/>
            </p:custDataLst>
          </p:nvPr>
        </p:nvSpPr>
        <p:spPr>
          <a:xfrm>
            <a:off x="4498540" y="4146465"/>
            <a:ext cx="4321932" cy="923330"/>
          </a:xfrm>
          <a:prstGeom prst="rect">
            <a:avLst/>
          </a:prstGeom>
          <a:noFill/>
        </p:spPr>
        <p:txBody>
          <a:bodyPr wrap="square" rtlCol="0">
            <a:spAutoFit/>
          </a:bodyPr>
          <a:lstStyle/>
          <a:p>
            <a:r>
              <a:rPr lang="fr-CA" dirty="0"/>
              <a:t>Nombre de médecins par 1 000 habitants* </a:t>
            </a:r>
          </a:p>
          <a:p>
            <a:r>
              <a:rPr lang="fr-FR" b="1" dirty="0">
                <a:solidFill>
                  <a:srgbClr val="852062"/>
                </a:solidFill>
              </a:rPr>
              <a:t>Canada : 2,5</a:t>
            </a:r>
          </a:p>
          <a:p>
            <a:r>
              <a:rPr lang="fr-FR" b="1" dirty="0">
                <a:solidFill>
                  <a:srgbClr val="852062"/>
                </a:solidFill>
              </a:rPr>
              <a:t>Moyenne du FCMW : 3,5</a:t>
            </a:r>
          </a:p>
        </p:txBody>
      </p:sp>
      <p:pic>
        <p:nvPicPr>
          <p:cNvPr id="18" name="Picture 17"/>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7905195" y="4528612"/>
            <a:ext cx="586158" cy="700588"/>
          </a:xfrm>
          <a:prstGeom prst="rect">
            <a:avLst/>
          </a:prstGeom>
        </p:spPr>
      </p:pic>
      <p:sp>
        <p:nvSpPr>
          <p:cNvPr id="20" name="TextBox 19"/>
          <p:cNvSpPr txBox="1"/>
          <p:nvPr>
            <p:custDataLst>
              <p:tags r:id="rId6"/>
            </p:custDataLst>
          </p:nvPr>
        </p:nvSpPr>
        <p:spPr>
          <a:xfrm>
            <a:off x="4498540" y="2852936"/>
            <a:ext cx="4177916" cy="923330"/>
          </a:xfrm>
          <a:prstGeom prst="rect">
            <a:avLst/>
          </a:prstGeom>
          <a:noFill/>
        </p:spPr>
        <p:txBody>
          <a:bodyPr wrap="square" rtlCol="0">
            <a:spAutoFit/>
          </a:bodyPr>
          <a:lstStyle/>
          <a:p>
            <a:r>
              <a:rPr lang="fr-CA" dirty="0" smtClean="0"/>
              <a:t>Consultations de médecin par habitant* </a:t>
            </a:r>
            <a:r>
              <a:rPr lang="fr-FR" b="1" dirty="0">
                <a:solidFill>
                  <a:srgbClr val="852062"/>
                </a:solidFill>
              </a:rPr>
              <a:t>Canada : 7,6</a:t>
            </a:r>
          </a:p>
          <a:p>
            <a:r>
              <a:rPr lang="fr-FR" b="1" dirty="0">
                <a:solidFill>
                  <a:srgbClr val="852062"/>
                </a:solidFill>
              </a:rPr>
              <a:t>Moyenne du FCMW : 5,8</a:t>
            </a:r>
          </a:p>
        </p:txBody>
      </p:sp>
      <p:cxnSp>
        <p:nvCxnSpPr>
          <p:cNvPr id="21" name="Straight Connector 20"/>
          <p:cNvCxnSpPr/>
          <p:nvPr>
            <p:custDataLst>
              <p:tags r:id="rId7"/>
            </p:custDataLst>
          </p:nvPr>
        </p:nvCxnSpPr>
        <p:spPr>
          <a:xfrm>
            <a:off x="4570153" y="3933056"/>
            <a:ext cx="3890279" cy="0"/>
          </a:xfrm>
          <a:prstGeom prst="line">
            <a:avLst/>
          </a:prstGeom>
          <a:ln w="6350">
            <a:solidFill>
              <a:srgbClr val="969696"/>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8"/>
            </p:custDataLst>
          </p:nvPr>
        </p:nvCxnSpPr>
        <p:spPr>
          <a:xfrm>
            <a:off x="4570153" y="5229200"/>
            <a:ext cx="3890279" cy="0"/>
          </a:xfrm>
          <a:prstGeom prst="line">
            <a:avLst/>
          </a:prstGeom>
          <a:ln w="6350">
            <a:solidFill>
              <a:srgbClr val="969696"/>
            </a:solidFill>
            <a:prstDash val="soli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custDataLst>
              <p:tags r:id="rId9"/>
            </p:custDataLst>
          </p:nvPr>
        </p:nvPicPr>
        <p:blipFill>
          <a:blip r:embed="rId17" cstate="print">
            <a:extLst>
              <a:ext uri="{28A0092B-C50C-407E-A947-70E740481C1C}">
                <a14:useLocalDpi xmlns:a14="http://schemas.microsoft.com/office/drawing/2010/main" val="0"/>
              </a:ext>
            </a:extLst>
          </a:blip>
          <a:stretch>
            <a:fillRect/>
          </a:stretch>
        </p:blipFill>
        <p:spPr>
          <a:xfrm>
            <a:off x="7843353" y="3377628"/>
            <a:ext cx="648000" cy="555428"/>
          </a:xfrm>
          <a:prstGeom prst="rect">
            <a:avLst/>
          </a:prstGeom>
        </p:spPr>
      </p:pic>
      <p:grpSp>
        <p:nvGrpSpPr>
          <p:cNvPr id="23" name="Group 2"/>
          <p:cNvGrpSpPr/>
          <p:nvPr>
            <p:custDataLst>
              <p:tags r:id="rId10"/>
            </p:custDataLst>
          </p:nvPr>
        </p:nvGrpSpPr>
        <p:grpSpPr>
          <a:xfrm>
            <a:off x="459578" y="6177930"/>
            <a:ext cx="5607998" cy="261625"/>
            <a:chOff x="1559256" y="5157193"/>
            <a:chExt cx="5607998" cy="253469"/>
          </a:xfrm>
        </p:grpSpPr>
        <p:grpSp>
          <p:nvGrpSpPr>
            <p:cNvPr id="34" name="Group 3"/>
            <p:cNvGrpSpPr/>
            <p:nvPr/>
          </p:nvGrpSpPr>
          <p:grpSpPr>
            <a:xfrm>
              <a:off x="1559256" y="5157202"/>
              <a:ext cx="2007598" cy="253454"/>
              <a:chOff x="2989195" y="6289577"/>
              <a:chExt cx="2186857" cy="264691"/>
            </a:xfrm>
          </p:grpSpPr>
          <p:sp>
            <p:nvSpPr>
              <p:cNvPr id="41"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42"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5" name="Group 5"/>
            <p:cNvGrpSpPr/>
            <p:nvPr/>
          </p:nvGrpSpPr>
          <p:grpSpPr>
            <a:xfrm>
              <a:off x="3494846" y="5157208"/>
              <a:ext cx="1800200" cy="253454"/>
              <a:chOff x="5092578" y="6289583"/>
              <a:chExt cx="2157032" cy="264691"/>
            </a:xfrm>
          </p:grpSpPr>
          <p:sp>
            <p:nvSpPr>
              <p:cNvPr id="39"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40"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6" name="Group 7"/>
            <p:cNvGrpSpPr/>
            <p:nvPr/>
          </p:nvGrpSpPr>
          <p:grpSpPr>
            <a:xfrm>
              <a:off x="5367053" y="5157193"/>
              <a:ext cx="1800201" cy="253454"/>
              <a:chOff x="7088602" y="6289568"/>
              <a:chExt cx="2157034" cy="264691"/>
            </a:xfrm>
          </p:grpSpPr>
          <p:sp>
            <p:nvSpPr>
              <p:cNvPr id="37"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38"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25" name="Text Placeholder 2"/>
          <p:cNvSpPr txBox="1">
            <a:spLocks/>
          </p:cNvSpPr>
          <p:nvPr>
            <p:custDataLst>
              <p:tags r:id="rId11"/>
            </p:custDataLst>
          </p:nvPr>
        </p:nvSpPr>
        <p:spPr>
          <a:xfrm>
            <a:off x="1314210" y="1554177"/>
            <a:ext cx="7362246" cy="938719"/>
          </a:xfrm>
          <a:prstGeom prst="rect">
            <a:avLst/>
          </a:prstGeom>
          <a:solidFill>
            <a:schemeClr val="bg1"/>
          </a:solidFill>
        </p:spPr>
        <p:txBody>
          <a:bodyPr vert="horz" lIns="0" tIns="45720" rIns="91440" bIns="45720" rtlCol="0" anchor="ctr" anchorCtr="0">
            <a:no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b="0" dirty="0"/>
              <a:t>À l’exception de votre médecin habituel, y </a:t>
            </a:r>
            <a:r>
              <a:rPr lang="fr-FR" sz="1600" b="0" dirty="0" err="1"/>
              <a:t>a-t-il</a:t>
            </a:r>
            <a:r>
              <a:rPr lang="fr-FR" sz="1600" b="0" dirty="0"/>
              <a:t> une infirmière ou un autre membre du corps médical qui participe régulièrement à vos soins de santé (p. ex. pour discuter de vos résultats d’examens et de vos plans de traitement ou pour vous fournir des conseils concernant votre santé)? </a:t>
            </a:r>
          </a:p>
        </p:txBody>
      </p:sp>
      <p:pic>
        <p:nvPicPr>
          <p:cNvPr id="26" name="Picture 5"/>
          <p:cNvPicPr>
            <a:picLocks noChangeAspect="1" noChangeArrowheads="1"/>
          </p:cNvPicPr>
          <p:nvPr>
            <p:custDataLst>
              <p:tags r:id="rId12"/>
            </p:custDataLst>
          </p:nvPr>
        </p:nvPicPr>
        <p:blipFill>
          <a:blip r:embed="rId18" cstate="print">
            <a:extLst>
              <a:ext uri="{28A0092B-C50C-407E-A947-70E740481C1C}">
                <a14:useLocalDpi xmlns:a14="http://schemas.microsoft.com/office/drawing/2010/main" val="0"/>
              </a:ext>
            </a:extLst>
          </a:blip>
          <a:stretch>
            <a:fillRect/>
          </a:stretch>
        </p:blipFill>
        <p:spPr bwMode="auto">
          <a:xfrm>
            <a:off x="467544" y="1675927"/>
            <a:ext cx="720080" cy="71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225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7441420" cy="1361911"/>
          </a:xfrm>
        </p:spPr>
        <p:txBody>
          <a:bodyPr/>
          <a:lstStyle/>
          <a:p>
            <a:r>
              <a:rPr lang="fr-FR" dirty="0"/>
              <a:t>Les Canadiens sont plus satisfaits de leurs interactions avec leurs médecins </a:t>
            </a:r>
            <a:r>
              <a:rPr lang="fr-FR" dirty="0" smtClean="0"/>
              <a:t>réguliers</a:t>
            </a:r>
            <a:br>
              <a:rPr lang="fr-FR" dirty="0" smtClean="0"/>
            </a:br>
            <a:r>
              <a:rPr lang="fr-FR" dirty="0" smtClean="0"/>
              <a:t>que </a:t>
            </a:r>
            <a:r>
              <a:rPr lang="fr-FR" dirty="0"/>
              <a:t>les patients des </a:t>
            </a:r>
            <a:r>
              <a:rPr lang="fr-FR" dirty="0" smtClean="0"/>
              <a:t>autres </a:t>
            </a:r>
            <a:r>
              <a:rPr lang="fr-FR" dirty="0"/>
              <a:t>pays</a:t>
            </a:r>
            <a:endParaRPr lang="en-CA" dirty="0"/>
          </a:p>
        </p:txBody>
      </p:sp>
      <p:graphicFrame>
        <p:nvGraphicFramePr>
          <p:cNvPr id="65" name="Table 3"/>
          <p:cNvGraphicFramePr>
            <a:graphicFrameLocks noGrp="1"/>
          </p:cNvGraphicFramePr>
          <p:nvPr>
            <p:custDataLst>
              <p:tags r:id="rId2"/>
            </p:custDataLst>
            <p:extLst>
              <p:ext uri="{D42A27DB-BD31-4B8C-83A1-F6EECF244321}">
                <p14:modId xmlns:p14="http://schemas.microsoft.com/office/powerpoint/2010/main" val="721066847"/>
              </p:ext>
            </p:extLst>
          </p:nvPr>
        </p:nvGraphicFramePr>
        <p:xfrm>
          <a:off x="488827" y="1988840"/>
          <a:ext cx="7314285" cy="3556872"/>
        </p:xfrm>
        <a:graphic>
          <a:graphicData uri="http://schemas.openxmlformats.org/drawingml/2006/table">
            <a:tbl>
              <a:tblPr firstRow="1" bandRow="1">
                <a:tableStyleId>{2D5ABB26-0587-4C30-8999-92F81FD0307C}</a:tableStyleId>
              </a:tblPr>
              <a:tblGrid>
                <a:gridCol w="4587229">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646936">
                  <a:extLst>
                    <a:ext uri="{9D8B030D-6E8A-4147-A177-3AD203B41FA5}">
                      <a16:colId xmlns:a16="http://schemas.microsoft.com/office/drawing/2014/main" val="20002"/>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b="0" dirty="0" smtClean="0">
                          <a:solidFill>
                            <a:schemeClr val="tx1"/>
                          </a:solidFill>
                          <a:latin typeface="+mn-lt"/>
                          <a:cs typeface="Arial" panose="020B0604020202020204" pitchFamily="34" charset="0"/>
                        </a:rPr>
                        <a:t>Lorsque vous avez besoin de soins ou d’un traitement, dans quelle mesure votre médecin régulier ou l’équipe médicale</a:t>
                      </a:r>
                    </a:p>
                  </a:txBody>
                  <a:tcPr marL="73152" marR="73152" marT="73152" marB="73152" anchor="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1" kern="1200" dirty="0" smtClean="0">
                          <a:solidFill>
                            <a:schemeClr val="tx1"/>
                          </a:solidFill>
                          <a:latin typeface="+mn-lt"/>
                          <a:ea typeface="+mn-ea"/>
                          <a:cs typeface="Arial" panose="020B0604020202020204" pitchFamily="34" charset="0"/>
                        </a:rPr>
                        <a:t>Canada</a:t>
                      </a:r>
                    </a:p>
                  </a:txBody>
                  <a:tcPr marL="73152" marR="73152" marT="73152" marB="73152" anchor="b">
                    <a:solidFill>
                      <a:srgbClr val="DDDDDD"/>
                    </a:solidFill>
                  </a:tcPr>
                </a:tc>
                <a:tc>
                  <a:txBody>
                    <a:bodyPr/>
                    <a:lstStyle/>
                    <a:p>
                      <a:pPr algn="ctr" rtl="0" fontAlgn="b"/>
                      <a:r>
                        <a:rPr lang="fr-CA" sz="1300" b="1" i="0" u="none" strike="noStrike" noProof="0" dirty="0" smtClean="0">
                          <a:solidFill>
                            <a:srgbClr val="000000"/>
                          </a:solidFill>
                          <a:effectLst/>
                          <a:latin typeface="+mn-lt"/>
                        </a:rPr>
                        <a:t>Moyenne du FCMW</a:t>
                      </a:r>
                    </a:p>
                  </a:txBody>
                  <a:tcPr marL="73152" marR="73152" marT="73152" marB="73152" anchor="b">
                    <a:solidFill>
                      <a:srgbClr val="DDDDDD"/>
                    </a:solidFill>
                  </a:tcPr>
                </a:tc>
                <a:extLst>
                  <a:ext uri="{0D108BD9-81ED-4DB2-BD59-A6C34878D82A}">
                    <a16:rowId xmlns:a16="http://schemas.microsoft.com/office/drawing/2014/main" val="10000"/>
                  </a:ext>
                </a:extLst>
              </a:tr>
              <a:tr h="753582">
                <a:tc>
                  <a:txBody>
                    <a:bodyPr/>
                    <a:lstStyle/>
                    <a:p>
                      <a:pPr marL="685800" marR="0" lvl="2" indent="0" algn="l" defTabSz="914400" rtl="0" eaLnBrk="1" fontAlgn="auto" latinLnBrk="0" hangingPunct="1">
                        <a:lnSpc>
                          <a:spcPct val="100000"/>
                        </a:lnSpc>
                        <a:spcBef>
                          <a:spcPts val="0"/>
                        </a:spcBef>
                        <a:spcAft>
                          <a:spcPts val="0"/>
                        </a:spcAft>
                        <a:buClrTx/>
                        <a:buSzTx/>
                        <a:buFontTx/>
                        <a:buNone/>
                        <a:tabLst/>
                        <a:defRPr/>
                      </a:pPr>
                      <a:r>
                        <a:rPr lang="fr-CA" sz="1300" i="0" noProof="0" dirty="0" smtClean="0">
                          <a:latin typeface="+mn-lt"/>
                          <a:cs typeface="Arial" panose="020B0604020202020204" pitchFamily="34" charset="0"/>
                        </a:rPr>
                        <a:t>connaît </a:t>
                      </a:r>
                      <a:r>
                        <a:rPr lang="fr-CA" sz="1300" b="1" i="0" noProof="0" dirty="0" smtClean="0">
                          <a:latin typeface="+mn-lt"/>
                          <a:cs typeface="Arial" panose="020B0604020202020204" pitchFamily="34" charset="0"/>
                        </a:rPr>
                        <a:t>toujours</a:t>
                      </a:r>
                      <a:r>
                        <a:rPr lang="fr-CA" sz="1300" i="0" noProof="0" dirty="0" smtClean="0">
                          <a:latin typeface="+mn-lt"/>
                          <a:cs typeface="Arial" panose="020B0604020202020204" pitchFamily="34" charset="0"/>
                        </a:rPr>
                        <a:t> les renseignements importants</a:t>
                      </a:r>
                      <a:br>
                        <a:rPr lang="fr-CA" sz="1300" i="0" noProof="0" dirty="0" smtClean="0">
                          <a:latin typeface="+mn-lt"/>
                          <a:cs typeface="Arial" panose="020B0604020202020204" pitchFamily="34" charset="0"/>
                        </a:rPr>
                      </a:br>
                      <a:r>
                        <a:rPr lang="fr-CA" sz="1300" i="0" noProof="0" dirty="0" smtClean="0">
                          <a:latin typeface="+mn-lt"/>
                          <a:cs typeface="Arial" panose="020B0604020202020204" pitchFamily="34" charset="0"/>
                        </a:rPr>
                        <a:t>concernant vos antécédents médicaux </a:t>
                      </a:r>
                      <a:r>
                        <a:rPr kumimoji="0" lang="en-US" sz="1300" b="0"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rPr>
                        <a:t> </a:t>
                      </a:r>
                    </a:p>
                  </a:txBody>
                  <a:tcPr marL="73152" marR="73152" marT="73152" marB="73152" anchor="ctr">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val="10001"/>
                  </a:ext>
                </a:extLst>
              </a:tr>
              <a:tr h="753582">
                <a:tc>
                  <a:txBody>
                    <a:bodyPr/>
                    <a:lstStyle/>
                    <a:p>
                      <a:pPr marL="687600" lvl="1" indent="0"/>
                      <a:r>
                        <a:rPr lang="fr-FR" sz="1300" i="0" dirty="0" smtClean="0">
                          <a:latin typeface="+mn-lt"/>
                          <a:cs typeface="Arial" panose="020B0604020202020204" pitchFamily="34" charset="0"/>
                        </a:rPr>
                        <a:t>passe </a:t>
                      </a:r>
                      <a:r>
                        <a:rPr lang="fr-FR" sz="1300" b="1" i="0" dirty="0" smtClean="0">
                          <a:latin typeface="+mn-lt"/>
                          <a:cs typeface="Arial" panose="020B0604020202020204" pitchFamily="34" charset="0"/>
                        </a:rPr>
                        <a:t>toujours</a:t>
                      </a:r>
                      <a:r>
                        <a:rPr lang="fr-FR" sz="1300" i="0" dirty="0" smtClean="0">
                          <a:latin typeface="+mn-lt"/>
                          <a:cs typeface="Arial" panose="020B0604020202020204" pitchFamily="34" charset="0"/>
                        </a:rPr>
                        <a:t> suffisamment de temps avec vous </a:t>
                      </a:r>
                    </a:p>
                  </a:txBody>
                  <a:tcPr marL="73152" marR="73152" marT="73152" marB="73152" anchor="ct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val="10002"/>
                  </a:ext>
                </a:extLst>
              </a:tr>
              <a:tr h="753582">
                <a:tc>
                  <a:txBody>
                    <a:bodyPr/>
                    <a:lstStyle/>
                    <a:p>
                      <a:pPr marL="687600" lvl="1"/>
                      <a:r>
                        <a:rPr lang="fr-FR" sz="1300" i="0" dirty="0" smtClean="0">
                          <a:latin typeface="+mn-lt"/>
                          <a:cs typeface="Arial" panose="020B0604020202020204" pitchFamily="34" charset="0"/>
                        </a:rPr>
                        <a:t>vous permet </a:t>
                      </a:r>
                      <a:r>
                        <a:rPr lang="fr-FR" sz="1300" b="1" i="0" dirty="0" smtClean="0">
                          <a:latin typeface="+mn-lt"/>
                          <a:cs typeface="Arial" panose="020B0604020202020204" pitchFamily="34" charset="0"/>
                        </a:rPr>
                        <a:t>toujours</a:t>
                      </a:r>
                      <a:r>
                        <a:rPr lang="fr-FR" sz="1300" i="0" dirty="0" smtClean="0">
                          <a:latin typeface="+mn-lt"/>
                          <a:cs typeface="Arial" panose="020B0604020202020204" pitchFamily="34" charset="0"/>
                        </a:rPr>
                        <a:t> de participer autant que vous</a:t>
                      </a:r>
                      <a:br>
                        <a:rPr lang="fr-FR" sz="1300" i="0" dirty="0" smtClean="0">
                          <a:latin typeface="+mn-lt"/>
                          <a:cs typeface="Arial" panose="020B0604020202020204" pitchFamily="34" charset="0"/>
                        </a:rPr>
                      </a:br>
                      <a:r>
                        <a:rPr lang="fr-FR" sz="1300" i="0" dirty="0" smtClean="0">
                          <a:latin typeface="+mn-lt"/>
                          <a:cs typeface="Arial" panose="020B0604020202020204" pitchFamily="34" charset="0"/>
                        </a:rPr>
                        <a:t>le souhaitez aux décisions concernant vos soins et</a:t>
                      </a:r>
                      <a:br>
                        <a:rPr lang="fr-FR" sz="1300" i="0" dirty="0" smtClean="0">
                          <a:latin typeface="+mn-lt"/>
                          <a:cs typeface="Arial" panose="020B0604020202020204" pitchFamily="34" charset="0"/>
                        </a:rPr>
                      </a:br>
                      <a:r>
                        <a:rPr lang="fr-FR" sz="1300" i="0" dirty="0" smtClean="0">
                          <a:latin typeface="+mn-lt"/>
                          <a:cs typeface="Arial" panose="020B0604020202020204" pitchFamily="34" charset="0"/>
                        </a:rPr>
                        <a:t>vos traitements </a:t>
                      </a:r>
                    </a:p>
                  </a:txBody>
                  <a:tcPr marL="73152" marR="73152" marT="54864" marB="54864" anchor="ct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val="10003"/>
                  </a:ext>
                </a:extLst>
              </a:tr>
              <a:tr h="753582">
                <a:tc>
                  <a:txBody>
                    <a:bodyPr/>
                    <a:lstStyle/>
                    <a:p>
                      <a:pPr marL="687600" lvl="1"/>
                      <a:r>
                        <a:rPr lang="fr-FR" sz="1300" i="0" dirty="0" smtClean="0">
                          <a:latin typeface="+mn-lt"/>
                          <a:cs typeface="Arial" panose="020B0604020202020204" pitchFamily="34" charset="0"/>
                        </a:rPr>
                        <a:t>vous explique </a:t>
                      </a:r>
                      <a:r>
                        <a:rPr lang="fr-FR" sz="1300" b="1" i="0" dirty="0" smtClean="0">
                          <a:latin typeface="+mn-lt"/>
                          <a:cs typeface="Arial" panose="020B0604020202020204" pitchFamily="34" charset="0"/>
                        </a:rPr>
                        <a:t>toujours</a:t>
                      </a:r>
                      <a:r>
                        <a:rPr lang="fr-FR" sz="1300" b="0" i="0" baseline="0" dirty="0" smtClean="0">
                          <a:latin typeface="+mn-lt"/>
                          <a:cs typeface="Arial" panose="020B0604020202020204" pitchFamily="34" charset="0"/>
                        </a:rPr>
                        <a:t> </a:t>
                      </a:r>
                      <a:r>
                        <a:rPr lang="fr-FR" sz="1300" i="0" dirty="0" smtClean="0">
                          <a:latin typeface="+mn-lt"/>
                          <a:cs typeface="Arial" panose="020B0604020202020204" pitchFamily="34" charset="0"/>
                        </a:rPr>
                        <a:t>les choses de façon à ce que</a:t>
                      </a:r>
                      <a:br>
                        <a:rPr lang="fr-FR" sz="1300" i="0" dirty="0" smtClean="0">
                          <a:latin typeface="+mn-lt"/>
                          <a:cs typeface="Arial" panose="020B0604020202020204" pitchFamily="34" charset="0"/>
                        </a:rPr>
                      </a:br>
                      <a:r>
                        <a:rPr lang="fr-FR" sz="1300" i="0" dirty="0" smtClean="0">
                          <a:latin typeface="+mn-lt"/>
                          <a:cs typeface="Arial" panose="020B0604020202020204" pitchFamily="34" charset="0"/>
                        </a:rPr>
                        <a:t>vous les compreniez </a:t>
                      </a:r>
                      <a:endParaRPr lang="en-CA" sz="1300" i="0" dirty="0">
                        <a:latin typeface="+mn-lt"/>
                        <a:cs typeface="Arial" panose="020B0604020202020204" pitchFamily="34" charset="0"/>
                      </a:endParaRPr>
                    </a:p>
                  </a:txBody>
                  <a:tcPr marL="73152" marR="73152" marT="54864" marB="54864" anchor="ct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66" name="Group 65"/>
          <p:cNvGrpSpPr/>
          <p:nvPr>
            <p:custDataLst>
              <p:tags r:id="rId3"/>
            </p:custDataLst>
          </p:nvPr>
        </p:nvGrpSpPr>
        <p:grpSpPr>
          <a:xfrm>
            <a:off x="5295185" y="2593479"/>
            <a:ext cx="638662" cy="638662"/>
            <a:chOff x="4862337" y="3081819"/>
            <a:chExt cx="638662" cy="638662"/>
          </a:xfrm>
          <a:solidFill>
            <a:srgbClr val="33BDB7"/>
          </a:solidFill>
        </p:grpSpPr>
        <p:sp>
          <p:nvSpPr>
            <p:cNvPr id="67" name="Oval 66"/>
            <p:cNvSpPr/>
            <p:nvPr/>
          </p:nvSpPr>
          <p:spPr>
            <a:xfrm>
              <a:off x="4862337" y="3081819"/>
              <a:ext cx="638662" cy="638662"/>
            </a:xfrm>
            <a:prstGeom prst="ellipse">
              <a:avLst/>
            </a:prstGeom>
            <a:pattFill prst="pct90">
              <a:fgClr>
                <a:srgbClr val="00A199"/>
              </a:fgClr>
              <a:bgClr>
                <a:schemeClr val="bg1"/>
              </a:bgClr>
            </a:patt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68" name="Rectangle 67"/>
            <p:cNvSpPr/>
            <p:nvPr/>
          </p:nvSpPr>
          <p:spPr>
            <a:xfrm>
              <a:off x="4953068" y="3285734"/>
              <a:ext cx="457200" cy="230832"/>
            </a:xfrm>
            <a:prstGeom prst="rect">
              <a:avLst/>
            </a:prstGeom>
            <a:solidFill>
              <a:srgbClr val="00A199"/>
            </a:solidFill>
          </p:spPr>
          <p:txBody>
            <a:bodyPr wrap="square" lIns="0" tIns="0" rIns="0" bIns="0">
              <a:spAutoFit/>
            </a:bodyPr>
            <a:lstStyle/>
            <a:p>
              <a:pPr algn="ctr"/>
              <a:r>
                <a:rPr lang="en-CA" sz="1500" b="1" dirty="0" smtClean="0">
                  <a:solidFill>
                    <a:sysClr val="windowText" lastClr="000000"/>
                  </a:solidFill>
                  <a:latin typeface="Arial" panose="020B0604020202020204" pitchFamily="34" charset="0"/>
                  <a:cs typeface="Arial" panose="020B0604020202020204" pitchFamily="34" charset="0"/>
                </a:rPr>
                <a:t>63 %</a:t>
              </a:r>
              <a:endParaRPr lang="en-CA" sz="1500" b="1" dirty="0">
                <a:solidFill>
                  <a:sysClr val="windowText" lastClr="000000"/>
                </a:solidFill>
                <a:latin typeface="Arial" panose="020B0604020202020204" pitchFamily="34" charset="0"/>
                <a:cs typeface="Arial" panose="020B0604020202020204" pitchFamily="34" charset="0"/>
              </a:endParaRPr>
            </a:p>
          </p:txBody>
        </p:sp>
      </p:grpSp>
      <p:grpSp>
        <p:nvGrpSpPr>
          <p:cNvPr id="69" name="Group 68"/>
          <p:cNvGrpSpPr/>
          <p:nvPr>
            <p:custDataLst>
              <p:tags r:id="rId4"/>
            </p:custDataLst>
          </p:nvPr>
        </p:nvGrpSpPr>
        <p:grpSpPr>
          <a:xfrm>
            <a:off x="6669641" y="2593479"/>
            <a:ext cx="638662" cy="638662"/>
            <a:chOff x="6165586" y="3081819"/>
            <a:chExt cx="638662" cy="638662"/>
          </a:xfrm>
        </p:grpSpPr>
        <p:sp>
          <p:nvSpPr>
            <p:cNvPr id="70" name="Oval 69"/>
            <p:cNvSpPr/>
            <p:nvPr/>
          </p:nvSpPr>
          <p:spPr>
            <a:xfrm>
              <a:off x="6165586" y="3081819"/>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endParaRPr>
            </a:p>
          </p:txBody>
        </p:sp>
        <p:sp>
          <p:nvSpPr>
            <p:cNvPr id="71" name="Rectangle 70"/>
            <p:cNvSpPr/>
            <p:nvPr/>
          </p:nvSpPr>
          <p:spPr>
            <a:xfrm>
              <a:off x="6165586" y="3239568"/>
              <a:ext cx="638661" cy="323165"/>
            </a:xfrm>
            <a:prstGeom prst="rect">
              <a:avLst/>
            </a:prstGeom>
            <a:noFill/>
          </p:spPr>
          <p:txBody>
            <a:bodyPr wrap="square">
              <a:spAutoFit/>
            </a:bodyPr>
            <a:lstStyle/>
            <a:p>
              <a:pPr algn="ctr"/>
              <a:r>
                <a:rPr lang="en-CA" sz="1500" b="1" dirty="0" smtClean="0">
                  <a:solidFill>
                    <a:schemeClr val="bg1"/>
                  </a:solidFill>
                  <a:latin typeface="Arial" panose="020B0604020202020204" pitchFamily="34" charset="0"/>
                  <a:cs typeface="Arial" panose="020B0604020202020204" pitchFamily="34" charset="0"/>
                </a:rPr>
                <a:t>57 %</a:t>
              </a:r>
              <a:endParaRPr lang="en-CA" sz="1500" b="1" dirty="0">
                <a:solidFill>
                  <a:schemeClr val="bg1"/>
                </a:solidFill>
                <a:latin typeface="Arial" panose="020B0604020202020204" pitchFamily="34" charset="0"/>
                <a:cs typeface="Arial" panose="020B0604020202020204" pitchFamily="34" charset="0"/>
              </a:endParaRPr>
            </a:p>
          </p:txBody>
        </p:sp>
      </p:grpSp>
      <p:sp>
        <p:nvSpPr>
          <p:cNvPr id="83" name="Oval 82"/>
          <p:cNvSpPr/>
          <p:nvPr>
            <p:custDataLst>
              <p:tags r:id="rId5"/>
            </p:custDataLst>
          </p:nvPr>
        </p:nvSpPr>
        <p:spPr>
          <a:xfrm>
            <a:off x="5295185" y="3323199"/>
            <a:ext cx="638662" cy="638662"/>
          </a:xfrm>
          <a:prstGeom prst="ellipse">
            <a:avLst/>
          </a:prstGeom>
          <a:solidFill>
            <a:srgbClr val="CFE8E3"/>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84" name="Rectangle 83"/>
          <p:cNvSpPr/>
          <p:nvPr>
            <p:custDataLst>
              <p:tags r:id="rId6"/>
            </p:custDataLst>
          </p:nvPr>
        </p:nvSpPr>
        <p:spPr>
          <a:xfrm>
            <a:off x="5295186" y="3480948"/>
            <a:ext cx="638661" cy="323165"/>
          </a:xfrm>
          <a:prstGeom prst="rect">
            <a:avLst/>
          </a:prstGeom>
          <a:noFill/>
        </p:spPr>
        <p:txBody>
          <a:bodyPr wrap="square">
            <a:spAutoFit/>
          </a:bodyPr>
          <a:lstStyle/>
          <a:p>
            <a:pPr algn="ctr"/>
            <a:r>
              <a:rPr lang="en-CA" sz="1500" b="1" dirty="0" smtClean="0">
                <a:solidFill>
                  <a:sysClr val="windowText" lastClr="000000"/>
                </a:solidFill>
                <a:latin typeface="Arial" panose="020B0604020202020204" pitchFamily="34" charset="0"/>
                <a:cs typeface="Arial" panose="020B0604020202020204" pitchFamily="34" charset="0"/>
              </a:rPr>
              <a:t>57 %</a:t>
            </a:r>
            <a:endParaRPr lang="en-CA" sz="1500" b="1" dirty="0">
              <a:solidFill>
                <a:sysClr val="windowText" lastClr="000000"/>
              </a:solidFill>
              <a:latin typeface="Arial" panose="020B0604020202020204" pitchFamily="34" charset="0"/>
              <a:cs typeface="Arial" panose="020B0604020202020204" pitchFamily="34" charset="0"/>
            </a:endParaRPr>
          </a:p>
        </p:txBody>
      </p:sp>
      <p:grpSp>
        <p:nvGrpSpPr>
          <p:cNvPr id="86" name="Group 85"/>
          <p:cNvGrpSpPr/>
          <p:nvPr>
            <p:custDataLst>
              <p:tags r:id="rId7"/>
            </p:custDataLst>
          </p:nvPr>
        </p:nvGrpSpPr>
        <p:grpSpPr>
          <a:xfrm>
            <a:off x="6669641" y="3323199"/>
            <a:ext cx="638662" cy="638662"/>
            <a:chOff x="6165586" y="3861048"/>
            <a:chExt cx="638662" cy="638662"/>
          </a:xfrm>
        </p:grpSpPr>
        <p:sp>
          <p:nvSpPr>
            <p:cNvPr id="87" name="Oval 86"/>
            <p:cNvSpPr/>
            <p:nvPr/>
          </p:nvSpPr>
          <p:spPr>
            <a:xfrm>
              <a:off x="6165586" y="3861048"/>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endParaRPr>
            </a:p>
          </p:txBody>
        </p:sp>
        <p:sp>
          <p:nvSpPr>
            <p:cNvPr id="88" name="Rectangle 87"/>
            <p:cNvSpPr/>
            <p:nvPr/>
          </p:nvSpPr>
          <p:spPr>
            <a:xfrm>
              <a:off x="6165586" y="4018797"/>
              <a:ext cx="638661" cy="323165"/>
            </a:xfrm>
            <a:prstGeom prst="rect">
              <a:avLst/>
            </a:prstGeom>
            <a:noFill/>
          </p:spPr>
          <p:txBody>
            <a:bodyPr wrap="square">
              <a:spAutoFit/>
            </a:bodyPr>
            <a:lstStyle/>
            <a:p>
              <a:pPr algn="ctr"/>
              <a:r>
                <a:rPr lang="en-CA" sz="1500" b="1" dirty="0" smtClean="0">
                  <a:solidFill>
                    <a:schemeClr val="bg1"/>
                  </a:solidFill>
                  <a:latin typeface="Arial" panose="020B0604020202020204" pitchFamily="34" charset="0"/>
                  <a:cs typeface="Arial" panose="020B0604020202020204" pitchFamily="34" charset="0"/>
                </a:rPr>
                <a:t>55 %</a:t>
              </a:r>
              <a:endParaRPr lang="en-CA" sz="1500" b="1" dirty="0">
                <a:solidFill>
                  <a:schemeClr val="bg1"/>
                </a:solidFill>
                <a:latin typeface="Arial" panose="020B0604020202020204" pitchFamily="34" charset="0"/>
                <a:cs typeface="Arial" panose="020B0604020202020204" pitchFamily="34" charset="0"/>
              </a:endParaRPr>
            </a:p>
          </p:txBody>
        </p:sp>
      </p:grpSp>
      <p:grpSp>
        <p:nvGrpSpPr>
          <p:cNvPr id="89" name="Group 88"/>
          <p:cNvGrpSpPr/>
          <p:nvPr>
            <p:custDataLst>
              <p:tags r:id="rId8"/>
            </p:custDataLst>
          </p:nvPr>
        </p:nvGrpSpPr>
        <p:grpSpPr>
          <a:xfrm>
            <a:off x="5295185" y="4096237"/>
            <a:ext cx="638662" cy="638662"/>
            <a:chOff x="4862337" y="4581128"/>
            <a:chExt cx="638662" cy="638662"/>
          </a:xfrm>
          <a:solidFill>
            <a:srgbClr val="33BDB7"/>
          </a:solidFill>
        </p:grpSpPr>
        <p:sp>
          <p:nvSpPr>
            <p:cNvPr id="90" name="Oval 89"/>
            <p:cNvSpPr/>
            <p:nvPr/>
          </p:nvSpPr>
          <p:spPr>
            <a:xfrm>
              <a:off x="4862337" y="4581128"/>
              <a:ext cx="638662" cy="638662"/>
            </a:xfrm>
            <a:prstGeom prst="ellipse">
              <a:avLst/>
            </a:prstGeom>
            <a:pattFill prst="pct90">
              <a:fgClr>
                <a:srgbClr val="00A199"/>
              </a:fgClr>
              <a:bgClr>
                <a:schemeClr val="bg1"/>
              </a:bgClr>
            </a:patt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91" name="Rectangle 90"/>
            <p:cNvSpPr/>
            <p:nvPr/>
          </p:nvSpPr>
          <p:spPr>
            <a:xfrm>
              <a:off x="4953068" y="4785043"/>
              <a:ext cx="457200" cy="230832"/>
            </a:xfrm>
            <a:prstGeom prst="rect">
              <a:avLst/>
            </a:prstGeom>
            <a:solidFill>
              <a:srgbClr val="00A199"/>
            </a:solidFill>
          </p:spPr>
          <p:txBody>
            <a:bodyPr wrap="square" lIns="0" tIns="0" rIns="0" bIns="0">
              <a:spAutoFit/>
            </a:bodyPr>
            <a:lstStyle/>
            <a:p>
              <a:pPr algn="ctr"/>
              <a:r>
                <a:rPr lang="en-CA" sz="1500" b="1" dirty="0" smtClean="0">
                  <a:solidFill>
                    <a:sysClr val="windowText" lastClr="000000"/>
                  </a:solidFill>
                  <a:latin typeface="Arial" panose="020B0604020202020204" pitchFamily="34" charset="0"/>
                  <a:cs typeface="Arial" panose="020B0604020202020204" pitchFamily="34" charset="0"/>
                </a:rPr>
                <a:t>63 %</a:t>
              </a:r>
              <a:endParaRPr lang="en-CA" sz="1500" b="1" dirty="0">
                <a:solidFill>
                  <a:sysClr val="windowText" lastClr="000000"/>
                </a:solidFill>
                <a:latin typeface="Arial" panose="020B0604020202020204" pitchFamily="34" charset="0"/>
                <a:cs typeface="Arial" panose="020B0604020202020204" pitchFamily="34" charset="0"/>
              </a:endParaRPr>
            </a:p>
          </p:txBody>
        </p:sp>
      </p:grpSp>
      <p:grpSp>
        <p:nvGrpSpPr>
          <p:cNvPr id="92" name="Group 91"/>
          <p:cNvGrpSpPr/>
          <p:nvPr>
            <p:custDataLst>
              <p:tags r:id="rId9"/>
            </p:custDataLst>
          </p:nvPr>
        </p:nvGrpSpPr>
        <p:grpSpPr>
          <a:xfrm>
            <a:off x="6669641" y="4096237"/>
            <a:ext cx="638662" cy="638662"/>
            <a:chOff x="6175111" y="4609703"/>
            <a:chExt cx="638662" cy="638662"/>
          </a:xfrm>
        </p:grpSpPr>
        <p:sp>
          <p:nvSpPr>
            <p:cNvPr id="93" name="Oval 92"/>
            <p:cNvSpPr/>
            <p:nvPr/>
          </p:nvSpPr>
          <p:spPr>
            <a:xfrm>
              <a:off x="6175111" y="4609703"/>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94" name="Rectangle 93"/>
            <p:cNvSpPr/>
            <p:nvPr/>
          </p:nvSpPr>
          <p:spPr>
            <a:xfrm>
              <a:off x="6175111" y="4767452"/>
              <a:ext cx="638661" cy="323165"/>
            </a:xfrm>
            <a:prstGeom prst="rect">
              <a:avLst/>
            </a:prstGeom>
            <a:noFill/>
          </p:spPr>
          <p:txBody>
            <a:bodyPr wrap="square">
              <a:spAutoFit/>
            </a:bodyPr>
            <a:lstStyle/>
            <a:p>
              <a:pPr algn="ctr"/>
              <a:r>
                <a:rPr lang="en-CA" sz="1500" b="1" dirty="0" smtClean="0">
                  <a:solidFill>
                    <a:schemeClr val="bg1"/>
                  </a:solidFill>
                  <a:latin typeface="Arial" panose="020B0604020202020204" pitchFamily="34" charset="0"/>
                  <a:cs typeface="Arial" panose="020B0604020202020204" pitchFamily="34" charset="0"/>
                </a:rPr>
                <a:t>56 %</a:t>
              </a:r>
              <a:endParaRPr lang="en-CA" sz="1500" b="1" dirty="0">
                <a:solidFill>
                  <a:schemeClr val="bg1"/>
                </a:solidFill>
                <a:latin typeface="Arial" panose="020B0604020202020204" pitchFamily="34" charset="0"/>
                <a:cs typeface="Arial" panose="020B0604020202020204" pitchFamily="34" charset="0"/>
              </a:endParaRPr>
            </a:p>
          </p:txBody>
        </p:sp>
      </p:grpSp>
      <p:grpSp>
        <p:nvGrpSpPr>
          <p:cNvPr id="95" name="Group 94"/>
          <p:cNvGrpSpPr/>
          <p:nvPr>
            <p:custDataLst>
              <p:tags r:id="rId10"/>
            </p:custDataLst>
          </p:nvPr>
        </p:nvGrpSpPr>
        <p:grpSpPr>
          <a:xfrm>
            <a:off x="5295186" y="4840930"/>
            <a:ext cx="638662" cy="638662"/>
            <a:chOff x="4862337" y="4581128"/>
            <a:chExt cx="638662" cy="638662"/>
          </a:xfrm>
          <a:solidFill>
            <a:srgbClr val="33BDB7"/>
          </a:solidFill>
        </p:grpSpPr>
        <p:sp>
          <p:nvSpPr>
            <p:cNvPr id="96" name="Oval 95"/>
            <p:cNvSpPr/>
            <p:nvPr/>
          </p:nvSpPr>
          <p:spPr>
            <a:xfrm>
              <a:off x="4862337" y="4581128"/>
              <a:ext cx="638662" cy="638662"/>
            </a:xfrm>
            <a:prstGeom prst="ellipse">
              <a:avLst/>
            </a:prstGeom>
            <a:pattFill prst="pct90">
              <a:fgClr>
                <a:srgbClr val="00A199"/>
              </a:fgClr>
              <a:bgClr>
                <a:schemeClr val="bg1"/>
              </a:bgClr>
            </a:patt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97" name="Rectangle 96"/>
            <p:cNvSpPr/>
            <p:nvPr/>
          </p:nvSpPr>
          <p:spPr>
            <a:xfrm>
              <a:off x="4953068" y="4785043"/>
              <a:ext cx="457200" cy="230832"/>
            </a:xfrm>
            <a:prstGeom prst="rect">
              <a:avLst/>
            </a:prstGeom>
            <a:solidFill>
              <a:srgbClr val="00A199"/>
            </a:solidFill>
          </p:spPr>
          <p:txBody>
            <a:bodyPr wrap="square" lIns="0" tIns="0" rIns="0" bIns="0">
              <a:spAutoFit/>
            </a:bodyPr>
            <a:lstStyle/>
            <a:p>
              <a:pPr algn="ctr"/>
              <a:r>
                <a:rPr lang="en-CA" sz="1500" b="1" dirty="0" smtClean="0">
                  <a:solidFill>
                    <a:sysClr val="windowText" lastClr="000000"/>
                  </a:solidFill>
                  <a:latin typeface="Arial" panose="020B0604020202020204" pitchFamily="34" charset="0"/>
                  <a:cs typeface="Arial" panose="020B0604020202020204" pitchFamily="34" charset="0"/>
                </a:rPr>
                <a:t>70 %</a:t>
              </a:r>
              <a:endParaRPr lang="en-CA" sz="1500" b="1" dirty="0">
                <a:solidFill>
                  <a:sysClr val="windowText" lastClr="000000"/>
                </a:solidFill>
                <a:latin typeface="Arial" panose="020B0604020202020204" pitchFamily="34" charset="0"/>
                <a:cs typeface="Arial" panose="020B0604020202020204" pitchFamily="34" charset="0"/>
              </a:endParaRPr>
            </a:p>
          </p:txBody>
        </p:sp>
      </p:grpSp>
      <p:grpSp>
        <p:nvGrpSpPr>
          <p:cNvPr id="98" name="Group 97"/>
          <p:cNvGrpSpPr/>
          <p:nvPr>
            <p:custDataLst>
              <p:tags r:id="rId11"/>
            </p:custDataLst>
          </p:nvPr>
        </p:nvGrpSpPr>
        <p:grpSpPr>
          <a:xfrm>
            <a:off x="6669642" y="4840930"/>
            <a:ext cx="638662" cy="638662"/>
            <a:chOff x="6175111" y="4609703"/>
            <a:chExt cx="638662" cy="638662"/>
          </a:xfrm>
        </p:grpSpPr>
        <p:sp>
          <p:nvSpPr>
            <p:cNvPr id="99" name="Oval 98"/>
            <p:cNvSpPr/>
            <p:nvPr/>
          </p:nvSpPr>
          <p:spPr>
            <a:xfrm>
              <a:off x="6175111" y="4609703"/>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endParaRPr>
            </a:p>
          </p:txBody>
        </p:sp>
        <p:sp>
          <p:nvSpPr>
            <p:cNvPr id="100" name="Rectangle 99"/>
            <p:cNvSpPr/>
            <p:nvPr/>
          </p:nvSpPr>
          <p:spPr>
            <a:xfrm>
              <a:off x="6175111" y="4767452"/>
              <a:ext cx="638661" cy="323165"/>
            </a:xfrm>
            <a:prstGeom prst="rect">
              <a:avLst/>
            </a:prstGeom>
            <a:noFill/>
          </p:spPr>
          <p:txBody>
            <a:bodyPr wrap="square">
              <a:spAutoFit/>
            </a:bodyPr>
            <a:lstStyle/>
            <a:p>
              <a:pPr algn="ctr"/>
              <a:r>
                <a:rPr lang="en-CA" sz="1500" b="1" dirty="0" smtClean="0">
                  <a:solidFill>
                    <a:schemeClr val="bg1"/>
                  </a:solidFill>
                  <a:latin typeface="Arial" panose="020B0604020202020204" pitchFamily="34" charset="0"/>
                  <a:cs typeface="Arial" panose="020B0604020202020204" pitchFamily="34" charset="0"/>
                </a:rPr>
                <a:t>63 %</a:t>
              </a:r>
              <a:endParaRPr lang="en-CA" sz="1500" b="1" dirty="0">
                <a:solidFill>
                  <a:schemeClr val="bg1"/>
                </a:solidFill>
                <a:latin typeface="Arial" panose="020B0604020202020204" pitchFamily="34" charset="0"/>
                <a:cs typeface="Arial" panose="020B0604020202020204" pitchFamily="34" charset="0"/>
              </a:endParaRPr>
            </a:p>
          </p:txBody>
        </p:sp>
      </p:grpSp>
      <p:pic>
        <p:nvPicPr>
          <p:cNvPr id="8" name="Picture 7"/>
          <p:cNvPicPr>
            <a:picLocks noChangeAspect="1"/>
          </p:cNvPicPr>
          <p:nvPr>
            <p:custDataLst>
              <p:tags r:id="rId12"/>
            </p:custDataLst>
          </p:nvPr>
        </p:nvPicPr>
        <p:blipFill>
          <a:blip r:embed="rId19" cstate="print">
            <a:extLst>
              <a:ext uri="{28A0092B-C50C-407E-A947-70E740481C1C}">
                <a14:useLocalDpi xmlns:a14="http://schemas.microsoft.com/office/drawing/2010/main" val="0"/>
              </a:ext>
            </a:extLst>
          </a:blip>
          <a:stretch>
            <a:fillRect/>
          </a:stretch>
        </p:blipFill>
        <p:spPr>
          <a:xfrm>
            <a:off x="526807" y="4897267"/>
            <a:ext cx="448450" cy="648000"/>
          </a:xfrm>
          <a:prstGeom prst="rect">
            <a:avLst/>
          </a:prstGeom>
        </p:spPr>
      </p:pic>
      <p:pic>
        <p:nvPicPr>
          <p:cNvPr id="101" name="Picture 100"/>
          <p:cNvPicPr>
            <a:picLocks noChangeAspect="1"/>
          </p:cNvPicPr>
          <p:nvPr>
            <p:custDataLst>
              <p:tags r:id="rId13"/>
            </p:custDataLst>
          </p:nvPr>
        </p:nvPicPr>
        <p:blipFill>
          <a:blip r:embed="rId20" cstate="print">
            <a:extLst>
              <a:ext uri="{28A0092B-C50C-407E-A947-70E740481C1C}">
                <a14:useLocalDpi xmlns:a14="http://schemas.microsoft.com/office/drawing/2010/main" val="0"/>
              </a:ext>
            </a:extLst>
          </a:blip>
          <a:stretch>
            <a:fillRect/>
          </a:stretch>
        </p:blipFill>
        <p:spPr>
          <a:xfrm>
            <a:off x="526156" y="2708920"/>
            <a:ext cx="449753" cy="576000"/>
          </a:xfrm>
          <a:prstGeom prst="rect">
            <a:avLst/>
          </a:prstGeom>
        </p:spPr>
      </p:pic>
      <p:pic>
        <p:nvPicPr>
          <p:cNvPr id="13" name="Picture 12"/>
          <p:cNvPicPr>
            <a:picLocks noChangeAspect="1"/>
          </p:cNvPicPr>
          <p:nvPr>
            <p:custDataLst>
              <p:tags r:id="rId14"/>
            </p:custDataLst>
          </p:nvPr>
        </p:nvPicPr>
        <p:blipFill>
          <a:blip r:embed="rId21" cstate="print">
            <a:extLst>
              <a:ext uri="{28A0092B-C50C-407E-A947-70E740481C1C}">
                <a14:useLocalDpi xmlns:a14="http://schemas.microsoft.com/office/drawing/2010/main" val="0"/>
              </a:ext>
            </a:extLst>
          </a:blip>
          <a:stretch>
            <a:fillRect/>
          </a:stretch>
        </p:blipFill>
        <p:spPr>
          <a:xfrm>
            <a:off x="481032" y="4235993"/>
            <a:ext cx="540000" cy="488382"/>
          </a:xfrm>
          <a:prstGeom prst="rect">
            <a:avLst/>
          </a:prstGeom>
        </p:spPr>
      </p:pic>
      <p:pic>
        <p:nvPicPr>
          <p:cNvPr id="14" name="Picture 13"/>
          <p:cNvPicPr>
            <a:picLocks noChangeAspect="1"/>
          </p:cNvPicPr>
          <p:nvPr>
            <p:custDataLst>
              <p:tags r:id="rId15"/>
            </p:custDataLst>
          </p:nvPr>
        </p:nvPicPr>
        <p:blipFill>
          <a:blip r:embed="rId22" cstate="print">
            <a:extLst>
              <a:ext uri="{28A0092B-C50C-407E-A947-70E740481C1C}">
                <a14:useLocalDpi xmlns:a14="http://schemas.microsoft.com/office/drawing/2010/main" val="0"/>
              </a:ext>
            </a:extLst>
          </a:blip>
          <a:stretch>
            <a:fillRect/>
          </a:stretch>
        </p:blipFill>
        <p:spPr>
          <a:xfrm>
            <a:off x="589752" y="3461607"/>
            <a:ext cx="322560" cy="576000"/>
          </a:xfrm>
          <a:prstGeom prst="rect">
            <a:avLst/>
          </a:prstGeom>
        </p:spPr>
      </p:pic>
      <p:grpSp>
        <p:nvGrpSpPr>
          <p:cNvPr id="41" name="Group 2"/>
          <p:cNvGrpSpPr/>
          <p:nvPr>
            <p:custDataLst>
              <p:tags r:id="rId16"/>
            </p:custDataLst>
          </p:nvPr>
        </p:nvGrpSpPr>
        <p:grpSpPr>
          <a:xfrm>
            <a:off x="459578" y="6177930"/>
            <a:ext cx="5607998" cy="261625"/>
            <a:chOff x="1559256" y="5157193"/>
            <a:chExt cx="5607998" cy="253469"/>
          </a:xfrm>
        </p:grpSpPr>
        <p:grpSp>
          <p:nvGrpSpPr>
            <p:cNvPr id="42" name="Group 3"/>
            <p:cNvGrpSpPr/>
            <p:nvPr/>
          </p:nvGrpSpPr>
          <p:grpSpPr>
            <a:xfrm>
              <a:off x="1559256" y="5157202"/>
              <a:ext cx="2007598" cy="253454"/>
              <a:chOff x="2989195" y="6289577"/>
              <a:chExt cx="2186857" cy="264691"/>
            </a:xfrm>
          </p:grpSpPr>
          <p:sp>
            <p:nvSpPr>
              <p:cNvPr id="49"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54"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3" name="Group 5"/>
            <p:cNvGrpSpPr/>
            <p:nvPr/>
          </p:nvGrpSpPr>
          <p:grpSpPr>
            <a:xfrm>
              <a:off x="3494846" y="5157208"/>
              <a:ext cx="1800200" cy="253454"/>
              <a:chOff x="5092578" y="6289583"/>
              <a:chExt cx="2157032" cy="264691"/>
            </a:xfrm>
          </p:grpSpPr>
          <p:sp>
            <p:nvSpPr>
              <p:cNvPr id="47"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48"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44" name="Group 7"/>
            <p:cNvGrpSpPr/>
            <p:nvPr/>
          </p:nvGrpSpPr>
          <p:grpSpPr>
            <a:xfrm>
              <a:off x="5367053" y="5157193"/>
              <a:ext cx="1800201" cy="253454"/>
              <a:chOff x="7088602" y="6289568"/>
              <a:chExt cx="2157034" cy="264691"/>
            </a:xfrm>
          </p:grpSpPr>
          <p:sp>
            <p:nvSpPr>
              <p:cNvPr id="45"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46"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0148525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
          <p:cNvSpPr txBox="1">
            <a:spLocks/>
          </p:cNvSpPr>
          <p:nvPr>
            <p:custDataLst>
              <p:tags r:id="rId1"/>
            </p:custDataLst>
          </p:nvPr>
        </p:nvSpPr>
        <p:spPr>
          <a:xfrm>
            <a:off x="1403648" y="1435639"/>
            <a:ext cx="7740352" cy="938719"/>
          </a:xfrm>
          <a:prstGeom prst="rect">
            <a:avLst/>
          </a:prstGeom>
          <a:solidFill>
            <a:schemeClr val="bg1"/>
          </a:solidFill>
        </p:spPr>
        <p:txBody>
          <a:bodyPr vert="horz" lIns="0" tIns="45720" rIns="91440" bIns="45720" rtlCol="0" anchor="ctr"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b="0" dirty="0"/>
              <a:t>Au cours des 2 dernières années, avez-vous discuté des aspects suivants </a:t>
            </a:r>
            <a:r>
              <a:rPr lang="fr-FR" b="0" dirty="0" smtClean="0"/>
              <a:t>avec</a:t>
            </a:r>
            <a:br>
              <a:rPr lang="fr-FR" b="0" dirty="0" smtClean="0"/>
            </a:br>
            <a:r>
              <a:rPr lang="fr-FR" b="0" dirty="0" smtClean="0"/>
              <a:t>votre </a:t>
            </a:r>
            <a:r>
              <a:rPr lang="fr-FR" b="0" dirty="0"/>
              <a:t>médecin ou un autre membre de l'équipe médicale de l’endroit où </a:t>
            </a:r>
            <a:r>
              <a:rPr lang="fr-FR" b="0" dirty="0" smtClean="0"/>
              <a:t>vous</a:t>
            </a:r>
            <a:br>
              <a:rPr lang="fr-FR" b="0" dirty="0" smtClean="0"/>
            </a:br>
            <a:r>
              <a:rPr lang="fr-FR" b="0" dirty="0" smtClean="0"/>
              <a:t>recevez </a:t>
            </a:r>
            <a:r>
              <a:rPr lang="fr-FR" b="0" dirty="0"/>
              <a:t>habituellement des soins médicaux?</a:t>
            </a:r>
          </a:p>
        </p:txBody>
      </p:sp>
      <p:sp>
        <p:nvSpPr>
          <p:cNvPr id="2" name="Title 1"/>
          <p:cNvSpPr>
            <a:spLocks noGrp="1"/>
          </p:cNvSpPr>
          <p:nvPr>
            <p:ph type="title"/>
            <p:custDataLst>
              <p:tags r:id="rId2"/>
            </p:custDataLst>
          </p:nvPr>
        </p:nvSpPr>
        <p:spPr>
          <a:xfrm>
            <a:off x="370940" y="370637"/>
            <a:ext cx="8773060" cy="938719"/>
          </a:xfrm>
        </p:spPr>
        <p:txBody>
          <a:bodyPr/>
          <a:lstStyle/>
          <a:p>
            <a:r>
              <a:rPr lang="fr-FR" sz="2900" dirty="0"/>
              <a:t>Les Canadiens sont plus portés à parler de saines habitudes de vie dans le cadre de la prestation de soins</a:t>
            </a:r>
            <a:endParaRPr lang="en-CA" sz="2900" dirty="0"/>
          </a:p>
        </p:txBody>
      </p:sp>
      <p:graphicFrame>
        <p:nvGraphicFramePr>
          <p:cNvPr id="16" name="Table 2"/>
          <p:cNvGraphicFramePr>
            <a:graphicFrameLocks noGrp="1"/>
          </p:cNvGraphicFramePr>
          <p:nvPr>
            <p:custDataLst>
              <p:tags r:id="rId3"/>
            </p:custDataLst>
            <p:extLst>
              <p:ext uri="{D42A27DB-BD31-4B8C-83A1-F6EECF244321}">
                <p14:modId xmlns:p14="http://schemas.microsoft.com/office/powerpoint/2010/main" val="3225621841"/>
              </p:ext>
            </p:extLst>
          </p:nvPr>
        </p:nvGraphicFramePr>
        <p:xfrm>
          <a:off x="899592" y="2550000"/>
          <a:ext cx="7831730" cy="3255264"/>
        </p:xfrm>
        <a:graphic>
          <a:graphicData uri="http://schemas.openxmlformats.org/drawingml/2006/table">
            <a:tbl>
              <a:tblPr/>
              <a:tblGrid>
                <a:gridCol w="2016224">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540702">
                  <a:extLst>
                    <a:ext uri="{9D8B030D-6E8A-4147-A177-3AD203B41FA5}">
                      <a16:colId xmlns:a16="http://schemas.microsoft.com/office/drawing/2014/main" val="20002"/>
                    </a:ext>
                  </a:extLst>
                </a:gridCol>
                <a:gridCol w="461500">
                  <a:extLst>
                    <a:ext uri="{9D8B030D-6E8A-4147-A177-3AD203B41FA5}">
                      <a16:colId xmlns:a16="http://schemas.microsoft.com/office/drawing/2014/main" val="20003"/>
                    </a:ext>
                  </a:extLst>
                </a:gridCol>
                <a:gridCol w="461500">
                  <a:extLst>
                    <a:ext uri="{9D8B030D-6E8A-4147-A177-3AD203B41FA5}">
                      <a16:colId xmlns:a16="http://schemas.microsoft.com/office/drawing/2014/main" val="20004"/>
                    </a:ext>
                  </a:extLst>
                </a:gridCol>
                <a:gridCol w="449285">
                  <a:extLst>
                    <a:ext uri="{9D8B030D-6E8A-4147-A177-3AD203B41FA5}">
                      <a16:colId xmlns:a16="http://schemas.microsoft.com/office/drawing/2014/main" val="20005"/>
                    </a:ext>
                  </a:extLst>
                </a:gridCol>
                <a:gridCol w="384565">
                  <a:extLst>
                    <a:ext uri="{9D8B030D-6E8A-4147-A177-3AD203B41FA5}">
                      <a16:colId xmlns:a16="http://schemas.microsoft.com/office/drawing/2014/main" val="20006"/>
                    </a:ext>
                  </a:extLst>
                </a:gridCol>
                <a:gridCol w="470027">
                  <a:extLst>
                    <a:ext uri="{9D8B030D-6E8A-4147-A177-3AD203B41FA5}">
                      <a16:colId xmlns:a16="http://schemas.microsoft.com/office/drawing/2014/main" val="20007"/>
                    </a:ext>
                  </a:extLst>
                </a:gridCol>
                <a:gridCol w="455639">
                  <a:extLst>
                    <a:ext uri="{9D8B030D-6E8A-4147-A177-3AD203B41FA5}">
                      <a16:colId xmlns:a16="http://schemas.microsoft.com/office/drawing/2014/main" val="20008"/>
                    </a:ext>
                  </a:extLst>
                </a:gridCol>
                <a:gridCol w="467361">
                  <a:extLst>
                    <a:ext uri="{9D8B030D-6E8A-4147-A177-3AD203B41FA5}">
                      <a16:colId xmlns:a16="http://schemas.microsoft.com/office/drawing/2014/main" val="20009"/>
                    </a:ext>
                  </a:extLst>
                </a:gridCol>
                <a:gridCol w="461500">
                  <a:extLst>
                    <a:ext uri="{9D8B030D-6E8A-4147-A177-3AD203B41FA5}">
                      <a16:colId xmlns:a16="http://schemas.microsoft.com/office/drawing/2014/main" val="20010"/>
                    </a:ext>
                  </a:extLst>
                </a:gridCol>
                <a:gridCol w="461500">
                  <a:extLst>
                    <a:ext uri="{9D8B030D-6E8A-4147-A177-3AD203B41FA5}">
                      <a16:colId xmlns:a16="http://schemas.microsoft.com/office/drawing/2014/main" val="20011"/>
                    </a:ext>
                  </a:extLst>
                </a:gridCol>
                <a:gridCol w="553855">
                  <a:extLst>
                    <a:ext uri="{9D8B030D-6E8A-4147-A177-3AD203B41FA5}">
                      <a16:colId xmlns:a16="http://schemas.microsoft.com/office/drawing/2014/main" val="20012"/>
                    </a:ext>
                  </a:extLst>
                </a:gridCol>
              </a:tblGrid>
              <a:tr h="498847">
                <a:tc>
                  <a:txBody>
                    <a:bodyPr/>
                    <a:lstStyle/>
                    <a:p>
                      <a:pPr algn="l" fontAlgn="b"/>
                      <a:r>
                        <a:rPr lang="en-CA" sz="1300" b="0" i="0" u="none" strike="noStrike" dirty="0">
                          <a:effectLst/>
                          <a:latin typeface="+mn-lt"/>
                          <a:cs typeface="Arial" panose="020B0604020202020204" pitchFamily="34" charset="0"/>
                        </a:rPr>
                        <a:t> </a:t>
                      </a:r>
                    </a:p>
                  </a:txBody>
                  <a:tcPr marL="73152" marR="73152" marT="73152" marB="73152" anchor="b">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fr-CA" sz="1300" b="1" i="0" u="none" strike="noStrike" noProof="0" dirty="0" smtClean="0">
                          <a:solidFill>
                            <a:srgbClr val="000000"/>
                          </a:solidFill>
                          <a:effectLst/>
                          <a:latin typeface="+mn-lt"/>
                        </a:rPr>
                        <a:t>T.-N.-L.</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Î.-P.-É.</a:t>
                      </a: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N.-É.</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N.-B.</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n-lt"/>
                        </a:rPr>
                        <a:t>Qc</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Ont.</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Man.</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n-lt"/>
                        </a:rPr>
                        <a:t>Sask</a:t>
                      </a:r>
                      <a:r>
                        <a:rPr lang="fr-CA" sz="1300" b="1" i="0" u="none" strike="noStrike" noProof="0" dirty="0" smtClean="0">
                          <a:solidFill>
                            <a:srgbClr val="000000"/>
                          </a:solidFill>
                          <a:effectLst/>
                          <a:latin typeface="+mn-lt"/>
                        </a:rPr>
                        <a:t>.</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n-lt"/>
                        </a:rPr>
                        <a:t>Alb</a:t>
                      </a:r>
                      <a:r>
                        <a:rPr lang="fr-CA" sz="1300" b="1" i="0" u="none" strike="noStrike" noProof="0" dirty="0" smtClean="0">
                          <a:solidFill>
                            <a:srgbClr val="000000"/>
                          </a:solidFill>
                          <a:effectLst/>
                          <a:latin typeface="+mn-lt"/>
                        </a:rPr>
                        <a:t>.</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C.-B.</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Can.</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n-lt"/>
                        </a:rPr>
                        <a:t>Moy</a:t>
                      </a:r>
                      <a:r>
                        <a:rPr lang="fr-CA" sz="1300" b="1" i="0" u="none" strike="noStrike" noProof="0" dirty="0" smtClean="0">
                          <a:solidFill>
                            <a:srgbClr val="000000"/>
                          </a:solidFill>
                          <a:effectLst/>
                          <a:latin typeface="+mn-lt"/>
                        </a:rPr>
                        <a:t>. FCMW</a:t>
                      </a:r>
                    </a:p>
                  </a:txBody>
                  <a:tcPr marL="36576" marR="36576" marT="73152" marB="73152"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0">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300" b="0" i="0" noProof="0" dirty="0" smtClean="0">
                          <a:latin typeface="+mn-lt"/>
                          <a:cs typeface="Arial" panose="020B0604020202020204" pitchFamily="34" charset="0"/>
                        </a:rPr>
                        <a:t>Alimentation et</a:t>
                      </a:r>
                      <a:br>
                        <a:rPr lang="fr-CA" sz="1300" b="0" i="0" noProof="0" dirty="0" smtClean="0">
                          <a:latin typeface="+mn-lt"/>
                          <a:cs typeface="Arial" panose="020B0604020202020204" pitchFamily="34" charset="0"/>
                        </a:rPr>
                      </a:br>
                      <a:r>
                        <a:rPr lang="fr-CA" sz="1300" b="0" i="0" noProof="0" dirty="0" smtClean="0">
                          <a:latin typeface="+mn-lt"/>
                          <a:cs typeface="Arial" panose="020B0604020202020204" pitchFamily="34" charset="0"/>
                        </a:rPr>
                        <a:t>régime équilibrés</a:t>
                      </a:r>
                      <a:endParaRPr lang="fr-CA" sz="1300" b="0" i="0" u="none" strike="noStrike" noProof="0" dirty="0">
                        <a:solidFill>
                          <a:srgbClr val="000000"/>
                        </a:solidFill>
                        <a:effectLst/>
                        <a:latin typeface="+mn-lt"/>
                        <a:cs typeface="Arial" panose="020B0604020202020204" pitchFamily="34" charset="0"/>
                      </a:endParaRPr>
                    </a:p>
                  </a:txBody>
                  <a:tcPr marL="73152" marR="45720" marT="73152" marB="73152"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48 %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53 %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53 %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55 %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38</a:t>
                      </a:r>
                      <a:r>
                        <a:rPr lang="fr-CA" sz="1100" b="0" i="0" u="none" strike="noStrike" noProof="0" smtClean="0">
                          <a:solidFill>
                            <a:srgbClr val="000000"/>
                          </a:solidFill>
                          <a:effectLst/>
                          <a:latin typeface="Arial" panose="020B0604020202020204" pitchFamily="34" charset="0"/>
                          <a:cs typeface="Arial" panose="020B0604020202020204" pitchFamily="34" charset="0"/>
                        </a:rPr>
                        <a:t>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56 %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59 %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47</a:t>
                      </a:r>
                      <a:r>
                        <a:rPr lang="fr-CA" sz="1100" b="0" i="0" u="none" strike="noStrike" noProof="0" smtClean="0">
                          <a:solidFill>
                            <a:srgbClr val="000000"/>
                          </a:solidFill>
                          <a:effectLst/>
                          <a:latin typeface="Arial" panose="020B0604020202020204" pitchFamily="34" charset="0"/>
                          <a:cs typeface="Arial" panose="020B0604020202020204" pitchFamily="34" charset="0"/>
                        </a:rPr>
                        <a:t>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61 %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44</a:t>
                      </a:r>
                      <a:r>
                        <a:rPr lang="fr-CA" sz="1100" b="0" i="0" u="none" strike="noStrike" noProof="0" smtClean="0">
                          <a:solidFill>
                            <a:srgbClr val="000000"/>
                          </a:solidFill>
                          <a:effectLst/>
                          <a:latin typeface="Arial" panose="020B0604020202020204" pitchFamily="34" charset="0"/>
                          <a:cs typeface="Arial" panose="020B0604020202020204" pitchFamily="34" charset="0"/>
                        </a:rPr>
                        <a:t>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50 %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FFFFFF"/>
                          </a:solidFill>
                          <a:effectLst/>
                          <a:latin typeface="Arial" panose="020B0604020202020204" pitchFamily="34" charset="0"/>
                          <a:cs typeface="Arial" panose="020B0604020202020204" pitchFamily="34" charset="0"/>
                        </a:rPr>
                        <a:t>40</a:t>
                      </a:r>
                      <a:r>
                        <a:rPr lang="fr-CA" sz="1100" b="0" i="0" u="none" strike="noStrike" noProof="0" smtClean="0">
                          <a:solidFill>
                            <a:srgbClr val="FFFFFF"/>
                          </a:solidFill>
                          <a:effectLst/>
                          <a:latin typeface="Arial" panose="020B0604020202020204" pitchFamily="34" charset="0"/>
                          <a:cs typeface="Arial" panose="020B0604020202020204" pitchFamily="34" charset="0"/>
                        </a:rPr>
                        <a:t> %</a:t>
                      </a:r>
                      <a:endParaRPr lang="fr-CA" sz="1100" b="0" i="0" u="none" strike="noStrike" noProof="0" dirty="0">
                        <a:solidFill>
                          <a:srgbClr val="FFFFFF"/>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r h="0">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300" b="0" i="0" noProof="0" dirty="0" smtClean="0">
                          <a:latin typeface="+mn-lt"/>
                          <a:cs typeface="Arial" panose="020B0604020202020204" pitchFamily="34" charset="0"/>
                        </a:rPr>
                        <a:t>Activité physique ou sport </a:t>
                      </a:r>
                      <a:endParaRPr lang="fr-CA" sz="1300" b="0" i="0" u="none" strike="noStrike" noProof="0" dirty="0">
                        <a:solidFill>
                          <a:srgbClr val="000000"/>
                        </a:solidFill>
                        <a:effectLst/>
                        <a:latin typeface="+mn-lt"/>
                        <a:cs typeface="Arial" panose="020B0604020202020204" pitchFamily="34" charset="0"/>
                      </a:endParaRPr>
                    </a:p>
                  </a:txBody>
                  <a:tcPr marL="73152" marR="45720" marT="73152" marB="73152"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37 %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49</a:t>
                      </a:r>
                      <a:r>
                        <a:rPr lang="fr-CA" sz="1100" b="0" i="0" u="none" strike="noStrike" noProof="0" smtClean="0">
                          <a:solidFill>
                            <a:srgbClr val="000000"/>
                          </a:solidFill>
                          <a:effectLst/>
                          <a:latin typeface="Arial" panose="020B0604020202020204" pitchFamily="34" charset="0"/>
                          <a:cs typeface="Arial" panose="020B0604020202020204" pitchFamily="34" charset="0"/>
                        </a:rPr>
                        <a:t>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55 %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54 %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43</a:t>
                      </a:r>
                      <a:r>
                        <a:rPr lang="fr-CA" sz="1100" b="0" i="0" u="none" strike="noStrike" noProof="0" smtClean="0">
                          <a:solidFill>
                            <a:srgbClr val="000000"/>
                          </a:solidFill>
                          <a:effectLst/>
                          <a:latin typeface="Arial" panose="020B0604020202020204" pitchFamily="34" charset="0"/>
                          <a:cs typeface="Arial" panose="020B0604020202020204" pitchFamily="34" charset="0"/>
                        </a:rPr>
                        <a:t>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60 %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65 %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45</a:t>
                      </a:r>
                      <a:r>
                        <a:rPr lang="fr-CA" sz="1100" b="0" i="0" u="none" strike="noStrike" noProof="0" smtClean="0">
                          <a:solidFill>
                            <a:srgbClr val="000000"/>
                          </a:solidFill>
                          <a:effectLst/>
                          <a:latin typeface="Arial" panose="020B0604020202020204" pitchFamily="34" charset="0"/>
                          <a:cs typeface="Arial" panose="020B0604020202020204" pitchFamily="34" charset="0"/>
                        </a:rPr>
                        <a:t>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62 %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58 %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55 %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FFFFFF"/>
                          </a:solidFill>
                          <a:effectLst/>
                          <a:latin typeface="Arial" panose="020B0604020202020204" pitchFamily="34" charset="0"/>
                          <a:cs typeface="Arial" panose="020B0604020202020204" pitchFamily="34" charset="0"/>
                        </a:rPr>
                        <a:t>42</a:t>
                      </a:r>
                      <a:r>
                        <a:rPr lang="fr-CA" sz="1100" b="0" i="0" u="none" strike="noStrike" noProof="0" smtClean="0">
                          <a:solidFill>
                            <a:srgbClr val="FFFFFF"/>
                          </a:solidFill>
                          <a:effectLst/>
                          <a:latin typeface="Arial" panose="020B0604020202020204" pitchFamily="34" charset="0"/>
                          <a:cs typeface="Arial" panose="020B0604020202020204" pitchFamily="34" charset="0"/>
                        </a:rPr>
                        <a:t> %</a:t>
                      </a:r>
                      <a:endParaRPr lang="fr-CA" sz="1100" b="0" i="0" u="none" strike="noStrike" noProof="0" dirty="0">
                        <a:solidFill>
                          <a:srgbClr val="FFFFFF"/>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val="10002"/>
                  </a:ext>
                </a:extLst>
              </a:tr>
              <a:tr h="0">
                <a:tc>
                  <a:txBody>
                    <a:bodyPr/>
                    <a:lstStyle/>
                    <a:p>
                      <a:pPr algn="l" rtl="0" fontAlgn="b"/>
                      <a:r>
                        <a:rPr lang="fr-CA" sz="1300" b="0" i="0" u="none" strike="noStrike" noProof="0" dirty="0" smtClean="0">
                          <a:solidFill>
                            <a:srgbClr val="000000"/>
                          </a:solidFill>
                          <a:effectLst/>
                          <a:latin typeface="+mn-lt"/>
                          <a:cs typeface="Arial" panose="020B0604020202020204" pitchFamily="34" charset="0"/>
                        </a:rPr>
                        <a:t>Risques pour la santé associés au tabagisme et moyens de cesser de fumer </a:t>
                      </a:r>
                    </a:p>
                  </a:txBody>
                  <a:tcPr marL="73152" marR="45720" marT="73152" marB="73152"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57</a:t>
                      </a:r>
                      <a:r>
                        <a:rPr lang="fr-CA" sz="1100" b="0" i="0" u="none" strike="noStrike" noProof="0" smtClean="0">
                          <a:solidFill>
                            <a:srgbClr val="000000"/>
                          </a:solidFill>
                          <a:effectLst/>
                          <a:latin typeface="Arial" panose="020B0604020202020204" pitchFamily="34" charset="0"/>
                          <a:cs typeface="Arial" panose="020B0604020202020204" pitchFamily="34" charset="0"/>
                        </a:rPr>
                        <a:t>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62 %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65</a:t>
                      </a:r>
                      <a:r>
                        <a:rPr lang="fr-CA" sz="1100" b="0" i="0" u="none" strike="noStrike" noProof="0" smtClean="0">
                          <a:solidFill>
                            <a:srgbClr val="000000"/>
                          </a:solidFill>
                          <a:effectLst/>
                          <a:latin typeface="Arial" panose="020B0604020202020204" pitchFamily="34" charset="0"/>
                          <a:cs typeface="Arial" panose="020B0604020202020204" pitchFamily="34" charset="0"/>
                        </a:rPr>
                        <a:t>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68</a:t>
                      </a:r>
                      <a:r>
                        <a:rPr lang="fr-CA" sz="1100" b="0" i="0" u="none" strike="noStrike" noProof="0" smtClean="0">
                          <a:solidFill>
                            <a:srgbClr val="000000"/>
                          </a:solidFill>
                          <a:effectLst/>
                          <a:latin typeface="Arial" panose="020B0604020202020204" pitchFamily="34" charset="0"/>
                          <a:cs typeface="Arial" panose="020B0604020202020204" pitchFamily="34" charset="0"/>
                        </a:rPr>
                        <a:t>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61 %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79 %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71 %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58 %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79 %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57</a:t>
                      </a:r>
                      <a:r>
                        <a:rPr lang="fr-CA" sz="1100" b="0" i="0" u="none" strike="noStrike" noProof="0" smtClean="0">
                          <a:solidFill>
                            <a:srgbClr val="000000"/>
                          </a:solidFill>
                          <a:effectLst/>
                          <a:latin typeface="Arial" panose="020B0604020202020204" pitchFamily="34" charset="0"/>
                          <a:cs typeface="Arial" panose="020B0604020202020204" pitchFamily="34" charset="0"/>
                        </a:rPr>
                        <a:t>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71 %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FFFFFF"/>
                          </a:solidFill>
                          <a:effectLst/>
                          <a:latin typeface="Arial" panose="020B0604020202020204" pitchFamily="34" charset="0"/>
                          <a:cs typeface="Arial" panose="020B0604020202020204" pitchFamily="34" charset="0"/>
                        </a:rPr>
                        <a:t>50</a:t>
                      </a:r>
                      <a:r>
                        <a:rPr lang="fr-CA" sz="1100" b="0" i="0" u="none" strike="noStrike" noProof="0" smtClean="0">
                          <a:solidFill>
                            <a:srgbClr val="FFFFFF"/>
                          </a:solidFill>
                          <a:effectLst/>
                          <a:latin typeface="Arial" panose="020B0604020202020204" pitchFamily="34" charset="0"/>
                          <a:cs typeface="Arial" panose="020B0604020202020204" pitchFamily="34" charset="0"/>
                        </a:rPr>
                        <a:t> %</a:t>
                      </a:r>
                      <a:endParaRPr lang="fr-CA" sz="1100" b="0" i="0" u="none" strike="noStrike" noProof="0" dirty="0">
                        <a:solidFill>
                          <a:srgbClr val="FFFFFF"/>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val="10003"/>
                  </a:ext>
                </a:extLst>
              </a:tr>
              <a:tr h="0">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300" b="0" i="0" noProof="0" dirty="0" smtClean="0">
                          <a:latin typeface="+mn-lt"/>
                          <a:cs typeface="Arial" panose="020B0604020202020204" pitchFamily="34" charset="0"/>
                        </a:rPr>
                        <a:t>Consommation d’alcool </a:t>
                      </a:r>
                      <a:endParaRPr lang="fr-CA" sz="1300" b="0" i="0" u="none" strike="noStrike" noProof="0" dirty="0">
                        <a:solidFill>
                          <a:srgbClr val="000000"/>
                        </a:solidFill>
                        <a:effectLst/>
                        <a:latin typeface="+mn-lt"/>
                        <a:cs typeface="Arial" panose="020B0604020202020204" pitchFamily="34" charset="0"/>
                      </a:endParaRPr>
                    </a:p>
                  </a:txBody>
                  <a:tcPr marL="73152" marR="45720" marT="73152" marB="73152"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10</a:t>
                      </a:r>
                      <a:r>
                        <a:rPr lang="fr-CA" sz="1100" b="0" i="0" u="none" strike="noStrike" noProof="0" smtClean="0">
                          <a:solidFill>
                            <a:srgbClr val="000000"/>
                          </a:solidFill>
                          <a:effectLst/>
                          <a:latin typeface="Arial" panose="020B0604020202020204" pitchFamily="34" charset="0"/>
                          <a:cs typeface="Arial" panose="020B0604020202020204" pitchFamily="34" charset="0"/>
                        </a:rPr>
                        <a:t>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21 %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14</a:t>
                      </a:r>
                      <a:r>
                        <a:rPr lang="fr-CA" sz="1100" b="0" i="0" u="none" strike="noStrike" noProof="0" smtClean="0">
                          <a:solidFill>
                            <a:srgbClr val="000000"/>
                          </a:solidFill>
                          <a:effectLst/>
                          <a:latin typeface="Arial" panose="020B0604020202020204" pitchFamily="34" charset="0"/>
                          <a:cs typeface="Arial" panose="020B0604020202020204" pitchFamily="34" charset="0"/>
                        </a:rPr>
                        <a:t>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15</a:t>
                      </a:r>
                      <a:r>
                        <a:rPr lang="fr-CA" sz="1100" b="0" i="0" u="none" strike="noStrike" noProof="0" smtClean="0">
                          <a:solidFill>
                            <a:srgbClr val="000000"/>
                          </a:solidFill>
                          <a:effectLst/>
                          <a:latin typeface="Arial" panose="020B0604020202020204" pitchFamily="34" charset="0"/>
                          <a:cs typeface="Arial" panose="020B0604020202020204" pitchFamily="34" charset="0"/>
                        </a:rPr>
                        <a:t>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18</a:t>
                      </a:r>
                      <a:r>
                        <a:rPr lang="fr-CA" sz="1100" b="0" i="0" u="none" strike="noStrike" noProof="0" smtClean="0">
                          <a:solidFill>
                            <a:srgbClr val="000000"/>
                          </a:solidFill>
                          <a:effectLst/>
                          <a:latin typeface="Arial" panose="020B0604020202020204" pitchFamily="34" charset="0"/>
                          <a:cs typeface="Arial" panose="020B0604020202020204" pitchFamily="34" charset="0"/>
                        </a:rPr>
                        <a:t>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26 %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28 %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14</a:t>
                      </a:r>
                      <a:r>
                        <a:rPr lang="fr-CA" sz="1100" b="0" i="0" u="none" strike="noStrike" noProof="0" smtClean="0">
                          <a:solidFill>
                            <a:srgbClr val="000000"/>
                          </a:solidFill>
                          <a:effectLst/>
                          <a:latin typeface="Arial" panose="020B0604020202020204" pitchFamily="34" charset="0"/>
                          <a:cs typeface="Arial" panose="020B0604020202020204" pitchFamily="34" charset="0"/>
                        </a:rPr>
                        <a:t>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32 %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22</a:t>
                      </a:r>
                      <a:r>
                        <a:rPr lang="fr-CA" sz="1100" b="0" i="0" u="none" strike="noStrike" noProof="0" smtClean="0">
                          <a:solidFill>
                            <a:srgbClr val="000000"/>
                          </a:solidFill>
                          <a:effectLst/>
                          <a:latin typeface="Arial" panose="020B0604020202020204" pitchFamily="34" charset="0"/>
                          <a:cs typeface="Arial" panose="020B0604020202020204" pitchFamily="34" charset="0"/>
                        </a:rPr>
                        <a:t>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23 %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FFFFFF"/>
                          </a:solidFill>
                          <a:effectLst/>
                          <a:latin typeface="Arial" panose="020B0604020202020204" pitchFamily="34" charset="0"/>
                          <a:cs typeface="Arial" panose="020B0604020202020204" pitchFamily="34" charset="0"/>
                        </a:rPr>
                        <a:t>19</a:t>
                      </a:r>
                      <a:r>
                        <a:rPr lang="fr-CA" sz="1100" b="0" i="0" u="none" strike="noStrike" noProof="0" smtClean="0">
                          <a:solidFill>
                            <a:srgbClr val="FFFFFF"/>
                          </a:solidFill>
                          <a:effectLst/>
                          <a:latin typeface="Arial" panose="020B0604020202020204" pitchFamily="34" charset="0"/>
                          <a:cs typeface="Arial" panose="020B0604020202020204" pitchFamily="34" charset="0"/>
                        </a:rPr>
                        <a:t> %</a:t>
                      </a:r>
                      <a:endParaRPr lang="fr-CA" sz="1100" b="0" i="0" u="none" strike="noStrike" noProof="0" dirty="0">
                        <a:solidFill>
                          <a:srgbClr val="FFFFFF"/>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val="10004"/>
                  </a:ext>
                </a:extLst>
              </a:tr>
              <a:tr h="197163">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300" b="0" i="0" noProof="0" dirty="0" smtClean="0">
                          <a:latin typeface="+mn-lt"/>
                          <a:cs typeface="Arial" panose="020B0604020202020204" pitchFamily="34" charset="0"/>
                        </a:rPr>
                        <a:t>Aspects de votre vie qui vous inquiètent ou sont source de stress</a:t>
                      </a:r>
                      <a:r>
                        <a:rPr lang="fr-CA" sz="1300" b="0" i="0" u="none" strike="noStrike" noProof="0" dirty="0" smtClean="0">
                          <a:solidFill>
                            <a:srgbClr val="000000"/>
                          </a:solidFill>
                          <a:effectLst/>
                          <a:latin typeface="+mn-lt"/>
                          <a:cs typeface="Arial" panose="020B0604020202020204" pitchFamily="34" charset="0"/>
                        </a:rPr>
                        <a:t> </a:t>
                      </a:r>
                      <a:endParaRPr lang="fr-CA" sz="1300" b="0" i="0" u="none" strike="noStrike" noProof="0" dirty="0">
                        <a:solidFill>
                          <a:srgbClr val="000000"/>
                        </a:solidFill>
                        <a:effectLst/>
                        <a:latin typeface="+mn-lt"/>
                        <a:cs typeface="Arial" panose="020B0604020202020204" pitchFamily="34" charset="0"/>
                      </a:endParaRPr>
                    </a:p>
                  </a:txBody>
                  <a:tcPr marL="73152" marR="45720" marT="73152" marB="73152"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28</a:t>
                      </a:r>
                      <a:r>
                        <a:rPr lang="fr-CA" sz="1100" b="0" i="0" u="none" strike="noStrike" noProof="0" smtClean="0">
                          <a:solidFill>
                            <a:srgbClr val="000000"/>
                          </a:solidFill>
                          <a:effectLst/>
                          <a:latin typeface="Arial" panose="020B0604020202020204" pitchFamily="34" charset="0"/>
                          <a:cs typeface="Arial" panose="020B0604020202020204" pitchFamily="34" charset="0"/>
                        </a:rPr>
                        <a:t>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35 %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30 %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29</a:t>
                      </a:r>
                      <a:r>
                        <a:rPr lang="fr-CA" sz="1100" b="0" i="0" u="none" strike="noStrike" noProof="0" smtClean="0">
                          <a:solidFill>
                            <a:srgbClr val="000000"/>
                          </a:solidFill>
                          <a:effectLst/>
                          <a:latin typeface="Arial" panose="020B0604020202020204" pitchFamily="34" charset="0"/>
                          <a:cs typeface="Arial" panose="020B0604020202020204" pitchFamily="34" charset="0"/>
                        </a:rPr>
                        <a:t>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28 %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38 %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38 %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31 %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40 %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36 %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35 %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FFFFFF"/>
                          </a:solidFill>
                          <a:effectLst/>
                          <a:latin typeface="Arial" panose="020B0604020202020204" pitchFamily="34" charset="0"/>
                          <a:cs typeface="Arial" panose="020B0604020202020204" pitchFamily="34" charset="0"/>
                        </a:rPr>
                        <a:t>28 %</a:t>
                      </a:r>
                      <a:endParaRPr lang="fr-CA" sz="1100" b="0" i="0" u="none" strike="noStrike" noProof="0" dirty="0">
                        <a:solidFill>
                          <a:srgbClr val="FFFFFF"/>
                        </a:solidFill>
                        <a:effectLst/>
                        <a:latin typeface="Arial" panose="020B0604020202020204" pitchFamily="34" charset="0"/>
                        <a:cs typeface="Arial" panose="020B0604020202020204" pitchFamily="34" charset="0"/>
                      </a:endParaRPr>
                    </a:p>
                  </a:txBody>
                  <a:tcPr marL="8375" marR="8375" marT="8375" marB="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10005"/>
                  </a:ext>
                </a:extLst>
              </a:tr>
            </a:tbl>
          </a:graphicData>
        </a:graphic>
      </p:graphicFrame>
      <p:grpSp>
        <p:nvGrpSpPr>
          <p:cNvPr id="15" name="Group 2"/>
          <p:cNvGrpSpPr/>
          <p:nvPr>
            <p:custDataLst>
              <p:tags r:id="rId4"/>
            </p:custDataLst>
          </p:nvPr>
        </p:nvGrpSpPr>
        <p:grpSpPr>
          <a:xfrm>
            <a:off x="459578" y="6177930"/>
            <a:ext cx="5607998" cy="261625"/>
            <a:chOff x="1559256" y="5157193"/>
            <a:chExt cx="5607998" cy="253469"/>
          </a:xfrm>
        </p:grpSpPr>
        <p:grpSp>
          <p:nvGrpSpPr>
            <p:cNvPr id="17" name="Group 3"/>
            <p:cNvGrpSpPr/>
            <p:nvPr/>
          </p:nvGrpSpPr>
          <p:grpSpPr>
            <a:xfrm>
              <a:off x="1559256" y="5157202"/>
              <a:ext cx="2007598" cy="253454"/>
              <a:chOff x="2989195" y="6289577"/>
              <a:chExt cx="2186857" cy="264691"/>
            </a:xfrm>
          </p:grpSpPr>
          <p:sp>
            <p:nvSpPr>
              <p:cNvPr id="35"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36"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8" name="Group 5"/>
            <p:cNvGrpSpPr/>
            <p:nvPr/>
          </p:nvGrpSpPr>
          <p:grpSpPr>
            <a:xfrm>
              <a:off x="3494846" y="5157208"/>
              <a:ext cx="1800200" cy="253454"/>
              <a:chOff x="5092578" y="6289583"/>
              <a:chExt cx="2157032" cy="264691"/>
            </a:xfrm>
          </p:grpSpPr>
          <p:sp>
            <p:nvSpPr>
              <p:cNvPr id="22"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34"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9" name="Group 7"/>
            <p:cNvGrpSpPr/>
            <p:nvPr/>
          </p:nvGrpSpPr>
          <p:grpSpPr>
            <a:xfrm>
              <a:off x="5367053" y="5157193"/>
              <a:ext cx="1800201" cy="253454"/>
              <a:chOff x="7088602" y="6289568"/>
              <a:chExt cx="2157034" cy="264691"/>
            </a:xfrm>
          </p:grpSpPr>
          <p:sp>
            <p:nvSpPr>
              <p:cNvPr id="20"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21"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pic>
        <p:nvPicPr>
          <p:cNvPr id="26" name="Picture 5"/>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bwMode="auto">
          <a:xfrm>
            <a:off x="467544" y="1557389"/>
            <a:ext cx="720080" cy="71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416056" y="5296632"/>
            <a:ext cx="250808" cy="292608"/>
          </a:xfrm>
          <a:prstGeom prst="rect">
            <a:avLst/>
          </a:prstGeom>
        </p:spPr>
      </p:pic>
      <p:pic>
        <p:nvPicPr>
          <p:cNvPr id="29" name="Picture 28"/>
          <p:cNvPicPr>
            <a:picLocks noChangeAspect="1"/>
          </p:cNvPicPr>
          <p:nvPr>
            <p:custDataLst>
              <p:tags r:id="rId7"/>
            </p:custDataLst>
          </p:nvPr>
        </p:nvPicPr>
        <p:blipFill>
          <a:blip r:embed="rId14">
            <a:extLst>
              <a:ext uri="{28A0092B-C50C-407E-A947-70E740481C1C}">
                <a14:useLocalDpi xmlns:a14="http://schemas.microsoft.com/office/drawing/2010/main" val="0"/>
              </a:ext>
            </a:extLst>
          </a:blip>
          <a:stretch>
            <a:fillRect/>
          </a:stretch>
        </p:blipFill>
        <p:spPr>
          <a:xfrm>
            <a:off x="417928" y="3209200"/>
            <a:ext cx="247064" cy="291808"/>
          </a:xfrm>
          <a:prstGeom prst="rect">
            <a:avLst/>
          </a:prstGeom>
        </p:spPr>
      </p:pic>
      <p:pic>
        <p:nvPicPr>
          <p:cNvPr id="30" name="Picture 29"/>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323528" y="3717032"/>
            <a:ext cx="435865" cy="179833"/>
          </a:xfrm>
          <a:prstGeom prst="rect">
            <a:avLst/>
          </a:prstGeom>
        </p:spPr>
      </p:pic>
      <p:pic>
        <p:nvPicPr>
          <p:cNvPr id="31" name="Picture 30"/>
          <p:cNvPicPr>
            <a:picLocks noChangeAspect="1"/>
          </p:cNvPicPr>
          <p:nvPr>
            <p:custDataLst>
              <p:tags r:id="rId9"/>
            </p:custDataLst>
          </p:nvPr>
        </p:nvPicPr>
        <p:blipFill>
          <a:blip r:embed="rId16" cstate="print">
            <a:extLst>
              <a:ext uri="{28A0092B-C50C-407E-A947-70E740481C1C}">
                <a14:useLocalDpi xmlns:a14="http://schemas.microsoft.com/office/drawing/2010/main" val="0"/>
              </a:ext>
            </a:extLst>
          </a:blip>
          <a:stretch>
            <a:fillRect/>
          </a:stretch>
        </p:blipFill>
        <p:spPr>
          <a:xfrm>
            <a:off x="334671" y="4221088"/>
            <a:ext cx="413579" cy="292608"/>
          </a:xfrm>
          <a:prstGeom prst="rect">
            <a:avLst/>
          </a:prstGeom>
        </p:spPr>
      </p:pic>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27160" y="4721794"/>
            <a:ext cx="228600" cy="366739"/>
          </a:xfrm>
          <a:prstGeom prst="rect">
            <a:avLst/>
          </a:prstGeom>
        </p:spPr>
      </p:pic>
    </p:spTree>
    <p:extLst>
      <p:ext uri="{BB962C8B-B14F-4D97-AF65-F5344CB8AC3E}">
        <p14:creationId xmlns:p14="http://schemas.microsoft.com/office/powerpoint/2010/main" val="34242724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a:xfrm>
            <a:off x="370940" y="370637"/>
            <a:ext cx="8665556" cy="938719"/>
          </a:xfrm>
        </p:spPr>
        <p:txBody>
          <a:bodyPr/>
          <a:lstStyle/>
          <a:p>
            <a:r>
              <a:rPr lang="fr-FR" sz="2900" dirty="0"/>
              <a:t>Les Canadiens sont plus susceptibles de passer en revue leurs médicaments avec un professionnel de la santé</a:t>
            </a:r>
            <a:endParaRPr lang="en-CA" sz="2900" dirty="0"/>
          </a:p>
        </p:txBody>
      </p:sp>
      <p:graphicFrame>
        <p:nvGraphicFramePr>
          <p:cNvPr id="14" name="Chart 13"/>
          <p:cNvGraphicFramePr/>
          <p:nvPr>
            <p:custDataLst>
              <p:tags r:id="rId2"/>
            </p:custDataLst>
            <p:extLst>
              <p:ext uri="{D42A27DB-BD31-4B8C-83A1-F6EECF244321}">
                <p14:modId xmlns:p14="http://schemas.microsoft.com/office/powerpoint/2010/main" val="1029300836"/>
              </p:ext>
            </p:extLst>
          </p:nvPr>
        </p:nvGraphicFramePr>
        <p:xfrm>
          <a:off x="483718" y="2486025"/>
          <a:ext cx="3600400" cy="3438526"/>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p:cNvSpPr/>
          <p:nvPr>
            <p:custDataLst>
              <p:tags r:id="rId3"/>
            </p:custDataLst>
          </p:nvPr>
        </p:nvSpPr>
        <p:spPr>
          <a:xfrm>
            <a:off x="487363" y="1435640"/>
            <a:ext cx="8656637" cy="938719"/>
          </a:xfrm>
          <a:prstGeom prst="rect">
            <a:avLst/>
          </a:prstGeom>
          <a:solidFill>
            <a:srgbClr val="00A199">
              <a:alpha val="20000"/>
            </a:srgbClr>
          </a:solidFill>
        </p:spPr>
        <p:txBody>
          <a:bodyPr wrap="square" anchor="ctr">
            <a:spAutoFit/>
          </a:bodyPr>
          <a:lstStyle/>
          <a:p>
            <a:pPr lvl="0" algn="ctr"/>
            <a:endParaRPr lang="en-CA" sz="5500" b="1" dirty="0">
              <a:latin typeface="Calibri" panose="020F0502020204030204" pitchFamily="34" charset="0"/>
              <a:cs typeface="Calibri" panose="020F0502020204030204" pitchFamily="34" charset="0"/>
            </a:endParaRPr>
          </a:p>
        </p:txBody>
      </p:sp>
      <p:sp>
        <p:nvSpPr>
          <p:cNvPr id="16" name="Rectangle 15"/>
          <p:cNvSpPr/>
          <p:nvPr>
            <p:custDataLst>
              <p:tags r:id="rId4"/>
            </p:custDataLst>
          </p:nvPr>
        </p:nvSpPr>
        <p:spPr>
          <a:xfrm>
            <a:off x="2063924" y="1484784"/>
            <a:ext cx="6828556" cy="830997"/>
          </a:xfrm>
          <a:prstGeom prst="rect">
            <a:avLst/>
          </a:prstGeom>
        </p:spPr>
        <p:txBody>
          <a:bodyPr wrap="square">
            <a:spAutoFit/>
          </a:bodyPr>
          <a:lstStyle/>
          <a:p>
            <a:r>
              <a:rPr lang="fr-FR" sz="1600" dirty="0"/>
              <a:t>des Canadiens qui prennent au moins 2 médicaments d’ordonnance ont passé en revue leurs médicaments avec un médecin, une infirmière ou un pharmacien au cours des 2 dernières </a:t>
            </a:r>
            <a:r>
              <a:rPr lang="fr-FR" sz="1600" dirty="0" smtClean="0"/>
              <a:t>années.</a:t>
            </a:r>
            <a:endParaRPr lang="fr-FR" sz="1600" dirty="0"/>
          </a:p>
        </p:txBody>
      </p:sp>
      <p:sp>
        <p:nvSpPr>
          <p:cNvPr id="17" name="Rectangle 16"/>
          <p:cNvSpPr/>
          <p:nvPr>
            <p:custDataLst>
              <p:tags r:id="rId5"/>
            </p:custDataLst>
          </p:nvPr>
        </p:nvSpPr>
        <p:spPr>
          <a:xfrm>
            <a:off x="486594" y="1434167"/>
            <a:ext cx="1511690" cy="941668"/>
          </a:xfrm>
          <a:prstGeom prst="rect">
            <a:avLst/>
          </a:prstGeom>
          <a:pattFill prst="pct90">
            <a:fgClr>
              <a:srgbClr val="00A199"/>
            </a:fgClr>
            <a:bgClr>
              <a:schemeClr val="bg1"/>
            </a:bgClr>
          </a:pattFill>
        </p:spPr>
        <p:txBody>
          <a:bodyPr wrap="square" anchor="ctr">
            <a:spAutoFit/>
          </a:bodyPr>
          <a:lstStyle/>
          <a:p>
            <a:pPr lvl="0" algn="ctr">
              <a:lnSpc>
                <a:spcPts val="7000"/>
              </a:lnSpc>
            </a:pPr>
            <a:r>
              <a:rPr lang="en-CA" sz="5200" b="1" dirty="0" smtClean="0">
                <a:latin typeface="Calibri" panose="020F0502020204030204" pitchFamily="34" charset="0"/>
                <a:cs typeface="Calibri" panose="020F0502020204030204" pitchFamily="34" charset="0"/>
              </a:rPr>
              <a:t>77 %</a:t>
            </a:r>
            <a:endParaRPr lang="en-CA" sz="5200" b="1" dirty="0">
              <a:latin typeface="Calibri" panose="020F0502020204030204" pitchFamily="34" charset="0"/>
              <a:cs typeface="Calibri" panose="020F0502020204030204" pitchFamily="34" charset="0"/>
            </a:endParaRPr>
          </a:p>
        </p:txBody>
      </p:sp>
      <p:sp>
        <p:nvSpPr>
          <p:cNvPr id="30" name="TextBox 29"/>
          <p:cNvSpPr txBox="1"/>
          <p:nvPr>
            <p:custDataLst>
              <p:tags r:id="rId6"/>
            </p:custDataLst>
          </p:nvPr>
        </p:nvSpPr>
        <p:spPr>
          <a:xfrm>
            <a:off x="4788024" y="3212976"/>
            <a:ext cx="3744416" cy="2064769"/>
          </a:xfrm>
          <a:prstGeom prst="rect">
            <a:avLst/>
          </a:prstGeom>
          <a:noFill/>
          <a:ln w="6350">
            <a:solidFill>
              <a:srgbClr val="969696"/>
            </a:solidFill>
          </a:ln>
        </p:spPr>
        <p:txBody>
          <a:bodyPr wrap="square" lIns="108000" tIns="108000" rIns="108000" bIns="108000" rtlCol="0">
            <a:spAutoFit/>
          </a:bodyPr>
          <a:lstStyle/>
          <a:p>
            <a:r>
              <a:rPr lang="en-CA" sz="2200" b="1" dirty="0">
                <a:solidFill>
                  <a:srgbClr val="852062"/>
                </a:solidFill>
              </a:rPr>
              <a:t>Le </a:t>
            </a:r>
            <a:r>
              <a:rPr lang="en-CA" sz="2200" b="1" dirty="0" err="1">
                <a:solidFill>
                  <a:srgbClr val="852062"/>
                </a:solidFill>
              </a:rPr>
              <a:t>saviez-vous</a:t>
            </a:r>
            <a:r>
              <a:rPr lang="en-CA" sz="2200" b="1" dirty="0">
                <a:solidFill>
                  <a:srgbClr val="852062"/>
                </a:solidFill>
              </a:rPr>
              <a:t>?</a:t>
            </a:r>
          </a:p>
          <a:p>
            <a:r>
              <a:rPr lang="fr-CA" sz="1500" dirty="0"/>
              <a:t>L’examen des médicaments est un aspect important de la sécurité des </a:t>
            </a:r>
            <a:r>
              <a:rPr lang="fr-CA" sz="1500" dirty="0" smtClean="0"/>
              <a:t>patients.</a:t>
            </a:r>
          </a:p>
          <a:p>
            <a:endParaRPr lang="en-CA" sz="1500" dirty="0"/>
          </a:p>
          <a:p>
            <a:r>
              <a:rPr lang="fr-CA" sz="1500" dirty="0"/>
              <a:t>En 2010-2011, près de </a:t>
            </a:r>
            <a:r>
              <a:rPr lang="fr-CA" sz="2200" b="1" dirty="0">
                <a:solidFill>
                  <a:srgbClr val="852062"/>
                </a:solidFill>
              </a:rPr>
              <a:t>47 000</a:t>
            </a:r>
            <a:r>
              <a:rPr lang="fr-CA" sz="1500" dirty="0"/>
              <a:t> </a:t>
            </a:r>
            <a:r>
              <a:rPr lang="fr-CA" sz="1500" dirty="0" smtClean="0"/>
              <a:t>Canadiens</a:t>
            </a:r>
            <a:br>
              <a:rPr lang="fr-CA" sz="1500" dirty="0" smtClean="0"/>
            </a:br>
            <a:r>
              <a:rPr lang="fr-CA" sz="1500" dirty="0" smtClean="0"/>
              <a:t>ont </a:t>
            </a:r>
            <a:r>
              <a:rPr lang="fr-CA" sz="1500" dirty="0"/>
              <a:t>été hospitalisés en raison d’une réaction indésirable à un médicament</a:t>
            </a:r>
            <a:r>
              <a:rPr lang="fr-CA" sz="1500" dirty="0" smtClean="0"/>
              <a:t>*.</a:t>
            </a:r>
            <a:endParaRPr lang="fr-CA" sz="1500" dirty="0"/>
          </a:p>
        </p:txBody>
      </p:sp>
      <p:grpSp>
        <p:nvGrpSpPr>
          <p:cNvPr id="28" name="Group 2"/>
          <p:cNvGrpSpPr/>
          <p:nvPr>
            <p:custDataLst>
              <p:tags r:id="rId7"/>
            </p:custDataLst>
          </p:nvPr>
        </p:nvGrpSpPr>
        <p:grpSpPr>
          <a:xfrm>
            <a:off x="459578" y="6177930"/>
            <a:ext cx="5607998" cy="261625"/>
            <a:chOff x="1559256" y="5157193"/>
            <a:chExt cx="5607998" cy="253469"/>
          </a:xfrm>
        </p:grpSpPr>
        <p:grpSp>
          <p:nvGrpSpPr>
            <p:cNvPr id="29" name="Group 3"/>
            <p:cNvGrpSpPr/>
            <p:nvPr/>
          </p:nvGrpSpPr>
          <p:grpSpPr>
            <a:xfrm>
              <a:off x="1559256" y="5157202"/>
              <a:ext cx="2007598" cy="253454"/>
              <a:chOff x="2989195" y="6289577"/>
              <a:chExt cx="2186857" cy="264691"/>
            </a:xfrm>
          </p:grpSpPr>
          <p:sp>
            <p:nvSpPr>
              <p:cNvPr id="37"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38"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1" name="Group 5"/>
            <p:cNvGrpSpPr/>
            <p:nvPr/>
          </p:nvGrpSpPr>
          <p:grpSpPr>
            <a:xfrm>
              <a:off x="3494846" y="5157208"/>
              <a:ext cx="1800200" cy="253454"/>
              <a:chOff x="5092578" y="6289583"/>
              <a:chExt cx="2157032" cy="264691"/>
            </a:xfrm>
          </p:grpSpPr>
          <p:sp>
            <p:nvSpPr>
              <p:cNvPr id="35"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36"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2" name="Group 7"/>
            <p:cNvGrpSpPr/>
            <p:nvPr/>
          </p:nvGrpSpPr>
          <p:grpSpPr>
            <a:xfrm>
              <a:off x="5367053" y="5157193"/>
              <a:ext cx="1800201" cy="253454"/>
              <a:chOff x="7088602" y="6289568"/>
              <a:chExt cx="2157034" cy="264691"/>
            </a:xfrm>
          </p:grpSpPr>
          <p:sp>
            <p:nvSpPr>
              <p:cNvPr id="33"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34"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pic>
        <p:nvPicPr>
          <p:cNvPr id="18" name="Picture 17"/>
          <p:cNvPicPr>
            <a:picLocks noChangeAspect="1"/>
          </p:cNvPicPr>
          <p:nvPr>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7236296" y="2847216"/>
            <a:ext cx="746449" cy="731520"/>
          </a:xfrm>
          <a:prstGeom prst="rect">
            <a:avLst/>
          </a:prstGeom>
          <a:ln w="76200">
            <a:solidFill>
              <a:schemeClr val="bg1"/>
            </a:solidFill>
          </a:ln>
        </p:spPr>
      </p:pic>
    </p:spTree>
    <p:extLst>
      <p:ext uri="{BB962C8B-B14F-4D97-AF65-F5344CB8AC3E}">
        <p14:creationId xmlns:p14="http://schemas.microsoft.com/office/powerpoint/2010/main" val="14093338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229600" cy="938719"/>
          </a:xfrm>
        </p:spPr>
        <p:txBody>
          <a:bodyPr/>
          <a:lstStyle/>
          <a:p>
            <a:r>
              <a:rPr lang="fr-FR" dirty="0"/>
              <a:t>Les Canadiens sont moins nombreux à pouvoir accéder en ligne à des renseignements sur la santé</a:t>
            </a:r>
            <a:endParaRPr lang="en-CA" dirty="0"/>
          </a:p>
        </p:txBody>
      </p:sp>
      <p:graphicFrame>
        <p:nvGraphicFramePr>
          <p:cNvPr id="12" name="Chart 11"/>
          <p:cNvGraphicFramePr/>
          <p:nvPr>
            <p:custDataLst>
              <p:tags r:id="rId2"/>
            </p:custDataLst>
            <p:extLst>
              <p:ext uri="{D42A27DB-BD31-4B8C-83A1-F6EECF244321}">
                <p14:modId xmlns:p14="http://schemas.microsoft.com/office/powerpoint/2010/main" val="2998994655"/>
              </p:ext>
            </p:extLst>
          </p:nvPr>
        </p:nvGraphicFramePr>
        <p:xfrm>
          <a:off x="691317" y="2695922"/>
          <a:ext cx="3528392" cy="318135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Chart 12"/>
          <p:cNvGraphicFramePr/>
          <p:nvPr>
            <p:custDataLst>
              <p:tags r:id="rId3"/>
            </p:custDataLst>
            <p:extLst>
              <p:ext uri="{D42A27DB-BD31-4B8C-83A1-F6EECF244321}">
                <p14:modId xmlns:p14="http://schemas.microsoft.com/office/powerpoint/2010/main" val="3885645886"/>
              </p:ext>
            </p:extLst>
          </p:nvPr>
        </p:nvGraphicFramePr>
        <p:xfrm>
          <a:off x="5022825" y="2695922"/>
          <a:ext cx="3528392" cy="3181350"/>
        </p:xfrm>
        <a:graphic>
          <a:graphicData uri="http://schemas.openxmlformats.org/drawingml/2006/chart">
            <c:chart xmlns:c="http://schemas.openxmlformats.org/drawingml/2006/chart" xmlns:r="http://schemas.openxmlformats.org/officeDocument/2006/relationships" r:id="rId12"/>
          </a:graphicData>
        </a:graphic>
      </p:graphicFrame>
      <p:sp>
        <p:nvSpPr>
          <p:cNvPr id="24" name="TextBox 23"/>
          <p:cNvSpPr txBox="1"/>
          <p:nvPr>
            <p:custDataLst>
              <p:tags r:id="rId4"/>
            </p:custDataLst>
          </p:nvPr>
        </p:nvSpPr>
        <p:spPr>
          <a:xfrm>
            <a:off x="395536" y="1484784"/>
            <a:ext cx="3600400" cy="1079884"/>
          </a:xfrm>
          <a:prstGeom prst="rect">
            <a:avLst/>
          </a:prstGeom>
          <a:noFill/>
          <a:ln w="6350">
            <a:noFill/>
          </a:ln>
        </p:spPr>
        <p:txBody>
          <a:bodyPr wrap="square" lIns="108000" tIns="108000" rIns="108000" bIns="108000" rtlCol="0">
            <a:spAutoFit/>
          </a:bodyPr>
          <a:lstStyle/>
          <a:p>
            <a:r>
              <a:rPr lang="fr-FR" sz="1400" dirty="0">
                <a:solidFill>
                  <a:srgbClr val="365254"/>
                </a:solidFill>
              </a:rPr>
              <a:t>Ont téléchargé ou consulté en ligne des renseignements sur leur santé, tels que des résultats d’examens ou de tests de laboratoire, au cours des 2 dernières </a:t>
            </a:r>
            <a:r>
              <a:rPr lang="fr-FR" sz="1400" dirty="0" smtClean="0">
                <a:solidFill>
                  <a:srgbClr val="365254"/>
                </a:solidFill>
              </a:rPr>
              <a:t>années</a:t>
            </a:r>
            <a:endParaRPr lang="fr-FR" sz="1400" dirty="0">
              <a:solidFill>
                <a:srgbClr val="365254"/>
              </a:solidFill>
            </a:endParaRPr>
          </a:p>
        </p:txBody>
      </p:sp>
      <p:sp>
        <p:nvSpPr>
          <p:cNvPr id="25" name="TextBox 24"/>
          <p:cNvSpPr txBox="1"/>
          <p:nvPr>
            <p:custDataLst>
              <p:tags r:id="rId5"/>
            </p:custDataLst>
          </p:nvPr>
        </p:nvSpPr>
        <p:spPr>
          <a:xfrm>
            <a:off x="5004048" y="1485744"/>
            <a:ext cx="3096344" cy="864440"/>
          </a:xfrm>
          <a:prstGeom prst="rect">
            <a:avLst/>
          </a:prstGeom>
          <a:noFill/>
          <a:ln w="6350">
            <a:noFill/>
          </a:ln>
        </p:spPr>
        <p:txBody>
          <a:bodyPr wrap="square" lIns="108000" tIns="108000" rIns="108000" bIns="108000" rtlCol="0">
            <a:spAutoFit/>
          </a:bodyPr>
          <a:lstStyle/>
          <a:p>
            <a:pPr>
              <a:spcAft>
                <a:spcPts val="8400"/>
              </a:spcAft>
            </a:pPr>
            <a:r>
              <a:rPr lang="fr-FR" sz="1400" dirty="0">
                <a:solidFill>
                  <a:srgbClr val="365254"/>
                </a:solidFill>
              </a:rPr>
              <a:t>Ont envoyé un courriel au bureau de leur médecin pour une raison médicale au cours des 2 dernières années</a:t>
            </a:r>
          </a:p>
        </p:txBody>
      </p:sp>
      <p:pic>
        <p:nvPicPr>
          <p:cNvPr id="26" name="Picture 25"/>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8100457" y="1618890"/>
            <a:ext cx="575998" cy="451805"/>
          </a:xfrm>
          <a:prstGeom prst="rect">
            <a:avLst/>
          </a:prstGeom>
        </p:spPr>
      </p:pic>
      <p:pic>
        <p:nvPicPr>
          <p:cNvPr id="27" name="Picture 26"/>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4070111" y="1628864"/>
            <a:ext cx="573897" cy="576000"/>
          </a:xfrm>
          <a:prstGeom prst="rect">
            <a:avLst/>
          </a:prstGeom>
        </p:spPr>
      </p:pic>
      <p:grpSp>
        <p:nvGrpSpPr>
          <p:cNvPr id="28" name="Group 2"/>
          <p:cNvGrpSpPr/>
          <p:nvPr>
            <p:custDataLst>
              <p:tags r:id="rId8"/>
            </p:custDataLst>
          </p:nvPr>
        </p:nvGrpSpPr>
        <p:grpSpPr>
          <a:xfrm>
            <a:off x="459578" y="6177930"/>
            <a:ext cx="5607998" cy="261625"/>
            <a:chOff x="1559256" y="5157193"/>
            <a:chExt cx="5607998" cy="253469"/>
          </a:xfrm>
        </p:grpSpPr>
        <p:grpSp>
          <p:nvGrpSpPr>
            <p:cNvPr id="29" name="Group 3"/>
            <p:cNvGrpSpPr/>
            <p:nvPr/>
          </p:nvGrpSpPr>
          <p:grpSpPr>
            <a:xfrm>
              <a:off x="1559256" y="5157202"/>
              <a:ext cx="2007598" cy="253454"/>
              <a:chOff x="2989195" y="6289577"/>
              <a:chExt cx="2186857" cy="264691"/>
            </a:xfrm>
          </p:grpSpPr>
          <p:sp>
            <p:nvSpPr>
              <p:cNvPr id="36"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37"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0" name="Group 5"/>
            <p:cNvGrpSpPr/>
            <p:nvPr/>
          </p:nvGrpSpPr>
          <p:grpSpPr>
            <a:xfrm>
              <a:off x="3494846" y="5157208"/>
              <a:ext cx="1800200" cy="253454"/>
              <a:chOff x="5092578" y="6289583"/>
              <a:chExt cx="2157032" cy="264691"/>
            </a:xfrm>
          </p:grpSpPr>
          <p:sp>
            <p:nvSpPr>
              <p:cNvPr id="34"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35"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1" name="Group 7"/>
            <p:cNvGrpSpPr/>
            <p:nvPr/>
          </p:nvGrpSpPr>
          <p:grpSpPr>
            <a:xfrm>
              <a:off x="5367053" y="5157193"/>
              <a:ext cx="1800201" cy="253454"/>
              <a:chOff x="7088602" y="6289568"/>
              <a:chExt cx="2157034" cy="264691"/>
            </a:xfrm>
          </p:grpSpPr>
          <p:sp>
            <p:nvSpPr>
              <p:cNvPr id="32"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33"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184517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229600" cy="938719"/>
          </a:xfrm>
        </p:spPr>
        <p:txBody>
          <a:bodyPr/>
          <a:lstStyle/>
          <a:p>
            <a:r>
              <a:rPr lang="fr-FR" dirty="0" smtClean="0"/>
              <a:t>L’accès </a:t>
            </a:r>
            <a:r>
              <a:rPr lang="fr-FR" dirty="0"/>
              <a:t>en ligne à des renseignements personnels sur la santé est faible </a:t>
            </a:r>
            <a:r>
              <a:rPr lang="fr-FR" dirty="0" smtClean="0"/>
              <a:t>dans la plupart des provinces</a:t>
            </a:r>
            <a:endParaRPr lang="en-CA" dirty="0"/>
          </a:p>
        </p:txBody>
      </p:sp>
      <p:graphicFrame>
        <p:nvGraphicFramePr>
          <p:cNvPr id="10" name="Table 3"/>
          <p:cNvGraphicFramePr>
            <a:graphicFrameLocks noGrp="1"/>
          </p:cNvGraphicFramePr>
          <p:nvPr>
            <p:custDataLst>
              <p:tags r:id="rId2"/>
            </p:custDataLst>
            <p:extLst>
              <p:ext uri="{D42A27DB-BD31-4B8C-83A1-F6EECF244321}">
                <p14:modId xmlns:p14="http://schemas.microsoft.com/office/powerpoint/2010/main" val="3915322342"/>
              </p:ext>
            </p:extLst>
          </p:nvPr>
        </p:nvGraphicFramePr>
        <p:xfrm>
          <a:off x="487364" y="2636912"/>
          <a:ext cx="7831934" cy="1677144"/>
        </p:xfrm>
        <a:graphic>
          <a:graphicData uri="http://schemas.openxmlformats.org/drawingml/2006/table">
            <a:tbl>
              <a:tblPr/>
              <a:tblGrid>
                <a:gridCol w="2068412">
                  <a:extLst>
                    <a:ext uri="{9D8B030D-6E8A-4147-A177-3AD203B41FA5}">
                      <a16:colId xmlns:a16="http://schemas.microsoft.com/office/drawing/2014/main" val="20000"/>
                    </a:ext>
                  </a:extLst>
                </a:gridCol>
                <a:gridCol w="592772">
                  <a:extLst>
                    <a:ext uri="{9D8B030D-6E8A-4147-A177-3AD203B41FA5}">
                      <a16:colId xmlns:a16="http://schemas.microsoft.com/office/drawing/2014/main" val="20001"/>
                    </a:ext>
                  </a:extLst>
                </a:gridCol>
                <a:gridCol w="540702">
                  <a:extLst>
                    <a:ext uri="{9D8B030D-6E8A-4147-A177-3AD203B41FA5}">
                      <a16:colId xmlns:a16="http://schemas.microsoft.com/office/drawing/2014/main" val="20002"/>
                    </a:ext>
                  </a:extLst>
                </a:gridCol>
                <a:gridCol w="441452">
                  <a:extLst>
                    <a:ext uri="{9D8B030D-6E8A-4147-A177-3AD203B41FA5}">
                      <a16:colId xmlns:a16="http://schemas.microsoft.com/office/drawing/2014/main" val="20003"/>
                    </a:ext>
                  </a:extLst>
                </a:gridCol>
                <a:gridCol w="452564">
                  <a:extLst>
                    <a:ext uri="{9D8B030D-6E8A-4147-A177-3AD203B41FA5}">
                      <a16:colId xmlns:a16="http://schemas.microsoft.com/office/drawing/2014/main" val="20004"/>
                    </a:ext>
                  </a:extLst>
                </a:gridCol>
                <a:gridCol w="383712">
                  <a:extLst>
                    <a:ext uri="{9D8B030D-6E8A-4147-A177-3AD203B41FA5}">
                      <a16:colId xmlns:a16="http://schemas.microsoft.com/office/drawing/2014/main" val="20005"/>
                    </a:ext>
                  </a:extLst>
                </a:gridCol>
                <a:gridCol w="411353">
                  <a:extLst>
                    <a:ext uri="{9D8B030D-6E8A-4147-A177-3AD203B41FA5}">
                      <a16:colId xmlns:a16="http://schemas.microsoft.com/office/drawing/2014/main" val="20006"/>
                    </a:ext>
                  </a:extLst>
                </a:gridCol>
                <a:gridCol w="470027">
                  <a:extLst>
                    <a:ext uri="{9D8B030D-6E8A-4147-A177-3AD203B41FA5}">
                      <a16:colId xmlns:a16="http://schemas.microsoft.com/office/drawing/2014/main" val="20007"/>
                    </a:ext>
                  </a:extLst>
                </a:gridCol>
                <a:gridCol w="458914">
                  <a:extLst>
                    <a:ext uri="{9D8B030D-6E8A-4147-A177-3AD203B41FA5}">
                      <a16:colId xmlns:a16="http://schemas.microsoft.com/office/drawing/2014/main" val="20008"/>
                    </a:ext>
                  </a:extLst>
                </a:gridCol>
                <a:gridCol w="385890">
                  <a:extLst>
                    <a:ext uri="{9D8B030D-6E8A-4147-A177-3AD203B41FA5}">
                      <a16:colId xmlns:a16="http://schemas.microsoft.com/office/drawing/2014/main" val="20009"/>
                    </a:ext>
                  </a:extLst>
                </a:gridCol>
                <a:gridCol w="461500">
                  <a:extLst>
                    <a:ext uri="{9D8B030D-6E8A-4147-A177-3AD203B41FA5}">
                      <a16:colId xmlns:a16="http://schemas.microsoft.com/office/drawing/2014/main" val="20010"/>
                    </a:ext>
                  </a:extLst>
                </a:gridCol>
                <a:gridCol w="412877">
                  <a:extLst>
                    <a:ext uri="{9D8B030D-6E8A-4147-A177-3AD203B41FA5}">
                      <a16:colId xmlns:a16="http://schemas.microsoft.com/office/drawing/2014/main" val="20011"/>
                    </a:ext>
                  </a:extLst>
                </a:gridCol>
                <a:gridCol w="751759">
                  <a:extLst>
                    <a:ext uri="{9D8B030D-6E8A-4147-A177-3AD203B41FA5}">
                      <a16:colId xmlns:a16="http://schemas.microsoft.com/office/drawing/2014/main" val="20012"/>
                    </a:ext>
                  </a:extLst>
                </a:gridCol>
              </a:tblGrid>
              <a:tr h="495008">
                <a:tc>
                  <a:txBody>
                    <a:bodyPr/>
                    <a:lstStyle/>
                    <a:p>
                      <a:pPr algn="ctr" fontAlgn="b"/>
                      <a:r>
                        <a:rPr lang="en-CA" sz="1300" b="0" i="0" u="none" strike="noStrike" dirty="0">
                          <a:effectLst/>
                          <a:latin typeface="+mn-lt"/>
                          <a:cs typeface="Arial" panose="020B0604020202020204" pitchFamily="34" charset="0"/>
                        </a:rPr>
                        <a:t> </a:t>
                      </a:r>
                    </a:p>
                  </a:txBody>
                  <a:tcPr marL="72000" marR="72000" marT="72000" marB="72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fr-CA" sz="1300" b="1" i="0" u="none" strike="noStrike" noProof="0" dirty="0" smtClean="0">
                          <a:solidFill>
                            <a:srgbClr val="000000"/>
                          </a:solidFill>
                          <a:effectLst/>
                          <a:latin typeface="+mn-lt"/>
                        </a:rPr>
                        <a:t>T.-N.-L.</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Î.-P.-É.</a:t>
                      </a: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N.-É.</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N.-B.</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n-lt"/>
                        </a:rPr>
                        <a:t>Qc</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Ont.</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Man.</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n-lt"/>
                        </a:rPr>
                        <a:t>Sask</a:t>
                      </a:r>
                      <a:r>
                        <a:rPr lang="fr-CA" sz="1300" b="1" i="0" u="none" strike="noStrike" noProof="0" dirty="0" smtClean="0">
                          <a:solidFill>
                            <a:srgbClr val="000000"/>
                          </a:solidFill>
                          <a:effectLst/>
                          <a:latin typeface="+mn-lt"/>
                        </a:rPr>
                        <a:t>.</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n-lt"/>
                        </a:rPr>
                        <a:t>Alb</a:t>
                      </a:r>
                      <a:r>
                        <a:rPr lang="fr-CA" sz="1300" b="1" i="0" u="none" strike="noStrike" noProof="0" dirty="0" smtClean="0">
                          <a:solidFill>
                            <a:srgbClr val="000000"/>
                          </a:solidFill>
                          <a:effectLst/>
                          <a:latin typeface="+mn-lt"/>
                        </a:rPr>
                        <a:t>.</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C.-B.</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Can.</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n-lt"/>
                        </a:rPr>
                        <a:t>Moy</a:t>
                      </a:r>
                      <a:r>
                        <a:rPr lang="fr-CA" sz="1300" b="1" i="0" u="none" strike="noStrike" noProof="0" dirty="0" smtClean="0">
                          <a:solidFill>
                            <a:srgbClr val="000000"/>
                          </a:solidFill>
                          <a:effectLst/>
                          <a:latin typeface="+mn-lt"/>
                        </a:rPr>
                        <a:t>. FCMW</a:t>
                      </a:r>
                    </a:p>
                  </a:txBody>
                  <a:tcPr marL="36576" marR="36576" marT="73152" marB="73152"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3947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300" b="0" i="0" u="none" strike="noStrike" dirty="0" smtClean="0">
                          <a:solidFill>
                            <a:srgbClr val="000000"/>
                          </a:solidFill>
                          <a:effectLst/>
                          <a:latin typeface="+mn-lt"/>
                          <a:cs typeface="Arial" panose="020B0604020202020204" pitchFamily="34" charset="0"/>
                        </a:rPr>
                        <a:t>Ont téléchargé ou consulté en ligne des renseignements sur leur santé, tels que des résultats d’examens ou de tests de laboratoire</a:t>
                      </a:r>
                    </a:p>
                  </a:txBody>
                  <a:tcPr marL="72000" marR="72000" marT="72000" marB="7200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1 %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5496" marR="5496" marT="549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1 %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5496" marR="5496" marT="549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6 %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5496" marR="5496" marT="549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2 %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5496" marR="5496" marT="549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6 %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5496" marR="5496" marT="549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6 %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5496" marR="5496" marT="549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2 %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5496" marR="5496" marT="549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1 %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5496" marR="5496" marT="549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4 %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5496" marR="5496" marT="549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14 %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5496" marR="5496" marT="549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6 %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5496" marR="5496" marT="549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rtl="0" fontAlgn="b"/>
                      <a:r>
                        <a:rPr lang="fr-CA" sz="1100" b="0" i="0" u="none" strike="noStrike" noProof="0" dirty="0" smtClean="0">
                          <a:solidFill>
                            <a:srgbClr val="FFFFFF"/>
                          </a:solidFill>
                          <a:effectLst/>
                          <a:latin typeface="Arial" panose="020B0604020202020204" pitchFamily="34" charset="0"/>
                          <a:cs typeface="Arial" panose="020B0604020202020204" pitchFamily="34" charset="0"/>
                        </a:rPr>
                        <a:t>11 %</a:t>
                      </a:r>
                      <a:endParaRPr lang="fr-CA" sz="1100" b="0" i="0" u="none" strike="noStrike" noProof="0" dirty="0">
                        <a:solidFill>
                          <a:srgbClr val="FFFFFF"/>
                        </a:solidFill>
                        <a:effectLst/>
                        <a:latin typeface="Arial" panose="020B0604020202020204" pitchFamily="34" charset="0"/>
                        <a:cs typeface="Arial" panose="020B0604020202020204" pitchFamily="34" charset="0"/>
                      </a:endParaRPr>
                    </a:p>
                  </a:txBody>
                  <a:tcPr marL="5496" marR="5496" marT="5496" marB="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bl>
          </a:graphicData>
        </a:graphic>
      </p:graphicFrame>
      <p:sp>
        <p:nvSpPr>
          <p:cNvPr id="32" name="TextBox 31"/>
          <p:cNvSpPr txBox="1"/>
          <p:nvPr>
            <p:custDataLst>
              <p:tags r:id="rId3"/>
            </p:custDataLst>
          </p:nvPr>
        </p:nvSpPr>
        <p:spPr>
          <a:xfrm>
            <a:off x="1107650" y="4687034"/>
            <a:ext cx="6704710" cy="974214"/>
          </a:xfrm>
          <a:prstGeom prst="rect">
            <a:avLst/>
          </a:prstGeom>
          <a:noFill/>
          <a:ln w="6350">
            <a:solidFill>
              <a:srgbClr val="969696"/>
            </a:solidFill>
          </a:ln>
        </p:spPr>
        <p:txBody>
          <a:bodyPr wrap="square" lIns="108000" tIns="108000" rIns="108000" bIns="108000" rtlCol="0">
            <a:spAutoFit/>
          </a:bodyPr>
          <a:lstStyle/>
          <a:p>
            <a:pPr>
              <a:lnSpc>
                <a:spcPts val="2000"/>
              </a:lnSpc>
            </a:pPr>
            <a:r>
              <a:rPr lang="en-CA" sz="2200" b="1" dirty="0">
                <a:solidFill>
                  <a:srgbClr val="852062"/>
                </a:solidFill>
              </a:rPr>
              <a:t>Le </a:t>
            </a:r>
            <a:r>
              <a:rPr lang="en-CA" sz="2200" b="1" dirty="0" err="1" smtClean="0">
                <a:solidFill>
                  <a:srgbClr val="852062"/>
                </a:solidFill>
              </a:rPr>
              <a:t>saviez-vous</a:t>
            </a:r>
            <a:r>
              <a:rPr lang="en-CA" sz="2200" b="1" dirty="0" smtClean="0">
                <a:solidFill>
                  <a:srgbClr val="852062"/>
                </a:solidFill>
              </a:rPr>
              <a:t>? </a:t>
            </a:r>
            <a:r>
              <a:rPr lang="fr-CA" sz="1500" dirty="0" smtClean="0"/>
              <a:t>En Colombie-Britannique, 730 000 utilisateurs sont actuellement inscrits au service </a:t>
            </a:r>
            <a:r>
              <a:rPr lang="fr-CA" sz="1500" dirty="0" err="1" smtClean="0">
                <a:hlinkClick r:id="rId9"/>
              </a:rPr>
              <a:t>my</a:t>
            </a:r>
            <a:r>
              <a:rPr lang="fr-CA" sz="1500" dirty="0" smtClean="0">
                <a:hlinkClick r:id="rId9"/>
              </a:rPr>
              <a:t> </a:t>
            </a:r>
            <a:r>
              <a:rPr lang="fr-CA" sz="1500" dirty="0" err="1" smtClean="0">
                <a:hlinkClick r:id="rId9"/>
              </a:rPr>
              <a:t>ehealth</a:t>
            </a:r>
            <a:r>
              <a:rPr lang="fr-CA" sz="1500" dirty="0" smtClean="0"/>
              <a:t> qui leur permet d’accéder à des rapports provenant de laboratoires privés et publics en consultation externe*. </a:t>
            </a:r>
            <a:endParaRPr lang="fr-CA" sz="1500" dirty="0"/>
          </a:p>
        </p:txBody>
      </p:sp>
      <p:grpSp>
        <p:nvGrpSpPr>
          <p:cNvPr id="16" name="Group 2"/>
          <p:cNvGrpSpPr/>
          <p:nvPr>
            <p:custDataLst>
              <p:tags r:id="rId4"/>
            </p:custDataLst>
          </p:nvPr>
        </p:nvGrpSpPr>
        <p:grpSpPr>
          <a:xfrm>
            <a:off x="459578" y="6177930"/>
            <a:ext cx="5607998" cy="261625"/>
            <a:chOff x="1559256" y="5157193"/>
            <a:chExt cx="5607998" cy="253469"/>
          </a:xfrm>
        </p:grpSpPr>
        <p:grpSp>
          <p:nvGrpSpPr>
            <p:cNvPr id="17" name="Group 3"/>
            <p:cNvGrpSpPr/>
            <p:nvPr/>
          </p:nvGrpSpPr>
          <p:grpSpPr>
            <a:xfrm>
              <a:off x="1559256" y="5157202"/>
              <a:ext cx="2007598" cy="253454"/>
              <a:chOff x="2989195" y="6289577"/>
              <a:chExt cx="2186857" cy="264691"/>
            </a:xfrm>
          </p:grpSpPr>
          <p:sp>
            <p:nvSpPr>
              <p:cNvPr id="36"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37"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8" name="Group 5"/>
            <p:cNvGrpSpPr/>
            <p:nvPr/>
          </p:nvGrpSpPr>
          <p:grpSpPr>
            <a:xfrm>
              <a:off x="3494846" y="5157208"/>
              <a:ext cx="1800200" cy="253454"/>
              <a:chOff x="5092578" y="6289583"/>
              <a:chExt cx="2157032" cy="264691"/>
            </a:xfrm>
          </p:grpSpPr>
          <p:sp>
            <p:nvSpPr>
              <p:cNvPr id="34"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35"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9" name="Group 7"/>
            <p:cNvGrpSpPr/>
            <p:nvPr/>
          </p:nvGrpSpPr>
          <p:grpSpPr>
            <a:xfrm>
              <a:off x="5367053" y="5157193"/>
              <a:ext cx="1800201" cy="253454"/>
              <a:chOff x="7088602" y="6289568"/>
              <a:chExt cx="2157034" cy="264691"/>
            </a:xfrm>
          </p:grpSpPr>
          <p:sp>
            <p:nvSpPr>
              <p:cNvPr id="20"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33"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21" name="Text Placeholder 2"/>
          <p:cNvSpPr txBox="1">
            <a:spLocks/>
          </p:cNvSpPr>
          <p:nvPr>
            <p:custDataLst>
              <p:tags r:id="rId5"/>
            </p:custDataLst>
          </p:nvPr>
        </p:nvSpPr>
        <p:spPr>
          <a:xfrm>
            <a:off x="448902" y="1412776"/>
            <a:ext cx="8189093" cy="938719"/>
          </a:xfrm>
          <a:prstGeom prst="rect">
            <a:avLst/>
          </a:prstGeom>
          <a:solidFill>
            <a:schemeClr val="bg1"/>
          </a:solidFill>
        </p:spPr>
        <p:txBody>
          <a:bodyPr vert="horz" lIns="0" tIns="45720" rIns="91440" bIns="45720" rtlCol="0" anchor="ctr" anchorCtr="0">
            <a:normAutofit/>
          </a:bodyPr>
          <a:lstStyle>
            <a:lvl1pPr marL="182880" indent="-182880"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j-lt"/>
                <a:ea typeface="+mn-ea"/>
                <a:cs typeface="Arial" panose="020B0604020202020204" pitchFamily="34" charset="0"/>
              </a:defRPr>
            </a:lvl1pPr>
            <a:lvl2pPr marL="365760" indent="-182880" algn="l" defTabSz="914400" rtl="0" eaLnBrk="1" latinLnBrk="0" hangingPunct="1">
              <a:lnSpc>
                <a:spcPts val="2100"/>
              </a:lnSpc>
              <a:spcBef>
                <a:spcPts val="600"/>
              </a:spcBef>
              <a:spcAft>
                <a:spcPts val="600"/>
              </a:spcAft>
              <a:buFont typeface="Arial" panose="020B0604020202020204" pitchFamily="34" charset="0"/>
              <a:buChar char="–"/>
              <a:defRPr lang="en-CA" sz="1600" kern="1200">
                <a:solidFill>
                  <a:schemeClr val="tx1"/>
                </a:solidFill>
                <a:latin typeface="+mj-lt"/>
                <a:ea typeface="+mn-ea"/>
                <a:cs typeface="Arial" panose="020B0604020202020204" pitchFamily="34" charset="0"/>
              </a:defRPr>
            </a:lvl2pPr>
            <a:lvl3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365760" indent="-182880" algn="l" defTabSz="914400" rtl="0" eaLnBrk="1" latinLnBrk="0" hangingPunct="1">
              <a:lnSpc>
                <a:spcPts val="21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b="0" dirty="0"/>
              <a:t>Ont téléchargé ou consulté en ligne des renseignements sur leur santé, tels que des résultats d’examens ou de tests de laboratoire, au cours des 2 dernières années</a:t>
            </a:r>
          </a:p>
        </p:txBody>
      </p:sp>
      <p:pic>
        <p:nvPicPr>
          <p:cNvPr id="23" name="Picture 22"/>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8019614" y="1412776"/>
            <a:ext cx="728850" cy="731520"/>
          </a:xfrm>
          <a:prstGeom prst="rect">
            <a:avLst/>
          </a:prstGeom>
        </p:spPr>
      </p:pic>
    </p:spTree>
    <p:extLst>
      <p:ext uri="{BB962C8B-B14F-4D97-AF65-F5344CB8AC3E}">
        <p14:creationId xmlns:p14="http://schemas.microsoft.com/office/powerpoint/2010/main" val="1836738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521540" cy="938719"/>
          </a:xfrm>
        </p:spPr>
        <p:txBody>
          <a:bodyPr/>
          <a:lstStyle/>
          <a:p>
            <a:r>
              <a:rPr lang="fr-FR" sz="2900" dirty="0"/>
              <a:t>La performance du Canada en matière de soins axés sur </a:t>
            </a:r>
            <a:r>
              <a:rPr lang="fr-FR" sz="2900" dirty="0" smtClean="0"/>
              <a:t>la personne est </a:t>
            </a:r>
            <a:r>
              <a:rPr lang="fr-FR" sz="2900" dirty="0"/>
              <a:t>semblable à la moyenne internationale </a:t>
            </a:r>
            <a:endParaRPr lang="en-CA" sz="2900" dirty="0"/>
          </a:p>
        </p:txBody>
      </p:sp>
      <p:sp>
        <p:nvSpPr>
          <p:cNvPr id="5" name="AutoShape 4" descr="Image result for pill bottle icon"/>
          <p:cNvSpPr>
            <a:spLocks noChangeAspect="1" noChangeArrowheads="1"/>
          </p:cNvSpPr>
          <p:nvPr>
            <p:custDataLst>
              <p:tags r:id="rId2"/>
            </p:custDataLst>
          </p:nvPr>
        </p:nvSpPr>
        <p:spPr bwMode="auto">
          <a:xfrm>
            <a:off x="307975" y="10583"/>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6" name="AutoShape 6" descr="Image result for pill bottle icon"/>
          <p:cNvSpPr>
            <a:spLocks noChangeAspect="1" noChangeArrowheads="1"/>
          </p:cNvSpPr>
          <p:nvPr>
            <p:custDataLst>
              <p:tags r:id="rId3"/>
            </p:custDataLst>
          </p:nvPr>
        </p:nvSpPr>
        <p:spPr bwMode="auto">
          <a:xfrm>
            <a:off x="460375" y="213783"/>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7" name="AutoShape 8" descr="Image result for pill bottle icon"/>
          <p:cNvSpPr>
            <a:spLocks noChangeAspect="1" noChangeArrowheads="1"/>
          </p:cNvSpPr>
          <p:nvPr>
            <p:custDataLst>
              <p:tags r:id="rId4"/>
            </p:custDataLst>
          </p:nvPr>
        </p:nvSpPr>
        <p:spPr bwMode="auto">
          <a:xfrm>
            <a:off x="612775" y="416984"/>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graphicFrame>
        <p:nvGraphicFramePr>
          <p:cNvPr id="57" name="Table 3"/>
          <p:cNvGraphicFramePr>
            <a:graphicFrameLocks noGrp="1"/>
          </p:cNvGraphicFramePr>
          <p:nvPr>
            <p:custDataLst>
              <p:tags r:id="rId5"/>
            </p:custDataLst>
            <p:extLst>
              <p:ext uri="{D42A27DB-BD31-4B8C-83A1-F6EECF244321}">
                <p14:modId xmlns:p14="http://schemas.microsoft.com/office/powerpoint/2010/main" val="3869204754"/>
              </p:ext>
            </p:extLst>
          </p:nvPr>
        </p:nvGraphicFramePr>
        <p:xfrm>
          <a:off x="488827" y="1988840"/>
          <a:ext cx="7611565" cy="2605170"/>
        </p:xfrm>
        <a:graphic>
          <a:graphicData uri="http://schemas.openxmlformats.org/drawingml/2006/table">
            <a:tbl>
              <a:tblPr firstRow="1" bandRow="1">
                <a:tableStyleId>{2D5ABB26-0587-4C30-8999-92F81FD0307C}</a:tableStyleId>
              </a:tblPr>
              <a:tblGrid>
                <a:gridCol w="4947269">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0">
                <a:tc>
                  <a:txBody>
                    <a:bodyPr/>
                    <a:lstStyle/>
                    <a:p>
                      <a:pPr algn="l" rtl="0" fontAlgn="b"/>
                      <a:r>
                        <a:rPr lang="en-CA" sz="1300" b="1" i="0" dirty="0" err="1" smtClean="0">
                          <a:latin typeface="+mn-lt"/>
                          <a:cs typeface="Arial" panose="020B0604020202020204" pitchFamily="34" charset="0"/>
                        </a:rPr>
                        <a:t>Dernière</a:t>
                      </a:r>
                      <a:r>
                        <a:rPr lang="en-CA" sz="1300" b="1" i="0" dirty="0" smtClean="0">
                          <a:latin typeface="+mn-lt"/>
                          <a:cs typeface="Arial" panose="020B0604020202020204" pitchFamily="34" charset="0"/>
                        </a:rPr>
                        <a:t> hospitalisation</a:t>
                      </a:r>
                    </a:p>
                  </a:txBody>
                  <a:tcPr marL="73152" marR="73152" marT="73152" marB="73152" anchor="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1" kern="1200" dirty="0" smtClean="0">
                          <a:solidFill>
                            <a:schemeClr val="tx1"/>
                          </a:solidFill>
                          <a:latin typeface="+mn-lt"/>
                          <a:ea typeface="+mn-ea"/>
                          <a:cs typeface="Arial" panose="020B0604020202020204" pitchFamily="34" charset="0"/>
                        </a:rPr>
                        <a:t>Canada</a:t>
                      </a:r>
                    </a:p>
                  </a:txBody>
                  <a:tcPr marL="73152" marR="73152" marT="73152" marB="73152" anchor="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300" b="1" i="0" u="none" strike="noStrike" noProof="0" dirty="0" smtClean="0">
                          <a:solidFill>
                            <a:srgbClr val="000000"/>
                          </a:solidFill>
                          <a:effectLst/>
                          <a:latin typeface="+mn-lt"/>
                        </a:rPr>
                        <a:t>Moyenne du FCMW</a:t>
                      </a:r>
                    </a:p>
                  </a:txBody>
                  <a:tcPr marL="73152" marR="73152" marT="73152" marB="73152" anchor="b">
                    <a:solidFill>
                      <a:srgbClr val="DDDDDD"/>
                    </a:solidFill>
                  </a:tcPr>
                </a:tc>
                <a:extLst>
                  <a:ext uri="{0D108BD9-81ED-4DB2-BD59-A6C34878D82A}">
                    <a16:rowId xmlns:a16="http://schemas.microsoft.com/office/drawing/2014/main" val="10000"/>
                  </a:ext>
                </a:extLst>
              </a:tr>
              <a:tr h="753582">
                <a:tc>
                  <a:txBody>
                    <a:bodyPr/>
                    <a:lstStyle/>
                    <a:p>
                      <a:pPr marL="687600" lvl="1"/>
                      <a:r>
                        <a:rPr lang="fr-FR" sz="1300" i="0" dirty="0" smtClean="0">
                          <a:latin typeface="+mn-lt"/>
                          <a:cs typeface="Arial" panose="020B0604020202020204" pitchFamily="34" charset="0"/>
                        </a:rPr>
                        <a:t>En pensant à votre dernier séjour à l’hôpital,</a:t>
                      </a:r>
                      <a:r>
                        <a:rPr lang="fr-FR" sz="1300" i="0" baseline="0" dirty="0" smtClean="0">
                          <a:latin typeface="+mn-lt"/>
                          <a:cs typeface="Arial" panose="020B0604020202020204" pitchFamily="34" charset="0"/>
                        </a:rPr>
                        <a:t> </a:t>
                      </a:r>
                      <a:r>
                        <a:rPr lang="fr-FR" sz="1300" i="0" dirty="0" smtClean="0">
                          <a:latin typeface="+mn-lt"/>
                          <a:cs typeface="Arial" panose="020B0604020202020204" pitchFamily="34" charset="0"/>
                        </a:rPr>
                        <a:t>avez-vous participé autant que vous l'auriez souhaité aux décisions concernant vos soins et traitements? </a:t>
                      </a:r>
                      <a:r>
                        <a:rPr lang="fr-FR" sz="1300" i="1" dirty="0" smtClean="0">
                          <a:latin typeface="+mn-lt"/>
                          <a:cs typeface="Arial" panose="020B0604020202020204" pitchFamily="34" charset="0"/>
                        </a:rPr>
                        <a:t>(Oui, vraiment)</a:t>
                      </a:r>
                    </a:p>
                  </a:txBody>
                  <a:tcPr marL="73152" marR="73152" marT="73152" marB="73152" anchor="ctr">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val="10001"/>
                  </a:ext>
                </a:extLst>
              </a:tr>
              <a:tr h="753582">
                <a:tc>
                  <a:txBody>
                    <a:bodyPr/>
                    <a:lstStyle/>
                    <a:p>
                      <a:pPr marL="687600" lvl="1"/>
                      <a:r>
                        <a:rPr lang="fr-FR" sz="1300" i="0" dirty="0" smtClean="0">
                          <a:latin typeface="+mn-lt"/>
                          <a:cs typeface="Arial" panose="020B0604020202020204" pitchFamily="34" charset="0"/>
                        </a:rPr>
                        <a:t>Durant ce séjour à l’hôpital, à quelle fréquence les médecins vous ont-ils traité avec courtoisie et respect? </a:t>
                      </a:r>
                      <a:r>
                        <a:rPr lang="fr-FR" sz="1300" i="1" dirty="0" smtClean="0">
                          <a:latin typeface="+mn-lt"/>
                          <a:cs typeface="Arial" panose="020B0604020202020204" pitchFamily="34" charset="0"/>
                        </a:rPr>
                        <a:t>(Toujours)</a:t>
                      </a:r>
                    </a:p>
                  </a:txBody>
                  <a:tcPr marL="73152" marR="73152" marT="73152" marB="73152" anchor="ct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val="10002"/>
                  </a:ext>
                </a:extLst>
              </a:tr>
              <a:tr h="753582">
                <a:tc>
                  <a:txBody>
                    <a:bodyPr/>
                    <a:lstStyle/>
                    <a:p>
                      <a:pPr marL="687600" lvl="1"/>
                      <a:r>
                        <a:rPr lang="fr-FR" sz="1300" i="0" dirty="0" smtClean="0">
                          <a:latin typeface="+mn-lt"/>
                          <a:cs typeface="Arial" panose="020B0604020202020204" pitchFamily="34" charset="0"/>
                        </a:rPr>
                        <a:t>Durant ce séjour à l’hôpital, à quelle fréquence le</a:t>
                      </a:r>
                      <a:br>
                        <a:rPr lang="fr-FR" sz="1300" i="0" dirty="0" smtClean="0">
                          <a:latin typeface="+mn-lt"/>
                          <a:cs typeface="Arial" panose="020B0604020202020204" pitchFamily="34" charset="0"/>
                        </a:rPr>
                      </a:br>
                      <a:r>
                        <a:rPr lang="fr-FR" sz="1300" i="0" dirty="0" smtClean="0">
                          <a:latin typeface="+mn-lt"/>
                          <a:cs typeface="Arial" panose="020B0604020202020204" pitchFamily="34" charset="0"/>
                        </a:rPr>
                        <a:t>personnel infirmier vous </a:t>
                      </a:r>
                      <a:r>
                        <a:rPr lang="fr-FR" sz="1300" i="0" dirty="0" err="1" smtClean="0">
                          <a:latin typeface="+mn-lt"/>
                          <a:cs typeface="Arial" panose="020B0604020202020204" pitchFamily="34" charset="0"/>
                        </a:rPr>
                        <a:t>a-t-il</a:t>
                      </a:r>
                      <a:r>
                        <a:rPr lang="fr-FR" sz="1300" i="0" dirty="0" smtClean="0">
                          <a:latin typeface="+mn-lt"/>
                          <a:cs typeface="Arial" panose="020B0604020202020204" pitchFamily="34" charset="0"/>
                        </a:rPr>
                        <a:t> traité avec courtoisie</a:t>
                      </a:r>
                      <a:br>
                        <a:rPr lang="fr-FR" sz="1300" i="0" dirty="0" smtClean="0">
                          <a:latin typeface="+mn-lt"/>
                          <a:cs typeface="Arial" panose="020B0604020202020204" pitchFamily="34" charset="0"/>
                        </a:rPr>
                      </a:br>
                      <a:r>
                        <a:rPr lang="fr-FR" sz="1300" i="0" dirty="0" smtClean="0">
                          <a:latin typeface="+mn-lt"/>
                          <a:cs typeface="Arial" panose="020B0604020202020204" pitchFamily="34" charset="0"/>
                        </a:rPr>
                        <a:t>et respect? </a:t>
                      </a:r>
                      <a:r>
                        <a:rPr lang="fr-FR" sz="1300" i="1" dirty="0" smtClean="0">
                          <a:latin typeface="+mn-lt"/>
                          <a:cs typeface="Arial" panose="020B0604020202020204" pitchFamily="34" charset="0"/>
                        </a:rPr>
                        <a:t>(Toujours)</a:t>
                      </a:r>
                    </a:p>
                  </a:txBody>
                  <a:tcPr marL="73152" marR="73152" marT="54864" marB="54864" anchor="ct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58" name="Group 57"/>
          <p:cNvGrpSpPr/>
          <p:nvPr>
            <p:custDataLst>
              <p:tags r:id="rId6"/>
            </p:custDataLst>
          </p:nvPr>
        </p:nvGrpSpPr>
        <p:grpSpPr>
          <a:xfrm>
            <a:off x="5652120" y="2386750"/>
            <a:ext cx="638662" cy="638662"/>
            <a:chOff x="4862337" y="3081819"/>
            <a:chExt cx="638662" cy="638662"/>
          </a:xfrm>
          <a:solidFill>
            <a:srgbClr val="33BDB7"/>
          </a:solidFill>
        </p:grpSpPr>
        <p:sp>
          <p:nvSpPr>
            <p:cNvPr id="59" name="Oval 58"/>
            <p:cNvSpPr/>
            <p:nvPr/>
          </p:nvSpPr>
          <p:spPr>
            <a:xfrm>
              <a:off x="4862337" y="3081819"/>
              <a:ext cx="638662" cy="638662"/>
            </a:xfrm>
            <a:prstGeom prst="ellipse">
              <a:avLst/>
            </a:prstGeom>
            <a:solidFill>
              <a:srgbClr val="CFE8E3"/>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60" name="Rectangle 59"/>
            <p:cNvSpPr/>
            <p:nvPr/>
          </p:nvSpPr>
          <p:spPr>
            <a:xfrm>
              <a:off x="4862338" y="3239568"/>
              <a:ext cx="638661" cy="323165"/>
            </a:xfrm>
            <a:prstGeom prst="rect">
              <a:avLst/>
            </a:prstGeom>
            <a:noFill/>
          </p:spPr>
          <p:txBody>
            <a:bodyPr wrap="square">
              <a:spAutoFit/>
            </a:bodyPr>
            <a:lstStyle/>
            <a:p>
              <a:pPr algn="ctr"/>
              <a:r>
                <a:rPr lang="en-CA" sz="1500" b="1" dirty="0" smtClean="0">
                  <a:solidFill>
                    <a:sysClr val="windowText" lastClr="000000"/>
                  </a:solidFill>
                  <a:latin typeface="Arial" panose="020B0604020202020204" pitchFamily="34" charset="0"/>
                  <a:cs typeface="Arial" panose="020B0604020202020204" pitchFamily="34" charset="0"/>
                </a:rPr>
                <a:t>58 %</a:t>
              </a:r>
              <a:endParaRPr lang="en-CA" sz="1500" b="1" dirty="0">
                <a:solidFill>
                  <a:sysClr val="windowText" lastClr="000000"/>
                </a:solidFill>
                <a:latin typeface="Arial" panose="020B0604020202020204" pitchFamily="34" charset="0"/>
                <a:cs typeface="Arial" panose="020B0604020202020204" pitchFamily="34" charset="0"/>
              </a:endParaRPr>
            </a:p>
          </p:txBody>
        </p:sp>
      </p:grpSp>
      <p:grpSp>
        <p:nvGrpSpPr>
          <p:cNvPr id="61" name="Group 60"/>
          <p:cNvGrpSpPr/>
          <p:nvPr>
            <p:custDataLst>
              <p:tags r:id="rId7"/>
            </p:custDataLst>
          </p:nvPr>
        </p:nvGrpSpPr>
        <p:grpSpPr>
          <a:xfrm>
            <a:off x="7029682" y="2386750"/>
            <a:ext cx="638662" cy="638662"/>
            <a:chOff x="6165586" y="3081819"/>
            <a:chExt cx="638662" cy="638662"/>
          </a:xfrm>
        </p:grpSpPr>
        <p:sp>
          <p:nvSpPr>
            <p:cNvPr id="62" name="Oval 61"/>
            <p:cNvSpPr/>
            <p:nvPr/>
          </p:nvSpPr>
          <p:spPr>
            <a:xfrm>
              <a:off x="6165586" y="3081819"/>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endParaRPr>
            </a:p>
          </p:txBody>
        </p:sp>
        <p:sp>
          <p:nvSpPr>
            <p:cNvPr id="63" name="Rectangle 62"/>
            <p:cNvSpPr/>
            <p:nvPr/>
          </p:nvSpPr>
          <p:spPr>
            <a:xfrm>
              <a:off x="6165586" y="3239568"/>
              <a:ext cx="638661" cy="323165"/>
            </a:xfrm>
            <a:prstGeom prst="rect">
              <a:avLst/>
            </a:prstGeom>
            <a:noFill/>
          </p:spPr>
          <p:txBody>
            <a:bodyPr wrap="square">
              <a:spAutoFit/>
            </a:bodyPr>
            <a:lstStyle/>
            <a:p>
              <a:pPr algn="ctr"/>
              <a:r>
                <a:rPr lang="en-CA" sz="1500" b="1" dirty="0" smtClean="0">
                  <a:solidFill>
                    <a:schemeClr val="bg1"/>
                  </a:solidFill>
                  <a:latin typeface="Arial" panose="020B0604020202020204" pitchFamily="34" charset="0"/>
                  <a:cs typeface="Arial" panose="020B0604020202020204" pitchFamily="34" charset="0"/>
                </a:rPr>
                <a:t>61 %</a:t>
              </a:r>
              <a:endParaRPr lang="en-CA" sz="1500" b="1" dirty="0">
                <a:solidFill>
                  <a:schemeClr val="bg1"/>
                </a:solidFill>
                <a:latin typeface="Arial" panose="020B0604020202020204" pitchFamily="34" charset="0"/>
                <a:cs typeface="Arial" panose="020B0604020202020204" pitchFamily="34" charset="0"/>
              </a:endParaRPr>
            </a:p>
          </p:txBody>
        </p:sp>
      </p:grpSp>
      <p:grpSp>
        <p:nvGrpSpPr>
          <p:cNvPr id="13" name="Group 12"/>
          <p:cNvGrpSpPr/>
          <p:nvPr>
            <p:custDataLst>
              <p:tags r:id="rId8"/>
            </p:custDataLst>
          </p:nvPr>
        </p:nvGrpSpPr>
        <p:grpSpPr>
          <a:xfrm>
            <a:off x="5652120" y="3145045"/>
            <a:ext cx="638662" cy="638662"/>
            <a:chOff x="5511209" y="3241436"/>
            <a:chExt cx="638662" cy="638662"/>
          </a:xfrm>
        </p:grpSpPr>
        <p:sp>
          <p:nvSpPr>
            <p:cNvPr id="64" name="Oval 63"/>
            <p:cNvSpPr/>
            <p:nvPr/>
          </p:nvSpPr>
          <p:spPr>
            <a:xfrm>
              <a:off x="5511209" y="3241436"/>
              <a:ext cx="638662" cy="638662"/>
            </a:xfrm>
            <a:prstGeom prst="ellipse">
              <a:avLst/>
            </a:prstGeom>
            <a:solidFill>
              <a:srgbClr val="CFE8E3"/>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65" name="Rectangle 64"/>
            <p:cNvSpPr/>
            <p:nvPr/>
          </p:nvSpPr>
          <p:spPr>
            <a:xfrm>
              <a:off x="5511210" y="3399185"/>
              <a:ext cx="638661" cy="323165"/>
            </a:xfrm>
            <a:prstGeom prst="rect">
              <a:avLst/>
            </a:prstGeom>
            <a:noFill/>
          </p:spPr>
          <p:txBody>
            <a:bodyPr wrap="square">
              <a:spAutoFit/>
            </a:bodyPr>
            <a:lstStyle/>
            <a:p>
              <a:pPr algn="ctr"/>
              <a:r>
                <a:rPr lang="en-CA" sz="1500" b="1" dirty="0" smtClean="0">
                  <a:solidFill>
                    <a:sysClr val="windowText" lastClr="000000"/>
                  </a:solidFill>
                  <a:latin typeface="Arial" panose="020B0604020202020204" pitchFamily="34" charset="0"/>
                  <a:cs typeface="Arial" panose="020B0604020202020204" pitchFamily="34" charset="0"/>
                </a:rPr>
                <a:t>73 %</a:t>
              </a:r>
              <a:endParaRPr lang="en-CA" sz="1500" b="1" dirty="0">
                <a:solidFill>
                  <a:sysClr val="windowText" lastClr="000000"/>
                </a:solidFill>
                <a:latin typeface="Arial" panose="020B0604020202020204" pitchFamily="34" charset="0"/>
                <a:cs typeface="Arial" panose="020B0604020202020204" pitchFamily="34" charset="0"/>
              </a:endParaRPr>
            </a:p>
          </p:txBody>
        </p:sp>
      </p:grpSp>
      <p:grpSp>
        <p:nvGrpSpPr>
          <p:cNvPr id="66" name="Group 65"/>
          <p:cNvGrpSpPr/>
          <p:nvPr>
            <p:custDataLst>
              <p:tags r:id="rId9"/>
            </p:custDataLst>
          </p:nvPr>
        </p:nvGrpSpPr>
        <p:grpSpPr>
          <a:xfrm>
            <a:off x="7029682" y="3145045"/>
            <a:ext cx="638662" cy="638662"/>
            <a:chOff x="6165586" y="3861048"/>
            <a:chExt cx="638662" cy="638662"/>
          </a:xfrm>
        </p:grpSpPr>
        <p:sp>
          <p:nvSpPr>
            <p:cNvPr id="67" name="Oval 66"/>
            <p:cNvSpPr/>
            <p:nvPr/>
          </p:nvSpPr>
          <p:spPr>
            <a:xfrm>
              <a:off x="6165586" y="3861048"/>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endParaRPr>
            </a:p>
          </p:txBody>
        </p:sp>
        <p:sp>
          <p:nvSpPr>
            <p:cNvPr id="68" name="Rectangle 67"/>
            <p:cNvSpPr/>
            <p:nvPr/>
          </p:nvSpPr>
          <p:spPr>
            <a:xfrm>
              <a:off x="6165586" y="4018797"/>
              <a:ext cx="638661" cy="323165"/>
            </a:xfrm>
            <a:prstGeom prst="rect">
              <a:avLst/>
            </a:prstGeom>
            <a:noFill/>
          </p:spPr>
          <p:txBody>
            <a:bodyPr wrap="square">
              <a:spAutoFit/>
            </a:bodyPr>
            <a:lstStyle/>
            <a:p>
              <a:pPr algn="ctr"/>
              <a:r>
                <a:rPr lang="en-CA" sz="1500" b="1" dirty="0" smtClean="0">
                  <a:solidFill>
                    <a:schemeClr val="bg1"/>
                  </a:solidFill>
                  <a:latin typeface="Arial" panose="020B0604020202020204" pitchFamily="34" charset="0"/>
                  <a:cs typeface="Arial" panose="020B0604020202020204" pitchFamily="34" charset="0"/>
                </a:rPr>
                <a:t>73 %</a:t>
              </a:r>
              <a:endParaRPr lang="en-CA" sz="1500" b="1" dirty="0">
                <a:solidFill>
                  <a:schemeClr val="bg1"/>
                </a:solidFill>
                <a:latin typeface="Arial" panose="020B0604020202020204" pitchFamily="34" charset="0"/>
                <a:cs typeface="Arial" panose="020B0604020202020204" pitchFamily="34" charset="0"/>
              </a:endParaRPr>
            </a:p>
          </p:txBody>
        </p:sp>
      </p:grpSp>
      <p:grpSp>
        <p:nvGrpSpPr>
          <p:cNvPr id="69" name="Group 68"/>
          <p:cNvGrpSpPr/>
          <p:nvPr>
            <p:custDataLst>
              <p:tags r:id="rId10"/>
            </p:custDataLst>
          </p:nvPr>
        </p:nvGrpSpPr>
        <p:grpSpPr>
          <a:xfrm>
            <a:off x="5652120" y="3889508"/>
            <a:ext cx="638662" cy="638662"/>
            <a:chOff x="4862337" y="4581128"/>
            <a:chExt cx="638662" cy="638662"/>
          </a:xfrm>
          <a:solidFill>
            <a:srgbClr val="33BDB7"/>
          </a:solidFill>
        </p:grpSpPr>
        <p:sp>
          <p:nvSpPr>
            <p:cNvPr id="70" name="Oval 69"/>
            <p:cNvSpPr/>
            <p:nvPr/>
          </p:nvSpPr>
          <p:spPr>
            <a:xfrm>
              <a:off x="4862337" y="4581128"/>
              <a:ext cx="638662" cy="638662"/>
            </a:xfrm>
            <a:prstGeom prst="ellipse">
              <a:avLst/>
            </a:prstGeom>
            <a:solidFill>
              <a:srgbClr val="ED7024"/>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71" name="Rectangle 70"/>
            <p:cNvSpPr/>
            <p:nvPr/>
          </p:nvSpPr>
          <p:spPr>
            <a:xfrm>
              <a:off x="4862337" y="4738877"/>
              <a:ext cx="638661" cy="323165"/>
            </a:xfrm>
            <a:prstGeom prst="rect">
              <a:avLst/>
            </a:prstGeom>
            <a:noFill/>
          </p:spPr>
          <p:txBody>
            <a:bodyPr wrap="square">
              <a:spAutoFit/>
            </a:bodyPr>
            <a:lstStyle/>
            <a:p>
              <a:pPr algn="ctr"/>
              <a:r>
                <a:rPr lang="en-CA" sz="1500" b="1" dirty="0" smtClean="0">
                  <a:solidFill>
                    <a:sysClr val="windowText" lastClr="000000"/>
                  </a:solidFill>
                  <a:latin typeface="Arial" panose="020B0604020202020204" pitchFamily="34" charset="0"/>
                  <a:cs typeface="Arial" panose="020B0604020202020204" pitchFamily="34" charset="0"/>
                </a:rPr>
                <a:t>65 %</a:t>
              </a:r>
              <a:endParaRPr lang="en-CA" sz="1500" b="1" dirty="0">
                <a:solidFill>
                  <a:sysClr val="windowText" lastClr="000000"/>
                </a:solidFill>
                <a:latin typeface="Arial" panose="020B0604020202020204" pitchFamily="34" charset="0"/>
                <a:cs typeface="Arial" panose="020B0604020202020204" pitchFamily="34" charset="0"/>
              </a:endParaRPr>
            </a:p>
          </p:txBody>
        </p:sp>
      </p:grpSp>
      <p:grpSp>
        <p:nvGrpSpPr>
          <p:cNvPr id="72" name="Group 71"/>
          <p:cNvGrpSpPr/>
          <p:nvPr>
            <p:custDataLst>
              <p:tags r:id="rId11"/>
            </p:custDataLst>
          </p:nvPr>
        </p:nvGrpSpPr>
        <p:grpSpPr>
          <a:xfrm>
            <a:off x="7029682" y="3889508"/>
            <a:ext cx="638662" cy="638662"/>
            <a:chOff x="6175111" y="4609703"/>
            <a:chExt cx="638662" cy="638662"/>
          </a:xfrm>
        </p:grpSpPr>
        <p:sp>
          <p:nvSpPr>
            <p:cNvPr id="81" name="Oval 80"/>
            <p:cNvSpPr/>
            <p:nvPr/>
          </p:nvSpPr>
          <p:spPr>
            <a:xfrm>
              <a:off x="6175111" y="4609703"/>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82" name="Rectangle 81"/>
            <p:cNvSpPr/>
            <p:nvPr/>
          </p:nvSpPr>
          <p:spPr>
            <a:xfrm>
              <a:off x="6175111" y="4767452"/>
              <a:ext cx="638661" cy="323165"/>
            </a:xfrm>
            <a:prstGeom prst="rect">
              <a:avLst/>
            </a:prstGeom>
            <a:noFill/>
          </p:spPr>
          <p:txBody>
            <a:bodyPr wrap="square">
              <a:spAutoFit/>
            </a:bodyPr>
            <a:lstStyle/>
            <a:p>
              <a:pPr algn="ctr"/>
              <a:r>
                <a:rPr lang="en-CA" sz="1500" b="1" dirty="0" smtClean="0">
                  <a:solidFill>
                    <a:schemeClr val="bg1"/>
                  </a:solidFill>
                  <a:latin typeface="Arial" panose="020B0604020202020204" pitchFamily="34" charset="0"/>
                  <a:cs typeface="Arial" panose="020B0604020202020204" pitchFamily="34" charset="0"/>
                </a:rPr>
                <a:t>71 %</a:t>
              </a:r>
              <a:endParaRPr lang="en-CA" sz="1500" b="1" dirty="0">
                <a:solidFill>
                  <a:schemeClr val="bg1"/>
                </a:solidFill>
                <a:latin typeface="Arial" panose="020B0604020202020204" pitchFamily="34" charset="0"/>
                <a:cs typeface="Arial" panose="020B0604020202020204" pitchFamily="34" charset="0"/>
              </a:endParaRPr>
            </a:p>
          </p:txBody>
        </p:sp>
      </p:grpSp>
      <p:pic>
        <p:nvPicPr>
          <p:cNvPr id="92" name="Picture 91"/>
          <p:cNvPicPr>
            <a:picLocks noChangeAspect="1"/>
          </p:cNvPicPr>
          <p:nvPr>
            <p:custDataLst>
              <p:tags r:id="rId12"/>
            </p:custDataLst>
          </p:nvPr>
        </p:nvPicPr>
        <p:blipFill>
          <a:blip r:embed="rId18" cstate="print">
            <a:extLst>
              <a:ext uri="{28A0092B-C50C-407E-A947-70E740481C1C}">
                <a14:useLocalDpi xmlns:a14="http://schemas.microsoft.com/office/drawing/2010/main" val="0"/>
              </a:ext>
            </a:extLst>
          </a:blip>
          <a:stretch>
            <a:fillRect/>
          </a:stretch>
        </p:blipFill>
        <p:spPr>
          <a:xfrm>
            <a:off x="531175" y="3290366"/>
            <a:ext cx="468000" cy="554940"/>
          </a:xfrm>
          <a:prstGeom prst="rect">
            <a:avLst/>
          </a:prstGeom>
        </p:spPr>
      </p:pic>
      <p:pic>
        <p:nvPicPr>
          <p:cNvPr id="93" name="Picture 92"/>
          <p:cNvPicPr>
            <a:picLocks noChangeAspect="1"/>
          </p:cNvPicPr>
          <p:nvPr>
            <p:custDataLst>
              <p:tags r:id="rId13"/>
            </p:custDataLst>
          </p:nvPr>
        </p:nvPicPr>
        <p:blipFill>
          <a:blip r:embed="rId19" cstate="print">
            <a:extLst>
              <a:ext uri="{28A0092B-C50C-407E-A947-70E740481C1C}">
                <a14:useLocalDpi xmlns:a14="http://schemas.microsoft.com/office/drawing/2010/main" val="0"/>
              </a:ext>
            </a:extLst>
          </a:blip>
          <a:stretch>
            <a:fillRect/>
          </a:stretch>
        </p:blipFill>
        <p:spPr>
          <a:xfrm>
            <a:off x="495175" y="2537030"/>
            <a:ext cx="540000" cy="488382"/>
          </a:xfrm>
          <a:prstGeom prst="rect">
            <a:avLst/>
          </a:prstGeom>
        </p:spPr>
      </p:pic>
      <p:pic>
        <p:nvPicPr>
          <p:cNvPr id="14" name="Picture 13"/>
          <p:cNvPicPr>
            <a:picLocks noChangeAspect="1"/>
          </p:cNvPicPr>
          <p:nvPr>
            <p:custDataLst>
              <p:tags r:id="rId14"/>
            </p:custDataLst>
          </p:nvPr>
        </p:nvPicPr>
        <p:blipFill>
          <a:blip r:embed="rId20" cstate="print">
            <a:extLst>
              <a:ext uri="{28A0092B-C50C-407E-A947-70E740481C1C}">
                <a14:useLocalDpi xmlns:a14="http://schemas.microsoft.com/office/drawing/2010/main" val="0"/>
              </a:ext>
            </a:extLst>
          </a:blip>
          <a:stretch>
            <a:fillRect/>
          </a:stretch>
        </p:blipFill>
        <p:spPr>
          <a:xfrm>
            <a:off x="549175" y="4007138"/>
            <a:ext cx="432000" cy="590001"/>
          </a:xfrm>
          <a:prstGeom prst="rect">
            <a:avLst/>
          </a:prstGeom>
        </p:spPr>
      </p:pic>
      <p:grpSp>
        <p:nvGrpSpPr>
          <p:cNvPr id="38" name="Group 2"/>
          <p:cNvGrpSpPr/>
          <p:nvPr>
            <p:custDataLst>
              <p:tags r:id="rId15"/>
            </p:custDataLst>
          </p:nvPr>
        </p:nvGrpSpPr>
        <p:grpSpPr>
          <a:xfrm>
            <a:off x="459578" y="6177930"/>
            <a:ext cx="5607998" cy="261625"/>
            <a:chOff x="1559256" y="5157193"/>
            <a:chExt cx="5607998" cy="253469"/>
          </a:xfrm>
        </p:grpSpPr>
        <p:grpSp>
          <p:nvGrpSpPr>
            <p:cNvPr id="39" name="Group 3"/>
            <p:cNvGrpSpPr/>
            <p:nvPr/>
          </p:nvGrpSpPr>
          <p:grpSpPr>
            <a:xfrm>
              <a:off x="1559256" y="5157202"/>
              <a:ext cx="2007598" cy="253454"/>
              <a:chOff x="2989195" y="6289577"/>
              <a:chExt cx="2186857" cy="264691"/>
            </a:xfrm>
          </p:grpSpPr>
          <p:sp>
            <p:nvSpPr>
              <p:cNvPr id="55"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73"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0" name="Group 5"/>
            <p:cNvGrpSpPr/>
            <p:nvPr/>
          </p:nvGrpSpPr>
          <p:grpSpPr>
            <a:xfrm>
              <a:off x="3494846" y="5157208"/>
              <a:ext cx="1800200" cy="253454"/>
              <a:chOff x="5092578" y="6289583"/>
              <a:chExt cx="2157032" cy="264691"/>
            </a:xfrm>
          </p:grpSpPr>
          <p:sp>
            <p:nvSpPr>
              <p:cNvPr id="47"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54"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41" name="Group 7"/>
            <p:cNvGrpSpPr/>
            <p:nvPr/>
          </p:nvGrpSpPr>
          <p:grpSpPr>
            <a:xfrm>
              <a:off x="5367053" y="5157193"/>
              <a:ext cx="1800201" cy="253454"/>
              <a:chOff x="7088602" y="6289568"/>
              <a:chExt cx="2157034" cy="264691"/>
            </a:xfrm>
          </p:grpSpPr>
          <p:sp>
            <p:nvSpPr>
              <p:cNvPr id="42"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44"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0449600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229600" cy="938719"/>
          </a:xfrm>
        </p:spPr>
        <p:txBody>
          <a:bodyPr/>
          <a:lstStyle/>
          <a:p>
            <a:r>
              <a:rPr lang="fr-FR" dirty="0"/>
              <a:t>L’expérience des patients hospitalisés </a:t>
            </a:r>
            <a:r>
              <a:rPr lang="fr-FR" dirty="0" smtClean="0"/>
              <a:t>varie</a:t>
            </a:r>
            <a:br>
              <a:rPr lang="fr-FR" dirty="0" smtClean="0"/>
            </a:br>
            <a:r>
              <a:rPr lang="fr-FR" dirty="0" smtClean="0"/>
              <a:t>d’une </a:t>
            </a:r>
            <a:r>
              <a:rPr lang="fr-FR" dirty="0"/>
              <a:t>province à l’autre</a:t>
            </a:r>
            <a:endParaRPr lang="en-CA" dirty="0"/>
          </a:p>
        </p:txBody>
      </p:sp>
      <p:graphicFrame>
        <p:nvGraphicFramePr>
          <p:cNvPr id="12" name="Table 11"/>
          <p:cNvGraphicFramePr>
            <a:graphicFrameLocks noGrp="1"/>
          </p:cNvGraphicFramePr>
          <p:nvPr>
            <p:custDataLst>
              <p:tags r:id="rId2"/>
            </p:custDataLst>
            <p:extLst>
              <p:ext uri="{D42A27DB-BD31-4B8C-83A1-F6EECF244321}">
                <p14:modId xmlns:p14="http://schemas.microsoft.com/office/powerpoint/2010/main" val="2192594703"/>
              </p:ext>
            </p:extLst>
          </p:nvPr>
        </p:nvGraphicFramePr>
        <p:xfrm>
          <a:off x="485775" y="1710413"/>
          <a:ext cx="8237696" cy="3755136"/>
        </p:xfrm>
        <a:graphic>
          <a:graphicData uri="http://schemas.openxmlformats.org/drawingml/2006/table">
            <a:tbl>
              <a:tblPr/>
              <a:tblGrid>
                <a:gridCol w="2358033">
                  <a:extLst>
                    <a:ext uri="{9D8B030D-6E8A-4147-A177-3AD203B41FA5}">
                      <a16:colId xmlns:a16="http://schemas.microsoft.com/office/drawing/2014/main" val="20000"/>
                    </a:ext>
                  </a:extLst>
                </a:gridCol>
                <a:gridCol w="592772">
                  <a:extLst>
                    <a:ext uri="{9D8B030D-6E8A-4147-A177-3AD203B41FA5}">
                      <a16:colId xmlns:a16="http://schemas.microsoft.com/office/drawing/2014/main" val="20001"/>
                    </a:ext>
                  </a:extLst>
                </a:gridCol>
                <a:gridCol w="540702">
                  <a:extLst>
                    <a:ext uri="{9D8B030D-6E8A-4147-A177-3AD203B41FA5}">
                      <a16:colId xmlns:a16="http://schemas.microsoft.com/office/drawing/2014/main" val="20002"/>
                    </a:ext>
                  </a:extLst>
                </a:gridCol>
                <a:gridCol w="441452">
                  <a:extLst>
                    <a:ext uri="{9D8B030D-6E8A-4147-A177-3AD203B41FA5}">
                      <a16:colId xmlns:a16="http://schemas.microsoft.com/office/drawing/2014/main" val="20003"/>
                    </a:ext>
                  </a:extLst>
                </a:gridCol>
                <a:gridCol w="452564">
                  <a:extLst>
                    <a:ext uri="{9D8B030D-6E8A-4147-A177-3AD203B41FA5}">
                      <a16:colId xmlns:a16="http://schemas.microsoft.com/office/drawing/2014/main" val="20004"/>
                    </a:ext>
                  </a:extLst>
                </a:gridCol>
                <a:gridCol w="425500">
                  <a:extLst>
                    <a:ext uri="{9D8B030D-6E8A-4147-A177-3AD203B41FA5}">
                      <a16:colId xmlns:a16="http://schemas.microsoft.com/office/drawing/2014/main" val="20005"/>
                    </a:ext>
                  </a:extLst>
                </a:gridCol>
                <a:gridCol w="425500">
                  <a:extLst>
                    <a:ext uri="{9D8B030D-6E8A-4147-A177-3AD203B41FA5}">
                      <a16:colId xmlns:a16="http://schemas.microsoft.com/office/drawing/2014/main" val="20006"/>
                    </a:ext>
                  </a:extLst>
                </a:gridCol>
                <a:gridCol w="470027">
                  <a:extLst>
                    <a:ext uri="{9D8B030D-6E8A-4147-A177-3AD203B41FA5}">
                      <a16:colId xmlns:a16="http://schemas.microsoft.com/office/drawing/2014/main" val="20007"/>
                    </a:ext>
                  </a:extLst>
                </a:gridCol>
                <a:gridCol w="541464">
                  <a:extLst>
                    <a:ext uri="{9D8B030D-6E8A-4147-A177-3AD203B41FA5}">
                      <a16:colId xmlns:a16="http://schemas.microsoft.com/office/drawing/2014/main" val="20008"/>
                    </a:ext>
                  </a:extLst>
                </a:gridCol>
                <a:gridCol w="425500">
                  <a:extLst>
                    <a:ext uri="{9D8B030D-6E8A-4147-A177-3AD203B41FA5}">
                      <a16:colId xmlns:a16="http://schemas.microsoft.com/office/drawing/2014/main" val="20009"/>
                    </a:ext>
                  </a:extLst>
                </a:gridCol>
                <a:gridCol w="430340">
                  <a:extLst>
                    <a:ext uri="{9D8B030D-6E8A-4147-A177-3AD203B41FA5}">
                      <a16:colId xmlns:a16="http://schemas.microsoft.com/office/drawing/2014/main" val="20010"/>
                    </a:ext>
                  </a:extLst>
                </a:gridCol>
                <a:gridCol w="425500">
                  <a:extLst>
                    <a:ext uri="{9D8B030D-6E8A-4147-A177-3AD203B41FA5}">
                      <a16:colId xmlns:a16="http://schemas.microsoft.com/office/drawing/2014/main" val="20011"/>
                    </a:ext>
                  </a:extLst>
                </a:gridCol>
                <a:gridCol w="708342">
                  <a:extLst>
                    <a:ext uri="{9D8B030D-6E8A-4147-A177-3AD203B41FA5}">
                      <a16:colId xmlns:a16="http://schemas.microsoft.com/office/drawing/2014/main" val="20012"/>
                    </a:ext>
                  </a:extLst>
                </a:gridCol>
              </a:tblGrid>
              <a:tr h="0">
                <a:tc>
                  <a:txBody>
                    <a:bodyPr/>
                    <a:lstStyle/>
                    <a:p>
                      <a:pPr algn="l" rtl="0" fontAlgn="b"/>
                      <a:r>
                        <a:rPr lang="en-CA" sz="1300" b="1" i="0" dirty="0" err="1" smtClean="0">
                          <a:latin typeface="+mn-lt"/>
                          <a:cs typeface="Arial" panose="020B0604020202020204" pitchFamily="34" charset="0"/>
                        </a:rPr>
                        <a:t>Dernière</a:t>
                      </a:r>
                      <a:r>
                        <a:rPr lang="en-CA" sz="1300" b="1" i="0" dirty="0" smtClean="0">
                          <a:latin typeface="+mn-lt"/>
                          <a:cs typeface="Arial" panose="020B0604020202020204" pitchFamily="34" charset="0"/>
                        </a:rPr>
                        <a:t> hospitalisation</a:t>
                      </a:r>
                    </a:p>
                  </a:txBody>
                  <a:tcPr marL="72000" marR="0" marT="72000" marB="72000" anchor="b">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CA" sz="1300" b="1" i="0" u="none" strike="noStrike" noProof="0" dirty="0" smtClean="0">
                          <a:solidFill>
                            <a:srgbClr val="000000"/>
                          </a:solidFill>
                          <a:effectLst/>
                          <a:latin typeface="+mj-lt"/>
                        </a:rPr>
                        <a:t>T.-N.-L.</a:t>
                      </a:r>
                      <a:endParaRPr lang="fr-CA" sz="1300" b="1" i="0" u="none" strike="noStrike" noProof="0" dirty="0">
                        <a:solidFill>
                          <a:srgbClr val="000000"/>
                        </a:solidFill>
                        <a:effectLst/>
                        <a:latin typeface="+mj-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j-lt"/>
                        </a:rPr>
                        <a:t>Î.-P.-É.</a:t>
                      </a: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j-lt"/>
                        </a:rPr>
                        <a:t>N.-É.</a:t>
                      </a:r>
                      <a:endParaRPr lang="fr-CA" sz="1300" b="1" i="0" u="none" strike="noStrike" noProof="0" dirty="0">
                        <a:solidFill>
                          <a:srgbClr val="000000"/>
                        </a:solidFill>
                        <a:effectLst/>
                        <a:latin typeface="+mj-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j-lt"/>
                        </a:rPr>
                        <a:t>N.-B.</a:t>
                      </a:r>
                      <a:endParaRPr lang="fr-CA" sz="1300" b="1" i="0" u="none" strike="noStrike" noProof="0" dirty="0">
                        <a:solidFill>
                          <a:srgbClr val="000000"/>
                        </a:solidFill>
                        <a:effectLst/>
                        <a:latin typeface="+mj-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j-lt"/>
                        </a:rPr>
                        <a:t>Qc</a:t>
                      </a:r>
                      <a:endParaRPr lang="fr-CA" sz="1300" b="1" i="0" u="none" strike="noStrike" noProof="0" dirty="0">
                        <a:solidFill>
                          <a:srgbClr val="000000"/>
                        </a:solidFill>
                        <a:effectLst/>
                        <a:latin typeface="+mj-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j-lt"/>
                        </a:rPr>
                        <a:t>Ont.</a:t>
                      </a:r>
                      <a:endParaRPr lang="fr-CA" sz="1300" b="1" i="0" u="none" strike="noStrike" noProof="0" dirty="0">
                        <a:solidFill>
                          <a:srgbClr val="000000"/>
                        </a:solidFill>
                        <a:effectLst/>
                        <a:latin typeface="+mj-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j-lt"/>
                        </a:rPr>
                        <a:t>Man.</a:t>
                      </a:r>
                      <a:endParaRPr lang="fr-CA" sz="1300" b="1" i="0" u="none" strike="noStrike" noProof="0" dirty="0">
                        <a:solidFill>
                          <a:srgbClr val="000000"/>
                        </a:solidFill>
                        <a:effectLst/>
                        <a:latin typeface="+mj-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j-lt"/>
                        </a:rPr>
                        <a:t>Sask.*</a:t>
                      </a:r>
                      <a:endParaRPr lang="fr-CA" sz="1300" b="1" i="0" u="none" strike="noStrike" noProof="0" dirty="0">
                        <a:solidFill>
                          <a:srgbClr val="000000"/>
                        </a:solidFill>
                        <a:effectLst/>
                        <a:latin typeface="+mj-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j-lt"/>
                        </a:rPr>
                        <a:t>Alb</a:t>
                      </a:r>
                      <a:r>
                        <a:rPr lang="fr-CA" sz="1300" b="1" i="0" u="none" strike="noStrike" noProof="0" dirty="0" smtClean="0">
                          <a:solidFill>
                            <a:srgbClr val="000000"/>
                          </a:solidFill>
                          <a:effectLst/>
                          <a:latin typeface="+mj-lt"/>
                        </a:rPr>
                        <a:t>.</a:t>
                      </a:r>
                      <a:endParaRPr lang="fr-CA" sz="1300" b="1" i="0" u="none" strike="noStrike" noProof="0" dirty="0">
                        <a:solidFill>
                          <a:srgbClr val="000000"/>
                        </a:solidFill>
                        <a:effectLst/>
                        <a:latin typeface="+mj-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j-lt"/>
                        </a:rPr>
                        <a:t>C.-B.</a:t>
                      </a:r>
                      <a:endParaRPr lang="fr-CA" sz="1300" b="1" i="0" u="none" strike="noStrike" noProof="0" dirty="0">
                        <a:solidFill>
                          <a:srgbClr val="000000"/>
                        </a:solidFill>
                        <a:effectLst/>
                        <a:latin typeface="+mj-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j-lt"/>
                        </a:rPr>
                        <a:t>Can.</a:t>
                      </a:r>
                      <a:endParaRPr lang="fr-CA" sz="1300" b="1" i="0" u="none" strike="noStrike" noProof="0" dirty="0">
                        <a:solidFill>
                          <a:srgbClr val="000000"/>
                        </a:solidFill>
                        <a:effectLst/>
                        <a:latin typeface="+mj-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j-lt"/>
                        </a:rPr>
                        <a:t>Moy</a:t>
                      </a:r>
                      <a:r>
                        <a:rPr lang="fr-CA" sz="1300" b="1" i="0" u="none" strike="noStrike" noProof="0" dirty="0" smtClean="0">
                          <a:solidFill>
                            <a:srgbClr val="000000"/>
                          </a:solidFill>
                          <a:effectLst/>
                          <a:latin typeface="+mj-lt"/>
                        </a:rPr>
                        <a:t>. FCMW</a:t>
                      </a:r>
                    </a:p>
                  </a:txBody>
                  <a:tcPr marL="36576" marR="36576" marT="73152" marB="73152"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0">
                <a:tc>
                  <a:txBody>
                    <a:bodyPr/>
                    <a:lstStyle/>
                    <a:p>
                      <a:pPr algn="l"/>
                      <a:r>
                        <a:rPr lang="fr-CA" sz="1300" b="0" i="0" u="none" strike="noStrike" noProof="0" dirty="0" smtClean="0">
                          <a:solidFill>
                            <a:srgbClr val="000000"/>
                          </a:solidFill>
                          <a:effectLst/>
                          <a:latin typeface="+mn-lt"/>
                        </a:rPr>
                        <a:t>En pensant à votre dernier séjour à l’hôpital, avez-vous participé autant que vous l'auriez souhaité aux décisions concernant vos soins et traitements? (</a:t>
                      </a:r>
                      <a:r>
                        <a:rPr lang="fr-CA" sz="1300" b="0" i="1" u="none" strike="noStrike" noProof="0" dirty="0" smtClean="0">
                          <a:solidFill>
                            <a:srgbClr val="000000"/>
                          </a:solidFill>
                          <a:effectLst/>
                          <a:latin typeface="+mn-lt"/>
                        </a:rPr>
                        <a:t>Oui, vraiment</a:t>
                      </a:r>
                      <a:r>
                        <a:rPr lang="fr-CA" sz="1300" b="0" i="0" u="none" strike="noStrike" noProof="0" dirty="0" smtClean="0">
                          <a:solidFill>
                            <a:srgbClr val="000000"/>
                          </a:solidFill>
                          <a:effectLst/>
                          <a:latin typeface="+mn-lt"/>
                        </a:rPr>
                        <a:t>)</a:t>
                      </a:r>
                    </a:p>
                  </a:txBody>
                  <a:tcPr marL="73152" marR="73152" marT="73152" marB="73152"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fr-CA" sz="11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68 %</a:t>
                      </a:r>
                      <a:endParaRPr lang="fr-CA" sz="11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61 %</a:t>
                      </a:r>
                      <a:endParaRPr lang="fr-CA" sz="11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41 %</a:t>
                      </a:r>
                      <a:endParaRPr lang="fr-CA" sz="11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61 %</a:t>
                      </a:r>
                      <a:endParaRPr lang="fr-CA" sz="11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66 %</a:t>
                      </a:r>
                      <a:endParaRPr lang="fr-CA" sz="11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51 %</a:t>
                      </a:r>
                      <a:endParaRPr lang="fr-CA" sz="11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50 %</a:t>
                      </a:r>
                      <a:endParaRPr lang="fr-CA" sz="11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65 %</a:t>
                      </a:r>
                      <a:endParaRPr lang="fr-CA" sz="11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63 %</a:t>
                      </a:r>
                      <a:endParaRPr lang="fr-CA" sz="11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56 %</a:t>
                      </a:r>
                      <a:endParaRPr lang="fr-CA" sz="11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kern="1200" noProof="0" dirty="0" smtClean="0">
                          <a:solidFill>
                            <a:srgbClr val="000000"/>
                          </a:solidFill>
                          <a:effectLst/>
                          <a:latin typeface="Arial" panose="020B0604020202020204" pitchFamily="34" charset="0"/>
                          <a:ea typeface="+mn-ea"/>
                          <a:cs typeface="Arial" panose="020B0604020202020204" pitchFamily="34" charset="0"/>
                        </a:rPr>
                        <a:t>58 %</a:t>
                      </a:r>
                      <a:endParaRPr lang="fr-CA" sz="11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solidFill>
                            <a:schemeClr val="bg1"/>
                          </a:solidFill>
                          <a:effectLst/>
                          <a:latin typeface="Arial" panose="020B0604020202020204" pitchFamily="34" charset="0"/>
                          <a:cs typeface="Arial" panose="020B0604020202020204" pitchFamily="34" charset="0"/>
                        </a:rPr>
                        <a:t>61 %</a:t>
                      </a:r>
                      <a:endParaRPr lang="fr-CA" sz="1100" b="0" i="0" u="none" strike="noStrike" noProof="0"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r h="0">
                <a:tc>
                  <a:txBody>
                    <a:bodyPr/>
                    <a:lstStyle/>
                    <a:p>
                      <a:pPr marL="0" marR="0" indent="0" algn="l" defTabSz="914400" rtl="0" eaLnBrk="1" fontAlgn="ctr" latinLnBrk="0" hangingPunct="1">
                        <a:lnSpc>
                          <a:spcPct val="100000"/>
                        </a:lnSpc>
                        <a:spcBef>
                          <a:spcPct val="0"/>
                        </a:spcBef>
                        <a:spcAft>
                          <a:spcPct val="0"/>
                        </a:spcAft>
                        <a:buClrTx/>
                        <a:buSzTx/>
                        <a:buFontTx/>
                        <a:buNone/>
                        <a:defRPr/>
                      </a:pPr>
                      <a:r>
                        <a:rPr lang="fr-CA" sz="1300" b="0" i="0" u="none" strike="noStrike" noProof="0" dirty="0" smtClean="0">
                          <a:solidFill>
                            <a:srgbClr val="000000"/>
                          </a:solidFill>
                          <a:effectLst/>
                          <a:latin typeface="+mn-lt"/>
                        </a:rPr>
                        <a:t>Durant ce séjour à l’hôpital, à quelle fréquence les médecins vous ont-ils traité avec courtoisie et respect? </a:t>
                      </a:r>
                      <a:r>
                        <a:rPr lang="fr-CA" sz="1300" b="0" i="1" u="none" strike="noStrike" noProof="0" dirty="0" smtClean="0">
                          <a:solidFill>
                            <a:srgbClr val="000000"/>
                          </a:solidFill>
                          <a:effectLst/>
                          <a:latin typeface="+mn-lt"/>
                        </a:rPr>
                        <a:t>(Toujours)</a:t>
                      </a:r>
                      <a:endParaRPr lang="fr-CA" sz="1300" b="0" i="1" u="none" strike="noStrike" noProof="0" dirty="0">
                        <a:solidFill>
                          <a:srgbClr val="000000"/>
                        </a:solidFill>
                        <a:effectLst/>
                        <a:latin typeface="+mn-lt"/>
                      </a:endParaRPr>
                    </a:p>
                  </a:txBody>
                  <a:tcPr marL="73152" marR="73152" marT="73152" marB="73152"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77 %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67 %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56 %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74 %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85 %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68 %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72 %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83 %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64 %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79 %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73 %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FFFFFF"/>
                          </a:solidFill>
                          <a:effectLst/>
                          <a:latin typeface="Arial" panose="020B0604020202020204" pitchFamily="34" charset="0"/>
                          <a:cs typeface="Arial" panose="020B0604020202020204" pitchFamily="34" charset="0"/>
                        </a:rPr>
                        <a:t>73 %</a:t>
                      </a:r>
                      <a:endParaRPr lang="fr-CA" sz="1100" b="0" i="0" u="none" strike="noStrike" noProof="0" dirty="0">
                        <a:solidFill>
                          <a:srgbClr val="FFFFFF"/>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val="10002"/>
                  </a:ext>
                </a:extLst>
              </a:tr>
              <a:tr h="0">
                <a:tc>
                  <a:txBody>
                    <a:bodyPr/>
                    <a:lstStyle/>
                    <a:p>
                      <a:pPr marL="0" marR="0" indent="0" algn="l" defTabSz="914400" rtl="0" eaLnBrk="1" fontAlgn="ctr" latinLnBrk="0" hangingPunct="1">
                        <a:lnSpc>
                          <a:spcPct val="100000"/>
                        </a:lnSpc>
                        <a:spcBef>
                          <a:spcPct val="0"/>
                        </a:spcBef>
                        <a:spcAft>
                          <a:spcPct val="0"/>
                        </a:spcAft>
                        <a:buClrTx/>
                        <a:buSzTx/>
                        <a:buFontTx/>
                        <a:buNone/>
                        <a:defRPr/>
                      </a:pPr>
                      <a:r>
                        <a:rPr lang="fr-CA" sz="1300" b="0" i="0" u="none" strike="noStrike" kern="1200" noProof="0" dirty="0" smtClean="0">
                          <a:solidFill>
                            <a:srgbClr val="000000"/>
                          </a:solidFill>
                          <a:effectLst/>
                          <a:latin typeface="+mn-lt"/>
                          <a:ea typeface="+mn-ea"/>
                          <a:cs typeface="+mn-cs"/>
                        </a:rPr>
                        <a:t>Durant ce séjour à l’hôpital, à quelle fréquence le personnel infirmier vous a-t-il traité avec courtoisie et respect? (</a:t>
                      </a:r>
                      <a:r>
                        <a:rPr lang="fr-CA" sz="1300" b="0" i="1" u="none" strike="noStrike" kern="1200" noProof="0" dirty="0" smtClean="0">
                          <a:solidFill>
                            <a:srgbClr val="000000"/>
                          </a:solidFill>
                          <a:effectLst/>
                          <a:latin typeface="+mn-lt"/>
                          <a:ea typeface="+mn-ea"/>
                          <a:cs typeface="+mn-cs"/>
                        </a:rPr>
                        <a:t>Toujours</a:t>
                      </a:r>
                      <a:r>
                        <a:rPr lang="fr-CA" sz="1300" b="0" i="0" u="none" strike="noStrike" kern="1200" noProof="0" dirty="0" smtClean="0">
                          <a:solidFill>
                            <a:srgbClr val="000000"/>
                          </a:solidFill>
                          <a:effectLst/>
                          <a:latin typeface="+mn-lt"/>
                          <a:ea typeface="+mn-ea"/>
                          <a:cs typeface="+mn-cs"/>
                        </a:rPr>
                        <a:t>)</a:t>
                      </a:r>
                      <a:endParaRPr lang="fr-CA" sz="1300" b="0" i="0" u="none" strike="noStrike" noProof="0" dirty="0">
                        <a:solidFill>
                          <a:srgbClr val="000000"/>
                        </a:solidFill>
                        <a:effectLst/>
                        <a:latin typeface="+mn-lt"/>
                      </a:endParaRPr>
                    </a:p>
                  </a:txBody>
                  <a:tcPr marL="73152" marR="73152" marT="73152" marB="73152"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59 %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51 %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52 %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62 %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glow rad="254000">
                              <a:srgbClr val="00A199"/>
                            </a:glow>
                          </a:effectLst>
                          <a:latin typeface="Arial" panose="020B0604020202020204" pitchFamily="34" charset="0"/>
                          <a:cs typeface="Arial" panose="020B0604020202020204" pitchFamily="34" charset="0"/>
                        </a:rPr>
                        <a:t>84 %</a:t>
                      </a:r>
                      <a:endParaRPr lang="fr-CA" sz="1100" b="0" i="0" u="none" strike="noStrike" noProof="0" dirty="0">
                        <a:solidFill>
                          <a:srgbClr val="000000"/>
                        </a:solidFill>
                        <a:effectLst>
                          <a:glow rad="254000">
                            <a:srgbClr val="00A199"/>
                          </a:glow>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60 %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58 %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71 %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48 %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67 %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rtl="0" fontAlgn="b"/>
                      <a:r>
                        <a:rPr lang="fr-CA" sz="1100" b="0" i="0" u="none" strike="noStrike" noProof="0" dirty="0" smtClean="0">
                          <a:solidFill>
                            <a:srgbClr val="000000"/>
                          </a:solidFill>
                          <a:effectLst/>
                          <a:latin typeface="Arial" panose="020B0604020202020204" pitchFamily="34" charset="0"/>
                          <a:cs typeface="Arial" panose="020B0604020202020204" pitchFamily="34" charset="0"/>
                        </a:rPr>
                        <a:t>65 %</a:t>
                      </a:r>
                      <a:endParaRPr lang="fr-CA" sz="1100" b="0" i="0" u="none" strike="noStrike" noProof="0" dirty="0">
                        <a:solidFill>
                          <a:srgbClr val="000000"/>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rtl="0" fontAlgn="b"/>
                      <a:r>
                        <a:rPr lang="fr-CA" sz="1100" b="0" i="0" u="none" strike="noStrike" noProof="0" dirty="0" smtClean="0">
                          <a:solidFill>
                            <a:srgbClr val="FFFFFF"/>
                          </a:solidFill>
                          <a:effectLst/>
                          <a:latin typeface="Arial" panose="020B0604020202020204" pitchFamily="34" charset="0"/>
                          <a:cs typeface="Arial" panose="020B0604020202020204" pitchFamily="34" charset="0"/>
                        </a:rPr>
                        <a:t>71 %</a:t>
                      </a:r>
                      <a:endParaRPr lang="fr-CA" sz="1100" b="0" i="0" u="none" strike="noStrike" noProof="0" dirty="0">
                        <a:solidFill>
                          <a:srgbClr val="FFFFFF"/>
                        </a:solidFill>
                        <a:effectLst/>
                        <a:latin typeface="Arial" panose="020B0604020202020204" pitchFamily="34" charset="0"/>
                        <a:cs typeface="Arial" panose="020B0604020202020204" pitchFamily="34" charset="0"/>
                      </a:endParaRPr>
                    </a:p>
                  </a:txBody>
                  <a:tcPr marL="8230" marR="8230" marT="8230" marB="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10003"/>
                  </a:ext>
                </a:extLst>
              </a:tr>
            </a:tbl>
          </a:graphicData>
        </a:graphic>
      </p:graphicFrame>
      <p:sp>
        <p:nvSpPr>
          <p:cNvPr id="3" name="TextBox 2"/>
          <p:cNvSpPr txBox="1"/>
          <p:nvPr>
            <p:custDataLst>
              <p:tags r:id="rId3"/>
            </p:custDataLst>
          </p:nvPr>
        </p:nvSpPr>
        <p:spPr>
          <a:xfrm>
            <a:off x="485774" y="5538718"/>
            <a:ext cx="4590281" cy="369332"/>
          </a:xfrm>
          <a:prstGeom prst="rect">
            <a:avLst/>
          </a:prstGeom>
          <a:noFill/>
        </p:spPr>
        <p:txBody>
          <a:bodyPr wrap="square" lIns="54864" rtlCol="0">
            <a:spAutoFit/>
          </a:bodyPr>
          <a:lstStyle/>
          <a:p>
            <a:r>
              <a:rPr lang="fr-CA" sz="900" b="1" dirty="0">
                <a:latin typeface="Arial" panose="020B0604020202020204" pitchFamily="34" charset="0"/>
                <a:cs typeface="Arial" panose="020B0604020202020204" pitchFamily="34" charset="0"/>
              </a:rPr>
              <a:t>Remarque</a:t>
            </a:r>
          </a:p>
          <a:p>
            <a:r>
              <a:rPr lang="fr-CA" sz="900" dirty="0">
                <a:latin typeface="Arial" panose="020B0604020202020204" pitchFamily="34" charset="0"/>
                <a:cs typeface="Arial" panose="020B0604020202020204" pitchFamily="34" charset="0"/>
              </a:rPr>
              <a:t>* La taille de l’échantillon était inférieure à 30. Veuillez interpréter avec prudence.</a:t>
            </a:r>
          </a:p>
        </p:txBody>
      </p:sp>
      <p:grpSp>
        <p:nvGrpSpPr>
          <p:cNvPr id="15" name="Group 2"/>
          <p:cNvGrpSpPr/>
          <p:nvPr>
            <p:custDataLst>
              <p:tags r:id="rId4"/>
            </p:custDataLst>
          </p:nvPr>
        </p:nvGrpSpPr>
        <p:grpSpPr>
          <a:xfrm>
            <a:off x="459578" y="6177930"/>
            <a:ext cx="5607998" cy="261625"/>
            <a:chOff x="1559256" y="5157193"/>
            <a:chExt cx="5607998" cy="253469"/>
          </a:xfrm>
        </p:grpSpPr>
        <p:grpSp>
          <p:nvGrpSpPr>
            <p:cNvPr id="16" name="Group 3"/>
            <p:cNvGrpSpPr/>
            <p:nvPr/>
          </p:nvGrpSpPr>
          <p:grpSpPr>
            <a:xfrm>
              <a:off x="1559256" y="5157202"/>
              <a:ext cx="2007598" cy="253454"/>
              <a:chOff x="2989195" y="6289577"/>
              <a:chExt cx="2186857" cy="264691"/>
            </a:xfrm>
          </p:grpSpPr>
          <p:sp>
            <p:nvSpPr>
              <p:cNvPr id="33"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34"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7" name="Group 5"/>
            <p:cNvGrpSpPr/>
            <p:nvPr/>
          </p:nvGrpSpPr>
          <p:grpSpPr>
            <a:xfrm>
              <a:off x="3494846" y="5157208"/>
              <a:ext cx="1800200" cy="253454"/>
              <a:chOff x="5092578" y="6289583"/>
              <a:chExt cx="2157032" cy="264691"/>
            </a:xfrm>
          </p:grpSpPr>
          <p:sp>
            <p:nvSpPr>
              <p:cNvPr id="31"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32"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8" name="Group 7"/>
            <p:cNvGrpSpPr/>
            <p:nvPr/>
          </p:nvGrpSpPr>
          <p:grpSpPr>
            <a:xfrm>
              <a:off x="5367053" y="5157193"/>
              <a:ext cx="1800201" cy="253454"/>
              <a:chOff x="7088602" y="6289568"/>
              <a:chExt cx="2157034" cy="264691"/>
            </a:xfrm>
          </p:grpSpPr>
          <p:sp>
            <p:nvSpPr>
              <p:cNvPr id="29"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30"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205867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229600" cy="938719"/>
          </a:xfrm>
        </p:spPr>
        <p:txBody>
          <a:bodyPr/>
          <a:lstStyle/>
          <a:p>
            <a:r>
              <a:rPr lang="fr-FR" dirty="0"/>
              <a:t>La plupart des patients estiment que leur </a:t>
            </a:r>
            <a:r>
              <a:rPr lang="fr-FR" dirty="0" smtClean="0"/>
              <a:t>congé</a:t>
            </a:r>
            <a:br>
              <a:rPr lang="fr-FR" dirty="0" smtClean="0"/>
            </a:br>
            <a:r>
              <a:rPr lang="fr-FR" dirty="0" smtClean="0"/>
              <a:t>de </a:t>
            </a:r>
            <a:r>
              <a:rPr lang="fr-FR" dirty="0"/>
              <a:t>l’hôpital a été bien planifié</a:t>
            </a:r>
            <a:endParaRPr lang="en-CA" dirty="0"/>
          </a:p>
        </p:txBody>
      </p:sp>
      <p:graphicFrame>
        <p:nvGraphicFramePr>
          <p:cNvPr id="35" name="Table 3"/>
          <p:cNvGraphicFramePr>
            <a:graphicFrameLocks noGrp="1"/>
          </p:cNvGraphicFramePr>
          <p:nvPr>
            <p:custDataLst>
              <p:tags r:id="rId2"/>
            </p:custDataLst>
            <p:extLst>
              <p:ext uri="{D42A27DB-BD31-4B8C-83A1-F6EECF244321}">
                <p14:modId xmlns:p14="http://schemas.microsoft.com/office/powerpoint/2010/main" val="2498703081"/>
              </p:ext>
            </p:extLst>
          </p:nvPr>
        </p:nvGraphicFramePr>
        <p:xfrm>
          <a:off x="488827" y="1988840"/>
          <a:ext cx="7827589" cy="2605170"/>
        </p:xfrm>
        <a:graphic>
          <a:graphicData uri="http://schemas.openxmlformats.org/drawingml/2006/table">
            <a:tbl>
              <a:tblPr firstRow="1" bandRow="1">
                <a:tableStyleId>{2D5ABB26-0587-4C30-8999-92F81FD0307C}</a:tableStyleId>
              </a:tblPr>
              <a:tblGrid>
                <a:gridCol w="5091285">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0">
                <a:tc>
                  <a:txBody>
                    <a:bodyPr/>
                    <a:lstStyle/>
                    <a:p>
                      <a:r>
                        <a:rPr lang="fr-FR" sz="1300" b="1" i="0" dirty="0" smtClean="0">
                          <a:latin typeface="+mn-lt"/>
                          <a:cs typeface="Arial" panose="020B0604020202020204" pitchFamily="34" charset="0"/>
                        </a:rPr>
                        <a:t>Au moment de la sortie de l’hôpital</a:t>
                      </a:r>
                    </a:p>
                  </a:txBody>
                  <a:tcPr marL="73152" marR="73152" marT="73152" marB="73152" anchor="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1" kern="1200" dirty="0" smtClean="0">
                          <a:solidFill>
                            <a:schemeClr val="tx1"/>
                          </a:solidFill>
                          <a:latin typeface="+mn-lt"/>
                          <a:ea typeface="+mn-ea"/>
                          <a:cs typeface="Arial" panose="020B0604020202020204" pitchFamily="34" charset="0"/>
                        </a:rPr>
                        <a:t>Canada</a:t>
                      </a:r>
                    </a:p>
                  </a:txBody>
                  <a:tcPr marL="73152" marR="73152" marT="73152" marB="73152" anchor="b">
                    <a:solidFill>
                      <a:srgbClr val="DDDDDD"/>
                    </a:solidFill>
                  </a:tcPr>
                </a:tc>
                <a:tc>
                  <a:txBody>
                    <a:bodyPr/>
                    <a:lstStyle/>
                    <a:p>
                      <a:pPr algn="ctr" rtl="0" fontAlgn="b"/>
                      <a:r>
                        <a:rPr lang="fr-CA" sz="1300" b="1" i="0" u="none" strike="noStrike" noProof="0" dirty="0" smtClean="0">
                          <a:solidFill>
                            <a:srgbClr val="000000"/>
                          </a:solidFill>
                          <a:effectLst/>
                          <a:latin typeface="+mn-lt"/>
                        </a:rPr>
                        <a:t>Moyenne du FCMW</a:t>
                      </a:r>
                    </a:p>
                  </a:txBody>
                  <a:tcPr marL="73152" marR="73152" marT="73152" marB="73152" anchor="b">
                    <a:solidFill>
                      <a:srgbClr val="DDDDDD"/>
                    </a:solidFill>
                  </a:tcPr>
                </a:tc>
                <a:extLst>
                  <a:ext uri="{0D108BD9-81ED-4DB2-BD59-A6C34878D82A}">
                    <a16:rowId xmlns:a16="http://schemas.microsoft.com/office/drawing/2014/main" val="10000"/>
                  </a:ext>
                </a:extLst>
              </a:tr>
              <a:tr h="753582">
                <a:tc>
                  <a:txBody>
                    <a:bodyPr/>
                    <a:lstStyle/>
                    <a:p>
                      <a:pPr marL="687600" lvl="1"/>
                      <a:r>
                        <a:rPr lang="fr-FR" sz="1300" i="0" dirty="0" smtClean="0">
                          <a:latin typeface="+mn-lt"/>
                          <a:cs typeface="Arial" panose="020B0604020202020204" pitchFamily="34" charset="0"/>
                        </a:rPr>
                        <a:t>Quelqu’un </a:t>
                      </a:r>
                      <a:r>
                        <a:rPr lang="fr-FR" sz="1300" i="0" dirty="0" err="1" smtClean="0">
                          <a:latin typeface="+mn-lt"/>
                          <a:cs typeface="Arial" panose="020B0604020202020204" pitchFamily="34" charset="0"/>
                        </a:rPr>
                        <a:t>a-t-il</a:t>
                      </a:r>
                      <a:r>
                        <a:rPr lang="fr-FR" sz="1300" i="0" dirty="0" smtClean="0">
                          <a:latin typeface="+mn-lt"/>
                          <a:cs typeface="Arial" panose="020B0604020202020204" pitchFamily="34" charset="0"/>
                        </a:rPr>
                        <a:t> discuté avec vous de la raison pour laquelle chacun de vos médicaments vous avait été prescrit?</a:t>
                      </a:r>
                    </a:p>
                  </a:txBody>
                  <a:tcPr marL="73152" marR="73152" marT="54864" marB="54864" anchor="ctr">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val="10001"/>
                  </a:ext>
                </a:extLst>
              </a:tr>
              <a:tr h="753582">
                <a:tc>
                  <a:txBody>
                    <a:bodyPr/>
                    <a:lstStyle/>
                    <a:p>
                      <a:pPr marL="687600" lvl="1"/>
                      <a:r>
                        <a:rPr lang="fr-FR" sz="1300" i="0" dirty="0" smtClean="0">
                          <a:latin typeface="+mn-lt"/>
                          <a:cs typeface="Arial" panose="020B0604020202020204" pitchFamily="34" charset="0"/>
                        </a:rPr>
                        <a:t>Est-ce que l’hôpital a pris des dispositions pour que vous</a:t>
                      </a:r>
                      <a:br>
                        <a:rPr lang="fr-FR" sz="1300" i="0" dirty="0" smtClean="0">
                          <a:latin typeface="+mn-lt"/>
                          <a:cs typeface="Arial" panose="020B0604020202020204" pitchFamily="34" charset="0"/>
                        </a:rPr>
                      </a:br>
                      <a:r>
                        <a:rPr lang="fr-FR" sz="1300" i="0" dirty="0" smtClean="0">
                          <a:latin typeface="+mn-lt"/>
                          <a:cs typeface="Arial" panose="020B0604020202020204" pitchFamily="34" charset="0"/>
                        </a:rPr>
                        <a:t>ayez un suivi avec un médecin ou un autre professionnel</a:t>
                      </a:r>
                      <a:br>
                        <a:rPr lang="fr-FR" sz="1300" i="0" dirty="0" smtClean="0">
                          <a:latin typeface="+mn-lt"/>
                          <a:cs typeface="Arial" panose="020B0604020202020204" pitchFamily="34" charset="0"/>
                        </a:rPr>
                      </a:br>
                      <a:r>
                        <a:rPr lang="fr-FR" sz="1300" i="0" dirty="0" smtClean="0">
                          <a:latin typeface="+mn-lt"/>
                          <a:cs typeface="Arial" panose="020B0604020202020204" pitchFamily="34" charset="0"/>
                        </a:rPr>
                        <a:t>de la santé?</a:t>
                      </a:r>
                    </a:p>
                  </a:txBody>
                  <a:tcPr marL="73152" marR="73152" marT="54864" marB="54864" anchor="ct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val="10002"/>
                  </a:ext>
                </a:extLst>
              </a:tr>
              <a:tr h="753582">
                <a:tc>
                  <a:txBody>
                    <a:bodyPr/>
                    <a:lstStyle/>
                    <a:p>
                      <a:pPr marL="687600" lvl="1"/>
                      <a:r>
                        <a:rPr lang="fr-FR" sz="1300" i="0" dirty="0" smtClean="0">
                          <a:latin typeface="+mn-lt"/>
                          <a:cs typeface="Arial" panose="020B0604020202020204" pitchFamily="34" charset="0"/>
                        </a:rPr>
                        <a:t>Avez-vous reçu des instructions par écrit sur ce que</a:t>
                      </a:r>
                      <a:br>
                        <a:rPr lang="fr-FR" sz="1300" i="0" dirty="0" smtClean="0">
                          <a:latin typeface="+mn-lt"/>
                          <a:cs typeface="Arial" panose="020B0604020202020204" pitchFamily="34" charset="0"/>
                        </a:rPr>
                      </a:br>
                      <a:r>
                        <a:rPr lang="fr-FR" sz="1300" i="0" dirty="0" smtClean="0">
                          <a:latin typeface="+mn-lt"/>
                          <a:cs typeface="Arial" panose="020B0604020202020204" pitchFamily="34" charset="0"/>
                        </a:rPr>
                        <a:t>vous deviez faire une fois de retour chez vous et sur</a:t>
                      </a:r>
                      <a:br>
                        <a:rPr lang="fr-FR" sz="1300" i="0" dirty="0" smtClean="0">
                          <a:latin typeface="+mn-lt"/>
                          <a:cs typeface="Arial" panose="020B0604020202020204" pitchFamily="34" charset="0"/>
                        </a:rPr>
                      </a:br>
                      <a:r>
                        <a:rPr lang="fr-FR" sz="1300" i="0" dirty="0" smtClean="0">
                          <a:latin typeface="+mn-lt"/>
                          <a:cs typeface="Arial" panose="020B0604020202020204" pitchFamily="34" charset="0"/>
                        </a:rPr>
                        <a:t>les symptômes à surveiller?</a:t>
                      </a:r>
                    </a:p>
                  </a:txBody>
                  <a:tcPr marL="73152" marR="73152" marT="54864" marB="54864" anchor="ctr">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tc>
                  <a:txBody>
                    <a:bodyPr/>
                    <a:lstStyle/>
                    <a:p>
                      <a:endParaRPr lang="en-CA" sz="1200" dirty="0">
                        <a:solidFill>
                          <a:schemeClr val="tx1"/>
                        </a:solidFill>
                        <a:latin typeface="Arial" panose="020B0604020202020204" pitchFamily="34" charset="0"/>
                        <a:cs typeface="Arial" panose="020B0604020202020204" pitchFamily="34" charset="0"/>
                      </a:endParaRPr>
                    </a:p>
                  </a:txBody>
                  <a:tcPr marL="73152" marR="73152" marT="73152" marB="73152">
                    <a:lnT w="6350" cap="flat" cmpd="sng" algn="ctr">
                      <a:solidFill>
                        <a:srgbClr val="969696"/>
                      </a:solidFill>
                      <a:prstDash val="solid"/>
                      <a:round/>
                      <a:headEnd type="none" w="med" len="med"/>
                      <a:tailEnd type="none" w="med" len="med"/>
                    </a:lnT>
                    <a:lnB w="6350" cap="flat" cmpd="sng" algn="ctr">
                      <a:solidFill>
                        <a:srgbClr val="96969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36" name="Group 35"/>
          <p:cNvGrpSpPr/>
          <p:nvPr>
            <p:custDataLst>
              <p:tags r:id="rId3"/>
            </p:custDataLst>
          </p:nvPr>
        </p:nvGrpSpPr>
        <p:grpSpPr>
          <a:xfrm>
            <a:off x="5805546" y="2396275"/>
            <a:ext cx="638662" cy="638662"/>
            <a:chOff x="4862337" y="3081819"/>
            <a:chExt cx="638662" cy="638662"/>
          </a:xfrm>
          <a:solidFill>
            <a:srgbClr val="33BDB7"/>
          </a:solidFill>
        </p:grpSpPr>
        <p:sp>
          <p:nvSpPr>
            <p:cNvPr id="37" name="Oval 36"/>
            <p:cNvSpPr/>
            <p:nvPr/>
          </p:nvSpPr>
          <p:spPr>
            <a:xfrm>
              <a:off x="4862337" y="3081819"/>
              <a:ext cx="638662" cy="638662"/>
            </a:xfrm>
            <a:prstGeom prst="ellipse">
              <a:avLst/>
            </a:prstGeom>
            <a:solidFill>
              <a:srgbClr val="CFE8E3"/>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39" name="Rectangle 38"/>
            <p:cNvSpPr/>
            <p:nvPr/>
          </p:nvSpPr>
          <p:spPr>
            <a:xfrm>
              <a:off x="4862338" y="3239568"/>
              <a:ext cx="638661" cy="323165"/>
            </a:xfrm>
            <a:prstGeom prst="rect">
              <a:avLst/>
            </a:prstGeom>
            <a:noFill/>
          </p:spPr>
          <p:txBody>
            <a:bodyPr wrap="square">
              <a:spAutoFit/>
            </a:bodyPr>
            <a:lstStyle/>
            <a:p>
              <a:pPr algn="ctr"/>
              <a:r>
                <a:rPr lang="en-CA" sz="1500" b="1" dirty="0" smtClean="0">
                  <a:solidFill>
                    <a:sysClr val="windowText" lastClr="000000"/>
                  </a:solidFill>
                  <a:latin typeface="Arial" panose="020B0604020202020204" pitchFamily="34" charset="0"/>
                  <a:cs typeface="Arial" panose="020B0604020202020204" pitchFamily="34" charset="0"/>
                </a:rPr>
                <a:t>83 %</a:t>
              </a:r>
              <a:endParaRPr lang="en-CA" sz="1500" b="1" dirty="0">
                <a:solidFill>
                  <a:sysClr val="windowText" lastClr="000000"/>
                </a:solidFill>
                <a:latin typeface="Arial" panose="020B0604020202020204" pitchFamily="34" charset="0"/>
                <a:cs typeface="Arial" panose="020B0604020202020204" pitchFamily="34" charset="0"/>
              </a:endParaRPr>
            </a:p>
          </p:txBody>
        </p:sp>
      </p:grpSp>
      <p:grpSp>
        <p:nvGrpSpPr>
          <p:cNvPr id="42" name="Group 41"/>
          <p:cNvGrpSpPr/>
          <p:nvPr>
            <p:custDataLst>
              <p:tags r:id="rId4"/>
            </p:custDataLst>
          </p:nvPr>
        </p:nvGrpSpPr>
        <p:grpSpPr>
          <a:xfrm>
            <a:off x="7173698" y="2396275"/>
            <a:ext cx="638662" cy="638662"/>
            <a:chOff x="6165586" y="3081819"/>
            <a:chExt cx="638662" cy="638662"/>
          </a:xfrm>
        </p:grpSpPr>
        <p:sp>
          <p:nvSpPr>
            <p:cNvPr id="43" name="Oval 42"/>
            <p:cNvSpPr/>
            <p:nvPr/>
          </p:nvSpPr>
          <p:spPr>
            <a:xfrm>
              <a:off x="6165586" y="3081819"/>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endParaRPr>
            </a:p>
          </p:txBody>
        </p:sp>
        <p:sp>
          <p:nvSpPr>
            <p:cNvPr id="48" name="Rectangle 47"/>
            <p:cNvSpPr/>
            <p:nvPr/>
          </p:nvSpPr>
          <p:spPr>
            <a:xfrm>
              <a:off x="6165586" y="3239568"/>
              <a:ext cx="638661" cy="323165"/>
            </a:xfrm>
            <a:prstGeom prst="rect">
              <a:avLst/>
            </a:prstGeom>
            <a:noFill/>
          </p:spPr>
          <p:txBody>
            <a:bodyPr wrap="square">
              <a:spAutoFit/>
            </a:bodyPr>
            <a:lstStyle/>
            <a:p>
              <a:pPr algn="ctr"/>
              <a:r>
                <a:rPr lang="en-CA" sz="1500" b="1" dirty="0" smtClean="0">
                  <a:solidFill>
                    <a:schemeClr val="bg1"/>
                  </a:solidFill>
                  <a:latin typeface="Arial" panose="020B0604020202020204" pitchFamily="34" charset="0"/>
                  <a:cs typeface="Arial" panose="020B0604020202020204" pitchFamily="34" charset="0"/>
                </a:rPr>
                <a:t>82 %</a:t>
              </a:r>
              <a:endParaRPr lang="en-CA" sz="1500" b="1" dirty="0">
                <a:solidFill>
                  <a:schemeClr val="bg1"/>
                </a:solidFill>
                <a:latin typeface="Arial" panose="020B0604020202020204" pitchFamily="34" charset="0"/>
                <a:cs typeface="Arial" panose="020B0604020202020204" pitchFamily="34" charset="0"/>
              </a:endParaRPr>
            </a:p>
          </p:txBody>
        </p:sp>
      </p:grpSp>
      <p:grpSp>
        <p:nvGrpSpPr>
          <p:cNvPr id="49" name="Group 48"/>
          <p:cNvGrpSpPr/>
          <p:nvPr>
            <p:custDataLst>
              <p:tags r:id="rId5"/>
            </p:custDataLst>
          </p:nvPr>
        </p:nvGrpSpPr>
        <p:grpSpPr>
          <a:xfrm>
            <a:off x="5805546" y="3154570"/>
            <a:ext cx="638662" cy="638662"/>
            <a:chOff x="5511209" y="3241436"/>
            <a:chExt cx="638662" cy="638662"/>
          </a:xfrm>
        </p:grpSpPr>
        <p:sp>
          <p:nvSpPr>
            <p:cNvPr id="50" name="Oval 49"/>
            <p:cNvSpPr/>
            <p:nvPr/>
          </p:nvSpPr>
          <p:spPr>
            <a:xfrm>
              <a:off x="5511209" y="3241436"/>
              <a:ext cx="638662" cy="638662"/>
            </a:xfrm>
            <a:prstGeom prst="ellipse">
              <a:avLst/>
            </a:prstGeom>
            <a:solidFill>
              <a:srgbClr val="CFE8E3"/>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51" name="Rectangle 50"/>
            <p:cNvSpPr/>
            <p:nvPr/>
          </p:nvSpPr>
          <p:spPr>
            <a:xfrm>
              <a:off x="5511209" y="3399185"/>
              <a:ext cx="638661" cy="323165"/>
            </a:xfrm>
            <a:prstGeom prst="rect">
              <a:avLst/>
            </a:prstGeom>
            <a:noFill/>
          </p:spPr>
          <p:txBody>
            <a:bodyPr wrap="square">
              <a:spAutoFit/>
            </a:bodyPr>
            <a:lstStyle/>
            <a:p>
              <a:pPr algn="ctr"/>
              <a:r>
                <a:rPr lang="en-CA" sz="1500" b="1" dirty="0" smtClean="0">
                  <a:solidFill>
                    <a:sysClr val="windowText" lastClr="000000"/>
                  </a:solidFill>
                  <a:latin typeface="Arial" panose="020B0604020202020204" pitchFamily="34" charset="0"/>
                  <a:cs typeface="Arial" panose="020B0604020202020204" pitchFamily="34" charset="0"/>
                </a:rPr>
                <a:t>73 %</a:t>
              </a:r>
              <a:endParaRPr lang="en-CA" sz="1500" b="1" dirty="0">
                <a:solidFill>
                  <a:sysClr val="windowText" lastClr="000000"/>
                </a:solidFill>
                <a:latin typeface="Arial" panose="020B0604020202020204" pitchFamily="34" charset="0"/>
                <a:cs typeface="Arial" panose="020B0604020202020204" pitchFamily="34" charset="0"/>
              </a:endParaRPr>
            </a:p>
          </p:txBody>
        </p:sp>
      </p:grpSp>
      <p:grpSp>
        <p:nvGrpSpPr>
          <p:cNvPr id="52" name="Group 51"/>
          <p:cNvGrpSpPr/>
          <p:nvPr>
            <p:custDataLst>
              <p:tags r:id="rId6"/>
            </p:custDataLst>
          </p:nvPr>
        </p:nvGrpSpPr>
        <p:grpSpPr>
          <a:xfrm>
            <a:off x="7173698" y="3154570"/>
            <a:ext cx="638662" cy="638662"/>
            <a:chOff x="6165586" y="3861048"/>
            <a:chExt cx="638662" cy="638662"/>
          </a:xfrm>
        </p:grpSpPr>
        <p:sp>
          <p:nvSpPr>
            <p:cNvPr id="53" name="Oval 52"/>
            <p:cNvSpPr/>
            <p:nvPr/>
          </p:nvSpPr>
          <p:spPr>
            <a:xfrm>
              <a:off x="6165586" y="3861048"/>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endParaRPr>
            </a:p>
          </p:txBody>
        </p:sp>
        <p:sp>
          <p:nvSpPr>
            <p:cNvPr id="56" name="Rectangle 55"/>
            <p:cNvSpPr/>
            <p:nvPr/>
          </p:nvSpPr>
          <p:spPr>
            <a:xfrm>
              <a:off x="6165586" y="4018797"/>
              <a:ext cx="638661" cy="323165"/>
            </a:xfrm>
            <a:prstGeom prst="rect">
              <a:avLst/>
            </a:prstGeom>
            <a:noFill/>
          </p:spPr>
          <p:txBody>
            <a:bodyPr wrap="square">
              <a:spAutoFit/>
            </a:bodyPr>
            <a:lstStyle/>
            <a:p>
              <a:pPr algn="ctr"/>
              <a:r>
                <a:rPr lang="en-CA" sz="1500" b="1" dirty="0" smtClean="0">
                  <a:solidFill>
                    <a:schemeClr val="bg1"/>
                  </a:solidFill>
                  <a:latin typeface="Arial" panose="020B0604020202020204" pitchFamily="34" charset="0"/>
                  <a:cs typeface="Arial" panose="020B0604020202020204" pitchFamily="34" charset="0"/>
                </a:rPr>
                <a:t>73 %</a:t>
              </a:r>
              <a:endParaRPr lang="en-CA" sz="1500" b="1" dirty="0">
                <a:solidFill>
                  <a:schemeClr val="bg1"/>
                </a:solidFill>
                <a:latin typeface="Arial" panose="020B0604020202020204" pitchFamily="34" charset="0"/>
                <a:cs typeface="Arial" panose="020B0604020202020204" pitchFamily="34" charset="0"/>
              </a:endParaRPr>
            </a:p>
          </p:txBody>
        </p:sp>
      </p:grpSp>
      <p:grpSp>
        <p:nvGrpSpPr>
          <p:cNvPr id="57" name="Group 56"/>
          <p:cNvGrpSpPr/>
          <p:nvPr>
            <p:custDataLst>
              <p:tags r:id="rId7"/>
            </p:custDataLst>
          </p:nvPr>
        </p:nvGrpSpPr>
        <p:grpSpPr>
          <a:xfrm>
            <a:off x="5805546" y="3899033"/>
            <a:ext cx="638662" cy="638662"/>
            <a:chOff x="4862337" y="4581128"/>
            <a:chExt cx="638662" cy="638662"/>
          </a:xfrm>
          <a:solidFill>
            <a:srgbClr val="33BDB7"/>
          </a:solidFill>
        </p:grpSpPr>
        <p:sp>
          <p:nvSpPr>
            <p:cNvPr id="58" name="Oval 57"/>
            <p:cNvSpPr/>
            <p:nvPr/>
          </p:nvSpPr>
          <p:spPr>
            <a:xfrm>
              <a:off x="4862337" y="4581128"/>
              <a:ext cx="638662" cy="638662"/>
            </a:xfrm>
            <a:prstGeom prst="ellipse">
              <a:avLst/>
            </a:prstGeom>
            <a:solidFill>
              <a:srgbClr val="CFE8E3"/>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solidFill>
                  <a:sysClr val="windowText" lastClr="000000"/>
                </a:solidFill>
                <a:effectLst>
                  <a:outerShdw blurRad="50800" dist="38100" dir="2700000" algn="tl" rotWithShape="0">
                    <a:prstClr val="black">
                      <a:alpha val="40000"/>
                    </a:prstClr>
                  </a:outerShdw>
                </a:effectLst>
              </a:endParaRPr>
            </a:p>
          </p:txBody>
        </p:sp>
        <p:sp>
          <p:nvSpPr>
            <p:cNvPr id="59" name="Rectangle 58"/>
            <p:cNvSpPr/>
            <p:nvPr/>
          </p:nvSpPr>
          <p:spPr>
            <a:xfrm>
              <a:off x="4862337" y="4738877"/>
              <a:ext cx="638661" cy="323165"/>
            </a:xfrm>
            <a:prstGeom prst="rect">
              <a:avLst/>
            </a:prstGeom>
            <a:noFill/>
          </p:spPr>
          <p:txBody>
            <a:bodyPr wrap="square">
              <a:spAutoFit/>
            </a:bodyPr>
            <a:lstStyle/>
            <a:p>
              <a:pPr algn="ctr"/>
              <a:r>
                <a:rPr lang="en-CA" sz="1500" b="1" dirty="0" smtClean="0">
                  <a:solidFill>
                    <a:sysClr val="windowText" lastClr="000000"/>
                  </a:solidFill>
                  <a:latin typeface="Arial" panose="020B0604020202020204" pitchFamily="34" charset="0"/>
                  <a:cs typeface="Arial" panose="020B0604020202020204" pitchFamily="34" charset="0"/>
                </a:rPr>
                <a:t>75 %</a:t>
              </a:r>
              <a:endParaRPr lang="en-CA" sz="1500" b="1" dirty="0">
                <a:solidFill>
                  <a:sysClr val="windowText" lastClr="000000"/>
                </a:solidFill>
                <a:latin typeface="Arial" panose="020B0604020202020204" pitchFamily="34" charset="0"/>
                <a:cs typeface="Arial" panose="020B0604020202020204" pitchFamily="34" charset="0"/>
              </a:endParaRPr>
            </a:p>
          </p:txBody>
        </p:sp>
      </p:grpSp>
      <p:grpSp>
        <p:nvGrpSpPr>
          <p:cNvPr id="60" name="Group 59"/>
          <p:cNvGrpSpPr/>
          <p:nvPr>
            <p:custDataLst>
              <p:tags r:id="rId8"/>
            </p:custDataLst>
          </p:nvPr>
        </p:nvGrpSpPr>
        <p:grpSpPr>
          <a:xfrm>
            <a:off x="7173698" y="3899033"/>
            <a:ext cx="638662" cy="638662"/>
            <a:chOff x="6175111" y="4609703"/>
            <a:chExt cx="638662" cy="638662"/>
          </a:xfrm>
        </p:grpSpPr>
        <p:sp>
          <p:nvSpPr>
            <p:cNvPr id="61" name="Oval 60"/>
            <p:cNvSpPr/>
            <p:nvPr/>
          </p:nvSpPr>
          <p:spPr>
            <a:xfrm>
              <a:off x="6175111" y="4609703"/>
              <a:ext cx="638662" cy="638662"/>
            </a:xfrm>
            <a:prstGeom prst="ellipse">
              <a:avLst/>
            </a:prstGeom>
            <a:solidFill>
              <a:schemeClr val="tx1"/>
            </a:solidFill>
            <a:ln w="6350">
              <a:solidFill>
                <a:schemeClr val="tx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sz="16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62" name="Rectangle 61"/>
            <p:cNvSpPr/>
            <p:nvPr/>
          </p:nvSpPr>
          <p:spPr>
            <a:xfrm>
              <a:off x="6175111" y="4767452"/>
              <a:ext cx="638661" cy="323165"/>
            </a:xfrm>
            <a:prstGeom prst="rect">
              <a:avLst/>
            </a:prstGeom>
            <a:noFill/>
          </p:spPr>
          <p:txBody>
            <a:bodyPr wrap="square">
              <a:spAutoFit/>
            </a:bodyPr>
            <a:lstStyle/>
            <a:p>
              <a:pPr algn="ctr"/>
              <a:r>
                <a:rPr lang="en-CA" sz="1500" b="1" dirty="0" smtClean="0">
                  <a:solidFill>
                    <a:schemeClr val="bg1"/>
                  </a:solidFill>
                  <a:latin typeface="Arial" panose="020B0604020202020204" pitchFamily="34" charset="0"/>
                  <a:cs typeface="Arial" panose="020B0604020202020204" pitchFamily="34" charset="0"/>
                </a:rPr>
                <a:t>74 %</a:t>
              </a:r>
              <a:endParaRPr lang="en-CA" sz="1500" b="1" dirty="0">
                <a:solidFill>
                  <a:schemeClr val="bg1"/>
                </a:solidFill>
                <a:latin typeface="Arial" panose="020B0604020202020204" pitchFamily="34" charset="0"/>
                <a:cs typeface="Arial" panose="020B0604020202020204" pitchFamily="34" charset="0"/>
              </a:endParaRPr>
            </a:p>
          </p:txBody>
        </p:sp>
      </p:grpSp>
      <p:pic>
        <p:nvPicPr>
          <p:cNvPr id="13" name="Picture 12"/>
          <p:cNvPicPr>
            <a:picLocks noChangeAspect="1"/>
          </p:cNvPicPr>
          <p:nvPr>
            <p:custDataLst>
              <p:tags r:id="rId9"/>
            </p:custDataLst>
          </p:nvPr>
        </p:nvPicPr>
        <p:blipFill>
          <a:blip r:embed="rId15" cstate="print">
            <a:extLst>
              <a:ext uri="{28A0092B-C50C-407E-A947-70E740481C1C}">
                <a14:useLocalDpi xmlns:a14="http://schemas.microsoft.com/office/drawing/2010/main" val="0"/>
              </a:ext>
            </a:extLst>
          </a:blip>
          <a:stretch>
            <a:fillRect/>
          </a:stretch>
        </p:blipFill>
        <p:spPr>
          <a:xfrm>
            <a:off x="493726" y="3282500"/>
            <a:ext cx="518242" cy="570770"/>
          </a:xfrm>
          <a:prstGeom prst="rect">
            <a:avLst/>
          </a:prstGeom>
        </p:spPr>
      </p:pic>
      <p:pic>
        <p:nvPicPr>
          <p:cNvPr id="14" name="Picture 13"/>
          <p:cNvPicPr>
            <a:picLocks noChangeAspect="1"/>
          </p:cNvPicPr>
          <p:nvPr>
            <p:custDataLst>
              <p:tags r:id="rId10"/>
            </p:custDataLst>
          </p:nvPr>
        </p:nvPicPr>
        <p:blipFill>
          <a:blip r:embed="rId16" cstate="print">
            <a:extLst>
              <a:ext uri="{28A0092B-C50C-407E-A947-70E740481C1C}">
                <a14:useLocalDpi xmlns:a14="http://schemas.microsoft.com/office/drawing/2010/main" val="0"/>
              </a:ext>
            </a:extLst>
          </a:blip>
          <a:stretch>
            <a:fillRect/>
          </a:stretch>
        </p:blipFill>
        <p:spPr>
          <a:xfrm>
            <a:off x="491093" y="2461777"/>
            <a:ext cx="523508" cy="488608"/>
          </a:xfrm>
          <a:prstGeom prst="rect">
            <a:avLst/>
          </a:prstGeom>
        </p:spPr>
      </p:pic>
      <p:pic>
        <p:nvPicPr>
          <p:cNvPr id="15" name="Picture 14"/>
          <p:cNvPicPr>
            <a:picLocks noChangeAspect="1"/>
          </p:cNvPicPr>
          <p:nvPr>
            <p:custDataLst>
              <p:tags r:id="rId11"/>
            </p:custDataLst>
          </p:nvPr>
        </p:nvPicPr>
        <p:blipFill>
          <a:blip r:embed="rId17" cstate="print">
            <a:extLst>
              <a:ext uri="{28A0092B-C50C-407E-A947-70E740481C1C}">
                <a14:useLocalDpi xmlns:a14="http://schemas.microsoft.com/office/drawing/2010/main" val="0"/>
              </a:ext>
            </a:extLst>
          </a:blip>
          <a:stretch>
            <a:fillRect/>
          </a:stretch>
        </p:blipFill>
        <p:spPr>
          <a:xfrm>
            <a:off x="517211" y="4024909"/>
            <a:ext cx="471273" cy="576000"/>
          </a:xfrm>
          <a:prstGeom prst="rect">
            <a:avLst/>
          </a:prstGeom>
        </p:spPr>
      </p:pic>
      <p:grpSp>
        <p:nvGrpSpPr>
          <p:cNvPr id="38" name="Group 2"/>
          <p:cNvGrpSpPr/>
          <p:nvPr>
            <p:custDataLst>
              <p:tags r:id="rId12"/>
            </p:custDataLst>
          </p:nvPr>
        </p:nvGrpSpPr>
        <p:grpSpPr>
          <a:xfrm>
            <a:off x="459578" y="6177930"/>
            <a:ext cx="5607998" cy="261625"/>
            <a:chOff x="1559256" y="5157193"/>
            <a:chExt cx="5607998" cy="253469"/>
          </a:xfrm>
        </p:grpSpPr>
        <p:grpSp>
          <p:nvGrpSpPr>
            <p:cNvPr id="40" name="Group 3"/>
            <p:cNvGrpSpPr/>
            <p:nvPr/>
          </p:nvGrpSpPr>
          <p:grpSpPr>
            <a:xfrm>
              <a:off x="1559256" y="5157202"/>
              <a:ext cx="2007598" cy="253454"/>
              <a:chOff x="2989195" y="6289577"/>
              <a:chExt cx="2186857" cy="264691"/>
            </a:xfrm>
          </p:grpSpPr>
          <p:sp>
            <p:nvSpPr>
              <p:cNvPr id="55"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63"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1" name="Group 5"/>
            <p:cNvGrpSpPr/>
            <p:nvPr/>
          </p:nvGrpSpPr>
          <p:grpSpPr>
            <a:xfrm>
              <a:off x="3494846" y="5157208"/>
              <a:ext cx="1800200" cy="253454"/>
              <a:chOff x="5092578" y="6289583"/>
              <a:chExt cx="2157032" cy="264691"/>
            </a:xfrm>
          </p:grpSpPr>
          <p:sp>
            <p:nvSpPr>
              <p:cNvPr id="47"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54"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44" name="Group 7"/>
            <p:cNvGrpSpPr/>
            <p:nvPr/>
          </p:nvGrpSpPr>
          <p:grpSpPr>
            <a:xfrm>
              <a:off x="5367053" y="5157193"/>
              <a:ext cx="1800201" cy="253454"/>
              <a:chOff x="7088602" y="6289568"/>
              <a:chExt cx="2157034" cy="264691"/>
            </a:xfrm>
          </p:grpSpPr>
          <p:sp>
            <p:nvSpPr>
              <p:cNvPr id="45"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46"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7490186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229600" cy="1361911"/>
          </a:xfrm>
        </p:spPr>
        <p:txBody>
          <a:bodyPr/>
          <a:lstStyle/>
          <a:p>
            <a:r>
              <a:rPr lang="fr-FR" dirty="0"/>
              <a:t>La communication entre les spécialistes et les médecins réguliers pourrait être améliorée </a:t>
            </a:r>
            <a:r>
              <a:rPr lang="fr-FR" dirty="0" smtClean="0"/>
              <a:t>dans</a:t>
            </a:r>
            <a:br>
              <a:rPr lang="fr-FR" dirty="0" smtClean="0"/>
            </a:br>
            <a:r>
              <a:rPr lang="fr-FR" dirty="0" smtClean="0"/>
              <a:t>la </a:t>
            </a:r>
            <a:r>
              <a:rPr lang="fr-FR" dirty="0"/>
              <a:t>plupart des pays </a:t>
            </a:r>
            <a:endParaRPr lang="en-CA" dirty="0"/>
          </a:p>
        </p:txBody>
      </p:sp>
      <p:graphicFrame>
        <p:nvGraphicFramePr>
          <p:cNvPr id="16" name="Chart 15"/>
          <p:cNvGraphicFramePr/>
          <p:nvPr>
            <p:custDataLst>
              <p:tags r:id="rId2"/>
            </p:custDataLst>
            <p:extLst>
              <p:ext uri="{D42A27DB-BD31-4B8C-83A1-F6EECF244321}">
                <p14:modId xmlns:p14="http://schemas.microsoft.com/office/powerpoint/2010/main" val="2560175778"/>
              </p:ext>
            </p:extLst>
          </p:nvPr>
        </p:nvGraphicFramePr>
        <p:xfrm>
          <a:off x="691317" y="2695922"/>
          <a:ext cx="3528392" cy="318135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 16"/>
          <p:cNvGraphicFramePr/>
          <p:nvPr>
            <p:custDataLst>
              <p:tags r:id="rId3"/>
            </p:custDataLst>
            <p:extLst>
              <p:ext uri="{D42A27DB-BD31-4B8C-83A1-F6EECF244321}">
                <p14:modId xmlns:p14="http://schemas.microsoft.com/office/powerpoint/2010/main" val="4082377665"/>
              </p:ext>
            </p:extLst>
          </p:nvPr>
        </p:nvGraphicFramePr>
        <p:xfrm>
          <a:off x="5166841" y="2695922"/>
          <a:ext cx="3528392" cy="3181350"/>
        </p:xfrm>
        <a:graphic>
          <a:graphicData uri="http://schemas.openxmlformats.org/drawingml/2006/chart">
            <c:chart xmlns:c="http://schemas.openxmlformats.org/drawingml/2006/chart" xmlns:r="http://schemas.openxmlformats.org/officeDocument/2006/relationships" r:id="rId11"/>
          </a:graphicData>
        </a:graphic>
      </p:graphicFrame>
      <p:sp>
        <p:nvSpPr>
          <p:cNvPr id="28" name="TextBox 27"/>
          <p:cNvSpPr txBox="1"/>
          <p:nvPr>
            <p:custDataLst>
              <p:tags r:id="rId4"/>
            </p:custDataLst>
          </p:nvPr>
        </p:nvSpPr>
        <p:spPr>
          <a:xfrm>
            <a:off x="609164" y="1844100"/>
            <a:ext cx="3674804" cy="1079884"/>
          </a:xfrm>
          <a:prstGeom prst="rect">
            <a:avLst/>
          </a:prstGeom>
          <a:noFill/>
          <a:ln w="6350">
            <a:noFill/>
          </a:ln>
        </p:spPr>
        <p:txBody>
          <a:bodyPr wrap="square" lIns="108000" tIns="108000" rIns="108000" bIns="108000" rtlCol="0">
            <a:spAutoFit/>
          </a:bodyPr>
          <a:lstStyle/>
          <a:p>
            <a:r>
              <a:rPr lang="fr-FR" sz="1400" dirty="0">
                <a:solidFill>
                  <a:srgbClr val="365254"/>
                </a:solidFill>
              </a:rPr>
              <a:t>Le spécialiste n’avait pas les renseignements médicaux de base ou les résultats des examens de votre médecin </a:t>
            </a:r>
            <a:r>
              <a:rPr lang="fr-FR" sz="1400" dirty="0" smtClean="0">
                <a:solidFill>
                  <a:srgbClr val="365254"/>
                </a:solidFill>
              </a:rPr>
              <a:t>régulier au </a:t>
            </a:r>
            <a:r>
              <a:rPr lang="fr-FR" sz="1400" dirty="0">
                <a:solidFill>
                  <a:srgbClr val="365254"/>
                </a:solidFill>
              </a:rPr>
              <a:t>sujet des raisons de votre visite (2016)</a:t>
            </a:r>
          </a:p>
        </p:txBody>
      </p:sp>
      <p:sp>
        <p:nvSpPr>
          <p:cNvPr id="29" name="TextBox 28"/>
          <p:cNvSpPr txBox="1"/>
          <p:nvPr>
            <p:custDataLst>
              <p:tags r:id="rId5"/>
            </p:custDataLst>
          </p:nvPr>
        </p:nvSpPr>
        <p:spPr>
          <a:xfrm>
            <a:off x="5074469" y="1845060"/>
            <a:ext cx="3816424" cy="1079884"/>
          </a:xfrm>
          <a:prstGeom prst="rect">
            <a:avLst/>
          </a:prstGeom>
          <a:noFill/>
          <a:ln w="6350">
            <a:noFill/>
          </a:ln>
        </p:spPr>
        <p:txBody>
          <a:bodyPr wrap="square" lIns="108000" tIns="108000" rIns="108000" bIns="108000" rtlCol="0">
            <a:spAutoFit/>
          </a:bodyPr>
          <a:lstStyle/>
          <a:p>
            <a:pPr>
              <a:spcAft>
                <a:spcPts val="8400"/>
              </a:spcAft>
            </a:pPr>
            <a:r>
              <a:rPr lang="fr-FR" sz="1400" dirty="0">
                <a:solidFill>
                  <a:srgbClr val="365254"/>
                </a:solidFill>
              </a:rPr>
              <a:t>Après que vous ayez vu le spécialiste, votre médecin </a:t>
            </a:r>
            <a:r>
              <a:rPr lang="fr-FR" sz="1400" dirty="0" smtClean="0">
                <a:solidFill>
                  <a:srgbClr val="365254"/>
                </a:solidFill>
              </a:rPr>
              <a:t>régulier n’avait </a:t>
            </a:r>
            <a:r>
              <a:rPr lang="fr-FR" sz="1400" dirty="0">
                <a:solidFill>
                  <a:srgbClr val="365254"/>
                </a:solidFill>
              </a:rPr>
              <a:t>pas l’air d’avoir été informé des soins que vous aviez reçus de </a:t>
            </a:r>
            <a:r>
              <a:rPr lang="fr-FR" sz="1400" dirty="0" smtClean="0">
                <a:solidFill>
                  <a:srgbClr val="365254"/>
                </a:solidFill>
              </a:rPr>
              <a:t/>
            </a:r>
            <a:br>
              <a:rPr lang="fr-FR" sz="1400" dirty="0" smtClean="0">
                <a:solidFill>
                  <a:srgbClr val="365254"/>
                </a:solidFill>
              </a:rPr>
            </a:br>
            <a:r>
              <a:rPr lang="fr-FR" sz="1400" dirty="0" smtClean="0">
                <a:solidFill>
                  <a:srgbClr val="365254"/>
                </a:solidFill>
              </a:rPr>
              <a:t>la part </a:t>
            </a:r>
            <a:r>
              <a:rPr lang="fr-FR" sz="1400" dirty="0">
                <a:solidFill>
                  <a:srgbClr val="365254"/>
                </a:solidFill>
              </a:rPr>
              <a:t>du spécialiste (2016)</a:t>
            </a:r>
          </a:p>
        </p:txBody>
      </p:sp>
      <p:grpSp>
        <p:nvGrpSpPr>
          <p:cNvPr id="30" name="Group 2"/>
          <p:cNvGrpSpPr/>
          <p:nvPr>
            <p:custDataLst>
              <p:tags r:id="rId6"/>
            </p:custDataLst>
          </p:nvPr>
        </p:nvGrpSpPr>
        <p:grpSpPr>
          <a:xfrm>
            <a:off x="459578" y="6177930"/>
            <a:ext cx="5607998" cy="261625"/>
            <a:chOff x="1559256" y="5157193"/>
            <a:chExt cx="5607998" cy="253469"/>
          </a:xfrm>
        </p:grpSpPr>
        <p:grpSp>
          <p:nvGrpSpPr>
            <p:cNvPr id="31" name="Group 3"/>
            <p:cNvGrpSpPr/>
            <p:nvPr/>
          </p:nvGrpSpPr>
          <p:grpSpPr>
            <a:xfrm>
              <a:off x="1559256" y="5157202"/>
              <a:ext cx="2007598" cy="253454"/>
              <a:chOff x="2989195" y="6289577"/>
              <a:chExt cx="2186857" cy="264691"/>
            </a:xfrm>
          </p:grpSpPr>
          <p:sp>
            <p:nvSpPr>
              <p:cNvPr id="38"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39"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32" name="Group 5"/>
            <p:cNvGrpSpPr/>
            <p:nvPr/>
          </p:nvGrpSpPr>
          <p:grpSpPr>
            <a:xfrm>
              <a:off x="3494846" y="5157208"/>
              <a:ext cx="1800200" cy="253454"/>
              <a:chOff x="5092578" y="6289583"/>
              <a:chExt cx="2157032" cy="264691"/>
            </a:xfrm>
          </p:grpSpPr>
          <p:sp>
            <p:nvSpPr>
              <p:cNvPr id="36"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37"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33" name="Group 7"/>
            <p:cNvGrpSpPr/>
            <p:nvPr/>
          </p:nvGrpSpPr>
          <p:grpSpPr>
            <a:xfrm>
              <a:off x="5367053" y="5157193"/>
              <a:ext cx="1800201" cy="253454"/>
              <a:chOff x="7088602" y="6289568"/>
              <a:chExt cx="2157034" cy="264691"/>
            </a:xfrm>
          </p:grpSpPr>
          <p:sp>
            <p:nvSpPr>
              <p:cNvPr id="34"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35"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pic>
        <p:nvPicPr>
          <p:cNvPr id="18" name="Picture 17"/>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3844044" y="3839077"/>
            <a:ext cx="1239888" cy="1051848"/>
          </a:xfrm>
          <a:prstGeom prst="rect">
            <a:avLst/>
          </a:prstGeom>
        </p:spPr>
      </p:pic>
    </p:spTree>
    <p:extLst>
      <p:ext uri="{BB962C8B-B14F-4D97-AF65-F5344CB8AC3E}">
        <p14:creationId xmlns:p14="http://schemas.microsoft.com/office/powerpoint/2010/main" val="170128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384174" y="1271016"/>
            <a:ext cx="8076257" cy="4525963"/>
          </a:xfrm>
        </p:spPr>
        <p:txBody>
          <a:bodyPr>
            <a:normAutofit/>
          </a:bodyPr>
          <a:lstStyle/>
          <a:p>
            <a:pPr marL="0" indent="0">
              <a:lnSpc>
                <a:spcPts val="1600"/>
              </a:lnSpc>
              <a:buNone/>
            </a:pPr>
            <a:r>
              <a:rPr lang="fr-FR" sz="1200" b="0" dirty="0" smtClean="0">
                <a:solidFill>
                  <a:schemeClr val="tx1"/>
                </a:solidFill>
                <a:latin typeface="Arial" panose="020B0604020202020204" pitchFamily="34" charset="0"/>
              </a:rPr>
              <a:t>Le tableau ci-dessous présente un sommaire des résultats canadiens par thème comparativement aux moyennes internationales. Le chiffre dans chaque cellule représente le nombre de mesures dont les résultats sont supérieurs à la moyenne, identiques à la moyenne et inférieurs à la moyenne des 11 pays du Fonds du Commonwealth (FCMW) pour chaque thème.</a:t>
            </a:r>
            <a:endParaRPr lang="fr-FR" sz="1200" b="0" dirty="0">
              <a:solidFill>
                <a:schemeClr val="tx1"/>
              </a:solidFill>
              <a:latin typeface="Arial" panose="020B0604020202020204" pitchFamily="34" charset="0"/>
            </a:endParaRPr>
          </a:p>
        </p:txBody>
      </p:sp>
      <p:sp>
        <p:nvSpPr>
          <p:cNvPr id="3" name="Title 2"/>
          <p:cNvSpPr>
            <a:spLocks noGrp="1"/>
          </p:cNvSpPr>
          <p:nvPr>
            <p:ph type="title"/>
            <p:custDataLst>
              <p:tags r:id="rId2"/>
            </p:custDataLst>
          </p:nvPr>
        </p:nvSpPr>
        <p:spPr/>
        <p:txBody>
          <a:bodyPr/>
          <a:lstStyle/>
          <a:p>
            <a:r>
              <a:rPr lang="fr-CA" dirty="0" smtClean="0"/>
              <a:t>Sommaire (suite)</a:t>
            </a:r>
            <a:endParaRPr lang="fr-CA" dirty="0"/>
          </a:p>
        </p:txBody>
      </p:sp>
      <p:graphicFrame>
        <p:nvGraphicFramePr>
          <p:cNvPr id="8" name="Content Placeholder 3"/>
          <p:cNvGraphicFramePr>
            <a:graphicFrameLocks/>
          </p:cNvGraphicFramePr>
          <p:nvPr>
            <p:custDataLst>
              <p:tags r:id="rId3"/>
            </p:custDataLst>
            <p:extLst>
              <p:ext uri="{D42A27DB-BD31-4B8C-83A1-F6EECF244321}">
                <p14:modId xmlns:p14="http://schemas.microsoft.com/office/powerpoint/2010/main" val="3072491818"/>
              </p:ext>
            </p:extLst>
          </p:nvPr>
        </p:nvGraphicFramePr>
        <p:xfrm>
          <a:off x="792163" y="2564905"/>
          <a:ext cx="7020198" cy="1933168"/>
        </p:xfrm>
        <a:graphic>
          <a:graphicData uri="http://schemas.openxmlformats.org/drawingml/2006/table">
            <a:tbl>
              <a:tblPr firstRow="1" bandRow="1">
                <a:tableStyleId>{5C22544A-7EE6-4342-B048-85BDC9FD1C3A}</a:tableStyleId>
              </a:tblPr>
              <a:tblGrid>
                <a:gridCol w="3275781">
                  <a:extLst>
                    <a:ext uri="{9D8B030D-6E8A-4147-A177-3AD203B41FA5}">
                      <a16:colId xmlns:a16="http://schemas.microsoft.com/office/drawing/2014/main" val="20000"/>
                    </a:ext>
                  </a:extLst>
                </a:gridCol>
                <a:gridCol w="1248139">
                  <a:extLst>
                    <a:ext uri="{9D8B030D-6E8A-4147-A177-3AD203B41FA5}">
                      <a16:colId xmlns:a16="http://schemas.microsoft.com/office/drawing/2014/main" val="20001"/>
                    </a:ext>
                  </a:extLst>
                </a:gridCol>
                <a:gridCol w="1248139">
                  <a:extLst>
                    <a:ext uri="{9D8B030D-6E8A-4147-A177-3AD203B41FA5}">
                      <a16:colId xmlns:a16="http://schemas.microsoft.com/office/drawing/2014/main" val="20002"/>
                    </a:ext>
                  </a:extLst>
                </a:gridCol>
                <a:gridCol w="1248139">
                  <a:extLst>
                    <a:ext uri="{9D8B030D-6E8A-4147-A177-3AD203B41FA5}">
                      <a16:colId xmlns:a16="http://schemas.microsoft.com/office/drawing/2014/main" val="20003"/>
                    </a:ext>
                  </a:extLst>
                </a:gridCol>
              </a:tblGrid>
              <a:tr h="631412">
                <a:tc>
                  <a:txBody>
                    <a:bodyPr/>
                    <a:lstStyle/>
                    <a:p>
                      <a:endParaRPr lang="en-CA" sz="1200" dirty="0">
                        <a:latin typeface="Arial" panose="020B0604020202020204" pitchFamily="34" charset="0"/>
                        <a:cs typeface="Arial" panose="020B0604020202020204" pitchFamily="34" charset="0"/>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fr-CA" sz="1500" noProof="0" dirty="0" smtClean="0">
                          <a:solidFill>
                            <a:schemeClr val="tx1"/>
                          </a:solidFill>
                        </a:rPr>
                        <a:t>Supérieurs à la moyenne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DDDDD"/>
                    </a:solidFill>
                  </a:tcPr>
                </a:tc>
                <a:tc>
                  <a:txBody>
                    <a:bodyPr/>
                    <a:lstStyle/>
                    <a:p>
                      <a:pPr algn="ctr"/>
                      <a:r>
                        <a:rPr lang="fr-CA" sz="1500" noProof="0" dirty="0" smtClean="0">
                          <a:solidFill>
                            <a:schemeClr val="tx1"/>
                          </a:solidFill>
                        </a:rPr>
                        <a:t>Identiques à la moyenne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DDDDD"/>
                    </a:solidFill>
                  </a:tcPr>
                </a:tc>
                <a:tc>
                  <a:txBody>
                    <a:bodyPr/>
                    <a:lstStyle/>
                    <a:p>
                      <a:pPr algn="ctr"/>
                      <a:r>
                        <a:rPr lang="fr-CA" sz="1500" noProof="0" dirty="0" smtClean="0">
                          <a:solidFill>
                            <a:schemeClr val="tx1"/>
                          </a:solidFill>
                        </a:rPr>
                        <a:t>Inférieurs</a:t>
                      </a:r>
                      <a:r>
                        <a:rPr lang="fr-CA" sz="1500" baseline="0" noProof="0" dirty="0" smtClean="0">
                          <a:solidFill>
                            <a:schemeClr val="tx1"/>
                          </a:solidFill>
                        </a:rPr>
                        <a:t> </a:t>
                      </a:r>
                      <a:r>
                        <a:rPr lang="fr-CA" sz="1500" noProof="0" dirty="0" smtClean="0">
                          <a:solidFill>
                            <a:schemeClr val="tx1"/>
                          </a:solidFill>
                        </a:rPr>
                        <a:t>à la moyenne</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DDDDD"/>
                    </a:solidFill>
                  </a:tcPr>
                </a:tc>
                <a:extLst>
                  <a:ext uri="{0D108BD9-81ED-4DB2-BD59-A6C34878D82A}">
                    <a16:rowId xmlns:a16="http://schemas.microsoft.com/office/drawing/2014/main" val="10000"/>
                  </a:ext>
                </a:extLst>
              </a:tr>
              <a:tr h="450388">
                <a:tc>
                  <a:txBody>
                    <a:bodyPr/>
                    <a:lstStyle/>
                    <a:p>
                      <a:pPr algn="l"/>
                      <a:r>
                        <a:rPr lang="fr-CA" sz="1500" b="1" noProof="0" dirty="0" smtClean="0">
                          <a:solidFill>
                            <a:schemeClr val="tx1"/>
                          </a:solidFill>
                        </a:rPr>
                        <a:t>Accès rapide aux soins de santé</a:t>
                      </a: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CA" sz="1300" b="0" dirty="0" smtClean="0">
                          <a:solidFill>
                            <a:schemeClr val="tx1"/>
                          </a:solidFill>
                          <a:effectLst>
                            <a:glow rad="254000">
                              <a:srgbClr val="00A199"/>
                            </a:glow>
                          </a:effectLst>
                          <a:latin typeface="Arial" panose="020B0604020202020204" pitchFamily="34" charset="0"/>
                          <a:cs typeface="Arial" panose="020B0604020202020204" pitchFamily="34" charset="0"/>
                        </a:rPr>
                        <a:t>1</a:t>
                      </a:r>
                      <a:endParaRPr lang="en-CA" sz="1300" b="0" dirty="0">
                        <a:solidFill>
                          <a:schemeClr val="tx1"/>
                        </a:solidFill>
                        <a:effectLst>
                          <a:glow rad="254000">
                            <a:srgbClr val="00A199"/>
                          </a:glow>
                        </a:effectLst>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a:r>
                        <a:rPr lang="en-CA" sz="1300" b="0" dirty="0" smtClean="0">
                          <a:solidFill>
                            <a:schemeClr val="tx1"/>
                          </a:solidFill>
                          <a:latin typeface="Arial" panose="020B0604020202020204" pitchFamily="34" charset="0"/>
                          <a:cs typeface="Arial" panose="020B0604020202020204" pitchFamily="34" charset="0"/>
                        </a:rPr>
                        <a:t>0</a:t>
                      </a:r>
                      <a:endParaRPr lang="en-CA" sz="1300" b="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a:r>
                        <a:rPr lang="en-CA" sz="1300" b="0" dirty="0" smtClean="0">
                          <a:solidFill>
                            <a:schemeClr val="tx1"/>
                          </a:solidFill>
                          <a:latin typeface="Arial" panose="020B0604020202020204" pitchFamily="34" charset="0"/>
                          <a:cs typeface="Arial" panose="020B0604020202020204" pitchFamily="34" charset="0"/>
                        </a:rPr>
                        <a:t>7</a:t>
                      </a:r>
                      <a:endParaRPr lang="en-CA" sz="1300" b="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extLst>
                  <a:ext uri="{0D108BD9-81ED-4DB2-BD59-A6C34878D82A}">
                    <a16:rowId xmlns:a16="http://schemas.microsoft.com/office/drawing/2014/main" val="10001"/>
                  </a:ext>
                </a:extLst>
              </a:tr>
              <a:tr h="423751">
                <a:tc>
                  <a:txBody>
                    <a:bodyPr/>
                    <a:lstStyle/>
                    <a:p>
                      <a:pPr algn="l"/>
                      <a:r>
                        <a:rPr lang="fr-CA" sz="1500" b="1" noProof="0" dirty="0" smtClean="0">
                          <a:solidFill>
                            <a:schemeClr val="tx1"/>
                          </a:solidFill>
                        </a:rPr>
                        <a:t>Obstacles financiers à l’accès aux soins </a:t>
                      </a: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CA" sz="1300" b="0" dirty="0" smtClean="0">
                          <a:solidFill>
                            <a:schemeClr val="tx1"/>
                          </a:solidFill>
                          <a:effectLst>
                            <a:glow rad="254000">
                              <a:srgbClr val="00A199"/>
                            </a:glow>
                          </a:effectLst>
                          <a:latin typeface="Arial" panose="020B0604020202020204" pitchFamily="34" charset="0"/>
                          <a:cs typeface="Arial" panose="020B0604020202020204" pitchFamily="34" charset="0"/>
                        </a:rPr>
                        <a:t>2</a:t>
                      </a:r>
                      <a:endParaRPr lang="en-CA" sz="1300" b="0" dirty="0">
                        <a:solidFill>
                          <a:schemeClr val="tx1"/>
                        </a:solidFill>
                        <a:effectLst>
                          <a:glow rad="254000">
                            <a:srgbClr val="00A199"/>
                          </a:glow>
                        </a:effectLst>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a:r>
                        <a:rPr lang="en-CA" sz="1300" b="0" dirty="0" smtClean="0">
                          <a:solidFill>
                            <a:schemeClr val="tx1"/>
                          </a:solidFill>
                          <a:latin typeface="Arial" panose="020B0604020202020204" pitchFamily="34" charset="0"/>
                          <a:cs typeface="Arial" panose="020B0604020202020204" pitchFamily="34" charset="0"/>
                        </a:rPr>
                        <a:t>0</a:t>
                      </a:r>
                      <a:endParaRPr lang="en-CA" sz="1300" b="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a:r>
                        <a:rPr lang="en-CA" sz="1300" b="0" dirty="0" smtClean="0">
                          <a:solidFill>
                            <a:schemeClr val="tx1"/>
                          </a:solidFill>
                          <a:latin typeface="Arial" panose="020B0604020202020204" pitchFamily="34" charset="0"/>
                          <a:cs typeface="Arial" panose="020B0604020202020204" pitchFamily="34" charset="0"/>
                        </a:rPr>
                        <a:t>3</a:t>
                      </a:r>
                      <a:endParaRPr lang="en-CA" sz="1300" b="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extLst>
                  <a:ext uri="{0D108BD9-81ED-4DB2-BD59-A6C34878D82A}">
                    <a16:rowId xmlns:a16="http://schemas.microsoft.com/office/drawing/2014/main" val="10002"/>
                  </a:ext>
                </a:extLst>
              </a:tr>
              <a:tr h="427617">
                <a:tc>
                  <a:txBody>
                    <a:bodyPr/>
                    <a:lstStyle/>
                    <a:p>
                      <a:pPr algn="l"/>
                      <a:r>
                        <a:rPr lang="fr-CA" sz="1500" b="1" noProof="0" dirty="0" smtClean="0">
                          <a:solidFill>
                            <a:schemeClr val="tx1"/>
                          </a:solidFill>
                        </a:rPr>
                        <a:t>Soins axés sur la personne</a:t>
                      </a: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CA" sz="1300" b="0" dirty="0" smtClean="0">
                          <a:solidFill>
                            <a:schemeClr val="tx1"/>
                          </a:solidFill>
                          <a:effectLst>
                            <a:glow rad="254000">
                              <a:srgbClr val="00A199"/>
                            </a:glow>
                          </a:effectLst>
                          <a:latin typeface="Arial" panose="020B0604020202020204" pitchFamily="34" charset="0"/>
                          <a:cs typeface="Arial" panose="020B0604020202020204" pitchFamily="34" charset="0"/>
                        </a:rPr>
                        <a:t>11</a:t>
                      </a:r>
                      <a:endParaRPr lang="en-CA" sz="1300" b="0" dirty="0">
                        <a:solidFill>
                          <a:schemeClr val="tx1"/>
                        </a:solidFill>
                        <a:effectLst>
                          <a:glow rad="254000">
                            <a:srgbClr val="00A199"/>
                          </a:glow>
                        </a:effectLst>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a:r>
                        <a:rPr lang="en-CA" sz="1300" b="0" dirty="0" smtClean="0">
                          <a:solidFill>
                            <a:schemeClr val="tx1"/>
                          </a:solidFill>
                          <a:latin typeface="Arial" panose="020B0604020202020204" pitchFamily="34" charset="0"/>
                          <a:cs typeface="Arial" panose="020B0604020202020204" pitchFamily="34" charset="0"/>
                        </a:rPr>
                        <a:t>10</a:t>
                      </a:r>
                      <a:endParaRPr lang="en-CA" sz="1300" b="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a:r>
                        <a:rPr lang="en-CA" sz="1300" b="0" dirty="0" smtClean="0">
                          <a:solidFill>
                            <a:schemeClr val="tx1"/>
                          </a:solidFill>
                          <a:latin typeface="Arial" panose="020B0604020202020204" pitchFamily="34" charset="0"/>
                          <a:cs typeface="Arial" panose="020B0604020202020204" pitchFamily="34" charset="0"/>
                        </a:rPr>
                        <a:t>7</a:t>
                      </a:r>
                      <a:endParaRPr lang="en-CA" sz="1300" b="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354139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017484" cy="1361911"/>
          </a:xfrm>
        </p:spPr>
        <p:txBody>
          <a:bodyPr/>
          <a:lstStyle/>
          <a:p>
            <a:r>
              <a:rPr lang="fr-FR" dirty="0"/>
              <a:t>La performance en matière de communication entre les spécialistes et les médecins réguliers varie d’une province à l’autre</a:t>
            </a:r>
            <a:endParaRPr lang="en-CA" dirty="0"/>
          </a:p>
        </p:txBody>
      </p:sp>
      <p:graphicFrame>
        <p:nvGraphicFramePr>
          <p:cNvPr id="17" name="Table 16"/>
          <p:cNvGraphicFramePr>
            <a:graphicFrameLocks noGrp="1"/>
          </p:cNvGraphicFramePr>
          <p:nvPr>
            <p:custDataLst>
              <p:tags r:id="rId2"/>
            </p:custDataLst>
            <p:extLst>
              <p:ext uri="{D42A27DB-BD31-4B8C-83A1-F6EECF244321}">
                <p14:modId xmlns:p14="http://schemas.microsoft.com/office/powerpoint/2010/main" val="2620612113"/>
              </p:ext>
            </p:extLst>
          </p:nvPr>
        </p:nvGraphicFramePr>
        <p:xfrm>
          <a:off x="472852" y="1999829"/>
          <a:ext cx="8167377" cy="2618232"/>
        </p:xfrm>
        <a:graphic>
          <a:graphicData uri="http://schemas.openxmlformats.org/drawingml/2006/table">
            <a:tbl>
              <a:tblPr/>
              <a:tblGrid>
                <a:gridCol w="2370956">
                  <a:extLst>
                    <a:ext uri="{9D8B030D-6E8A-4147-A177-3AD203B41FA5}">
                      <a16:colId xmlns:a16="http://schemas.microsoft.com/office/drawing/2014/main" val="20000"/>
                    </a:ext>
                  </a:extLst>
                </a:gridCol>
                <a:gridCol w="592772">
                  <a:extLst>
                    <a:ext uri="{9D8B030D-6E8A-4147-A177-3AD203B41FA5}">
                      <a16:colId xmlns:a16="http://schemas.microsoft.com/office/drawing/2014/main" val="20001"/>
                    </a:ext>
                  </a:extLst>
                </a:gridCol>
                <a:gridCol w="540702">
                  <a:extLst>
                    <a:ext uri="{9D8B030D-6E8A-4147-A177-3AD203B41FA5}">
                      <a16:colId xmlns:a16="http://schemas.microsoft.com/office/drawing/2014/main" val="20002"/>
                    </a:ext>
                  </a:extLst>
                </a:gridCol>
                <a:gridCol w="441452">
                  <a:extLst>
                    <a:ext uri="{9D8B030D-6E8A-4147-A177-3AD203B41FA5}">
                      <a16:colId xmlns:a16="http://schemas.microsoft.com/office/drawing/2014/main" val="20003"/>
                    </a:ext>
                  </a:extLst>
                </a:gridCol>
                <a:gridCol w="452564">
                  <a:extLst>
                    <a:ext uri="{9D8B030D-6E8A-4147-A177-3AD203B41FA5}">
                      <a16:colId xmlns:a16="http://schemas.microsoft.com/office/drawing/2014/main" val="20004"/>
                    </a:ext>
                  </a:extLst>
                </a:gridCol>
                <a:gridCol w="425500">
                  <a:extLst>
                    <a:ext uri="{9D8B030D-6E8A-4147-A177-3AD203B41FA5}">
                      <a16:colId xmlns:a16="http://schemas.microsoft.com/office/drawing/2014/main" val="20005"/>
                    </a:ext>
                  </a:extLst>
                </a:gridCol>
                <a:gridCol w="425500">
                  <a:extLst>
                    <a:ext uri="{9D8B030D-6E8A-4147-A177-3AD203B41FA5}">
                      <a16:colId xmlns:a16="http://schemas.microsoft.com/office/drawing/2014/main" val="20006"/>
                    </a:ext>
                  </a:extLst>
                </a:gridCol>
                <a:gridCol w="470027">
                  <a:extLst>
                    <a:ext uri="{9D8B030D-6E8A-4147-A177-3AD203B41FA5}">
                      <a16:colId xmlns:a16="http://schemas.microsoft.com/office/drawing/2014/main" val="20007"/>
                    </a:ext>
                  </a:extLst>
                </a:gridCol>
                <a:gridCol w="458914">
                  <a:extLst>
                    <a:ext uri="{9D8B030D-6E8A-4147-A177-3AD203B41FA5}">
                      <a16:colId xmlns:a16="http://schemas.microsoft.com/office/drawing/2014/main" val="20008"/>
                    </a:ext>
                  </a:extLst>
                </a:gridCol>
                <a:gridCol w="425500">
                  <a:extLst>
                    <a:ext uri="{9D8B030D-6E8A-4147-A177-3AD203B41FA5}">
                      <a16:colId xmlns:a16="http://schemas.microsoft.com/office/drawing/2014/main" val="20009"/>
                    </a:ext>
                  </a:extLst>
                </a:gridCol>
                <a:gridCol w="430340">
                  <a:extLst>
                    <a:ext uri="{9D8B030D-6E8A-4147-A177-3AD203B41FA5}">
                      <a16:colId xmlns:a16="http://schemas.microsoft.com/office/drawing/2014/main" val="20010"/>
                    </a:ext>
                  </a:extLst>
                </a:gridCol>
                <a:gridCol w="425500">
                  <a:extLst>
                    <a:ext uri="{9D8B030D-6E8A-4147-A177-3AD203B41FA5}">
                      <a16:colId xmlns:a16="http://schemas.microsoft.com/office/drawing/2014/main" val="20011"/>
                    </a:ext>
                  </a:extLst>
                </a:gridCol>
                <a:gridCol w="707650">
                  <a:extLst>
                    <a:ext uri="{9D8B030D-6E8A-4147-A177-3AD203B41FA5}">
                      <a16:colId xmlns:a16="http://schemas.microsoft.com/office/drawing/2014/main" val="20012"/>
                    </a:ext>
                  </a:extLst>
                </a:gridCol>
              </a:tblGrid>
              <a:tr h="326630">
                <a:tc>
                  <a:txBody>
                    <a:bodyPr/>
                    <a:lstStyle/>
                    <a:p>
                      <a:pPr marL="0" algn="ctr" fontAlgn="b"/>
                      <a:endParaRPr lang="en-CA" sz="1300" b="0" i="0" u="none" strike="noStrike" dirty="0">
                        <a:effectLst/>
                        <a:latin typeface="+mn-lt"/>
                      </a:endParaRPr>
                    </a:p>
                  </a:txBody>
                  <a:tcPr marL="72000" marR="36000" marT="72000" marB="72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fr-CA" sz="1300" b="1" i="0" u="none" strike="noStrike" noProof="0" dirty="0" smtClean="0">
                          <a:solidFill>
                            <a:srgbClr val="000000"/>
                          </a:solidFill>
                          <a:effectLst/>
                          <a:latin typeface="+mn-lt"/>
                        </a:rPr>
                        <a:t>T.-N.-L.</a:t>
                      </a: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Î.-P.-É.</a:t>
                      </a: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N.-É.</a:t>
                      </a: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N.-B.</a:t>
                      </a: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n-lt"/>
                        </a:rPr>
                        <a:t>Qc</a:t>
                      </a:r>
                      <a:endParaRPr lang="fr-CA" sz="1300" b="1" i="0" u="none" strike="noStrike" noProof="0" dirty="0" smtClean="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Ont.</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Man.</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n-lt"/>
                        </a:rPr>
                        <a:t>Sask</a:t>
                      </a:r>
                      <a:r>
                        <a:rPr lang="fr-CA" sz="1300" b="1" i="0" u="none" strike="noStrike" noProof="0" dirty="0" smtClean="0">
                          <a:solidFill>
                            <a:srgbClr val="000000"/>
                          </a:solidFill>
                          <a:effectLst/>
                          <a:latin typeface="+mn-lt"/>
                        </a:rPr>
                        <a:t>.</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n-lt"/>
                        </a:rPr>
                        <a:t>Alb</a:t>
                      </a:r>
                      <a:r>
                        <a:rPr lang="fr-CA" sz="1300" b="1" i="0" u="none" strike="noStrike" noProof="0" dirty="0" smtClean="0">
                          <a:solidFill>
                            <a:srgbClr val="000000"/>
                          </a:solidFill>
                          <a:effectLst/>
                          <a:latin typeface="+mn-lt"/>
                        </a:rPr>
                        <a:t>.</a:t>
                      </a: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C.-B.</a:t>
                      </a: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Can.</a:t>
                      </a:r>
                      <a:endParaRPr lang="fr-CA" sz="1300" b="1" i="0" u="none" strike="noStrike" noProof="0" dirty="0">
                        <a:solidFill>
                          <a:srgbClr val="000000"/>
                        </a:solidFill>
                        <a:effectLst/>
                        <a:latin typeface="+mn-lt"/>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n-lt"/>
                        </a:rPr>
                        <a:t>Moy</a:t>
                      </a:r>
                      <a:r>
                        <a:rPr lang="fr-CA" sz="1300" b="1" i="0" u="none" strike="noStrike" noProof="0" dirty="0" smtClean="0">
                          <a:solidFill>
                            <a:srgbClr val="000000"/>
                          </a:solidFill>
                          <a:effectLst/>
                          <a:latin typeface="+mn-lt"/>
                        </a:rPr>
                        <a:t>. FCMW</a:t>
                      </a:r>
                    </a:p>
                  </a:txBody>
                  <a:tcPr marL="36576" marR="36576" marT="73152" marB="73152"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88504">
                <a:tc>
                  <a:txBody>
                    <a:bodyPr/>
                    <a:lstStyle/>
                    <a:p>
                      <a:pPr marL="0" lvl="1" indent="0">
                        <a:lnSpc>
                          <a:spcPct val="100000"/>
                        </a:lnSpc>
                        <a:buNone/>
                      </a:pPr>
                      <a:r>
                        <a:rPr lang="fr-CA" sz="1300" i="0" noProof="0" dirty="0" smtClean="0">
                          <a:latin typeface="+mn-lt"/>
                          <a:cs typeface="Arial" panose="020B0604020202020204" pitchFamily="34" charset="0"/>
                        </a:rPr>
                        <a:t>Le spécialiste n’avait pas les renseignements médicaux de base de votre médecin attitré au sujet des raisons de votre visite</a:t>
                      </a:r>
                    </a:p>
                  </a:txBody>
                  <a:tcPr marL="73152" marR="73152" marT="73152" marB="73152"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10 %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17</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smtClean="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11</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smtClean="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glow rad="254000">
                              <a:srgbClr val="00A199"/>
                            </a:glow>
                          </a:effectLst>
                          <a:latin typeface="Arial" panose="020B0604020202020204" pitchFamily="34" charset="0"/>
                          <a:cs typeface="Arial" panose="020B0604020202020204" pitchFamily="34" charset="0"/>
                        </a:rPr>
                        <a:t>8 %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13</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smtClean="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14</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smtClean="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23</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smtClean="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9</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smtClean="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11</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smtClean="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smtClean="0">
                          <a:effectLst/>
                          <a:latin typeface="Arial" panose="020B0604020202020204" pitchFamily="34" charset="0"/>
                          <a:cs typeface="Arial" panose="020B0604020202020204" pitchFamily="34" charset="0"/>
                        </a:rPr>
                        <a:t>16 %</a:t>
                      </a:r>
                      <a:endParaRPr lang="fr-CA" sz="1100" b="0" i="0" u="none" strike="noStrike" noProof="0" dirty="0" smtClean="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13</a:t>
                      </a:r>
                      <a:r>
                        <a:rPr lang="fr-CA" sz="1100" b="0" i="0" u="none" strike="noStrike" noProof="0" smtClean="0">
                          <a:effectLst/>
                          <a:latin typeface="Arial" panose="020B0604020202020204" pitchFamily="34" charset="0"/>
                          <a:cs typeface="Arial" panose="020B0604020202020204" pitchFamily="34" charset="0"/>
                        </a:rPr>
                        <a:t> %</a:t>
                      </a:r>
                      <a:endParaRPr lang="fr-CA" sz="1100" b="0" i="0" u="none" strike="noStrike" noProof="0" dirty="0" smtClean="0">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solidFill>
                            <a:schemeClr val="bg2"/>
                          </a:solidFill>
                          <a:effectLst/>
                          <a:latin typeface="Arial" panose="020B0604020202020204" pitchFamily="34" charset="0"/>
                          <a:cs typeface="Arial" panose="020B0604020202020204" pitchFamily="34" charset="0"/>
                        </a:rPr>
                        <a:t>15</a:t>
                      </a:r>
                      <a:r>
                        <a:rPr lang="fr-CA" sz="1100" b="0" i="0" u="none" strike="noStrike" noProof="0" smtClean="0">
                          <a:solidFill>
                            <a:schemeClr val="bg2"/>
                          </a:solidFill>
                          <a:effectLst/>
                          <a:latin typeface="Arial" panose="020B0604020202020204" pitchFamily="34" charset="0"/>
                          <a:cs typeface="Arial" panose="020B0604020202020204" pitchFamily="34" charset="0"/>
                        </a:rPr>
                        <a:t> %</a:t>
                      </a:r>
                      <a:endParaRPr lang="fr-CA" sz="1100" b="0" i="0" u="none" strike="noStrike" noProof="0" dirty="0" smtClean="0">
                        <a:solidFill>
                          <a:schemeClr val="bg2"/>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r h="837120">
                <a:tc>
                  <a:txBody>
                    <a:bodyPr/>
                    <a:lstStyle/>
                    <a:p>
                      <a:pPr marL="0" lvl="1" indent="0">
                        <a:lnSpc>
                          <a:spcPct val="100000"/>
                        </a:lnSpc>
                        <a:buNone/>
                      </a:pPr>
                      <a:r>
                        <a:rPr lang="fr-CA" sz="1300" i="0" noProof="0" dirty="0" smtClean="0">
                          <a:latin typeface="+mn-lt"/>
                          <a:cs typeface="Arial" panose="020B0604020202020204" pitchFamily="34" charset="0"/>
                        </a:rPr>
                        <a:t>Après que vous ayez vu le spécialiste, votre médecin </a:t>
                      </a:r>
                      <a:br>
                        <a:rPr lang="fr-CA" sz="1300" i="0" noProof="0" dirty="0" smtClean="0">
                          <a:latin typeface="+mn-lt"/>
                          <a:cs typeface="Arial" panose="020B0604020202020204" pitchFamily="34" charset="0"/>
                        </a:rPr>
                      </a:br>
                      <a:r>
                        <a:rPr lang="fr-CA" sz="1300" i="0" noProof="0" dirty="0" smtClean="0">
                          <a:latin typeface="+mn-lt"/>
                          <a:cs typeface="Arial" panose="020B0604020202020204" pitchFamily="34" charset="0"/>
                        </a:rPr>
                        <a:t>attitré n’avait pas l’air d’avoir été informé des soins que vous aviez reçus de la part du spécialiste  </a:t>
                      </a:r>
                    </a:p>
                  </a:txBody>
                  <a:tcPr marL="73152" marR="73152" marT="73152" marB="73152"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22 %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15 %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12 %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16 %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21 %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23 %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30 %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7024"/>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19 %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21 %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14 %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effectLst/>
                          <a:latin typeface="Arial" panose="020B0604020202020204" pitchFamily="34" charset="0"/>
                          <a:cs typeface="Arial" panose="020B0604020202020204" pitchFamily="34" charset="0"/>
                        </a:rPr>
                        <a:t>21 %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fr-CA" sz="1100" b="0" i="0" u="none" strike="noStrike" noProof="0" dirty="0" smtClean="0">
                          <a:solidFill>
                            <a:schemeClr val="bg2"/>
                          </a:solidFill>
                          <a:effectLst/>
                          <a:latin typeface="Arial" panose="020B0604020202020204" pitchFamily="34" charset="0"/>
                          <a:cs typeface="Arial" panose="020B0604020202020204" pitchFamily="34" charset="0"/>
                        </a:rPr>
                        <a:t>19 %</a:t>
                      </a:r>
                    </a:p>
                  </a:txBody>
                  <a:tcPr marL="9525" marR="9525" marT="9525" marB="0" anchor="ctr">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10002"/>
                  </a:ext>
                </a:extLst>
              </a:tr>
            </a:tbl>
          </a:graphicData>
        </a:graphic>
      </p:graphicFrame>
      <p:grpSp>
        <p:nvGrpSpPr>
          <p:cNvPr id="14" name="Group 2"/>
          <p:cNvGrpSpPr/>
          <p:nvPr>
            <p:custDataLst>
              <p:tags r:id="rId3"/>
            </p:custDataLst>
          </p:nvPr>
        </p:nvGrpSpPr>
        <p:grpSpPr>
          <a:xfrm>
            <a:off x="459578" y="6177930"/>
            <a:ext cx="5607998" cy="261625"/>
            <a:chOff x="1559256" y="5157193"/>
            <a:chExt cx="5607998" cy="253469"/>
          </a:xfrm>
        </p:grpSpPr>
        <p:grpSp>
          <p:nvGrpSpPr>
            <p:cNvPr id="15" name="Group 3"/>
            <p:cNvGrpSpPr/>
            <p:nvPr/>
          </p:nvGrpSpPr>
          <p:grpSpPr>
            <a:xfrm>
              <a:off x="1559256" y="5157202"/>
              <a:ext cx="2007598" cy="253454"/>
              <a:chOff x="2989195" y="6289577"/>
              <a:chExt cx="2186857" cy="264691"/>
            </a:xfrm>
          </p:grpSpPr>
          <p:sp>
            <p:nvSpPr>
              <p:cNvPr id="33"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34"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6" name="Group 5"/>
            <p:cNvGrpSpPr/>
            <p:nvPr/>
          </p:nvGrpSpPr>
          <p:grpSpPr>
            <a:xfrm>
              <a:off x="3494846" y="5157208"/>
              <a:ext cx="1800200" cy="253454"/>
              <a:chOff x="5092578" y="6289583"/>
              <a:chExt cx="2157032" cy="264691"/>
            </a:xfrm>
          </p:grpSpPr>
          <p:sp>
            <p:nvSpPr>
              <p:cNvPr id="31"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32"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8" name="Group 7"/>
            <p:cNvGrpSpPr/>
            <p:nvPr/>
          </p:nvGrpSpPr>
          <p:grpSpPr>
            <a:xfrm>
              <a:off x="5367053" y="5157193"/>
              <a:ext cx="1800201" cy="253454"/>
              <a:chOff x="7088602" y="6289568"/>
              <a:chExt cx="2157034" cy="264691"/>
            </a:xfrm>
          </p:grpSpPr>
          <p:sp>
            <p:nvSpPr>
              <p:cNvPr id="29"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30"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3835685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593548" cy="1361911"/>
          </a:xfrm>
        </p:spPr>
        <p:txBody>
          <a:bodyPr/>
          <a:lstStyle/>
          <a:p>
            <a:r>
              <a:rPr lang="fr-FR" dirty="0"/>
              <a:t>Les renseignements contradictoires posent le plus de problèmes au chapitre de la coordination des soins</a:t>
            </a:r>
            <a:endParaRPr lang="en-CA" dirty="0"/>
          </a:p>
        </p:txBody>
      </p:sp>
      <p:grpSp>
        <p:nvGrpSpPr>
          <p:cNvPr id="4" name="Group 3"/>
          <p:cNvGrpSpPr/>
          <p:nvPr/>
        </p:nvGrpSpPr>
        <p:grpSpPr>
          <a:xfrm>
            <a:off x="98212" y="2265178"/>
            <a:ext cx="3465676" cy="3181350"/>
            <a:chOff x="26204" y="2265178"/>
            <a:chExt cx="3465676" cy="3181350"/>
          </a:xfrm>
        </p:grpSpPr>
        <p:grpSp>
          <p:nvGrpSpPr>
            <p:cNvPr id="31" name="Group 30"/>
            <p:cNvGrpSpPr/>
            <p:nvPr>
              <p:custDataLst>
                <p:tags r:id="rId10"/>
              </p:custDataLst>
            </p:nvPr>
          </p:nvGrpSpPr>
          <p:grpSpPr>
            <a:xfrm>
              <a:off x="26204" y="2636912"/>
              <a:ext cx="369332" cy="2688299"/>
              <a:chOff x="530260" y="3068960"/>
              <a:chExt cx="369332" cy="2688299"/>
            </a:xfrm>
          </p:grpSpPr>
          <p:cxnSp>
            <p:nvCxnSpPr>
              <p:cNvPr id="32" name="Straight Arrow Connector 31"/>
              <p:cNvCxnSpPr/>
              <p:nvPr/>
            </p:nvCxnSpPr>
            <p:spPr>
              <a:xfrm flipV="1">
                <a:off x="714926" y="3068960"/>
                <a:ext cx="0" cy="26882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10800000">
                <a:off x="530260" y="3645022"/>
                <a:ext cx="369332" cy="1584177"/>
              </a:xfrm>
              <a:prstGeom prst="rect">
                <a:avLst/>
              </a:prstGeom>
              <a:solidFill>
                <a:schemeClr val="bg1"/>
              </a:solidFill>
            </p:spPr>
            <p:txBody>
              <a:bodyPr vert="eaVert" wrap="square" rtlCol="0">
                <a:spAutoFit/>
              </a:bodyPr>
              <a:lstStyle/>
              <a:p>
                <a:pPr algn="ctr"/>
                <a:r>
                  <a:rPr lang="en-CA" sz="1200" dirty="0" err="1">
                    <a:latin typeface="Arial" panose="020B0604020202020204" pitchFamily="34" charset="0"/>
                    <a:cs typeface="Arial" panose="020B0604020202020204" pitchFamily="34" charset="0"/>
                  </a:rPr>
                  <a:t>Résultat</a:t>
                </a:r>
                <a:r>
                  <a:rPr lang="en-CA" sz="1200" dirty="0">
                    <a:latin typeface="Arial" panose="020B0604020202020204" pitchFamily="34" charset="0"/>
                    <a:cs typeface="Arial" panose="020B0604020202020204" pitchFamily="34" charset="0"/>
                  </a:rPr>
                  <a:t> </a:t>
                </a:r>
                <a:r>
                  <a:rPr lang="en-CA" sz="1200" dirty="0" err="1">
                    <a:latin typeface="Arial" panose="020B0604020202020204" pitchFamily="34" charset="0"/>
                    <a:cs typeface="Arial" panose="020B0604020202020204" pitchFamily="34" charset="0"/>
                  </a:rPr>
                  <a:t>souhaitable</a:t>
                </a:r>
                <a:r>
                  <a:rPr lang="en-CA" sz="1200" dirty="0">
                    <a:latin typeface="Arial" panose="020B0604020202020204" pitchFamily="34" charset="0"/>
                    <a:cs typeface="Arial" panose="020B0604020202020204" pitchFamily="34" charset="0"/>
                  </a:rPr>
                  <a:t> </a:t>
                </a:r>
              </a:p>
            </p:txBody>
          </p:sp>
        </p:grpSp>
        <p:graphicFrame>
          <p:nvGraphicFramePr>
            <p:cNvPr id="21" name="Chart 20"/>
            <p:cNvGraphicFramePr/>
            <p:nvPr>
              <p:custDataLst>
                <p:tags r:id="rId11"/>
              </p:custDataLst>
              <p:extLst>
                <p:ext uri="{D42A27DB-BD31-4B8C-83A1-F6EECF244321}">
                  <p14:modId xmlns:p14="http://schemas.microsoft.com/office/powerpoint/2010/main" val="111506987"/>
                </p:ext>
              </p:extLst>
            </p:nvPr>
          </p:nvGraphicFramePr>
          <p:xfrm>
            <a:off x="323528" y="2265178"/>
            <a:ext cx="3168352" cy="3181350"/>
          </p:xfrm>
          <a:graphic>
            <a:graphicData uri="http://schemas.openxmlformats.org/drawingml/2006/chart">
              <c:chart xmlns:c="http://schemas.openxmlformats.org/drawingml/2006/chart" xmlns:r="http://schemas.openxmlformats.org/officeDocument/2006/relationships" r:id="rId14"/>
            </a:graphicData>
          </a:graphic>
        </p:graphicFrame>
      </p:grpSp>
      <p:sp>
        <p:nvSpPr>
          <p:cNvPr id="23" name="TextBox 22"/>
          <p:cNvSpPr txBox="1"/>
          <p:nvPr>
            <p:custDataLst>
              <p:tags r:id="rId2"/>
            </p:custDataLst>
          </p:nvPr>
        </p:nvSpPr>
        <p:spPr>
          <a:xfrm>
            <a:off x="395536" y="1485020"/>
            <a:ext cx="2808312" cy="1079884"/>
          </a:xfrm>
          <a:prstGeom prst="rect">
            <a:avLst/>
          </a:prstGeom>
          <a:noFill/>
          <a:ln w="6350">
            <a:noFill/>
          </a:ln>
        </p:spPr>
        <p:txBody>
          <a:bodyPr wrap="square" lIns="108000" tIns="108000" rIns="108000" bIns="108000" rtlCol="0">
            <a:spAutoFit/>
          </a:bodyPr>
          <a:lstStyle/>
          <a:p>
            <a:r>
              <a:rPr lang="fr-FR" sz="1400" dirty="0">
                <a:solidFill>
                  <a:srgbClr val="365254"/>
                </a:solidFill>
              </a:rPr>
              <a:t>Vous avez reçu des renseignements contradictoires de la part de différents médecins ou professionnels de la santé</a:t>
            </a:r>
            <a:endParaRPr lang="en-US" sz="1400" dirty="0">
              <a:solidFill>
                <a:srgbClr val="365254"/>
              </a:solidFill>
            </a:endParaRPr>
          </a:p>
        </p:txBody>
      </p:sp>
      <p:grpSp>
        <p:nvGrpSpPr>
          <p:cNvPr id="5" name="Group 4"/>
          <p:cNvGrpSpPr/>
          <p:nvPr/>
        </p:nvGrpSpPr>
        <p:grpSpPr>
          <a:xfrm>
            <a:off x="2987824" y="2265178"/>
            <a:ext cx="3465676" cy="3181350"/>
            <a:chOff x="2978532" y="2265178"/>
            <a:chExt cx="3465676" cy="3181350"/>
          </a:xfrm>
        </p:grpSpPr>
        <p:grpSp>
          <p:nvGrpSpPr>
            <p:cNvPr id="34" name="Group 33"/>
            <p:cNvGrpSpPr/>
            <p:nvPr>
              <p:custDataLst>
                <p:tags r:id="rId8"/>
              </p:custDataLst>
            </p:nvPr>
          </p:nvGrpSpPr>
          <p:grpSpPr>
            <a:xfrm>
              <a:off x="2978532" y="2636912"/>
              <a:ext cx="369332" cy="2688299"/>
              <a:chOff x="530260" y="3068960"/>
              <a:chExt cx="369332" cy="2688299"/>
            </a:xfrm>
          </p:grpSpPr>
          <p:cxnSp>
            <p:nvCxnSpPr>
              <p:cNvPr id="35" name="Straight Arrow Connector 34"/>
              <p:cNvCxnSpPr/>
              <p:nvPr/>
            </p:nvCxnSpPr>
            <p:spPr>
              <a:xfrm flipV="1">
                <a:off x="714926" y="3068960"/>
                <a:ext cx="0" cy="26882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10800000">
                <a:off x="530260" y="3645022"/>
                <a:ext cx="369332" cy="1584177"/>
              </a:xfrm>
              <a:prstGeom prst="rect">
                <a:avLst/>
              </a:prstGeom>
              <a:solidFill>
                <a:schemeClr val="bg1"/>
              </a:solidFill>
            </p:spPr>
            <p:txBody>
              <a:bodyPr vert="eaVert" wrap="square" rtlCol="0">
                <a:spAutoFit/>
              </a:bodyPr>
              <a:lstStyle/>
              <a:p>
                <a:pPr algn="ctr"/>
                <a:r>
                  <a:rPr lang="en-CA" sz="1200" dirty="0" err="1">
                    <a:latin typeface="Arial" panose="020B0604020202020204" pitchFamily="34" charset="0"/>
                    <a:cs typeface="Arial" panose="020B0604020202020204" pitchFamily="34" charset="0"/>
                  </a:rPr>
                  <a:t>Résultat</a:t>
                </a:r>
                <a:r>
                  <a:rPr lang="en-CA" sz="1200" dirty="0">
                    <a:latin typeface="Arial" panose="020B0604020202020204" pitchFamily="34" charset="0"/>
                    <a:cs typeface="Arial" panose="020B0604020202020204" pitchFamily="34" charset="0"/>
                  </a:rPr>
                  <a:t> </a:t>
                </a:r>
                <a:r>
                  <a:rPr lang="en-CA" sz="1200" dirty="0" err="1">
                    <a:latin typeface="Arial" panose="020B0604020202020204" pitchFamily="34" charset="0"/>
                    <a:cs typeface="Arial" panose="020B0604020202020204" pitchFamily="34" charset="0"/>
                  </a:rPr>
                  <a:t>souhaitable</a:t>
                </a:r>
                <a:r>
                  <a:rPr lang="en-CA" sz="1200" dirty="0">
                    <a:latin typeface="Arial" panose="020B0604020202020204" pitchFamily="34" charset="0"/>
                    <a:cs typeface="Arial" panose="020B0604020202020204" pitchFamily="34" charset="0"/>
                  </a:rPr>
                  <a:t> </a:t>
                </a:r>
              </a:p>
            </p:txBody>
          </p:sp>
        </p:grpSp>
        <p:graphicFrame>
          <p:nvGraphicFramePr>
            <p:cNvPr id="27" name="Chart 26"/>
            <p:cNvGraphicFramePr/>
            <p:nvPr>
              <p:custDataLst>
                <p:tags r:id="rId9"/>
              </p:custDataLst>
              <p:extLst>
                <p:ext uri="{D42A27DB-BD31-4B8C-83A1-F6EECF244321}">
                  <p14:modId xmlns:p14="http://schemas.microsoft.com/office/powerpoint/2010/main" val="1676483061"/>
                </p:ext>
              </p:extLst>
            </p:nvPr>
          </p:nvGraphicFramePr>
          <p:xfrm>
            <a:off x="3275856" y="2265178"/>
            <a:ext cx="3168352" cy="3181350"/>
          </p:xfrm>
          <a:graphic>
            <a:graphicData uri="http://schemas.openxmlformats.org/drawingml/2006/chart">
              <c:chart xmlns:c="http://schemas.openxmlformats.org/drawingml/2006/chart" xmlns:r="http://schemas.openxmlformats.org/officeDocument/2006/relationships" r:id="rId15"/>
            </a:graphicData>
          </a:graphic>
        </p:graphicFrame>
      </p:grpSp>
      <p:sp>
        <p:nvSpPr>
          <p:cNvPr id="28" name="TextBox 27"/>
          <p:cNvSpPr txBox="1"/>
          <p:nvPr>
            <p:custDataLst>
              <p:tags r:id="rId3"/>
            </p:custDataLst>
          </p:nvPr>
        </p:nvSpPr>
        <p:spPr>
          <a:xfrm>
            <a:off x="3419872" y="1485020"/>
            <a:ext cx="2592288" cy="1079884"/>
          </a:xfrm>
          <a:prstGeom prst="rect">
            <a:avLst/>
          </a:prstGeom>
          <a:noFill/>
          <a:ln w="6350">
            <a:noFill/>
          </a:ln>
        </p:spPr>
        <p:txBody>
          <a:bodyPr wrap="square" lIns="108000" tIns="108000" rIns="108000" bIns="108000" rtlCol="0">
            <a:spAutoFit/>
          </a:bodyPr>
          <a:lstStyle/>
          <a:p>
            <a:r>
              <a:rPr lang="fr-FR" sz="1400" dirty="0">
                <a:solidFill>
                  <a:srgbClr val="365254"/>
                </a:solidFill>
              </a:rPr>
              <a:t>Vos résultats d’examen ou vos dossiers médicaux n’étaient pas disponibles au moment de votre rendez-vous médical</a:t>
            </a:r>
            <a:endParaRPr lang="en-US" sz="1400" dirty="0">
              <a:solidFill>
                <a:srgbClr val="365254"/>
              </a:solidFill>
            </a:endParaRPr>
          </a:p>
        </p:txBody>
      </p:sp>
      <p:sp>
        <p:nvSpPr>
          <p:cNvPr id="30" name="TextBox 29"/>
          <p:cNvSpPr txBox="1"/>
          <p:nvPr>
            <p:custDataLst>
              <p:tags r:id="rId4"/>
            </p:custDataLst>
          </p:nvPr>
        </p:nvSpPr>
        <p:spPr>
          <a:xfrm>
            <a:off x="6444208" y="1485020"/>
            <a:ext cx="2952328" cy="1079884"/>
          </a:xfrm>
          <a:prstGeom prst="rect">
            <a:avLst/>
          </a:prstGeom>
          <a:noFill/>
          <a:ln w="6350">
            <a:noFill/>
          </a:ln>
        </p:spPr>
        <p:txBody>
          <a:bodyPr wrap="square" lIns="108000" tIns="108000" rIns="108000" bIns="108000" rtlCol="0">
            <a:spAutoFit/>
          </a:bodyPr>
          <a:lstStyle/>
          <a:p>
            <a:r>
              <a:rPr lang="fr-FR" sz="1400" dirty="0">
                <a:solidFill>
                  <a:srgbClr val="365254"/>
                </a:solidFill>
              </a:rPr>
              <a:t>Des médecins ont demandé un examen médical qui n’était pas nécessaire, selon vous, </a:t>
            </a:r>
            <a:r>
              <a:rPr lang="fr-FR" sz="1400" dirty="0" smtClean="0">
                <a:solidFill>
                  <a:srgbClr val="365254"/>
                </a:solidFill>
              </a:rPr>
              <a:t>parce</a:t>
            </a:r>
            <a:br>
              <a:rPr lang="fr-FR" sz="1400" dirty="0" smtClean="0">
                <a:solidFill>
                  <a:srgbClr val="365254"/>
                </a:solidFill>
              </a:rPr>
            </a:br>
            <a:r>
              <a:rPr lang="fr-FR" sz="1400" dirty="0" smtClean="0">
                <a:solidFill>
                  <a:srgbClr val="365254"/>
                </a:solidFill>
              </a:rPr>
              <a:t>que </a:t>
            </a:r>
            <a:r>
              <a:rPr lang="fr-FR" sz="1400" dirty="0">
                <a:solidFill>
                  <a:srgbClr val="365254"/>
                </a:solidFill>
              </a:rPr>
              <a:t>l’examen avait déjà été fait</a:t>
            </a:r>
          </a:p>
        </p:txBody>
      </p:sp>
      <p:grpSp>
        <p:nvGrpSpPr>
          <p:cNvPr id="20" name="Group 2"/>
          <p:cNvGrpSpPr/>
          <p:nvPr>
            <p:custDataLst>
              <p:tags r:id="rId5"/>
            </p:custDataLst>
          </p:nvPr>
        </p:nvGrpSpPr>
        <p:grpSpPr>
          <a:xfrm>
            <a:off x="459578" y="6177930"/>
            <a:ext cx="5607998" cy="261625"/>
            <a:chOff x="1559256" y="5157193"/>
            <a:chExt cx="5607998" cy="253469"/>
          </a:xfrm>
        </p:grpSpPr>
        <p:grpSp>
          <p:nvGrpSpPr>
            <p:cNvPr id="22" name="Group 3"/>
            <p:cNvGrpSpPr/>
            <p:nvPr/>
          </p:nvGrpSpPr>
          <p:grpSpPr>
            <a:xfrm>
              <a:off x="1559256" y="5157202"/>
              <a:ext cx="2007598" cy="253454"/>
              <a:chOff x="2989195" y="6289577"/>
              <a:chExt cx="2186857" cy="264691"/>
            </a:xfrm>
          </p:grpSpPr>
          <p:sp>
            <p:nvSpPr>
              <p:cNvPr id="44" name="TextBox 12"/>
              <p:cNvSpPr txBox="1"/>
              <p:nvPr/>
            </p:nvSpPr>
            <p:spPr>
              <a:xfrm>
                <a:off x="3133211" y="6289577"/>
                <a:ext cx="2042841"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Supérieur à la moyenne</a:t>
                </a:r>
              </a:p>
            </p:txBody>
          </p:sp>
          <p:sp>
            <p:nvSpPr>
              <p:cNvPr id="45" name="Oval 13"/>
              <p:cNvSpPr/>
              <p:nvPr/>
            </p:nvSpPr>
            <p:spPr>
              <a:xfrm>
                <a:off x="2989195" y="6335703"/>
                <a:ext cx="179288" cy="162340"/>
              </a:xfrm>
              <a:prstGeom prst="ellipse">
                <a:avLst/>
              </a:prstGeom>
              <a:pattFill prst="pct90">
                <a:fgClr>
                  <a:srgbClr val="00A199"/>
                </a:fgClr>
                <a:bgClr>
                  <a:schemeClr val="bg1"/>
                </a:bgClr>
              </a:patt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24" name="Group 5"/>
            <p:cNvGrpSpPr/>
            <p:nvPr/>
          </p:nvGrpSpPr>
          <p:grpSpPr>
            <a:xfrm>
              <a:off x="3494846" y="5157208"/>
              <a:ext cx="1800200" cy="253454"/>
              <a:chOff x="5092578" y="6289583"/>
              <a:chExt cx="2157032" cy="264691"/>
            </a:xfrm>
          </p:grpSpPr>
          <p:sp>
            <p:nvSpPr>
              <p:cNvPr id="42" name="TextBox 10"/>
              <p:cNvSpPr txBox="1"/>
              <p:nvPr/>
            </p:nvSpPr>
            <p:spPr>
              <a:xfrm>
                <a:off x="5236592" y="6289583"/>
                <a:ext cx="2013018"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Identique à la moyenne</a:t>
                </a:r>
              </a:p>
            </p:txBody>
          </p:sp>
          <p:sp>
            <p:nvSpPr>
              <p:cNvPr id="43" name="Oval 11"/>
              <p:cNvSpPr/>
              <p:nvPr/>
            </p:nvSpPr>
            <p:spPr>
              <a:xfrm>
                <a:off x="5092578" y="6335704"/>
                <a:ext cx="197217" cy="162340"/>
              </a:xfrm>
              <a:prstGeom prst="ellipse">
                <a:avLst/>
              </a:prstGeom>
              <a:solidFill>
                <a:srgbClr val="CFE8E3"/>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5" name="Group 7"/>
            <p:cNvGrpSpPr/>
            <p:nvPr/>
          </p:nvGrpSpPr>
          <p:grpSpPr>
            <a:xfrm>
              <a:off x="5367053" y="5157193"/>
              <a:ext cx="1800201" cy="253454"/>
              <a:chOff x="7088602" y="6289568"/>
              <a:chExt cx="2157034" cy="264691"/>
            </a:xfrm>
          </p:grpSpPr>
          <p:sp>
            <p:nvSpPr>
              <p:cNvPr id="26" name="TextBox 8"/>
              <p:cNvSpPr txBox="1"/>
              <p:nvPr/>
            </p:nvSpPr>
            <p:spPr>
              <a:xfrm>
                <a:off x="7232616" y="6289568"/>
                <a:ext cx="2013020" cy="264691"/>
              </a:xfrm>
              <a:prstGeom prst="rect">
                <a:avLst/>
              </a:prstGeom>
              <a:noFill/>
            </p:spPr>
            <p:txBody>
              <a:bodyPr wrap="square" rtlCol="0">
                <a:spAutoFit/>
              </a:bodyPr>
              <a:lstStyle/>
              <a:p>
                <a:r>
                  <a:rPr lang="fr-CA" sz="1100" dirty="0">
                    <a:solidFill>
                      <a:srgbClr val="000000"/>
                    </a:solidFill>
                    <a:latin typeface="Arial" panose="020B0604020202020204" pitchFamily="34" charset="0"/>
                    <a:cs typeface="Arial" panose="020B0604020202020204" pitchFamily="34" charset="0"/>
                  </a:rPr>
                  <a:t>Inférieur à la moyenne</a:t>
                </a:r>
              </a:p>
            </p:txBody>
          </p:sp>
          <p:sp>
            <p:nvSpPr>
              <p:cNvPr id="41" name="Oval 9"/>
              <p:cNvSpPr/>
              <p:nvPr/>
            </p:nvSpPr>
            <p:spPr>
              <a:xfrm>
                <a:off x="7088602" y="6335705"/>
                <a:ext cx="197217" cy="162340"/>
              </a:xfrm>
              <a:prstGeom prst="ellipse">
                <a:avLst/>
              </a:prstGeom>
              <a:solidFill>
                <a:srgbClr val="F48120"/>
              </a:solidFill>
              <a:ln w="63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grpSp>
        <p:nvGrpSpPr>
          <p:cNvPr id="3" name="Group 2"/>
          <p:cNvGrpSpPr/>
          <p:nvPr/>
        </p:nvGrpSpPr>
        <p:grpSpPr>
          <a:xfrm>
            <a:off x="6146884" y="2265178"/>
            <a:ext cx="3393668" cy="3181350"/>
            <a:chOff x="6146884" y="2265178"/>
            <a:chExt cx="3393668" cy="3181350"/>
          </a:xfrm>
        </p:grpSpPr>
        <p:graphicFrame>
          <p:nvGraphicFramePr>
            <p:cNvPr id="29" name="Chart 28"/>
            <p:cNvGraphicFramePr/>
            <p:nvPr>
              <p:custDataLst>
                <p:tags r:id="rId6"/>
              </p:custDataLst>
              <p:extLst>
                <p:ext uri="{D42A27DB-BD31-4B8C-83A1-F6EECF244321}">
                  <p14:modId xmlns:p14="http://schemas.microsoft.com/office/powerpoint/2010/main" val="3222718178"/>
                </p:ext>
              </p:extLst>
            </p:nvPr>
          </p:nvGraphicFramePr>
          <p:xfrm>
            <a:off x="6372200" y="2265178"/>
            <a:ext cx="3168352" cy="3181350"/>
          </p:xfrm>
          <a:graphic>
            <a:graphicData uri="http://schemas.openxmlformats.org/drawingml/2006/chart">
              <c:chart xmlns:c="http://schemas.openxmlformats.org/drawingml/2006/chart" xmlns:r="http://schemas.openxmlformats.org/officeDocument/2006/relationships" r:id="rId16"/>
            </a:graphicData>
          </a:graphic>
        </p:graphicFrame>
        <p:grpSp>
          <p:nvGrpSpPr>
            <p:cNvPr id="37" name="Group 36"/>
            <p:cNvGrpSpPr/>
            <p:nvPr>
              <p:custDataLst>
                <p:tags r:id="rId7"/>
              </p:custDataLst>
            </p:nvPr>
          </p:nvGrpSpPr>
          <p:grpSpPr>
            <a:xfrm>
              <a:off x="6146884" y="2636912"/>
              <a:ext cx="369332" cy="2688299"/>
              <a:chOff x="530260" y="3068960"/>
              <a:chExt cx="369332" cy="2688299"/>
            </a:xfrm>
          </p:grpSpPr>
          <p:cxnSp>
            <p:nvCxnSpPr>
              <p:cNvPr id="38" name="Straight Arrow Connector 37"/>
              <p:cNvCxnSpPr/>
              <p:nvPr/>
            </p:nvCxnSpPr>
            <p:spPr>
              <a:xfrm flipV="1">
                <a:off x="714926" y="3068960"/>
                <a:ext cx="0" cy="26882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0800000">
                <a:off x="530260" y="3645022"/>
                <a:ext cx="369332" cy="1584177"/>
              </a:xfrm>
              <a:prstGeom prst="rect">
                <a:avLst/>
              </a:prstGeom>
              <a:solidFill>
                <a:schemeClr val="bg1"/>
              </a:solidFill>
            </p:spPr>
            <p:txBody>
              <a:bodyPr vert="eaVert" wrap="square" rtlCol="0">
                <a:spAutoFit/>
              </a:bodyPr>
              <a:lstStyle/>
              <a:p>
                <a:pPr algn="ctr"/>
                <a:r>
                  <a:rPr lang="en-CA" sz="1200" dirty="0" err="1">
                    <a:latin typeface="Arial" panose="020B0604020202020204" pitchFamily="34" charset="0"/>
                    <a:cs typeface="Arial" panose="020B0604020202020204" pitchFamily="34" charset="0"/>
                  </a:rPr>
                  <a:t>Résultat</a:t>
                </a:r>
                <a:r>
                  <a:rPr lang="en-CA" sz="1200" dirty="0">
                    <a:latin typeface="Arial" panose="020B0604020202020204" pitchFamily="34" charset="0"/>
                    <a:cs typeface="Arial" panose="020B0604020202020204" pitchFamily="34" charset="0"/>
                  </a:rPr>
                  <a:t> </a:t>
                </a:r>
                <a:r>
                  <a:rPr lang="en-CA" sz="1200" dirty="0" err="1">
                    <a:latin typeface="Arial" panose="020B0604020202020204" pitchFamily="34" charset="0"/>
                    <a:cs typeface="Arial" panose="020B0604020202020204" pitchFamily="34" charset="0"/>
                  </a:rPr>
                  <a:t>souhaitable</a:t>
                </a:r>
                <a:r>
                  <a:rPr lang="en-CA" sz="1200" dirty="0">
                    <a:latin typeface="Arial" panose="020B0604020202020204" pitchFamily="34" charset="0"/>
                    <a:cs typeface="Arial" panose="020B0604020202020204" pitchFamily="34" charset="0"/>
                  </a:rPr>
                  <a:t> </a:t>
                </a:r>
              </a:p>
            </p:txBody>
          </p:sp>
        </p:grpSp>
      </p:grpSp>
    </p:spTree>
    <p:extLst>
      <p:ext uri="{BB962C8B-B14F-4D97-AF65-F5344CB8AC3E}">
        <p14:creationId xmlns:p14="http://schemas.microsoft.com/office/powerpoint/2010/main" val="12057838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0940" y="370637"/>
            <a:ext cx="8229600" cy="938719"/>
          </a:xfrm>
        </p:spPr>
        <p:txBody>
          <a:bodyPr/>
          <a:lstStyle/>
          <a:p>
            <a:r>
              <a:rPr lang="fr-FR" dirty="0"/>
              <a:t>Progrès réalisés à l’échelle internationale en vue de réduire les problèmes de coordination des soins </a:t>
            </a:r>
            <a:endParaRPr lang="en-CA" dirty="0"/>
          </a:p>
        </p:txBody>
      </p:sp>
      <p:sp>
        <p:nvSpPr>
          <p:cNvPr id="13" name="TextBox 12"/>
          <p:cNvSpPr txBox="1"/>
          <p:nvPr>
            <p:custDataLst>
              <p:tags r:id="rId2"/>
            </p:custDataLst>
          </p:nvPr>
        </p:nvSpPr>
        <p:spPr>
          <a:xfrm>
            <a:off x="395536" y="1485020"/>
            <a:ext cx="2880320" cy="1079884"/>
          </a:xfrm>
          <a:prstGeom prst="rect">
            <a:avLst/>
          </a:prstGeom>
          <a:noFill/>
          <a:ln w="6350">
            <a:noFill/>
          </a:ln>
        </p:spPr>
        <p:txBody>
          <a:bodyPr wrap="square" lIns="108000" tIns="108000" rIns="108000" bIns="108000" rtlCol="0">
            <a:spAutoFit/>
          </a:bodyPr>
          <a:lstStyle/>
          <a:p>
            <a:r>
              <a:rPr lang="fr-FR" sz="1400" dirty="0">
                <a:solidFill>
                  <a:srgbClr val="365254"/>
                </a:solidFill>
              </a:rPr>
              <a:t>Vous avez reçu des renseignements contradictoires de la part de différents médecins ou professionnels de la santé </a:t>
            </a:r>
          </a:p>
        </p:txBody>
      </p:sp>
      <p:sp>
        <p:nvSpPr>
          <p:cNvPr id="14" name="TextBox 13"/>
          <p:cNvSpPr txBox="1"/>
          <p:nvPr>
            <p:custDataLst>
              <p:tags r:id="rId3"/>
            </p:custDataLst>
          </p:nvPr>
        </p:nvSpPr>
        <p:spPr>
          <a:xfrm>
            <a:off x="3347864" y="1485020"/>
            <a:ext cx="2664296" cy="1079884"/>
          </a:xfrm>
          <a:prstGeom prst="rect">
            <a:avLst/>
          </a:prstGeom>
          <a:noFill/>
          <a:ln w="6350">
            <a:noFill/>
          </a:ln>
        </p:spPr>
        <p:txBody>
          <a:bodyPr wrap="square" lIns="108000" tIns="108000" rIns="108000" bIns="108000" rtlCol="0">
            <a:spAutoFit/>
          </a:bodyPr>
          <a:lstStyle/>
          <a:p>
            <a:r>
              <a:rPr lang="fr-FR" sz="1400" dirty="0">
                <a:solidFill>
                  <a:srgbClr val="365254"/>
                </a:solidFill>
              </a:rPr>
              <a:t>Vos résultats d’examen ou vos dossiers médicaux n’étaient pas disponibles au moment de votre rendez-vous médical</a:t>
            </a:r>
            <a:endParaRPr lang="en-US" sz="1400" dirty="0">
              <a:solidFill>
                <a:srgbClr val="365254"/>
              </a:solidFill>
            </a:endParaRPr>
          </a:p>
        </p:txBody>
      </p:sp>
      <p:sp>
        <p:nvSpPr>
          <p:cNvPr id="15" name="TextBox 14"/>
          <p:cNvSpPr txBox="1"/>
          <p:nvPr>
            <p:custDataLst>
              <p:tags r:id="rId4"/>
            </p:custDataLst>
          </p:nvPr>
        </p:nvSpPr>
        <p:spPr>
          <a:xfrm>
            <a:off x="6300192" y="1485020"/>
            <a:ext cx="2952328" cy="1079884"/>
          </a:xfrm>
          <a:prstGeom prst="rect">
            <a:avLst/>
          </a:prstGeom>
          <a:noFill/>
          <a:ln w="6350">
            <a:noFill/>
          </a:ln>
        </p:spPr>
        <p:txBody>
          <a:bodyPr wrap="square" lIns="108000" tIns="108000" rIns="108000" bIns="108000" rtlCol="0">
            <a:spAutoFit/>
          </a:bodyPr>
          <a:lstStyle/>
          <a:p>
            <a:r>
              <a:rPr lang="fr-FR" sz="1400" dirty="0">
                <a:solidFill>
                  <a:srgbClr val="365254"/>
                </a:solidFill>
              </a:rPr>
              <a:t>Des médecins ont demandé un examen médical qui n’était pas nécessaire, selon vous, </a:t>
            </a:r>
            <a:r>
              <a:rPr lang="fr-FR" sz="1400" dirty="0" smtClean="0">
                <a:solidFill>
                  <a:srgbClr val="365254"/>
                </a:solidFill>
              </a:rPr>
              <a:t>parce</a:t>
            </a:r>
            <a:br>
              <a:rPr lang="fr-FR" sz="1400" dirty="0" smtClean="0">
                <a:solidFill>
                  <a:srgbClr val="365254"/>
                </a:solidFill>
              </a:rPr>
            </a:br>
            <a:r>
              <a:rPr lang="fr-FR" sz="1400" dirty="0" smtClean="0">
                <a:solidFill>
                  <a:srgbClr val="365254"/>
                </a:solidFill>
              </a:rPr>
              <a:t>que </a:t>
            </a:r>
            <a:r>
              <a:rPr lang="fr-FR" sz="1400" dirty="0">
                <a:solidFill>
                  <a:srgbClr val="365254"/>
                </a:solidFill>
              </a:rPr>
              <a:t>l’examen avait déjà été fait</a:t>
            </a:r>
          </a:p>
        </p:txBody>
      </p:sp>
      <p:graphicFrame>
        <p:nvGraphicFramePr>
          <p:cNvPr id="19" name="Chart 18"/>
          <p:cNvGraphicFramePr/>
          <p:nvPr>
            <p:custDataLst>
              <p:tags r:id="rId5"/>
            </p:custDataLst>
            <p:extLst>
              <p:ext uri="{D42A27DB-BD31-4B8C-83A1-F6EECF244321}">
                <p14:modId xmlns:p14="http://schemas.microsoft.com/office/powerpoint/2010/main" val="2896360689"/>
              </p:ext>
            </p:extLst>
          </p:nvPr>
        </p:nvGraphicFramePr>
        <p:xfrm>
          <a:off x="395537" y="2332484"/>
          <a:ext cx="2592288" cy="347278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0" name="Chart 19"/>
          <p:cNvGraphicFramePr/>
          <p:nvPr>
            <p:custDataLst>
              <p:tags r:id="rId6"/>
            </p:custDataLst>
            <p:extLst>
              <p:ext uri="{D42A27DB-BD31-4B8C-83A1-F6EECF244321}">
                <p14:modId xmlns:p14="http://schemas.microsoft.com/office/powerpoint/2010/main" val="753167447"/>
              </p:ext>
            </p:extLst>
          </p:nvPr>
        </p:nvGraphicFramePr>
        <p:xfrm>
          <a:off x="3313956" y="2332484"/>
          <a:ext cx="2592288" cy="347278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1" name="Chart 20"/>
          <p:cNvGraphicFramePr/>
          <p:nvPr>
            <p:custDataLst>
              <p:tags r:id="rId7"/>
            </p:custDataLst>
            <p:extLst>
              <p:ext uri="{D42A27DB-BD31-4B8C-83A1-F6EECF244321}">
                <p14:modId xmlns:p14="http://schemas.microsoft.com/office/powerpoint/2010/main" val="2398093482"/>
              </p:ext>
            </p:extLst>
          </p:nvPr>
        </p:nvGraphicFramePr>
        <p:xfrm>
          <a:off x="6273552" y="2332484"/>
          <a:ext cx="2592288" cy="347278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276818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custDataLst>
              <p:tags r:id="rId1"/>
            </p:custDataLst>
          </p:nvPr>
        </p:nvSpPr>
        <p:spPr>
          <a:xfrm>
            <a:off x="1186954" y="2286000"/>
            <a:ext cx="7957046" cy="1958161"/>
          </a:xfrm>
        </p:spPr>
        <p:txBody>
          <a:bodyPr/>
          <a:lstStyle/>
          <a:p>
            <a:r>
              <a:rPr lang="fr-CA" dirty="0"/>
              <a:t>Remerciements et </a:t>
            </a:r>
            <a:br>
              <a:rPr lang="fr-CA" dirty="0"/>
            </a:br>
            <a:r>
              <a:rPr lang="fr-CA" dirty="0"/>
              <a:t>notes méthodologiques</a:t>
            </a:r>
          </a:p>
        </p:txBody>
      </p:sp>
    </p:spTree>
    <p:extLst>
      <p:ext uri="{BB962C8B-B14F-4D97-AF65-F5344CB8AC3E}">
        <p14:creationId xmlns:p14="http://schemas.microsoft.com/office/powerpoint/2010/main" val="12046372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84175" y="1124744"/>
            <a:ext cx="7924800" cy="4525963"/>
          </a:xfrm>
        </p:spPr>
        <p:txBody>
          <a:bodyPr>
            <a:normAutofit/>
          </a:bodyPr>
          <a:lstStyle/>
          <a:p>
            <a:pPr marL="0" indent="0">
              <a:lnSpc>
                <a:spcPts val="1800"/>
              </a:lnSpc>
              <a:buNone/>
            </a:pPr>
            <a:r>
              <a:rPr lang="fr-CA" sz="1200" b="0" dirty="0">
                <a:solidFill>
                  <a:schemeClr val="tx1"/>
                </a:solidFill>
                <a:latin typeface="Arial" panose="020B0604020202020204" pitchFamily="34" charset="0"/>
              </a:rPr>
              <a:t>Le financement de base de l’Enquête internationale de 2016 du Fonds du Commonwealth sur les politiques de santé réalisée auprès d’adultes de 11 pays a été fourni par le Fonds du Commonwealth. Les organismes suivants de l’extérieur du Canada ont également participé au financement :</a:t>
            </a:r>
          </a:p>
          <a:p>
            <a:pPr marL="0" indent="0">
              <a:lnSpc>
                <a:spcPts val="1800"/>
              </a:lnSpc>
              <a:buNone/>
            </a:pPr>
            <a:r>
              <a:rPr lang="fr-CA" sz="1200" b="0" dirty="0">
                <a:solidFill>
                  <a:schemeClr val="tx1"/>
                </a:solidFill>
                <a:latin typeface="Arial" panose="020B0604020202020204" pitchFamily="34" charset="0"/>
              </a:rPr>
              <a:t>Bureau d’information sur la santé de la </a:t>
            </a:r>
            <a:r>
              <a:rPr lang="fr-CA" sz="1200" b="0" dirty="0" smtClean="0">
                <a:solidFill>
                  <a:schemeClr val="tx1"/>
                </a:solidFill>
                <a:latin typeface="Arial" panose="020B0604020202020204" pitchFamily="34" charset="0"/>
              </a:rPr>
              <a:t>Nouvelle-Galles du Sud </a:t>
            </a:r>
            <a:r>
              <a:rPr lang="fr-CA" sz="1200" b="0" dirty="0">
                <a:solidFill>
                  <a:schemeClr val="tx1"/>
                </a:solidFill>
                <a:latin typeface="Arial" panose="020B0604020202020204" pitchFamily="34" charset="0"/>
              </a:rPr>
              <a:t>(Australie); ministère de la Santé et des Services sociaux de l’État de Victoria (Australie); Haute autorité de santé (France); Caisse nationale de l’assurance maladie des travailleurs salariés (France); Institut pour l’assurance de la qualité et la transparence des soins de santé (IQTIG) (Allemagne); Institut scientifique pour la qualité des soins de santé de l’Université </a:t>
            </a:r>
            <a:r>
              <a:rPr lang="fr-CA" sz="1200" b="0" dirty="0" err="1">
                <a:solidFill>
                  <a:schemeClr val="tx1"/>
                </a:solidFill>
                <a:latin typeface="Arial" panose="020B0604020202020204" pitchFamily="34" charset="0"/>
              </a:rPr>
              <a:t>Radboud</a:t>
            </a:r>
            <a:r>
              <a:rPr lang="fr-CA" sz="1200" b="0" dirty="0">
                <a:solidFill>
                  <a:schemeClr val="tx1"/>
                </a:solidFill>
                <a:latin typeface="Arial" panose="020B0604020202020204" pitchFamily="34" charset="0"/>
              </a:rPr>
              <a:t> de Nimègue (Pays-Bas); ministère néerlandais de la Santé, du Bien-être et des Sports (Pays-Bas); Centre norvégien d’information de l’Institut norvégien de santé publique; ministère suédois de la Santé et des Affaires sociales; Agence suédoise d’analyse des soins et des services de santé (</a:t>
            </a:r>
            <a:r>
              <a:rPr lang="fr-CA" sz="1200" b="0" dirty="0" err="1">
                <a:solidFill>
                  <a:schemeClr val="tx1"/>
                </a:solidFill>
                <a:latin typeface="Arial" panose="020B0604020202020204" pitchFamily="34" charset="0"/>
              </a:rPr>
              <a:t>Vårdanalys</a:t>
            </a:r>
            <a:r>
              <a:rPr lang="fr-CA" sz="1200" b="0" dirty="0">
                <a:solidFill>
                  <a:schemeClr val="tx1"/>
                </a:solidFill>
                <a:latin typeface="Arial" panose="020B0604020202020204" pitchFamily="34" charset="0"/>
              </a:rPr>
              <a:t>); Office fédéral de la santé </a:t>
            </a:r>
            <a:r>
              <a:rPr lang="fr-CA" sz="1200" b="0" dirty="0" smtClean="0">
                <a:solidFill>
                  <a:schemeClr val="tx1"/>
                </a:solidFill>
                <a:latin typeface="Arial" panose="020B0604020202020204" pitchFamily="34" charset="0"/>
              </a:rPr>
              <a:t>publique</a:t>
            </a:r>
            <a:br>
              <a:rPr lang="fr-CA" sz="1200" b="0" dirty="0" smtClean="0">
                <a:solidFill>
                  <a:schemeClr val="tx1"/>
                </a:solidFill>
                <a:latin typeface="Arial" panose="020B0604020202020204" pitchFamily="34" charset="0"/>
              </a:rPr>
            </a:br>
            <a:r>
              <a:rPr lang="fr-CA" sz="1200" b="0" dirty="0" smtClean="0">
                <a:solidFill>
                  <a:schemeClr val="tx1"/>
                </a:solidFill>
                <a:latin typeface="Arial" panose="020B0604020202020204" pitchFamily="34" charset="0"/>
              </a:rPr>
              <a:t>de </a:t>
            </a:r>
            <a:r>
              <a:rPr lang="fr-CA" sz="1200" b="0" dirty="0">
                <a:solidFill>
                  <a:schemeClr val="tx1"/>
                </a:solidFill>
                <a:latin typeface="Arial" panose="020B0604020202020204" pitchFamily="34" charset="0"/>
              </a:rPr>
              <a:t>la Suisse; et organismes d’autres pays partenaires. </a:t>
            </a:r>
          </a:p>
          <a:p>
            <a:pPr marL="0" indent="0">
              <a:lnSpc>
                <a:spcPts val="1800"/>
              </a:lnSpc>
              <a:buNone/>
            </a:pPr>
            <a:r>
              <a:rPr lang="fr-CA" sz="1200" b="0" dirty="0">
                <a:solidFill>
                  <a:schemeClr val="tx1"/>
                </a:solidFill>
                <a:latin typeface="Arial" panose="020B0604020202020204" pitchFamily="34" charset="0"/>
              </a:rPr>
              <a:t>Au Canada, les organismes suivants ont fourni du financement pour que l’échantillon canadien soit élargi : Institut canadien d’information sur la santé (ICIS), </a:t>
            </a:r>
            <a:r>
              <a:rPr lang="fr-CA" sz="1200" b="0" dirty="0" smtClean="0">
                <a:solidFill>
                  <a:schemeClr val="tx1"/>
                </a:solidFill>
                <a:latin typeface="Arial" panose="020B0604020202020204" pitchFamily="34" charset="0"/>
              </a:rPr>
              <a:t>l</a:t>
            </a:r>
            <a:r>
              <a:rPr lang="fr-FR" sz="1200" b="0" dirty="0" smtClean="0">
                <a:solidFill>
                  <a:schemeClr val="tx1"/>
                </a:solidFill>
                <a:latin typeface="Arial" panose="020B0604020202020204" pitchFamily="34" charset="0"/>
              </a:rPr>
              <a:t>’Institut </a:t>
            </a:r>
            <a:r>
              <a:rPr lang="fr-FR" sz="1200" b="0" dirty="0">
                <a:solidFill>
                  <a:schemeClr val="tx1"/>
                </a:solidFill>
                <a:latin typeface="Arial" panose="020B0604020202020204" pitchFamily="34" charset="0"/>
              </a:rPr>
              <a:t>des services et des politiques de la santé (ISPS</a:t>
            </a:r>
            <a:r>
              <a:rPr lang="fr-FR" sz="1200" b="0" dirty="0" smtClean="0">
                <a:solidFill>
                  <a:schemeClr val="tx1"/>
                </a:solidFill>
                <a:latin typeface="Arial" panose="020B0604020202020204" pitchFamily="34" charset="0"/>
              </a:rPr>
              <a:t>) des </a:t>
            </a:r>
            <a:r>
              <a:rPr lang="fr-CA" sz="1200" b="0" dirty="0" smtClean="0">
                <a:solidFill>
                  <a:schemeClr val="tx1"/>
                </a:solidFill>
                <a:latin typeface="Arial" panose="020B0604020202020204" pitchFamily="34" charset="0"/>
              </a:rPr>
              <a:t>Instituts </a:t>
            </a:r>
            <a:r>
              <a:rPr lang="fr-CA" sz="1200" b="0" dirty="0">
                <a:solidFill>
                  <a:schemeClr val="tx1"/>
                </a:solidFill>
                <a:latin typeface="Arial" panose="020B0604020202020204" pitchFamily="34" charset="0"/>
              </a:rPr>
              <a:t>de recherche en santé du Canada (IRSC), Commissaire à la santé et au bien-être du Québec et Qualité des services de santé Ontario (QSSO). </a:t>
            </a:r>
          </a:p>
        </p:txBody>
      </p:sp>
      <p:sp>
        <p:nvSpPr>
          <p:cNvPr id="2" name="Title 1"/>
          <p:cNvSpPr>
            <a:spLocks noGrp="1"/>
          </p:cNvSpPr>
          <p:nvPr>
            <p:ph type="title"/>
            <p:custDataLst>
              <p:tags r:id="rId2"/>
            </p:custDataLst>
          </p:nvPr>
        </p:nvSpPr>
        <p:spPr/>
        <p:txBody>
          <a:bodyPr/>
          <a:lstStyle/>
          <a:p>
            <a:r>
              <a:rPr lang="en-CA" dirty="0" err="1"/>
              <a:t>Remerciements</a:t>
            </a:r>
            <a:r>
              <a:rPr lang="en-CA" dirty="0"/>
              <a:t> </a:t>
            </a:r>
          </a:p>
        </p:txBody>
      </p:sp>
    </p:spTree>
    <p:extLst>
      <p:ext uri="{BB962C8B-B14F-4D97-AF65-F5344CB8AC3E}">
        <p14:creationId xmlns:p14="http://schemas.microsoft.com/office/powerpoint/2010/main" val="8799428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custDataLst>
              <p:tags r:id="rId1"/>
            </p:custDataLst>
          </p:nvPr>
        </p:nvSpPr>
        <p:spPr>
          <a:xfrm>
            <a:off x="384174" y="1124744"/>
            <a:ext cx="8652322" cy="4525963"/>
          </a:xfrm>
        </p:spPr>
        <p:txBody>
          <a:bodyPr>
            <a:noAutofit/>
          </a:bodyPr>
          <a:lstStyle/>
          <a:p>
            <a:pPr marL="0" lvl="0" indent="0">
              <a:lnSpc>
                <a:spcPts val="1800"/>
              </a:lnSpc>
              <a:spcBef>
                <a:spcPts val="300"/>
              </a:spcBef>
              <a:spcAft>
                <a:spcPts val="300"/>
              </a:spcAft>
              <a:buNone/>
            </a:pPr>
            <a:r>
              <a:rPr lang="fr-CA" sz="1200" b="0" dirty="0">
                <a:solidFill>
                  <a:schemeClr val="tx1"/>
                </a:solidFill>
                <a:latin typeface="Arial" panose="020B0604020202020204" pitchFamily="34" charset="0"/>
              </a:rPr>
              <a:t>L’ICIS aimerait remercier les nombreuses personnes qui ont aidé à la production de ce recueil de graphiques, y compris son groupe consultatif d’experts :</a:t>
            </a:r>
          </a:p>
          <a:p>
            <a:pPr lvl="0">
              <a:lnSpc>
                <a:spcPts val="1800"/>
              </a:lnSpc>
              <a:spcBef>
                <a:spcPts val="300"/>
              </a:spcBef>
              <a:spcAft>
                <a:spcPts val="300"/>
              </a:spcAft>
            </a:pPr>
            <a:r>
              <a:rPr lang="fr-CA" sz="1200" dirty="0">
                <a:solidFill>
                  <a:schemeClr val="tx1"/>
                </a:solidFill>
                <a:latin typeface="Arial" panose="020B0604020202020204" pitchFamily="34" charset="0"/>
              </a:rPr>
              <a:t>D</a:t>
            </a:r>
            <a:r>
              <a:rPr lang="fr-CA" sz="1200" baseline="30000" dirty="0">
                <a:solidFill>
                  <a:schemeClr val="tx1"/>
                </a:solidFill>
                <a:latin typeface="Arial" panose="020B0604020202020204" pitchFamily="34" charset="0"/>
              </a:rPr>
              <a:t>r </a:t>
            </a:r>
            <a:r>
              <a:rPr lang="fr-CA" sz="1200" baseline="30000" dirty="0" smtClean="0">
                <a:solidFill>
                  <a:schemeClr val="tx1"/>
                </a:solidFill>
                <a:latin typeface="Arial" panose="020B0604020202020204" pitchFamily="34" charset="0"/>
              </a:rPr>
              <a:t> </a:t>
            </a:r>
            <a:r>
              <a:rPr lang="fr-CA" sz="1200" dirty="0" smtClean="0">
                <a:solidFill>
                  <a:schemeClr val="tx1"/>
                </a:solidFill>
                <a:latin typeface="Arial" panose="020B0604020202020204" pitchFamily="34" charset="0"/>
              </a:rPr>
              <a:t>Mike</a:t>
            </a:r>
            <a:r>
              <a:rPr lang="fr-CA" sz="1200" dirty="0">
                <a:solidFill>
                  <a:schemeClr val="tx1"/>
                </a:solidFill>
                <a:latin typeface="Arial" panose="020B0604020202020204" pitchFamily="34" charset="0"/>
              </a:rPr>
              <a:t> </a:t>
            </a:r>
            <a:r>
              <a:rPr lang="fr-CA" sz="1200" dirty="0" err="1">
                <a:solidFill>
                  <a:schemeClr val="tx1"/>
                </a:solidFill>
                <a:latin typeface="Arial" panose="020B0604020202020204" pitchFamily="34" charset="0"/>
              </a:rPr>
              <a:t>Benigeri</a:t>
            </a:r>
            <a:r>
              <a:rPr lang="fr-CA" sz="1200" b="0" dirty="0">
                <a:solidFill>
                  <a:schemeClr val="tx1"/>
                </a:solidFill>
                <a:latin typeface="Arial" panose="020B0604020202020204" pitchFamily="34" charset="0"/>
              </a:rPr>
              <a:t>, consultant, Commissaire à la santé et au bien-être du Québec </a:t>
            </a:r>
          </a:p>
          <a:p>
            <a:pPr lvl="0">
              <a:lnSpc>
                <a:spcPts val="1800"/>
              </a:lnSpc>
              <a:spcBef>
                <a:spcPts val="300"/>
              </a:spcBef>
              <a:spcAft>
                <a:spcPts val="300"/>
              </a:spcAft>
            </a:pPr>
            <a:r>
              <a:rPr lang="fr-CA" sz="1200" dirty="0">
                <a:solidFill>
                  <a:schemeClr val="tx1"/>
                </a:solidFill>
                <a:latin typeface="Arial" panose="020B0604020202020204" pitchFamily="34" charset="0"/>
              </a:rPr>
              <a:t>D</a:t>
            </a:r>
            <a:r>
              <a:rPr lang="fr-CA" sz="1200" baseline="30000" dirty="0">
                <a:solidFill>
                  <a:schemeClr val="tx1"/>
                </a:solidFill>
                <a:latin typeface="Arial" panose="020B0604020202020204" pitchFamily="34" charset="0"/>
              </a:rPr>
              <a:t>r</a:t>
            </a:r>
            <a:r>
              <a:rPr lang="fr-CA" sz="1200" dirty="0">
                <a:solidFill>
                  <a:schemeClr val="tx1"/>
                </a:solidFill>
                <a:latin typeface="Arial" panose="020B0604020202020204" pitchFamily="34" charset="0"/>
              </a:rPr>
              <a:t> Alan Katz</a:t>
            </a:r>
            <a:r>
              <a:rPr lang="fr-CA" sz="1200" b="0" dirty="0">
                <a:solidFill>
                  <a:schemeClr val="tx1"/>
                </a:solidFill>
                <a:latin typeface="Arial" panose="020B0604020202020204" pitchFamily="34" charset="0"/>
              </a:rPr>
              <a:t>, directeur, Centre manitobain des politiques en matière de santé, Université du Manitoba</a:t>
            </a:r>
          </a:p>
          <a:p>
            <a:pPr>
              <a:lnSpc>
                <a:spcPts val="1800"/>
              </a:lnSpc>
              <a:spcBef>
                <a:spcPts val="300"/>
              </a:spcBef>
              <a:spcAft>
                <a:spcPts val="300"/>
              </a:spcAft>
            </a:pPr>
            <a:r>
              <a:rPr lang="fr-CA" sz="1200" dirty="0" smtClean="0">
                <a:solidFill>
                  <a:schemeClr val="tx1"/>
                </a:solidFill>
                <a:latin typeface="Arial" panose="020B0604020202020204" pitchFamily="34" charset="0"/>
              </a:rPr>
              <a:t>D</a:t>
            </a:r>
            <a:r>
              <a:rPr lang="fr-CA" sz="1200" baseline="30000" dirty="0" smtClean="0">
                <a:solidFill>
                  <a:schemeClr val="tx1"/>
                </a:solidFill>
                <a:latin typeface="Arial" panose="020B0604020202020204" pitchFamily="34" charset="0"/>
              </a:rPr>
              <a:t>re</a:t>
            </a:r>
            <a:r>
              <a:rPr lang="fr-CA" sz="1200" dirty="0" smtClean="0">
                <a:solidFill>
                  <a:schemeClr val="tx1"/>
                </a:solidFill>
                <a:latin typeface="Arial" panose="020B0604020202020204" pitchFamily="34" charset="0"/>
              </a:rPr>
              <a:t> Gail</a:t>
            </a:r>
            <a:r>
              <a:rPr lang="fr-CA" sz="1200" dirty="0">
                <a:solidFill>
                  <a:schemeClr val="tx1"/>
                </a:solidFill>
                <a:latin typeface="Arial" panose="020B0604020202020204" pitchFamily="34" charset="0"/>
              </a:rPr>
              <a:t> </a:t>
            </a:r>
            <a:r>
              <a:rPr lang="fr-CA" sz="1200" dirty="0" err="1">
                <a:solidFill>
                  <a:schemeClr val="tx1"/>
                </a:solidFill>
                <a:latin typeface="Arial" panose="020B0604020202020204" pitchFamily="34" charset="0"/>
              </a:rPr>
              <a:t>Dobell</a:t>
            </a:r>
            <a:r>
              <a:rPr lang="fr-CA" sz="1200" b="0" dirty="0">
                <a:solidFill>
                  <a:schemeClr val="tx1"/>
                </a:solidFill>
                <a:latin typeface="Arial" panose="020B0604020202020204" pitchFamily="34" charset="0"/>
              </a:rPr>
              <a:t>, directrice, Mesure du rendement, Qualité des services de santé Ontario</a:t>
            </a:r>
          </a:p>
          <a:p>
            <a:pPr>
              <a:lnSpc>
                <a:spcPts val="1800"/>
              </a:lnSpc>
              <a:spcBef>
                <a:spcPts val="300"/>
              </a:spcBef>
              <a:spcAft>
                <a:spcPts val="300"/>
              </a:spcAft>
            </a:pPr>
            <a:r>
              <a:rPr lang="fr-CA" sz="1200" dirty="0" err="1">
                <a:solidFill>
                  <a:schemeClr val="tx1"/>
                </a:solidFill>
                <a:latin typeface="Arial" panose="020B0604020202020204" pitchFamily="34" charset="0"/>
              </a:rPr>
              <a:t>Michelina</a:t>
            </a:r>
            <a:r>
              <a:rPr lang="fr-CA" sz="1200" dirty="0">
                <a:solidFill>
                  <a:schemeClr val="tx1"/>
                </a:solidFill>
                <a:latin typeface="Arial" panose="020B0604020202020204" pitchFamily="34" charset="0"/>
              </a:rPr>
              <a:t> </a:t>
            </a:r>
            <a:r>
              <a:rPr lang="fr-CA" sz="1200" dirty="0" err="1">
                <a:solidFill>
                  <a:schemeClr val="tx1"/>
                </a:solidFill>
                <a:latin typeface="Arial" panose="020B0604020202020204" pitchFamily="34" charset="0"/>
              </a:rPr>
              <a:t>Mancuso</a:t>
            </a:r>
            <a:r>
              <a:rPr lang="fr-CA" sz="1200" b="0" dirty="0">
                <a:solidFill>
                  <a:schemeClr val="tx1"/>
                </a:solidFill>
                <a:latin typeface="Arial" panose="020B0604020202020204" pitchFamily="34" charset="0"/>
              </a:rPr>
              <a:t>, directrice exécutive à l’évaluation du rendement, Conseil de la santé du Nouveau-Brunswick</a:t>
            </a:r>
          </a:p>
          <a:p>
            <a:pPr>
              <a:lnSpc>
                <a:spcPts val="1800"/>
              </a:lnSpc>
              <a:spcBef>
                <a:spcPts val="300"/>
              </a:spcBef>
              <a:spcAft>
                <a:spcPts val="300"/>
              </a:spcAft>
            </a:pPr>
            <a:r>
              <a:rPr lang="fr-CA" sz="1200" dirty="0">
                <a:solidFill>
                  <a:schemeClr val="tx1"/>
                </a:solidFill>
                <a:latin typeface="Arial" panose="020B0604020202020204" pitchFamily="34" charset="0"/>
              </a:rPr>
              <a:t>Annette McKinnon</a:t>
            </a:r>
            <a:r>
              <a:rPr lang="fr-CA" sz="1200" b="0" dirty="0">
                <a:solidFill>
                  <a:schemeClr val="tx1"/>
                </a:solidFill>
                <a:latin typeface="Arial" panose="020B0604020202020204" pitchFamily="34" charset="0"/>
              </a:rPr>
              <a:t>, représentante des patients</a:t>
            </a:r>
          </a:p>
          <a:p>
            <a:pPr lvl="0">
              <a:lnSpc>
                <a:spcPts val="1800"/>
              </a:lnSpc>
              <a:spcBef>
                <a:spcPts val="300"/>
              </a:spcBef>
              <a:spcAft>
                <a:spcPts val="300"/>
              </a:spcAft>
            </a:pPr>
            <a:r>
              <a:rPr lang="fr-CA" sz="1200" dirty="0">
                <a:solidFill>
                  <a:schemeClr val="tx1"/>
                </a:solidFill>
                <a:latin typeface="Arial" panose="020B0604020202020204" pitchFamily="34" charset="0"/>
              </a:rPr>
              <a:t>D</a:t>
            </a:r>
            <a:r>
              <a:rPr lang="fr-CA" sz="1200" baseline="30000" dirty="0">
                <a:solidFill>
                  <a:schemeClr val="tx1"/>
                </a:solidFill>
                <a:latin typeface="Arial" panose="020B0604020202020204" pitchFamily="34" charset="0"/>
              </a:rPr>
              <a:t>r</a:t>
            </a:r>
            <a:r>
              <a:rPr lang="fr-CA" sz="1200" dirty="0">
                <a:solidFill>
                  <a:schemeClr val="tx1"/>
                </a:solidFill>
                <a:latin typeface="Arial" panose="020B0604020202020204" pitchFamily="34" charset="0"/>
              </a:rPr>
              <a:t> Jean-Frédéric </a:t>
            </a:r>
            <a:r>
              <a:rPr lang="fr-CA" sz="1200" dirty="0" smtClean="0">
                <a:solidFill>
                  <a:schemeClr val="tx1"/>
                </a:solidFill>
                <a:latin typeface="Arial" panose="020B0604020202020204" pitchFamily="34" charset="0"/>
              </a:rPr>
              <a:t>Levesque</a:t>
            </a:r>
            <a:r>
              <a:rPr lang="fr-CA" sz="1200" b="0" dirty="0">
                <a:solidFill>
                  <a:schemeClr val="tx1"/>
                </a:solidFill>
                <a:latin typeface="Arial" panose="020B0604020202020204" pitchFamily="34" charset="0"/>
              </a:rPr>
              <a:t>, administrateur général, Bureau d’information sur la santé, Nouvelle-Galles du Sud, Australie</a:t>
            </a:r>
          </a:p>
          <a:p>
            <a:pPr marL="0" indent="0">
              <a:lnSpc>
                <a:spcPts val="1800"/>
              </a:lnSpc>
              <a:spcBef>
                <a:spcPts val="300"/>
              </a:spcBef>
              <a:spcAft>
                <a:spcPts val="300"/>
              </a:spcAft>
              <a:buNone/>
            </a:pPr>
            <a:r>
              <a:rPr lang="fr-CA" sz="1200" b="0" dirty="0" smtClean="0">
                <a:solidFill>
                  <a:schemeClr val="tx1"/>
                </a:solidFill>
                <a:latin typeface="Arial" panose="020B0604020202020204" pitchFamily="34" charset="0"/>
              </a:rPr>
              <a:t>L’ICIS </a:t>
            </a:r>
            <a:r>
              <a:rPr lang="fr-CA" sz="1200" b="0" dirty="0">
                <a:solidFill>
                  <a:schemeClr val="tx1"/>
                </a:solidFill>
                <a:latin typeface="Arial" panose="020B0604020202020204" pitchFamily="34" charset="0"/>
              </a:rPr>
              <a:t>remercie tout particulièrement </a:t>
            </a:r>
            <a:r>
              <a:rPr lang="fr-CA" sz="1200" dirty="0">
                <a:solidFill>
                  <a:schemeClr val="tx1"/>
                </a:solidFill>
                <a:latin typeface="Arial" panose="020B0604020202020204" pitchFamily="34" charset="0"/>
              </a:rPr>
              <a:t>Lisa </a:t>
            </a:r>
            <a:r>
              <a:rPr lang="fr-CA" sz="1200" dirty="0" err="1">
                <a:solidFill>
                  <a:schemeClr val="tx1"/>
                </a:solidFill>
                <a:latin typeface="Arial" panose="020B0604020202020204" pitchFamily="34" charset="0"/>
              </a:rPr>
              <a:t>Corscadden</a:t>
            </a:r>
            <a:r>
              <a:rPr lang="fr-CA" sz="1200" b="0" dirty="0">
                <a:solidFill>
                  <a:schemeClr val="tx1"/>
                </a:solidFill>
                <a:latin typeface="Arial" panose="020B0604020202020204" pitchFamily="34" charset="0"/>
              </a:rPr>
              <a:t>, chercheuse principale, et </a:t>
            </a:r>
            <a:r>
              <a:rPr lang="fr-CA" sz="1200" dirty="0">
                <a:solidFill>
                  <a:schemeClr val="tx1"/>
                </a:solidFill>
                <a:latin typeface="Arial" panose="020B0604020202020204" pitchFamily="34" charset="0"/>
              </a:rPr>
              <a:t>Kim Sutherland</a:t>
            </a:r>
            <a:r>
              <a:rPr lang="fr-CA" sz="1200" b="0" dirty="0">
                <a:solidFill>
                  <a:schemeClr val="tx1"/>
                </a:solidFill>
                <a:latin typeface="Arial" panose="020B0604020202020204" pitchFamily="34" charset="0"/>
              </a:rPr>
              <a:t>, directrice principale, </a:t>
            </a:r>
            <a:r>
              <a:rPr lang="fr-CA" sz="1200" b="0" dirty="0" smtClean="0">
                <a:solidFill>
                  <a:schemeClr val="tx1"/>
                </a:solidFill>
                <a:latin typeface="Arial" panose="020B0604020202020204" pitchFamily="34" charset="0"/>
              </a:rPr>
              <a:t/>
            </a:r>
            <a:br>
              <a:rPr lang="fr-CA" sz="1200" b="0" dirty="0" smtClean="0">
                <a:solidFill>
                  <a:schemeClr val="tx1"/>
                </a:solidFill>
                <a:latin typeface="Arial" panose="020B0604020202020204" pitchFamily="34" charset="0"/>
              </a:rPr>
            </a:br>
            <a:r>
              <a:rPr lang="fr-CA" sz="1200" b="0" dirty="0" smtClean="0">
                <a:solidFill>
                  <a:schemeClr val="tx1"/>
                </a:solidFill>
                <a:latin typeface="Arial" panose="020B0604020202020204" pitchFamily="34" charset="0"/>
              </a:rPr>
              <a:t>du </a:t>
            </a:r>
            <a:r>
              <a:rPr lang="fr-CA" sz="1200" b="0" dirty="0">
                <a:solidFill>
                  <a:schemeClr val="tx1"/>
                </a:solidFill>
                <a:latin typeface="Arial" panose="020B0604020202020204" pitchFamily="34" charset="0"/>
              </a:rPr>
              <a:t>Bureau d’information sur la santé de </a:t>
            </a:r>
            <a:r>
              <a:rPr lang="fr-CA" sz="1200" b="0" dirty="0" smtClean="0">
                <a:solidFill>
                  <a:schemeClr val="tx1"/>
                </a:solidFill>
                <a:latin typeface="Arial" panose="020B0604020202020204" pitchFamily="34" charset="0"/>
              </a:rPr>
              <a:t>l’État </a:t>
            </a:r>
            <a:r>
              <a:rPr lang="fr-CA" sz="1200" b="0" dirty="0">
                <a:solidFill>
                  <a:schemeClr val="tx1"/>
                </a:solidFill>
                <a:latin typeface="Arial" panose="020B0604020202020204" pitchFamily="34" charset="0"/>
              </a:rPr>
              <a:t>australien de la </a:t>
            </a:r>
            <a:r>
              <a:rPr lang="fr-CA" sz="1200" b="0" dirty="0" smtClean="0">
                <a:solidFill>
                  <a:schemeClr val="tx1"/>
                </a:solidFill>
                <a:latin typeface="Arial" panose="020B0604020202020204" pitchFamily="34" charset="0"/>
              </a:rPr>
              <a:t>Nouvelle-Galles du Sud </a:t>
            </a:r>
            <a:r>
              <a:rPr lang="fr-CA" sz="1200" b="0" dirty="0">
                <a:solidFill>
                  <a:schemeClr val="tx1"/>
                </a:solidFill>
                <a:latin typeface="Arial" panose="020B0604020202020204" pitchFamily="34" charset="0"/>
              </a:rPr>
              <a:t>pour leurs commentaires.</a:t>
            </a:r>
          </a:p>
          <a:p>
            <a:pPr marL="0" lvl="0" indent="0">
              <a:lnSpc>
                <a:spcPts val="1800"/>
              </a:lnSpc>
              <a:spcBef>
                <a:spcPts val="300"/>
              </a:spcBef>
              <a:spcAft>
                <a:spcPts val="300"/>
              </a:spcAft>
              <a:buNone/>
            </a:pPr>
            <a:r>
              <a:rPr lang="fr-CA" sz="1200" b="0" dirty="0">
                <a:solidFill>
                  <a:schemeClr val="tx1"/>
                </a:solidFill>
                <a:latin typeface="Arial" panose="020B0604020202020204" pitchFamily="34" charset="0"/>
              </a:rPr>
              <a:t>Veuillez noter que les analyses et les conclusions figurant dans le présent document ne reflètent pas nécessairement les opinions des personnes ou des organismes mentionnés ci-dessus.</a:t>
            </a:r>
          </a:p>
          <a:p>
            <a:pPr marL="0" indent="0">
              <a:lnSpc>
                <a:spcPts val="1800"/>
              </a:lnSpc>
              <a:spcBef>
                <a:spcPts val="300"/>
              </a:spcBef>
              <a:spcAft>
                <a:spcPts val="300"/>
              </a:spcAft>
              <a:buNone/>
            </a:pPr>
            <a:r>
              <a:rPr lang="fr-CA" sz="1200" b="0" dirty="0">
                <a:solidFill>
                  <a:schemeClr val="tx1"/>
                </a:solidFill>
                <a:latin typeface="Arial" panose="020B0604020202020204" pitchFamily="34" charset="0"/>
              </a:rPr>
              <a:t>Nous tenons à remercier les membres de l’équipe principale de l’ICIS ainsi que ceux des autres sections de l’organisme </a:t>
            </a:r>
            <a:r>
              <a:rPr lang="fr-CA" sz="1200" b="0" dirty="0" smtClean="0">
                <a:solidFill>
                  <a:schemeClr val="tx1"/>
                </a:solidFill>
                <a:latin typeface="Arial" panose="020B0604020202020204" pitchFamily="34" charset="0"/>
              </a:rPr>
              <a:t>qui </a:t>
            </a:r>
            <a:r>
              <a:rPr lang="fr-CA" sz="1200" b="0" dirty="0">
                <a:solidFill>
                  <a:schemeClr val="tx1"/>
                </a:solidFill>
                <a:latin typeface="Arial" panose="020B0604020202020204" pitchFamily="34" charset="0"/>
              </a:rPr>
              <a:t>ont participé à l’élaboration de ce projet. Parmi les membres de l’équipe principale qui ont contribué à la production </a:t>
            </a:r>
            <a:r>
              <a:rPr lang="fr-CA" sz="1200" b="0" dirty="0" smtClean="0">
                <a:solidFill>
                  <a:schemeClr val="tx1"/>
                </a:solidFill>
                <a:latin typeface="Arial" panose="020B0604020202020204" pitchFamily="34" charset="0"/>
              </a:rPr>
              <a:t>de </a:t>
            </a:r>
            <a:r>
              <a:rPr lang="fr-CA" sz="1200" b="0" dirty="0">
                <a:solidFill>
                  <a:schemeClr val="tx1"/>
                </a:solidFill>
                <a:latin typeface="Arial" panose="020B0604020202020204" pitchFamily="34" charset="0"/>
              </a:rPr>
              <a:t>ce recueil de graphiques figurent Gilles Fortin, Tracy Johnson, Christopher Kuchciak, Christina Lawand, Kathleen Morris, Geoff Paltser, David Paton, Sheril Perry, Alain Yao, Alison </a:t>
            </a:r>
            <a:r>
              <a:rPr lang="fr-CA" sz="1200" b="0" dirty="0" smtClean="0">
                <a:solidFill>
                  <a:schemeClr val="tx1"/>
                </a:solidFill>
                <a:latin typeface="Arial" panose="020B0604020202020204" pitchFamily="34" charset="0"/>
              </a:rPr>
              <a:t>Ytsma</a:t>
            </a:r>
            <a:r>
              <a:rPr lang="en-US" sz="1200" b="0" dirty="0" smtClean="0">
                <a:solidFill>
                  <a:schemeClr val="tx1"/>
                </a:solidFill>
                <a:latin typeface="Arial" panose="020B0604020202020204" pitchFamily="34" charset="0"/>
              </a:rPr>
              <a:t>, </a:t>
            </a:r>
            <a:r>
              <a:rPr lang="en-US" sz="1200" b="0" dirty="0">
                <a:solidFill>
                  <a:schemeClr val="tx1"/>
                </a:solidFill>
                <a:latin typeface="Arial" panose="020B0604020202020204" pitchFamily="34" charset="0"/>
              </a:rPr>
              <a:t>Jingbo Zhang</a:t>
            </a:r>
            <a:r>
              <a:rPr lang="fr-CA" sz="1200" b="0" dirty="0" smtClean="0">
                <a:solidFill>
                  <a:schemeClr val="tx1"/>
                </a:solidFill>
                <a:latin typeface="Arial" panose="020B0604020202020204" pitchFamily="34" charset="0"/>
              </a:rPr>
              <a:t> </a:t>
            </a:r>
            <a:r>
              <a:rPr lang="fr-CA" sz="1200" b="0" dirty="0">
                <a:solidFill>
                  <a:schemeClr val="tx1"/>
                </a:solidFill>
                <a:latin typeface="Arial" panose="020B0604020202020204" pitchFamily="34" charset="0"/>
              </a:rPr>
              <a:t>et Annie Zhao.</a:t>
            </a:r>
          </a:p>
        </p:txBody>
      </p:sp>
      <p:sp>
        <p:nvSpPr>
          <p:cNvPr id="2" name="Title 1"/>
          <p:cNvSpPr>
            <a:spLocks noGrp="1"/>
          </p:cNvSpPr>
          <p:nvPr>
            <p:ph type="title"/>
            <p:custDataLst>
              <p:tags r:id="rId2"/>
            </p:custDataLst>
          </p:nvPr>
        </p:nvSpPr>
        <p:spPr/>
        <p:txBody>
          <a:bodyPr/>
          <a:lstStyle/>
          <a:p>
            <a:r>
              <a:rPr lang="en-CA" dirty="0" err="1"/>
              <a:t>Remerciements</a:t>
            </a:r>
            <a:r>
              <a:rPr lang="en-CA" dirty="0"/>
              <a:t> (suite)</a:t>
            </a:r>
          </a:p>
        </p:txBody>
      </p:sp>
    </p:spTree>
    <p:extLst>
      <p:ext uri="{BB962C8B-B14F-4D97-AF65-F5344CB8AC3E}">
        <p14:creationId xmlns:p14="http://schemas.microsoft.com/office/powerpoint/2010/main" val="20923006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22275" y="1124712"/>
            <a:ext cx="3827785" cy="4525963"/>
          </a:xfrm>
        </p:spPr>
        <p:txBody>
          <a:bodyPr>
            <a:noAutofit/>
          </a:bodyPr>
          <a:lstStyle/>
          <a:p>
            <a:pPr marL="0" indent="0">
              <a:lnSpc>
                <a:spcPts val="1800"/>
              </a:lnSpc>
              <a:buNone/>
            </a:pPr>
            <a:r>
              <a:rPr lang="fr-CA" sz="1200" b="0" dirty="0">
                <a:solidFill>
                  <a:schemeClr val="tx1"/>
                </a:solidFill>
                <a:latin typeface="Arial" panose="020B0604020202020204" pitchFamily="34" charset="0"/>
              </a:rPr>
              <a:t>L’Enquête internationale de 2016 du Fonds du Commonwealth sur les politiques de santé a été menée auprès d’adultes dans 11 pays : Allemagne, Australie, Canada, États-Unis, France, Norvège, Nouvelle-Zélande, Pays-Bas, </a:t>
            </a:r>
            <a:r>
              <a:rPr lang="fr-CA" sz="1200" b="0" dirty="0" smtClean="0">
                <a:solidFill>
                  <a:schemeClr val="tx1"/>
                </a:solidFill>
                <a:latin typeface="Arial" panose="020B0604020202020204" pitchFamily="34" charset="0"/>
              </a:rPr>
              <a:t>Royaume-Uni,</a:t>
            </a:r>
            <a:br>
              <a:rPr lang="fr-CA" sz="1200" b="0" dirty="0" smtClean="0">
                <a:solidFill>
                  <a:schemeClr val="tx1"/>
                </a:solidFill>
                <a:latin typeface="Arial" panose="020B0604020202020204" pitchFamily="34" charset="0"/>
              </a:rPr>
            </a:br>
            <a:r>
              <a:rPr lang="fr-CA" sz="1200" b="0" dirty="0" smtClean="0">
                <a:solidFill>
                  <a:schemeClr val="tx1"/>
                </a:solidFill>
                <a:latin typeface="Arial" panose="020B0604020202020204" pitchFamily="34" charset="0"/>
              </a:rPr>
              <a:t>Suède </a:t>
            </a:r>
            <a:r>
              <a:rPr lang="fr-CA" sz="1200" b="0" dirty="0">
                <a:solidFill>
                  <a:schemeClr val="tx1"/>
                </a:solidFill>
                <a:latin typeface="Arial" panose="020B0604020202020204" pitchFamily="34" charset="0"/>
              </a:rPr>
              <a:t>et Suisse. </a:t>
            </a:r>
          </a:p>
          <a:p>
            <a:pPr marL="0" indent="0">
              <a:lnSpc>
                <a:spcPts val="1800"/>
              </a:lnSpc>
              <a:buNone/>
            </a:pPr>
            <a:r>
              <a:rPr lang="fr-CA" sz="1200" b="0" dirty="0">
                <a:solidFill>
                  <a:schemeClr val="tx1"/>
                </a:solidFill>
                <a:latin typeface="Arial" panose="020B0604020202020204" pitchFamily="34" charset="0"/>
              </a:rPr>
              <a:t>Des </a:t>
            </a:r>
            <a:r>
              <a:rPr lang="fr-CA" sz="1200" b="0" dirty="0">
                <a:solidFill>
                  <a:schemeClr val="tx1"/>
                </a:solidFill>
                <a:latin typeface="Arial" panose="020B0604020202020204" pitchFamily="34" charset="0"/>
                <a:hlinkClick r:id="rId6"/>
              </a:rPr>
              <a:t>notes méthodologiques</a:t>
            </a:r>
            <a:r>
              <a:rPr lang="fr-CA" sz="1200" b="0" dirty="0">
                <a:solidFill>
                  <a:schemeClr val="tx1"/>
                </a:solidFill>
                <a:latin typeface="Arial" panose="020B0604020202020204" pitchFamily="34" charset="0"/>
              </a:rPr>
              <a:t> détaillées, y compris </a:t>
            </a:r>
            <a:r>
              <a:rPr lang="fr-CA" sz="1200" b="0" dirty="0" smtClean="0">
                <a:solidFill>
                  <a:schemeClr val="tx1"/>
                </a:solidFill>
                <a:latin typeface="Arial" panose="020B0604020202020204" pitchFamily="34" charset="0"/>
              </a:rPr>
              <a:t/>
            </a:r>
            <a:br>
              <a:rPr lang="fr-CA" sz="1200" b="0" dirty="0" smtClean="0">
                <a:solidFill>
                  <a:schemeClr val="tx1"/>
                </a:solidFill>
                <a:latin typeface="Arial" panose="020B0604020202020204" pitchFamily="34" charset="0"/>
              </a:rPr>
            </a:br>
            <a:r>
              <a:rPr lang="fr-CA" sz="1200" b="0" dirty="0" smtClean="0">
                <a:solidFill>
                  <a:schemeClr val="tx1"/>
                </a:solidFill>
                <a:latin typeface="Arial" panose="020B0604020202020204" pitchFamily="34" charset="0"/>
              </a:rPr>
              <a:t>une </a:t>
            </a:r>
            <a:r>
              <a:rPr lang="fr-CA" sz="1200" b="0" dirty="0">
                <a:solidFill>
                  <a:schemeClr val="tx1"/>
                </a:solidFill>
                <a:latin typeface="Arial" panose="020B0604020202020204" pitchFamily="34" charset="0"/>
              </a:rPr>
              <a:t>liste complète des taux de réponse dans tous </a:t>
            </a:r>
            <a:r>
              <a:rPr lang="fr-CA" sz="1200" b="0" dirty="0" smtClean="0">
                <a:solidFill>
                  <a:schemeClr val="tx1"/>
                </a:solidFill>
                <a:latin typeface="Arial" panose="020B0604020202020204" pitchFamily="34" charset="0"/>
              </a:rPr>
              <a:t/>
            </a:r>
            <a:br>
              <a:rPr lang="fr-CA" sz="1200" b="0" dirty="0" smtClean="0">
                <a:solidFill>
                  <a:schemeClr val="tx1"/>
                </a:solidFill>
                <a:latin typeface="Arial" panose="020B0604020202020204" pitchFamily="34" charset="0"/>
              </a:rPr>
            </a:br>
            <a:r>
              <a:rPr lang="fr-CA" sz="1200" b="0" dirty="0" smtClean="0">
                <a:solidFill>
                  <a:schemeClr val="tx1"/>
                </a:solidFill>
                <a:latin typeface="Arial" panose="020B0604020202020204" pitchFamily="34" charset="0"/>
              </a:rPr>
              <a:t>les </a:t>
            </a:r>
            <a:r>
              <a:rPr lang="fr-CA" sz="1200" b="0" dirty="0">
                <a:solidFill>
                  <a:schemeClr val="tx1"/>
                </a:solidFill>
                <a:latin typeface="Arial" panose="020B0604020202020204" pitchFamily="34" charset="0"/>
              </a:rPr>
              <a:t>pays sondés, sont accessibles en ligne. </a:t>
            </a:r>
          </a:p>
          <a:p>
            <a:pPr marL="0" indent="0">
              <a:lnSpc>
                <a:spcPts val="1800"/>
              </a:lnSpc>
              <a:buNone/>
            </a:pPr>
            <a:r>
              <a:rPr lang="fr-CA" sz="1200" b="0" dirty="0">
                <a:solidFill>
                  <a:schemeClr val="tx1"/>
                </a:solidFill>
                <a:latin typeface="Arial" panose="020B0604020202020204" pitchFamily="34" charset="0"/>
              </a:rPr>
              <a:t>Au Canada, la firme Social Science </a:t>
            </a:r>
            <a:r>
              <a:rPr lang="fr-CA" sz="1200" b="0" dirty="0" err="1">
                <a:solidFill>
                  <a:schemeClr val="tx1"/>
                </a:solidFill>
                <a:latin typeface="Arial" panose="020B0604020202020204" pitchFamily="34" charset="0"/>
              </a:rPr>
              <a:t>Research</a:t>
            </a:r>
            <a:r>
              <a:rPr lang="fr-CA" sz="1200" b="0" dirty="0">
                <a:solidFill>
                  <a:schemeClr val="tx1"/>
                </a:solidFill>
                <a:latin typeface="Arial" panose="020B0604020202020204" pitchFamily="34" charset="0"/>
              </a:rPr>
              <a:t> Solutions (SSRS) a mené l’enquête par téléphone (lignes téléphoniques terrestres et cellulaires) auprès de </a:t>
            </a:r>
            <a:r>
              <a:rPr lang="fr-CA" sz="1200" dirty="0">
                <a:solidFill>
                  <a:schemeClr val="tx1"/>
                </a:solidFill>
                <a:latin typeface="Arial" panose="020B0604020202020204" pitchFamily="34" charset="0"/>
              </a:rPr>
              <a:t>4 547 </a:t>
            </a:r>
            <a:r>
              <a:rPr lang="fr-CA" sz="1200" b="0" dirty="0">
                <a:solidFill>
                  <a:schemeClr val="tx1"/>
                </a:solidFill>
                <a:latin typeface="Arial" panose="020B0604020202020204" pitchFamily="34" charset="0"/>
              </a:rPr>
              <a:t>répondants entre mars et juin 2016. Les </a:t>
            </a:r>
            <a:r>
              <a:rPr lang="fr-CA" sz="1200" b="0" dirty="0" smtClean="0">
                <a:solidFill>
                  <a:schemeClr val="tx1"/>
                </a:solidFill>
                <a:latin typeface="Arial" panose="020B0604020202020204" pitchFamily="34" charset="0"/>
              </a:rPr>
              <a:t/>
            </a:r>
            <a:br>
              <a:rPr lang="fr-CA" sz="1200" b="0" dirty="0" smtClean="0">
                <a:solidFill>
                  <a:schemeClr val="tx1"/>
                </a:solidFill>
                <a:latin typeface="Arial" panose="020B0604020202020204" pitchFamily="34" charset="0"/>
              </a:rPr>
            </a:br>
            <a:r>
              <a:rPr lang="fr-CA" sz="1200" b="0" dirty="0" smtClean="0">
                <a:solidFill>
                  <a:schemeClr val="tx1"/>
                </a:solidFill>
                <a:latin typeface="Arial" panose="020B0604020202020204" pitchFamily="34" charset="0"/>
              </a:rPr>
              <a:t>3 </a:t>
            </a:r>
            <a:r>
              <a:rPr lang="fr-CA" sz="1200" b="0" dirty="0">
                <a:solidFill>
                  <a:schemeClr val="tx1"/>
                </a:solidFill>
                <a:latin typeface="Arial" panose="020B0604020202020204" pitchFamily="34" charset="0"/>
              </a:rPr>
              <a:t>territoires canadiens n’ont pas été inclus dans les résultats provinciaux en raison de la petite taille de leur échantillon. Au Québec et en Ontario, la taille </a:t>
            </a:r>
            <a:r>
              <a:rPr lang="fr-CA" sz="1200" b="0" dirty="0" smtClean="0">
                <a:solidFill>
                  <a:schemeClr val="tx1"/>
                </a:solidFill>
                <a:latin typeface="Arial" panose="020B0604020202020204" pitchFamily="34" charset="0"/>
              </a:rPr>
              <a:t/>
            </a:r>
            <a:br>
              <a:rPr lang="fr-CA" sz="1200" b="0" dirty="0" smtClean="0">
                <a:solidFill>
                  <a:schemeClr val="tx1"/>
                </a:solidFill>
                <a:latin typeface="Arial" panose="020B0604020202020204" pitchFamily="34" charset="0"/>
              </a:rPr>
            </a:br>
            <a:r>
              <a:rPr lang="fr-CA" sz="1200" b="0" dirty="0" smtClean="0">
                <a:solidFill>
                  <a:schemeClr val="tx1"/>
                </a:solidFill>
                <a:latin typeface="Arial" panose="020B0604020202020204" pitchFamily="34" charset="0"/>
              </a:rPr>
              <a:t>des </a:t>
            </a:r>
            <a:r>
              <a:rPr lang="fr-CA" sz="1200" b="0" dirty="0">
                <a:solidFill>
                  <a:schemeClr val="tx1"/>
                </a:solidFill>
                <a:latin typeface="Arial" panose="020B0604020202020204" pitchFamily="34" charset="0"/>
              </a:rPr>
              <a:t>échantillons était plus grande en raison du financement supplémentaire accordé par des organismes provinciaux. Le taux de réponse global </a:t>
            </a:r>
            <a:r>
              <a:rPr lang="fr-CA" sz="1200" b="0" dirty="0" smtClean="0">
                <a:solidFill>
                  <a:schemeClr val="tx1"/>
                </a:solidFill>
                <a:latin typeface="Arial" panose="020B0604020202020204" pitchFamily="34" charset="0"/>
              </a:rPr>
              <a:t/>
            </a:r>
            <a:br>
              <a:rPr lang="fr-CA" sz="1200" b="0" dirty="0" smtClean="0">
                <a:solidFill>
                  <a:schemeClr val="tx1"/>
                </a:solidFill>
                <a:latin typeface="Arial" panose="020B0604020202020204" pitchFamily="34" charset="0"/>
              </a:rPr>
            </a:br>
            <a:r>
              <a:rPr lang="fr-CA" sz="1200" b="0" dirty="0" smtClean="0">
                <a:solidFill>
                  <a:schemeClr val="tx1"/>
                </a:solidFill>
                <a:latin typeface="Arial" panose="020B0604020202020204" pitchFamily="34" charset="0"/>
              </a:rPr>
              <a:t>au </a:t>
            </a:r>
            <a:r>
              <a:rPr lang="fr-CA" sz="1200" b="0" dirty="0">
                <a:solidFill>
                  <a:schemeClr val="tx1"/>
                </a:solidFill>
                <a:latin typeface="Arial" panose="020B0604020202020204" pitchFamily="34" charset="0"/>
              </a:rPr>
              <a:t>Canada se chiffre à </a:t>
            </a:r>
            <a:r>
              <a:rPr lang="fr-CA" sz="1200" dirty="0">
                <a:solidFill>
                  <a:schemeClr val="tx1"/>
                </a:solidFill>
                <a:latin typeface="Arial" panose="020B0604020202020204" pitchFamily="34" charset="0"/>
              </a:rPr>
              <a:t>21,4 %</a:t>
            </a:r>
            <a:r>
              <a:rPr lang="fr-CA" sz="1200" b="0" dirty="0">
                <a:solidFill>
                  <a:schemeClr val="tx1"/>
                </a:solidFill>
                <a:latin typeface="Arial" panose="020B0604020202020204" pitchFamily="34" charset="0"/>
              </a:rPr>
              <a:t>.</a:t>
            </a:r>
          </a:p>
        </p:txBody>
      </p:sp>
      <p:sp>
        <p:nvSpPr>
          <p:cNvPr id="2" name="Title 1"/>
          <p:cNvSpPr>
            <a:spLocks noGrp="1"/>
          </p:cNvSpPr>
          <p:nvPr>
            <p:ph type="title"/>
            <p:custDataLst>
              <p:tags r:id="rId2"/>
            </p:custDataLst>
          </p:nvPr>
        </p:nvSpPr>
        <p:spPr/>
        <p:txBody>
          <a:bodyPr/>
          <a:lstStyle/>
          <a:p>
            <a:r>
              <a:rPr lang="en-CA" dirty="0"/>
              <a:t>Notes </a:t>
            </a:r>
            <a:r>
              <a:rPr lang="en-CA" dirty="0" err="1"/>
              <a:t>méthodologiques</a:t>
            </a:r>
            <a:endParaRPr lang="en-CA" dirty="0"/>
          </a:p>
        </p:txBody>
      </p:sp>
      <p:graphicFrame>
        <p:nvGraphicFramePr>
          <p:cNvPr id="5" name="Table 4"/>
          <p:cNvGraphicFramePr>
            <a:graphicFrameLocks noGrp="1"/>
          </p:cNvGraphicFramePr>
          <p:nvPr>
            <p:custDataLst>
              <p:tags r:id="rId3"/>
            </p:custDataLst>
            <p:extLst>
              <p:ext uri="{D42A27DB-BD31-4B8C-83A1-F6EECF244321}">
                <p14:modId xmlns:p14="http://schemas.microsoft.com/office/powerpoint/2010/main" val="2671163726"/>
              </p:ext>
            </p:extLst>
          </p:nvPr>
        </p:nvGraphicFramePr>
        <p:xfrm>
          <a:off x="4572000" y="1255370"/>
          <a:ext cx="4248472" cy="4693910"/>
        </p:xfrm>
        <a:graphic>
          <a:graphicData uri="http://schemas.openxmlformats.org/drawingml/2006/table">
            <a:tbl>
              <a:tblPr firstRow="1">
                <a:tableStyleId>{073A0DAA-6AF3-43AB-8588-CEC1D06C72B9}</a:tableStyleId>
              </a:tblPr>
              <a:tblGrid>
                <a:gridCol w="93610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820610">
                  <a:extLst>
                    <a:ext uri="{9D8B030D-6E8A-4147-A177-3AD203B41FA5}">
                      <a16:colId xmlns:a16="http://schemas.microsoft.com/office/drawing/2014/main" val="20002"/>
                    </a:ext>
                  </a:extLst>
                </a:gridCol>
                <a:gridCol w="547542">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tblGrid>
              <a:tr h="360040">
                <a:tc>
                  <a:txBody>
                    <a:bodyPr/>
                    <a:lstStyle/>
                    <a:p>
                      <a:pPr algn="ctr" fontAlgn="ctr"/>
                      <a:r>
                        <a:rPr lang="fr-CA" sz="1300" u="none" strike="noStrike" noProof="0" dirty="0" smtClean="0">
                          <a:solidFill>
                            <a:schemeClr val="tx1"/>
                          </a:solidFill>
                          <a:effectLst/>
                          <a:latin typeface="+mn-lt"/>
                          <a:cs typeface="Arial" panose="020B0604020202020204" pitchFamily="34" charset="0"/>
                        </a:rPr>
                        <a:t>Province ou territoire</a:t>
                      </a:r>
                    </a:p>
                  </a:txBody>
                  <a:tcPr marL="36576" marR="36576" marT="73152" marB="73152"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ctr"/>
                      <a:r>
                        <a:rPr lang="fr-CA" sz="1300" u="none" strike="noStrike" noProof="0" dirty="0" smtClean="0">
                          <a:solidFill>
                            <a:schemeClr val="tx1"/>
                          </a:solidFill>
                          <a:effectLst/>
                          <a:latin typeface="+mn-lt"/>
                          <a:cs typeface="Arial" panose="020B0604020202020204" pitchFamily="34" charset="0"/>
                        </a:rPr>
                        <a:t>Lignes téléphoniques terrestres</a:t>
                      </a: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ctr"/>
                      <a:r>
                        <a:rPr lang="fr-CA" sz="1300" u="none" strike="noStrike" noProof="0" dirty="0" smtClean="0">
                          <a:solidFill>
                            <a:schemeClr val="tx1"/>
                          </a:solidFill>
                          <a:effectLst/>
                          <a:latin typeface="+mn-lt"/>
                          <a:cs typeface="Arial" panose="020B0604020202020204" pitchFamily="34" charset="0"/>
                        </a:rPr>
                        <a:t>Cellulaires</a:t>
                      </a: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ctr"/>
                      <a:r>
                        <a:rPr lang="fr-CA" sz="1300" u="none" strike="noStrike" noProof="0" dirty="0" smtClean="0">
                          <a:solidFill>
                            <a:schemeClr val="tx1"/>
                          </a:solidFill>
                          <a:effectLst/>
                          <a:latin typeface="+mn-lt"/>
                          <a:cs typeface="Arial" panose="020B0604020202020204" pitchFamily="34" charset="0"/>
                        </a:rPr>
                        <a:t>Total</a:t>
                      </a:r>
                      <a:endParaRPr lang="fr-CA" sz="1300" b="1" i="0" u="none" strike="noStrike" noProof="0" dirty="0">
                        <a:solidFill>
                          <a:schemeClr val="tx1"/>
                        </a:solidFill>
                        <a:effectLst/>
                        <a:latin typeface="+mn-lt"/>
                        <a:cs typeface="Arial" panose="020B0604020202020204" pitchFamily="34" charset="0"/>
                      </a:endParaRPr>
                    </a:p>
                  </a:txBody>
                  <a:tcPr marL="36576" marR="36576"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ctr"/>
                      <a:r>
                        <a:rPr lang="fr-CA" sz="1300" u="none" strike="noStrike" noProof="0" dirty="0" smtClean="0">
                          <a:solidFill>
                            <a:schemeClr val="tx1"/>
                          </a:solidFill>
                          <a:effectLst/>
                          <a:latin typeface="+mn-lt"/>
                          <a:cs typeface="Arial" panose="020B0604020202020204" pitchFamily="34" charset="0"/>
                        </a:rPr>
                        <a:t>Répartition (%)</a:t>
                      </a:r>
                    </a:p>
                  </a:txBody>
                  <a:tcPr marL="36576" marR="36576" marT="73152" marB="73152"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12415">
                <a:tc>
                  <a:txBody>
                    <a:bodyPr/>
                    <a:lstStyle/>
                    <a:p>
                      <a:pPr algn="l" fontAlgn="ctr"/>
                      <a:r>
                        <a:rPr lang="fr-CA" sz="1300" b="1" u="none" strike="noStrike" noProof="0" dirty="0" smtClean="0">
                          <a:effectLst/>
                          <a:latin typeface="+mn-lt"/>
                          <a:cs typeface="Arial" panose="020B0604020202020204" pitchFamily="34" charset="0"/>
                        </a:rPr>
                        <a:t>T.-N.-L. </a:t>
                      </a:r>
                    </a:p>
                  </a:txBody>
                  <a:tcPr marL="73152" marR="36576" marT="36576" marB="3657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177</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320040"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76</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10312"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253</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6 %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28600" marT="73152" marB="36576">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2415">
                <a:tc>
                  <a:txBody>
                    <a:bodyPr/>
                    <a:lstStyle/>
                    <a:p>
                      <a:pPr algn="l" fontAlgn="ctr"/>
                      <a:r>
                        <a:rPr lang="fr-CA" sz="1300" b="1" u="none" strike="noStrike" noProof="0" dirty="0" smtClean="0">
                          <a:effectLst/>
                          <a:latin typeface="+mn-lt"/>
                          <a:cs typeface="Arial" panose="020B0604020202020204" pitchFamily="34" charset="0"/>
                        </a:rPr>
                        <a:t>Î.-P.-É.</a:t>
                      </a:r>
                    </a:p>
                  </a:txBody>
                  <a:tcPr marL="73152" marR="36576" marT="36576" marB="3657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172</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320040"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79</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10312"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6 %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28600" marT="73152" marB="36576">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9576">
                <a:tc>
                  <a:txBody>
                    <a:bodyPr/>
                    <a:lstStyle/>
                    <a:p>
                      <a:pPr algn="l" fontAlgn="ctr"/>
                      <a:r>
                        <a:rPr lang="fr-CA" sz="1300" b="1" u="none" strike="noStrike" noProof="0" dirty="0" smtClean="0">
                          <a:effectLst/>
                          <a:latin typeface="+mn-lt"/>
                          <a:cs typeface="Arial" panose="020B0604020202020204" pitchFamily="34" charset="0"/>
                        </a:rPr>
                        <a:t>N.-É.</a:t>
                      </a:r>
                    </a:p>
                  </a:txBody>
                  <a:tcPr marL="73152" marR="36576" marT="36576" marB="3657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184</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320040"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69</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10312"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253</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6 %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28600" marT="73152" marB="36576">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0401">
                <a:tc>
                  <a:txBody>
                    <a:bodyPr/>
                    <a:lstStyle/>
                    <a:p>
                      <a:pPr algn="l" fontAlgn="ctr"/>
                      <a:r>
                        <a:rPr lang="fr-CA" sz="1300" b="1" u="none" strike="noStrike" noProof="0" dirty="0" smtClean="0">
                          <a:effectLst/>
                          <a:latin typeface="+mn-lt"/>
                          <a:cs typeface="Arial" panose="020B0604020202020204" pitchFamily="34" charset="0"/>
                        </a:rPr>
                        <a:t>N.-B.</a:t>
                      </a:r>
                    </a:p>
                  </a:txBody>
                  <a:tcPr marL="73152" marR="36576" marT="36576" marB="3657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192</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320040"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59</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10312"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6 %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28600" marT="73152" marB="36576">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9576">
                <a:tc>
                  <a:txBody>
                    <a:bodyPr/>
                    <a:lstStyle/>
                    <a:p>
                      <a:pPr algn="l" fontAlgn="ctr"/>
                      <a:r>
                        <a:rPr lang="fr-CA" sz="1300" b="1" u="none" strike="noStrike" noProof="0" dirty="0" err="1" smtClean="0">
                          <a:effectLst/>
                          <a:latin typeface="+mn-lt"/>
                          <a:cs typeface="Arial" panose="020B0604020202020204" pitchFamily="34" charset="0"/>
                        </a:rPr>
                        <a:t>Qc</a:t>
                      </a:r>
                      <a:endParaRPr lang="fr-CA" sz="1300" b="1" u="none" strike="noStrike" noProof="0" dirty="0" smtClean="0">
                        <a:effectLst/>
                        <a:latin typeface="+mn-lt"/>
                        <a:cs typeface="Arial" panose="020B0604020202020204" pitchFamily="34" charset="0"/>
                      </a:endParaRPr>
                    </a:p>
                  </a:txBody>
                  <a:tcPr marL="73152" marR="36576" marT="36576" marB="3657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741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320040"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261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10312"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1</a:t>
                      </a:r>
                      <a:r>
                        <a:rPr lang="en-US" sz="1100" u="none" strike="noStrike" baseline="0" dirty="0" smtClean="0">
                          <a:effectLst/>
                          <a:latin typeface="Arial" panose="020B0604020202020204" pitchFamily="34" charset="0"/>
                          <a:cs typeface="Arial" panose="020B0604020202020204" pitchFamily="34" charset="0"/>
                        </a:rPr>
                        <a:t> </a:t>
                      </a:r>
                      <a:r>
                        <a:rPr lang="en-US" sz="1100" u="none" strike="noStrike" dirty="0" smtClean="0">
                          <a:effectLst/>
                          <a:latin typeface="Arial" panose="020B0604020202020204" pitchFamily="34" charset="0"/>
                          <a:cs typeface="Arial" panose="020B0604020202020204" pitchFamily="34" charset="0"/>
                        </a:rPr>
                        <a:t>002</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22 %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28600" marT="73152" marB="36576">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9576">
                <a:tc>
                  <a:txBody>
                    <a:bodyPr/>
                    <a:lstStyle/>
                    <a:p>
                      <a:pPr algn="l" fontAlgn="ctr"/>
                      <a:r>
                        <a:rPr lang="fr-CA" sz="1300" b="1" u="none" strike="noStrike" noProof="0" dirty="0" smtClean="0">
                          <a:effectLst/>
                          <a:latin typeface="+mn-lt"/>
                          <a:cs typeface="Arial" panose="020B0604020202020204" pitchFamily="34" charset="0"/>
                        </a:rPr>
                        <a:t>Ont.</a:t>
                      </a:r>
                      <a:endParaRPr lang="fr-CA" sz="1300" b="1" i="0" u="none" strike="noStrike" noProof="0" dirty="0">
                        <a:solidFill>
                          <a:srgbClr val="000000"/>
                        </a:solidFill>
                        <a:effectLst/>
                        <a:latin typeface="+mn-lt"/>
                        <a:cs typeface="Arial" panose="020B0604020202020204" pitchFamily="34" charset="0"/>
                      </a:endParaRPr>
                    </a:p>
                  </a:txBody>
                  <a:tcPr marL="73152" marR="36576" marT="36576" marB="3657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1</a:t>
                      </a:r>
                      <a:r>
                        <a:rPr lang="en-US" sz="1100" u="none" strike="noStrike" baseline="0" dirty="0" smtClean="0">
                          <a:effectLst/>
                          <a:latin typeface="Arial" panose="020B0604020202020204" pitchFamily="34" charset="0"/>
                          <a:cs typeface="Arial" panose="020B0604020202020204" pitchFamily="34" charset="0"/>
                        </a:rPr>
                        <a:t> </a:t>
                      </a:r>
                      <a:r>
                        <a:rPr lang="en-US" sz="1100" u="none" strike="noStrike" dirty="0" smtClean="0">
                          <a:effectLst/>
                          <a:latin typeface="Arial" panose="020B0604020202020204" pitchFamily="34" charset="0"/>
                          <a:cs typeface="Arial" panose="020B0604020202020204" pitchFamily="34" charset="0"/>
                        </a:rPr>
                        <a:t>119</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320040"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381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10312"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1 500</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33 %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28600" marT="73152" marB="36576">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09576">
                <a:tc>
                  <a:txBody>
                    <a:bodyPr/>
                    <a:lstStyle/>
                    <a:p>
                      <a:pPr algn="l" fontAlgn="ctr"/>
                      <a:r>
                        <a:rPr lang="fr-CA" sz="1300" b="1" u="none" strike="noStrike" noProof="0" dirty="0" smtClean="0">
                          <a:effectLst/>
                          <a:latin typeface="+mn-lt"/>
                          <a:cs typeface="Arial" panose="020B0604020202020204" pitchFamily="34" charset="0"/>
                        </a:rPr>
                        <a:t>Man.</a:t>
                      </a:r>
                      <a:endParaRPr lang="fr-CA" sz="1300" b="1" i="0" u="none" strike="noStrike" noProof="0" dirty="0">
                        <a:solidFill>
                          <a:srgbClr val="000000"/>
                        </a:solidFill>
                        <a:effectLst/>
                        <a:latin typeface="+mn-lt"/>
                        <a:cs typeface="Arial" panose="020B0604020202020204" pitchFamily="34" charset="0"/>
                      </a:endParaRPr>
                    </a:p>
                  </a:txBody>
                  <a:tcPr marL="73152" marR="36576" marT="36576" marB="3657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201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320040"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54</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10312"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255</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6 %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28600" marT="73152" marB="36576">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0401">
                <a:tc>
                  <a:txBody>
                    <a:bodyPr/>
                    <a:lstStyle/>
                    <a:p>
                      <a:pPr algn="l" fontAlgn="ctr"/>
                      <a:r>
                        <a:rPr lang="fr-CA" sz="1300" b="1" u="none" strike="noStrike" noProof="0" dirty="0" err="1" smtClean="0">
                          <a:effectLst/>
                          <a:latin typeface="+mn-lt"/>
                          <a:cs typeface="Arial" panose="020B0604020202020204" pitchFamily="34" charset="0"/>
                        </a:rPr>
                        <a:t>Sask</a:t>
                      </a:r>
                      <a:r>
                        <a:rPr lang="fr-CA" sz="1300" b="1" u="none" strike="noStrike" noProof="0" dirty="0" smtClean="0">
                          <a:effectLst/>
                          <a:latin typeface="+mn-lt"/>
                          <a:cs typeface="Arial" panose="020B0604020202020204" pitchFamily="34" charset="0"/>
                        </a:rPr>
                        <a:t>.</a:t>
                      </a:r>
                      <a:endParaRPr lang="fr-CA" sz="1300" b="1" i="0" u="none" strike="noStrike" noProof="0" dirty="0">
                        <a:solidFill>
                          <a:srgbClr val="000000"/>
                        </a:solidFill>
                        <a:effectLst/>
                        <a:latin typeface="+mn-lt"/>
                        <a:cs typeface="Arial" panose="020B0604020202020204" pitchFamily="34" charset="0"/>
                      </a:endParaRPr>
                    </a:p>
                  </a:txBody>
                  <a:tcPr marL="73152" marR="36576" marT="36576" marB="3657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170</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320040"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81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10312"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6 %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28600" marT="73152" marB="36576">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09576">
                <a:tc>
                  <a:txBody>
                    <a:bodyPr/>
                    <a:lstStyle/>
                    <a:p>
                      <a:pPr algn="l" fontAlgn="ctr"/>
                      <a:r>
                        <a:rPr lang="fr-CA" sz="1300" b="1" u="none" strike="noStrike" noProof="0" dirty="0" err="1" smtClean="0">
                          <a:effectLst/>
                          <a:latin typeface="+mn-lt"/>
                          <a:cs typeface="Arial" panose="020B0604020202020204" pitchFamily="34" charset="0"/>
                        </a:rPr>
                        <a:t>Alb</a:t>
                      </a:r>
                      <a:r>
                        <a:rPr lang="fr-CA" sz="1300" b="1" u="none" strike="noStrike" noProof="0" dirty="0" smtClean="0">
                          <a:effectLst/>
                          <a:latin typeface="+mn-lt"/>
                          <a:cs typeface="Arial" panose="020B0604020202020204" pitchFamily="34" charset="0"/>
                        </a:rPr>
                        <a:t>.</a:t>
                      </a:r>
                    </a:p>
                  </a:txBody>
                  <a:tcPr marL="73152" marR="36576" marT="36576" marB="3657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177</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320040"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94</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10312"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271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6 %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28600" marT="73152" marB="36576">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10401">
                <a:tc>
                  <a:txBody>
                    <a:bodyPr/>
                    <a:lstStyle/>
                    <a:p>
                      <a:pPr algn="l" fontAlgn="ctr"/>
                      <a:r>
                        <a:rPr lang="fr-CA" sz="1300" b="1" u="none" strike="noStrike" noProof="0" dirty="0" smtClean="0">
                          <a:effectLst/>
                          <a:latin typeface="+mn-lt"/>
                          <a:cs typeface="Arial" panose="020B0604020202020204" pitchFamily="34" charset="0"/>
                        </a:rPr>
                        <a:t>C.-B.</a:t>
                      </a:r>
                    </a:p>
                  </a:txBody>
                  <a:tcPr marL="73152" marR="36576" marT="36576" marB="3657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183</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320040"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71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10312"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254</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6 %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28600" marT="73152" marB="36576">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09576">
                <a:tc>
                  <a:txBody>
                    <a:bodyPr/>
                    <a:lstStyle/>
                    <a:p>
                      <a:pPr algn="l" fontAlgn="ctr"/>
                      <a:r>
                        <a:rPr lang="fr-CA" sz="1300" b="1" u="none" strike="noStrike" noProof="0" dirty="0" err="1" smtClean="0">
                          <a:effectLst/>
                          <a:latin typeface="+mn-lt"/>
                          <a:cs typeface="Arial" panose="020B0604020202020204" pitchFamily="34" charset="0"/>
                        </a:rPr>
                        <a:t>Yn</a:t>
                      </a:r>
                      <a:endParaRPr lang="fr-CA" sz="1300" b="1" u="none" strike="noStrike" noProof="0" dirty="0" smtClean="0">
                        <a:effectLst/>
                        <a:latin typeface="+mn-lt"/>
                        <a:cs typeface="Arial" panose="020B0604020202020204" pitchFamily="34" charset="0"/>
                      </a:endParaRPr>
                    </a:p>
                  </a:txBody>
                  <a:tcPr marL="73152" marR="36576" marT="36576" marB="3657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0</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320040"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10312"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0 %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28600" marT="73152" marB="36576">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10401">
                <a:tc>
                  <a:txBody>
                    <a:bodyPr/>
                    <a:lstStyle/>
                    <a:p>
                      <a:pPr algn="l" fontAlgn="ctr"/>
                      <a:r>
                        <a:rPr lang="fr-CA" sz="1300" b="1" u="none" strike="noStrike" noProof="0" dirty="0" smtClean="0">
                          <a:effectLst/>
                          <a:latin typeface="+mn-lt"/>
                          <a:cs typeface="Arial" panose="020B0604020202020204" pitchFamily="34" charset="0"/>
                        </a:rPr>
                        <a:t>T.N.-O</a:t>
                      </a:r>
                    </a:p>
                  </a:txBody>
                  <a:tcPr marL="73152" marR="36576" marT="36576" marB="3657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0</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320040"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10312"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0 %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28600" marT="73152" marB="36576">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09576">
                <a:tc>
                  <a:txBody>
                    <a:bodyPr/>
                    <a:lstStyle/>
                    <a:p>
                      <a:pPr algn="l" fontAlgn="ctr"/>
                      <a:r>
                        <a:rPr lang="fr-CA" sz="1300" b="1" u="none" strike="noStrike" noProof="0" dirty="0" err="1" smtClean="0">
                          <a:effectLst/>
                          <a:latin typeface="+mn-lt"/>
                          <a:cs typeface="Arial" panose="020B0604020202020204" pitchFamily="34" charset="0"/>
                        </a:rPr>
                        <a:t>Nun</a:t>
                      </a:r>
                      <a:r>
                        <a:rPr lang="fr-CA" sz="1300" b="1" u="none" strike="noStrike" noProof="0" dirty="0" smtClean="0">
                          <a:effectLst/>
                          <a:latin typeface="+mn-lt"/>
                          <a:cs typeface="Arial" panose="020B0604020202020204" pitchFamily="34" charset="0"/>
                        </a:rPr>
                        <a:t>.</a:t>
                      </a:r>
                      <a:endParaRPr lang="fr-CA" sz="1300" b="1" i="0" u="none" strike="noStrike" noProof="0" dirty="0">
                        <a:solidFill>
                          <a:srgbClr val="000000"/>
                        </a:solidFill>
                        <a:effectLst/>
                        <a:latin typeface="+mn-lt"/>
                        <a:cs typeface="Arial" panose="020B0604020202020204" pitchFamily="34" charset="0"/>
                      </a:endParaRPr>
                    </a:p>
                  </a:txBody>
                  <a:tcPr marL="73152" marR="36576" marT="36576" marB="3657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1</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320040"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3</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10312"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a:effectLst/>
                          <a:latin typeface="Arial" panose="020B0604020202020204" pitchFamily="34" charset="0"/>
                          <a:cs typeface="Arial" panose="020B0604020202020204" pitchFamily="34" charset="0"/>
                        </a:rPr>
                        <a:t>4</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0 %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36576" marR="228600" marT="73152" marB="36576">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09576">
                <a:tc>
                  <a:txBody>
                    <a:bodyPr/>
                    <a:lstStyle/>
                    <a:p>
                      <a:pPr algn="l" fontAlgn="ctr"/>
                      <a:r>
                        <a:rPr lang="fr-CA" sz="1300" b="1" u="none" strike="noStrike" noProof="0" dirty="0" smtClean="0">
                          <a:effectLst/>
                          <a:latin typeface="+mn-lt"/>
                          <a:cs typeface="Arial" panose="020B0604020202020204" pitchFamily="34" charset="0"/>
                        </a:rPr>
                        <a:t>Total</a:t>
                      </a:r>
                      <a:endParaRPr lang="fr-CA" sz="1300" b="1" i="0" u="none" strike="noStrike" noProof="0" dirty="0">
                        <a:solidFill>
                          <a:srgbClr val="000000"/>
                        </a:solidFill>
                        <a:effectLst/>
                        <a:latin typeface="+mn-lt"/>
                        <a:cs typeface="Arial" panose="020B0604020202020204" pitchFamily="34" charset="0"/>
                      </a:endParaRPr>
                    </a:p>
                  </a:txBody>
                  <a:tcPr marL="73152" marR="36576" marT="36576" marB="36576"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3</a:t>
                      </a:r>
                      <a:r>
                        <a:rPr lang="en-US" sz="1100" u="none" strike="noStrike" baseline="0" dirty="0" smtClean="0">
                          <a:effectLst/>
                          <a:latin typeface="Arial" panose="020B0604020202020204" pitchFamily="34" charset="0"/>
                          <a:cs typeface="Arial" panose="020B0604020202020204" pitchFamily="34" charset="0"/>
                        </a:rPr>
                        <a:t> </a:t>
                      </a:r>
                      <a:r>
                        <a:rPr lang="en-US" sz="1100" u="none" strike="noStrike" dirty="0" smtClean="0">
                          <a:effectLst/>
                          <a:latin typeface="Arial" panose="020B0604020202020204" pitchFamily="34" charset="0"/>
                          <a:cs typeface="Arial" panose="020B0604020202020204" pitchFamily="34" charset="0"/>
                        </a:rPr>
                        <a:t>317</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36576" marR="320040"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1</a:t>
                      </a:r>
                      <a:r>
                        <a:rPr lang="en-US" sz="1100" u="none" strike="noStrike" baseline="0" dirty="0" smtClean="0">
                          <a:effectLst/>
                          <a:latin typeface="Arial" panose="020B0604020202020204" pitchFamily="34" charset="0"/>
                          <a:cs typeface="Arial" panose="020B0604020202020204" pitchFamily="34" charset="0"/>
                        </a:rPr>
                        <a:t> </a:t>
                      </a:r>
                      <a:r>
                        <a:rPr lang="en-US" sz="1100" u="none" strike="noStrike" dirty="0" smtClean="0">
                          <a:effectLst/>
                          <a:latin typeface="Arial" panose="020B0604020202020204" pitchFamily="34" charset="0"/>
                          <a:cs typeface="Arial" panose="020B0604020202020204" pitchFamily="34" charset="0"/>
                        </a:rPr>
                        <a:t>230</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36576" marR="210312"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4</a:t>
                      </a:r>
                      <a:r>
                        <a:rPr lang="en-US" sz="1100" u="none" strike="noStrike" baseline="0" dirty="0" smtClean="0">
                          <a:effectLst/>
                          <a:latin typeface="Arial" panose="020B0604020202020204" pitchFamily="34" charset="0"/>
                          <a:cs typeface="Arial" panose="020B0604020202020204" pitchFamily="34" charset="0"/>
                        </a:rPr>
                        <a:t> </a:t>
                      </a:r>
                      <a:r>
                        <a:rPr lang="en-US" sz="1100" u="none" strike="noStrike" dirty="0" smtClean="0">
                          <a:effectLst/>
                          <a:latin typeface="Arial" panose="020B0604020202020204" pitchFamily="34" charset="0"/>
                          <a:cs typeface="Arial" panose="020B0604020202020204" pitchFamily="34" charset="0"/>
                        </a:rPr>
                        <a:t>547</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36576" marT="73152"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100" u="none" strike="noStrike" dirty="0" smtClean="0">
                          <a:effectLst/>
                          <a:latin typeface="Arial" panose="020B0604020202020204" pitchFamily="34" charset="0"/>
                          <a:cs typeface="Arial" panose="020B0604020202020204" pitchFamily="34" charset="0"/>
                        </a:rPr>
                        <a:t>100 %</a:t>
                      </a:r>
                      <a:endParaRPr lang="en-CA" sz="1100" b="1" i="0" u="none" strike="noStrike" dirty="0">
                        <a:solidFill>
                          <a:srgbClr val="000000"/>
                        </a:solidFill>
                        <a:effectLst/>
                        <a:latin typeface="Arial" panose="020B0604020202020204" pitchFamily="34" charset="0"/>
                        <a:cs typeface="Arial" panose="020B0604020202020204" pitchFamily="34" charset="0"/>
                      </a:endParaRPr>
                    </a:p>
                  </a:txBody>
                  <a:tcPr marL="36576" marR="228600" marT="73152" marB="36576">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2595688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custDataLst>
              <p:tags r:id="rId1"/>
            </p:custDataLst>
          </p:nvPr>
        </p:nvSpPr>
        <p:spPr>
          <a:xfrm>
            <a:off x="384174" y="1124744"/>
            <a:ext cx="8004249" cy="5832648"/>
          </a:xfrm>
        </p:spPr>
        <p:txBody>
          <a:bodyPr>
            <a:normAutofit/>
          </a:bodyPr>
          <a:lstStyle/>
          <a:p>
            <a:pPr marL="0" indent="0">
              <a:lnSpc>
                <a:spcPts val="1600"/>
              </a:lnSpc>
              <a:buNone/>
            </a:pPr>
            <a:r>
              <a:rPr lang="en-CA" sz="1800" dirty="0" err="1">
                <a:latin typeface="Arial" panose="020B0604020202020204" pitchFamily="34" charset="0"/>
              </a:rPr>
              <a:t>Pondération</a:t>
            </a:r>
            <a:r>
              <a:rPr lang="en-CA" sz="1800" dirty="0">
                <a:latin typeface="Arial" panose="020B0604020202020204" pitchFamily="34" charset="0"/>
              </a:rPr>
              <a:t> des </a:t>
            </a:r>
            <a:r>
              <a:rPr lang="en-CA" sz="1800" dirty="0" err="1">
                <a:latin typeface="Arial" panose="020B0604020202020204" pitchFamily="34" charset="0"/>
              </a:rPr>
              <a:t>résultats</a:t>
            </a:r>
            <a:endParaRPr lang="en-CA" sz="1800" dirty="0">
              <a:latin typeface="Arial" panose="020B0604020202020204" pitchFamily="34" charset="0"/>
            </a:endParaRPr>
          </a:p>
          <a:p>
            <a:pPr marL="0" indent="0">
              <a:lnSpc>
                <a:spcPts val="1600"/>
              </a:lnSpc>
              <a:spcAft>
                <a:spcPts val="1600"/>
              </a:spcAft>
              <a:buNone/>
            </a:pPr>
            <a:r>
              <a:rPr lang="fr-FR" sz="1200" b="0" dirty="0">
                <a:solidFill>
                  <a:schemeClr val="tx1"/>
                </a:solidFill>
                <a:latin typeface="Arial" panose="020B0604020202020204" pitchFamily="34" charset="0"/>
              </a:rPr>
              <a:t>Les données d’enquête du Canada ont été pondérées pour chaque province selon l’âge, le sexe, le niveau de scolarité et le système téléphonique (téléphone de ligne terrestre selon la présence d’un ou plusieurs adultes dans le ménage; cellulaire seulement par rapport à l’usage combiné du téléphone de ligne terrestre et du cellulaire). Les données du Québec et de l’ensemble du Canada ont été pondérées en fonction de la connaissance des 2 langues officielles. Les données ont été pondérées à nouveau en fonction de la répartition géographique des résidents du Canada, selon les provinces et territoires. </a:t>
            </a:r>
          </a:p>
          <a:p>
            <a:pPr marL="0" indent="0">
              <a:lnSpc>
                <a:spcPts val="1600"/>
              </a:lnSpc>
              <a:buNone/>
            </a:pPr>
            <a:r>
              <a:rPr lang="en-CA" sz="1800" dirty="0" err="1" smtClean="0">
                <a:latin typeface="Arial" panose="020B0604020202020204" pitchFamily="34" charset="0"/>
              </a:rPr>
              <a:t>Moyennes</a:t>
            </a:r>
            <a:r>
              <a:rPr lang="en-CA" sz="1800" dirty="0" smtClean="0">
                <a:latin typeface="Arial" panose="020B0604020202020204" pitchFamily="34" charset="0"/>
              </a:rPr>
              <a:t> </a:t>
            </a:r>
            <a:r>
              <a:rPr lang="en-CA" sz="1800" dirty="0">
                <a:latin typeface="Arial" panose="020B0604020202020204" pitchFamily="34" charset="0"/>
              </a:rPr>
              <a:t>et </a:t>
            </a:r>
            <a:r>
              <a:rPr lang="en-CA" sz="1800" dirty="0" err="1">
                <a:latin typeface="Arial" panose="020B0604020202020204" pitchFamily="34" charset="0"/>
              </a:rPr>
              <a:t>tendances</a:t>
            </a:r>
            <a:endParaRPr lang="en-CA" sz="1800" dirty="0">
              <a:latin typeface="Arial" panose="020B0604020202020204" pitchFamily="34" charset="0"/>
            </a:endParaRPr>
          </a:p>
          <a:p>
            <a:pPr marL="0" indent="0">
              <a:lnSpc>
                <a:spcPts val="1600"/>
              </a:lnSpc>
              <a:spcAft>
                <a:spcPts val="1600"/>
              </a:spcAft>
              <a:buNone/>
            </a:pPr>
            <a:r>
              <a:rPr lang="fr-FR" sz="1200" b="0" dirty="0">
                <a:solidFill>
                  <a:schemeClr val="tx1"/>
                </a:solidFill>
                <a:latin typeface="Arial" panose="020B0604020202020204" pitchFamily="34" charset="0"/>
              </a:rPr>
              <a:t>Aux fins du présent recueil de graphiques, nous avons calculé la moyenne pour le Fonds du Commonwealth </a:t>
            </a:r>
            <a:r>
              <a:rPr lang="fr-FR" sz="1200" b="0" dirty="0" smtClean="0">
                <a:solidFill>
                  <a:schemeClr val="tx1"/>
                </a:solidFill>
                <a:latin typeface="Arial" panose="020B0604020202020204" pitchFamily="34" charset="0"/>
              </a:rPr>
              <a:t/>
            </a:r>
            <a:br>
              <a:rPr lang="fr-FR" sz="1200" b="0" dirty="0" smtClean="0">
                <a:solidFill>
                  <a:schemeClr val="tx1"/>
                </a:solidFill>
                <a:latin typeface="Arial" panose="020B0604020202020204" pitchFamily="34" charset="0"/>
              </a:rPr>
            </a:br>
            <a:r>
              <a:rPr lang="fr-FR" sz="1200" b="0" dirty="0" smtClean="0">
                <a:solidFill>
                  <a:schemeClr val="tx1"/>
                </a:solidFill>
                <a:latin typeface="Arial" panose="020B0604020202020204" pitchFamily="34" charset="0"/>
              </a:rPr>
              <a:t>en </a:t>
            </a:r>
            <a:r>
              <a:rPr lang="fr-FR" sz="1200" b="0" dirty="0">
                <a:solidFill>
                  <a:schemeClr val="tx1"/>
                </a:solidFill>
                <a:latin typeface="Arial" panose="020B0604020202020204" pitchFamily="34" charset="0"/>
              </a:rPr>
              <a:t>additionnant les résultats des 11 pays et en divisant le total par le nombre de pays. La moyenne canadienne représente l’expérience moyenne des Canadiens (plutôt que la médiane des résultats provinciaux). Sauf indication contraire, les résultats ont été comparés avec les résultats des enquêtes précédentes du Fonds </a:t>
            </a:r>
            <a:r>
              <a:rPr lang="fr-FR" sz="1200" b="0" dirty="0" smtClean="0">
                <a:solidFill>
                  <a:schemeClr val="tx1"/>
                </a:solidFill>
                <a:latin typeface="Arial" panose="020B0604020202020204" pitchFamily="34" charset="0"/>
              </a:rPr>
              <a:t>du Commonwealth.</a:t>
            </a:r>
          </a:p>
          <a:p>
            <a:pPr marL="0" indent="0">
              <a:lnSpc>
                <a:spcPts val="1600"/>
              </a:lnSpc>
              <a:buNone/>
            </a:pPr>
            <a:r>
              <a:rPr lang="en-CA" sz="1800" dirty="0">
                <a:latin typeface="Arial" panose="020B0604020202020204" pitchFamily="34" charset="0"/>
              </a:rPr>
              <a:t>Tests de signification</a:t>
            </a:r>
          </a:p>
          <a:p>
            <a:pPr marL="0" indent="0">
              <a:lnSpc>
                <a:spcPts val="1600"/>
              </a:lnSpc>
              <a:spcBef>
                <a:spcPts val="0"/>
              </a:spcBef>
              <a:buNone/>
            </a:pPr>
            <a:r>
              <a:rPr lang="fr-CA" sz="1200" b="0" dirty="0">
                <a:solidFill>
                  <a:schemeClr val="tx1"/>
                </a:solidFill>
                <a:latin typeface="Arial" panose="020B0604020202020204" pitchFamily="34" charset="0"/>
              </a:rPr>
              <a:t>L’ICIS a mis au point des méthodes statistiques pour déterminer</a:t>
            </a:r>
            <a:endParaRPr lang="en-CA" sz="1200" b="0" dirty="0">
              <a:solidFill>
                <a:schemeClr val="tx1"/>
              </a:solidFill>
              <a:latin typeface="Arial" panose="020B0604020202020204" pitchFamily="34" charset="0"/>
            </a:endParaRPr>
          </a:p>
          <a:p>
            <a:pPr lvl="0">
              <a:lnSpc>
                <a:spcPts val="1600"/>
              </a:lnSpc>
              <a:spcBef>
                <a:spcPts val="0"/>
              </a:spcBef>
              <a:spcAft>
                <a:spcPts val="0"/>
              </a:spcAft>
            </a:pPr>
            <a:r>
              <a:rPr lang="fr-CA" sz="1200" b="0" dirty="0">
                <a:solidFill>
                  <a:schemeClr val="tx1"/>
                </a:solidFill>
                <a:latin typeface="Arial" panose="020B0604020202020204" pitchFamily="34" charset="0"/>
              </a:rPr>
              <a:t>si les résultats du Canada différaient significativement de la moyenne des 11 pays;</a:t>
            </a:r>
            <a:endParaRPr lang="en-CA" sz="1200" b="0" dirty="0">
              <a:solidFill>
                <a:schemeClr val="tx1"/>
              </a:solidFill>
              <a:latin typeface="Arial" panose="020B0604020202020204" pitchFamily="34" charset="0"/>
            </a:endParaRPr>
          </a:p>
          <a:p>
            <a:pPr lvl="0">
              <a:lnSpc>
                <a:spcPts val="1600"/>
              </a:lnSpc>
              <a:spcBef>
                <a:spcPts val="0"/>
              </a:spcBef>
              <a:spcAft>
                <a:spcPts val="0"/>
              </a:spcAft>
            </a:pPr>
            <a:r>
              <a:rPr lang="fr-CA" sz="1200" b="0" dirty="0">
                <a:solidFill>
                  <a:schemeClr val="tx1"/>
                </a:solidFill>
                <a:latin typeface="Arial" panose="020B0604020202020204" pitchFamily="34" charset="0"/>
              </a:rPr>
              <a:t>si les résultats provinciaux différaient significativement de la moyenne internationale.</a:t>
            </a:r>
            <a:endParaRPr lang="en-CA" sz="1200" b="0" dirty="0">
              <a:solidFill>
                <a:schemeClr val="tx1"/>
              </a:solidFill>
              <a:latin typeface="Arial" panose="020B0604020202020204" pitchFamily="34" charset="0"/>
            </a:endParaRPr>
          </a:p>
          <a:p>
            <a:pPr marL="0" indent="0">
              <a:lnSpc>
                <a:spcPts val="1600"/>
              </a:lnSpc>
              <a:buNone/>
            </a:pPr>
            <a:r>
              <a:rPr lang="fr-CA" sz="1200" b="0" dirty="0">
                <a:solidFill>
                  <a:schemeClr val="tx1"/>
                </a:solidFill>
                <a:latin typeface="Arial" panose="020B0604020202020204" pitchFamily="34" charset="0"/>
              </a:rPr>
              <a:t>Pour calculer les variances et les intervalles de confiance, l’ICIS a utilisé des méthodes standards pour les variances des sommes et les différences dans les estimations calculées à partir d’échantillons aléatoires simples indépendants. De plus, l’ICIS s’est basé sur les effets du plan de sondage fournis par la firme SSRS pour ajuster correctement les variances en fonction des effets du plan et des ajustements de la pondération après l’enquête.</a:t>
            </a:r>
            <a:endParaRPr lang="en-CA" sz="1200" b="0" dirty="0">
              <a:solidFill>
                <a:schemeClr val="tx1"/>
              </a:solidFill>
              <a:latin typeface="Arial" panose="020B0604020202020204" pitchFamily="34" charset="0"/>
            </a:endParaRPr>
          </a:p>
          <a:p>
            <a:pPr marL="0" indent="0">
              <a:lnSpc>
                <a:spcPts val="1800"/>
              </a:lnSpc>
              <a:buNone/>
            </a:pPr>
            <a:endParaRPr lang="en-CA" sz="1200" b="0" dirty="0">
              <a:solidFill>
                <a:schemeClr val="tx1"/>
              </a:solidFill>
              <a:latin typeface="Arial" panose="020B0604020202020204" pitchFamily="34" charset="0"/>
            </a:endParaRPr>
          </a:p>
        </p:txBody>
      </p:sp>
      <p:sp>
        <p:nvSpPr>
          <p:cNvPr id="2" name="Title 1"/>
          <p:cNvSpPr>
            <a:spLocks noGrp="1"/>
          </p:cNvSpPr>
          <p:nvPr>
            <p:ph type="title"/>
            <p:custDataLst>
              <p:tags r:id="rId2"/>
            </p:custDataLst>
          </p:nvPr>
        </p:nvSpPr>
        <p:spPr/>
        <p:txBody>
          <a:bodyPr/>
          <a:lstStyle/>
          <a:p>
            <a:r>
              <a:rPr lang="en-CA" dirty="0"/>
              <a:t>Notes </a:t>
            </a:r>
            <a:r>
              <a:rPr lang="en-CA" dirty="0" err="1"/>
              <a:t>méthodologiques</a:t>
            </a:r>
            <a:r>
              <a:rPr lang="en-CA" dirty="0"/>
              <a:t> (suite)</a:t>
            </a:r>
          </a:p>
        </p:txBody>
      </p:sp>
    </p:spTree>
    <p:extLst>
      <p:ext uri="{BB962C8B-B14F-4D97-AF65-F5344CB8AC3E}">
        <p14:creationId xmlns:p14="http://schemas.microsoft.com/office/powerpoint/2010/main" val="14857349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custDataLst>
              <p:tags r:id="rId1"/>
            </p:custDataLst>
          </p:nvPr>
        </p:nvSpPr>
        <p:spPr>
          <a:xfrm>
            <a:off x="384174" y="1124744"/>
            <a:ext cx="8364290" cy="4525963"/>
          </a:xfrm>
        </p:spPr>
        <p:txBody>
          <a:bodyPr>
            <a:normAutofit/>
          </a:bodyPr>
          <a:lstStyle/>
          <a:p>
            <a:pPr marL="0" indent="0">
              <a:lnSpc>
                <a:spcPts val="1800"/>
              </a:lnSpc>
              <a:buNone/>
            </a:pPr>
            <a:r>
              <a:rPr lang="fr-FR" sz="1800" dirty="0">
                <a:latin typeface="Arial" panose="020B0604020202020204" pitchFamily="34" charset="0"/>
              </a:rPr>
              <a:t>Taille de l’échantillon par province</a:t>
            </a:r>
          </a:p>
          <a:p>
            <a:pPr marL="0" indent="0">
              <a:lnSpc>
                <a:spcPts val="1700"/>
              </a:lnSpc>
              <a:spcAft>
                <a:spcPts val="1600"/>
              </a:spcAft>
              <a:buNone/>
            </a:pPr>
            <a:r>
              <a:rPr lang="fr-FR" sz="1200" b="0" dirty="0">
                <a:solidFill>
                  <a:schemeClr val="tx1"/>
                </a:solidFill>
                <a:latin typeface="Arial" panose="020B0604020202020204" pitchFamily="34" charset="0"/>
              </a:rPr>
              <a:t>Les résultats provinciaux sont marqués d’un astérisque quand le dénominateur associé à une question est inférieur à 30. Les résultats provinciaux doivent être interprétés avec prudence en raison de la petite taille des échantillons. Pour obtenir des précisions sur la taille des échantillons propres à chaque question, consultez </a:t>
            </a:r>
            <a:r>
              <a:rPr lang="fr-FR" sz="1200" b="0" u="sng" dirty="0">
                <a:solidFill>
                  <a:srgbClr val="0070C0"/>
                </a:solidFill>
                <a:latin typeface="Arial" panose="020B0604020202020204" pitchFamily="34" charset="0"/>
              </a:rPr>
              <a:t>les tableaux de données</a:t>
            </a:r>
            <a:r>
              <a:rPr lang="fr-FR" sz="1200" b="0" dirty="0">
                <a:solidFill>
                  <a:srgbClr val="FF0000"/>
                </a:solidFill>
                <a:latin typeface="Arial" panose="020B0604020202020204" pitchFamily="34" charset="0"/>
              </a:rPr>
              <a:t> </a:t>
            </a:r>
            <a:r>
              <a:rPr lang="fr-FR" sz="1200" b="0" dirty="0">
                <a:solidFill>
                  <a:schemeClr val="tx1"/>
                </a:solidFill>
                <a:latin typeface="Arial" panose="020B0604020202020204" pitchFamily="34" charset="0"/>
              </a:rPr>
              <a:t>connexes sur le site Web de l’ICIS.</a:t>
            </a:r>
          </a:p>
          <a:p>
            <a:pPr marL="0" indent="0">
              <a:lnSpc>
                <a:spcPts val="1800"/>
              </a:lnSpc>
              <a:buNone/>
            </a:pPr>
            <a:r>
              <a:rPr lang="en-CA" sz="1800" dirty="0" err="1">
                <a:latin typeface="Arial" panose="020B0604020202020204" pitchFamily="34" charset="0"/>
              </a:rPr>
              <a:t>Échantillon</a:t>
            </a:r>
            <a:r>
              <a:rPr lang="en-CA" sz="1800" dirty="0">
                <a:latin typeface="Arial" panose="020B0604020202020204" pitchFamily="34" charset="0"/>
              </a:rPr>
              <a:t> de population </a:t>
            </a:r>
          </a:p>
          <a:p>
            <a:pPr marL="0" indent="0">
              <a:lnSpc>
                <a:spcPts val="1700"/>
              </a:lnSpc>
              <a:buNone/>
            </a:pPr>
            <a:r>
              <a:rPr lang="fr-FR" sz="1200" b="0" dirty="0">
                <a:solidFill>
                  <a:schemeClr val="tx1"/>
                </a:solidFill>
                <a:latin typeface="Arial" panose="020B0604020202020204" pitchFamily="34" charset="0"/>
              </a:rPr>
              <a:t>L’échantillon de population de cette année présentait des caractéristiques différentes de celles des échantillons canadiens utilisés lors d’enquêtes antérieures. Ces différences ressortent particulièrement dans les réponses relatives à l’autoévaluation de la santé. En effet, le Canada a obtenu des résultats supérieurs à la moyenne internationale pour cette mesure dans les enquêtes précédentes du Fonds du Commonwealth (et d’autres enquêtes internationales). Or en 2016, les Canadiens sont beaucoup moins nombreux (baisse de 11 %) à indiquer qu’ils sont en excellente ou en très bonne santé. On ne s’attend pas à ce que les caractéristiques des divers échantillons sélectionnés soient identiques d’une année à l’autre. Toutefois, le faible taux de réponse de cette année semble indiquer que les personnes sondées en </a:t>
            </a:r>
            <a:r>
              <a:rPr lang="fr-FR" sz="1200" b="0" dirty="0" smtClean="0">
                <a:solidFill>
                  <a:schemeClr val="tx1"/>
                </a:solidFill>
                <a:latin typeface="Arial" panose="020B0604020202020204" pitchFamily="34" charset="0"/>
              </a:rPr>
              <a:t/>
            </a:r>
            <a:br>
              <a:rPr lang="fr-FR" sz="1200" b="0" dirty="0" smtClean="0">
                <a:solidFill>
                  <a:schemeClr val="tx1"/>
                </a:solidFill>
                <a:latin typeface="Arial" panose="020B0604020202020204" pitchFamily="34" charset="0"/>
              </a:rPr>
            </a:br>
            <a:r>
              <a:rPr lang="fr-FR" sz="1200" b="0" dirty="0" smtClean="0">
                <a:solidFill>
                  <a:schemeClr val="tx1"/>
                </a:solidFill>
                <a:latin typeface="Arial" panose="020B0604020202020204" pitchFamily="34" charset="0"/>
              </a:rPr>
              <a:t>2016 </a:t>
            </a:r>
            <a:r>
              <a:rPr lang="fr-FR" sz="1200" b="0" dirty="0">
                <a:solidFill>
                  <a:schemeClr val="tx1"/>
                </a:solidFill>
                <a:latin typeface="Arial" panose="020B0604020202020204" pitchFamily="34" charset="0"/>
              </a:rPr>
              <a:t>ne présentaient pas les mêmes caractéristiques que celles sondées en 2013 ou en 2010.</a:t>
            </a:r>
          </a:p>
        </p:txBody>
      </p:sp>
      <p:sp>
        <p:nvSpPr>
          <p:cNvPr id="2" name="Title 1"/>
          <p:cNvSpPr>
            <a:spLocks noGrp="1"/>
          </p:cNvSpPr>
          <p:nvPr>
            <p:ph type="title"/>
            <p:custDataLst>
              <p:tags r:id="rId2"/>
            </p:custDataLst>
          </p:nvPr>
        </p:nvSpPr>
        <p:spPr/>
        <p:txBody>
          <a:bodyPr/>
          <a:lstStyle/>
          <a:p>
            <a:r>
              <a:rPr lang="en-CA" dirty="0"/>
              <a:t>Notes </a:t>
            </a:r>
            <a:r>
              <a:rPr lang="en-CA" dirty="0" err="1"/>
              <a:t>méthodologiques</a:t>
            </a:r>
            <a:r>
              <a:rPr lang="en-CA" dirty="0"/>
              <a:t> (suite)</a:t>
            </a:r>
          </a:p>
        </p:txBody>
      </p:sp>
      <p:graphicFrame>
        <p:nvGraphicFramePr>
          <p:cNvPr id="11" name="Table 10"/>
          <p:cNvGraphicFramePr>
            <a:graphicFrameLocks noGrp="1"/>
          </p:cNvGraphicFramePr>
          <p:nvPr>
            <p:custDataLst>
              <p:tags r:id="rId3"/>
            </p:custDataLst>
            <p:extLst>
              <p:ext uri="{D42A27DB-BD31-4B8C-83A1-F6EECF244321}">
                <p14:modId xmlns:p14="http://schemas.microsoft.com/office/powerpoint/2010/main" val="1821072336"/>
              </p:ext>
            </p:extLst>
          </p:nvPr>
        </p:nvGraphicFramePr>
        <p:xfrm>
          <a:off x="495647" y="5494376"/>
          <a:ext cx="3035900" cy="1030968"/>
        </p:xfrm>
        <a:graphic>
          <a:graphicData uri="http://schemas.openxmlformats.org/drawingml/2006/table">
            <a:tbl>
              <a:tblPr firstRow="1">
                <a:tableStyleId>{5C22544A-7EE6-4342-B048-85BDC9FD1C3A}</a:tableStyleId>
              </a:tblPr>
              <a:tblGrid>
                <a:gridCol w="1277285">
                  <a:extLst>
                    <a:ext uri="{9D8B030D-6E8A-4147-A177-3AD203B41FA5}">
                      <a16:colId xmlns:a16="http://schemas.microsoft.com/office/drawing/2014/main" val="20000"/>
                    </a:ext>
                  </a:extLst>
                </a:gridCol>
                <a:gridCol w="545637">
                  <a:extLst>
                    <a:ext uri="{9D8B030D-6E8A-4147-A177-3AD203B41FA5}">
                      <a16:colId xmlns:a16="http://schemas.microsoft.com/office/drawing/2014/main" val="20001"/>
                    </a:ext>
                  </a:extLst>
                </a:gridCol>
                <a:gridCol w="636513">
                  <a:extLst>
                    <a:ext uri="{9D8B030D-6E8A-4147-A177-3AD203B41FA5}">
                      <a16:colId xmlns:a16="http://schemas.microsoft.com/office/drawing/2014/main" val="20002"/>
                    </a:ext>
                  </a:extLst>
                </a:gridCol>
                <a:gridCol w="576465">
                  <a:extLst>
                    <a:ext uri="{9D8B030D-6E8A-4147-A177-3AD203B41FA5}">
                      <a16:colId xmlns:a16="http://schemas.microsoft.com/office/drawing/2014/main" val="20003"/>
                    </a:ext>
                  </a:extLst>
                </a:gridCol>
              </a:tblGrid>
              <a:tr h="190500">
                <a:tc>
                  <a:txBody>
                    <a:bodyPr/>
                    <a:lstStyle/>
                    <a:p>
                      <a:pPr algn="ctr" fontAlgn="b"/>
                      <a:endParaRPr lang="en-CA" sz="1300" b="0" i="0" u="none" strike="noStrike" dirty="0">
                        <a:solidFill>
                          <a:schemeClr val="tx1"/>
                        </a:solidFill>
                        <a:effectLst/>
                        <a:latin typeface="+mn-lt"/>
                        <a:cs typeface="Arial" panose="020B0604020202020204" pitchFamily="34" charset="0"/>
                      </a:endParaRPr>
                    </a:p>
                  </a:txBody>
                  <a:tcPr marL="72000" marR="72000" marT="72000" marB="7200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u="none" strike="noStrike" dirty="0">
                          <a:solidFill>
                            <a:schemeClr val="tx1"/>
                          </a:solidFill>
                          <a:effectLst/>
                          <a:latin typeface="+mn-lt"/>
                          <a:cs typeface="Arial" panose="020B0604020202020204" pitchFamily="34" charset="0"/>
                        </a:rPr>
                        <a:t>2010</a:t>
                      </a:r>
                      <a:endParaRPr lang="en-CA" sz="1300" b="0" i="0" u="none" strike="noStrike" dirty="0">
                        <a:solidFill>
                          <a:schemeClr val="tx1"/>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u="none" strike="noStrike" dirty="0">
                          <a:solidFill>
                            <a:schemeClr val="tx1"/>
                          </a:solidFill>
                          <a:effectLst/>
                          <a:latin typeface="+mn-lt"/>
                          <a:cs typeface="Arial" panose="020B0604020202020204" pitchFamily="34" charset="0"/>
                        </a:rPr>
                        <a:t>2013</a:t>
                      </a:r>
                      <a:endParaRPr lang="en-CA" sz="1300" b="0" i="0" u="none" strike="noStrike" dirty="0">
                        <a:solidFill>
                          <a:schemeClr val="tx1"/>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u="none" strike="noStrike" dirty="0">
                          <a:solidFill>
                            <a:schemeClr val="tx1"/>
                          </a:solidFill>
                          <a:effectLst/>
                          <a:latin typeface="+mn-lt"/>
                          <a:cs typeface="Arial" panose="020B0604020202020204" pitchFamily="34" charset="0"/>
                        </a:rPr>
                        <a:t>2016</a:t>
                      </a:r>
                      <a:endParaRPr lang="en-CA" sz="1300" b="0" i="0" u="none" strike="noStrike" dirty="0">
                        <a:solidFill>
                          <a:schemeClr val="tx1"/>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90500">
                <a:tc>
                  <a:txBody>
                    <a:bodyPr/>
                    <a:lstStyle/>
                    <a:p>
                      <a:pPr algn="l" fontAlgn="b"/>
                      <a:r>
                        <a:rPr lang="en-CA" sz="1300" b="1" u="none" strike="noStrike" dirty="0">
                          <a:effectLst/>
                        </a:rPr>
                        <a:t>Canada</a:t>
                      </a:r>
                      <a:endParaRPr lang="en-CA" sz="1300" b="1" i="0" u="none" strike="noStrike" dirty="0">
                        <a:solidFill>
                          <a:srgbClr val="000000"/>
                        </a:solidFill>
                        <a:effectLst/>
                        <a:latin typeface="Calibri"/>
                      </a:endParaRPr>
                    </a:p>
                  </a:txBody>
                  <a:tcPr marL="73152" marR="73152" marT="73152" marB="73152"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u="none" strike="noStrike" dirty="0" smtClean="0">
                          <a:effectLst/>
                          <a:latin typeface="Arial" panose="020B0604020202020204" pitchFamily="34" charset="0"/>
                          <a:cs typeface="Arial" panose="020B0604020202020204" pitchFamily="34" charset="0"/>
                        </a:rPr>
                        <a:t>61 %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u="none" strike="noStrike" dirty="0" smtClean="0">
                          <a:effectLst/>
                          <a:latin typeface="Arial" panose="020B0604020202020204" pitchFamily="34" charset="0"/>
                          <a:cs typeface="Arial" panose="020B0604020202020204" pitchFamily="34" charset="0"/>
                        </a:rPr>
                        <a:t>60 %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u="none" strike="noStrike" dirty="0" smtClean="0">
                          <a:effectLst/>
                          <a:latin typeface="Arial" panose="020B0604020202020204" pitchFamily="34" charset="0"/>
                          <a:cs typeface="Arial" panose="020B0604020202020204" pitchFamily="34" charset="0"/>
                        </a:rPr>
                        <a:t>49 %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0500">
                <a:tc>
                  <a:txBody>
                    <a:bodyPr/>
                    <a:lstStyle/>
                    <a:p>
                      <a:pPr algn="l" fontAlgn="b"/>
                      <a:r>
                        <a:rPr lang="en-CA" sz="1300" b="1" u="none" strike="noStrike" dirty="0" smtClean="0">
                          <a:effectLst/>
                        </a:rPr>
                        <a:t>Moy. FCMW</a:t>
                      </a:r>
                    </a:p>
                  </a:txBody>
                  <a:tcPr marL="73152" marR="73152" marT="73152" marB="73152"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u="none" strike="noStrike" dirty="0" smtClean="0">
                          <a:effectLst/>
                          <a:latin typeface="Arial" panose="020B0604020202020204" pitchFamily="34" charset="0"/>
                          <a:cs typeface="Arial" panose="020B0604020202020204" pitchFamily="34" charset="0"/>
                        </a:rPr>
                        <a:t>52 %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u="none" strike="noStrike" dirty="0" smtClean="0">
                          <a:effectLst/>
                          <a:latin typeface="Arial" panose="020B0604020202020204" pitchFamily="34" charset="0"/>
                          <a:cs typeface="Arial" panose="020B0604020202020204" pitchFamily="34" charset="0"/>
                        </a:rPr>
                        <a:t>54 %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u="none" strike="noStrike" dirty="0" smtClean="0">
                          <a:effectLst/>
                          <a:latin typeface="Arial" panose="020B0604020202020204" pitchFamily="34" charset="0"/>
                          <a:cs typeface="Arial" panose="020B0604020202020204" pitchFamily="34" charset="0"/>
                        </a:rPr>
                        <a:t>51 %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6" name="TextBox 15"/>
          <p:cNvSpPr txBox="1"/>
          <p:nvPr>
            <p:custDataLst>
              <p:tags r:id="rId4"/>
            </p:custDataLst>
          </p:nvPr>
        </p:nvSpPr>
        <p:spPr>
          <a:xfrm>
            <a:off x="395536" y="4869160"/>
            <a:ext cx="4464496" cy="648997"/>
          </a:xfrm>
          <a:prstGeom prst="rect">
            <a:avLst/>
          </a:prstGeom>
          <a:noFill/>
          <a:ln w="6350">
            <a:noFill/>
          </a:ln>
        </p:spPr>
        <p:txBody>
          <a:bodyPr wrap="square" lIns="108000" tIns="108000" rIns="108000" bIns="108000" rtlCol="0">
            <a:spAutoFit/>
          </a:bodyPr>
          <a:lstStyle/>
          <a:p>
            <a:r>
              <a:rPr lang="fr-FR" sz="1400" dirty="0">
                <a:solidFill>
                  <a:srgbClr val="365254"/>
                </a:solidFill>
              </a:rPr>
              <a:t>Autoévaluation de l’état de </a:t>
            </a:r>
            <a:r>
              <a:rPr lang="fr-FR" sz="1400" dirty="0" smtClean="0">
                <a:solidFill>
                  <a:srgbClr val="365254"/>
                </a:solidFill>
              </a:rPr>
              <a:t>santé </a:t>
            </a:r>
            <a:br>
              <a:rPr lang="fr-FR" sz="1400" dirty="0" smtClean="0">
                <a:solidFill>
                  <a:srgbClr val="365254"/>
                </a:solidFill>
              </a:rPr>
            </a:br>
            <a:r>
              <a:rPr lang="fr-FR" sz="1400" i="1" dirty="0" smtClean="0">
                <a:solidFill>
                  <a:srgbClr val="365254"/>
                </a:solidFill>
              </a:rPr>
              <a:t>(excellent </a:t>
            </a:r>
            <a:r>
              <a:rPr lang="fr-FR" sz="1400" i="1" dirty="0">
                <a:solidFill>
                  <a:srgbClr val="365254"/>
                </a:solidFill>
              </a:rPr>
              <a:t>ou très bon</a:t>
            </a:r>
            <a:r>
              <a:rPr lang="fr-FR" sz="1400" i="1" dirty="0" smtClean="0">
                <a:solidFill>
                  <a:srgbClr val="365254"/>
                </a:solidFill>
              </a:rPr>
              <a:t>)</a:t>
            </a:r>
            <a:endParaRPr lang="fr-FR" sz="1400" i="1" dirty="0">
              <a:solidFill>
                <a:srgbClr val="365254"/>
              </a:solidFill>
            </a:endParaRPr>
          </a:p>
        </p:txBody>
      </p:sp>
      <p:graphicFrame>
        <p:nvGraphicFramePr>
          <p:cNvPr id="17" name="Table 16"/>
          <p:cNvGraphicFramePr>
            <a:graphicFrameLocks noGrp="1"/>
          </p:cNvGraphicFramePr>
          <p:nvPr>
            <p:custDataLst>
              <p:tags r:id="rId5"/>
            </p:custDataLst>
            <p:extLst>
              <p:ext uri="{D42A27DB-BD31-4B8C-83A1-F6EECF244321}">
                <p14:modId xmlns:p14="http://schemas.microsoft.com/office/powerpoint/2010/main" val="4048626643"/>
              </p:ext>
            </p:extLst>
          </p:nvPr>
        </p:nvGraphicFramePr>
        <p:xfrm>
          <a:off x="5248175" y="5494376"/>
          <a:ext cx="3139158" cy="1030968"/>
        </p:xfrm>
        <a:graphic>
          <a:graphicData uri="http://schemas.openxmlformats.org/drawingml/2006/table">
            <a:tbl>
              <a:tblPr firstRow="1">
                <a:tableStyleId>{5C22544A-7EE6-4342-B048-85BDC9FD1C3A}</a:tableStyleId>
              </a:tblPr>
              <a:tblGrid>
                <a:gridCol w="1289667">
                  <a:extLst>
                    <a:ext uri="{9D8B030D-6E8A-4147-A177-3AD203B41FA5}">
                      <a16:colId xmlns:a16="http://schemas.microsoft.com/office/drawing/2014/main" val="20000"/>
                    </a:ext>
                  </a:extLst>
                </a:gridCol>
                <a:gridCol w="636513">
                  <a:extLst>
                    <a:ext uri="{9D8B030D-6E8A-4147-A177-3AD203B41FA5}">
                      <a16:colId xmlns:a16="http://schemas.microsoft.com/office/drawing/2014/main" val="20001"/>
                    </a:ext>
                  </a:extLst>
                </a:gridCol>
                <a:gridCol w="636513">
                  <a:extLst>
                    <a:ext uri="{9D8B030D-6E8A-4147-A177-3AD203B41FA5}">
                      <a16:colId xmlns:a16="http://schemas.microsoft.com/office/drawing/2014/main" val="20002"/>
                    </a:ext>
                  </a:extLst>
                </a:gridCol>
                <a:gridCol w="576465">
                  <a:extLst>
                    <a:ext uri="{9D8B030D-6E8A-4147-A177-3AD203B41FA5}">
                      <a16:colId xmlns:a16="http://schemas.microsoft.com/office/drawing/2014/main" val="20003"/>
                    </a:ext>
                  </a:extLst>
                </a:gridCol>
              </a:tblGrid>
              <a:tr h="190500">
                <a:tc>
                  <a:txBody>
                    <a:bodyPr/>
                    <a:lstStyle/>
                    <a:p>
                      <a:pPr algn="ctr" fontAlgn="b"/>
                      <a:endParaRPr lang="en-CA" sz="1300" b="0" i="0" u="none" strike="noStrike" dirty="0">
                        <a:solidFill>
                          <a:schemeClr val="tx1"/>
                        </a:solidFill>
                        <a:effectLst/>
                        <a:latin typeface="+mn-lt"/>
                      </a:endParaRPr>
                    </a:p>
                  </a:txBody>
                  <a:tcPr marL="72000" marR="72000" marT="72000" marB="7200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u="none" strike="noStrike" dirty="0">
                          <a:solidFill>
                            <a:schemeClr val="tx1"/>
                          </a:solidFill>
                          <a:effectLst/>
                          <a:latin typeface="+mn-lt"/>
                        </a:rPr>
                        <a:t>2010</a:t>
                      </a:r>
                      <a:endParaRPr lang="en-CA" sz="1300" b="0" i="0" u="none" strike="noStrike" dirty="0">
                        <a:solidFill>
                          <a:schemeClr val="tx1"/>
                        </a:solidFill>
                        <a:effectLst/>
                        <a:latin typeface="+mn-lt"/>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u="none" strike="noStrike" dirty="0">
                          <a:solidFill>
                            <a:schemeClr val="tx1"/>
                          </a:solidFill>
                          <a:effectLst/>
                          <a:latin typeface="+mn-lt"/>
                        </a:rPr>
                        <a:t>2013</a:t>
                      </a:r>
                      <a:endParaRPr lang="en-CA" sz="1300" b="0" i="0" u="none" strike="noStrike" dirty="0">
                        <a:solidFill>
                          <a:schemeClr val="tx1"/>
                        </a:solidFill>
                        <a:effectLst/>
                        <a:latin typeface="+mn-lt"/>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n-CA" sz="1300" u="none" strike="noStrike" dirty="0">
                          <a:solidFill>
                            <a:schemeClr val="tx1"/>
                          </a:solidFill>
                          <a:effectLst/>
                          <a:latin typeface="+mn-lt"/>
                        </a:rPr>
                        <a:t>2016</a:t>
                      </a:r>
                      <a:endParaRPr lang="en-CA" sz="1300" b="0" i="0" u="none" strike="noStrike" dirty="0">
                        <a:solidFill>
                          <a:schemeClr val="tx1"/>
                        </a:solidFill>
                        <a:effectLst/>
                        <a:latin typeface="+mn-lt"/>
                      </a:endParaRPr>
                    </a:p>
                  </a:txBody>
                  <a:tcPr marL="72000" marR="72000" marT="72000" marB="7200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90500">
                <a:tc>
                  <a:txBody>
                    <a:bodyPr/>
                    <a:lstStyle/>
                    <a:p>
                      <a:pPr algn="l" fontAlgn="b"/>
                      <a:r>
                        <a:rPr lang="en-CA" sz="1300" b="1" u="none" strike="noStrike" dirty="0">
                          <a:effectLst/>
                        </a:rPr>
                        <a:t>Canada</a:t>
                      </a:r>
                      <a:endParaRPr lang="en-CA" sz="1300" b="1" i="0" u="none" strike="noStrike" dirty="0">
                        <a:solidFill>
                          <a:srgbClr val="000000"/>
                        </a:solidFill>
                        <a:effectLst/>
                        <a:latin typeface="Calibri"/>
                      </a:endParaRPr>
                    </a:p>
                  </a:txBody>
                  <a:tcPr marL="73152" marR="73152" marT="73152" marB="73152"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b="0" i="0" u="none" strike="noStrike" dirty="0" smtClean="0">
                          <a:solidFill>
                            <a:srgbClr val="000000"/>
                          </a:solidFill>
                          <a:effectLst/>
                          <a:latin typeface="Arial" panose="020B0604020202020204" pitchFamily="34" charset="0"/>
                          <a:cs typeface="Arial" panose="020B0604020202020204" pitchFamily="34" charset="0"/>
                        </a:rPr>
                        <a:t>29 %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b="0" i="0" u="none" strike="noStrike" dirty="0" smtClean="0">
                          <a:solidFill>
                            <a:srgbClr val="000000"/>
                          </a:solidFill>
                          <a:effectLst/>
                          <a:latin typeface="Arial" panose="020B0604020202020204" pitchFamily="34" charset="0"/>
                          <a:cs typeface="Arial" panose="020B0604020202020204" pitchFamily="34" charset="0"/>
                        </a:rPr>
                        <a:t>24 %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CA" sz="1100" b="0" i="0" u="none" strike="noStrike" dirty="0" smtClean="0">
                          <a:solidFill>
                            <a:srgbClr val="000000"/>
                          </a:solidFill>
                          <a:effectLst/>
                          <a:latin typeface="Arial" panose="020B0604020202020204" pitchFamily="34" charset="0"/>
                          <a:cs typeface="Arial" panose="020B0604020202020204" pitchFamily="34" charset="0"/>
                        </a:rPr>
                        <a:t>21 %</a:t>
                      </a:r>
                    </a:p>
                  </a:txBody>
                  <a:tcPr marL="72000" marR="72000" marT="72000" marB="7200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0500">
                <a:tc>
                  <a:txBody>
                    <a:bodyPr/>
                    <a:lstStyle/>
                    <a:p>
                      <a:pPr algn="l" fontAlgn="b"/>
                      <a:r>
                        <a:rPr lang="en-CA" sz="1300" b="1" u="none" strike="noStrike" dirty="0" smtClean="0">
                          <a:effectLst/>
                        </a:rPr>
                        <a:t>Moy. FCMW</a:t>
                      </a:r>
                    </a:p>
                  </a:txBody>
                  <a:tcPr marL="73152" marR="73152" marT="73152" marB="73152"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b="0" i="0" u="none" strike="noStrike" dirty="0" smtClean="0">
                          <a:solidFill>
                            <a:srgbClr val="000000"/>
                          </a:solidFill>
                          <a:effectLst/>
                          <a:latin typeface="Arial" panose="020B0604020202020204" pitchFamily="34" charset="0"/>
                          <a:cs typeface="Arial" panose="020B0604020202020204" pitchFamily="34" charset="0"/>
                        </a:rPr>
                        <a:t>28 %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b="0" i="0" u="none" strike="noStrike" dirty="0" smtClean="0">
                          <a:solidFill>
                            <a:srgbClr val="000000"/>
                          </a:solidFill>
                          <a:effectLst/>
                          <a:latin typeface="Arial" panose="020B0604020202020204" pitchFamily="34" charset="0"/>
                          <a:cs typeface="Arial" panose="020B0604020202020204" pitchFamily="34" charset="0"/>
                        </a:rPr>
                        <a:t>24 %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100" b="0" i="0" u="none" strike="noStrike" dirty="0" smtClean="0">
                          <a:solidFill>
                            <a:srgbClr val="000000"/>
                          </a:solidFill>
                          <a:effectLst/>
                          <a:latin typeface="Arial" panose="020B0604020202020204" pitchFamily="34" charset="0"/>
                          <a:cs typeface="Arial" panose="020B0604020202020204" pitchFamily="34" charset="0"/>
                        </a:rPr>
                        <a:t>25 %</a:t>
                      </a:r>
                      <a:endParaRPr lang="en-CA" sz="11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8" name="TextBox 17"/>
          <p:cNvSpPr txBox="1"/>
          <p:nvPr>
            <p:custDataLst>
              <p:tags r:id="rId6"/>
            </p:custDataLst>
          </p:nvPr>
        </p:nvSpPr>
        <p:spPr>
          <a:xfrm>
            <a:off x="5148064" y="5084604"/>
            <a:ext cx="3384376" cy="433553"/>
          </a:xfrm>
          <a:prstGeom prst="rect">
            <a:avLst/>
          </a:prstGeom>
          <a:noFill/>
          <a:ln w="6350">
            <a:noFill/>
          </a:ln>
        </p:spPr>
        <p:txBody>
          <a:bodyPr wrap="square" lIns="108000" tIns="108000" rIns="108000" bIns="108000" rtlCol="0">
            <a:spAutoFit/>
          </a:bodyPr>
          <a:lstStyle/>
          <a:p>
            <a:r>
              <a:rPr lang="en-US" sz="1400" dirty="0" err="1">
                <a:solidFill>
                  <a:srgbClr val="365254"/>
                </a:solidFill>
              </a:rPr>
              <a:t>Taux</a:t>
            </a:r>
            <a:r>
              <a:rPr lang="en-US" sz="1400" dirty="0">
                <a:solidFill>
                  <a:srgbClr val="365254"/>
                </a:solidFill>
              </a:rPr>
              <a:t> de </a:t>
            </a:r>
            <a:r>
              <a:rPr lang="en-US" sz="1400" dirty="0" err="1">
                <a:solidFill>
                  <a:srgbClr val="365254"/>
                </a:solidFill>
              </a:rPr>
              <a:t>réponse</a:t>
            </a:r>
            <a:endParaRPr lang="en-US" sz="1400" dirty="0">
              <a:solidFill>
                <a:srgbClr val="365254"/>
              </a:solidFill>
            </a:endParaRPr>
          </a:p>
        </p:txBody>
      </p:sp>
    </p:spTree>
    <p:extLst>
      <p:ext uri="{BB962C8B-B14F-4D97-AF65-F5344CB8AC3E}">
        <p14:creationId xmlns:p14="http://schemas.microsoft.com/office/powerpoint/2010/main" val="6311239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err="1"/>
              <a:t>Caractéristiques</a:t>
            </a:r>
            <a:r>
              <a:rPr lang="en-CA" dirty="0"/>
              <a:t> </a:t>
            </a:r>
            <a:r>
              <a:rPr lang="en-CA" dirty="0" err="1"/>
              <a:t>démographiques</a:t>
            </a:r>
            <a:endParaRPr lang="en-CA" dirty="0"/>
          </a:p>
        </p:txBody>
      </p:sp>
      <p:graphicFrame>
        <p:nvGraphicFramePr>
          <p:cNvPr id="5" name="Table 2"/>
          <p:cNvGraphicFramePr>
            <a:graphicFrameLocks noGrp="1"/>
          </p:cNvGraphicFramePr>
          <p:nvPr>
            <p:custDataLst>
              <p:tags r:id="rId2"/>
            </p:custDataLst>
            <p:extLst>
              <p:ext uri="{D42A27DB-BD31-4B8C-83A1-F6EECF244321}">
                <p14:modId xmlns:p14="http://schemas.microsoft.com/office/powerpoint/2010/main" val="3171440585"/>
              </p:ext>
            </p:extLst>
          </p:nvPr>
        </p:nvGraphicFramePr>
        <p:xfrm>
          <a:off x="504828" y="1258032"/>
          <a:ext cx="7688158" cy="4331208"/>
        </p:xfrm>
        <a:graphic>
          <a:graphicData uri="http://schemas.openxmlformats.org/drawingml/2006/table">
            <a:tbl>
              <a:tblPr/>
              <a:tblGrid>
                <a:gridCol w="1690908">
                  <a:extLst>
                    <a:ext uri="{9D8B030D-6E8A-4147-A177-3AD203B41FA5}">
                      <a16:colId xmlns:a16="http://schemas.microsoft.com/office/drawing/2014/main" val="20000"/>
                    </a:ext>
                  </a:extLst>
                </a:gridCol>
                <a:gridCol w="665925">
                  <a:extLst>
                    <a:ext uri="{9D8B030D-6E8A-4147-A177-3AD203B41FA5}">
                      <a16:colId xmlns:a16="http://schemas.microsoft.com/office/drawing/2014/main" val="20001"/>
                    </a:ext>
                  </a:extLst>
                </a:gridCol>
                <a:gridCol w="613855">
                  <a:extLst>
                    <a:ext uri="{9D8B030D-6E8A-4147-A177-3AD203B41FA5}">
                      <a16:colId xmlns:a16="http://schemas.microsoft.com/office/drawing/2014/main" val="20002"/>
                    </a:ext>
                  </a:extLst>
                </a:gridCol>
                <a:gridCol w="514604">
                  <a:extLst>
                    <a:ext uri="{9D8B030D-6E8A-4147-A177-3AD203B41FA5}">
                      <a16:colId xmlns:a16="http://schemas.microsoft.com/office/drawing/2014/main" val="20003"/>
                    </a:ext>
                  </a:extLst>
                </a:gridCol>
                <a:gridCol w="525717">
                  <a:extLst>
                    <a:ext uri="{9D8B030D-6E8A-4147-A177-3AD203B41FA5}">
                      <a16:colId xmlns:a16="http://schemas.microsoft.com/office/drawing/2014/main" val="20004"/>
                    </a:ext>
                  </a:extLst>
                </a:gridCol>
                <a:gridCol w="531350">
                  <a:extLst>
                    <a:ext uri="{9D8B030D-6E8A-4147-A177-3AD203B41FA5}">
                      <a16:colId xmlns:a16="http://schemas.microsoft.com/office/drawing/2014/main" val="20005"/>
                    </a:ext>
                  </a:extLst>
                </a:gridCol>
                <a:gridCol w="531350">
                  <a:extLst>
                    <a:ext uri="{9D8B030D-6E8A-4147-A177-3AD203B41FA5}">
                      <a16:colId xmlns:a16="http://schemas.microsoft.com/office/drawing/2014/main" val="20006"/>
                    </a:ext>
                  </a:extLst>
                </a:gridCol>
                <a:gridCol w="543179">
                  <a:extLst>
                    <a:ext uri="{9D8B030D-6E8A-4147-A177-3AD203B41FA5}">
                      <a16:colId xmlns:a16="http://schemas.microsoft.com/office/drawing/2014/main" val="20007"/>
                    </a:ext>
                  </a:extLst>
                </a:gridCol>
                <a:gridCol w="532067">
                  <a:extLst>
                    <a:ext uri="{9D8B030D-6E8A-4147-A177-3AD203B41FA5}">
                      <a16:colId xmlns:a16="http://schemas.microsoft.com/office/drawing/2014/main" val="20008"/>
                    </a:ext>
                  </a:extLst>
                </a:gridCol>
                <a:gridCol w="504362">
                  <a:extLst>
                    <a:ext uri="{9D8B030D-6E8A-4147-A177-3AD203B41FA5}">
                      <a16:colId xmlns:a16="http://schemas.microsoft.com/office/drawing/2014/main" val="20009"/>
                    </a:ext>
                  </a:extLst>
                </a:gridCol>
                <a:gridCol w="503491">
                  <a:extLst>
                    <a:ext uri="{9D8B030D-6E8A-4147-A177-3AD203B41FA5}">
                      <a16:colId xmlns:a16="http://schemas.microsoft.com/office/drawing/2014/main" val="20010"/>
                    </a:ext>
                  </a:extLst>
                </a:gridCol>
                <a:gridCol w="531350">
                  <a:extLst>
                    <a:ext uri="{9D8B030D-6E8A-4147-A177-3AD203B41FA5}">
                      <a16:colId xmlns:a16="http://schemas.microsoft.com/office/drawing/2014/main" val="20011"/>
                    </a:ext>
                  </a:extLst>
                </a:gridCol>
              </a:tblGrid>
              <a:tr h="231858">
                <a:tc>
                  <a:txBody>
                    <a:bodyPr/>
                    <a:lstStyle/>
                    <a:p>
                      <a:pPr algn="l" rtl="0" fontAlgn="b"/>
                      <a:r>
                        <a:rPr lang="en-CA" sz="1300" b="0" i="0" u="none" strike="noStrike" dirty="0">
                          <a:solidFill>
                            <a:schemeClr val="tx1"/>
                          </a:solidFill>
                          <a:effectLst/>
                          <a:latin typeface="+mn-lt"/>
                        </a:rPr>
                        <a:t> </a:t>
                      </a:r>
                    </a:p>
                  </a:txBody>
                  <a:tcPr marL="72000" marR="72000" marT="72000" marB="7200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T.-N.-L.</a:t>
                      </a:r>
                      <a:endParaRPr lang="fr-CA" sz="1300" b="1" i="0" u="none" strike="noStrike" noProof="0" dirty="0">
                        <a:solidFill>
                          <a:srgbClr val="000000"/>
                        </a:solidFill>
                        <a:effectLst/>
                        <a:latin typeface="+mn-lt"/>
                      </a:endParaRP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Î.-P.-É.</a:t>
                      </a:r>
                      <a:endParaRPr lang="fr-CA" sz="1300" b="1" i="0" u="none" strike="noStrike" noProof="0" dirty="0">
                        <a:solidFill>
                          <a:srgbClr val="000000"/>
                        </a:solidFill>
                        <a:effectLst/>
                        <a:latin typeface="+mn-lt"/>
                      </a:endParaRP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N.-É.</a:t>
                      </a:r>
                      <a:endParaRPr lang="fr-CA" sz="1300" b="1" i="0" u="none" strike="noStrike" noProof="0" dirty="0">
                        <a:solidFill>
                          <a:srgbClr val="000000"/>
                        </a:solidFill>
                        <a:effectLst/>
                        <a:latin typeface="+mn-lt"/>
                      </a:endParaRP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N.-B.</a:t>
                      </a:r>
                      <a:endParaRPr lang="fr-CA" sz="1300" b="1" i="0" u="none" strike="noStrike" noProof="0" dirty="0">
                        <a:solidFill>
                          <a:srgbClr val="000000"/>
                        </a:solidFill>
                        <a:effectLst/>
                        <a:latin typeface="+mn-lt"/>
                      </a:endParaRP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n-lt"/>
                        </a:rPr>
                        <a:t>Qc</a:t>
                      </a:r>
                      <a:endParaRPr lang="fr-CA" sz="1300" b="1" i="0" u="none" strike="noStrike" noProof="0" dirty="0">
                        <a:solidFill>
                          <a:srgbClr val="000000"/>
                        </a:solidFill>
                        <a:effectLst/>
                        <a:latin typeface="+mn-lt"/>
                      </a:endParaRP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Ont.</a:t>
                      </a:r>
                      <a:endParaRPr lang="fr-CA" sz="1300" b="1" i="0" u="none" strike="noStrike" noProof="0" dirty="0">
                        <a:solidFill>
                          <a:srgbClr val="000000"/>
                        </a:solidFill>
                        <a:effectLst/>
                        <a:latin typeface="+mn-lt"/>
                      </a:endParaRP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Man.</a:t>
                      </a:r>
                      <a:endParaRPr lang="fr-CA" sz="1300" b="1" i="0" u="none" strike="noStrike" noProof="0" dirty="0">
                        <a:solidFill>
                          <a:srgbClr val="000000"/>
                        </a:solidFill>
                        <a:effectLst/>
                        <a:latin typeface="+mn-lt"/>
                      </a:endParaRP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n-lt"/>
                        </a:rPr>
                        <a:t>Sask</a:t>
                      </a:r>
                      <a:r>
                        <a:rPr lang="fr-CA" sz="1300" b="1" i="0" u="none" strike="noStrike" noProof="0" dirty="0" smtClean="0">
                          <a:solidFill>
                            <a:srgbClr val="000000"/>
                          </a:solidFill>
                          <a:effectLst/>
                          <a:latin typeface="+mn-lt"/>
                        </a:rPr>
                        <a:t>.</a:t>
                      </a:r>
                      <a:endParaRPr lang="fr-CA" sz="1300" b="1" i="0" u="none" strike="noStrike" noProof="0" dirty="0">
                        <a:solidFill>
                          <a:srgbClr val="000000"/>
                        </a:solidFill>
                        <a:effectLst/>
                        <a:latin typeface="+mn-lt"/>
                      </a:endParaRP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err="1" smtClean="0">
                          <a:solidFill>
                            <a:srgbClr val="000000"/>
                          </a:solidFill>
                          <a:effectLst/>
                          <a:latin typeface="+mn-lt"/>
                        </a:rPr>
                        <a:t>Alb</a:t>
                      </a:r>
                      <a:r>
                        <a:rPr lang="fr-CA" sz="1300" b="1" i="0" u="none" strike="noStrike" noProof="0" dirty="0" smtClean="0">
                          <a:solidFill>
                            <a:srgbClr val="000000"/>
                          </a:solidFill>
                          <a:effectLst/>
                          <a:latin typeface="+mn-lt"/>
                        </a:rPr>
                        <a:t>.</a:t>
                      </a:r>
                      <a:endParaRPr lang="fr-CA" sz="1300" b="1" i="0" u="none" strike="noStrike" noProof="0" dirty="0">
                        <a:solidFill>
                          <a:srgbClr val="000000"/>
                        </a:solidFill>
                        <a:effectLst/>
                        <a:latin typeface="+mn-lt"/>
                      </a:endParaRP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C.-B.</a:t>
                      </a:r>
                      <a:endParaRPr lang="fr-CA" sz="1300" b="1" i="0" u="none" strike="noStrike" noProof="0" dirty="0">
                        <a:solidFill>
                          <a:srgbClr val="000000"/>
                        </a:solidFill>
                        <a:effectLst/>
                        <a:latin typeface="+mn-lt"/>
                      </a:endParaRPr>
                    </a:p>
                  </a:txBody>
                  <a:tcPr marL="73152" marR="73152" marT="73152" marB="7315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rtl="0" fontAlgn="b"/>
                      <a:r>
                        <a:rPr lang="fr-CA" sz="1300" b="1" i="0" u="none" strike="noStrike" noProof="0" dirty="0" smtClean="0">
                          <a:solidFill>
                            <a:srgbClr val="000000"/>
                          </a:solidFill>
                          <a:effectLst/>
                          <a:latin typeface="+mn-lt"/>
                        </a:rPr>
                        <a:t>Can.</a:t>
                      </a:r>
                      <a:endParaRPr lang="fr-CA" sz="1300" b="1" i="0" u="none" strike="noStrike" noProof="0" dirty="0">
                        <a:solidFill>
                          <a:srgbClr val="000000"/>
                        </a:solidFill>
                        <a:effectLst/>
                        <a:latin typeface="+mn-lt"/>
                      </a:endParaRPr>
                    </a:p>
                  </a:txBody>
                  <a:tcPr marL="73152" marR="73152" marT="73152" marB="73152"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96878">
                <a:tc>
                  <a:txBody>
                    <a:bodyPr/>
                    <a:lstStyle/>
                    <a:p>
                      <a:pPr algn="l" rtl="0" fontAlgn="b"/>
                      <a:r>
                        <a:rPr lang="fr-CA" sz="1300" b="1" i="0" u="none" strike="noStrike" noProof="0" dirty="0" smtClean="0">
                          <a:solidFill>
                            <a:srgbClr val="000000"/>
                          </a:solidFill>
                          <a:effectLst/>
                          <a:latin typeface="+mn-lt"/>
                        </a:rPr>
                        <a:t>Total</a:t>
                      </a:r>
                      <a:endParaRPr lang="fr-CA" sz="1300" b="1" i="0" u="none" strike="noStrike" noProof="0" dirty="0">
                        <a:solidFill>
                          <a:srgbClr val="000000"/>
                        </a:solidFill>
                        <a:effectLst/>
                        <a:latin typeface="+mn-lt"/>
                      </a:endParaRPr>
                    </a:p>
                  </a:txBody>
                  <a:tcPr marL="73152" marR="73152" marT="73152" marB="7315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253</a:t>
                      </a:r>
                    </a:p>
                  </a:txBody>
                  <a:tcPr marL="73152" marR="22860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251</a:t>
                      </a:r>
                    </a:p>
                  </a:txBody>
                  <a:tcPr marL="73152" marR="18288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253</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251</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smtClean="0">
                          <a:solidFill>
                            <a:schemeClr val="tx1"/>
                          </a:solidFill>
                          <a:effectLst/>
                          <a:latin typeface="Arial"/>
                        </a:rPr>
                        <a:t>1</a:t>
                      </a:r>
                      <a:r>
                        <a:rPr lang="en-CA" sz="1100" b="0" i="0" u="none" strike="noStrike" baseline="0" dirty="0" smtClean="0">
                          <a:solidFill>
                            <a:schemeClr val="tx1"/>
                          </a:solidFill>
                          <a:effectLst/>
                          <a:latin typeface="Arial"/>
                        </a:rPr>
                        <a:t> </a:t>
                      </a:r>
                      <a:r>
                        <a:rPr lang="en-CA" sz="1100" b="0" i="0" u="none" strike="noStrike" dirty="0" smtClean="0">
                          <a:solidFill>
                            <a:schemeClr val="tx1"/>
                          </a:solidFill>
                          <a:effectLst/>
                          <a:latin typeface="Arial"/>
                        </a:rPr>
                        <a:t>002</a:t>
                      </a:r>
                      <a:endParaRPr lang="en-CA" sz="1100" b="0" i="0" u="none" strike="noStrike" dirty="0">
                        <a:solidFill>
                          <a:schemeClr val="tx1"/>
                        </a:solidFill>
                        <a:effectLst/>
                        <a:latin typeface="Arial"/>
                      </a:endParaRPr>
                    </a:p>
                  </a:txBody>
                  <a:tcPr marL="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smtClean="0">
                          <a:solidFill>
                            <a:schemeClr val="tx1"/>
                          </a:solidFill>
                          <a:effectLst/>
                          <a:latin typeface="Arial"/>
                        </a:rPr>
                        <a:t>1</a:t>
                      </a:r>
                      <a:r>
                        <a:rPr lang="en-CA" sz="1100" b="0" i="0" u="none" strike="noStrike" baseline="0" dirty="0" smtClean="0">
                          <a:solidFill>
                            <a:schemeClr val="tx1"/>
                          </a:solidFill>
                          <a:effectLst/>
                          <a:latin typeface="Arial"/>
                        </a:rPr>
                        <a:t> </a:t>
                      </a:r>
                      <a:r>
                        <a:rPr lang="en-CA" sz="1100" b="0" i="0" u="none" strike="noStrike" dirty="0" smtClean="0">
                          <a:solidFill>
                            <a:schemeClr val="tx1"/>
                          </a:solidFill>
                          <a:effectLst/>
                          <a:latin typeface="Arial"/>
                        </a:rPr>
                        <a:t>500</a:t>
                      </a:r>
                      <a:endParaRPr lang="en-CA" sz="1100" b="0" i="0" u="none" strike="noStrike" dirty="0">
                        <a:solidFill>
                          <a:schemeClr val="tx1"/>
                        </a:solidFill>
                        <a:effectLst/>
                        <a:latin typeface="Arial"/>
                      </a:endParaRP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255</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251</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271</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254</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smtClean="0">
                          <a:solidFill>
                            <a:schemeClr val="tx1"/>
                          </a:solidFill>
                          <a:effectLst/>
                          <a:latin typeface="Arial"/>
                        </a:rPr>
                        <a:t>4 541</a:t>
                      </a:r>
                      <a:endParaRPr lang="en-CA" sz="1100" b="0" i="0" u="none" strike="noStrike" dirty="0">
                        <a:solidFill>
                          <a:schemeClr val="tx1"/>
                        </a:solidFill>
                        <a:effectLst/>
                        <a:latin typeface="Arial"/>
                      </a:endParaRPr>
                    </a:p>
                  </a:txBody>
                  <a:tcPr marL="73152" marT="73152" marB="73152">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4318">
                <a:tc>
                  <a:txBody>
                    <a:bodyPr/>
                    <a:lstStyle/>
                    <a:p>
                      <a:pPr algn="l" rtl="0" fontAlgn="b"/>
                      <a:r>
                        <a:rPr lang="fr-CA" sz="1300" b="1" i="0" u="none" strike="noStrike" noProof="0" dirty="0" smtClean="0">
                          <a:solidFill>
                            <a:srgbClr val="000000"/>
                          </a:solidFill>
                          <a:effectLst/>
                          <a:latin typeface="+mn-lt"/>
                        </a:rPr>
                        <a:t>Sexe (%)</a:t>
                      </a:r>
                    </a:p>
                  </a:txBody>
                  <a:tcPr marL="73152" marR="73152" marT="73152" marB="73152">
                    <a:lnL>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R="228600" marT="73152" marB="7315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R="182880" marT="73152" marB="7315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R="137160" marT="73152" marB="7315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R="137160" marT="73152" marB="7315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T="73152" marB="7315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72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R="137160" marT="73152" marB="7315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R="137160" marT="73152" marB="7315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R="137160" marT="73152" marB="7315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R="137160" marT="73152" marB="7315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T="73152" marB="73152">
                    <a:lnL w="635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l" rtl="0" fontAlgn="b"/>
                      <a:r>
                        <a:rPr lang="fr-CA" sz="1300" b="1" i="0" u="none" strike="noStrike" noProof="0" dirty="0" smtClean="0">
                          <a:solidFill>
                            <a:srgbClr val="000000"/>
                          </a:solidFill>
                          <a:effectLst/>
                          <a:latin typeface="+mn-lt"/>
                        </a:rPr>
                        <a:t>Hommes</a:t>
                      </a:r>
                    </a:p>
                  </a:txBody>
                  <a:tcPr marL="73152" marR="73152" marT="73152" marB="7315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40</a:t>
                      </a:r>
                    </a:p>
                  </a:txBody>
                  <a:tcPr marL="73152" marR="22860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41</a:t>
                      </a:r>
                    </a:p>
                  </a:txBody>
                  <a:tcPr marL="73152" marR="18288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37</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39</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40</a:t>
                      </a:r>
                    </a:p>
                  </a:txBody>
                  <a:tcPr marL="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40</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38</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45</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48</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45</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41</a:t>
                      </a:r>
                    </a:p>
                  </a:txBody>
                  <a:tcPr marL="73152" marT="73152" marB="73152">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77316">
                <a:tc>
                  <a:txBody>
                    <a:bodyPr/>
                    <a:lstStyle/>
                    <a:p>
                      <a:pPr algn="l" rtl="0" fontAlgn="b"/>
                      <a:r>
                        <a:rPr lang="fr-CA" sz="1300" b="1" i="0" u="none" strike="noStrike" noProof="0" dirty="0" smtClean="0">
                          <a:solidFill>
                            <a:srgbClr val="000000"/>
                          </a:solidFill>
                          <a:effectLst/>
                          <a:latin typeface="+mn-lt"/>
                        </a:rPr>
                        <a:t>Femmes</a:t>
                      </a:r>
                    </a:p>
                  </a:txBody>
                  <a:tcPr marL="73152" marR="73152" marT="73152" marB="7315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60</a:t>
                      </a:r>
                    </a:p>
                  </a:txBody>
                  <a:tcPr marL="73152" marR="22860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59</a:t>
                      </a:r>
                    </a:p>
                  </a:txBody>
                  <a:tcPr marL="73152" marR="18288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63</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61</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60</a:t>
                      </a:r>
                    </a:p>
                  </a:txBody>
                  <a:tcPr marL="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60</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62</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55</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52</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55</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59</a:t>
                      </a:r>
                    </a:p>
                  </a:txBody>
                  <a:tcPr marL="73152" marT="73152" marB="73152">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l" rtl="0" fontAlgn="b"/>
                      <a:r>
                        <a:rPr lang="fr-CA" sz="1300" b="1" i="0" u="none" strike="noStrike" noProof="0" dirty="0" smtClean="0">
                          <a:solidFill>
                            <a:srgbClr val="000000"/>
                          </a:solidFill>
                          <a:effectLst/>
                          <a:latin typeface="+mn-lt"/>
                        </a:rPr>
                        <a:t>Âge (%)</a:t>
                      </a:r>
                    </a:p>
                  </a:txBody>
                  <a:tcPr marL="73152" marR="73152" marT="73152" marB="73152">
                    <a:lnL>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R="228600" marT="73152" marB="7315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R="182880" marT="73152" marB="7315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R="137160" marT="73152" marB="7315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R="137160" marT="73152" marB="7315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T="73152" marB="7315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2000" marR="72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R="137160" marT="73152" marB="7315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R="137160" marT="73152" marB="7315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R="137160" marT="73152" marB="7315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R="137160" marT="73152" marB="73152">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CA" sz="1100" b="0" i="0" u="none" strike="noStrike" dirty="0">
                          <a:solidFill>
                            <a:schemeClr val="tx1"/>
                          </a:solidFill>
                          <a:effectLst/>
                          <a:latin typeface="Arial"/>
                        </a:rPr>
                        <a:t> </a:t>
                      </a:r>
                    </a:p>
                  </a:txBody>
                  <a:tcPr marL="73152" marT="73152" marB="73152">
                    <a:lnL w="6350" cap="flat" cmpd="sng" algn="ctr">
                      <a:no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83990">
                <a:tc>
                  <a:txBody>
                    <a:bodyPr/>
                    <a:lstStyle/>
                    <a:p>
                      <a:pPr algn="l" rtl="0" fontAlgn="b"/>
                      <a:r>
                        <a:rPr lang="fr-CA" sz="1300" b="1" i="0" u="none" strike="noStrike" noProof="0" dirty="0" smtClean="0">
                          <a:solidFill>
                            <a:srgbClr val="000000"/>
                          </a:solidFill>
                          <a:effectLst/>
                          <a:latin typeface="+mn-lt"/>
                        </a:rPr>
                        <a:t>18 à</a:t>
                      </a:r>
                      <a:r>
                        <a:rPr lang="fr-CA" sz="1300" b="1" i="0" u="none" strike="noStrike" baseline="0" noProof="0" dirty="0" smtClean="0">
                          <a:solidFill>
                            <a:srgbClr val="000000"/>
                          </a:solidFill>
                          <a:effectLst/>
                          <a:latin typeface="+mn-lt"/>
                        </a:rPr>
                        <a:t> </a:t>
                      </a:r>
                      <a:r>
                        <a:rPr lang="fr-CA" sz="1300" b="1" i="0" u="none" strike="noStrike" noProof="0" dirty="0" smtClean="0">
                          <a:solidFill>
                            <a:srgbClr val="000000"/>
                          </a:solidFill>
                          <a:effectLst/>
                          <a:latin typeface="+mn-lt"/>
                        </a:rPr>
                        <a:t>24 ans</a:t>
                      </a:r>
                    </a:p>
                  </a:txBody>
                  <a:tcPr marL="73152" marR="73152" marT="73152" marB="7315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a:t>
                      </a:r>
                    </a:p>
                  </a:txBody>
                  <a:tcPr marL="73152" marR="22860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6</a:t>
                      </a:r>
                    </a:p>
                  </a:txBody>
                  <a:tcPr marL="73152" marR="18288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5</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5</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a:t>
                      </a:r>
                    </a:p>
                  </a:txBody>
                  <a:tcPr marL="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5</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7</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a:t>
                      </a:r>
                    </a:p>
                  </a:txBody>
                  <a:tcPr marL="73152" marT="73152" marB="73152">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l" rtl="0" fontAlgn="b"/>
                      <a:r>
                        <a:rPr lang="fr-CA" sz="1300" b="1" i="0" u="none" strike="noStrike" noProof="0" dirty="0" smtClean="0">
                          <a:solidFill>
                            <a:srgbClr val="000000"/>
                          </a:solidFill>
                          <a:effectLst/>
                          <a:latin typeface="+mn-lt"/>
                        </a:rPr>
                        <a:t>25</a:t>
                      </a:r>
                      <a:r>
                        <a:rPr lang="fr-CA" sz="1300" b="1" i="0" u="none" strike="noStrike" baseline="0" noProof="0" dirty="0" smtClean="0">
                          <a:solidFill>
                            <a:srgbClr val="000000"/>
                          </a:solidFill>
                          <a:effectLst/>
                          <a:latin typeface="+mn-lt"/>
                        </a:rPr>
                        <a:t> à </a:t>
                      </a:r>
                      <a:r>
                        <a:rPr lang="fr-CA" sz="1300" b="1" i="0" u="none" strike="noStrike" noProof="0" dirty="0" smtClean="0">
                          <a:solidFill>
                            <a:srgbClr val="000000"/>
                          </a:solidFill>
                          <a:effectLst/>
                          <a:latin typeface="+mn-lt"/>
                        </a:rPr>
                        <a:t>34 ans</a:t>
                      </a:r>
                    </a:p>
                  </a:txBody>
                  <a:tcPr marL="73152" marR="73152" marT="73152" marB="7315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7</a:t>
                      </a:r>
                    </a:p>
                  </a:txBody>
                  <a:tcPr marL="73152" marR="22860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9</a:t>
                      </a:r>
                    </a:p>
                  </a:txBody>
                  <a:tcPr marL="73152" marR="18288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6</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11</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12</a:t>
                      </a:r>
                    </a:p>
                  </a:txBody>
                  <a:tcPr marL="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9</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11</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13</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11</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8</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10</a:t>
                      </a:r>
                    </a:p>
                  </a:txBody>
                  <a:tcPr marL="73152" marT="73152" marB="73152">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l" rtl="0" fontAlgn="b"/>
                      <a:r>
                        <a:rPr lang="fr-CA" sz="1300" b="1" i="0" u="none" strike="noStrike" noProof="0" dirty="0" smtClean="0">
                          <a:solidFill>
                            <a:srgbClr val="000000"/>
                          </a:solidFill>
                          <a:effectLst/>
                          <a:latin typeface="+mn-lt"/>
                        </a:rPr>
                        <a:t>35</a:t>
                      </a:r>
                      <a:r>
                        <a:rPr lang="fr-CA" sz="1300" b="1" i="0" u="none" strike="noStrike" baseline="0" noProof="0" dirty="0" smtClean="0">
                          <a:solidFill>
                            <a:srgbClr val="000000"/>
                          </a:solidFill>
                          <a:effectLst/>
                          <a:latin typeface="+mn-lt"/>
                        </a:rPr>
                        <a:t> à </a:t>
                      </a:r>
                      <a:r>
                        <a:rPr lang="fr-CA" sz="1300" b="1" i="0" u="none" strike="noStrike" noProof="0" dirty="0" smtClean="0">
                          <a:solidFill>
                            <a:srgbClr val="000000"/>
                          </a:solidFill>
                          <a:effectLst/>
                          <a:latin typeface="+mn-lt"/>
                        </a:rPr>
                        <a:t>49 ans</a:t>
                      </a:r>
                    </a:p>
                  </a:txBody>
                  <a:tcPr marL="73152" marR="73152" marT="73152" marB="7315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21</a:t>
                      </a:r>
                    </a:p>
                  </a:txBody>
                  <a:tcPr marL="73152" marR="22860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16</a:t>
                      </a:r>
                    </a:p>
                  </a:txBody>
                  <a:tcPr marL="73152" marR="18288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19</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16</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23</a:t>
                      </a:r>
                    </a:p>
                  </a:txBody>
                  <a:tcPr marL="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20</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20</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22</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23</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19</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21</a:t>
                      </a:r>
                    </a:p>
                  </a:txBody>
                  <a:tcPr marL="73152" marT="73152" marB="73152">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0">
                <a:tc>
                  <a:txBody>
                    <a:bodyPr/>
                    <a:lstStyle/>
                    <a:p>
                      <a:pPr algn="l" rtl="0" fontAlgn="b"/>
                      <a:r>
                        <a:rPr lang="fr-CA" sz="1300" b="1" i="0" u="none" strike="noStrike" noProof="0" dirty="0" smtClean="0">
                          <a:solidFill>
                            <a:srgbClr val="000000"/>
                          </a:solidFill>
                          <a:effectLst/>
                          <a:latin typeface="+mn-lt"/>
                        </a:rPr>
                        <a:t>50</a:t>
                      </a:r>
                      <a:r>
                        <a:rPr lang="fr-CA" sz="1300" b="1" i="0" u="none" strike="noStrike" baseline="0" noProof="0" dirty="0" smtClean="0">
                          <a:solidFill>
                            <a:srgbClr val="000000"/>
                          </a:solidFill>
                          <a:effectLst/>
                          <a:latin typeface="+mn-lt"/>
                        </a:rPr>
                        <a:t> à </a:t>
                      </a:r>
                      <a:r>
                        <a:rPr lang="fr-CA" sz="1300" b="1" i="0" u="none" strike="noStrike" noProof="0" dirty="0" smtClean="0">
                          <a:solidFill>
                            <a:srgbClr val="000000"/>
                          </a:solidFill>
                          <a:effectLst/>
                          <a:latin typeface="+mn-lt"/>
                        </a:rPr>
                        <a:t>64 ans</a:t>
                      </a:r>
                    </a:p>
                  </a:txBody>
                  <a:tcPr marL="73152" marR="73152" marT="73152" marB="7315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35</a:t>
                      </a:r>
                    </a:p>
                  </a:txBody>
                  <a:tcPr marL="73152" marR="22860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34</a:t>
                      </a:r>
                    </a:p>
                  </a:txBody>
                  <a:tcPr marL="73152" marR="18288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31</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38</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35</a:t>
                      </a:r>
                    </a:p>
                  </a:txBody>
                  <a:tcPr marL="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34</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25</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27</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27</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29</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33</a:t>
                      </a:r>
                    </a:p>
                  </a:txBody>
                  <a:tcPr marL="73152" marT="73152" marB="73152">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0">
                <a:tc>
                  <a:txBody>
                    <a:bodyPr/>
                    <a:lstStyle/>
                    <a:p>
                      <a:pPr algn="l" rtl="0" fontAlgn="b"/>
                      <a:r>
                        <a:rPr lang="fr-CA" sz="1300" b="1" i="0" u="none" strike="noStrike" noProof="0" dirty="0" smtClean="0">
                          <a:solidFill>
                            <a:srgbClr val="000000"/>
                          </a:solidFill>
                          <a:effectLst/>
                          <a:latin typeface="+mn-lt"/>
                        </a:rPr>
                        <a:t>65 ans et plus</a:t>
                      </a:r>
                      <a:endParaRPr lang="fr-CA" sz="1300" b="1" i="0" u="none" strike="noStrike" noProof="0" dirty="0">
                        <a:solidFill>
                          <a:srgbClr val="000000"/>
                        </a:solidFill>
                        <a:effectLst/>
                        <a:latin typeface="+mn-lt"/>
                      </a:endParaRPr>
                    </a:p>
                  </a:txBody>
                  <a:tcPr marL="73152" marR="73152" marT="73152" marB="7315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30</a:t>
                      </a:r>
                    </a:p>
                  </a:txBody>
                  <a:tcPr marL="73152" marR="22860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33</a:t>
                      </a:r>
                    </a:p>
                  </a:txBody>
                  <a:tcPr marL="73152" marR="18288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37</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28</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25</a:t>
                      </a:r>
                    </a:p>
                  </a:txBody>
                  <a:tcPr marL="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32</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34</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33</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30</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38</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31</a:t>
                      </a:r>
                    </a:p>
                  </a:txBody>
                  <a:tcPr marL="73152" marT="73152" marB="73152">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97541">
                <a:tc>
                  <a:txBody>
                    <a:bodyPr/>
                    <a:lstStyle/>
                    <a:p>
                      <a:pPr algn="l" rtl="0" fontAlgn="b"/>
                      <a:r>
                        <a:rPr lang="fr-CA" sz="1300" b="1" i="0" u="none" strike="noStrike" noProof="0" dirty="0" smtClean="0">
                          <a:solidFill>
                            <a:srgbClr val="000000"/>
                          </a:solidFill>
                          <a:effectLst/>
                          <a:latin typeface="+mn-lt"/>
                        </a:rPr>
                        <a:t>Plus de 18 ans, âge exact non fourni</a:t>
                      </a:r>
                    </a:p>
                  </a:txBody>
                  <a:tcPr marL="73152" marR="73152" marT="73152" marB="73152">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a:t>
                      </a:r>
                    </a:p>
                  </a:txBody>
                  <a:tcPr marL="73152" marR="22860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a:t>
                      </a:r>
                    </a:p>
                  </a:txBody>
                  <a:tcPr marL="73152" marR="18288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a:t>
                      </a:r>
                    </a:p>
                  </a:txBody>
                  <a:tcPr marL="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3</a:t>
                      </a:r>
                    </a:p>
                  </a:txBody>
                  <a:tcPr marL="72000" marR="72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4</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1</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a:t>
                      </a:r>
                    </a:p>
                  </a:txBody>
                  <a:tcPr marL="73152" marR="137160"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rtl="0" fontAlgn="b"/>
                      <a:r>
                        <a:rPr lang="en-CA" sz="1100" b="0" i="0" u="none" strike="noStrike" dirty="0">
                          <a:solidFill>
                            <a:schemeClr val="tx1"/>
                          </a:solidFill>
                          <a:effectLst/>
                          <a:latin typeface="Arial"/>
                        </a:rPr>
                        <a:t>2</a:t>
                      </a:r>
                    </a:p>
                  </a:txBody>
                  <a:tcPr marL="73152" marT="73152" marB="73152">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27361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idx="1"/>
            <p:custDataLst>
              <p:tags r:id="rId1"/>
            </p:custDataLst>
          </p:nvPr>
        </p:nvSpPr>
        <p:spPr>
          <a:xfrm>
            <a:off x="384174" y="1268760"/>
            <a:ext cx="8220274" cy="4525963"/>
          </a:xfrm>
        </p:spPr>
        <p:txBody>
          <a:bodyPr>
            <a:noAutofit/>
          </a:bodyPr>
          <a:lstStyle/>
          <a:p>
            <a:pPr marL="0" indent="0">
              <a:lnSpc>
                <a:spcPts val="1600"/>
              </a:lnSpc>
              <a:buNone/>
            </a:pPr>
            <a:r>
              <a:rPr lang="fr-FR" sz="1800" dirty="0">
                <a:latin typeface="Arial" panose="020B0604020202020204" pitchFamily="34" charset="0"/>
              </a:rPr>
              <a:t>Accès rapide aux soins de santé </a:t>
            </a:r>
          </a:p>
          <a:p>
            <a:pPr marL="0" indent="0">
              <a:lnSpc>
                <a:spcPts val="1600"/>
              </a:lnSpc>
              <a:spcAft>
                <a:spcPts val="400"/>
              </a:spcAft>
              <a:buNone/>
            </a:pPr>
            <a:r>
              <a:rPr lang="fr-FR" sz="1200" b="0" dirty="0">
                <a:solidFill>
                  <a:schemeClr val="tx1"/>
                </a:solidFill>
                <a:latin typeface="Arial" panose="020B0604020202020204" pitchFamily="34" charset="0"/>
              </a:rPr>
              <a:t>La performance du Canada continue d’être inférieure à la moyenne internationale en ce qui concerne l’accès rapide aux soins de santé. La plupart des Canadiens (93 %) ont un médecin régulier ou un endroit régulier de soins. Cependant, ils déclarent généralement un temps d’attente plus long pour l’obtention de soins médicaux que les adultes de pays comparables. Le fait que les Canadiens consultent plus souvent un médecin que les résidents des autres pays explique peut-être ces temps d’attente plus longs.</a:t>
            </a:r>
          </a:p>
          <a:p>
            <a:pPr lvl="0">
              <a:lnSpc>
                <a:spcPts val="1600"/>
              </a:lnSpc>
              <a:spcBef>
                <a:spcPts val="400"/>
              </a:spcBef>
              <a:spcAft>
                <a:spcPts val="400"/>
              </a:spcAft>
            </a:pPr>
            <a:r>
              <a:rPr lang="fr-FR" sz="1200" b="0" dirty="0">
                <a:solidFill>
                  <a:schemeClr val="tx1"/>
                </a:solidFill>
                <a:latin typeface="Arial" panose="020B0604020202020204" pitchFamily="34" charset="0"/>
              </a:rPr>
              <a:t>Seuls </a:t>
            </a:r>
            <a:r>
              <a:rPr lang="fr-FR" sz="1200" b="0" dirty="0" smtClean="0">
                <a:solidFill>
                  <a:schemeClr val="tx1"/>
                </a:solidFill>
                <a:latin typeface="Arial" panose="020B0604020202020204" pitchFamily="34" charset="0"/>
              </a:rPr>
              <a:t>43 % </a:t>
            </a:r>
            <a:r>
              <a:rPr lang="fr-FR" sz="1200" b="0" dirty="0">
                <a:solidFill>
                  <a:schemeClr val="tx1"/>
                </a:solidFill>
                <a:latin typeface="Arial" panose="020B0604020202020204" pitchFamily="34" charset="0"/>
              </a:rPr>
              <a:t>des Canadiens ont pu obtenir un rendez-vous le jour même ou le suivant à leur endroit régulier de soins la dernière fois qu’ils ont eu besoin de soins médicaux — ce pourcentage est le plus faible parmi tous les pays. </a:t>
            </a:r>
          </a:p>
          <a:p>
            <a:pPr lvl="0">
              <a:lnSpc>
                <a:spcPts val="1600"/>
              </a:lnSpc>
              <a:spcBef>
                <a:spcPts val="400"/>
              </a:spcBef>
              <a:spcAft>
                <a:spcPts val="400"/>
              </a:spcAft>
            </a:pPr>
            <a:r>
              <a:rPr lang="fr-FR" sz="1200" b="0" dirty="0">
                <a:solidFill>
                  <a:schemeClr val="tx1"/>
                </a:solidFill>
                <a:latin typeface="Arial" panose="020B0604020202020204" pitchFamily="34" charset="0"/>
              </a:rPr>
              <a:t>Seuls 34 % des Canadiens ont été en mesure de recevoir des soins le soir ou la fin de semaine sans se rendre au service d’urgence. Les résultats de certaines provinces (Ontario et Alberta) se rapprochent toutefois de la moyenne </a:t>
            </a:r>
            <a:r>
              <a:rPr lang="fr-FR" sz="1200" b="0" dirty="0" smtClean="0">
                <a:solidFill>
                  <a:schemeClr val="tx1"/>
                </a:solidFill>
                <a:latin typeface="Arial" panose="020B0604020202020204" pitchFamily="34" charset="0"/>
              </a:rPr>
              <a:t>internationale (43 %) en </a:t>
            </a:r>
            <a:r>
              <a:rPr lang="fr-FR" sz="1200" b="0" dirty="0">
                <a:solidFill>
                  <a:schemeClr val="tx1"/>
                </a:solidFill>
                <a:latin typeface="Arial" panose="020B0604020202020204" pitchFamily="34" charset="0"/>
              </a:rPr>
              <a:t>ce qui concerne l’accès aux soins après les heures de travail.</a:t>
            </a:r>
          </a:p>
          <a:p>
            <a:pPr lvl="0">
              <a:lnSpc>
                <a:spcPts val="1600"/>
              </a:lnSpc>
              <a:spcBef>
                <a:spcPts val="400"/>
              </a:spcBef>
              <a:spcAft>
                <a:spcPts val="400"/>
              </a:spcAft>
            </a:pPr>
            <a:r>
              <a:rPr lang="fr-FR" sz="1200" b="0" dirty="0">
                <a:solidFill>
                  <a:schemeClr val="tx1"/>
                </a:solidFill>
                <a:latin typeface="Arial" panose="020B0604020202020204" pitchFamily="34" charset="0"/>
              </a:rPr>
              <a:t>En général, les Canadiens estiment que la rapidité d’accès aux soins primaires ne s’est pas améliorée au fil du temps. Cette observation va à l’encontre de ce que les médecins de soins primaires ont signalé dans le cadre de l’Enquête internationale de 2015 du Fonds du Commonwealth.</a:t>
            </a:r>
          </a:p>
          <a:p>
            <a:pPr lvl="0">
              <a:lnSpc>
                <a:spcPts val="1600"/>
              </a:lnSpc>
              <a:spcBef>
                <a:spcPts val="400"/>
              </a:spcBef>
              <a:spcAft>
                <a:spcPts val="400"/>
              </a:spcAft>
            </a:pPr>
            <a:r>
              <a:rPr lang="fr-FR" sz="1200" b="0" dirty="0">
                <a:solidFill>
                  <a:schemeClr val="tx1"/>
                </a:solidFill>
                <a:latin typeface="Arial" panose="020B0604020202020204" pitchFamily="34" charset="0"/>
              </a:rPr>
              <a:t>Les Canadiens se rendent plus souvent au service d’urgence que les résidents des autres pays et ils attendent plus longtemps avant </a:t>
            </a:r>
            <a:r>
              <a:rPr lang="fr-FR" sz="1200" b="0" dirty="0" smtClean="0">
                <a:solidFill>
                  <a:schemeClr val="tx1"/>
                </a:solidFill>
                <a:latin typeface="Arial" panose="020B0604020202020204" pitchFamily="34" charset="0"/>
              </a:rPr>
              <a:t>d’y obtenir </a:t>
            </a:r>
            <a:r>
              <a:rPr lang="fr-FR" sz="1200" b="0" dirty="0">
                <a:solidFill>
                  <a:schemeClr val="tx1"/>
                </a:solidFill>
                <a:latin typeface="Arial" panose="020B0604020202020204" pitchFamily="34" charset="0"/>
              </a:rPr>
              <a:t>des </a:t>
            </a:r>
            <a:r>
              <a:rPr lang="fr-FR" sz="1200" b="0" dirty="0" smtClean="0">
                <a:solidFill>
                  <a:schemeClr val="tx1"/>
                </a:solidFill>
                <a:latin typeface="Arial" panose="020B0604020202020204" pitchFamily="34" charset="0"/>
              </a:rPr>
              <a:t>soins. </a:t>
            </a:r>
            <a:r>
              <a:rPr lang="fr-FR" sz="1200" b="0" dirty="0">
                <a:solidFill>
                  <a:schemeClr val="tx1"/>
                </a:solidFill>
                <a:latin typeface="Arial" panose="020B0604020202020204" pitchFamily="34" charset="0"/>
              </a:rPr>
              <a:t>Le Canada présente en effet le plus haut pourcentage de patients ayant dû attendre au moins 4 heures au service d’urgence. </a:t>
            </a:r>
          </a:p>
          <a:p>
            <a:pPr lvl="0">
              <a:lnSpc>
                <a:spcPts val="1600"/>
              </a:lnSpc>
              <a:spcBef>
                <a:spcPts val="400"/>
              </a:spcBef>
              <a:spcAft>
                <a:spcPts val="400"/>
              </a:spcAft>
            </a:pPr>
            <a:r>
              <a:rPr lang="fr-FR" sz="1200" b="0" dirty="0" smtClean="0">
                <a:solidFill>
                  <a:schemeClr val="tx1"/>
                </a:solidFill>
                <a:latin typeface="Arial" panose="020B0604020202020204" pitchFamily="34" charset="0"/>
              </a:rPr>
              <a:t>Le Canada affiche également les </a:t>
            </a:r>
            <a:r>
              <a:rPr lang="fr-FR" sz="1200" b="0" dirty="0">
                <a:solidFill>
                  <a:schemeClr val="tx1"/>
                </a:solidFill>
                <a:latin typeface="Arial" panose="020B0604020202020204" pitchFamily="34" charset="0"/>
              </a:rPr>
              <a:t>temps d’attente les plus </a:t>
            </a:r>
            <a:r>
              <a:rPr lang="fr-FR" sz="1200" b="0" dirty="0" smtClean="0">
                <a:solidFill>
                  <a:schemeClr val="tx1"/>
                </a:solidFill>
                <a:latin typeface="Arial" panose="020B0604020202020204" pitchFamily="34" charset="0"/>
              </a:rPr>
              <a:t>élevés pour </a:t>
            </a:r>
            <a:r>
              <a:rPr lang="fr-FR" sz="1200" b="0" dirty="0">
                <a:solidFill>
                  <a:schemeClr val="tx1"/>
                </a:solidFill>
                <a:latin typeface="Arial" panose="020B0604020202020204" pitchFamily="34" charset="0"/>
              </a:rPr>
              <a:t>les services de spécialistes ou </a:t>
            </a:r>
            <a:r>
              <a:rPr lang="fr-FR" sz="1200" b="0" dirty="0" smtClean="0">
                <a:solidFill>
                  <a:schemeClr val="tx1"/>
                </a:solidFill>
                <a:latin typeface="Arial" panose="020B0604020202020204" pitchFamily="34" charset="0"/>
              </a:rPr>
              <a:t>une</a:t>
            </a:r>
            <a:br>
              <a:rPr lang="fr-FR" sz="1200" b="0" dirty="0" smtClean="0">
                <a:solidFill>
                  <a:schemeClr val="tx1"/>
                </a:solidFill>
                <a:latin typeface="Arial" panose="020B0604020202020204" pitchFamily="34" charset="0"/>
              </a:rPr>
            </a:br>
            <a:r>
              <a:rPr lang="fr-FR" sz="1200" b="0" dirty="0" smtClean="0">
                <a:solidFill>
                  <a:schemeClr val="tx1"/>
                </a:solidFill>
                <a:latin typeface="Arial" panose="020B0604020202020204" pitchFamily="34" charset="0"/>
              </a:rPr>
              <a:t>chirurgie </a:t>
            </a:r>
            <a:r>
              <a:rPr lang="fr-FR" sz="1200" b="0" dirty="0">
                <a:solidFill>
                  <a:schemeClr val="tx1"/>
                </a:solidFill>
                <a:latin typeface="Arial" panose="020B0604020202020204" pitchFamily="34" charset="0"/>
              </a:rPr>
              <a:t>non urgente </a:t>
            </a:r>
            <a:r>
              <a:rPr lang="fr-FR" sz="1200" b="0" dirty="0" smtClean="0">
                <a:solidFill>
                  <a:schemeClr val="tx1"/>
                </a:solidFill>
                <a:latin typeface="Arial" panose="020B0604020202020204" pitchFamily="34" charset="0"/>
              </a:rPr>
              <a:t>parmi les 11 pays. En effet, les temps </a:t>
            </a:r>
            <a:r>
              <a:rPr lang="fr-FR" sz="1200" b="0" dirty="0">
                <a:solidFill>
                  <a:schemeClr val="tx1"/>
                </a:solidFill>
                <a:latin typeface="Arial" panose="020B0604020202020204" pitchFamily="34" charset="0"/>
              </a:rPr>
              <a:t>d’attente pour la consultation d’un </a:t>
            </a:r>
            <a:r>
              <a:rPr lang="fr-FR" sz="1200" b="0" dirty="0" smtClean="0">
                <a:solidFill>
                  <a:schemeClr val="tx1"/>
                </a:solidFill>
                <a:latin typeface="Arial" panose="020B0604020202020204" pitchFamily="34" charset="0"/>
              </a:rPr>
              <a:t>spécialiste</a:t>
            </a:r>
            <a:br>
              <a:rPr lang="fr-FR" sz="1200" b="0" dirty="0" smtClean="0">
                <a:solidFill>
                  <a:schemeClr val="tx1"/>
                </a:solidFill>
                <a:latin typeface="Arial" panose="020B0604020202020204" pitchFamily="34" charset="0"/>
              </a:rPr>
            </a:br>
            <a:r>
              <a:rPr lang="fr-FR" sz="1200" b="0" dirty="0" smtClean="0">
                <a:solidFill>
                  <a:schemeClr val="tx1"/>
                </a:solidFill>
                <a:latin typeface="Arial" panose="020B0604020202020204" pitchFamily="34" charset="0"/>
              </a:rPr>
              <a:t>sont significativement plus </a:t>
            </a:r>
            <a:r>
              <a:rPr lang="fr-FR" sz="1200" b="0" dirty="0">
                <a:solidFill>
                  <a:schemeClr val="tx1"/>
                </a:solidFill>
                <a:latin typeface="Arial" panose="020B0604020202020204" pitchFamily="34" charset="0"/>
              </a:rPr>
              <a:t>longs dans chacune des provinces canadiennes</a:t>
            </a:r>
            <a:r>
              <a:rPr lang="fr-FR" sz="1200" b="0" dirty="0" smtClean="0">
                <a:solidFill>
                  <a:schemeClr val="tx1"/>
                </a:solidFill>
                <a:latin typeface="Arial" panose="020B0604020202020204" pitchFamily="34" charset="0"/>
              </a:rPr>
              <a:t>.</a:t>
            </a:r>
            <a:endParaRPr lang="en-CA" sz="1200" b="0" dirty="0">
              <a:solidFill>
                <a:schemeClr val="tx1"/>
              </a:solidFill>
              <a:latin typeface="Arial" panose="020B0604020202020204" pitchFamily="34" charset="0"/>
            </a:endParaRPr>
          </a:p>
        </p:txBody>
      </p:sp>
      <p:sp>
        <p:nvSpPr>
          <p:cNvPr id="2" name="Title 1"/>
          <p:cNvSpPr>
            <a:spLocks noGrp="1"/>
          </p:cNvSpPr>
          <p:nvPr>
            <p:ph type="title"/>
            <p:custDataLst>
              <p:tags r:id="rId2"/>
            </p:custDataLst>
          </p:nvPr>
        </p:nvSpPr>
        <p:spPr/>
        <p:txBody>
          <a:bodyPr/>
          <a:lstStyle/>
          <a:p>
            <a:r>
              <a:rPr lang="fr-CA" dirty="0"/>
              <a:t>Sommaire (suite)</a:t>
            </a:r>
            <a:endParaRPr lang="en-CA" dirty="0"/>
          </a:p>
        </p:txBody>
      </p:sp>
    </p:spTree>
    <p:extLst>
      <p:ext uri="{BB962C8B-B14F-4D97-AF65-F5344CB8AC3E}">
        <p14:creationId xmlns:p14="http://schemas.microsoft.com/office/powerpoint/2010/main" val="33255802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custDataLst>
              <p:tags r:id="rId1"/>
            </p:custDataLst>
          </p:nvPr>
        </p:nvSpPr>
        <p:spPr>
          <a:xfrm>
            <a:off x="384174" y="1124712"/>
            <a:ext cx="8508306" cy="5400632"/>
          </a:xfrm>
        </p:spPr>
        <p:txBody>
          <a:bodyPr>
            <a:noAutofit/>
          </a:bodyPr>
          <a:lstStyle/>
          <a:p>
            <a:pPr marL="265176" indent="-265176">
              <a:lnSpc>
                <a:spcPts val="1800"/>
              </a:lnSpc>
              <a:spcBef>
                <a:spcPts val="400"/>
              </a:spcBef>
              <a:spcAft>
                <a:spcPts val="500"/>
              </a:spcAft>
              <a:buNone/>
            </a:pPr>
            <a:r>
              <a:rPr lang="fr-CA" sz="1200" b="0" dirty="0">
                <a:solidFill>
                  <a:schemeClr val="tx1"/>
                </a:solidFill>
                <a:latin typeface="Arial" panose="020B0604020202020204" pitchFamily="34" charset="0"/>
              </a:rPr>
              <a:t>Société canadienne du cancer et Réseau canadien de lutte contre le cancer. </a:t>
            </a:r>
            <a:r>
              <a:rPr lang="fr-CA" sz="1200" b="0" i="1" dirty="0">
                <a:solidFill>
                  <a:schemeClr val="tx1"/>
                </a:solidFill>
                <a:latin typeface="Arial" panose="020B0604020202020204" pitchFamily="34" charset="0"/>
                <a:hlinkClick r:id="rId5"/>
              </a:rPr>
              <a:t>Plan d’action quinquennal pour l’allégement des répercussions financières du cancer au Canada</a:t>
            </a:r>
            <a:r>
              <a:rPr lang="fr-CA" sz="1200" b="0" dirty="0">
                <a:solidFill>
                  <a:schemeClr val="tx1"/>
                </a:solidFill>
                <a:latin typeface="Arial" panose="020B0604020202020204" pitchFamily="34" charset="0"/>
              </a:rPr>
              <a:t>. 2012.</a:t>
            </a:r>
          </a:p>
          <a:p>
            <a:pPr marL="265176" indent="-265176">
              <a:lnSpc>
                <a:spcPts val="1800"/>
              </a:lnSpc>
              <a:spcBef>
                <a:spcPts val="400"/>
              </a:spcBef>
              <a:spcAft>
                <a:spcPts val="500"/>
              </a:spcAft>
              <a:buNone/>
            </a:pPr>
            <a:r>
              <a:rPr lang="fr-CA" sz="1200" b="0" dirty="0">
                <a:solidFill>
                  <a:schemeClr val="tx1"/>
                </a:solidFill>
                <a:latin typeface="Arial" panose="020B0604020202020204" pitchFamily="34" charset="0"/>
              </a:rPr>
              <a:t>Institut canadien d’information sur la santé. </a:t>
            </a:r>
            <a:r>
              <a:rPr lang="fr-CA" sz="1200" b="0" dirty="0">
                <a:solidFill>
                  <a:schemeClr val="tx1"/>
                </a:solidFill>
                <a:latin typeface="Arial" panose="020B0604020202020204" pitchFamily="34" charset="0"/>
                <a:hlinkClick r:id="rId6"/>
              </a:rPr>
              <a:t>Près d’un patient sur 5 pourrait être soigné ailleurs qu’à l’urgence</a:t>
            </a:r>
            <a:r>
              <a:rPr lang="fr-CA" sz="1200" b="0" dirty="0">
                <a:solidFill>
                  <a:schemeClr val="tx1"/>
                </a:solidFill>
                <a:latin typeface="Arial" panose="020B0604020202020204" pitchFamily="34" charset="0"/>
              </a:rPr>
              <a:t> [communiqué]. 6 novembre 2014.</a:t>
            </a:r>
          </a:p>
          <a:p>
            <a:pPr marL="265176" indent="-265176">
              <a:lnSpc>
                <a:spcPts val="1800"/>
              </a:lnSpc>
              <a:spcBef>
                <a:spcPts val="400"/>
              </a:spcBef>
              <a:spcAft>
                <a:spcPts val="500"/>
              </a:spcAft>
              <a:buNone/>
            </a:pPr>
            <a:r>
              <a:rPr lang="fr-CA" sz="1200" b="0" dirty="0">
                <a:solidFill>
                  <a:schemeClr val="tx1"/>
                </a:solidFill>
                <a:latin typeface="Arial" panose="020B0604020202020204" pitchFamily="34" charset="0"/>
              </a:rPr>
              <a:t>Institut canadien d’information sur la santé. </a:t>
            </a:r>
            <a:r>
              <a:rPr lang="fr-CA" sz="1200" b="0" i="1" dirty="0">
                <a:solidFill>
                  <a:schemeClr val="tx1"/>
                </a:solidFill>
                <a:latin typeface="Arial" panose="020B0604020202020204" pitchFamily="34" charset="0"/>
                <a:hlinkClick r:id="rId7"/>
              </a:rPr>
              <a:t>Sources des visites potentiellement évitables aux services d’urgence</a:t>
            </a:r>
            <a:r>
              <a:rPr lang="fr-CA" sz="1200" b="0" dirty="0">
                <a:solidFill>
                  <a:schemeClr val="tx1"/>
                </a:solidFill>
                <a:latin typeface="Arial" panose="020B0604020202020204" pitchFamily="34" charset="0"/>
              </a:rPr>
              <a:t>. 2014.</a:t>
            </a:r>
          </a:p>
          <a:p>
            <a:pPr marL="265176" indent="-265176">
              <a:lnSpc>
                <a:spcPts val="1800"/>
              </a:lnSpc>
              <a:spcBef>
                <a:spcPts val="400"/>
              </a:spcBef>
              <a:spcAft>
                <a:spcPts val="500"/>
              </a:spcAft>
              <a:buNone/>
            </a:pPr>
            <a:r>
              <a:rPr lang="fr-CA" sz="1200" b="0" dirty="0">
                <a:solidFill>
                  <a:schemeClr val="tx1"/>
                </a:solidFill>
                <a:latin typeface="Arial" panose="020B0604020202020204" pitchFamily="34" charset="0"/>
              </a:rPr>
              <a:t>Organisation de coopération et de développement économiques. </a:t>
            </a:r>
            <a:r>
              <a:rPr lang="fr-CA" sz="1200" b="0" dirty="0">
                <a:solidFill>
                  <a:schemeClr val="tx1"/>
                </a:solidFill>
                <a:latin typeface="Arial" panose="020B0604020202020204" pitchFamily="34" charset="0"/>
                <a:hlinkClick r:id="rId8"/>
              </a:rPr>
              <a:t>Statistiques de l’OCDE sur la santé 2016</a:t>
            </a:r>
            <a:r>
              <a:rPr lang="fr-CA" sz="1200" b="0" dirty="0">
                <a:solidFill>
                  <a:schemeClr val="tx1"/>
                </a:solidFill>
                <a:latin typeface="Arial" panose="020B0604020202020204" pitchFamily="34" charset="0"/>
              </a:rPr>
              <a:t>. Consulté le 1</a:t>
            </a:r>
            <a:r>
              <a:rPr lang="fr-CA" sz="1200" b="0" baseline="30000" dirty="0">
                <a:solidFill>
                  <a:schemeClr val="tx1"/>
                </a:solidFill>
                <a:latin typeface="Arial" panose="020B0604020202020204" pitchFamily="34" charset="0"/>
              </a:rPr>
              <a:t>er</a:t>
            </a:r>
            <a:r>
              <a:rPr lang="fr-CA" sz="1200" b="0" dirty="0">
                <a:solidFill>
                  <a:schemeClr val="tx1"/>
                </a:solidFill>
                <a:latin typeface="Arial" panose="020B0604020202020204" pitchFamily="34" charset="0"/>
              </a:rPr>
              <a:t> novembre 2016.</a:t>
            </a:r>
          </a:p>
          <a:p>
            <a:pPr marL="265176" lvl="0" indent="-265176">
              <a:lnSpc>
                <a:spcPts val="1800"/>
              </a:lnSpc>
              <a:spcBef>
                <a:spcPts val="400"/>
              </a:spcBef>
              <a:spcAft>
                <a:spcPts val="500"/>
              </a:spcAft>
              <a:buNone/>
            </a:pPr>
            <a:r>
              <a:rPr lang="fr-CA" sz="1200" b="0" dirty="0">
                <a:solidFill>
                  <a:schemeClr val="tx1"/>
                </a:solidFill>
                <a:latin typeface="Arial" panose="020B0604020202020204" pitchFamily="34" charset="0"/>
              </a:rPr>
              <a:t>Statistique Canada. </a:t>
            </a:r>
            <a:r>
              <a:rPr lang="fr-CA" sz="1200" b="0" dirty="0">
                <a:solidFill>
                  <a:schemeClr val="tx1"/>
                </a:solidFill>
                <a:latin typeface="Arial" panose="020B0604020202020204" pitchFamily="34" charset="0"/>
                <a:hlinkClick r:id="rId9"/>
              </a:rPr>
              <a:t>Tableau 105-0545 : Mesures de l’insécurité alimentaire du ménage, selon la disposition de vie, Canada, provinces et territoires, occasionnel (nombre)</a:t>
            </a:r>
            <a:r>
              <a:rPr lang="fr-CA" sz="1200" b="0" dirty="0">
                <a:solidFill>
                  <a:schemeClr val="tx1"/>
                </a:solidFill>
                <a:latin typeface="Arial" panose="020B0604020202020204" pitchFamily="34" charset="0"/>
              </a:rPr>
              <a:t>. Consulté le 1</a:t>
            </a:r>
            <a:r>
              <a:rPr lang="fr-CA" sz="1200" b="0" baseline="30000" dirty="0">
                <a:solidFill>
                  <a:schemeClr val="tx1"/>
                </a:solidFill>
                <a:latin typeface="Arial" panose="020B0604020202020204" pitchFamily="34" charset="0"/>
              </a:rPr>
              <a:t>er</a:t>
            </a:r>
            <a:r>
              <a:rPr lang="fr-CA" sz="1200" b="0" dirty="0">
                <a:solidFill>
                  <a:schemeClr val="tx1"/>
                </a:solidFill>
                <a:latin typeface="Arial" panose="020B0604020202020204" pitchFamily="34" charset="0"/>
              </a:rPr>
              <a:t> novembre 2016.</a:t>
            </a:r>
          </a:p>
          <a:p>
            <a:pPr marL="265176" indent="-265176">
              <a:lnSpc>
                <a:spcPts val="1800"/>
              </a:lnSpc>
              <a:spcBef>
                <a:spcPts val="400"/>
              </a:spcBef>
              <a:spcAft>
                <a:spcPts val="500"/>
              </a:spcAft>
              <a:buNone/>
            </a:pPr>
            <a:r>
              <a:rPr lang="fr-CA" sz="1200" b="0" dirty="0">
                <a:solidFill>
                  <a:schemeClr val="tx1"/>
                </a:solidFill>
                <a:latin typeface="Arial" panose="020B0604020202020204" pitchFamily="34" charset="0"/>
              </a:rPr>
              <a:t>Fonds du Commonwealth. </a:t>
            </a:r>
            <a:r>
              <a:rPr lang="fr-CA" sz="1200" b="0" i="1" dirty="0">
                <a:solidFill>
                  <a:schemeClr val="tx1"/>
                </a:solidFill>
                <a:latin typeface="Arial" panose="020B0604020202020204" pitchFamily="34" charset="0"/>
                <a:hlinkClick r:id="rId10"/>
              </a:rPr>
              <a:t>Multinational </a:t>
            </a:r>
            <a:r>
              <a:rPr lang="fr-CA" sz="1200" b="0" i="1" dirty="0" err="1">
                <a:solidFill>
                  <a:schemeClr val="tx1"/>
                </a:solidFill>
                <a:latin typeface="Arial" panose="020B0604020202020204" pitchFamily="34" charset="0"/>
                <a:hlinkClick r:id="rId10"/>
              </a:rPr>
              <a:t>Comparisons</a:t>
            </a:r>
            <a:r>
              <a:rPr lang="fr-CA" sz="1200" b="0" i="1" dirty="0">
                <a:solidFill>
                  <a:schemeClr val="tx1"/>
                </a:solidFill>
                <a:latin typeface="Arial" panose="020B0604020202020204" pitchFamily="34" charset="0"/>
                <a:hlinkClick r:id="rId10"/>
              </a:rPr>
              <a:t> of </a:t>
            </a:r>
            <a:r>
              <a:rPr lang="fr-CA" sz="1200" b="0" i="1" dirty="0" err="1">
                <a:solidFill>
                  <a:schemeClr val="tx1"/>
                </a:solidFill>
                <a:latin typeface="Arial" panose="020B0604020202020204" pitchFamily="34" charset="0"/>
                <a:hlinkClick r:id="rId10"/>
              </a:rPr>
              <a:t>Health</a:t>
            </a:r>
            <a:r>
              <a:rPr lang="fr-CA" sz="1200" b="0" i="1" dirty="0">
                <a:solidFill>
                  <a:schemeClr val="tx1"/>
                </a:solidFill>
                <a:latin typeface="Arial" panose="020B0604020202020204" pitchFamily="34" charset="0"/>
                <a:hlinkClick r:id="rId10"/>
              </a:rPr>
              <a:t> </a:t>
            </a:r>
            <a:r>
              <a:rPr lang="fr-CA" sz="1200" b="0" i="1" dirty="0" err="1">
                <a:solidFill>
                  <a:schemeClr val="tx1"/>
                </a:solidFill>
                <a:latin typeface="Arial" panose="020B0604020202020204" pitchFamily="34" charset="0"/>
                <a:hlinkClick r:id="rId10"/>
              </a:rPr>
              <a:t>Systems</a:t>
            </a:r>
            <a:r>
              <a:rPr lang="fr-CA" sz="1200" b="0" i="1" dirty="0">
                <a:solidFill>
                  <a:schemeClr val="tx1"/>
                </a:solidFill>
                <a:latin typeface="Arial" panose="020B0604020202020204" pitchFamily="34" charset="0"/>
                <a:hlinkClick r:id="rId10"/>
              </a:rPr>
              <a:t> Data, 2013</a:t>
            </a:r>
            <a:r>
              <a:rPr lang="fr-CA" sz="1200" b="0" dirty="0">
                <a:solidFill>
                  <a:schemeClr val="tx1"/>
                </a:solidFill>
                <a:latin typeface="Arial" panose="020B0604020202020204" pitchFamily="34" charset="0"/>
              </a:rPr>
              <a:t>. 2013.</a:t>
            </a:r>
          </a:p>
          <a:p>
            <a:pPr marL="265176" lvl="0" indent="-265176">
              <a:lnSpc>
                <a:spcPts val="1800"/>
              </a:lnSpc>
              <a:spcBef>
                <a:spcPts val="400"/>
              </a:spcBef>
              <a:spcAft>
                <a:spcPts val="500"/>
              </a:spcAft>
              <a:buNone/>
            </a:pPr>
            <a:r>
              <a:rPr lang="fr-CA" sz="1200" b="0" dirty="0">
                <a:solidFill>
                  <a:schemeClr val="tx1"/>
                </a:solidFill>
                <a:latin typeface="Arial" panose="020B0604020202020204" pitchFamily="34" charset="0"/>
              </a:rPr>
              <a:t>Fonds du Commonwealth. </a:t>
            </a:r>
            <a:r>
              <a:rPr lang="fr-CA" sz="1200" b="0" i="1" dirty="0">
                <a:solidFill>
                  <a:schemeClr val="tx1"/>
                </a:solidFill>
                <a:latin typeface="Arial" panose="020B0604020202020204" pitchFamily="34" charset="0"/>
                <a:hlinkClick r:id="rId11"/>
              </a:rPr>
              <a:t>The Commonwealth </a:t>
            </a:r>
            <a:r>
              <a:rPr lang="fr-CA" sz="1200" b="0" i="1" dirty="0" err="1">
                <a:solidFill>
                  <a:schemeClr val="tx1"/>
                </a:solidFill>
                <a:latin typeface="Arial" panose="020B0604020202020204" pitchFamily="34" charset="0"/>
                <a:hlinkClick r:id="rId11"/>
              </a:rPr>
              <a:t>Fund</a:t>
            </a:r>
            <a:r>
              <a:rPr lang="fr-CA" sz="1200" b="0" i="1" dirty="0">
                <a:solidFill>
                  <a:schemeClr val="tx1"/>
                </a:solidFill>
                <a:latin typeface="Arial" panose="020B0604020202020204" pitchFamily="34" charset="0"/>
                <a:hlinkClick r:id="rId11"/>
              </a:rPr>
              <a:t> 2009 International </a:t>
            </a:r>
            <a:r>
              <a:rPr lang="fr-CA" sz="1200" b="0" i="1" dirty="0" err="1">
                <a:solidFill>
                  <a:schemeClr val="tx1"/>
                </a:solidFill>
                <a:latin typeface="Arial" panose="020B0604020202020204" pitchFamily="34" charset="0"/>
                <a:hlinkClick r:id="rId11"/>
              </a:rPr>
              <a:t>Health</a:t>
            </a:r>
            <a:r>
              <a:rPr lang="fr-CA" sz="1200" b="0" i="1" dirty="0">
                <a:solidFill>
                  <a:schemeClr val="tx1"/>
                </a:solidFill>
                <a:latin typeface="Arial" panose="020B0604020202020204" pitchFamily="34" charset="0"/>
                <a:hlinkClick r:id="rId11"/>
              </a:rPr>
              <a:t> Policy Survey of </a:t>
            </a:r>
            <a:r>
              <a:rPr lang="fr-CA" sz="1200" b="0" i="1" dirty="0" err="1">
                <a:solidFill>
                  <a:schemeClr val="tx1"/>
                </a:solidFill>
                <a:latin typeface="Arial" panose="020B0604020202020204" pitchFamily="34" charset="0"/>
                <a:hlinkClick r:id="rId11"/>
              </a:rPr>
              <a:t>Primary</a:t>
            </a:r>
            <a:r>
              <a:rPr lang="fr-CA" sz="1200" b="0" i="1" dirty="0">
                <a:solidFill>
                  <a:schemeClr val="tx1"/>
                </a:solidFill>
                <a:latin typeface="Arial" panose="020B0604020202020204" pitchFamily="34" charset="0"/>
                <a:hlinkClick r:id="rId11"/>
              </a:rPr>
              <a:t> Care Physicians in </a:t>
            </a:r>
            <a:r>
              <a:rPr lang="fr-CA" sz="1200" b="0" i="1" dirty="0" err="1">
                <a:solidFill>
                  <a:schemeClr val="tx1"/>
                </a:solidFill>
                <a:latin typeface="Arial" panose="020B0604020202020204" pitchFamily="34" charset="0"/>
                <a:hlinkClick r:id="rId11"/>
              </a:rPr>
              <a:t>Eleven</a:t>
            </a:r>
            <a:r>
              <a:rPr lang="fr-CA" sz="1200" b="0" i="1" dirty="0">
                <a:solidFill>
                  <a:schemeClr val="tx1"/>
                </a:solidFill>
                <a:latin typeface="Arial" panose="020B0604020202020204" pitchFamily="34" charset="0"/>
                <a:hlinkClick r:id="rId11"/>
              </a:rPr>
              <a:t> Countries</a:t>
            </a:r>
            <a:r>
              <a:rPr lang="fr-CA" sz="1200" b="0" dirty="0">
                <a:solidFill>
                  <a:schemeClr val="tx1"/>
                </a:solidFill>
                <a:latin typeface="Arial" panose="020B0604020202020204" pitchFamily="34" charset="0"/>
              </a:rPr>
              <a:t>. 2009.</a:t>
            </a:r>
          </a:p>
          <a:p>
            <a:pPr marL="265176" lvl="0" indent="-265176">
              <a:lnSpc>
                <a:spcPts val="1800"/>
              </a:lnSpc>
              <a:spcBef>
                <a:spcPts val="400"/>
              </a:spcBef>
              <a:spcAft>
                <a:spcPts val="500"/>
              </a:spcAft>
              <a:buNone/>
            </a:pPr>
            <a:r>
              <a:rPr lang="fr-CA" sz="1200" b="0" dirty="0">
                <a:solidFill>
                  <a:schemeClr val="tx1"/>
                </a:solidFill>
                <a:latin typeface="Arial" panose="020B0604020202020204" pitchFamily="34" charset="0"/>
              </a:rPr>
              <a:t>Fonds du Commonwealth. </a:t>
            </a:r>
            <a:r>
              <a:rPr lang="fr-CA" sz="1200" b="0" i="1" dirty="0">
                <a:solidFill>
                  <a:schemeClr val="tx1"/>
                </a:solidFill>
                <a:latin typeface="Arial" panose="020B0604020202020204" pitchFamily="34" charset="0"/>
                <a:hlinkClick r:id="rId12"/>
              </a:rPr>
              <a:t>The Commonwealth </a:t>
            </a:r>
            <a:r>
              <a:rPr lang="fr-CA" sz="1200" b="0" i="1" dirty="0" err="1">
                <a:solidFill>
                  <a:schemeClr val="tx1"/>
                </a:solidFill>
                <a:latin typeface="Arial" panose="020B0604020202020204" pitchFamily="34" charset="0"/>
                <a:hlinkClick r:id="rId12"/>
              </a:rPr>
              <a:t>Fund</a:t>
            </a:r>
            <a:r>
              <a:rPr lang="fr-CA" sz="1200" b="0" i="1" dirty="0">
                <a:solidFill>
                  <a:schemeClr val="tx1"/>
                </a:solidFill>
                <a:latin typeface="Arial" panose="020B0604020202020204" pitchFamily="34" charset="0"/>
                <a:hlinkClick r:id="rId12"/>
              </a:rPr>
              <a:t> 2010 International </a:t>
            </a:r>
            <a:r>
              <a:rPr lang="fr-CA" sz="1200" b="0" i="1" dirty="0" err="1">
                <a:solidFill>
                  <a:schemeClr val="tx1"/>
                </a:solidFill>
                <a:latin typeface="Arial" panose="020B0604020202020204" pitchFamily="34" charset="0"/>
                <a:hlinkClick r:id="rId12"/>
              </a:rPr>
              <a:t>Health</a:t>
            </a:r>
            <a:r>
              <a:rPr lang="fr-CA" sz="1200" b="0" i="1" dirty="0">
                <a:solidFill>
                  <a:schemeClr val="tx1"/>
                </a:solidFill>
                <a:latin typeface="Arial" panose="020B0604020202020204" pitchFamily="34" charset="0"/>
                <a:hlinkClick r:id="rId12"/>
              </a:rPr>
              <a:t> Policy Survey in </a:t>
            </a:r>
            <a:r>
              <a:rPr lang="fr-CA" sz="1200" b="0" i="1" dirty="0" err="1">
                <a:solidFill>
                  <a:schemeClr val="tx1"/>
                </a:solidFill>
                <a:latin typeface="Arial" panose="020B0604020202020204" pitchFamily="34" charset="0"/>
                <a:hlinkClick r:id="rId12"/>
              </a:rPr>
              <a:t>Eleven</a:t>
            </a:r>
            <a:r>
              <a:rPr lang="fr-CA" sz="1200" b="0" i="1" dirty="0">
                <a:solidFill>
                  <a:schemeClr val="tx1"/>
                </a:solidFill>
                <a:latin typeface="Arial" panose="020B0604020202020204" pitchFamily="34" charset="0"/>
                <a:hlinkClick r:id="rId12"/>
              </a:rPr>
              <a:t> Countries</a:t>
            </a:r>
            <a:r>
              <a:rPr lang="fr-CA" sz="1200" b="0" dirty="0">
                <a:solidFill>
                  <a:schemeClr val="tx1"/>
                </a:solidFill>
                <a:latin typeface="Arial" panose="020B0604020202020204" pitchFamily="34" charset="0"/>
              </a:rPr>
              <a:t>. 2010.</a:t>
            </a:r>
          </a:p>
          <a:p>
            <a:pPr marL="265176" indent="-265176">
              <a:lnSpc>
                <a:spcPts val="1800"/>
              </a:lnSpc>
              <a:spcBef>
                <a:spcPts val="400"/>
              </a:spcBef>
              <a:spcAft>
                <a:spcPts val="500"/>
              </a:spcAft>
              <a:buNone/>
            </a:pPr>
            <a:r>
              <a:rPr lang="fr-CA" sz="1200" b="0" dirty="0">
                <a:solidFill>
                  <a:schemeClr val="tx1"/>
                </a:solidFill>
                <a:latin typeface="Arial" panose="020B0604020202020204" pitchFamily="34" charset="0"/>
              </a:rPr>
              <a:t>Fonds du Commonwealth. </a:t>
            </a:r>
            <a:r>
              <a:rPr lang="fr-CA" sz="1200" b="0" i="1" dirty="0">
                <a:solidFill>
                  <a:schemeClr val="tx1"/>
                </a:solidFill>
                <a:latin typeface="Arial" panose="020B0604020202020204" pitchFamily="34" charset="0"/>
                <a:hlinkClick r:id="rId13"/>
              </a:rPr>
              <a:t>The Commonwealth </a:t>
            </a:r>
            <a:r>
              <a:rPr lang="fr-CA" sz="1200" b="0" i="1" dirty="0" err="1">
                <a:solidFill>
                  <a:schemeClr val="tx1"/>
                </a:solidFill>
                <a:latin typeface="Arial" panose="020B0604020202020204" pitchFamily="34" charset="0"/>
                <a:hlinkClick r:id="rId13"/>
              </a:rPr>
              <a:t>Fund</a:t>
            </a:r>
            <a:r>
              <a:rPr lang="fr-CA" sz="1200" b="0" i="1" dirty="0">
                <a:solidFill>
                  <a:schemeClr val="tx1"/>
                </a:solidFill>
                <a:latin typeface="Arial" panose="020B0604020202020204" pitchFamily="34" charset="0"/>
                <a:hlinkClick r:id="rId13"/>
              </a:rPr>
              <a:t> 2012 International </a:t>
            </a:r>
            <a:r>
              <a:rPr lang="fr-CA" sz="1200" b="0" i="1" dirty="0" err="1">
                <a:solidFill>
                  <a:schemeClr val="tx1"/>
                </a:solidFill>
                <a:latin typeface="Arial" panose="020B0604020202020204" pitchFamily="34" charset="0"/>
                <a:hlinkClick r:id="rId13"/>
              </a:rPr>
              <a:t>Health</a:t>
            </a:r>
            <a:r>
              <a:rPr lang="fr-CA" sz="1200" b="0" i="1" dirty="0">
                <a:solidFill>
                  <a:schemeClr val="tx1"/>
                </a:solidFill>
                <a:latin typeface="Arial" panose="020B0604020202020204" pitchFamily="34" charset="0"/>
                <a:hlinkClick r:id="rId13"/>
              </a:rPr>
              <a:t> Policy Survey of </a:t>
            </a:r>
            <a:r>
              <a:rPr lang="fr-CA" sz="1200" b="0" i="1" dirty="0" err="1">
                <a:solidFill>
                  <a:schemeClr val="tx1"/>
                </a:solidFill>
                <a:latin typeface="Arial" panose="020B0604020202020204" pitchFamily="34" charset="0"/>
                <a:hlinkClick r:id="rId13"/>
              </a:rPr>
              <a:t>Primary</a:t>
            </a:r>
            <a:r>
              <a:rPr lang="fr-CA" sz="1200" b="0" i="1" dirty="0">
                <a:solidFill>
                  <a:schemeClr val="tx1"/>
                </a:solidFill>
                <a:latin typeface="Arial" panose="020B0604020202020204" pitchFamily="34" charset="0"/>
                <a:hlinkClick r:id="rId13"/>
              </a:rPr>
              <a:t> </a:t>
            </a:r>
            <a:r>
              <a:rPr lang="fr-CA" sz="1200" b="0" i="1" dirty="0" smtClean="0">
                <a:solidFill>
                  <a:schemeClr val="tx1"/>
                </a:solidFill>
                <a:latin typeface="Arial" panose="020B0604020202020204" pitchFamily="34" charset="0"/>
                <a:hlinkClick r:id="rId13"/>
              </a:rPr>
              <a:t>Care</a:t>
            </a:r>
            <a:br>
              <a:rPr lang="fr-CA" sz="1200" b="0" i="1" dirty="0" smtClean="0">
                <a:solidFill>
                  <a:schemeClr val="tx1"/>
                </a:solidFill>
                <a:latin typeface="Arial" panose="020B0604020202020204" pitchFamily="34" charset="0"/>
                <a:hlinkClick r:id="rId13"/>
              </a:rPr>
            </a:br>
            <a:r>
              <a:rPr lang="fr-CA" sz="1200" b="0" i="1" dirty="0" smtClean="0">
                <a:solidFill>
                  <a:schemeClr val="tx1"/>
                </a:solidFill>
                <a:latin typeface="Arial" panose="020B0604020202020204" pitchFamily="34" charset="0"/>
                <a:hlinkClick r:id="rId13"/>
              </a:rPr>
              <a:t>Physicians</a:t>
            </a:r>
            <a:r>
              <a:rPr lang="fr-CA" sz="1200" b="0" dirty="0">
                <a:solidFill>
                  <a:schemeClr val="tx1"/>
                </a:solidFill>
                <a:latin typeface="Arial" panose="020B0604020202020204" pitchFamily="34" charset="0"/>
              </a:rPr>
              <a:t>. 2012.</a:t>
            </a:r>
          </a:p>
          <a:p>
            <a:pPr marL="265176" lvl="0" indent="-265176">
              <a:lnSpc>
                <a:spcPts val="1800"/>
              </a:lnSpc>
              <a:spcBef>
                <a:spcPts val="400"/>
              </a:spcBef>
              <a:spcAft>
                <a:spcPts val="500"/>
              </a:spcAft>
              <a:buNone/>
            </a:pPr>
            <a:r>
              <a:rPr lang="fr-CA" sz="1200" b="0" dirty="0">
                <a:solidFill>
                  <a:schemeClr val="tx1"/>
                </a:solidFill>
                <a:latin typeface="Arial" panose="020B0604020202020204" pitchFamily="34" charset="0"/>
              </a:rPr>
              <a:t>Fonds du Commonwealth. </a:t>
            </a:r>
            <a:r>
              <a:rPr lang="fr-CA" sz="1200" b="0" i="1" dirty="0">
                <a:solidFill>
                  <a:schemeClr val="tx1"/>
                </a:solidFill>
                <a:latin typeface="Arial" panose="020B0604020202020204" pitchFamily="34" charset="0"/>
                <a:hlinkClick r:id="rId14"/>
              </a:rPr>
              <a:t>The Commonwealth </a:t>
            </a:r>
            <a:r>
              <a:rPr lang="fr-CA" sz="1200" b="0" i="1" dirty="0" err="1">
                <a:solidFill>
                  <a:schemeClr val="tx1"/>
                </a:solidFill>
                <a:latin typeface="Arial" panose="020B0604020202020204" pitchFamily="34" charset="0"/>
                <a:hlinkClick r:id="rId14"/>
              </a:rPr>
              <a:t>Fund</a:t>
            </a:r>
            <a:r>
              <a:rPr lang="fr-CA" sz="1200" b="0" i="1" dirty="0">
                <a:solidFill>
                  <a:schemeClr val="tx1"/>
                </a:solidFill>
                <a:latin typeface="Arial" panose="020B0604020202020204" pitchFamily="34" charset="0"/>
                <a:hlinkClick r:id="rId14"/>
              </a:rPr>
              <a:t> 2013 International </a:t>
            </a:r>
            <a:r>
              <a:rPr lang="fr-CA" sz="1200" b="0" i="1" dirty="0" err="1">
                <a:solidFill>
                  <a:schemeClr val="tx1"/>
                </a:solidFill>
                <a:latin typeface="Arial" panose="020B0604020202020204" pitchFamily="34" charset="0"/>
                <a:hlinkClick r:id="rId14"/>
              </a:rPr>
              <a:t>Health</a:t>
            </a:r>
            <a:r>
              <a:rPr lang="fr-CA" sz="1200" b="0" i="1" dirty="0">
                <a:solidFill>
                  <a:schemeClr val="tx1"/>
                </a:solidFill>
                <a:latin typeface="Arial" panose="020B0604020202020204" pitchFamily="34" charset="0"/>
                <a:hlinkClick r:id="rId14"/>
              </a:rPr>
              <a:t> Policy Survey in </a:t>
            </a:r>
            <a:r>
              <a:rPr lang="fr-CA" sz="1200" b="0" i="1" dirty="0" err="1">
                <a:solidFill>
                  <a:schemeClr val="tx1"/>
                </a:solidFill>
                <a:latin typeface="Arial" panose="020B0604020202020204" pitchFamily="34" charset="0"/>
                <a:hlinkClick r:id="rId14"/>
              </a:rPr>
              <a:t>Eleven</a:t>
            </a:r>
            <a:r>
              <a:rPr lang="fr-CA" sz="1200" b="0" i="1" dirty="0">
                <a:solidFill>
                  <a:schemeClr val="tx1"/>
                </a:solidFill>
                <a:latin typeface="Arial" panose="020B0604020202020204" pitchFamily="34" charset="0"/>
                <a:hlinkClick r:id="rId14"/>
              </a:rPr>
              <a:t> Countries</a:t>
            </a:r>
            <a:r>
              <a:rPr lang="fr-CA" sz="1200" b="0" dirty="0">
                <a:solidFill>
                  <a:schemeClr val="tx1"/>
                </a:solidFill>
                <a:latin typeface="Arial" panose="020B0604020202020204" pitchFamily="34" charset="0"/>
              </a:rPr>
              <a:t>. 2013.</a:t>
            </a:r>
          </a:p>
          <a:p>
            <a:pPr marL="265176" indent="-265176">
              <a:lnSpc>
                <a:spcPts val="1800"/>
              </a:lnSpc>
              <a:spcBef>
                <a:spcPts val="400"/>
              </a:spcBef>
              <a:spcAft>
                <a:spcPts val="500"/>
              </a:spcAft>
              <a:buNone/>
            </a:pPr>
            <a:r>
              <a:rPr lang="fr-CA" sz="1200" b="0" dirty="0">
                <a:solidFill>
                  <a:schemeClr val="tx1"/>
                </a:solidFill>
                <a:latin typeface="Arial" panose="020B0604020202020204" pitchFamily="34" charset="0"/>
              </a:rPr>
              <a:t>Fonds du Commonwealth. </a:t>
            </a:r>
            <a:r>
              <a:rPr lang="fr-CA" sz="1200" b="0" i="1" dirty="0">
                <a:solidFill>
                  <a:schemeClr val="tx1"/>
                </a:solidFill>
                <a:latin typeface="Arial" panose="020B0604020202020204" pitchFamily="34" charset="0"/>
                <a:hlinkClick r:id="rId15"/>
              </a:rPr>
              <a:t>The Commonwealth </a:t>
            </a:r>
            <a:r>
              <a:rPr lang="fr-CA" sz="1200" b="0" i="1" dirty="0" err="1">
                <a:solidFill>
                  <a:schemeClr val="tx1"/>
                </a:solidFill>
                <a:latin typeface="Arial" panose="020B0604020202020204" pitchFamily="34" charset="0"/>
                <a:hlinkClick r:id="rId15"/>
              </a:rPr>
              <a:t>Fund</a:t>
            </a:r>
            <a:r>
              <a:rPr lang="fr-CA" sz="1200" b="0" i="1" dirty="0">
                <a:solidFill>
                  <a:schemeClr val="tx1"/>
                </a:solidFill>
                <a:latin typeface="Arial" panose="020B0604020202020204" pitchFamily="34" charset="0"/>
                <a:hlinkClick r:id="rId15"/>
              </a:rPr>
              <a:t> 2015 International </a:t>
            </a:r>
            <a:r>
              <a:rPr lang="fr-CA" sz="1200" b="0" i="1" dirty="0" err="1">
                <a:solidFill>
                  <a:schemeClr val="tx1"/>
                </a:solidFill>
                <a:latin typeface="Arial" panose="020B0604020202020204" pitchFamily="34" charset="0"/>
                <a:hlinkClick r:id="rId15"/>
              </a:rPr>
              <a:t>Health</a:t>
            </a:r>
            <a:r>
              <a:rPr lang="fr-CA" sz="1200" b="0" i="1" dirty="0">
                <a:solidFill>
                  <a:schemeClr val="tx1"/>
                </a:solidFill>
                <a:latin typeface="Arial" panose="020B0604020202020204" pitchFamily="34" charset="0"/>
                <a:hlinkClick r:id="rId15"/>
              </a:rPr>
              <a:t> Policy Survey of </a:t>
            </a:r>
            <a:r>
              <a:rPr lang="fr-CA" sz="1200" b="0" i="1" dirty="0" err="1">
                <a:solidFill>
                  <a:schemeClr val="tx1"/>
                </a:solidFill>
                <a:latin typeface="Arial" panose="020B0604020202020204" pitchFamily="34" charset="0"/>
                <a:hlinkClick r:id="rId15"/>
              </a:rPr>
              <a:t>Primary</a:t>
            </a:r>
            <a:r>
              <a:rPr lang="fr-CA" sz="1200" b="0" i="1" dirty="0">
                <a:solidFill>
                  <a:schemeClr val="tx1"/>
                </a:solidFill>
                <a:latin typeface="Arial" panose="020B0604020202020204" pitchFamily="34" charset="0"/>
                <a:hlinkClick r:id="rId15"/>
              </a:rPr>
              <a:t> </a:t>
            </a:r>
            <a:r>
              <a:rPr lang="fr-CA" sz="1200" b="0" i="1" dirty="0" smtClean="0">
                <a:solidFill>
                  <a:schemeClr val="tx1"/>
                </a:solidFill>
                <a:latin typeface="Arial" panose="020B0604020202020204" pitchFamily="34" charset="0"/>
                <a:hlinkClick r:id="rId15"/>
              </a:rPr>
              <a:t>Care</a:t>
            </a:r>
            <a:br>
              <a:rPr lang="fr-CA" sz="1200" b="0" i="1" dirty="0" smtClean="0">
                <a:solidFill>
                  <a:schemeClr val="tx1"/>
                </a:solidFill>
                <a:latin typeface="Arial" panose="020B0604020202020204" pitchFamily="34" charset="0"/>
                <a:hlinkClick r:id="rId15"/>
              </a:rPr>
            </a:br>
            <a:r>
              <a:rPr lang="fr-CA" sz="1200" b="0" i="1" dirty="0" smtClean="0">
                <a:solidFill>
                  <a:schemeClr val="tx1"/>
                </a:solidFill>
                <a:latin typeface="Arial" panose="020B0604020202020204" pitchFamily="34" charset="0"/>
                <a:hlinkClick r:id="rId15"/>
              </a:rPr>
              <a:t>Physicians</a:t>
            </a:r>
            <a:r>
              <a:rPr lang="fr-CA" sz="1200" b="0" dirty="0">
                <a:solidFill>
                  <a:schemeClr val="tx1"/>
                </a:solidFill>
                <a:latin typeface="Arial" panose="020B0604020202020204" pitchFamily="34" charset="0"/>
              </a:rPr>
              <a:t>. 2015.</a:t>
            </a:r>
          </a:p>
        </p:txBody>
      </p:sp>
      <p:sp>
        <p:nvSpPr>
          <p:cNvPr id="2" name="Title 1"/>
          <p:cNvSpPr>
            <a:spLocks noGrp="1"/>
          </p:cNvSpPr>
          <p:nvPr>
            <p:ph type="title"/>
            <p:custDataLst>
              <p:tags r:id="rId2"/>
            </p:custDataLst>
          </p:nvPr>
        </p:nvSpPr>
        <p:spPr/>
        <p:txBody>
          <a:bodyPr/>
          <a:lstStyle/>
          <a:p>
            <a:r>
              <a:rPr lang="en-CA" dirty="0" err="1"/>
              <a:t>Bibliographie</a:t>
            </a:r>
            <a:endParaRPr lang="en-CA" dirty="0"/>
          </a:p>
        </p:txBody>
      </p:sp>
    </p:spTree>
    <p:extLst>
      <p:ext uri="{BB962C8B-B14F-4D97-AF65-F5344CB8AC3E}">
        <p14:creationId xmlns:p14="http://schemas.microsoft.com/office/powerpoint/2010/main" val="22791781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1"/>
            </p:custDataLst>
          </p:nvPr>
        </p:nvSpPr>
        <p:spPr>
          <a:xfrm>
            <a:off x="559743" y="6296931"/>
            <a:ext cx="1347961" cy="369332"/>
          </a:xfrm>
          <a:prstGeom prst="rect">
            <a:avLst/>
          </a:prstGeom>
          <a:noFill/>
        </p:spPr>
        <p:txBody>
          <a:bodyPr wrap="square" rtlCol="0">
            <a:spAutoFit/>
          </a:bodyPr>
          <a:lstStyle/>
          <a:p>
            <a:r>
              <a:rPr lang="en-CA" dirty="0" smtClean="0">
                <a:solidFill>
                  <a:prstClr val="white"/>
                </a:solidFill>
              </a:rPr>
              <a:t>@</a:t>
            </a:r>
            <a:r>
              <a:rPr lang="en-CA" dirty="0" err="1" smtClean="0">
                <a:solidFill>
                  <a:prstClr val="white"/>
                </a:solidFill>
              </a:rPr>
              <a:t>cihi_icis</a:t>
            </a:r>
            <a:endParaRPr lang="en-CA" dirty="0">
              <a:solidFill>
                <a:prstClr val="white"/>
              </a:solidFill>
            </a:endParaRPr>
          </a:p>
        </p:txBody>
      </p:sp>
      <p:sp>
        <p:nvSpPr>
          <p:cNvPr id="6" name="TextBox 5"/>
          <p:cNvSpPr txBox="1"/>
          <p:nvPr>
            <p:custDataLst>
              <p:tags r:id="rId2"/>
            </p:custDataLst>
          </p:nvPr>
        </p:nvSpPr>
        <p:spPr>
          <a:xfrm>
            <a:off x="5220072" y="6296931"/>
            <a:ext cx="2520280" cy="369332"/>
          </a:xfrm>
          <a:prstGeom prst="rect">
            <a:avLst/>
          </a:prstGeom>
          <a:noFill/>
        </p:spPr>
        <p:txBody>
          <a:bodyPr wrap="square" rtlCol="0">
            <a:spAutoFit/>
          </a:bodyPr>
          <a:lstStyle/>
          <a:p>
            <a:pPr algn="r"/>
            <a:r>
              <a:rPr lang="en-CA" dirty="0" smtClean="0">
                <a:solidFill>
                  <a:prstClr val="white"/>
                </a:solidFill>
              </a:rPr>
              <a:t>cmwf@icis.ca</a:t>
            </a:r>
            <a:endParaRPr lang="en-CA" dirty="0">
              <a:solidFill>
                <a:prstClr val="white"/>
              </a:solidFill>
            </a:endParaRPr>
          </a:p>
        </p:txBody>
      </p:sp>
    </p:spTree>
    <p:extLst>
      <p:ext uri="{BB962C8B-B14F-4D97-AF65-F5344CB8AC3E}">
        <p14:creationId xmlns:p14="http://schemas.microsoft.com/office/powerpoint/2010/main" val="3488056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custDataLst>
              <p:tags r:id="rId1"/>
            </p:custDataLst>
          </p:nvPr>
        </p:nvSpPr>
        <p:spPr>
          <a:xfrm>
            <a:off x="384175" y="1271016"/>
            <a:ext cx="7924800" cy="4525963"/>
          </a:xfrm>
        </p:spPr>
        <p:txBody>
          <a:bodyPr>
            <a:noAutofit/>
          </a:bodyPr>
          <a:lstStyle/>
          <a:p>
            <a:pPr marL="0" indent="0">
              <a:lnSpc>
                <a:spcPts val="1600"/>
              </a:lnSpc>
              <a:buNone/>
            </a:pPr>
            <a:r>
              <a:rPr lang="fr-FR" sz="1800" dirty="0">
                <a:latin typeface="Arial" panose="020B0604020202020204" pitchFamily="34" charset="0"/>
              </a:rPr>
              <a:t>Obstacles financiers à l’accès aux soins </a:t>
            </a:r>
          </a:p>
          <a:p>
            <a:pPr marL="0" indent="0">
              <a:lnSpc>
                <a:spcPts val="1600"/>
              </a:lnSpc>
              <a:spcAft>
                <a:spcPts val="400"/>
              </a:spcAft>
              <a:buNone/>
            </a:pPr>
            <a:r>
              <a:rPr lang="fr-FR" sz="1200" b="0" dirty="0">
                <a:solidFill>
                  <a:schemeClr val="tx1"/>
                </a:solidFill>
                <a:latin typeface="Arial" panose="020B0604020202020204" pitchFamily="34" charset="0"/>
              </a:rPr>
              <a:t>Les Canadiens signalent peu d’obstacles financiers au chapitre de l’accès aux services médicaux assurés en vertu de la </a:t>
            </a:r>
            <a:r>
              <a:rPr lang="fr-FR" sz="1200" b="0" i="1" dirty="0">
                <a:solidFill>
                  <a:schemeClr val="tx1"/>
                </a:solidFill>
                <a:latin typeface="Arial" panose="020B0604020202020204" pitchFamily="34" charset="0"/>
              </a:rPr>
              <a:t>Loi canadienne sur la santé</a:t>
            </a:r>
            <a:r>
              <a:rPr lang="fr-FR" sz="1200" b="0" dirty="0">
                <a:solidFill>
                  <a:schemeClr val="tx1"/>
                </a:solidFill>
                <a:latin typeface="Arial" panose="020B0604020202020204" pitchFamily="34" charset="0"/>
              </a:rPr>
              <a:t>. Ils sont toutefois plus susceptibles que les résidents des autres pays de ne pas acheter un médicament prescrit ou de ne pas aller chez le dentiste en raison des coûts.</a:t>
            </a:r>
          </a:p>
          <a:p>
            <a:pPr>
              <a:lnSpc>
                <a:spcPts val="1600"/>
              </a:lnSpc>
              <a:spcBef>
                <a:spcPts val="400"/>
              </a:spcBef>
              <a:spcAft>
                <a:spcPts val="400"/>
              </a:spcAft>
            </a:pPr>
            <a:r>
              <a:rPr lang="fr-CA" sz="1200" b="0" dirty="0">
                <a:solidFill>
                  <a:schemeClr val="tx1"/>
                </a:solidFill>
                <a:latin typeface="Arial" panose="020B0604020202020204" pitchFamily="34" charset="0"/>
              </a:rPr>
              <a:t>Par rapport à la moyenne internationale, les Canadiens sont moins nombreux à avoir omis un rendez-vous médical, un examen ou un traitement médical en raison des coûts.</a:t>
            </a:r>
          </a:p>
          <a:p>
            <a:pPr lvl="0">
              <a:lnSpc>
                <a:spcPts val="1600"/>
              </a:lnSpc>
              <a:spcBef>
                <a:spcPts val="400"/>
              </a:spcBef>
              <a:spcAft>
                <a:spcPts val="400"/>
              </a:spcAft>
            </a:pPr>
            <a:r>
              <a:rPr lang="fr-CA" sz="1200" b="0" dirty="0">
                <a:solidFill>
                  <a:schemeClr val="tx1"/>
                </a:solidFill>
                <a:latin typeface="Arial" panose="020B0604020202020204" pitchFamily="34" charset="0"/>
              </a:rPr>
              <a:t>1 Canadien sur 10 — soit un taux supérieur à la moyenne internationale — a déclaré ne pas avoir acheté un médicament prescrit ou avoir sauté une dose en raison des coûts. En dépit des obstacles financiers, le recours aux médicaments d’ordonnance est plus marqué au Canada que dans la plupart des pays sondés. En effet, 58 % des Canadiens ont déclaré prendre un ou plusieurs médicaments d’ordonnance alors que la moyenne internationale se chiffre à 52 %.</a:t>
            </a:r>
          </a:p>
          <a:p>
            <a:pPr>
              <a:lnSpc>
                <a:spcPts val="1600"/>
              </a:lnSpc>
              <a:spcBef>
                <a:spcPts val="400"/>
              </a:spcBef>
              <a:spcAft>
                <a:spcPts val="400"/>
              </a:spcAft>
            </a:pPr>
            <a:r>
              <a:rPr lang="fr-CA" sz="1200" b="0" dirty="0">
                <a:solidFill>
                  <a:schemeClr val="tx1"/>
                </a:solidFill>
                <a:latin typeface="Arial" panose="020B0604020202020204" pitchFamily="34" charset="0"/>
              </a:rPr>
              <a:t>Plus du quart des Canadiens (28 %) disent avoir omis une visite chez le dentiste en raison des coûts, </a:t>
            </a:r>
            <a:r>
              <a:rPr lang="fr-CA" sz="1200" b="0" dirty="0" smtClean="0">
                <a:solidFill>
                  <a:schemeClr val="tx1"/>
                </a:solidFill>
                <a:latin typeface="Arial" panose="020B0604020202020204" pitchFamily="34" charset="0"/>
              </a:rPr>
              <a:t>comparativement à 1 </a:t>
            </a:r>
            <a:r>
              <a:rPr lang="fr-CA" sz="1200" b="0" dirty="0">
                <a:solidFill>
                  <a:schemeClr val="tx1"/>
                </a:solidFill>
                <a:latin typeface="Arial" panose="020B0604020202020204" pitchFamily="34" charset="0"/>
              </a:rPr>
              <a:t>adulte sur 5 pour l’ensemble des pays. </a:t>
            </a:r>
          </a:p>
          <a:p>
            <a:pPr>
              <a:lnSpc>
                <a:spcPts val="1600"/>
              </a:lnSpc>
              <a:spcBef>
                <a:spcPts val="400"/>
              </a:spcBef>
              <a:spcAft>
                <a:spcPts val="400"/>
              </a:spcAft>
            </a:pPr>
            <a:r>
              <a:rPr lang="fr-CA" sz="1200" b="0" dirty="0">
                <a:solidFill>
                  <a:schemeClr val="tx1"/>
                </a:solidFill>
                <a:latin typeface="Arial" panose="020B0604020202020204" pitchFamily="34" charset="0"/>
              </a:rPr>
              <a:t>Les Canadiens dont le revenu est inférieur à la moyenne doivent plus fréquemment surmonter des obstacles financiers pour accéder aux services de santé que ceux à revenu moyen ou à revenu supérieur à la moyenne. Selon d’autres études, les frais de déplacement pour le rendez-vous médical ou la prise de congé peuvent s’avérer un obstacle pour les Canadiens à faible revenu*.</a:t>
            </a:r>
          </a:p>
          <a:p>
            <a:pPr>
              <a:lnSpc>
                <a:spcPts val="1600"/>
              </a:lnSpc>
              <a:spcBef>
                <a:spcPts val="400"/>
              </a:spcBef>
              <a:spcAft>
                <a:spcPts val="400"/>
              </a:spcAft>
            </a:pPr>
            <a:r>
              <a:rPr lang="fr-CA" sz="1200" b="0" dirty="0">
                <a:solidFill>
                  <a:schemeClr val="tx1"/>
                </a:solidFill>
                <a:latin typeface="Arial" panose="020B0604020202020204" pitchFamily="34" charset="0"/>
              </a:rPr>
              <a:t>Les Canadiens de moins de 65 ans sont plus portés à s’inquiéter de leur capacité à payer le logement et à se procurer des repas nutritifs que leurs homologues de la plupart des autres pays. Les jeunes adultes canadiens ont plus d’obstacles financiers à surmonter </a:t>
            </a:r>
            <a:r>
              <a:rPr lang="fr-CA" sz="1200" b="0" dirty="0" smtClean="0">
                <a:solidFill>
                  <a:schemeClr val="tx1"/>
                </a:solidFill>
                <a:latin typeface="Arial" panose="020B0604020202020204" pitchFamily="34" charset="0"/>
              </a:rPr>
              <a:t>pour accéder aux </a:t>
            </a:r>
            <a:r>
              <a:rPr lang="fr-CA" sz="1200" b="0" dirty="0">
                <a:solidFill>
                  <a:schemeClr val="tx1"/>
                </a:solidFill>
                <a:latin typeface="Arial" panose="020B0604020202020204" pitchFamily="34" charset="0"/>
              </a:rPr>
              <a:t>médicaments et aux soins dentaires. </a:t>
            </a:r>
          </a:p>
        </p:txBody>
      </p:sp>
      <p:sp>
        <p:nvSpPr>
          <p:cNvPr id="2" name="Title 1"/>
          <p:cNvSpPr>
            <a:spLocks noGrp="1"/>
          </p:cNvSpPr>
          <p:nvPr>
            <p:ph type="title"/>
            <p:custDataLst>
              <p:tags r:id="rId2"/>
            </p:custDataLst>
          </p:nvPr>
        </p:nvSpPr>
        <p:spPr/>
        <p:txBody>
          <a:bodyPr/>
          <a:lstStyle/>
          <a:p>
            <a:r>
              <a:rPr lang="fr-CA" dirty="0"/>
              <a:t>Sommaire (suite)</a:t>
            </a:r>
            <a:endParaRPr lang="en-CA" dirty="0"/>
          </a:p>
        </p:txBody>
      </p:sp>
    </p:spTree>
    <p:extLst>
      <p:ext uri="{BB962C8B-B14F-4D97-AF65-F5344CB8AC3E}">
        <p14:creationId xmlns:p14="http://schemas.microsoft.com/office/powerpoint/2010/main" val="2231778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custDataLst>
              <p:tags r:id="rId1"/>
            </p:custDataLst>
          </p:nvPr>
        </p:nvSpPr>
        <p:spPr>
          <a:xfrm>
            <a:off x="384174" y="1268760"/>
            <a:ext cx="8220274" cy="4525963"/>
          </a:xfrm>
        </p:spPr>
        <p:txBody>
          <a:bodyPr>
            <a:noAutofit/>
          </a:bodyPr>
          <a:lstStyle/>
          <a:p>
            <a:pPr marL="0" indent="0">
              <a:lnSpc>
                <a:spcPts val="1800"/>
              </a:lnSpc>
              <a:buNone/>
            </a:pPr>
            <a:r>
              <a:rPr lang="fr-FR" sz="1800" dirty="0">
                <a:latin typeface="Arial" panose="020B0604020202020204" pitchFamily="34" charset="0"/>
              </a:rPr>
              <a:t>Soins axés sur </a:t>
            </a:r>
            <a:r>
              <a:rPr lang="fr-FR" sz="1800" dirty="0" smtClean="0">
                <a:latin typeface="Arial" panose="020B0604020202020204" pitchFamily="34" charset="0"/>
              </a:rPr>
              <a:t>la personne</a:t>
            </a:r>
            <a:endParaRPr lang="fr-FR" sz="1800" dirty="0">
              <a:latin typeface="Arial" panose="020B0604020202020204" pitchFamily="34" charset="0"/>
            </a:endParaRPr>
          </a:p>
          <a:p>
            <a:pPr marL="0" indent="0">
              <a:lnSpc>
                <a:spcPts val="1600"/>
              </a:lnSpc>
              <a:spcAft>
                <a:spcPts val="400"/>
              </a:spcAft>
              <a:buNone/>
            </a:pPr>
            <a:r>
              <a:rPr lang="fr-CA" sz="1200" b="0" dirty="0">
                <a:solidFill>
                  <a:schemeClr val="tx1"/>
                </a:solidFill>
                <a:latin typeface="Arial" panose="020B0604020202020204" pitchFamily="34" charset="0"/>
              </a:rPr>
              <a:t>Une fois la visite effectuée, les Canadiens sont généralement satisfaits des soins médicaux dispensés par </a:t>
            </a:r>
            <a:r>
              <a:rPr lang="fr-CA" sz="1200" b="0" dirty="0" smtClean="0">
                <a:solidFill>
                  <a:schemeClr val="tx1"/>
                </a:solidFill>
                <a:latin typeface="Arial" panose="020B0604020202020204" pitchFamily="34" charset="0"/>
              </a:rPr>
              <a:t>leur</a:t>
            </a:r>
            <a:br>
              <a:rPr lang="fr-CA" sz="1200" b="0" dirty="0" smtClean="0">
                <a:solidFill>
                  <a:schemeClr val="tx1"/>
                </a:solidFill>
                <a:latin typeface="Arial" panose="020B0604020202020204" pitchFamily="34" charset="0"/>
              </a:rPr>
            </a:br>
            <a:r>
              <a:rPr lang="fr-CA" sz="1200" b="0" dirty="0" smtClean="0">
                <a:solidFill>
                  <a:schemeClr val="tx1"/>
                </a:solidFill>
                <a:latin typeface="Arial" panose="020B0604020202020204" pitchFamily="34" charset="0"/>
              </a:rPr>
              <a:t>médecin </a:t>
            </a:r>
            <a:r>
              <a:rPr lang="fr-CA" sz="1200" b="0" dirty="0">
                <a:solidFill>
                  <a:schemeClr val="tx1"/>
                </a:solidFill>
                <a:latin typeface="Arial" panose="020B0604020202020204" pitchFamily="34" charset="0"/>
              </a:rPr>
              <a:t>régulier ou fournis à leur endroit régulier de soins. Toutefois, ils ne voient pas leur système de </a:t>
            </a:r>
            <a:r>
              <a:rPr lang="fr-CA" sz="1200" b="0" dirty="0" smtClean="0">
                <a:solidFill>
                  <a:schemeClr val="tx1"/>
                </a:solidFill>
                <a:latin typeface="Arial" panose="020B0604020202020204" pitchFamily="34" charset="0"/>
              </a:rPr>
              <a:t>santé</a:t>
            </a:r>
            <a:br>
              <a:rPr lang="fr-CA" sz="1200" b="0" dirty="0" smtClean="0">
                <a:solidFill>
                  <a:schemeClr val="tx1"/>
                </a:solidFill>
                <a:latin typeface="Arial" panose="020B0604020202020204" pitchFamily="34" charset="0"/>
              </a:rPr>
            </a:br>
            <a:r>
              <a:rPr lang="fr-CA" sz="1200" b="0" dirty="0" smtClean="0">
                <a:solidFill>
                  <a:schemeClr val="tx1"/>
                </a:solidFill>
                <a:latin typeface="Arial" panose="020B0604020202020204" pitchFamily="34" charset="0"/>
              </a:rPr>
              <a:t>d’un œil </a:t>
            </a:r>
            <a:r>
              <a:rPr lang="fr-CA" sz="1200" b="0" dirty="0">
                <a:solidFill>
                  <a:schemeClr val="tx1"/>
                </a:solidFill>
                <a:latin typeface="Arial" panose="020B0604020202020204" pitchFamily="34" charset="0"/>
              </a:rPr>
              <a:t>aussi favorable. </a:t>
            </a:r>
          </a:p>
          <a:p>
            <a:pPr lvl="0">
              <a:lnSpc>
                <a:spcPts val="1600"/>
              </a:lnSpc>
              <a:spcBef>
                <a:spcPts val="400"/>
              </a:spcBef>
              <a:spcAft>
                <a:spcPts val="400"/>
              </a:spcAft>
            </a:pPr>
            <a:r>
              <a:rPr lang="fr-CA" sz="1200" b="0" dirty="0">
                <a:solidFill>
                  <a:schemeClr val="tx1"/>
                </a:solidFill>
                <a:latin typeface="Arial" panose="020B0604020202020204" pitchFamily="34" charset="0"/>
              </a:rPr>
              <a:t>Près de 3 Canadiens sur 4 estiment que les soins fournis par leur médecin régulier sont de très grande qualité ou excellents. Toutefois, 55 % sont également d’avis que dans l’ensemble, des changements fondamentaux doivent être apportés au système de santé. </a:t>
            </a:r>
          </a:p>
          <a:p>
            <a:pPr lvl="0">
              <a:lnSpc>
                <a:spcPts val="1600"/>
              </a:lnSpc>
              <a:spcBef>
                <a:spcPts val="400"/>
              </a:spcBef>
              <a:spcAft>
                <a:spcPts val="400"/>
              </a:spcAft>
            </a:pPr>
            <a:r>
              <a:rPr lang="fr-CA" sz="1200" b="0" dirty="0">
                <a:solidFill>
                  <a:schemeClr val="tx1"/>
                </a:solidFill>
                <a:latin typeface="Arial" panose="020B0604020202020204" pitchFamily="34" charset="0"/>
              </a:rPr>
              <a:t>Les Canadiens déclarent des expériences plus positives que la moyenne internationale en ce qui concerne plusieurs aspects liés à leur médecin régulier : il connaît leurs antécédents médicaux, leur permet de participer à la prise de décisions médicales et fournit des explications faciles à comprendre.</a:t>
            </a:r>
          </a:p>
          <a:p>
            <a:pPr lvl="0">
              <a:lnSpc>
                <a:spcPts val="1600"/>
              </a:lnSpc>
              <a:spcBef>
                <a:spcPts val="400"/>
              </a:spcBef>
              <a:spcAft>
                <a:spcPts val="400"/>
              </a:spcAft>
            </a:pPr>
            <a:r>
              <a:rPr lang="fr-CA" sz="1200" b="0" dirty="0">
                <a:solidFill>
                  <a:schemeClr val="tx1"/>
                </a:solidFill>
                <a:latin typeface="Arial" panose="020B0604020202020204" pitchFamily="34" charset="0"/>
              </a:rPr>
              <a:t>Sur le plan de la promotion de la santé et de la prévention des maladies, les Canadiens discutent plus souvent de saines habitudes de vie avec leurs dispensateurs de soins primaires — en particulier en Alberta, au Manitoba et en Ontario — que les résidents de la plupart des autres pays.</a:t>
            </a:r>
          </a:p>
          <a:p>
            <a:pPr lvl="0">
              <a:lnSpc>
                <a:spcPts val="1600"/>
              </a:lnSpc>
              <a:spcBef>
                <a:spcPts val="400"/>
              </a:spcBef>
              <a:spcAft>
                <a:spcPts val="400"/>
              </a:spcAft>
            </a:pPr>
            <a:r>
              <a:rPr lang="fr-CA" sz="1200" b="0" dirty="0">
                <a:solidFill>
                  <a:schemeClr val="tx1"/>
                </a:solidFill>
                <a:latin typeface="Arial" panose="020B0604020202020204" pitchFamily="34" charset="0"/>
              </a:rPr>
              <a:t>Dans l’ensemble, les résultats du Canada sont semblables à la moyenne internationale en ce qui concerne </a:t>
            </a:r>
            <a:r>
              <a:rPr lang="fr-CA" sz="1200" b="0" dirty="0" smtClean="0">
                <a:solidFill>
                  <a:schemeClr val="tx1"/>
                </a:solidFill>
                <a:latin typeface="Arial" panose="020B0604020202020204" pitchFamily="34" charset="0"/>
              </a:rPr>
              <a:t>l’expérience des patients lors d’un séjour </a:t>
            </a:r>
            <a:r>
              <a:rPr lang="fr-CA" sz="1200" b="0" dirty="0">
                <a:solidFill>
                  <a:schemeClr val="tx1"/>
                </a:solidFill>
                <a:latin typeface="Arial" panose="020B0604020202020204" pitchFamily="34" charset="0"/>
              </a:rPr>
              <a:t>à l’hôpital. La plupart des Canadiens estiment aussi que la planification des congés est efficace. Ils indiquent que le personnel organise les soins de suivi et qu’il fournit des instructions écrites concernant les symptômes à surveiller une fois à la maison.</a:t>
            </a:r>
          </a:p>
          <a:p>
            <a:pPr lvl="0">
              <a:lnSpc>
                <a:spcPts val="1600"/>
              </a:lnSpc>
              <a:spcBef>
                <a:spcPts val="400"/>
              </a:spcBef>
              <a:spcAft>
                <a:spcPts val="400"/>
              </a:spcAft>
            </a:pPr>
            <a:r>
              <a:rPr lang="fr-CA" sz="1200" b="0" dirty="0">
                <a:solidFill>
                  <a:schemeClr val="tx1"/>
                </a:solidFill>
                <a:latin typeface="Arial" panose="020B0604020202020204" pitchFamily="34" charset="0"/>
              </a:rPr>
              <a:t>Les résultats révèlent que la coordination des soins entre les dispensateurs réguliers et les spécialistes </a:t>
            </a:r>
            <a:r>
              <a:rPr lang="fr-CA" sz="1200" b="0" dirty="0" smtClean="0">
                <a:solidFill>
                  <a:schemeClr val="tx1"/>
                </a:solidFill>
                <a:latin typeface="Arial" panose="020B0604020202020204" pitchFamily="34" charset="0"/>
              </a:rPr>
              <a:t>pourrait</a:t>
            </a:r>
            <a:br>
              <a:rPr lang="fr-CA" sz="1200" b="0" dirty="0" smtClean="0">
                <a:solidFill>
                  <a:schemeClr val="tx1"/>
                </a:solidFill>
                <a:latin typeface="Arial" panose="020B0604020202020204" pitchFamily="34" charset="0"/>
              </a:rPr>
            </a:br>
            <a:r>
              <a:rPr lang="fr-CA" sz="1200" b="0" dirty="0" smtClean="0">
                <a:solidFill>
                  <a:schemeClr val="tx1"/>
                </a:solidFill>
                <a:latin typeface="Arial" panose="020B0604020202020204" pitchFamily="34" charset="0"/>
              </a:rPr>
              <a:t>être </a:t>
            </a:r>
            <a:r>
              <a:rPr lang="fr-CA" sz="1200" b="0" dirty="0">
                <a:solidFill>
                  <a:schemeClr val="tx1"/>
                </a:solidFill>
                <a:latin typeface="Arial" panose="020B0604020202020204" pitchFamily="34" charset="0"/>
              </a:rPr>
              <a:t>améliorée dans tous les pays. Dans une proportion semblable à celle de la moyenne internationale, 1 </a:t>
            </a:r>
            <a:r>
              <a:rPr lang="fr-CA" sz="1200" b="0" dirty="0" smtClean="0">
                <a:solidFill>
                  <a:schemeClr val="tx1"/>
                </a:solidFill>
                <a:latin typeface="Arial" panose="020B0604020202020204" pitchFamily="34" charset="0"/>
              </a:rPr>
              <a:t>Canadien</a:t>
            </a:r>
            <a:br>
              <a:rPr lang="fr-CA" sz="1200" b="0" dirty="0" smtClean="0">
                <a:solidFill>
                  <a:schemeClr val="tx1"/>
                </a:solidFill>
                <a:latin typeface="Arial" panose="020B0604020202020204" pitchFamily="34" charset="0"/>
              </a:rPr>
            </a:br>
            <a:r>
              <a:rPr lang="fr-CA" sz="1200" b="0" dirty="0" smtClean="0">
                <a:solidFill>
                  <a:schemeClr val="tx1"/>
                </a:solidFill>
                <a:latin typeface="Arial" panose="020B0604020202020204" pitchFamily="34" charset="0"/>
              </a:rPr>
              <a:t>sur </a:t>
            </a:r>
            <a:r>
              <a:rPr lang="fr-CA" sz="1200" b="0" dirty="0">
                <a:solidFill>
                  <a:schemeClr val="tx1"/>
                </a:solidFill>
                <a:latin typeface="Arial" panose="020B0604020202020204" pitchFamily="34" charset="0"/>
              </a:rPr>
              <a:t>5 a indiqué que son médecin régulier ne semblait pas au fait des soins que lui avait dispensés le spécialiste. </a:t>
            </a:r>
          </a:p>
        </p:txBody>
      </p:sp>
      <p:sp>
        <p:nvSpPr>
          <p:cNvPr id="2" name="Title 1"/>
          <p:cNvSpPr>
            <a:spLocks noGrp="1"/>
          </p:cNvSpPr>
          <p:nvPr>
            <p:ph type="title"/>
            <p:custDataLst>
              <p:tags r:id="rId2"/>
            </p:custDataLst>
          </p:nvPr>
        </p:nvSpPr>
        <p:spPr/>
        <p:txBody>
          <a:bodyPr/>
          <a:lstStyle/>
          <a:p>
            <a:r>
              <a:rPr lang="fr-CA" dirty="0"/>
              <a:t>Sommaire (suite)</a:t>
            </a:r>
            <a:endParaRPr lang="en-CA" dirty="0"/>
          </a:p>
        </p:txBody>
      </p:sp>
    </p:spTree>
    <p:extLst>
      <p:ext uri="{BB962C8B-B14F-4D97-AF65-F5344CB8AC3E}">
        <p14:creationId xmlns:p14="http://schemas.microsoft.com/office/powerpoint/2010/main" val="2534163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custDataLst>
              <p:tags r:id="rId1"/>
            </p:custDataLst>
          </p:nvPr>
        </p:nvSpPr>
        <p:spPr>
          <a:xfrm>
            <a:off x="384174" y="1271016"/>
            <a:ext cx="8004249" cy="4525963"/>
          </a:xfrm>
          <a:prstGeom prst="rect">
            <a:avLst/>
          </a:prstGeom>
        </p:spPr>
        <p:txBody>
          <a:bodyPr>
            <a:noAutofit/>
          </a:bodyPr>
          <a:lstStyle/>
          <a:p>
            <a:pPr marL="0" indent="0">
              <a:lnSpc>
                <a:spcPts val="1600"/>
              </a:lnSpc>
              <a:buSzPct val="120000"/>
              <a:buNone/>
            </a:pPr>
            <a:r>
              <a:rPr lang="fr-CA" sz="1200" b="0" dirty="0">
                <a:solidFill>
                  <a:schemeClr val="tx1"/>
                </a:solidFill>
                <a:latin typeface="Arial" panose="020B0604020202020204" pitchFamily="34" charset="0"/>
              </a:rPr>
              <a:t>L’Enquête internationale de 2016 du Fonds du Commonwealth sur les politiques de santé porte sur les opinions et les expériences de la population générale adulte (18 ans et plus) dans 11 pays développés. Le présent recueil de graphiques donne un aperçu de la situation au Canada. Il examine les variations au pays, compare les expériences canadiennes à celles de pays semblables et analyse les tendances au fil du temps.</a:t>
            </a:r>
          </a:p>
          <a:p>
            <a:pPr marL="0" indent="0">
              <a:lnSpc>
                <a:spcPts val="1600"/>
              </a:lnSpc>
              <a:buSzPct val="120000"/>
              <a:buNone/>
            </a:pPr>
            <a:r>
              <a:rPr lang="fr-CA" sz="1200" b="0" dirty="0">
                <a:solidFill>
                  <a:schemeClr val="tx1"/>
                </a:solidFill>
                <a:latin typeface="Arial" panose="020B0604020202020204" pitchFamily="34" charset="0"/>
              </a:rPr>
              <a:t>Pour une meilleure mise en contexte, ce recueil de graphiques fait également référence à de l’information provenant de l’Institut canadien d’information sur la santé (ICIS) et d’autres sources. Vous trouverez les références </a:t>
            </a:r>
            <a:r>
              <a:rPr lang="fr-CA" sz="1200" b="0" dirty="0" smtClean="0">
                <a:solidFill>
                  <a:schemeClr val="tx1"/>
                </a:solidFill>
                <a:latin typeface="Arial" panose="020B0604020202020204" pitchFamily="34" charset="0"/>
              </a:rPr>
              <a:t>(*)</a:t>
            </a:r>
            <a:r>
              <a:rPr lang="fr-CA" sz="1200" b="0" dirty="0" smtClean="0">
                <a:solidFill>
                  <a:srgbClr val="FF0000"/>
                </a:solidFill>
                <a:latin typeface="Arial" panose="020B0604020202020204" pitchFamily="34" charset="0"/>
              </a:rPr>
              <a:t> </a:t>
            </a:r>
            <a:r>
              <a:rPr lang="fr-CA" sz="1200" b="0" dirty="0" smtClean="0">
                <a:solidFill>
                  <a:schemeClr val="tx1"/>
                </a:solidFill>
                <a:latin typeface="Arial" panose="020B0604020202020204" pitchFamily="34" charset="0"/>
              </a:rPr>
              <a:t>dans </a:t>
            </a:r>
            <a:r>
              <a:rPr lang="fr-CA" sz="1200" b="0" dirty="0">
                <a:solidFill>
                  <a:schemeClr val="tx1"/>
                </a:solidFill>
                <a:latin typeface="Arial" panose="020B0604020202020204" pitchFamily="34" charset="0"/>
              </a:rPr>
              <a:t>la section de remarques des diapositives. </a:t>
            </a:r>
          </a:p>
          <a:p>
            <a:pPr marL="0" indent="0">
              <a:lnSpc>
                <a:spcPts val="1600"/>
              </a:lnSpc>
              <a:buSzPct val="120000"/>
              <a:buNone/>
            </a:pPr>
            <a:r>
              <a:rPr lang="fr-CA" sz="1200" b="0" dirty="0">
                <a:solidFill>
                  <a:schemeClr val="tx1"/>
                </a:solidFill>
                <a:latin typeface="Arial" panose="020B0604020202020204" pitchFamily="34" charset="0"/>
              </a:rPr>
              <a:t>Des </a:t>
            </a:r>
            <a:r>
              <a:rPr lang="fr-CA" sz="1200" b="0" dirty="0">
                <a:solidFill>
                  <a:schemeClr val="tx1"/>
                </a:solidFill>
                <a:latin typeface="Arial" panose="020B0604020202020204" pitchFamily="34" charset="0"/>
                <a:hlinkClick r:id="rId5"/>
              </a:rPr>
              <a:t>tableaux de données</a:t>
            </a:r>
            <a:r>
              <a:rPr lang="fr-CA" sz="1200" b="0" dirty="0">
                <a:solidFill>
                  <a:schemeClr val="tx1"/>
                </a:solidFill>
                <a:latin typeface="Arial" panose="020B0604020202020204" pitchFamily="34" charset="0"/>
              </a:rPr>
              <a:t> supplémentaires sont accessibles en ligne. Ces tableaux fournissent des réponses plus détaillées aux questions abordées dans le présent recueil de graphiques, ainsi qu’à d’autres questions. Les fichiers de données contenant tous les résultats du sondage peuvent être fournis aux chercheurs qui soumettent une demande par écrit à </a:t>
            </a:r>
            <a:r>
              <a:rPr lang="fr-CA" sz="1200" b="0" dirty="0">
                <a:solidFill>
                  <a:schemeClr val="tx1"/>
                </a:solidFill>
                <a:latin typeface="Arial" panose="020B0604020202020204" pitchFamily="34" charset="0"/>
                <a:hlinkClick r:id="rId6"/>
              </a:rPr>
              <a:t>cmwf@icis.ca</a:t>
            </a:r>
            <a:r>
              <a:rPr lang="fr-CA" sz="1200" b="0" dirty="0">
                <a:solidFill>
                  <a:schemeClr val="tx1"/>
                </a:solidFill>
                <a:latin typeface="Arial" panose="020B0604020202020204" pitchFamily="34" charset="0"/>
              </a:rPr>
              <a:t>. Le recueil de graphiques est également </a:t>
            </a:r>
            <a:r>
              <a:rPr lang="fr-CA" sz="1200" b="0" u="sng" dirty="0">
                <a:solidFill>
                  <a:srgbClr val="0070C0"/>
                </a:solidFill>
                <a:latin typeface="Arial" panose="020B0604020202020204" pitchFamily="34" charset="0"/>
              </a:rPr>
              <a:t>accessible en format PDF</a:t>
            </a:r>
            <a:r>
              <a:rPr lang="fr-CA" sz="1200" b="0" dirty="0">
                <a:solidFill>
                  <a:srgbClr val="FF0000"/>
                </a:solidFill>
                <a:latin typeface="Arial" panose="020B0604020202020204" pitchFamily="34" charset="0"/>
              </a:rPr>
              <a:t> </a:t>
            </a:r>
            <a:r>
              <a:rPr lang="fr-CA" sz="1200" b="0" dirty="0">
                <a:solidFill>
                  <a:schemeClr val="tx1"/>
                </a:solidFill>
                <a:latin typeface="Arial" panose="020B0604020202020204" pitchFamily="34" charset="0"/>
              </a:rPr>
              <a:t>sur le site Web de l’ICIS. </a:t>
            </a:r>
          </a:p>
        </p:txBody>
      </p:sp>
      <p:sp>
        <p:nvSpPr>
          <p:cNvPr id="2" name="Title 1"/>
          <p:cNvSpPr>
            <a:spLocks noGrp="1"/>
          </p:cNvSpPr>
          <p:nvPr>
            <p:ph type="title"/>
            <p:custDataLst>
              <p:tags r:id="rId2"/>
            </p:custDataLst>
          </p:nvPr>
        </p:nvSpPr>
        <p:spPr/>
        <p:txBody>
          <a:bodyPr/>
          <a:lstStyle/>
          <a:p>
            <a:r>
              <a:rPr lang="fr-CA" dirty="0"/>
              <a:t>À propos du présent recueil de graphiques </a:t>
            </a:r>
            <a:endParaRPr lang="en-CA" dirty="0">
              <a:solidFill>
                <a:srgbClr val="FF0000"/>
              </a:solidFill>
            </a:endParaRPr>
          </a:p>
        </p:txBody>
      </p:sp>
    </p:spTree>
    <p:extLst>
      <p:ext uri="{BB962C8B-B14F-4D97-AF65-F5344CB8AC3E}">
        <p14:creationId xmlns:p14="http://schemas.microsoft.com/office/powerpoint/2010/main" val="14893034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8"/>
</p:tagLst>
</file>

<file path=ppt/tags/tag104.xml><?xml version="1.0" encoding="utf-8"?>
<p:tagLst xmlns:a="http://schemas.openxmlformats.org/drawingml/2006/main" xmlns:r="http://schemas.openxmlformats.org/officeDocument/2006/relationships" xmlns:p="http://schemas.openxmlformats.org/presentationml/2006/main">
  <p:tag name="NUM" val="9"/>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5"/>
</p:tagLst>
</file>

<file path=ppt/tags/tag119.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6"/>
</p:tagLst>
</file>

<file path=ppt/tags/tag126.xml><?xml version="1.0" encoding="utf-8"?>
<p:tagLst xmlns:a="http://schemas.openxmlformats.org/drawingml/2006/main" xmlns:r="http://schemas.openxmlformats.org/officeDocument/2006/relationships" xmlns:p="http://schemas.openxmlformats.org/presentationml/2006/main">
  <p:tag name="NUM" val="7"/>
</p:tagLst>
</file>

<file path=ppt/tags/tag127.xml><?xml version="1.0" encoding="utf-8"?>
<p:tagLst xmlns:a="http://schemas.openxmlformats.org/drawingml/2006/main" xmlns:r="http://schemas.openxmlformats.org/officeDocument/2006/relationships" xmlns:p="http://schemas.openxmlformats.org/presentationml/2006/main">
  <p:tag name="NUM" val="8"/>
</p:tagLst>
</file>

<file path=ppt/tags/tag128.xml><?xml version="1.0" encoding="utf-8"?>
<p:tagLst xmlns:a="http://schemas.openxmlformats.org/drawingml/2006/main" xmlns:r="http://schemas.openxmlformats.org/officeDocument/2006/relationships" xmlns:p="http://schemas.openxmlformats.org/presentationml/2006/main">
  <p:tag name="NUM" val="6"/>
</p:tagLst>
</file>

<file path=ppt/tags/tag129.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8"/>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5"/>
</p:tagLst>
</file>

<file path=ppt/tags/tag138.xml><?xml version="1.0" encoding="utf-8"?>
<p:tagLst xmlns:a="http://schemas.openxmlformats.org/drawingml/2006/main" xmlns:r="http://schemas.openxmlformats.org/officeDocument/2006/relationships" xmlns:p="http://schemas.openxmlformats.org/presentationml/2006/main">
  <p:tag name="NUM" val="6"/>
</p:tagLst>
</file>

<file path=ppt/tags/tag139.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5"/>
</p:tagLst>
</file>

<file path=ppt/tags/tag151.xml><?xml version="1.0" encoding="utf-8"?>
<p:tagLst xmlns:a="http://schemas.openxmlformats.org/drawingml/2006/main" xmlns:r="http://schemas.openxmlformats.org/officeDocument/2006/relationships" xmlns:p="http://schemas.openxmlformats.org/presentationml/2006/main">
  <p:tag name="NUM" val="6"/>
</p:tagLst>
</file>

<file path=ppt/tags/tag152.xml><?xml version="1.0" encoding="utf-8"?>
<p:tagLst xmlns:a="http://schemas.openxmlformats.org/drawingml/2006/main" xmlns:r="http://schemas.openxmlformats.org/officeDocument/2006/relationships" xmlns:p="http://schemas.openxmlformats.org/presentationml/2006/main">
  <p:tag name="NUM" val="7"/>
</p:tagLst>
</file>

<file path=ppt/tags/tag153.xml><?xml version="1.0" encoding="utf-8"?>
<p:tagLst xmlns:a="http://schemas.openxmlformats.org/drawingml/2006/main" xmlns:r="http://schemas.openxmlformats.org/officeDocument/2006/relationships" xmlns:p="http://schemas.openxmlformats.org/presentationml/2006/main">
  <p:tag name="NUM" val="8"/>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7"/>
</p:tagLst>
</file>

<file path=ppt/tags/tag161.xml><?xml version="1.0" encoding="utf-8"?>
<p:tagLst xmlns:a="http://schemas.openxmlformats.org/drawingml/2006/main" xmlns:r="http://schemas.openxmlformats.org/officeDocument/2006/relationships" xmlns:p="http://schemas.openxmlformats.org/presentationml/2006/main">
  <p:tag name="NUM" val="8"/>
</p:tagLst>
</file>

<file path=ppt/tags/tag162.xml><?xml version="1.0" encoding="utf-8"?>
<p:tagLst xmlns:a="http://schemas.openxmlformats.org/drawingml/2006/main" xmlns:r="http://schemas.openxmlformats.org/officeDocument/2006/relationships" xmlns:p="http://schemas.openxmlformats.org/presentationml/2006/main">
  <p:tag name="NUM" val="9"/>
</p:tagLst>
</file>

<file path=ppt/tags/tag163.xml><?xml version="1.0" encoding="utf-8"?>
<p:tagLst xmlns:a="http://schemas.openxmlformats.org/drawingml/2006/main" xmlns:r="http://schemas.openxmlformats.org/officeDocument/2006/relationships" xmlns:p="http://schemas.openxmlformats.org/presentationml/2006/main">
  <p:tag name="NUM" val="10"/>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4"/>
</p:tagLst>
</file>

<file path=ppt/tags/tag168.xml><?xml version="1.0" encoding="utf-8"?>
<p:tagLst xmlns:a="http://schemas.openxmlformats.org/drawingml/2006/main" xmlns:r="http://schemas.openxmlformats.org/officeDocument/2006/relationships" xmlns:p="http://schemas.openxmlformats.org/presentationml/2006/main">
  <p:tag name="NUM" val="5"/>
</p:tagLst>
</file>

<file path=ppt/tags/tag169.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7"/>
</p:tagLst>
</file>

<file path=ppt/tags/tag171.xml><?xml version="1.0" encoding="utf-8"?>
<p:tagLst xmlns:a="http://schemas.openxmlformats.org/drawingml/2006/main" xmlns:r="http://schemas.openxmlformats.org/officeDocument/2006/relationships" xmlns:p="http://schemas.openxmlformats.org/presentationml/2006/main">
  <p:tag name="NUM" val="8"/>
</p:tagLst>
</file>

<file path=ppt/tags/tag172.xml><?xml version="1.0" encoding="utf-8"?>
<p:tagLst xmlns:a="http://schemas.openxmlformats.org/drawingml/2006/main" xmlns:r="http://schemas.openxmlformats.org/officeDocument/2006/relationships" xmlns:p="http://schemas.openxmlformats.org/presentationml/2006/main">
  <p:tag name="NUM" val="9"/>
</p:tagLst>
</file>

<file path=ppt/tags/tag173.xml><?xml version="1.0" encoding="utf-8"?>
<p:tagLst xmlns:a="http://schemas.openxmlformats.org/drawingml/2006/main" xmlns:r="http://schemas.openxmlformats.org/officeDocument/2006/relationships" xmlns:p="http://schemas.openxmlformats.org/presentationml/2006/main">
  <p:tag name="NUM" val="10"/>
</p:tagLst>
</file>

<file path=ppt/tags/tag174.xml><?xml version="1.0" encoding="utf-8"?>
<p:tagLst xmlns:a="http://schemas.openxmlformats.org/drawingml/2006/main" xmlns:r="http://schemas.openxmlformats.org/officeDocument/2006/relationships" xmlns:p="http://schemas.openxmlformats.org/presentationml/2006/main">
  <p:tag name="NUM" val="11"/>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3"/>
</p:tagLst>
</file>

<file path=ppt/tags/tag178.xml><?xml version="1.0" encoding="utf-8"?>
<p:tagLst xmlns:a="http://schemas.openxmlformats.org/drawingml/2006/main" xmlns:r="http://schemas.openxmlformats.org/officeDocument/2006/relationships" xmlns:p="http://schemas.openxmlformats.org/presentationml/2006/main">
  <p:tag name="NUM" val="4"/>
</p:tagLst>
</file>

<file path=ppt/tags/tag179.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6"/>
</p:tagLst>
</file>

<file path=ppt/tags/tag181.xml><?xml version="1.0" encoding="utf-8"?>
<p:tagLst xmlns:a="http://schemas.openxmlformats.org/drawingml/2006/main" xmlns:r="http://schemas.openxmlformats.org/officeDocument/2006/relationships" xmlns:p="http://schemas.openxmlformats.org/presentationml/2006/main">
  <p:tag name="NUM" val="7"/>
</p:tagLst>
</file>

<file path=ppt/tags/tag182.xml><?xml version="1.0" encoding="utf-8"?>
<p:tagLst xmlns:a="http://schemas.openxmlformats.org/drawingml/2006/main" xmlns:r="http://schemas.openxmlformats.org/officeDocument/2006/relationships" xmlns:p="http://schemas.openxmlformats.org/presentationml/2006/main">
  <p:tag name="NUM" val="8"/>
</p:tagLst>
</file>

<file path=ppt/tags/tag183.xml><?xml version="1.0" encoding="utf-8"?>
<p:tagLst xmlns:a="http://schemas.openxmlformats.org/drawingml/2006/main" xmlns:r="http://schemas.openxmlformats.org/officeDocument/2006/relationships" xmlns:p="http://schemas.openxmlformats.org/presentationml/2006/main">
  <p:tag name="NUM" val="9"/>
</p:tagLst>
</file>

<file path=ppt/tags/tag184.xml><?xml version="1.0" encoding="utf-8"?>
<p:tagLst xmlns:a="http://schemas.openxmlformats.org/drawingml/2006/main" xmlns:r="http://schemas.openxmlformats.org/officeDocument/2006/relationships" xmlns:p="http://schemas.openxmlformats.org/presentationml/2006/main">
  <p:tag name="NUM" val="10"/>
</p:tagLst>
</file>

<file path=ppt/tags/tag185.xml><?xml version="1.0" encoding="utf-8"?>
<p:tagLst xmlns:a="http://schemas.openxmlformats.org/drawingml/2006/main" xmlns:r="http://schemas.openxmlformats.org/officeDocument/2006/relationships" xmlns:p="http://schemas.openxmlformats.org/presentationml/2006/main">
  <p:tag name="NUM" val="11"/>
</p:tagLst>
</file>

<file path=ppt/tags/tag186.xml><?xml version="1.0" encoding="utf-8"?>
<p:tagLst xmlns:a="http://schemas.openxmlformats.org/drawingml/2006/main" xmlns:r="http://schemas.openxmlformats.org/officeDocument/2006/relationships" xmlns:p="http://schemas.openxmlformats.org/presentationml/2006/main">
  <p:tag name="NUM" val="6"/>
</p:tagLst>
</file>

<file path=ppt/tags/tag187.xml><?xml version="1.0" encoding="utf-8"?>
<p:tagLst xmlns:a="http://schemas.openxmlformats.org/drawingml/2006/main" xmlns:r="http://schemas.openxmlformats.org/officeDocument/2006/relationships" xmlns:p="http://schemas.openxmlformats.org/presentationml/2006/main">
  <p:tag name="NUM" val="7"/>
</p:tagLst>
</file>

<file path=ppt/tags/tag188.xml><?xml version="1.0" encoding="utf-8"?>
<p:tagLst xmlns:a="http://schemas.openxmlformats.org/drawingml/2006/main" xmlns:r="http://schemas.openxmlformats.org/officeDocument/2006/relationships" xmlns:p="http://schemas.openxmlformats.org/presentationml/2006/main">
  <p:tag name="NUM" val="8"/>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2"/>
</p:tagLst>
</file>

<file path=ppt/tags/tag191.xml><?xml version="1.0" encoding="utf-8"?>
<p:tagLst xmlns:a="http://schemas.openxmlformats.org/drawingml/2006/main" xmlns:r="http://schemas.openxmlformats.org/officeDocument/2006/relationships" xmlns:p="http://schemas.openxmlformats.org/presentationml/2006/main">
  <p:tag name="NUM" val="1"/>
</p:tagLst>
</file>

<file path=ppt/tags/tag192.xml><?xml version="1.0" encoding="utf-8"?>
<p:tagLst xmlns:a="http://schemas.openxmlformats.org/drawingml/2006/main" xmlns:r="http://schemas.openxmlformats.org/officeDocument/2006/relationships" xmlns:p="http://schemas.openxmlformats.org/presentationml/2006/main">
  <p:tag name="NUM" val="2"/>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5"/>
</p:tagLst>
</file>

<file path=ppt/tags/tag198.xml><?xml version="1.0" encoding="utf-8"?>
<p:tagLst xmlns:a="http://schemas.openxmlformats.org/drawingml/2006/main" xmlns:r="http://schemas.openxmlformats.org/officeDocument/2006/relationships" xmlns:p="http://schemas.openxmlformats.org/presentationml/2006/main">
  <p:tag name="NUM" val="6"/>
</p:tagLst>
</file>

<file path=ppt/tags/tag19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8"/>
</p:tagLst>
</file>

<file path=ppt/tags/tag201.xml><?xml version="1.0" encoding="utf-8"?>
<p:tagLst xmlns:a="http://schemas.openxmlformats.org/drawingml/2006/main" xmlns:r="http://schemas.openxmlformats.org/officeDocument/2006/relationships" xmlns:p="http://schemas.openxmlformats.org/presentationml/2006/main">
  <p:tag name="NUM" val="9"/>
</p:tagLst>
</file>

<file path=ppt/tags/tag202.xml><?xml version="1.0" encoding="utf-8"?>
<p:tagLst xmlns:a="http://schemas.openxmlformats.org/drawingml/2006/main" xmlns:r="http://schemas.openxmlformats.org/officeDocument/2006/relationships" xmlns:p="http://schemas.openxmlformats.org/presentationml/2006/main">
  <p:tag name="NUM" val="10"/>
</p:tagLst>
</file>

<file path=ppt/tags/tag203.xml><?xml version="1.0" encoding="utf-8"?>
<p:tagLst xmlns:a="http://schemas.openxmlformats.org/drawingml/2006/main" xmlns:r="http://schemas.openxmlformats.org/officeDocument/2006/relationships" xmlns:p="http://schemas.openxmlformats.org/presentationml/2006/main">
  <p:tag name="NUM" val="11"/>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5"/>
</p:tagLst>
</file>

<file path=ppt/tags/tag209.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2"/>
</p:tagLst>
</file>

<file path=ppt/tags/tag212.xml><?xml version="1.0" encoding="utf-8"?>
<p:tagLst xmlns:a="http://schemas.openxmlformats.org/drawingml/2006/main" xmlns:r="http://schemas.openxmlformats.org/officeDocument/2006/relationships" xmlns:p="http://schemas.openxmlformats.org/presentationml/2006/main">
  <p:tag name="NUM" val="3"/>
</p:tagLst>
</file>

<file path=ppt/tags/tag213.xml><?xml version="1.0" encoding="utf-8"?>
<p:tagLst xmlns:a="http://schemas.openxmlformats.org/drawingml/2006/main" xmlns:r="http://schemas.openxmlformats.org/officeDocument/2006/relationships" xmlns:p="http://schemas.openxmlformats.org/presentationml/2006/main">
  <p:tag name="NUM" val="4"/>
</p:tagLst>
</file>

<file path=ppt/tags/tag214.xml><?xml version="1.0" encoding="utf-8"?>
<p:tagLst xmlns:a="http://schemas.openxmlformats.org/drawingml/2006/main" xmlns:r="http://schemas.openxmlformats.org/officeDocument/2006/relationships" xmlns:p="http://schemas.openxmlformats.org/presentationml/2006/main">
  <p:tag name="NUM" val="5"/>
</p:tagLst>
</file>

<file path=ppt/tags/tag215.xml><?xml version="1.0" encoding="utf-8"?>
<p:tagLst xmlns:a="http://schemas.openxmlformats.org/drawingml/2006/main" xmlns:r="http://schemas.openxmlformats.org/officeDocument/2006/relationships" xmlns:p="http://schemas.openxmlformats.org/presentationml/2006/main">
  <p:tag name="NUM" val="6"/>
</p:tagLst>
</file>

<file path=ppt/tags/tag216.xml><?xml version="1.0" encoding="utf-8"?>
<p:tagLst xmlns:a="http://schemas.openxmlformats.org/drawingml/2006/main" xmlns:r="http://schemas.openxmlformats.org/officeDocument/2006/relationships" xmlns:p="http://schemas.openxmlformats.org/presentationml/2006/main">
  <p:tag name="NUM" val="7"/>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1"/>
</p:tagLst>
</file>

<file path=ppt/tags/tag221.xml><?xml version="1.0" encoding="utf-8"?>
<p:tagLst xmlns:a="http://schemas.openxmlformats.org/drawingml/2006/main" xmlns:r="http://schemas.openxmlformats.org/officeDocument/2006/relationships" xmlns:p="http://schemas.openxmlformats.org/presentationml/2006/main">
  <p:tag name="NUM" val="2"/>
</p:tagLst>
</file>

<file path=ppt/tags/tag222.xml><?xml version="1.0" encoding="utf-8"?>
<p:tagLst xmlns:a="http://schemas.openxmlformats.org/drawingml/2006/main" xmlns:r="http://schemas.openxmlformats.org/officeDocument/2006/relationships" xmlns:p="http://schemas.openxmlformats.org/presentationml/2006/main">
  <p:tag name="NUM" val="3"/>
</p:tagLst>
</file>

<file path=ppt/tags/tag223.xml><?xml version="1.0" encoding="utf-8"?>
<p:tagLst xmlns:a="http://schemas.openxmlformats.org/drawingml/2006/main" xmlns:r="http://schemas.openxmlformats.org/officeDocument/2006/relationships" xmlns:p="http://schemas.openxmlformats.org/presentationml/2006/main">
  <p:tag name="NUM" val="4"/>
</p:tagLst>
</file>

<file path=ppt/tags/tag224.xml><?xml version="1.0" encoding="utf-8"?>
<p:tagLst xmlns:a="http://schemas.openxmlformats.org/drawingml/2006/main" xmlns:r="http://schemas.openxmlformats.org/officeDocument/2006/relationships" xmlns:p="http://schemas.openxmlformats.org/presentationml/2006/main">
  <p:tag name="NUM" val="5"/>
</p:tagLst>
</file>

<file path=ppt/tags/tag225.xml><?xml version="1.0" encoding="utf-8"?>
<p:tagLst xmlns:a="http://schemas.openxmlformats.org/drawingml/2006/main" xmlns:r="http://schemas.openxmlformats.org/officeDocument/2006/relationships" xmlns:p="http://schemas.openxmlformats.org/presentationml/2006/main">
  <p:tag name="NUM" val="6"/>
</p:tagLst>
</file>

<file path=ppt/tags/tag226.xml><?xml version="1.0" encoding="utf-8"?>
<p:tagLst xmlns:a="http://schemas.openxmlformats.org/drawingml/2006/main" xmlns:r="http://schemas.openxmlformats.org/officeDocument/2006/relationships" xmlns:p="http://schemas.openxmlformats.org/presentationml/2006/main">
  <p:tag name="NUM" val="7"/>
</p:tagLst>
</file>

<file path=ppt/tags/tag227.xml><?xml version="1.0" encoding="utf-8"?>
<p:tagLst xmlns:a="http://schemas.openxmlformats.org/drawingml/2006/main" xmlns:r="http://schemas.openxmlformats.org/officeDocument/2006/relationships" xmlns:p="http://schemas.openxmlformats.org/presentationml/2006/main">
  <p:tag name="NUM" val="8"/>
</p:tagLst>
</file>

<file path=ppt/tags/tag228.xml><?xml version="1.0" encoding="utf-8"?>
<p:tagLst xmlns:a="http://schemas.openxmlformats.org/drawingml/2006/main" xmlns:r="http://schemas.openxmlformats.org/officeDocument/2006/relationships" xmlns:p="http://schemas.openxmlformats.org/presentationml/2006/main">
  <p:tag name="NUM" val="9"/>
</p:tagLst>
</file>

<file path=ppt/tags/tag229.xml><?xml version="1.0" encoding="utf-8"?>
<p:tagLst xmlns:a="http://schemas.openxmlformats.org/drawingml/2006/main" xmlns:r="http://schemas.openxmlformats.org/officeDocument/2006/relationships" xmlns:p="http://schemas.openxmlformats.org/presentationml/2006/main">
  <p:tag name="NUM" val="10"/>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11"/>
</p:tagLst>
</file>

<file path=ppt/tags/tag231.xml><?xml version="1.0" encoding="utf-8"?>
<p:tagLst xmlns:a="http://schemas.openxmlformats.org/drawingml/2006/main" xmlns:r="http://schemas.openxmlformats.org/officeDocument/2006/relationships" xmlns:p="http://schemas.openxmlformats.org/presentationml/2006/main">
  <p:tag name="NUM" val="12"/>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4"/>
</p:tagLst>
</file>

<file path=ppt/tags/tag236.xml><?xml version="1.0" encoding="utf-8"?>
<p:tagLst xmlns:a="http://schemas.openxmlformats.org/drawingml/2006/main" xmlns:r="http://schemas.openxmlformats.org/officeDocument/2006/relationships" xmlns:p="http://schemas.openxmlformats.org/presentationml/2006/main">
  <p:tag name="NUM" val="5"/>
</p:tagLst>
</file>

<file path=ppt/tags/tag237.xml><?xml version="1.0" encoding="utf-8"?>
<p:tagLst xmlns:a="http://schemas.openxmlformats.org/drawingml/2006/main" xmlns:r="http://schemas.openxmlformats.org/officeDocument/2006/relationships" xmlns:p="http://schemas.openxmlformats.org/presentationml/2006/main">
  <p:tag name="NUM" val="6"/>
</p:tagLst>
</file>

<file path=ppt/tags/tag238.xml><?xml version="1.0" encoding="utf-8"?>
<p:tagLst xmlns:a="http://schemas.openxmlformats.org/drawingml/2006/main" xmlns:r="http://schemas.openxmlformats.org/officeDocument/2006/relationships" xmlns:p="http://schemas.openxmlformats.org/presentationml/2006/main">
  <p:tag name="NUM" val="7"/>
</p:tagLst>
</file>

<file path=ppt/tags/tag239.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9"/>
</p:tagLst>
</file>

<file path=ppt/tags/tag241.xml><?xml version="1.0" encoding="utf-8"?>
<p:tagLst xmlns:a="http://schemas.openxmlformats.org/drawingml/2006/main" xmlns:r="http://schemas.openxmlformats.org/officeDocument/2006/relationships" xmlns:p="http://schemas.openxmlformats.org/presentationml/2006/main">
  <p:tag name="NUM" val="10"/>
</p:tagLst>
</file>

<file path=ppt/tags/tag242.xml><?xml version="1.0" encoding="utf-8"?>
<p:tagLst xmlns:a="http://schemas.openxmlformats.org/drawingml/2006/main" xmlns:r="http://schemas.openxmlformats.org/officeDocument/2006/relationships" xmlns:p="http://schemas.openxmlformats.org/presentationml/2006/main">
  <p:tag name="NUM" val="11"/>
</p:tagLst>
</file>

<file path=ppt/tags/tag243.xml><?xml version="1.0" encoding="utf-8"?>
<p:tagLst xmlns:a="http://schemas.openxmlformats.org/drawingml/2006/main" xmlns:r="http://schemas.openxmlformats.org/officeDocument/2006/relationships" xmlns:p="http://schemas.openxmlformats.org/presentationml/2006/main">
  <p:tag name="NUM" val="12"/>
</p:tagLst>
</file>

<file path=ppt/tags/tag244.xml><?xml version="1.0" encoding="utf-8"?>
<p:tagLst xmlns:a="http://schemas.openxmlformats.org/drawingml/2006/main" xmlns:r="http://schemas.openxmlformats.org/officeDocument/2006/relationships" xmlns:p="http://schemas.openxmlformats.org/presentationml/2006/main">
  <p:tag name="NUM" val="13"/>
</p:tagLst>
</file>

<file path=ppt/tags/tag245.xml><?xml version="1.0" encoding="utf-8"?>
<p:tagLst xmlns:a="http://schemas.openxmlformats.org/drawingml/2006/main" xmlns:r="http://schemas.openxmlformats.org/officeDocument/2006/relationships" xmlns:p="http://schemas.openxmlformats.org/presentationml/2006/main">
  <p:tag name="NUM" val="14"/>
</p:tagLst>
</file>

<file path=ppt/tags/tag246.xml><?xml version="1.0" encoding="utf-8"?>
<p:tagLst xmlns:a="http://schemas.openxmlformats.org/drawingml/2006/main" xmlns:r="http://schemas.openxmlformats.org/officeDocument/2006/relationships" xmlns:p="http://schemas.openxmlformats.org/presentationml/2006/main">
  <p:tag name="NUM" val="15"/>
</p:tagLst>
</file>

<file path=ppt/tags/tag247.xml><?xml version="1.0" encoding="utf-8"?>
<p:tagLst xmlns:a="http://schemas.openxmlformats.org/drawingml/2006/main" xmlns:r="http://schemas.openxmlformats.org/officeDocument/2006/relationships" xmlns:p="http://schemas.openxmlformats.org/presentationml/2006/main">
  <p:tag name="NUM" val="16"/>
</p:tagLst>
</file>

<file path=ppt/tags/tag248.xml><?xml version="1.0" encoding="utf-8"?>
<p:tagLst xmlns:a="http://schemas.openxmlformats.org/drawingml/2006/main" xmlns:r="http://schemas.openxmlformats.org/officeDocument/2006/relationships" xmlns:p="http://schemas.openxmlformats.org/presentationml/2006/main">
  <p:tag name="NUM" val="1"/>
</p:tagLst>
</file>

<file path=ppt/tags/tag249.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3"/>
</p:tagLst>
</file>

<file path=ppt/tags/tag251.xml><?xml version="1.0" encoding="utf-8"?>
<p:tagLst xmlns:a="http://schemas.openxmlformats.org/drawingml/2006/main" xmlns:r="http://schemas.openxmlformats.org/officeDocument/2006/relationships" xmlns:p="http://schemas.openxmlformats.org/presentationml/2006/main">
  <p:tag name="NUM" val="4"/>
</p:tagLst>
</file>

<file path=ppt/tags/tag252.xml><?xml version="1.0" encoding="utf-8"?>
<p:tagLst xmlns:a="http://schemas.openxmlformats.org/drawingml/2006/main" xmlns:r="http://schemas.openxmlformats.org/officeDocument/2006/relationships" xmlns:p="http://schemas.openxmlformats.org/presentationml/2006/main">
  <p:tag name="NUM" val="5"/>
</p:tagLst>
</file>

<file path=ppt/tags/tag253.xml><?xml version="1.0" encoding="utf-8"?>
<p:tagLst xmlns:a="http://schemas.openxmlformats.org/drawingml/2006/main" xmlns:r="http://schemas.openxmlformats.org/officeDocument/2006/relationships" xmlns:p="http://schemas.openxmlformats.org/presentationml/2006/main">
  <p:tag name="NUM" val="6"/>
</p:tagLst>
</file>

<file path=ppt/tags/tag254.xml><?xml version="1.0" encoding="utf-8"?>
<p:tagLst xmlns:a="http://schemas.openxmlformats.org/drawingml/2006/main" xmlns:r="http://schemas.openxmlformats.org/officeDocument/2006/relationships" xmlns:p="http://schemas.openxmlformats.org/presentationml/2006/main">
  <p:tag name="NUM" val="8"/>
</p:tagLst>
</file>

<file path=ppt/tags/tag255.xml><?xml version="1.0" encoding="utf-8"?>
<p:tagLst xmlns:a="http://schemas.openxmlformats.org/drawingml/2006/main" xmlns:r="http://schemas.openxmlformats.org/officeDocument/2006/relationships" xmlns:p="http://schemas.openxmlformats.org/presentationml/2006/main">
  <p:tag name="NUM" val="9"/>
</p:tagLst>
</file>

<file path=ppt/tags/tag256.xml><?xml version="1.0" encoding="utf-8"?>
<p:tagLst xmlns:a="http://schemas.openxmlformats.org/drawingml/2006/main" xmlns:r="http://schemas.openxmlformats.org/officeDocument/2006/relationships" xmlns:p="http://schemas.openxmlformats.org/presentationml/2006/main">
  <p:tag name="NUM" val="10"/>
</p:tagLst>
</file>

<file path=ppt/tags/tag257.xml><?xml version="1.0" encoding="utf-8"?>
<p:tagLst xmlns:a="http://schemas.openxmlformats.org/drawingml/2006/main" xmlns:r="http://schemas.openxmlformats.org/officeDocument/2006/relationships" xmlns:p="http://schemas.openxmlformats.org/presentationml/2006/main">
  <p:tag name="NUM" val="1"/>
</p:tagLst>
</file>

<file path=ppt/tags/tag258.xml><?xml version="1.0" encoding="utf-8"?>
<p:tagLst xmlns:a="http://schemas.openxmlformats.org/drawingml/2006/main" xmlns:r="http://schemas.openxmlformats.org/officeDocument/2006/relationships" xmlns:p="http://schemas.openxmlformats.org/presentationml/2006/main">
  <p:tag name="NUM" val="2"/>
</p:tagLst>
</file>

<file path=ppt/tags/tag259.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4"/>
</p:tagLst>
</file>

<file path=ppt/tags/tag261.xml><?xml version="1.0" encoding="utf-8"?>
<p:tagLst xmlns:a="http://schemas.openxmlformats.org/drawingml/2006/main" xmlns:r="http://schemas.openxmlformats.org/officeDocument/2006/relationships" xmlns:p="http://schemas.openxmlformats.org/presentationml/2006/main">
  <p:tag name="NUM" val="5"/>
</p:tagLst>
</file>

<file path=ppt/tags/tag262.xml><?xml version="1.0" encoding="utf-8"?>
<p:tagLst xmlns:a="http://schemas.openxmlformats.org/drawingml/2006/main" xmlns:r="http://schemas.openxmlformats.org/officeDocument/2006/relationships" xmlns:p="http://schemas.openxmlformats.org/presentationml/2006/main">
  <p:tag name="NUM" val="6"/>
</p:tagLst>
</file>

<file path=ppt/tags/tag263.xml><?xml version="1.0" encoding="utf-8"?>
<p:tagLst xmlns:a="http://schemas.openxmlformats.org/drawingml/2006/main" xmlns:r="http://schemas.openxmlformats.org/officeDocument/2006/relationships" xmlns:p="http://schemas.openxmlformats.org/presentationml/2006/main">
  <p:tag name="NUM" val="7"/>
</p:tagLst>
</file>

<file path=ppt/tags/tag264.xml><?xml version="1.0" encoding="utf-8"?>
<p:tagLst xmlns:a="http://schemas.openxmlformats.org/drawingml/2006/main" xmlns:r="http://schemas.openxmlformats.org/officeDocument/2006/relationships" xmlns:p="http://schemas.openxmlformats.org/presentationml/2006/main">
  <p:tag name="NUM" val="8"/>
</p:tagLst>
</file>

<file path=ppt/tags/tag265.xml><?xml version="1.0" encoding="utf-8"?>
<p:tagLst xmlns:a="http://schemas.openxmlformats.org/drawingml/2006/main" xmlns:r="http://schemas.openxmlformats.org/officeDocument/2006/relationships" xmlns:p="http://schemas.openxmlformats.org/presentationml/2006/main">
  <p:tag name="NUM" val="1"/>
</p:tagLst>
</file>

<file path=ppt/tags/tag266.xml><?xml version="1.0" encoding="utf-8"?>
<p:tagLst xmlns:a="http://schemas.openxmlformats.org/drawingml/2006/main" xmlns:r="http://schemas.openxmlformats.org/officeDocument/2006/relationships" xmlns:p="http://schemas.openxmlformats.org/presentationml/2006/main">
  <p:tag name="NUM" val="2"/>
</p:tagLst>
</file>

<file path=ppt/tags/tag267.xml><?xml version="1.0" encoding="utf-8"?>
<p:tagLst xmlns:a="http://schemas.openxmlformats.org/drawingml/2006/main" xmlns:r="http://schemas.openxmlformats.org/officeDocument/2006/relationships" xmlns:p="http://schemas.openxmlformats.org/presentationml/2006/main">
  <p:tag name="NUM" val="3"/>
</p:tagLst>
</file>

<file path=ppt/tags/tag268.xml><?xml version="1.0" encoding="utf-8"?>
<p:tagLst xmlns:a="http://schemas.openxmlformats.org/drawingml/2006/main" xmlns:r="http://schemas.openxmlformats.org/officeDocument/2006/relationships" xmlns:p="http://schemas.openxmlformats.org/presentationml/2006/main">
  <p:tag name="NUM" val="4"/>
</p:tagLst>
</file>

<file path=ppt/tags/tag269.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6"/>
</p:tagLst>
</file>

<file path=ppt/tags/tag271.xml><?xml version="1.0" encoding="utf-8"?>
<p:tagLst xmlns:a="http://schemas.openxmlformats.org/drawingml/2006/main" xmlns:r="http://schemas.openxmlformats.org/officeDocument/2006/relationships" xmlns:p="http://schemas.openxmlformats.org/presentationml/2006/main">
  <p:tag name="NUM" val="7"/>
</p:tagLst>
</file>

<file path=ppt/tags/tag272.xml><?xml version="1.0" encoding="utf-8"?>
<p:tagLst xmlns:a="http://schemas.openxmlformats.org/drawingml/2006/main" xmlns:r="http://schemas.openxmlformats.org/officeDocument/2006/relationships" xmlns:p="http://schemas.openxmlformats.org/presentationml/2006/main">
  <p:tag name="NUM" val="8"/>
</p:tagLst>
</file>

<file path=ppt/tags/tag273.xml><?xml version="1.0" encoding="utf-8"?>
<p:tagLst xmlns:a="http://schemas.openxmlformats.org/drawingml/2006/main" xmlns:r="http://schemas.openxmlformats.org/officeDocument/2006/relationships" xmlns:p="http://schemas.openxmlformats.org/presentationml/2006/main">
  <p:tag name="NUM" val="1"/>
</p:tagLst>
</file>

<file path=ppt/tags/tag274.xml><?xml version="1.0" encoding="utf-8"?>
<p:tagLst xmlns:a="http://schemas.openxmlformats.org/drawingml/2006/main" xmlns:r="http://schemas.openxmlformats.org/officeDocument/2006/relationships" xmlns:p="http://schemas.openxmlformats.org/presentationml/2006/main">
  <p:tag name="NUM" val="2"/>
</p:tagLst>
</file>

<file path=ppt/tags/tag275.xml><?xml version="1.0" encoding="utf-8"?>
<p:tagLst xmlns:a="http://schemas.openxmlformats.org/drawingml/2006/main" xmlns:r="http://schemas.openxmlformats.org/officeDocument/2006/relationships" xmlns:p="http://schemas.openxmlformats.org/presentationml/2006/main">
  <p:tag name="NUM" val="3"/>
</p:tagLst>
</file>

<file path=ppt/tags/tag276.xml><?xml version="1.0" encoding="utf-8"?>
<p:tagLst xmlns:a="http://schemas.openxmlformats.org/drawingml/2006/main" xmlns:r="http://schemas.openxmlformats.org/officeDocument/2006/relationships" xmlns:p="http://schemas.openxmlformats.org/presentationml/2006/main">
  <p:tag name="NUM" val="4"/>
</p:tagLst>
</file>

<file path=ppt/tags/tag277.xml><?xml version="1.0" encoding="utf-8"?>
<p:tagLst xmlns:a="http://schemas.openxmlformats.org/drawingml/2006/main" xmlns:r="http://schemas.openxmlformats.org/officeDocument/2006/relationships" xmlns:p="http://schemas.openxmlformats.org/presentationml/2006/main">
  <p:tag name="NUM" val="5"/>
</p:tagLst>
</file>

<file path=ppt/tags/tag278.xml><?xml version="1.0" encoding="utf-8"?>
<p:tagLst xmlns:a="http://schemas.openxmlformats.org/drawingml/2006/main" xmlns:r="http://schemas.openxmlformats.org/officeDocument/2006/relationships" xmlns:p="http://schemas.openxmlformats.org/presentationml/2006/main">
  <p:tag name="NUM" val="6"/>
</p:tagLst>
</file>

<file path=ppt/tags/tag279.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2"/>
</p:tagLst>
</file>

<file path=ppt/tags/tag281.xml><?xml version="1.0" encoding="utf-8"?>
<p:tagLst xmlns:a="http://schemas.openxmlformats.org/drawingml/2006/main" xmlns:r="http://schemas.openxmlformats.org/officeDocument/2006/relationships" xmlns:p="http://schemas.openxmlformats.org/presentationml/2006/main">
  <p:tag name="NUM" val="3"/>
</p:tagLst>
</file>

<file path=ppt/tags/tag282.xml><?xml version="1.0" encoding="utf-8"?>
<p:tagLst xmlns:a="http://schemas.openxmlformats.org/drawingml/2006/main" xmlns:r="http://schemas.openxmlformats.org/officeDocument/2006/relationships" xmlns:p="http://schemas.openxmlformats.org/presentationml/2006/main">
  <p:tag name="NUM" val="4"/>
</p:tagLst>
</file>

<file path=ppt/tags/tag283.xml><?xml version="1.0" encoding="utf-8"?>
<p:tagLst xmlns:a="http://schemas.openxmlformats.org/drawingml/2006/main" xmlns:r="http://schemas.openxmlformats.org/officeDocument/2006/relationships" xmlns:p="http://schemas.openxmlformats.org/presentationml/2006/main">
  <p:tag name="NUM" val="5"/>
</p:tagLst>
</file>

<file path=ppt/tags/tag284.xml><?xml version="1.0" encoding="utf-8"?>
<p:tagLst xmlns:a="http://schemas.openxmlformats.org/drawingml/2006/main" xmlns:r="http://schemas.openxmlformats.org/officeDocument/2006/relationships" xmlns:p="http://schemas.openxmlformats.org/presentationml/2006/main">
  <p:tag name="NUM" val="6"/>
</p:tagLst>
</file>

<file path=ppt/tags/tag285.xml><?xml version="1.0" encoding="utf-8"?>
<p:tagLst xmlns:a="http://schemas.openxmlformats.org/drawingml/2006/main" xmlns:r="http://schemas.openxmlformats.org/officeDocument/2006/relationships" xmlns:p="http://schemas.openxmlformats.org/presentationml/2006/main">
  <p:tag name="NUM" val="7"/>
</p:tagLst>
</file>

<file path=ppt/tags/tag286.xml><?xml version="1.0" encoding="utf-8"?>
<p:tagLst xmlns:a="http://schemas.openxmlformats.org/drawingml/2006/main" xmlns:r="http://schemas.openxmlformats.org/officeDocument/2006/relationships" xmlns:p="http://schemas.openxmlformats.org/presentationml/2006/main">
  <p:tag name="NUM" val="8"/>
</p:tagLst>
</file>

<file path=ppt/tags/tag287.xml><?xml version="1.0" encoding="utf-8"?>
<p:tagLst xmlns:a="http://schemas.openxmlformats.org/drawingml/2006/main" xmlns:r="http://schemas.openxmlformats.org/officeDocument/2006/relationships" xmlns:p="http://schemas.openxmlformats.org/presentationml/2006/main">
  <p:tag name="NUM" val="9"/>
</p:tagLst>
</file>

<file path=ppt/tags/tag288.xml><?xml version="1.0" encoding="utf-8"?>
<p:tagLst xmlns:a="http://schemas.openxmlformats.org/drawingml/2006/main" xmlns:r="http://schemas.openxmlformats.org/officeDocument/2006/relationships" xmlns:p="http://schemas.openxmlformats.org/presentationml/2006/main">
  <p:tag name="NUM" val="10"/>
</p:tagLst>
</file>

<file path=ppt/tags/tag289.xml><?xml version="1.0" encoding="utf-8"?>
<p:tagLst xmlns:a="http://schemas.openxmlformats.org/drawingml/2006/main" xmlns:r="http://schemas.openxmlformats.org/officeDocument/2006/relationships" xmlns:p="http://schemas.openxmlformats.org/presentationml/2006/main">
  <p:tag name="NUM" val="11"/>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290.xml><?xml version="1.0" encoding="utf-8"?>
<p:tagLst xmlns:a="http://schemas.openxmlformats.org/drawingml/2006/main" xmlns:r="http://schemas.openxmlformats.org/officeDocument/2006/relationships" xmlns:p="http://schemas.openxmlformats.org/presentationml/2006/main">
  <p:tag name="NUM" val="12"/>
</p:tagLst>
</file>

<file path=ppt/tags/tag291.xml><?xml version="1.0" encoding="utf-8"?>
<p:tagLst xmlns:a="http://schemas.openxmlformats.org/drawingml/2006/main" xmlns:r="http://schemas.openxmlformats.org/officeDocument/2006/relationships" xmlns:p="http://schemas.openxmlformats.org/presentationml/2006/main">
  <p:tag name="NUM" val="13"/>
</p:tagLst>
</file>

<file path=ppt/tags/tag292.xml><?xml version="1.0" encoding="utf-8"?>
<p:tagLst xmlns:a="http://schemas.openxmlformats.org/drawingml/2006/main" xmlns:r="http://schemas.openxmlformats.org/officeDocument/2006/relationships" xmlns:p="http://schemas.openxmlformats.org/presentationml/2006/main">
  <p:tag name="NUM" val="14"/>
</p:tagLst>
</file>

<file path=ppt/tags/tag293.xml><?xml version="1.0" encoding="utf-8"?>
<p:tagLst xmlns:a="http://schemas.openxmlformats.org/drawingml/2006/main" xmlns:r="http://schemas.openxmlformats.org/officeDocument/2006/relationships" xmlns:p="http://schemas.openxmlformats.org/presentationml/2006/main">
  <p:tag name="NUM" val="15"/>
</p:tagLst>
</file>

<file path=ppt/tags/tag294.xml><?xml version="1.0" encoding="utf-8"?>
<p:tagLst xmlns:a="http://schemas.openxmlformats.org/drawingml/2006/main" xmlns:r="http://schemas.openxmlformats.org/officeDocument/2006/relationships" xmlns:p="http://schemas.openxmlformats.org/presentationml/2006/main">
  <p:tag name="NUM" val="1"/>
</p:tagLst>
</file>

<file path=ppt/tags/tag295.xml><?xml version="1.0" encoding="utf-8"?>
<p:tagLst xmlns:a="http://schemas.openxmlformats.org/drawingml/2006/main" xmlns:r="http://schemas.openxmlformats.org/officeDocument/2006/relationships" xmlns:p="http://schemas.openxmlformats.org/presentationml/2006/main">
  <p:tag name="NUM" val="2"/>
</p:tagLst>
</file>

<file path=ppt/tags/tag296.xml><?xml version="1.0" encoding="utf-8"?>
<p:tagLst xmlns:a="http://schemas.openxmlformats.org/drawingml/2006/main" xmlns:r="http://schemas.openxmlformats.org/officeDocument/2006/relationships" xmlns:p="http://schemas.openxmlformats.org/presentationml/2006/main">
  <p:tag name="NUM" val="3"/>
</p:tagLst>
</file>

<file path=ppt/tags/tag297.xml><?xml version="1.0" encoding="utf-8"?>
<p:tagLst xmlns:a="http://schemas.openxmlformats.org/drawingml/2006/main" xmlns:r="http://schemas.openxmlformats.org/officeDocument/2006/relationships" xmlns:p="http://schemas.openxmlformats.org/presentationml/2006/main">
  <p:tag name="NUM" val="4"/>
</p:tagLst>
</file>

<file path=ppt/tags/tag298.xml><?xml version="1.0" encoding="utf-8"?>
<p:tagLst xmlns:a="http://schemas.openxmlformats.org/drawingml/2006/main" xmlns:r="http://schemas.openxmlformats.org/officeDocument/2006/relationships" xmlns:p="http://schemas.openxmlformats.org/presentationml/2006/main">
  <p:tag name="NUM" val="1"/>
</p:tagLst>
</file>

<file path=ppt/tags/tag29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00.xml><?xml version="1.0" encoding="utf-8"?>
<p:tagLst xmlns:a="http://schemas.openxmlformats.org/drawingml/2006/main" xmlns:r="http://schemas.openxmlformats.org/officeDocument/2006/relationships" xmlns:p="http://schemas.openxmlformats.org/presentationml/2006/main">
  <p:tag name="NUM" val="3"/>
</p:tagLst>
</file>

<file path=ppt/tags/tag301.xml><?xml version="1.0" encoding="utf-8"?>
<p:tagLst xmlns:a="http://schemas.openxmlformats.org/drawingml/2006/main" xmlns:r="http://schemas.openxmlformats.org/officeDocument/2006/relationships" xmlns:p="http://schemas.openxmlformats.org/presentationml/2006/main">
  <p:tag name="NUM" val="4"/>
</p:tagLst>
</file>

<file path=ppt/tags/tag302.xml><?xml version="1.0" encoding="utf-8"?>
<p:tagLst xmlns:a="http://schemas.openxmlformats.org/drawingml/2006/main" xmlns:r="http://schemas.openxmlformats.org/officeDocument/2006/relationships" xmlns:p="http://schemas.openxmlformats.org/presentationml/2006/main">
  <p:tag name="NUM" val="5"/>
</p:tagLst>
</file>

<file path=ppt/tags/tag303.xml><?xml version="1.0" encoding="utf-8"?>
<p:tagLst xmlns:a="http://schemas.openxmlformats.org/drawingml/2006/main" xmlns:r="http://schemas.openxmlformats.org/officeDocument/2006/relationships" xmlns:p="http://schemas.openxmlformats.org/presentationml/2006/main">
  <p:tag name="NUM" val="6"/>
</p:tagLst>
</file>

<file path=ppt/tags/tag304.xml><?xml version="1.0" encoding="utf-8"?>
<p:tagLst xmlns:a="http://schemas.openxmlformats.org/drawingml/2006/main" xmlns:r="http://schemas.openxmlformats.org/officeDocument/2006/relationships" xmlns:p="http://schemas.openxmlformats.org/presentationml/2006/main">
  <p:tag name="NUM" val="7"/>
</p:tagLst>
</file>

<file path=ppt/tags/tag305.xml><?xml version="1.0" encoding="utf-8"?>
<p:tagLst xmlns:a="http://schemas.openxmlformats.org/drawingml/2006/main" xmlns:r="http://schemas.openxmlformats.org/officeDocument/2006/relationships" xmlns:p="http://schemas.openxmlformats.org/presentationml/2006/main">
  <p:tag name="NUM" val="8"/>
</p:tagLst>
</file>

<file path=ppt/tags/tag306.xml><?xml version="1.0" encoding="utf-8"?>
<p:tagLst xmlns:a="http://schemas.openxmlformats.org/drawingml/2006/main" xmlns:r="http://schemas.openxmlformats.org/officeDocument/2006/relationships" xmlns:p="http://schemas.openxmlformats.org/presentationml/2006/main">
  <p:tag name="NUM" val="9"/>
</p:tagLst>
</file>

<file path=ppt/tags/tag307.xml><?xml version="1.0" encoding="utf-8"?>
<p:tagLst xmlns:a="http://schemas.openxmlformats.org/drawingml/2006/main" xmlns:r="http://schemas.openxmlformats.org/officeDocument/2006/relationships" xmlns:p="http://schemas.openxmlformats.org/presentationml/2006/main">
  <p:tag name="NUM" val="10"/>
</p:tagLst>
</file>

<file path=ppt/tags/tag308.xml><?xml version="1.0" encoding="utf-8"?>
<p:tagLst xmlns:a="http://schemas.openxmlformats.org/drawingml/2006/main" xmlns:r="http://schemas.openxmlformats.org/officeDocument/2006/relationships" xmlns:p="http://schemas.openxmlformats.org/presentationml/2006/main">
  <p:tag name="NUM" val="11"/>
</p:tagLst>
</file>

<file path=ppt/tags/tag309.xml><?xml version="1.0" encoding="utf-8"?>
<p:tagLst xmlns:a="http://schemas.openxmlformats.org/drawingml/2006/main" xmlns:r="http://schemas.openxmlformats.org/officeDocument/2006/relationships" xmlns:p="http://schemas.openxmlformats.org/presentationml/2006/main">
  <p:tag name="NUM" val="12"/>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10.xml><?xml version="1.0" encoding="utf-8"?>
<p:tagLst xmlns:a="http://schemas.openxmlformats.org/drawingml/2006/main" xmlns:r="http://schemas.openxmlformats.org/officeDocument/2006/relationships" xmlns:p="http://schemas.openxmlformats.org/presentationml/2006/main">
  <p:tag name="NUM" val="1"/>
</p:tagLst>
</file>

<file path=ppt/tags/tag311.xml><?xml version="1.0" encoding="utf-8"?>
<p:tagLst xmlns:a="http://schemas.openxmlformats.org/drawingml/2006/main" xmlns:r="http://schemas.openxmlformats.org/officeDocument/2006/relationships" xmlns:p="http://schemas.openxmlformats.org/presentationml/2006/main">
  <p:tag name="NUM" val="2"/>
</p:tagLst>
</file>

<file path=ppt/tags/tag312.xml><?xml version="1.0" encoding="utf-8"?>
<p:tagLst xmlns:a="http://schemas.openxmlformats.org/drawingml/2006/main" xmlns:r="http://schemas.openxmlformats.org/officeDocument/2006/relationships" xmlns:p="http://schemas.openxmlformats.org/presentationml/2006/main">
  <p:tag name="NUM" val="3"/>
</p:tagLst>
</file>

<file path=ppt/tags/tag313.xml><?xml version="1.0" encoding="utf-8"?>
<p:tagLst xmlns:a="http://schemas.openxmlformats.org/drawingml/2006/main" xmlns:r="http://schemas.openxmlformats.org/officeDocument/2006/relationships" xmlns:p="http://schemas.openxmlformats.org/presentationml/2006/main">
  <p:tag name="NUM" val="4"/>
</p:tagLst>
</file>

<file path=ppt/tags/tag314.xml><?xml version="1.0" encoding="utf-8"?>
<p:tagLst xmlns:a="http://schemas.openxmlformats.org/drawingml/2006/main" xmlns:r="http://schemas.openxmlformats.org/officeDocument/2006/relationships" xmlns:p="http://schemas.openxmlformats.org/presentationml/2006/main">
  <p:tag name="NUM" val="5"/>
</p:tagLst>
</file>

<file path=ppt/tags/tag315.xml><?xml version="1.0" encoding="utf-8"?>
<p:tagLst xmlns:a="http://schemas.openxmlformats.org/drawingml/2006/main" xmlns:r="http://schemas.openxmlformats.org/officeDocument/2006/relationships" xmlns:p="http://schemas.openxmlformats.org/presentationml/2006/main">
  <p:tag name="NUM" val="6"/>
</p:tagLst>
</file>

<file path=ppt/tags/tag316.xml><?xml version="1.0" encoding="utf-8"?>
<p:tagLst xmlns:a="http://schemas.openxmlformats.org/drawingml/2006/main" xmlns:r="http://schemas.openxmlformats.org/officeDocument/2006/relationships" xmlns:p="http://schemas.openxmlformats.org/presentationml/2006/main">
  <p:tag name="NUM" val="7"/>
</p:tagLst>
</file>

<file path=ppt/tags/tag317.xml><?xml version="1.0" encoding="utf-8"?>
<p:tagLst xmlns:a="http://schemas.openxmlformats.org/drawingml/2006/main" xmlns:r="http://schemas.openxmlformats.org/officeDocument/2006/relationships" xmlns:p="http://schemas.openxmlformats.org/presentationml/2006/main">
  <p:tag name="NUM" val="1"/>
</p:tagLst>
</file>

<file path=ppt/tags/tag318.xml><?xml version="1.0" encoding="utf-8"?>
<p:tagLst xmlns:a="http://schemas.openxmlformats.org/drawingml/2006/main" xmlns:r="http://schemas.openxmlformats.org/officeDocument/2006/relationships" xmlns:p="http://schemas.openxmlformats.org/presentationml/2006/main">
  <p:tag name="NUM" val="2"/>
</p:tagLst>
</file>

<file path=ppt/tags/tag319.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20.xml><?xml version="1.0" encoding="utf-8"?>
<p:tagLst xmlns:a="http://schemas.openxmlformats.org/drawingml/2006/main" xmlns:r="http://schemas.openxmlformats.org/officeDocument/2006/relationships" xmlns:p="http://schemas.openxmlformats.org/presentationml/2006/main">
  <p:tag name="NUM" val="1"/>
</p:tagLst>
</file>

<file path=ppt/tags/tag321.xml><?xml version="1.0" encoding="utf-8"?>
<p:tagLst xmlns:a="http://schemas.openxmlformats.org/drawingml/2006/main" xmlns:r="http://schemas.openxmlformats.org/officeDocument/2006/relationships" xmlns:p="http://schemas.openxmlformats.org/presentationml/2006/main">
  <p:tag name="NUM" val="4"/>
</p:tagLst>
</file>

<file path=ppt/tags/tag322.xml><?xml version="1.0" encoding="utf-8"?>
<p:tagLst xmlns:a="http://schemas.openxmlformats.org/drawingml/2006/main" xmlns:r="http://schemas.openxmlformats.org/officeDocument/2006/relationships" xmlns:p="http://schemas.openxmlformats.org/presentationml/2006/main">
  <p:tag name="NUM" val="6"/>
</p:tagLst>
</file>

<file path=ppt/tags/tag323.xml><?xml version="1.0" encoding="utf-8"?>
<p:tagLst xmlns:a="http://schemas.openxmlformats.org/drawingml/2006/main" xmlns:r="http://schemas.openxmlformats.org/officeDocument/2006/relationships" xmlns:p="http://schemas.openxmlformats.org/presentationml/2006/main">
  <p:tag name="NUM" val="8"/>
</p:tagLst>
</file>

<file path=ppt/tags/tag324.xml><?xml version="1.0" encoding="utf-8"?>
<p:tagLst xmlns:a="http://schemas.openxmlformats.org/drawingml/2006/main" xmlns:r="http://schemas.openxmlformats.org/officeDocument/2006/relationships" xmlns:p="http://schemas.openxmlformats.org/presentationml/2006/main">
  <p:tag name="NUM" val="9"/>
</p:tagLst>
</file>

<file path=ppt/tags/tag325.xml><?xml version="1.0" encoding="utf-8"?>
<p:tagLst xmlns:a="http://schemas.openxmlformats.org/drawingml/2006/main" xmlns:r="http://schemas.openxmlformats.org/officeDocument/2006/relationships" xmlns:p="http://schemas.openxmlformats.org/presentationml/2006/main">
  <p:tag name="NUM" val="7"/>
</p:tagLst>
</file>

<file path=ppt/tags/tag326.xml><?xml version="1.0" encoding="utf-8"?>
<p:tagLst xmlns:a="http://schemas.openxmlformats.org/drawingml/2006/main" xmlns:r="http://schemas.openxmlformats.org/officeDocument/2006/relationships" xmlns:p="http://schemas.openxmlformats.org/presentationml/2006/main">
  <p:tag name="NUM" val="9"/>
</p:tagLst>
</file>

<file path=ppt/tags/tag327.xml><?xml version="1.0" encoding="utf-8"?>
<p:tagLst xmlns:a="http://schemas.openxmlformats.org/drawingml/2006/main" xmlns:r="http://schemas.openxmlformats.org/officeDocument/2006/relationships" xmlns:p="http://schemas.openxmlformats.org/presentationml/2006/main">
  <p:tag name="NUM" val="9"/>
</p:tagLst>
</file>

<file path=ppt/tags/tag328.xml><?xml version="1.0" encoding="utf-8"?>
<p:tagLst xmlns:a="http://schemas.openxmlformats.org/drawingml/2006/main" xmlns:r="http://schemas.openxmlformats.org/officeDocument/2006/relationships" xmlns:p="http://schemas.openxmlformats.org/presentationml/2006/main">
  <p:tag name="NUM" val="5"/>
</p:tagLst>
</file>

<file path=ppt/tags/tag329.xml><?xml version="1.0" encoding="utf-8"?>
<p:tagLst xmlns:a="http://schemas.openxmlformats.org/drawingml/2006/main" xmlns:r="http://schemas.openxmlformats.org/officeDocument/2006/relationships" xmlns:p="http://schemas.openxmlformats.org/presentationml/2006/main">
  <p:tag name="NUM" val="9"/>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30.xml><?xml version="1.0" encoding="utf-8"?>
<p:tagLst xmlns:a="http://schemas.openxmlformats.org/drawingml/2006/main" xmlns:r="http://schemas.openxmlformats.org/officeDocument/2006/relationships" xmlns:p="http://schemas.openxmlformats.org/presentationml/2006/main">
  <p:tag name="NUM" val="3"/>
</p:tagLst>
</file>

<file path=ppt/tags/tag331.xml><?xml version="1.0" encoding="utf-8"?>
<p:tagLst xmlns:a="http://schemas.openxmlformats.org/drawingml/2006/main" xmlns:r="http://schemas.openxmlformats.org/officeDocument/2006/relationships" xmlns:p="http://schemas.openxmlformats.org/presentationml/2006/main">
  <p:tag name="NUM" val="1"/>
</p:tagLst>
</file>

<file path=ppt/tags/tag332.xml><?xml version="1.0" encoding="utf-8"?>
<p:tagLst xmlns:a="http://schemas.openxmlformats.org/drawingml/2006/main" xmlns:r="http://schemas.openxmlformats.org/officeDocument/2006/relationships" xmlns:p="http://schemas.openxmlformats.org/presentationml/2006/main">
  <p:tag name="NUM" val="2"/>
</p:tagLst>
</file>

<file path=ppt/tags/tag333.xml><?xml version="1.0" encoding="utf-8"?>
<p:tagLst xmlns:a="http://schemas.openxmlformats.org/drawingml/2006/main" xmlns:r="http://schemas.openxmlformats.org/officeDocument/2006/relationships" xmlns:p="http://schemas.openxmlformats.org/presentationml/2006/main">
  <p:tag name="NUM" val="3"/>
</p:tagLst>
</file>

<file path=ppt/tags/tag334.xml><?xml version="1.0" encoding="utf-8"?>
<p:tagLst xmlns:a="http://schemas.openxmlformats.org/drawingml/2006/main" xmlns:r="http://schemas.openxmlformats.org/officeDocument/2006/relationships" xmlns:p="http://schemas.openxmlformats.org/presentationml/2006/main">
  <p:tag name="NUM" val="4"/>
</p:tagLst>
</file>

<file path=ppt/tags/tag335.xml><?xml version="1.0" encoding="utf-8"?>
<p:tagLst xmlns:a="http://schemas.openxmlformats.org/drawingml/2006/main" xmlns:r="http://schemas.openxmlformats.org/officeDocument/2006/relationships" xmlns:p="http://schemas.openxmlformats.org/presentationml/2006/main">
  <p:tag name="NUM" val="5"/>
</p:tagLst>
</file>

<file path=ppt/tags/tag336.xml><?xml version="1.0" encoding="utf-8"?>
<p:tagLst xmlns:a="http://schemas.openxmlformats.org/drawingml/2006/main" xmlns:r="http://schemas.openxmlformats.org/officeDocument/2006/relationships" xmlns:p="http://schemas.openxmlformats.org/presentationml/2006/main">
  <p:tag name="NUM" val="6"/>
</p:tagLst>
</file>

<file path=ppt/tags/tag337.xml><?xml version="1.0" encoding="utf-8"?>
<p:tagLst xmlns:a="http://schemas.openxmlformats.org/drawingml/2006/main" xmlns:r="http://schemas.openxmlformats.org/officeDocument/2006/relationships" xmlns:p="http://schemas.openxmlformats.org/presentationml/2006/main">
  <p:tag name="NUM" val="7"/>
</p:tagLst>
</file>

<file path=ppt/tags/tag338.xml><?xml version="1.0" encoding="utf-8"?>
<p:tagLst xmlns:a="http://schemas.openxmlformats.org/drawingml/2006/main" xmlns:r="http://schemas.openxmlformats.org/officeDocument/2006/relationships" xmlns:p="http://schemas.openxmlformats.org/presentationml/2006/main">
  <p:tag name="NUM" val="1"/>
</p:tagLst>
</file>

<file path=ppt/tags/tag339.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40.xml><?xml version="1.0" encoding="utf-8"?>
<p:tagLst xmlns:a="http://schemas.openxmlformats.org/drawingml/2006/main" xmlns:r="http://schemas.openxmlformats.org/officeDocument/2006/relationships" xmlns:p="http://schemas.openxmlformats.org/presentationml/2006/main">
  <p:tag name="NUM" val="2"/>
</p:tagLst>
</file>

<file path=ppt/tags/tag341.xml><?xml version="1.0" encoding="utf-8"?>
<p:tagLst xmlns:a="http://schemas.openxmlformats.org/drawingml/2006/main" xmlns:r="http://schemas.openxmlformats.org/officeDocument/2006/relationships" xmlns:p="http://schemas.openxmlformats.org/presentationml/2006/main">
  <p:tag name="NUM" val="1"/>
</p:tagLst>
</file>

<file path=ppt/tags/tag342.xml><?xml version="1.0" encoding="utf-8"?>
<p:tagLst xmlns:a="http://schemas.openxmlformats.org/drawingml/2006/main" xmlns:r="http://schemas.openxmlformats.org/officeDocument/2006/relationships" xmlns:p="http://schemas.openxmlformats.org/presentationml/2006/main">
  <p:tag name="NUM" val="2"/>
</p:tagLst>
</file>

<file path=ppt/tags/tag343.xml><?xml version="1.0" encoding="utf-8"?>
<p:tagLst xmlns:a="http://schemas.openxmlformats.org/drawingml/2006/main" xmlns:r="http://schemas.openxmlformats.org/officeDocument/2006/relationships" xmlns:p="http://schemas.openxmlformats.org/presentationml/2006/main">
  <p:tag name="NUM" val="1"/>
</p:tagLst>
</file>

<file path=ppt/tags/tag344.xml><?xml version="1.0" encoding="utf-8"?>
<p:tagLst xmlns:a="http://schemas.openxmlformats.org/drawingml/2006/main" xmlns:r="http://schemas.openxmlformats.org/officeDocument/2006/relationships" xmlns:p="http://schemas.openxmlformats.org/presentationml/2006/main">
  <p:tag name="NUM" val="2"/>
</p:tagLst>
</file>

<file path=ppt/tags/tag345.xml><?xml version="1.0" encoding="utf-8"?>
<p:tagLst xmlns:a="http://schemas.openxmlformats.org/drawingml/2006/main" xmlns:r="http://schemas.openxmlformats.org/officeDocument/2006/relationships" xmlns:p="http://schemas.openxmlformats.org/presentationml/2006/main">
  <p:tag name="NUM" val="3"/>
</p:tagLst>
</file>

<file path=ppt/tags/tag346.xml><?xml version="1.0" encoding="utf-8"?>
<p:tagLst xmlns:a="http://schemas.openxmlformats.org/drawingml/2006/main" xmlns:r="http://schemas.openxmlformats.org/officeDocument/2006/relationships" xmlns:p="http://schemas.openxmlformats.org/presentationml/2006/main">
  <p:tag name="NUM" val="1"/>
</p:tagLst>
</file>

<file path=ppt/tags/tag347.xml><?xml version="1.0" encoding="utf-8"?>
<p:tagLst xmlns:a="http://schemas.openxmlformats.org/drawingml/2006/main" xmlns:r="http://schemas.openxmlformats.org/officeDocument/2006/relationships" xmlns:p="http://schemas.openxmlformats.org/presentationml/2006/main">
  <p:tag name="NUM" val="2"/>
</p:tagLst>
</file>

<file path=ppt/tags/tag348.xml><?xml version="1.0" encoding="utf-8"?>
<p:tagLst xmlns:a="http://schemas.openxmlformats.org/drawingml/2006/main" xmlns:r="http://schemas.openxmlformats.org/officeDocument/2006/relationships" xmlns:p="http://schemas.openxmlformats.org/presentationml/2006/main">
  <p:tag name="NUM" val="1"/>
</p:tagLst>
</file>

<file path=ppt/tags/tag349.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50.xml><?xml version="1.0" encoding="utf-8"?>
<p:tagLst xmlns:a="http://schemas.openxmlformats.org/drawingml/2006/main" xmlns:r="http://schemas.openxmlformats.org/officeDocument/2006/relationships" xmlns:p="http://schemas.openxmlformats.org/presentationml/2006/main">
  <p:tag name="NUM" val="3"/>
</p:tagLst>
</file>

<file path=ppt/tags/tag351.xml><?xml version="1.0" encoding="utf-8"?>
<p:tagLst xmlns:a="http://schemas.openxmlformats.org/drawingml/2006/main" xmlns:r="http://schemas.openxmlformats.org/officeDocument/2006/relationships" xmlns:p="http://schemas.openxmlformats.org/presentationml/2006/main">
  <p:tag name="NUM" val="4"/>
</p:tagLst>
</file>

<file path=ppt/tags/tag352.xml><?xml version="1.0" encoding="utf-8"?>
<p:tagLst xmlns:a="http://schemas.openxmlformats.org/drawingml/2006/main" xmlns:r="http://schemas.openxmlformats.org/officeDocument/2006/relationships" xmlns:p="http://schemas.openxmlformats.org/presentationml/2006/main">
  <p:tag name="NUM" val="5"/>
</p:tagLst>
</file>

<file path=ppt/tags/tag353.xml><?xml version="1.0" encoding="utf-8"?>
<p:tagLst xmlns:a="http://schemas.openxmlformats.org/drawingml/2006/main" xmlns:r="http://schemas.openxmlformats.org/officeDocument/2006/relationships" xmlns:p="http://schemas.openxmlformats.org/presentationml/2006/main">
  <p:tag name="NUM" val="6"/>
</p:tagLst>
</file>

<file path=ppt/tags/tag354.xml><?xml version="1.0" encoding="utf-8"?>
<p:tagLst xmlns:a="http://schemas.openxmlformats.org/drawingml/2006/main" xmlns:r="http://schemas.openxmlformats.org/officeDocument/2006/relationships" xmlns:p="http://schemas.openxmlformats.org/presentationml/2006/main">
  <p:tag name="NUM" val="1"/>
</p:tagLst>
</file>

<file path=ppt/tags/tag355.xml><?xml version="1.0" encoding="utf-8"?>
<p:tagLst xmlns:a="http://schemas.openxmlformats.org/drawingml/2006/main" xmlns:r="http://schemas.openxmlformats.org/officeDocument/2006/relationships" xmlns:p="http://schemas.openxmlformats.org/presentationml/2006/main">
  <p:tag name="NUM" val="2"/>
</p:tagLst>
</file>

<file path=ppt/tags/tag356.xml><?xml version="1.0" encoding="utf-8"?>
<p:tagLst xmlns:a="http://schemas.openxmlformats.org/drawingml/2006/main" xmlns:r="http://schemas.openxmlformats.org/officeDocument/2006/relationships" xmlns:p="http://schemas.openxmlformats.org/presentationml/2006/main">
  <p:tag name="NUM" val="1"/>
</p:tagLst>
</file>

<file path=ppt/tags/tag357.xml><?xml version="1.0" encoding="utf-8"?>
<p:tagLst xmlns:a="http://schemas.openxmlformats.org/drawingml/2006/main" xmlns:r="http://schemas.openxmlformats.org/officeDocument/2006/relationships" xmlns:p="http://schemas.openxmlformats.org/presentationml/2006/main">
  <p:tag name="NUM" val="2"/>
</p:tagLst>
</file>

<file path=ppt/tags/tag358.xml><?xml version="1.0" encoding="utf-8"?>
<p:tagLst xmlns:a="http://schemas.openxmlformats.org/drawingml/2006/main" xmlns:r="http://schemas.openxmlformats.org/officeDocument/2006/relationships" xmlns:p="http://schemas.openxmlformats.org/presentationml/2006/main">
  <p:tag name="NUM" val="1"/>
</p:tagLst>
</file>

<file path=ppt/tags/tag359.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8"/>
</p:tagLst>
</file>

<file path=ppt/tags/tag46.xml><?xml version="1.0" encoding="utf-8"?>
<p:tagLst xmlns:a="http://schemas.openxmlformats.org/drawingml/2006/main" xmlns:r="http://schemas.openxmlformats.org/officeDocument/2006/relationships" xmlns:p="http://schemas.openxmlformats.org/presentationml/2006/main">
  <p:tag name="NUM" val="9"/>
</p:tagLst>
</file>

<file path=ppt/tags/tag47.xml><?xml version="1.0" encoding="utf-8"?>
<p:tagLst xmlns:a="http://schemas.openxmlformats.org/drawingml/2006/main" xmlns:r="http://schemas.openxmlformats.org/officeDocument/2006/relationships" xmlns:p="http://schemas.openxmlformats.org/presentationml/2006/main">
  <p:tag name="NUM" val="10"/>
</p:tagLst>
</file>

<file path=ppt/tags/tag48.xml><?xml version="1.0" encoding="utf-8"?>
<p:tagLst xmlns:a="http://schemas.openxmlformats.org/drawingml/2006/main" xmlns:r="http://schemas.openxmlformats.org/officeDocument/2006/relationships" xmlns:p="http://schemas.openxmlformats.org/presentationml/2006/main">
  <p:tag name="NUM" val="11"/>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7"/>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9"/>
</p:tagLst>
</file>

<file path=ppt/tags/tag69.xml><?xml version="1.0" encoding="utf-8"?>
<p:tagLst xmlns:a="http://schemas.openxmlformats.org/drawingml/2006/main" xmlns:r="http://schemas.openxmlformats.org/officeDocument/2006/relationships" xmlns:p="http://schemas.openxmlformats.org/presentationml/2006/main">
  <p:tag name="NUM" val="10"/>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7"/>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7"/>
</p:tagLst>
</file>

<file path=ppt/tags/tag85.xml><?xml version="1.0" encoding="utf-8"?>
<p:tagLst xmlns:a="http://schemas.openxmlformats.org/drawingml/2006/main" xmlns:r="http://schemas.openxmlformats.org/officeDocument/2006/relationships" xmlns:p="http://schemas.openxmlformats.org/presentationml/2006/main">
  <p:tag name="NUM" val="8"/>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PPT_chartbook_E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_EN">
  <a:themeElements>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PPT_chartbook_EN</Template>
  <TotalTime>0</TotalTime>
  <Words>9713</Words>
  <Application>Microsoft Office PowerPoint</Application>
  <PresentationFormat>On-screen Show (4:3)</PresentationFormat>
  <Paragraphs>1197</Paragraphs>
  <Slides>61</Slides>
  <Notes>61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61</vt:i4>
      </vt:variant>
    </vt:vector>
  </HeadingPairs>
  <TitlesOfParts>
    <vt:vector size="67" baseType="lpstr">
      <vt:lpstr>Arial</vt:lpstr>
      <vt:lpstr>Arial Narrow</vt:lpstr>
      <vt:lpstr>Calibri</vt:lpstr>
      <vt:lpstr>Courier New</vt:lpstr>
      <vt:lpstr>PPT_chartbook_EN</vt:lpstr>
      <vt:lpstr>PPT_EN</vt:lpstr>
      <vt:lpstr>Résultats du Canada </vt:lpstr>
      <vt:lpstr>PowerPoint Presentation</vt:lpstr>
      <vt:lpstr>Table des matières </vt:lpstr>
      <vt:lpstr>Sommaire</vt:lpstr>
      <vt:lpstr>Sommaire (suite)</vt:lpstr>
      <vt:lpstr>Sommaire (suite)</vt:lpstr>
      <vt:lpstr>Sommaire (suite)</vt:lpstr>
      <vt:lpstr>Sommaire (suite)</vt:lpstr>
      <vt:lpstr>À propos du présent recueil de graphiques </vt:lpstr>
      <vt:lpstr>À propos du présent recueil de graphiques (suite)</vt:lpstr>
      <vt:lpstr>PowerPoint Presentation</vt:lpstr>
      <vt:lpstr>Il est difficile d’obtenir un rendez-vous le jour même ou le jour suivant au Canada</vt:lpstr>
      <vt:lpstr>Au Canada, l’accès à des soins après les heures de travail demeure en deçà de la moyenne</vt:lpstr>
      <vt:lpstr>Les médecins canadiens font état d’un accès plus rapide aux soins, mais les patients ne sont pas du même avis</vt:lpstr>
      <vt:lpstr>La communication avec les médecins est moins facile au Canada</vt:lpstr>
      <vt:lpstr>La rapidité d’accès aux soins primaires varie d’une province à l’autre</vt:lpstr>
      <vt:lpstr>Les Canadiens font état d’un accès plus rapide aux soins de santé mentale que les résidents des autres pays</vt:lpstr>
      <vt:lpstr>Les Canadiens sont de grands utilisateurs des services d’urgence</vt:lpstr>
      <vt:lpstr>Bon nombre de Canadiens ont recours au service d’urgence parce qu’ils ne peuvent obtenir de rendez-vous avec leur médecin régulier</vt:lpstr>
      <vt:lpstr>Le Canada affiche une légère amélioration au chapitre des visites au service d’urgence potentiellement évitables</vt:lpstr>
      <vt:lpstr>Sources des visites potentiellement évitables aux services d’urgence identifiés dans une étude antérieure de l’ICIS</vt:lpstr>
      <vt:lpstr>Le Canada affiche les temps d’attente au service d’urgence les plus longs</vt:lpstr>
      <vt:lpstr>Le recours au service d’urgence varie d’une province à l’autre </vt:lpstr>
      <vt:lpstr>Le Canada affiche les temps d’attente les plus longs pour la consultation d’un spécialiste et la situation ne s’améliore pas</vt:lpstr>
      <vt:lpstr>Dans chaque province, le temps d’attente pour voir un spécialiste est significativement plus long que la moyenne internationale </vt:lpstr>
      <vt:lpstr>Le Canada affiche des temps d’attente plus longs que la moyenne pour toutes les chirurgies non urgentes</vt:lpstr>
      <vt:lpstr>PowerPoint Presentation</vt:lpstr>
      <vt:lpstr>Les Canadiens s’inquiètent de leur capacité à payer le loyer ou l’hypothèque, en particulier les plus jeunes</vt:lpstr>
      <vt:lpstr>L’insécurité alimentaire est un problème chez les jeunes adultes canadiens</vt:lpstr>
      <vt:lpstr>Peu de Canadiens se heurtent à des obstacles financiers en ce qui concerne l’accès aux soins assurés en vertu de la Loi canadienne sur la santé</vt:lpstr>
      <vt:lpstr>Un plus grand nombre de Canadiens se heurtent à des obstacles financiers en ce qui concerne l’accès aux soins dentaires et aux médicaments d’ordonnance</vt:lpstr>
      <vt:lpstr>En dépit des obstacles financiers, le recours aux médicaments d’ordonnance est plus marqué au Canada que dans la plupart des autres pays</vt:lpstr>
      <vt:lpstr>Les jeunes adultes signalent plus d’obstacles financiers à l’accès aux médicaments et aux soins dentaires que les adultes des autres groupes d’âge </vt:lpstr>
      <vt:lpstr>Les obstacles financiers sont plus marqués chez les Canadiens à faible revenu en ce qui concerne l’accès à tous les types de soins</vt:lpstr>
      <vt:lpstr>PowerPoint Presentation</vt:lpstr>
      <vt:lpstr>La plupart des Canadiens ont un médecin régulier ou un endroit régulier de soins</vt:lpstr>
      <vt:lpstr>Les Canadiens sont satisfaits de leur médecin habituel, mais pas de la façon dont le système fonctionne</vt:lpstr>
      <vt:lpstr>La plupart des Canadiens estiment qu’il faut apporter des changements fondamentaux au système de santé pour en améliorer le fonctionnement</vt:lpstr>
      <vt:lpstr>Les perceptions du système de santé varient d’une province à l’autre</vt:lpstr>
      <vt:lpstr>Les Canadiens font davantage appel aux médecins pour obtenir des soins que les résidents des autres pays</vt:lpstr>
      <vt:lpstr>Les Canadiens sont plus satisfaits de leurs interactions avec leurs médecins réguliers que les patients des autres pays</vt:lpstr>
      <vt:lpstr>Les Canadiens sont plus portés à parler de saines habitudes de vie dans le cadre de la prestation de soins</vt:lpstr>
      <vt:lpstr>Les Canadiens sont plus susceptibles de passer en revue leurs médicaments avec un professionnel de la santé</vt:lpstr>
      <vt:lpstr>Les Canadiens sont moins nombreux à pouvoir accéder en ligne à des renseignements sur la santé</vt:lpstr>
      <vt:lpstr>L’accès en ligne à des renseignements personnels sur la santé est faible dans la plupart des provinces</vt:lpstr>
      <vt:lpstr>La performance du Canada en matière de soins axés sur la personne est semblable à la moyenne internationale </vt:lpstr>
      <vt:lpstr>L’expérience des patients hospitalisés varie d’une province à l’autre</vt:lpstr>
      <vt:lpstr>La plupart des patients estiment que leur congé de l’hôpital a été bien planifié</vt:lpstr>
      <vt:lpstr>La communication entre les spécialistes et les médecins réguliers pourrait être améliorée dans la plupart des pays </vt:lpstr>
      <vt:lpstr>La performance en matière de communication entre les spécialistes et les médecins réguliers varie d’une province à l’autre</vt:lpstr>
      <vt:lpstr>Les renseignements contradictoires posent le plus de problèmes au chapitre de la coordination des soins</vt:lpstr>
      <vt:lpstr>Progrès réalisés à l’échelle internationale en vue de réduire les problèmes de coordination des soins </vt:lpstr>
      <vt:lpstr>PowerPoint Presentation</vt:lpstr>
      <vt:lpstr>Remerciements </vt:lpstr>
      <vt:lpstr>Remerciements (suite)</vt:lpstr>
      <vt:lpstr>Notes méthodologiques</vt:lpstr>
      <vt:lpstr>Notes méthodologiques (suite)</vt:lpstr>
      <vt:lpstr>Notes méthodologiques (suite)</vt:lpstr>
      <vt:lpstr>Caractéristiques démographiques</vt:lpstr>
      <vt:lpstr>Bibliographie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Résultats du Canada : Enquête internationale de 2016 du Fonds du Commonwealth sur les politiques desanté réalisée auprès d’adultes de 11 pays</dc:title>
  <dc:creator/>
  <cp:lastModifiedBy/>
  <cp:revision>1</cp:revision>
  <dcterms:created xsi:type="dcterms:W3CDTF">2017-01-30T19:21:51Z</dcterms:created>
  <dcterms:modified xsi:type="dcterms:W3CDTF">2020-06-02T21:11:17Z</dcterms:modified>
</cp:coreProperties>
</file>