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8.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drawings/drawing5.xml" ContentType="application/vnd.openxmlformats-officedocument.drawingml.chartshapes+xml"/>
  <Override PartName="/ppt/charts/chart6.xml" ContentType="application/vnd.openxmlformats-officedocument.drawingml.chart+xml"/>
  <Override PartName="/ppt/theme/themeOverride5.xml" ContentType="application/vnd.openxmlformats-officedocument.themeOverride+xml"/>
  <Override PartName="/ppt/drawings/drawing6.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drawings/drawing7.xml" ContentType="application/vnd.openxmlformats-officedocument.drawingml.chartshapes+xml"/>
  <Override PartName="/ppt/charts/chart8.xml" ContentType="application/vnd.openxmlformats-officedocument.drawingml.chart+xml"/>
  <Override PartName="/ppt/theme/themeOverride7.xml" ContentType="application/vnd.openxmlformats-officedocument.themeOverride+xml"/>
  <Override PartName="/ppt/drawings/drawing8.xml" ContentType="application/vnd.openxmlformats-officedocument.drawingml.chartshapes+xml"/>
  <Override PartName="/ppt/notesSlides/notesSlide10.xml" ContentType="application/vnd.openxmlformats-officedocument.presentationml.notesSlide+xml"/>
  <Override PartName="/ppt/charts/chart9.xml" ContentType="application/vnd.openxmlformats-officedocument.drawingml.chart+xml"/>
  <Override PartName="/ppt/drawings/drawing9.xml" ContentType="application/vnd.openxmlformats-officedocument.drawingml.chartshapes+xml"/>
  <Override PartName="/ppt/charts/chart10.xml" ContentType="application/vnd.openxmlformats-officedocument.drawingml.chart+xml"/>
  <Override PartName="/ppt/drawings/drawing10.xml" ContentType="application/vnd.openxmlformats-officedocument.drawingml.chartshapes+xml"/>
  <Override PartName="/ppt/notesSlides/notesSlide11.xml" ContentType="application/vnd.openxmlformats-officedocument.presentationml.notesSlide+xml"/>
  <Override PartName="/ppt/charts/chart11.xml" ContentType="application/vnd.openxmlformats-officedocument.drawingml.chart+xml"/>
  <Override PartName="/ppt/theme/themeOverride8.xml" ContentType="application/vnd.openxmlformats-officedocument.themeOverride+xml"/>
  <Override PartName="/ppt/drawings/drawing11.xml" ContentType="application/vnd.openxmlformats-officedocument.drawingml.chartshapes+xml"/>
  <Override PartName="/ppt/charts/chart12.xml" ContentType="application/vnd.openxmlformats-officedocument.drawingml.chart+xml"/>
  <Override PartName="/ppt/theme/themeOverride9.xml" ContentType="application/vnd.openxmlformats-officedocument.themeOverride+xml"/>
  <Override PartName="/ppt/drawings/drawing12.xml" ContentType="application/vnd.openxmlformats-officedocument.drawingml.chartshapes+xml"/>
  <Override PartName="/ppt/notesSlides/notesSlide12.xml" ContentType="application/vnd.openxmlformats-officedocument.presentationml.notesSlide+xml"/>
  <Override PartName="/ppt/charts/chart13.xml" ContentType="application/vnd.openxmlformats-officedocument.drawingml.chart+xml"/>
  <Override PartName="/ppt/theme/themeOverride10.xml" ContentType="application/vnd.openxmlformats-officedocument.themeOverride+xml"/>
  <Override PartName="/ppt/drawings/drawing13.xml" ContentType="application/vnd.openxmlformats-officedocument.drawingml.chartshapes+xml"/>
  <Override PartName="/ppt/charts/chart14.xml" ContentType="application/vnd.openxmlformats-officedocument.drawingml.chart+xml"/>
  <Override PartName="/ppt/drawings/drawing14.xml" ContentType="application/vnd.openxmlformats-officedocument.drawingml.chartshapes+xml"/>
  <Override PartName="/ppt/notesSlides/notesSlide13.xml" ContentType="application/vnd.openxmlformats-officedocument.presentationml.notesSlide+xml"/>
  <Override PartName="/ppt/charts/chart15.xml" ContentType="application/vnd.openxmlformats-officedocument.drawingml.chart+xml"/>
  <Override PartName="/ppt/theme/themeOverride11.xml" ContentType="application/vnd.openxmlformats-officedocument.themeOverride+xml"/>
  <Override PartName="/ppt/drawings/drawing15.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6.xml" ContentType="application/vnd.openxmlformats-officedocument.drawingml.chart+xml"/>
  <Override PartName="/ppt/theme/themeOverride12.xml" ContentType="application/vnd.openxmlformats-officedocument.themeOverride+xml"/>
  <Override PartName="/ppt/drawings/drawing16.xml" ContentType="application/vnd.openxmlformats-officedocument.drawingml.chartshapes+xml"/>
  <Override PartName="/ppt/charts/chart17.xml" ContentType="application/vnd.openxmlformats-officedocument.drawingml.chart+xml"/>
  <Override PartName="/ppt/drawings/drawing17.xml" ContentType="application/vnd.openxmlformats-officedocument.drawingml.chartshapes+xml"/>
  <Override PartName="/ppt/notesSlides/notesSlide16.xml" ContentType="application/vnd.openxmlformats-officedocument.presentationml.notesSlide+xml"/>
  <Override PartName="/ppt/charts/chart18.xml" ContentType="application/vnd.openxmlformats-officedocument.drawingml.chart+xml"/>
  <Override PartName="/ppt/theme/themeOverride13.xml" ContentType="application/vnd.openxmlformats-officedocument.themeOverride+xml"/>
  <Override PartName="/ppt/drawings/drawing18.xml" ContentType="application/vnd.openxmlformats-officedocument.drawingml.chartshapes+xml"/>
  <Override PartName="/ppt/charts/chart19.xml" ContentType="application/vnd.openxmlformats-officedocument.drawingml.chart+xml"/>
  <Override PartName="/ppt/theme/themeOverride14.xml" ContentType="application/vnd.openxmlformats-officedocument.themeOverride+xml"/>
  <Override PartName="/ppt/drawings/drawing19.xml" ContentType="application/vnd.openxmlformats-officedocument.drawingml.chartshapes+xml"/>
  <Override PartName="/ppt/notesSlides/notesSlide17.xml" ContentType="application/vnd.openxmlformats-officedocument.presentationml.notesSlide+xml"/>
  <Override PartName="/ppt/charts/chart20.xml" ContentType="application/vnd.openxmlformats-officedocument.drawingml.chart+xml"/>
  <Override PartName="/ppt/drawings/drawing20.xml" ContentType="application/vnd.openxmlformats-officedocument.drawingml.chartshapes+xml"/>
  <Override PartName="/ppt/charts/chart21.xml" ContentType="application/vnd.openxmlformats-officedocument.drawingml.chart+xml"/>
  <Override PartName="/ppt/theme/themeOverride15.xml" ContentType="application/vnd.openxmlformats-officedocument.themeOverride+xml"/>
  <Override PartName="/ppt/notesSlides/notesSlide18.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theme/themeOverride16.xml" ContentType="application/vnd.openxmlformats-officedocument.themeOverride+xml"/>
  <Override PartName="/ppt/drawings/drawing21.xml" ContentType="application/vnd.openxmlformats-officedocument.drawingml.chartshapes+xml"/>
  <Override PartName="/ppt/notesSlides/notesSlide19.xml" ContentType="application/vnd.openxmlformats-officedocument.presentationml.notesSlide+xml"/>
  <Override PartName="/ppt/charts/chart24.xml" ContentType="application/vnd.openxmlformats-officedocument.drawingml.chart+xml"/>
  <Override PartName="/ppt/notesSlides/notesSlide20.xml" ContentType="application/vnd.openxmlformats-officedocument.presentationml.notesSlide+xml"/>
  <Override PartName="/ppt/charts/chart25.xml" ContentType="application/vnd.openxmlformats-officedocument.drawingml.chart+xml"/>
  <Override PartName="/ppt/theme/themeOverride17.xml" ContentType="application/vnd.openxmlformats-officedocument.themeOverride+xml"/>
  <Override PartName="/ppt/drawings/drawing22.xml" ContentType="application/vnd.openxmlformats-officedocument.drawingml.chartshapes+xml"/>
  <Override PartName="/ppt/charts/chart26.xml" ContentType="application/vnd.openxmlformats-officedocument.drawingml.chart+xml"/>
  <Override PartName="/ppt/theme/themeOverride18.xml" ContentType="application/vnd.openxmlformats-officedocument.themeOverride+xml"/>
  <Override PartName="/ppt/drawings/drawing23.xml" ContentType="application/vnd.openxmlformats-officedocument.drawingml.chartshapes+xml"/>
  <Override PartName="/ppt/charts/chart27.xml" ContentType="application/vnd.openxmlformats-officedocument.drawingml.chart+xml"/>
  <Override PartName="/ppt/theme/themeOverride19.xml" ContentType="application/vnd.openxmlformats-officedocument.themeOverride+xml"/>
  <Override PartName="/ppt/drawings/drawing24.xml" ContentType="application/vnd.openxmlformats-officedocument.drawingml.chartshapes+xml"/>
  <Override PartName="/ppt/charts/chart28.xml" ContentType="application/vnd.openxmlformats-officedocument.drawingml.chart+xml"/>
  <Override PartName="/ppt/theme/themeOverride20.xml" ContentType="application/vnd.openxmlformats-officedocument.themeOverride+xml"/>
  <Override PartName="/ppt/drawings/drawing25.xml" ContentType="application/vnd.openxmlformats-officedocument.drawingml.chartshapes+xml"/>
  <Override PartName="/ppt/notesSlides/notesSlide21.xml" ContentType="application/vnd.openxmlformats-officedocument.presentationml.notesSlide+xml"/>
  <Override PartName="/ppt/charts/chart29.xml" ContentType="application/vnd.openxmlformats-officedocument.drawingml.chart+xml"/>
  <Override PartName="/ppt/theme/themeOverride21.xml" ContentType="application/vnd.openxmlformats-officedocument.themeOverride+xml"/>
  <Override PartName="/ppt/notesSlides/notesSlide22.xml" ContentType="application/vnd.openxmlformats-officedocument.presentationml.notesSlide+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notesSlides/notesSlide24.xml" ContentType="application/vnd.openxmlformats-officedocument.presentationml.notesSlide+xml"/>
  <Override PartName="/ppt/charts/chart32.xml" ContentType="application/vnd.openxmlformats-officedocument.drawingml.chart+xml"/>
  <Override PartName="/ppt/theme/themeOverride22.xml" ContentType="application/vnd.openxmlformats-officedocument.themeOverride+xml"/>
  <Override PartName="/ppt/drawings/drawing26.xml" ContentType="application/vnd.openxmlformats-officedocument.drawingml.chartshapes+xml"/>
  <Override PartName="/ppt/notesSlides/notesSlide25.xml" ContentType="application/vnd.openxmlformats-officedocument.presentationml.notesSlide+xml"/>
  <Override PartName="/ppt/charts/chart33.xml" ContentType="application/vnd.openxmlformats-officedocument.drawingml.chart+xml"/>
  <Override PartName="/ppt/theme/themeOverride23.xml" ContentType="application/vnd.openxmlformats-officedocument.themeOverride+xml"/>
  <Override PartName="/ppt/charts/chart34.xml" ContentType="application/vnd.openxmlformats-officedocument.drawingml.chart+xml"/>
  <Override PartName="/ppt/theme/themeOverride24.xml" ContentType="application/vnd.openxmlformats-officedocument.themeOverride+xml"/>
  <Override PartName="/ppt/charts/chart35.xml" ContentType="application/vnd.openxmlformats-officedocument.drawingml.chart+xml"/>
  <Override PartName="/ppt/theme/themeOverride25.xml" ContentType="application/vnd.openxmlformats-officedocument.themeOverride+xml"/>
  <Override PartName="/ppt/drawings/drawing27.xml" ContentType="application/vnd.openxmlformats-officedocument.drawingml.chartshapes+xml"/>
  <Override PartName="/ppt/charts/chart36.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7.xml" ContentType="application/vnd.openxmlformats-officedocument.drawingml.chart+xml"/>
  <Override PartName="/ppt/theme/themeOverride26.xml" ContentType="application/vnd.openxmlformats-officedocument.themeOverride+xml"/>
  <Override PartName="/ppt/drawings/drawing28.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38.xml" ContentType="application/vnd.openxmlformats-officedocument.drawingml.chart+xml"/>
  <Override PartName="/ppt/theme/themeOverride27.xml" ContentType="application/vnd.openxmlformats-officedocument.themeOverride+xml"/>
  <Override PartName="/ppt/drawings/drawing29.xml" ContentType="application/vnd.openxmlformats-officedocument.drawingml.chartshapes+xml"/>
  <Override PartName="/ppt/charts/chart39.xml" ContentType="application/vnd.openxmlformats-officedocument.drawingml.chart+xml"/>
  <Override PartName="/ppt/theme/themeOverride28.xml" ContentType="application/vnd.openxmlformats-officedocument.themeOverride+xml"/>
  <Override PartName="/ppt/drawings/drawing30.xml" ContentType="application/vnd.openxmlformats-officedocument.drawingml.chartshapes+xml"/>
  <Override PartName="/ppt/charts/chart40.xml" ContentType="application/vnd.openxmlformats-officedocument.drawingml.chart+xml"/>
  <Override PartName="/ppt/theme/themeOverride29.xml" ContentType="application/vnd.openxmlformats-officedocument.themeOverride+xml"/>
  <Override PartName="/ppt/drawings/drawing31.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41.xml" ContentType="application/vnd.openxmlformats-officedocument.drawingml.chart+xml"/>
  <Override PartName="/ppt/theme/themeOverride30.xml" ContentType="application/vnd.openxmlformats-officedocument.themeOverride+xml"/>
  <Override PartName="/ppt/charts/chart42.xml" ContentType="application/vnd.openxmlformats-officedocument.drawingml.chart+xml"/>
  <Override PartName="/ppt/theme/themeOverride31.xml" ContentType="application/vnd.openxmlformats-officedocument.themeOverride+xml"/>
  <Override PartName="/ppt/notesSlides/notesSlide34.xml" ContentType="application/vnd.openxmlformats-officedocument.presentationml.notesSlide+xml"/>
  <Override PartName="/ppt/charts/chart43.xml" ContentType="application/vnd.openxmlformats-officedocument.drawingml.chart+xml"/>
  <Override PartName="/ppt/theme/themeOverride32.xml" ContentType="application/vnd.openxmlformats-officedocument.themeOverride+xml"/>
  <Override PartName="/ppt/charts/chart44.xml" ContentType="application/vnd.openxmlformats-officedocument.drawingml.chart+xml"/>
  <Override PartName="/ppt/theme/themeOverride33.xml" ContentType="application/vnd.openxmlformats-officedocument.themeOverride+xml"/>
  <Override PartName="/ppt/charts/chart45.xml" ContentType="application/vnd.openxmlformats-officedocument.drawingml.chart+xml"/>
  <Override PartName="/ppt/theme/themeOverride34.xml" ContentType="application/vnd.openxmlformats-officedocument.themeOverride+xml"/>
  <Override PartName="/ppt/notesSlides/notesSlide35.xml" ContentType="application/vnd.openxmlformats-officedocument.presentationml.notesSlide+xml"/>
  <Override PartName="/ppt/charts/chart46.xml" ContentType="application/vnd.openxmlformats-officedocument.drawingml.chart+xml"/>
  <Override PartName="/ppt/theme/themeOverride35.xml" ContentType="application/vnd.openxmlformats-officedocument.themeOverride+xml"/>
  <Override PartName="/ppt/charts/chart47.xml" ContentType="application/vnd.openxmlformats-officedocument.drawingml.chart+xml"/>
  <Override PartName="/ppt/theme/themeOverride36.xml" ContentType="application/vnd.openxmlformats-officedocument.themeOverride+xml"/>
  <Override PartName="/ppt/charts/chart48.xml" ContentType="application/vnd.openxmlformats-officedocument.drawingml.chart+xml"/>
  <Override PartName="/ppt/theme/themeOverride37.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Lst>
  <p:notesMasterIdLst>
    <p:notesMasterId r:id="rId64"/>
  </p:notesMasterIdLst>
  <p:handoutMasterIdLst>
    <p:handoutMasterId r:id="rId65"/>
  </p:handoutMasterIdLst>
  <p:sldIdLst>
    <p:sldId id="256" r:id="rId3"/>
    <p:sldId id="321"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319" r:id="rId21"/>
    <p:sldId id="320"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323" r:id="rId39"/>
    <p:sldId id="324" r:id="rId40"/>
    <p:sldId id="325" r:id="rId41"/>
    <p:sldId id="296" r:id="rId42"/>
    <p:sldId id="297" r:id="rId43"/>
    <p:sldId id="298" r:id="rId44"/>
    <p:sldId id="299" r:id="rId45"/>
    <p:sldId id="300" r:id="rId46"/>
    <p:sldId id="301" r:id="rId47"/>
    <p:sldId id="302" r:id="rId48"/>
    <p:sldId id="303" r:id="rId49"/>
    <p:sldId id="304"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22" r:id="rId6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3492EF-4B5E-43C0-8C8E-56ECEAC0C8D7}">
          <p14:sldIdLst>
            <p14:sldId id="256"/>
            <p14:sldId id="321"/>
            <p14:sldId id="258"/>
            <p14:sldId id="260"/>
            <p14:sldId id="261"/>
            <p14:sldId id="262"/>
            <p14:sldId id="263"/>
            <p14:sldId id="264"/>
            <p14:sldId id="265"/>
            <p14:sldId id="266"/>
          </p14:sldIdLst>
        </p14:section>
        <p14:section name="Timely Access to Care" id="{5AC6B8BE-95B4-4E15-BB31-B73FD2716E5B}">
          <p14:sldIdLst>
            <p14:sldId id="267"/>
            <p14:sldId id="268"/>
            <p14:sldId id="269"/>
            <p14:sldId id="270"/>
            <p14:sldId id="271"/>
            <p14:sldId id="272"/>
            <p14:sldId id="273"/>
            <p14:sldId id="274"/>
            <p14:sldId id="319"/>
            <p14:sldId id="320"/>
            <p14:sldId id="277"/>
            <p14:sldId id="278"/>
            <p14:sldId id="279"/>
            <p14:sldId id="280"/>
            <p14:sldId id="281"/>
            <p14:sldId id="282"/>
          </p14:sldIdLst>
        </p14:section>
        <p14:section name="Cost Barriers to Care" id="{F1C8982D-8A29-4385-8A97-51FC870C689C}">
          <p14:sldIdLst>
            <p14:sldId id="283"/>
            <p14:sldId id="284"/>
            <p14:sldId id="285"/>
            <p14:sldId id="286"/>
            <p14:sldId id="287"/>
            <p14:sldId id="288"/>
            <p14:sldId id="289"/>
            <p14:sldId id="290"/>
          </p14:sldIdLst>
        </p14:section>
        <p14:section name="Person-Centred Care" id="{DF68F5B5-71A3-4D97-87AD-B33A6BCAFA26}">
          <p14:sldIdLst>
            <p14:sldId id="291"/>
            <p14:sldId id="292"/>
            <p14:sldId id="323"/>
            <p14:sldId id="324"/>
            <p14:sldId id="325"/>
            <p14:sldId id="296"/>
            <p14:sldId id="297"/>
            <p14:sldId id="298"/>
            <p14:sldId id="299"/>
            <p14:sldId id="300"/>
            <p14:sldId id="301"/>
            <p14:sldId id="302"/>
            <p14:sldId id="303"/>
            <p14:sldId id="304"/>
            <p14:sldId id="306"/>
            <p14:sldId id="307"/>
            <p14:sldId id="308"/>
            <p14:sldId id="309"/>
          </p14:sldIdLst>
        </p14:section>
        <p14:section name="Acknowledgements and methodology notes" id="{1FA92338-0B0A-4402-9122-966DFCE5CBF0}">
          <p14:sldIdLst>
            <p14:sldId id="310"/>
            <p14:sldId id="311"/>
            <p14:sldId id="312"/>
            <p14:sldId id="313"/>
            <p14:sldId id="314"/>
            <p14:sldId id="315"/>
          </p14:sldIdLst>
        </p14:section>
        <p14:section name="Appendix" id="{C7A17339-CFF1-45F3-B592-F7549CC1EA37}">
          <p14:sldIdLst>
            <p14:sldId id="316"/>
            <p14:sldId id="317"/>
            <p14:sldId id="322"/>
          </p14:sldIdLst>
        </p14:section>
      </p14:sectionLst>
    </p:ext>
    <p:ext uri="{EFAFB233-063F-42B5-8137-9DF3F51BA10A}">
      <p15:sldGuideLst xmlns:p15="http://schemas.microsoft.com/office/powerpoint/2012/main" xmlns="">
        <p15:guide id="1" orient="horz" pos="845">
          <p15:clr>
            <a:srgbClr val="A4A3A4"/>
          </p15:clr>
        </p15:guide>
        <p15:guide id="2" pos="5760" userDrawn="1">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son Ytsma" initials="AY" lastIdx="34" clrIdx="0"/>
  <p:cmAuthor id="1" name="Cynthia Cheponis Fleet" initials="CCF" lastIdx="25" clrIdx="1"/>
  <p:cmAuthor id="2" name="Christina Lawand" initials="CL" lastIdx="38" clrIdx="2"/>
  <p:cmAuthor id="3" name="Ivana Lackan" initials="IL" lastIdx="20" clrIdx="3"/>
  <p:cmAuthor id="4" name="Kerry Holm" initials="KH" lastIdx="11" clrIdx="4"/>
  <p:cmAuthor id="5" name="Geoff Paltser" initials="GP" lastIdx="18" clrIdx="5"/>
  <p:cmAuthor id="6" name="Brigitte Delisle" initials="BD" lastIdx="1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5254"/>
    <a:srgbClr val="0070C0"/>
    <a:srgbClr val="CFE8E3"/>
    <a:srgbClr val="ED7024"/>
    <a:srgbClr val="00A199"/>
    <a:srgbClr val="969696"/>
    <a:srgbClr val="852062"/>
    <a:srgbClr val="D9D9D9"/>
    <a:srgbClr val="00FFFF"/>
    <a:srgbClr val="B4B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89" autoAdjust="0"/>
    <p:restoredTop sz="90769" autoAdjust="0"/>
  </p:normalViewPr>
  <p:slideViewPr>
    <p:cSldViewPr showGuides="1">
      <p:cViewPr varScale="1">
        <p:scale>
          <a:sx n="99" d="100"/>
          <a:sy n="99" d="100"/>
        </p:scale>
        <p:origin x="-618" y="-90"/>
      </p:cViewPr>
      <p:guideLst>
        <p:guide orient="horz" pos="845"/>
        <p:guide pos="5760"/>
      </p:guideLst>
    </p:cSldViewPr>
  </p:slideViewPr>
  <p:outlineViewPr>
    <p:cViewPr>
      <p:scale>
        <a:sx n="33" d="100"/>
        <a:sy n="33" d="100"/>
      </p:scale>
      <p:origin x="0" y="1092"/>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2" d="100"/>
          <a:sy n="82" d="100"/>
        </p:scale>
        <p:origin x="-3132"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11.xlsx"/><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12.xlsx"/><Relationship Id="rId1" Type="http://schemas.openxmlformats.org/officeDocument/2006/relationships/themeOverride" Target="../theme/themeOverride9.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13.xlsx"/><Relationship Id="rId1" Type="http://schemas.openxmlformats.org/officeDocument/2006/relationships/themeOverride" Target="../theme/themeOverride10.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Excel_Worksheet15.xlsx"/><Relationship Id="rId1" Type="http://schemas.openxmlformats.org/officeDocument/2006/relationships/themeOverride" Target="../theme/themeOverride11.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package" Target="../embeddings/Microsoft_Excel_Worksheet16.xlsx"/><Relationship Id="rId1" Type="http://schemas.openxmlformats.org/officeDocument/2006/relationships/themeOverride" Target="../theme/themeOverride12.xm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package" Target="../embeddings/Microsoft_Excel_Worksheet18.xlsx"/><Relationship Id="rId1" Type="http://schemas.openxmlformats.org/officeDocument/2006/relationships/themeOverride" Target="../theme/themeOverride13.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package" Target="../embeddings/Microsoft_Excel_Worksheet19.xlsx"/><Relationship Id="rId1" Type="http://schemas.openxmlformats.org/officeDocument/2006/relationships/themeOverride" Target="../theme/themeOverride14.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5.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21.xml"/><Relationship Id="rId2" Type="http://schemas.openxmlformats.org/officeDocument/2006/relationships/package" Target="../embeddings/Microsoft_Excel_Worksheet23.xlsx"/><Relationship Id="rId1" Type="http://schemas.openxmlformats.org/officeDocument/2006/relationships/themeOverride" Target="../theme/themeOverride16.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3" Type="http://schemas.openxmlformats.org/officeDocument/2006/relationships/chartUserShapes" Target="../drawings/drawing22.xml"/><Relationship Id="rId2" Type="http://schemas.openxmlformats.org/officeDocument/2006/relationships/package" Target="../embeddings/Microsoft_Excel_Worksheet25.xlsx"/><Relationship Id="rId1" Type="http://schemas.openxmlformats.org/officeDocument/2006/relationships/themeOverride" Target="../theme/themeOverride17.xml"/></Relationships>
</file>

<file path=ppt/charts/_rels/chart26.xml.rels><?xml version="1.0" encoding="UTF-8" standalone="yes"?>
<Relationships xmlns="http://schemas.openxmlformats.org/package/2006/relationships"><Relationship Id="rId3" Type="http://schemas.openxmlformats.org/officeDocument/2006/relationships/chartUserShapes" Target="../drawings/drawing23.xml"/><Relationship Id="rId2" Type="http://schemas.openxmlformats.org/officeDocument/2006/relationships/package" Target="../embeddings/Microsoft_Excel_Worksheet26.xlsx"/><Relationship Id="rId1" Type="http://schemas.openxmlformats.org/officeDocument/2006/relationships/themeOverride" Target="../theme/themeOverride18.xml"/></Relationships>
</file>

<file path=ppt/charts/_rels/chart27.xml.rels><?xml version="1.0" encoding="UTF-8" standalone="yes"?>
<Relationships xmlns="http://schemas.openxmlformats.org/package/2006/relationships"><Relationship Id="rId3" Type="http://schemas.openxmlformats.org/officeDocument/2006/relationships/chartUserShapes" Target="../drawings/drawing24.xml"/><Relationship Id="rId2" Type="http://schemas.openxmlformats.org/officeDocument/2006/relationships/package" Target="../embeddings/Microsoft_Excel_Worksheet27.xlsx"/><Relationship Id="rId1" Type="http://schemas.openxmlformats.org/officeDocument/2006/relationships/themeOverride" Target="../theme/themeOverride19.xml"/></Relationships>
</file>

<file path=ppt/charts/_rels/chart28.xml.rels><?xml version="1.0" encoding="UTF-8" standalone="yes"?>
<Relationships xmlns="http://schemas.openxmlformats.org/package/2006/relationships"><Relationship Id="rId3" Type="http://schemas.openxmlformats.org/officeDocument/2006/relationships/chartUserShapes" Target="../drawings/drawing25.xml"/><Relationship Id="rId2" Type="http://schemas.openxmlformats.org/officeDocument/2006/relationships/package" Target="../embeddings/Microsoft_Excel_Worksheet28.xlsx"/><Relationship Id="rId1" Type="http://schemas.openxmlformats.org/officeDocument/2006/relationships/themeOverride" Target="../theme/themeOverride20.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1.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3" Type="http://schemas.openxmlformats.org/officeDocument/2006/relationships/chartUserShapes" Target="../drawings/drawing26.xml"/><Relationship Id="rId2" Type="http://schemas.openxmlformats.org/officeDocument/2006/relationships/package" Target="../embeddings/Microsoft_Excel_Worksheet32.xlsx"/><Relationship Id="rId1" Type="http://schemas.openxmlformats.org/officeDocument/2006/relationships/themeOverride" Target="../theme/themeOverride2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2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24.xml"/></Relationships>
</file>

<file path=ppt/charts/_rels/chart35.xml.rels><?xml version="1.0" encoding="UTF-8" standalone="yes"?>
<Relationships xmlns="http://schemas.openxmlformats.org/package/2006/relationships"><Relationship Id="rId3" Type="http://schemas.openxmlformats.org/officeDocument/2006/relationships/chartUserShapes" Target="../drawings/drawing27.xml"/><Relationship Id="rId2" Type="http://schemas.openxmlformats.org/officeDocument/2006/relationships/package" Target="../embeddings/Microsoft_Excel_Worksheet35.xlsx"/><Relationship Id="rId1" Type="http://schemas.openxmlformats.org/officeDocument/2006/relationships/themeOverride" Target="../theme/themeOverride25.xml"/></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3" Type="http://schemas.openxmlformats.org/officeDocument/2006/relationships/chartUserShapes" Target="../drawings/drawing28.xml"/><Relationship Id="rId2" Type="http://schemas.openxmlformats.org/officeDocument/2006/relationships/package" Target="../embeddings/Microsoft_Excel_Worksheet37.xlsx"/><Relationship Id="rId1" Type="http://schemas.openxmlformats.org/officeDocument/2006/relationships/themeOverride" Target="../theme/themeOverride26.xml"/></Relationships>
</file>

<file path=ppt/charts/_rels/chart38.xml.rels><?xml version="1.0" encoding="UTF-8" standalone="yes"?>
<Relationships xmlns="http://schemas.openxmlformats.org/package/2006/relationships"><Relationship Id="rId3" Type="http://schemas.openxmlformats.org/officeDocument/2006/relationships/chartUserShapes" Target="../drawings/drawing29.xml"/><Relationship Id="rId2" Type="http://schemas.openxmlformats.org/officeDocument/2006/relationships/package" Target="../embeddings/Microsoft_Excel_Worksheet38.xlsx"/><Relationship Id="rId1" Type="http://schemas.openxmlformats.org/officeDocument/2006/relationships/themeOverride" Target="../theme/themeOverride27.xml"/></Relationships>
</file>

<file path=ppt/charts/_rels/chart39.xml.rels><?xml version="1.0" encoding="UTF-8" standalone="yes"?>
<Relationships xmlns="http://schemas.openxmlformats.org/package/2006/relationships"><Relationship Id="rId3" Type="http://schemas.openxmlformats.org/officeDocument/2006/relationships/chartUserShapes" Target="../drawings/drawing30.xml"/><Relationship Id="rId2" Type="http://schemas.openxmlformats.org/officeDocument/2006/relationships/package" Target="../embeddings/Microsoft_Excel_Worksheet39.xlsx"/><Relationship Id="rId1" Type="http://schemas.openxmlformats.org/officeDocument/2006/relationships/themeOverride" Target="../theme/themeOverride28.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chartUserShapes" Target="../drawings/drawing31.xml"/><Relationship Id="rId2" Type="http://schemas.openxmlformats.org/officeDocument/2006/relationships/package" Target="../embeddings/Microsoft_Excel_Worksheet40.xlsx"/><Relationship Id="rId1" Type="http://schemas.openxmlformats.org/officeDocument/2006/relationships/themeOverride" Target="../theme/themeOverride29.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30.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31.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32.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33.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34.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3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36.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37.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3063982549334793"/>
          <c:w val="0.52035255603637365"/>
          <c:h val="0.83343311837083922"/>
        </c:manualLayout>
      </c:layout>
      <c:barChart>
        <c:barDir val="bar"/>
        <c:grouping val="clustered"/>
        <c:varyColors val="0"/>
        <c:ser>
          <c:idx val="0"/>
          <c:order val="0"/>
          <c:tx>
            <c:strRef>
              <c:f>Sheet1!$B$1</c:f>
              <c:strCache>
                <c:ptCount val="1"/>
                <c:pt idx="0">
                  <c:v>Column2</c:v>
                </c:pt>
              </c:strCache>
            </c:strRef>
          </c:tx>
          <c:spPr>
            <a:solidFill>
              <a:srgbClr val="BEBEBE"/>
            </a:solidFill>
            <a:ln w="6350">
              <a:solidFill>
                <a:schemeClr val="tx1"/>
              </a:solidFill>
            </a:ln>
          </c:spPr>
          <c:invertIfNegative val="0"/>
          <c:dPt>
            <c:idx val="0"/>
            <c:invertIfNegative val="0"/>
            <c:bubble3D val="0"/>
            <c:spPr>
              <a:solidFill>
                <a:srgbClr val="ED7024"/>
              </a:solidFill>
              <a:ln w="6350">
                <a:solidFill>
                  <a:schemeClr val="tx1"/>
                </a:solidFill>
              </a:ln>
            </c:spPr>
            <c:extLst xmlns:c16r2="http://schemas.microsoft.com/office/drawing/2015/06/chart">
              <c:ext xmlns:c16="http://schemas.microsoft.com/office/drawing/2014/chart" uri="{C3380CC4-5D6E-409C-BE32-E72D297353CC}">
                <c16:uniqueId val="{00000001-9197-460E-B2C9-9470CC51316C}"/>
              </c:ext>
            </c:extLst>
          </c:dPt>
          <c:dPt>
            <c:idx val="1"/>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3-9197-460E-B2C9-9470CC51316C}"/>
              </c:ext>
            </c:extLst>
          </c:dPt>
          <c:dPt>
            <c:idx val="2"/>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5-9197-460E-B2C9-9470CC51316C}"/>
              </c:ext>
            </c:extLst>
          </c:dPt>
          <c:dPt>
            <c:idx val="3"/>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7-9197-460E-B2C9-9470CC51316C}"/>
              </c:ext>
            </c:extLst>
          </c:dPt>
          <c:dPt>
            <c:idx val="4"/>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9-9197-460E-B2C9-9470CC51316C}"/>
              </c:ext>
            </c:extLst>
          </c:dPt>
          <c:dPt>
            <c:idx val="5"/>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B-9197-460E-B2C9-9470CC51316C}"/>
              </c:ext>
            </c:extLst>
          </c:dPt>
          <c:dPt>
            <c:idx val="6"/>
            <c:invertIfNegative val="0"/>
            <c:bubble3D val="0"/>
            <c:spPr>
              <a:solidFill>
                <a:sysClr val="window" lastClr="FFFFFF">
                  <a:lumMod val="65000"/>
                </a:sysClr>
              </a:solidFill>
              <a:ln w="6350">
                <a:solidFill>
                  <a:schemeClr val="tx1"/>
                </a:solidFill>
              </a:ln>
            </c:spPr>
            <c:extLst xmlns:c16r2="http://schemas.microsoft.com/office/drawing/2015/06/chart">
              <c:ext xmlns:c16="http://schemas.microsoft.com/office/drawing/2014/chart" uri="{C3380CC4-5D6E-409C-BE32-E72D297353CC}">
                <c16:uniqueId val="{0000000D-9197-460E-B2C9-9470CC51316C}"/>
              </c:ext>
            </c:extLst>
          </c:dPt>
          <c:dPt>
            <c:idx val="7"/>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F-9197-460E-B2C9-9470CC51316C}"/>
              </c:ext>
            </c:extLst>
          </c:dPt>
          <c:dPt>
            <c:idx val="8"/>
            <c:invertIfNegative val="0"/>
            <c:bubble3D val="0"/>
            <c:spPr>
              <a:solidFill>
                <a:sysClr val="windowText" lastClr="000000"/>
              </a:solidFill>
              <a:ln w="6350">
                <a:solidFill>
                  <a:schemeClr val="tx1"/>
                </a:solidFill>
              </a:ln>
            </c:spPr>
            <c:extLst xmlns:c16r2="http://schemas.microsoft.com/office/drawing/2015/06/chart">
              <c:ext xmlns:c16="http://schemas.microsoft.com/office/drawing/2014/chart" uri="{C3380CC4-5D6E-409C-BE32-E72D297353CC}">
                <c16:uniqueId val="{00000011-9197-460E-B2C9-9470CC51316C}"/>
              </c:ext>
            </c:extLst>
          </c:dPt>
          <c:dPt>
            <c:idx val="9"/>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3-9197-460E-B2C9-9470CC51316C}"/>
              </c:ext>
            </c:extLst>
          </c:dPt>
          <c:dPt>
            <c:idx val="10"/>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5-9197-460E-B2C9-9470CC51316C}"/>
              </c:ext>
            </c:extLst>
          </c:dPt>
          <c:dPt>
            <c:idx val="11"/>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7-9197-460E-B2C9-9470CC51316C}"/>
              </c:ext>
            </c:extLst>
          </c:dPt>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Sheet1!$A$2:$A$13</c:f>
              <c:strCache>
                <c:ptCount val="12"/>
                <c:pt idx="0">
                  <c:v>Canada</c:v>
                </c:pt>
                <c:pt idx="1">
                  <c:v>Norway</c:v>
                </c:pt>
                <c:pt idx="2">
                  <c:v>Sweden</c:v>
                </c:pt>
                <c:pt idx="3">
                  <c:v>United States</c:v>
                </c:pt>
                <c:pt idx="4">
                  <c:v>Germany</c:v>
                </c:pt>
                <c:pt idx="5">
                  <c:v>France</c:v>
                </c:pt>
                <c:pt idx="6">
                  <c:v>Switzerland</c:v>
                </c:pt>
                <c:pt idx="7">
                  <c:v>United Kingdom</c:v>
                </c:pt>
                <c:pt idx="8">
                  <c:v>CMWF average</c:v>
                </c:pt>
                <c:pt idx="9">
                  <c:v>Australia</c:v>
                </c:pt>
                <c:pt idx="10">
                  <c:v>New Zealand</c:v>
                </c:pt>
                <c:pt idx="11">
                  <c:v>Netherlands</c:v>
                </c:pt>
              </c:strCache>
            </c:strRef>
          </c:cat>
          <c:val>
            <c:numRef>
              <c:f>Sheet1!$B$2:$B$13</c:f>
              <c:numCache>
                <c:formatCode>0%</c:formatCode>
                <c:ptCount val="12"/>
                <c:pt idx="0">
                  <c:v>0.42872787422020991</c:v>
                </c:pt>
                <c:pt idx="1">
                  <c:v>0.43482138737214576</c:v>
                </c:pt>
                <c:pt idx="2">
                  <c:v>0.48639775196852508</c:v>
                </c:pt>
                <c:pt idx="3">
                  <c:v>0.51456960248323125</c:v>
                </c:pt>
                <c:pt idx="4">
                  <c:v>0.528262037677246</c:v>
                </c:pt>
                <c:pt idx="5">
                  <c:v>0.55535399364144455</c:v>
                </c:pt>
                <c:pt idx="6">
                  <c:v>0.56797019341353472</c:v>
                </c:pt>
                <c:pt idx="7">
                  <c:v>0.56994381460985977</c:v>
                </c:pt>
                <c:pt idx="8">
                  <c:v>0.57098545401214507</c:v>
                </c:pt>
                <c:pt idx="9">
                  <c:v>0.66523485841078356</c:v>
                </c:pt>
                <c:pt idx="10">
                  <c:v>0.75930141042345256</c:v>
                </c:pt>
                <c:pt idx="11">
                  <c:v>0.77025706991316234</c:v>
                </c:pt>
              </c:numCache>
            </c:numRef>
          </c:val>
          <c:extLst xmlns:c16r2="http://schemas.microsoft.com/office/drawing/2015/06/chart">
            <c:ext xmlns:c16="http://schemas.microsoft.com/office/drawing/2014/chart" uri="{C3380CC4-5D6E-409C-BE32-E72D297353CC}">
              <c16:uniqueId val="{00000018-9197-460E-B2C9-9470CC51316C}"/>
            </c:ext>
          </c:extLst>
        </c:ser>
        <c:dLbls>
          <c:dLblPos val="outEnd"/>
          <c:showLegendKey val="0"/>
          <c:showVal val="1"/>
          <c:showCatName val="0"/>
          <c:showSerName val="0"/>
          <c:showPercent val="0"/>
          <c:showBubbleSize val="0"/>
        </c:dLbls>
        <c:gapWidth val="45"/>
        <c:axId val="39495552"/>
        <c:axId val="39560320"/>
      </c:barChart>
      <c:catAx>
        <c:axId val="39495552"/>
        <c:scaling>
          <c:orientation val="minMax"/>
        </c:scaling>
        <c:delete val="0"/>
        <c:axPos val="l"/>
        <c:numFmt formatCode="General" sourceLinked="1"/>
        <c:majorTickMark val="out"/>
        <c:minorTickMark val="none"/>
        <c:tickLblPos val="nextTo"/>
        <c:spPr>
          <a:ln w="6350">
            <a:solidFill>
              <a:schemeClr val="tx1"/>
            </a:solidFill>
          </a:ln>
        </c:spPr>
        <c:crossAx val="39560320"/>
        <c:crosses val="autoZero"/>
        <c:auto val="1"/>
        <c:lblAlgn val="ctr"/>
        <c:lblOffset val="100"/>
        <c:noMultiLvlLbl val="0"/>
      </c:catAx>
      <c:valAx>
        <c:axId val="39560320"/>
        <c:scaling>
          <c:orientation val="minMax"/>
        </c:scaling>
        <c:delete val="0"/>
        <c:axPos val="b"/>
        <c:majorGridlines>
          <c:spPr>
            <a:ln>
              <a:noFill/>
            </a:ln>
          </c:spPr>
        </c:majorGridlines>
        <c:numFmt formatCode="0%" sourceLinked="1"/>
        <c:majorTickMark val="out"/>
        <c:minorTickMark val="none"/>
        <c:tickLblPos val="none"/>
        <c:spPr>
          <a:ln>
            <a:noFill/>
          </a:ln>
        </c:spPr>
        <c:crossAx val="39495552"/>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 </a:t>
            </a:r>
            <a:endParaRPr lang="en-US" dirty="0"/>
          </a:p>
        </c:rich>
      </c:tx>
      <c:layout/>
      <c:overlay val="0"/>
    </c:title>
    <c:autoTitleDeleted val="0"/>
    <c:plotArea>
      <c:layout>
        <c:manualLayout>
          <c:layoutTarget val="inner"/>
          <c:xMode val="edge"/>
          <c:yMode val="edge"/>
          <c:x val="0.15881564162903603"/>
          <c:y val="0.16746422621205218"/>
          <c:w val="0.6906082384617015"/>
          <c:h val="0.72218878273236475"/>
        </c:manualLayout>
      </c:layout>
      <c:pieChart>
        <c:varyColors val="1"/>
        <c:ser>
          <c:idx val="0"/>
          <c:order val="0"/>
          <c:tx>
            <c:strRef>
              <c:f>Sheet1!$B$1</c:f>
              <c:strCache>
                <c:ptCount val="1"/>
                <c:pt idx="0">
                  <c:v>CMWF</c:v>
                </c:pt>
              </c:strCache>
            </c:strRef>
          </c:tx>
          <c:spPr>
            <a:ln w="6350">
              <a:solidFill>
                <a:schemeClr val="tx1"/>
              </a:solidFill>
            </a:ln>
          </c:spPr>
          <c:dPt>
            <c:idx val="0"/>
            <c:bubble3D val="0"/>
            <c:spPr>
              <a:solidFill>
                <a:schemeClr val="tx1"/>
              </a:solidFill>
              <a:ln w="6350">
                <a:solidFill>
                  <a:schemeClr val="tx1"/>
                </a:solidFill>
              </a:ln>
            </c:spPr>
            <c:extLst xmlns:c16r2="http://schemas.microsoft.com/office/drawing/2015/06/chart">
              <c:ext xmlns:c16="http://schemas.microsoft.com/office/drawing/2014/chart" uri="{C3380CC4-5D6E-409C-BE32-E72D297353CC}">
                <c16:uniqueId val="{00000001-03B6-4EA5-B1B2-E0986BD27C83}"/>
              </c:ext>
            </c:extLst>
          </c:dPt>
          <c:dPt>
            <c:idx val="1"/>
            <c:bubble3D val="0"/>
            <c:spPr>
              <a:solidFill>
                <a:schemeClr val="bg1"/>
              </a:solidFill>
              <a:ln w="6350">
                <a:solidFill>
                  <a:schemeClr val="tx1"/>
                </a:solidFill>
              </a:ln>
            </c:spPr>
            <c:extLst xmlns:c16r2="http://schemas.microsoft.com/office/drawing/2015/06/chart">
              <c:ext xmlns:c16="http://schemas.microsoft.com/office/drawing/2014/chart" uri="{C3380CC4-5D6E-409C-BE32-E72D297353CC}">
                <c16:uniqueId val="{00000003-03B6-4EA5-B1B2-E0986BD27C83}"/>
              </c:ext>
            </c:extLst>
          </c:dPt>
          <c:cat>
            <c:strRef>
              <c:f>Sheet1!$A$2:$A$3</c:f>
              <c:strCache>
                <c:ptCount val="2"/>
                <c:pt idx="0">
                  <c:v>Able to get help</c:v>
                </c:pt>
                <c:pt idx="1">
                  <c:v>Unable/Didn't want</c:v>
                </c:pt>
              </c:strCache>
            </c:strRef>
          </c:cat>
          <c:val>
            <c:numRef>
              <c:f>Sheet1!$B$2:$B$3</c:f>
              <c:numCache>
                <c:formatCode>General</c:formatCode>
                <c:ptCount val="2"/>
                <c:pt idx="0">
                  <c:v>54</c:v>
                </c:pt>
                <c:pt idx="1">
                  <c:v>46</c:v>
                </c:pt>
              </c:numCache>
            </c:numRef>
          </c:val>
          <c:extLst xmlns:c16r2="http://schemas.microsoft.com/office/drawing/2015/06/chart">
            <c:ext xmlns:c16="http://schemas.microsoft.com/office/drawing/2014/chart" uri="{C3380CC4-5D6E-409C-BE32-E72D297353CC}">
              <c16:uniqueId val="{00000004-03B6-4EA5-B1B2-E0986BD27C83}"/>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24001888463303"/>
          <c:w val="0.52035255603637365"/>
          <c:h val="0.84007089739349383"/>
        </c:manualLayout>
      </c:layout>
      <c:barChart>
        <c:barDir val="bar"/>
        <c:grouping val="clustered"/>
        <c:varyColors val="0"/>
        <c:ser>
          <c:idx val="0"/>
          <c:order val="0"/>
          <c:tx>
            <c:strRef>
              <c:f>Sheet1!$B$1</c:f>
              <c:strCache>
                <c:ptCount val="1"/>
                <c:pt idx="0">
                  <c:v>Column2</c:v>
                </c:pt>
              </c:strCache>
            </c:strRef>
          </c:tx>
          <c:spPr>
            <a:solidFill>
              <a:srgbClr val="BEBEBE"/>
            </a:solidFill>
            <a:ln w="6350">
              <a:solidFill>
                <a:schemeClr val="tx1"/>
              </a:solidFill>
            </a:ln>
          </c:spPr>
          <c:invertIfNegative val="0"/>
          <c:dPt>
            <c:idx val="0"/>
            <c:invertIfNegative val="0"/>
            <c:bubble3D val="0"/>
            <c:spPr>
              <a:solidFill>
                <a:srgbClr val="ED7024"/>
              </a:solidFill>
              <a:ln w="6350">
                <a:solidFill>
                  <a:schemeClr val="tx1"/>
                </a:solidFill>
              </a:ln>
            </c:spPr>
            <c:extLst xmlns:c16r2="http://schemas.microsoft.com/office/drawing/2015/06/chart">
              <c:ext xmlns:c16="http://schemas.microsoft.com/office/drawing/2014/chart" uri="{C3380CC4-5D6E-409C-BE32-E72D297353CC}">
                <c16:uniqueId val="{00000001-4F45-4F68-ABD1-2F529F503E50}"/>
              </c:ext>
            </c:extLst>
          </c:dPt>
          <c:dPt>
            <c:idx val="1"/>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3-4F45-4F68-ABD1-2F529F503E50}"/>
              </c:ext>
            </c:extLst>
          </c:dPt>
          <c:dPt>
            <c:idx val="2"/>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5-4F45-4F68-ABD1-2F529F503E50}"/>
              </c:ext>
            </c:extLst>
          </c:dPt>
          <c:dPt>
            <c:idx val="3"/>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7-4F45-4F68-ABD1-2F529F503E50}"/>
              </c:ext>
            </c:extLst>
          </c:dPt>
          <c:dPt>
            <c:idx val="4"/>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9-4F45-4F68-ABD1-2F529F503E50}"/>
              </c:ext>
            </c:extLst>
          </c:dPt>
          <c:dPt>
            <c:idx val="5"/>
            <c:invertIfNegative val="0"/>
            <c:bubble3D val="0"/>
            <c:spPr>
              <a:solidFill>
                <a:sysClr val="windowText" lastClr="000000"/>
              </a:solidFill>
              <a:ln w="6350">
                <a:solidFill>
                  <a:schemeClr val="tx1"/>
                </a:solidFill>
              </a:ln>
            </c:spPr>
            <c:extLst xmlns:c16r2="http://schemas.microsoft.com/office/drawing/2015/06/chart">
              <c:ext xmlns:c16="http://schemas.microsoft.com/office/drawing/2014/chart" uri="{C3380CC4-5D6E-409C-BE32-E72D297353CC}">
                <c16:uniqueId val="{0000000B-4F45-4F68-ABD1-2F529F503E50}"/>
              </c:ext>
            </c:extLst>
          </c:dPt>
          <c:dPt>
            <c:idx val="6"/>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D-4F45-4F68-ABD1-2F529F503E50}"/>
              </c:ext>
            </c:extLst>
          </c:dPt>
          <c:dPt>
            <c:idx val="7"/>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F-4F45-4F68-ABD1-2F529F503E50}"/>
              </c:ext>
            </c:extLst>
          </c:dPt>
          <c:dPt>
            <c:idx val="8"/>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1-4F45-4F68-ABD1-2F529F503E50}"/>
              </c:ext>
            </c:extLst>
          </c:dPt>
          <c:dPt>
            <c:idx val="9"/>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3-4F45-4F68-ABD1-2F529F503E50}"/>
              </c:ext>
            </c:extLst>
          </c:dPt>
          <c:dPt>
            <c:idx val="10"/>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5-4F45-4F68-ABD1-2F529F503E50}"/>
              </c:ext>
            </c:extLst>
          </c:dPt>
          <c:dPt>
            <c:idx val="11"/>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7-4F45-4F68-ABD1-2F529F503E50}"/>
              </c:ext>
            </c:extLst>
          </c:dPt>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Sheet1!$A$2:$A$13</c:f>
              <c:strCache>
                <c:ptCount val="12"/>
                <c:pt idx="0">
                  <c:v>Canada</c:v>
                </c:pt>
                <c:pt idx="1">
                  <c:v>Sweden</c:v>
                </c:pt>
                <c:pt idx="2">
                  <c:v>United States</c:v>
                </c:pt>
                <c:pt idx="3">
                  <c:v>France</c:v>
                </c:pt>
                <c:pt idx="4">
                  <c:v>Switzerland</c:v>
                </c:pt>
                <c:pt idx="5">
                  <c:v>CMWF average</c:v>
                </c:pt>
                <c:pt idx="6">
                  <c:v>Norway</c:v>
                </c:pt>
                <c:pt idx="7">
                  <c:v>United Kingdom</c:v>
                </c:pt>
                <c:pt idx="8">
                  <c:v>New Zealand</c:v>
                </c:pt>
                <c:pt idx="9">
                  <c:v>Australia</c:v>
                </c:pt>
                <c:pt idx="10">
                  <c:v>Netherlands</c:v>
                </c:pt>
                <c:pt idx="11">
                  <c:v>Germany</c:v>
                </c:pt>
              </c:strCache>
            </c:strRef>
          </c:cat>
          <c:val>
            <c:numRef>
              <c:f>Sheet1!$B$2:$B$13</c:f>
              <c:numCache>
                <c:formatCode>0%</c:formatCode>
                <c:ptCount val="12"/>
                <c:pt idx="0">
                  <c:v>0.40983548475343629</c:v>
                </c:pt>
                <c:pt idx="1">
                  <c:v>0.36544638822988329</c:v>
                </c:pt>
                <c:pt idx="2">
                  <c:v>0.3451851282673592</c:v>
                </c:pt>
                <c:pt idx="3">
                  <c:v>0.32831498214321919</c:v>
                </c:pt>
                <c:pt idx="4">
                  <c:v>0.30238496805779436</c:v>
                </c:pt>
                <c:pt idx="5">
                  <c:v>0.27401838412821311</c:v>
                </c:pt>
                <c:pt idx="6">
                  <c:v>0.26148208322281963</c:v>
                </c:pt>
                <c:pt idx="7">
                  <c:v>0.23905791077528474</c:v>
                </c:pt>
                <c:pt idx="8">
                  <c:v>0.22918596248842302</c:v>
                </c:pt>
                <c:pt idx="9">
                  <c:v>0.22319431918458504</c:v>
                </c:pt>
                <c:pt idx="10">
                  <c:v>0.19583125542941102</c:v>
                </c:pt>
                <c:pt idx="11">
                  <c:v>0.11428374285812837</c:v>
                </c:pt>
              </c:numCache>
            </c:numRef>
          </c:val>
          <c:extLst xmlns:c16r2="http://schemas.microsoft.com/office/drawing/2015/06/chart">
            <c:ext xmlns:c16="http://schemas.microsoft.com/office/drawing/2014/chart" uri="{C3380CC4-5D6E-409C-BE32-E72D297353CC}">
              <c16:uniqueId val="{00000018-4F45-4F68-ABD1-2F529F503E50}"/>
            </c:ext>
          </c:extLst>
        </c:ser>
        <c:dLbls>
          <c:dLblPos val="outEnd"/>
          <c:showLegendKey val="0"/>
          <c:showVal val="1"/>
          <c:showCatName val="0"/>
          <c:showSerName val="0"/>
          <c:showPercent val="0"/>
          <c:showBubbleSize val="0"/>
        </c:dLbls>
        <c:gapWidth val="45"/>
        <c:axId val="43048320"/>
        <c:axId val="43072512"/>
      </c:barChart>
      <c:catAx>
        <c:axId val="43048320"/>
        <c:scaling>
          <c:orientation val="minMax"/>
        </c:scaling>
        <c:delete val="0"/>
        <c:axPos val="l"/>
        <c:numFmt formatCode="General" sourceLinked="1"/>
        <c:majorTickMark val="out"/>
        <c:minorTickMark val="none"/>
        <c:tickLblPos val="nextTo"/>
        <c:spPr>
          <a:ln w="6350">
            <a:solidFill>
              <a:schemeClr val="tx1"/>
            </a:solidFill>
          </a:ln>
        </c:spPr>
        <c:crossAx val="43072512"/>
        <c:crosses val="autoZero"/>
        <c:auto val="1"/>
        <c:lblAlgn val="ctr"/>
        <c:lblOffset val="100"/>
        <c:noMultiLvlLbl val="0"/>
      </c:catAx>
      <c:valAx>
        <c:axId val="43072512"/>
        <c:scaling>
          <c:orientation val="minMax"/>
        </c:scaling>
        <c:delete val="0"/>
        <c:axPos val="b"/>
        <c:majorGridlines>
          <c:spPr>
            <a:ln>
              <a:noFill/>
            </a:ln>
          </c:spPr>
        </c:majorGridlines>
        <c:numFmt formatCode="0%" sourceLinked="1"/>
        <c:majorTickMark val="out"/>
        <c:minorTickMark val="none"/>
        <c:tickLblPos val="none"/>
        <c:spPr>
          <a:ln>
            <a:noFill/>
          </a:ln>
        </c:spPr>
        <c:crossAx val="43048320"/>
        <c:crosses val="autoZero"/>
        <c:crossBetween val="between"/>
      </c:valAx>
      <c:spPr>
        <a:noFill/>
      </c:spPr>
    </c:plotArea>
    <c:plotVisOnly val="1"/>
    <c:dispBlanksAs val="gap"/>
    <c:showDLblsOverMax val="0"/>
  </c:chart>
  <c:txPr>
    <a:bodyPr/>
    <a:lstStyle/>
    <a:p>
      <a:pPr>
        <a:defRPr sz="1200">
          <a:latin typeface="Arial Narrow" panose="020B0606020202030204" pitchFamily="34" charset="0"/>
          <a:cs typeface="Arial" panose="020B0604020202020204" pitchFamily="34" charset="0"/>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015167118183449"/>
          <c:y val="0.13882903137571467"/>
          <c:w val="0.83253944006221536"/>
          <c:h val="0.62530971128608925"/>
        </c:manualLayout>
      </c:layout>
      <c:lineChart>
        <c:grouping val="standard"/>
        <c:varyColors val="0"/>
        <c:ser>
          <c:idx val="0"/>
          <c:order val="0"/>
          <c:tx>
            <c:strRef>
              <c:f>Sheet1!$B$1</c:f>
              <c:strCache>
                <c:ptCount val="1"/>
                <c:pt idx="0">
                  <c:v>Canada</c:v>
                </c:pt>
              </c:strCache>
            </c:strRef>
          </c:tx>
          <c:spPr>
            <a:ln w="31750">
              <a:solidFill>
                <a:sysClr val="windowText" lastClr="000000"/>
              </a:solidFill>
            </a:ln>
          </c:spPr>
          <c:marker>
            <c:symbol val="diamond"/>
            <c:size val="9"/>
            <c:spPr>
              <a:solidFill>
                <a:srgbClr val="D8D2BC"/>
              </a:solidFill>
              <a:ln w="6350">
                <a:solidFill>
                  <a:sysClr val="windowText" lastClr="000000"/>
                </a:solidFill>
              </a:ln>
            </c:spPr>
          </c:marker>
          <c:dLbls>
            <c:spPr>
              <a:noFill/>
              <a:ln>
                <a:noFill/>
              </a:ln>
              <a:effectLst/>
            </c:sp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Sheet1!$A$2:$A$4</c:f>
              <c:numCache>
                <c:formatCode>General</c:formatCode>
                <c:ptCount val="3"/>
                <c:pt idx="0">
                  <c:v>2010</c:v>
                </c:pt>
                <c:pt idx="1">
                  <c:v>2013</c:v>
                </c:pt>
                <c:pt idx="2">
                  <c:v>2016</c:v>
                </c:pt>
              </c:numCache>
            </c:numRef>
          </c:cat>
          <c:val>
            <c:numRef>
              <c:f>Sheet1!$B$2:$B$4</c:f>
              <c:numCache>
                <c:formatCode>0%</c:formatCode>
                <c:ptCount val="3"/>
                <c:pt idx="0">
                  <c:v>0.44</c:v>
                </c:pt>
                <c:pt idx="1">
                  <c:v>0.4</c:v>
                </c:pt>
                <c:pt idx="2">
                  <c:v>0.41</c:v>
                </c:pt>
              </c:numCache>
            </c:numRef>
          </c:val>
          <c:smooth val="0"/>
          <c:extLst xmlns:c16r2="http://schemas.microsoft.com/office/drawing/2015/06/chart">
            <c:ext xmlns:c16="http://schemas.microsoft.com/office/drawing/2014/chart" uri="{C3380CC4-5D6E-409C-BE32-E72D297353CC}">
              <c16:uniqueId val="{00000000-9F18-4BCF-9EAF-7153D68489DE}"/>
            </c:ext>
          </c:extLst>
        </c:ser>
        <c:ser>
          <c:idx val="1"/>
          <c:order val="1"/>
          <c:tx>
            <c:strRef>
              <c:f>Sheet1!$C$1</c:f>
              <c:strCache>
                <c:ptCount val="1"/>
                <c:pt idx="0">
                  <c:v>CMWF average</c:v>
                </c:pt>
              </c:strCache>
            </c:strRef>
          </c:tx>
          <c:spPr>
            <a:ln w="31750" cmpd="sng">
              <a:solidFill>
                <a:sysClr val="windowText" lastClr="000000"/>
              </a:solidFill>
              <a:prstDash val="solid"/>
            </a:ln>
          </c:spPr>
          <c:marker>
            <c:symbol val="square"/>
            <c:size val="8"/>
            <c:spPr>
              <a:solidFill>
                <a:schemeClr val="tx1"/>
              </a:solidFill>
              <a:ln w="6350">
                <a:solidFill>
                  <a:sysClr val="windowText" lastClr="000000"/>
                </a:solidFill>
              </a:ln>
            </c:spPr>
          </c:marker>
          <c:dLbls>
            <c:spPr>
              <a:noFill/>
              <a:ln>
                <a:noFill/>
              </a:ln>
              <a:effectLst/>
            </c:sp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Sheet1!$A$2:$A$4</c:f>
              <c:numCache>
                <c:formatCode>General</c:formatCode>
                <c:ptCount val="3"/>
                <c:pt idx="0">
                  <c:v>2010</c:v>
                </c:pt>
                <c:pt idx="1">
                  <c:v>2013</c:v>
                </c:pt>
                <c:pt idx="2">
                  <c:v>2016</c:v>
                </c:pt>
              </c:numCache>
            </c:numRef>
          </c:cat>
          <c:val>
            <c:numRef>
              <c:f>Sheet1!$C$2:$C$4</c:f>
              <c:numCache>
                <c:formatCode>0%</c:formatCode>
                <c:ptCount val="3"/>
                <c:pt idx="0">
                  <c:v>0.3</c:v>
                </c:pt>
                <c:pt idx="1">
                  <c:v>0.28999999999999998</c:v>
                </c:pt>
                <c:pt idx="2">
                  <c:v>0.27</c:v>
                </c:pt>
              </c:numCache>
            </c:numRef>
          </c:val>
          <c:smooth val="0"/>
          <c:extLst xmlns:c16r2="http://schemas.microsoft.com/office/drawing/2015/06/chart">
            <c:ext xmlns:c16="http://schemas.microsoft.com/office/drawing/2014/chart" uri="{C3380CC4-5D6E-409C-BE32-E72D297353CC}">
              <c16:uniqueId val="{00000001-9F18-4BCF-9EAF-7153D68489DE}"/>
            </c:ext>
          </c:extLst>
        </c:ser>
        <c:dLbls>
          <c:showLegendKey val="0"/>
          <c:showVal val="0"/>
          <c:showCatName val="0"/>
          <c:showSerName val="0"/>
          <c:showPercent val="0"/>
          <c:showBubbleSize val="0"/>
        </c:dLbls>
        <c:marker val="1"/>
        <c:smooth val="0"/>
        <c:axId val="43214720"/>
        <c:axId val="43216256"/>
      </c:lineChart>
      <c:catAx>
        <c:axId val="43214720"/>
        <c:scaling>
          <c:orientation val="minMax"/>
        </c:scaling>
        <c:delete val="0"/>
        <c:axPos val="b"/>
        <c:numFmt formatCode="General" sourceLinked="1"/>
        <c:majorTickMark val="out"/>
        <c:minorTickMark val="none"/>
        <c:tickLblPos val="nextTo"/>
        <c:spPr>
          <a:ln w="6350">
            <a:solidFill>
              <a:sysClr val="windowText" lastClr="000000"/>
            </a:solidFill>
          </a:ln>
        </c:spPr>
        <c:txPr>
          <a:bodyPr/>
          <a:lstStyle/>
          <a:p>
            <a:pPr>
              <a:defRPr sz="1300"/>
            </a:pPr>
            <a:endParaRPr lang="en-US"/>
          </a:p>
        </c:txPr>
        <c:crossAx val="43216256"/>
        <c:crosses val="autoZero"/>
        <c:auto val="1"/>
        <c:lblAlgn val="ctr"/>
        <c:lblOffset val="100"/>
        <c:noMultiLvlLbl val="0"/>
      </c:catAx>
      <c:valAx>
        <c:axId val="43216256"/>
        <c:scaling>
          <c:orientation val="minMax"/>
        </c:scaling>
        <c:delete val="0"/>
        <c:axPos val="l"/>
        <c:numFmt formatCode="0%" sourceLinked="1"/>
        <c:majorTickMark val="out"/>
        <c:minorTickMark val="none"/>
        <c:tickLblPos val="nextTo"/>
        <c:spPr>
          <a:ln w="6350">
            <a:solidFill>
              <a:sysClr val="windowText" lastClr="000000"/>
            </a:solidFill>
          </a:ln>
        </c:spPr>
        <c:crossAx val="43214720"/>
        <c:crosses val="autoZero"/>
        <c:crossBetween val="between"/>
      </c:valAx>
    </c:plotArea>
    <c:legend>
      <c:legendPos val="b"/>
      <c:layout>
        <c:manualLayout>
          <c:xMode val="edge"/>
          <c:yMode val="edge"/>
          <c:x val="0.13090532675856528"/>
          <c:y val="0.9057255759696704"/>
          <c:w val="0.82976544272858577"/>
          <c:h val="7.2052201808107313E-2"/>
        </c:manualLayout>
      </c:layout>
      <c:overlay val="0"/>
      <c:txPr>
        <a:bodyPr/>
        <a:lstStyle/>
        <a:p>
          <a:pPr>
            <a:defRPr sz="1800" baseline="14000"/>
          </a:pPr>
          <a:endParaRPr lang="en-US"/>
        </a:p>
      </c:txPr>
    </c:legend>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24001888463303"/>
          <c:w val="0.52035255603637365"/>
          <c:h val="0.84007089739349383"/>
        </c:manualLayout>
      </c:layout>
      <c:barChart>
        <c:barDir val="bar"/>
        <c:grouping val="clustered"/>
        <c:varyColors val="0"/>
        <c:ser>
          <c:idx val="0"/>
          <c:order val="0"/>
          <c:tx>
            <c:strRef>
              <c:f>Sheet1!$B$1</c:f>
              <c:strCache>
                <c:ptCount val="1"/>
                <c:pt idx="0">
                  <c:v>Column2</c:v>
                </c:pt>
              </c:strCache>
            </c:strRef>
          </c:tx>
          <c:spPr>
            <a:solidFill>
              <a:srgbClr val="C2C2C2"/>
            </a:solidFill>
            <a:ln w="6350">
              <a:solidFill>
                <a:schemeClr val="tx1"/>
              </a:solidFill>
            </a:ln>
          </c:spPr>
          <c:invertIfNegative val="0"/>
          <c:dPt>
            <c:idx val="0"/>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1-1348-4DC4-B93F-79A76D8223E7}"/>
              </c:ext>
            </c:extLst>
          </c:dPt>
          <c:dPt>
            <c:idx val="1"/>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3-1348-4DC4-B93F-79A76D8223E7}"/>
              </c:ext>
            </c:extLst>
          </c:dPt>
          <c:dPt>
            <c:idx val="2"/>
            <c:invertIfNegative val="0"/>
            <c:bubble3D val="0"/>
            <c:spPr>
              <a:solidFill>
                <a:srgbClr val="ED7024"/>
              </a:solidFill>
              <a:ln w="6350">
                <a:solidFill>
                  <a:schemeClr val="tx1"/>
                </a:solidFill>
              </a:ln>
            </c:spPr>
            <c:extLst xmlns:c16r2="http://schemas.microsoft.com/office/drawing/2015/06/chart">
              <c:ext xmlns:c16="http://schemas.microsoft.com/office/drawing/2014/chart" uri="{C3380CC4-5D6E-409C-BE32-E72D297353CC}">
                <c16:uniqueId val="{00000005-1348-4DC4-B93F-79A76D8223E7}"/>
              </c:ext>
            </c:extLst>
          </c:dPt>
          <c:dPt>
            <c:idx val="3"/>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7-1348-4DC4-B93F-79A76D8223E7}"/>
              </c:ext>
            </c:extLst>
          </c:dPt>
          <c:dPt>
            <c:idx val="4"/>
            <c:invertIfNegative val="0"/>
            <c:bubble3D val="0"/>
            <c:spPr>
              <a:solidFill>
                <a:sysClr val="windowText" lastClr="000000"/>
              </a:solidFill>
              <a:ln w="6350">
                <a:solidFill>
                  <a:schemeClr val="tx1"/>
                </a:solidFill>
              </a:ln>
            </c:spPr>
            <c:extLst xmlns:c16r2="http://schemas.microsoft.com/office/drawing/2015/06/chart">
              <c:ext xmlns:c16="http://schemas.microsoft.com/office/drawing/2014/chart" uri="{C3380CC4-5D6E-409C-BE32-E72D297353CC}">
                <c16:uniqueId val="{00000009-1348-4DC4-B93F-79A76D8223E7}"/>
              </c:ext>
            </c:extLst>
          </c:dPt>
          <c:dPt>
            <c:idx val="5"/>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B-1348-4DC4-B93F-79A76D8223E7}"/>
              </c:ext>
            </c:extLst>
          </c:dPt>
          <c:dPt>
            <c:idx val="6"/>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D-1348-4DC4-B93F-79A76D8223E7}"/>
              </c:ext>
            </c:extLst>
          </c:dPt>
          <c:dPt>
            <c:idx val="7"/>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F-1348-4DC4-B93F-79A76D8223E7}"/>
              </c:ext>
            </c:extLst>
          </c:dPt>
          <c:dPt>
            <c:idx val="8"/>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1-1348-4DC4-B93F-79A76D8223E7}"/>
              </c:ext>
            </c:extLst>
          </c:dPt>
          <c:dPt>
            <c:idx val="9"/>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3-1348-4DC4-B93F-79A76D8223E7}"/>
              </c:ext>
            </c:extLst>
          </c:dPt>
          <c:dPt>
            <c:idx val="10"/>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5-1348-4DC4-B93F-79A76D8223E7}"/>
              </c:ext>
            </c:extLst>
          </c:dPt>
          <c:dPt>
            <c:idx val="11"/>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7-1348-4DC4-B93F-79A76D8223E7}"/>
              </c:ext>
            </c:extLst>
          </c:dPt>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Sheet1!$A$2:$A$13</c:f>
              <c:strCache>
                <c:ptCount val="12"/>
                <c:pt idx="0">
                  <c:v>United States</c:v>
                </c:pt>
                <c:pt idx="1">
                  <c:v>Germany</c:v>
                </c:pt>
                <c:pt idx="2">
                  <c:v>Canada</c:v>
                </c:pt>
                <c:pt idx="3">
                  <c:v>Norway</c:v>
                </c:pt>
                <c:pt idx="4">
                  <c:v>CMWF average</c:v>
                </c:pt>
                <c:pt idx="5">
                  <c:v>Netherlands</c:v>
                </c:pt>
                <c:pt idx="6">
                  <c:v>Sweden</c:v>
                </c:pt>
                <c:pt idx="7">
                  <c:v>New Zealand</c:v>
                </c:pt>
                <c:pt idx="8">
                  <c:v>Switzerland</c:v>
                </c:pt>
                <c:pt idx="9">
                  <c:v>United Kingdom</c:v>
                </c:pt>
                <c:pt idx="10">
                  <c:v>Australia</c:v>
                </c:pt>
                <c:pt idx="11">
                  <c:v>France</c:v>
                </c:pt>
              </c:strCache>
            </c:strRef>
          </c:cat>
          <c:val>
            <c:numRef>
              <c:f>Sheet1!$B$2:$B$13</c:f>
              <c:numCache>
                <c:formatCode>0%</c:formatCode>
                <c:ptCount val="12"/>
                <c:pt idx="0">
                  <c:v>0.4725148882473354</c:v>
                </c:pt>
                <c:pt idx="1">
                  <c:v>0.41579033948818644</c:v>
                </c:pt>
                <c:pt idx="2">
                  <c:v>0.41122723589504834</c:v>
                </c:pt>
                <c:pt idx="3">
                  <c:v>0.40089653329087138</c:v>
                </c:pt>
                <c:pt idx="4">
                  <c:v>0.3391719884292223</c:v>
                </c:pt>
                <c:pt idx="5">
                  <c:v>0.32786426090738269</c:v>
                </c:pt>
                <c:pt idx="6">
                  <c:v>0.32011700565331941</c:v>
                </c:pt>
                <c:pt idx="7">
                  <c:v>0.30924105989835232</c:v>
                </c:pt>
                <c:pt idx="8">
                  <c:v>0.30269361543485501</c:v>
                </c:pt>
                <c:pt idx="9">
                  <c:v>0.28937384218016493</c:v>
                </c:pt>
                <c:pt idx="10">
                  <c:v>0.27866526844919604</c:v>
                </c:pt>
                <c:pt idx="11">
                  <c:v>0.20250782327673339</c:v>
                </c:pt>
              </c:numCache>
            </c:numRef>
          </c:val>
          <c:extLst xmlns:c16r2="http://schemas.microsoft.com/office/drawing/2015/06/chart">
            <c:ext xmlns:c16="http://schemas.microsoft.com/office/drawing/2014/chart" uri="{C3380CC4-5D6E-409C-BE32-E72D297353CC}">
              <c16:uniqueId val="{00000018-1348-4DC4-B93F-79A76D8223E7}"/>
            </c:ext>
          </c:extLst>
        </c:ser>
        <c:dLbls>
          <c:dLblPos val="outEnd"/>
          <c:showLegendKey val="0"/>
          <c:showVal val="1"/>
          <c:showCatName val="0"/>
          <c:showSerName val="0"/>
          <c:showPercent val="0"/>
          <c:showBubbleSize val="0"/>
        </c:dLbls>
        <c:gapWidth val="45"/>
        <c:axId val="43185664"/>
        <c:axId val="43295872"/>
      </c:barChart>
      <c:catAx>
        <c:axId val="43185664"/>
        <c:scaling>
          <c:orientation val="minMax"/>
        </c:scaling>
        <c:delete val="0"/>
        <c:axPos val="l"/>
        <c:numFmt formatCode="General" sourceLinked="1"/>
        <c:majorTickMark val="out"/>
        <c:minorTickMark val="none"/>
        <c:tickLblPos val="nextTo"/>
        <c:spPr>
          <a:ln w="6350">
            <a:solidFill>
              <a:schemeClr val="tx1"/>
            </a:solidFill>
          </a:ln>
        </c:spPr>
        <c:crossAx val="43295872"/>
        <c:crosses val="autoZero"/>
        <c:auto val="1"/>
        <c:lblAlgn val="ctr"/>
        <c:lblOffset val="100"/>
        <c:noMultiLvlLbl val="0"/>
      </c:catAx>
      <c:valAx>
        <c:axId val="43295872"/>
        <c:scaling>
          <c:orientation val="minMax"/>
        </c:scaling>
        <c:delete val="0"/>
        <c:axPos val="b"/>
        <c:majorGridlines>
          <c:spPr>
            <a:ln>
              <a:noFill/>
            </a:ln>
          </c:spPr>
        </c:majorGridlines>
        <c:numFmt formatCode="0%" sourceLinked="1"/>
        <c:majorTickMark val="out"/>
        <c:minorTickMark val="none"/>
        <c:tickLblPos val="none"/>
        <c:spPr>
          <a:ln>
            <a:noFill/>
          </a:ln>
        </c:spPr>
        <c:crossAx val="43185664"/>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94754286560755"/>
          <c:y val="0.2828724050623207"/>
          <c:w val="0.49983993943692867"/>
          <c:h val="0.55803300104152254"/>
        </c:manualLayout>
      </c:layout>
      <c:barChart>
        <c:barDir val="col"/>
        <c:grouping val="clustered"/>
        <c:varyColors val="0"/>
        <c:ser>
          <c:idx val="0"/>
          <c:order val="0"/>
          <c:tx>
            <c:strRef>
              <c:f>Sheet1!$B$1</c:f>
              <c:strCache>
                <c:ptCount val="1"/>
                <c:pt idx="0">
                  <c:v>Urban Canadians</c:v>
                </c:pt>
              </c:strCache>
            </c:strRef>
          </c:tx>
          <c:spPr>
            <a:solidFill>
              <a:srgbClr val="D8D2BC"/>
            </a:solidFill>
            <a:ln w="6350">
              <a:solidFill>
                <a:schemeClr val="tx1"/>
              </a:solidFill>
            </a:ln>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Sheet1!$B$2</c:f>
              <c:numCache>
                <c:formatCode>0%</c:formatCode>
                <c:ptCount val="1"/>
                <c:pt idx="0">
                  <c:v>0.37</c:v>
                </c:pt>
              </c:numCache>
            </c:numRef>
          </c:val>
          <c:extLst xmlns:c16r2="http://schemas.microsoft.com/office/drawing/2015/06/chart">
            <c:ext xmlns:c16="http://schemas.microsoft.com/office/drawing/2014/chart" uri="{C3380CC4-5D6E-409C-BE32-E72D297353CC}">
              <c16:uniqueId val="{00000000-E033-493F-8A48-1B5C2CA34257}"/>
            </c:ext>
          </c:extLst>
        </c:ser>
        <c:ser>
          <c:idx val="1"/>
          <c:order val="1"/>
          <c:tx>
            <c:strRef>
              <c:f>Sheet1!$C$1</c:f>
              <c:strCache>
                <c:ptCount val="1"/>
                <c:pt idx="0">
                  <c:v>Rural Canadians</c:v>
                </c:pt>
              </c:strCache>
            </c:strRef>
          </c:tx>
          <c:spPr>
            <a:solidFill>
              <a:srgbClr val="852062"/>
            </a:solidFill>
            <a:ln w="6350">
              <a:solidFill>
                <a:schemeClr val="tx1"/>
              </a:solidFill>
            </a:ln>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0%</c:formatCode>
                <c:ptCount val="1"/>
                <c:pt idx="0">
                  <c:v>0.56000000000000005</c:v>
                </c:pt>
              </c:numCache>
            </c:numRef>
          </c:val>
          <c:extLst xmlns:c16r2="http://schemas.microsoft.com/office/drawing/2015/06/chart">
            <c:ext xmlns:c16="http://schemas.microsoft.com/office/drawing/2014/chart" uri="{C3380CC4-5D6E-409C-BE32-E72D297353CC}">
              <c16:uniqueId val="{00000001-E033-493F-8A48-1B5C2CA34257}"/>
            </c:ext>
          </c:extLst>
        </c:ser>
        <c:dLbls>
          <c:showLegendKey val="0"/>
          <c:showVal val="0"/>
          <c:showCatName val="0"/>
          <c:showSerName val="0"/>
          <c:showPercent val="0"/>
          <c:showBubbleSize val="0"/>
        </c:dLbls>
        <c:gapWidth val="150"/>
        <c:axId val="91410432"/>
        <c:axId val="91411968"/>
      </c:barChart>
      <c:catAx>
        <c:axId val="91410432"/>
        <c:scaling>
          <c:orientation val="minMax"/>
        </c:scaling>
        <c:delete val="1"/>
        <c:axPos val="b"/>
        <c:numFmt formatCode="General" sourceLinked="0"/>
        <c:majorTickMark val="out"/>
        <c:minorTickMark val="none"/>
        <c:tickLblPos val="nextTo"/>
        <c:crossAx val="91411968"/>
        <c:crosses val="autoZero"/>
        <c:auto val="1"/>
        <c:lblAlgn val="ctr"/>
        <c:lblOffset val="100"/>
        <c:noMultiLvlLbl val="0"/>
      </c:catAx>
      <c:valAx>
        <c:axId val="91411968"/>
        <c:scaling>
          <c:orientation val="minMax"/>
        </c:scaling>
        <c:delete val="1"/>
        <c:axPos val="l"/>
        <c:numFmt formatCode="0%" sourceLinked="1"/>
        <c:majorTickMark val="out"/>
        <c:minorTickMark val="none"/>
        <c:tickLblPos val="nextTo"/>
        <c:crossAx val="91410432"/>
        <c:crosses val="autoZero"/>
        <c:crossBetween val="between"/>
      </c:valAx>
    </c:plotArea>
    <c:legend>
      <c:legendPos val="b"/>
      <c:layout/>
      <c:overlay val="0"/>
      <c:txPr>
        <a:bodyPr/>
        <a:lstStyle/>
        <a:p>
          <a:pPr>
            <a:defRPr sz="1800" baseline="14000"/>
          </a:pPr>
          <a:endParaRPr lang="en-US"/>
        </a:p>
      </c:txPr>
    </c:legend>
    <c:plotVisOnly val="1"/>
    <c:dispBlanksAs val="gap"/>
    <c:showDLblsOverMax val="0"/>
  </c:chart>
  <c:txPr>
    <a:bodyPr/>
    <a:lstStyle/>
    <a:p>
      <a:pPr>
        <a:defRPr sz="1200">
          <a:latin typeface="Arial Narrow" panose="020B0606020202030204" pitchFamily="34" charset="0"/>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6988121249314441E-2"/>
          <c:y val="0.15214160986943481"/>
          <c:w val="0.81556653170223881"/>
          <c:h val="0.60656880807084979"/>
        </c:manualLayout>
      </c:layout>
      <c:lineChart>
        <c:grouping val="standard"/>
        <c:varyColors val="0"/>
        <c:ser>
          <c:idx val="0"/>
          <c:order val="0"/>
          <c:tx>
            <c:strRef>
              <c:f>Sheet1!$B$1</c:f>
              <c:strCache>
                <c:ptCount val="1"/>
                <c:pt idx="0">
                  <c:v>Canada</c:v>
                </c:pt>
              </c:strCache>
            </c:strRef>
          </c:tx>
          <c:spPr>
            <a:ln w="31750">
              <a:solidFill>
                <a:sysClr val="windowText" lastClr="000000"/>
              </a:solidFill>
            </a:ln>
          </c:spPr>
          <c:marker>
            <c:symbol val="diamond"/>
            <c:size val="9"/>
            <c:spPr>
              <a:solidFill>
                <a:srgbClr val="D8D2BC"/>
              </a:solidFill>
              <a:ln w="6350">
                <a:solidFill>
                  <a:sysClr val="windowText" lastClr="000000"/>
                </a:solidFill>
              </a:ln>
            </c:spPr>
          </c:marker>
          <c:dLbls>
            <c:spPr>
              <a:noFill/>
              <a:ln>
                <a:noFill/>
              </a:ln>
              <a:effectLst/>
            </c:spPr>
            <c:txPr>
              <a:bodyPr/>
              <a:lstStyle/>
              <a:p>
                <a:pPr>
                  <a:defRPr sz="1200">
                    <a:latin typeface="Arial Narrow" panose="020B060602020203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Sheet1!$A$2:$A$4</c:f>
              <c:numCache>
                <c:formatCode>General</c:formatCode>
                <c:ptCount val="3"/>
                <c:pt idx="0">
                  <c:v>2010</c:v>
                </c:pt>
                <c:pt idx="1">
                  <c:v>2013</c:v>
                </c:pt>
                <c:pt idx="2">
                  <c:v>2016</c:v>
                </c:pt>
              </c:numCache>
            </c:numRef>
          </c:cat>
          <c:val>
            <c:numRef>
              <c:f>Sheet1!$B$2:$B$4</c:f>
              <c:numCache>
                <c:formatCode>0%</c:formatCode>
                <c:ptCount val="3"/>
                <c:pt idx="0">
                  <c:v>0.45</c:v>
                </c:pt>
                <c:pt idx="1">
                  <c:v>0.46</c:v>
                </c:pt>
                <c:pt idx="2">
                  <c:v>0.41</c:v>
                </c:pt>
              </c:numCache>
            </c:numRef>
          </c:val>
          <c:smooth val="0"/>
          <c:extLst xmlns:c16r2="http://schemas.microsoft.com/office/drawing/2015/06/chart">
            <c:ext xmlns:c16="http://schemas.microsoft.com/office/drawing/2014/chart" uri="{C3380CC4-5D6E-409C-BE32-E72D297353CC}">
              <c16:uniqueId val="{00000000-2A1F-4E3B-BE84-4AFE16061D8A}"/>
            </c:ext>
          </c:extLst>
        </c:ser>
        <c:ser>
          <c:idx val="1"/>
          <c:order val="1"/>
          <c:tx>
            <c:strRef>
              <c:f>Sheet1!$C$1</c:f>
              <c:strCache>
                <c:ptCount val="1"/>
                <c:pt idx="0">
                  <c:v>CMWF average</c:v>
                </c:pt>
              </c:strCache>
            </c:strRef>
          </c:tx>
          <c:spPr>
            <a:ln w="31750">
              <a:solidFill>
                <a:sysClr val="windowText" lastClr="000000"/>
              </a:solidFill>
              <a:prstDash val="solid"/>
            </a:ln>
          </c:spPr>
          <c:marker>
            <c:symbol val="square"/>
            <c:size val="8"/>
            <c:spPr>
              <a:solidFill>
                <a:schemeClr val="tx1"/>
              </a:solidFill>
              <a:ln w="6350">
                <a:solidFill>
                  <a:sysClr val="windowText" lastClr="000000"/>
                </a:solidFill>
              </a:ln>
            </c:spPr>
          </c:marker>
          <c:dLbls>
            <c:spPr>
              <a:noFill/>
              <a:ln>
                <a:noFill/>
              </a:ln>
              <a:effectLst/>
            </c:spPr>
            <c:txPr>
              <a:bodyPr/>
              <a:lstStyle/>
              <a:p>
                <a:pPr>
                  <a:defRPr sz="1200">
                    <a:latin typeface="Arial Narrow" panose="020B0606020202030204" pitchFamily="34" charset="0"/>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Sheet1!$A$2:$A$4</c:f>
              <c:numCache>
                <c:formatCode>General</c:formatCode>
                <c:ptCount val="3"/>
                <c:pt idx="0">
                  <c:v>2010</c:v>
                </c:pt>
                <c:pt idx="1">
                  <c:v>2013</c:v>
                </c:pt>
                <c:pt idx="2">
                  <c:v>2016</c:v>
                </c:pt>
              </c:numCache>
            </c:numRef>
          </c:cat>
          <c:val>
            <c:numRef>
              <c:f>Sheet1!$C$2:$C$4</c:f>
              <c:numCache>
                <c:formatCode>0%</c:formatCode>
                <c:ptCount val="3"/>
                <c:pt idx="0">
                  <c:v>0.35</c:v>
                </c:pt>
                <c:pt idx="1">
                  <c:v>0.33</c:v>
                </c:pt>
                <c:pt idx="2">
                  <c:v>0.34</c:v>
                </c:pt>
              </c:numCache>
            </c:numRef>
          </c:val>
          <c:smooth val="0"/>
          <c:extLst xmlns:c16r2="http://schemas.microsoft.com/office/drawing/2015/06/chart">
            <c:ext xmlns:c16="http://schemas.microsoft.com/office/drawing/2014/chart" uri="{C3380CC4-5D6E-409C-BE32-E72D297353CC}">
              <c16:uniqueId val="{00000001-2A1F-4E3B-BE84-4AFE16061D8A}"/>
            </c:ext>
          </c:extLst>
        </c:ser>
        <c:dLbls>
          <c:showLegendKey val="0"/>
          <c:showVal val="0"/>
          <c:showCatName val="0"/>
          <c:showSerName val="0"/>
          <c:showPercent val="0"/>
          <c:showBubbleSize val="0"/>
        </c:dLbls>
        <c:marker val="1"/>
        <c:smooth val="0"/>
        <c:axId val="91122304"/>
        <c:axId val="91132288"/>
      </c:lineChart>
      <c:catAx>
        <c:axId val="91122304"/>
        <c:scaling>
          <c:orientation val="minMax"/>
        </c:scaling>
        <c:delete val="0"/>
        <c:axPos val="b"/>
        <c:numFmt formatCode="General" sourceLinked="1"/>
        <c:majorTickMark val="out"/>
        <c:minorTickMark val="none"/>
        <c:tickLblPos val="nextTo"/>
        <c:spPr>
          <a:ln w="6350">
            <a:solidFill>
              <a:sysClr val="windowText" lastClr="000000"/>
            </a:solidFill>
          </a:ln>
        </c:spPr>
        <c:txPr>
          <a:bodyPr/>
          <a:lstStyle/>
          <a:p>
            <a:pPr>
              <a:defRPr sz="1300">
                <a:latin typeface="Arial Narrow" panose="020B0606020202030204" pitchFamily="34" charset="0"/>
              </a:defRPr>
            </a:pPr>
            <a:endParaRPr lang="en-US"/>
          </a:p>
        </c:txPr>
        <c:crossAx val="91132288"/>
        <c:crosses val="autoZero"/>
        <c:auto val="1"/>
        <c:lblAlgn val="ctr"/>
        <c:lblOffset val="100"/>
        <c:noMultiLvlLbl val="0"/>
      </c:catAx>
      <c:valAx>
        <c:axId val="91132288"/>
        <c:scaling>
          <c:orientation val="minMax"/>
        </c:scaling>
        <c:delete val="0"/>
        <c:axPos val="l"/>
        <c:numFmt formatCode="0%" sourceLinked="1"/>
        <c:majorTickMark val="out"/>
        <c:minorTickMark val="none"/>
        <c:tickLblPos val="nextTo"/>
        <c:spPr>
          <a:ln w="6350">
            <a:solidFill>
              <a:sysClr val="windowText" lastClr="000000"/>
            </a:solidFill>
          </a:ln>
        </c:spPr>
        <c:txPr>
          <a:bodyPr/>
          <a:lstStyle/>
          <a:p>
            <a:pPr>
              <a:defRPr sz="1200">
                <a:latin typeface="Arial Narrow" panose="020B0606020202030204" pitchFamily="34" charset="0"/>
              </a:defRPr>
            </a:pPr>
            <a:endParaRPr lang="en-US"/>
          </a:p>
        </c:txPr>
        <c:crossAx val="91122304"/>
        <c:crosses val="autoZero"/>
        <c:crossBetween val="between"/>
      </c:valAx>
    </c:plotArea>
    <c:legend>
      <c:legendPos val="b"/>
      <c:layout>
        <c:manualLayout>
          <c:xMode val="edge"/>
          <c:yMode val="edge"/>
          <c:x val="0.1143678543911095"/>
          <c:y val="0.89431397719094019"/>
          <c:w val="0.82725718290422279"/>
          <c:h val="6.9542219667900154E-2"/>
        </c:manualLayout>
      </c:layout>
      <c:overlay val="0"/>
      <c:txPr>
        <a:bodyPr/>
        <a:lstStyle/>
        <a:p>
          <a:pPr>
            <a:defRPr sz="1800" baseline="14000">
              <a:latin typeface="Arial Narrow" panose="020B0606020202030204" pitchFamily="34" charset="0"/>
            </a:defRPr>
          </a:pPr>
          <a:endParaRPr lang="en-US"/>
        </a:p>
      </c:txPr>
    </c:legend>
    <c:plotVisOnly val="1"/>
    <c:dispBlanksAs val="gap"/>
    <c:showDLblsOverMax val="0"/>
  </c:chart>
  <c:spPr>
    <a:ln w="6350">
      <a:noFill/>
    </a:ln>
  </c:spPr>
  <c:txPr>
    <a:bodyPr/>
    <a:lstStyle/>
    <a:p>
      <a:pPr>
        <a:defRPr sz="1800"/>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579630041106542"/>
          <c:y val="0.11275827143723285"/>
          <c:w val="0.52035255603637365"/>
          <c:h val="0.84743302637300277"/>
        </c:manualLayout>
      </c:layout>
      <c:barChart>
        <c:barDir val="bar"/>
        <c:grouping val="clustered"/>
        <c:varyColors val="0"/>
        <c:ser>
          <c:idx val="0"/>
          <c:order val="0"/>
          <c:tx>
            <c:strRef>
              <c:f>Sheet1!$B$1</c:f>
              <c:strCache>
                <c:ptCount val="1"/>
                <c:pt idx="0">
                  <c:v>Column2</c:v>
                </c:pt>
              </c:strCache>
            </c:strRef>
          </c:tx>
          <c:spPr>
            <a:solidFill>
              <a:sysClr val="window" lastClr="FFFFFF">
                <a:lumMod val="65000"/>
              </a:sysClr>
            </a:solidFill>
            <a:ln w="6350">
              <a:solidFill>
                <a:schemeClr val="tx1"/>
              </a:solidFill>
            </a:ln>
          </c:spPr>
          <c:invertIfNegative val="0"/>
          <c:dPt>
            <c:idx val="0"/>
            <c:invertIfNegative val="0"/>
            <c:bubble3D val="0"/>
            <c:spPr>
              <a:solidFill>
                <a:srgbClr val="F48120"/>
              </a:solidFill>
              <a:ln w="6350">
                <a:solidFill>
                  <a:schemeClr val="tx1"/>
                </a:solidFill>
              </a:ln>
            </c:spPr>
            <c:extLst xmlns:c16r2="http://schemas.microsoft.com/office/drawing/2015/06/chart">
              <c:ext xmlns:c16="http://schemas.microsoft.com/office/drawing/2014/chart" uri="{C3380CC4-5D6E-409C-BE32-E72D297353CC}">
                <c16:uniqueId val="{00000001-6C06-4D1A-B39D-C9FA31F63E33}"/>
              </c:ext>
            </c:extLst>
          </c:dPt>
          <c:dPt>
            <c:idx val="1"/>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3-6C06-4D1A-B39D-C9FA31F63E33}"/>
              </c:ext>
            </c:extLst>
          </c:dPt>
          <c:dPt>
            <c:idx val="2"/>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5-6C06-4D1A-B39D-C9FA31F63E33}"/>
              </c:ext>
            </c:extLst>
          </c:dPt>
          <c:dPt>
            <c:idx val="3"/>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7-6C06-4D1A-B39D-C9FA31F63E33}"/>
              </c:ext>
            </c:extLst>
          </c:dPt>
          <c:dPt>
            <c:idx val="4"/>
            <c:invertIfNegative val="0"/>
            <c:bubble3D val="0"/>
            <c:spPr>
              <a:solidFill>
                <a:srgbClr val="000000"/>
              </a:solidFill>
              <a:ln w="6350">
                <a:solidFill>
                  <a:schemeClr val="tx1"/>
                </a:solidFill>
              </a:ln>
            </c:spPr>
            <c:extLst xmlns:c16r2="http://schemas.microsoft.com/office/drawing/2015/06/chart">
              <c:ext xmlns:c16="http://schemas.microsoft.com/office/drawing/2014/chart" uri="{C3380CC4-5D6E-409C-BE32-E72D297353CC}">
                <c16:uniqueId val="{00000009-6C06-4D1A-B39D-C9FA31F63E33}"/>
              </c:ext>
            </c:extLst>
          </c:dPt>
          <c:dPt>
            <c:idx val="5"/>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B-6C06-4D1A-B39D-C9FA31F63E33}"/>
              </c:ext>
            </c:extLst>
          </c:dPt>
          <c:dPt>
            <c:idx val="6"/>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D-6C06-4D1A-B39D-C9FA31F63E33}"/>
              </c:ext>
            </c:extLst>
          </c:dPt>
          <c:dPt>
            <c:idx val="7"/>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F-6C06-4D1A-B39D-C9FA31F63E33}"/>
              </c:ext>
            </c:extLst>
          </c:dPt>
          <c:dPt>
            <c:idx val="8"/>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1-6C06-4D1A-B39D-C9FA31F63E33}"/>
              </c:ext>
            </c:extLst>
          </c:dPt>
          <c:dPt>
            <c:idx val="9"/>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3-6C06-4D1A-B39D-C9FA31F63E33}"/>
              </c:ext>
            </c:extLst>
          </c:dPt>
          <c:dPt>
            <c:idx val="10"/>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5-6C06-4D1A-B39D-C9FA31F63E33}"/>
              </c:ext>
            </c:extLst>
          </c:dPt>
          <c:dPt>
            <c:idx val="11"/>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7-6C06-4D1A-B39D-C9FA31F63E33}"/>
              </c:ext>
            </c:extLst>
          </c:dPt>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Sheet1!$A$2:$A$13</c:f>
              <c:strCache>
                <c:ptCount val="12"/>
                <c:pt idx="0">
                  <c:v>Canada</c:v>
                </c:pt>
                <c:pt idx="1">
                  <c:v>Sweden</c:v>
                </c:pt>
                <c:pt idx="2">
                  <c:v>Norway</c:v>
                </c:pt>
                <c:pt idx="3">
                  <c:v>United States</c:v>
                </c:pt>
                <c:pt idx="4">
                  <c:v>CMWF average</c:v>
                </c:pt>
                <c:pt idx="5">
                  <c:v>Australia</c:v>
                </c:pt>
                <c:pt idx="6">
                  <c:v>New Zealand</c:v>
                </c:pt>
                <c:pt idx="7">
                  <c:v>United Kingdom</c:v>
                </c:pt>
                <c:pt idx="8">
                  <c:v>Switzerland</c:v>
                </c:pt>
                <c:pt idx="9">
                  <c:v>Netherlands</c:v>
                </c:pt>
                <c:pt idx="10">
                  <c:v>Germany</c:v>
                </c:pt>
                <c:pt idx="11">
                  <c:v>France</c:v>
                </c:pt>
              </c:strCache>
            </c:strRef>
          </c:cat>
          <c:val>
            <c:numRef>
              <c:f>Sheet1!$B$2:$B$13</c:f>
              <c:numCache>
                <c:formatCode>0%</c:formatCode>
                <c:ptCount val="12"/>
                <c:pt idx="0">
                  <c:v>0.29450489702967164</c:v>
                </c:pt>
                <c:pt idx="1">
                  <c:v>0.20031458414396155</c:v>
                </c:pt>
                <c:pt idx="2">
                  <c:v>0.12999785514420742</c:v>
                </c:pt>
                <c:pt idx="3">
                  <c:v>0.11167528797632154</c:v>
                </c:pt>
                <c:pt idx="4">
                  <c:v>0.10659053612021738</c:v>
                </c:pt>
                <c:pt idx="5">
                  <c:v>9.8182809449619518E-2</c:v>
                </c:pt>
                <c:pt idx="6">
                  <c:v>9.7478424738672964E-2</c:v>
                </c:pt>
                <c:pt idx="7">
                  <c:v>7.9424791347357249E-2</c:v>
                </c:pt>
                <c:pt idx="8">
                  <c:v>7.3815601762920402E-2</c:v>
                </c:pt>
                <c:pt idx="9">
                  <c:v>3.9665063705732161E-2</c:v>
                </c:pt>
                <c:pt idx="10">
                  <c:v>3.2524294781937593E-2</c:v>
                </c:pt>
                <c:pt idx="11">
                  <c:v>1.4912287241989015E-2</c:v>
                </c:pt>
              </c:numCache>
            </c:numRef>
          </c:val>
          <c:extLst xmlns:c16r2="http://schemas.microsoft.com/office/drawing/2015/06/chart">
            <c:ext xmlns:c16="http://schemas.microsoft.com/office/drawing/2014/chart" uri="{C3380CC4-5D6E-409C-BE32-E72D297353CC}">
              <c16:uniqueId val="{00000018-6C06-4D1A-B39D-C9FA31F63E33}"/>
            </c:ext>
          </c:extLst>
        </c:ser>
        <c:dLbls>
          <c:dLblPos val="outEnd"/>
          <c:showLegendKey val="0"/>
          <c:showVal val="1"/>
          <c:showCatName val="0"/>
          <c:showSerName val="0"/>
          <c:showPercent val="0"/>
          <c:showBubbleSize val="0"/>
        </c:dLbls>
        <c:gapWidth val="45"/>
        <c:axId val="91289856"/>
        <c:axId val="91311488"/>
      </c:barChart>
      <c:catAx>
        <c:axId val="91289856"/>
        <c:scaling>
          <c:orientation val="minMax"/>
        </c:scaling>
        <c:delete val="0"/>
        <c:axPos val="l"/>
        <c:numFmt formatCode="General" sourceLinked="1"/>
        <c:majorTickMark val="out"/>
        <c:minorTickMark val="none"/>
        <c:tickLblPos val="nextTo"/>
        <c:spPr>
          <a:ln w="6350">
            <a:solidFill>
              <a:schemeClr val="tx1"/>
            </a:solidFill>
          </a:ln>
        </c:spPr>
        <c:crossAx val="91311488"/>
        <c:crosses val="autoZero"/>
        <c:auto val="1"/>
        <c:lblAlgn val="ctr"/>
        <c:lblOffset val="100"/>
        <c:noMultiLvlLbl val="0"/>
      </c:catAx>
      <c:valAx>
        <c:axId val="91311488"/>
        <c:scaling>
          <c:orientation val="minMax"/>
        </c:scaling>
        <c:delete val="0"/>
        <c:axPos val="b"/>
        <c:majorGridlines>
          <c:spPr>
            <a:ln>
              <a:noFill/>
            </a:ln>
          </c:spPr>
        </c:majorGridlines>
        <c:numFmt formatCode="0%" sourceLinked="1"/>
        <c:majorTickMark val="out"/>
        <c:minorTickMark val="none"/>
        <c:tickLblPos val="none"/>
        <c:spPr>
          <a:ln>
            <a:noFill/>
          </a:ln>
        </c:spPr>
        <c:crossAx val="91289856"/>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405744133004825E-2"/>
          <c:y val="0.1901079666831772"/>
          <c:w val="0.46894115523111812"/>
          <c:h val="0.69775436591984397"/>
        </c:manualLayout>
      </c:layout>
      <c:pieChart>
        <c:varyColors val="1"/>
        <c:ser>
          <c:idx val="0"/>
          <c:order val="0"/>
          <c:tx>
            <c:strRef>
              <c:f>Sheet1!$B$1</c:f>
              <c:strCache>
                <c:ptCount val="1"/>
                <c:pt idx="0">
                  <c:v>percent</c:v>
                </c:pt>
              </c:strCache>
            </c:strRef>
          </c:tx>
          <c:spPr>
            <a:solidFill>
              <a:srgbClr val="33BDB7"/>
            </a:solidFill>
            <a:ln w="6350">
              <a:solidFill>
                <a:schemeClr val="tx1"/>
              </a:solidFill>
            </a:ln>
          </c:spPr>
          <c:dPt>
            <c:idx val="0"/>
            <c:bubble3D val="0"/>
            <c:spPr>
              <a:solidFill>
                <a:srgbClr val="CFE8E3"/>
              </a:solidFill>
              <a:ln w="6350">
                <a:solidFill>
                  <a:schemeClr val="tx1"/>
                </a:solidFill>
              </a:ln>
            </c:spPr>
            <c:extLst xmlns:c16r2="http://schemas.microsoft.com/office/drawing/2015/06/chart">
              <c:ext xmlns:c16="http://schemas.microsoft.com/office/drawing/2014/chart" uri="{C3380CC4-5D6E-409C-BE32-E72D297353CC}">
                <c16:uniqueId val="{00000001-B879-4C8D-89B5-CFBB50EA49C2}"/>
              </c:ext>
            </c:extLst>
          </c:dPt>
          <c:dPt>
            <c:idx val="1"/>
            <c:bubble3D val="0"/>
            <c:spPr>
              <a:solidFill>
                <a:srgbClr val="ED7024"/>
              </a:solidFill>
              <a:ln w="6350">
                <a:solidFill>
                  <a:schemeClr val="tx1"/>
                </a:solidFill>
              </a:ln>
            </c:spPr>
            <c:extLst xmlns:c16r2="http://schemas.microsoft.com/office/drawing/2015/06/chart">
              <c:ext xmlns:c16="http://schemas.microsoft.com/office/drawing/2014/chart" uri="{C3380CC4-5D6E-409C-BE32-E72D297353CC}">
                <c16:uniqueId val="{00000003-B879-4C8D-89B5-CFBB50EA49C2}"/>
              </c:ext>
            </c:extLst>
          </c:dPt>
          <c:dPt>
            <c:idx val="2"/>
            <c:bubble3D val="0"/>
            <c:spPr>
              <a:pattFill prst="pct90">
                <a:fgClr>
                  <a:srgbClr val="CFE8E3"/>
                </a:fgClr>
                <a:bgClr>
                  <a:srgbClr val="00A199"/>
                </a:bgClr>
              </a:pattFill>
              <a:ln w="6350">
                <a:solidFill>
                  <a:schemeClr val="tx1"/>
                </a:solidFill>
              </a:ln>
            </c:spPr>
            <c:extLst xmlns:c16r2="http://schemas.microsoft.com/office/drawing/2015/06/chart">
              <c:ext xmlns:c16="http://schemas.microsoft.com/office/drawing/2014/chart" uri="{C3380CC4-5D6E-409C-BE32-E72D297353CC}">
                <c16:uniqueId val="{00000005-B879-4C8D-89B5-CFBB50EA49C2}"/>
              </c:ext>
            </c:extLst>
          </c:dPt>
          <c:dPt>
            <c:idx val="3"/>
            <c:bubble3D val="0"/>
            <c:spPr>
              <a:pattFill prst="zigZag">
                <a:fgClr>
                  <a:schemeClr val="bg1"/>
                </a:fgClr>
                <a:bgClr>
                  <a:srgbClr val="ED7024"/>
                </a:bgClr>
              </a:pattFill>
              <a:ln w="6350">
                <a:solidFill>
                  <a:schemeClr val="tx1"/>
                </a:solidFill>
              </a:ln>
            </c:spPr>
            <c:extLst xmlns:c16r2="http://schemas.microsoft.com/office/drawing/2015/06/chart">
              <c:ext xmlns:c16="http://schemas.microsoft.com/office/drawing/2014/chart" uri="{C3380CC4-5D6E-409C-BE32-E72D297353CC}">
                <c16:uniqueId val="{00000007-B879-4C8D-89B5-CFBB50EA49C2}"/>
              </c:ext>
            </c:extLst>
          </c:dPt>
          <c:dLbls>
            <c:dLbl>
              <c:idx val="0"/>
              <c:layout>
                <c:manualLayout>
                  <c:x val="3.7685763673317345E-3"/>
                  <c:y val="-1.6198363099607566E-2"/>
                </c:manualLayout>
              </c:layout>
              <c:spPr>
                <a:noFill/>
              </c:spPr>
              <c:txPr>
                <a:bodyPr/>
                <a:lstStyle/>
                <a:p>
                  <a:pPr>
                    <a:defRPr sz="1200">
                      <a:solidFill>
                        <a:schemeClr val="tx1"/>
                      </a:solidFill>
                      <a:latin typeface="Arial Narrow" panose="020B0606020202030204" pitchFamily="34" charset="0"/>
                    </a:defRPr>
                  </a:pPr>
                  <a:endParaRPr lang="en-US"/>
                </a:p>
              </c:tx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B879-4C8D-89B5-CFBB50EA49C2}"/>
                </c:ext>
              </c:extLst>
            </c:dLbl>
            <c:dLbl>
              <c:idx val="1"/>
              <c:spPr>
                <a:solidFill>
                  <a:srgbClr val="ED7024"/>
                </a:solidFill>
              </c:spPr>
              <c:txPr>
                <a:bodyPr/>
                <a:lstStyle/>
                <a:p>
                  <a:pPr>
                    <a:defRPr sz="1200">
                      <a:solidFill>
                        <a:schemeClr val="tx1"/>
                      </a:solidFill>
                      <a:latin typeface="Arial Narrow" panose="020B0606020202030204" pitchFamily="34" charset="0"/>
                    </a:defRPr>
                  </a:pPr>
                  <a:endParaRPr lang="en-US"/>
                </a:p>
              </c:txPr>
              <c:dLblPos val="ctr"/>
              <c:showLegendKey val="0"/>
              <c:showVal val="1"/>
              <c:showCatName val="0"/>
              <c:showSerName val="0"/>
              <c:showPercent val="0"/>
              <c:showBubbleSize val="0"/>
            </c:dLbl>
            <c:dLbl>
              <c:idx val="2"/>
              <c:spPr>
                <a:solidFill>
                  <a:srgbClr val="CFE8E3"/>
                </a:solidFill>
              </c:spPr>
              <c:txPr>
                <a:bodyPr/>
                <a:lstStyle/>
                <a:p>
                  <a:pPr>
                    <a:defRPr sz="1200">
                      <a:latin typeface="Arial Narrow" panose="020B0606020202030204" pitchFamily="34" charset="0"/>
                    </a:defRPr>
                  </a:pPr>
                  <a:endParaRPr lang="en-US"/>
                </a:p>
              </c:txPr>
              <c:dLblPos val="ctr"/>
              <c:showLegendKey val="0"/>
              <c:showVal val="1"/>
              <c:showCatName val="0"/>
              <c:showSerName val="0"/>
              <c:showPercent val="0"/>
              <c:showBubbleSize val="0"/>
            </c:dLbl>
            <c:dLbl>
              <c:idx val="3"/>
              <c:spPr>
                <a:solidFill>
                  <a:srgbClr val="ED7024"/>
                </a:solidFill>
              </c:spPr>
              <c:txPr>
                <a:bodyPr/>
                <a:lstStyle/>
                <a:p>
                  <a:pPr>
                    <a:defRPr sz="1200">
                      <a:latin typeface="Arial Narrow" panose="020B0606020202030204" pitchFamily="34" charset="0"/>
                    </a:defRPr>
                  </a:pPr>
                  <a:endParaRPr lang="en-US"/>
                </a:p>
              </c:txPr>
              <c:dLblPos val="ctr"/>
              <c:showLegendKey val="0"/>
              <c:showVal val="1"/>
              <c:showCatName val="0"/>
              <c:showSerName val="0"/>
              <c:showPercent val="0"/>
              <c:showBubbleSize val="0"/>
            </c:dLbl>
            <c:spPr>
              <a:noFill/>
              <a:ln>
                <a:noFill/>
              </a:ln>
              <a:effectLst/>
            </c:spPr>
            <c:txPr>
              <a:bodyPr/>
              <a:lstStyle/>
              <a:p>
                <a:pPr>
                  <a:defRPr sz="1200">
                    <a:latin typeface="Arial Narrow" panose="020B0606020202030204" pitchFamily="34" charset="0"/>
                  </a:defRPr>
                </a:pPr>
                <a:endParaRPr lang="en-US"/>
              </a:p>
            </c:txPr>
            <c:dLblPos val="ct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Sheet1!$A$2:$A$5</c:f>
              <c:strCache>
                <c:ptCount val="4"/>
                <c:pt idx="0">
                  <c:v>Never treated/left without being treated</c:v>
                </c:pt>
                <c:pt idx="1">
                  <c:v>Less than than 1 hour</c:v>
                </c:pt>
                <c:pt idx="2">
                  <c:v>1 hour to less than 4 hours</c:v>
                </c:pt>
                <c:pt idx="3">
                  <c:v>4 or more hours</c:v>
                </c:pt>
              </c:strCache>
            </c:strRef>
          </c:cat>
          <c:val>
            <c:numRef>
              <c:f>Sheet1!$B$2:$B$5</c:f>
              <c:numCache>
                <c:formatCode>0%</c:formatCode>
                <c:ptCount val="4"/>
                <c:pt idx="0">
                  <c:v>0.01</c:v>
                </c:pt>
                <c:pt idx="1">
                  <c:v>0.35</c:v>
                </c:pt>
                <c:pt idx="2">
                  <c:v>0.34</c:v>
                </c:pt>
                <c:pt idx="3">
                  <c:v>0.28999999999999998</c:v>
                </c:pt>
              </c:numCache>
            </c:numRef>
          </c:val>
          <c:extLst xmlns:c16r2="http://schemas.microsoft.com/office/drawing/2015/06/chart">
            <c:ext xmlns:c16="http://schemas.microsoft.com/office/drawing/2014/chart" uri="{C3380CC4-5D6E-409C-BE32-E72D297353CC}">
              <c16:uniqueId val="{00000008-B879-4C8D-89B5-CFBB50EA49C2}"/>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8788423018357439"/>
          <c:y val="0.28136525135551388"/>
          <c:w val="0.39817491683930545"/>
          <c:h val="0.56507750324386252"/>
        </c:manualLayout>
      </c:layout>
      <c:overlay val="0"/>
      <c:txPr>
        <a:bodyPr/>
        <a:lstStyle/>
        <a:p>
          <a:pPr>
            <a:defRPr sz="1800" baseline="14000">
              <a:latin typeface="Arial Narrow" panose="020B0606020202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1566534328213746"/>
          <c:w val="0.52035255603637365"/>
          <c:h val="0.8484070698937114"/>
        </c:manualLayout>
      </c:layout>
      <c:barChart>
        <c:barDir val="bar"/>
        <c:grouping val="clustered"/>
        <c:varyColors val="0"/>
        <c:ser>
          <c:idx val="0"/>
          <c:order val="0"/>
          <c:tx>
            <c:strRef>
              <c:f>Sheet1!$B$1</c:f>
              <c:strCache>
                <c:ptCount val="1"/>
                <c:pt idx="0">
                  <c:v>Column2</c:v>
                </c:pt>
              </c:strCache>
            </c:strRef>
          </c:tx>
          <c:spPr>
            <a:solidFill>
              <a:srgbClr val="FFFFFF">
                <a:lumMod val="65000"/>
              </a:srgbClr>
            </a:solidFill>
            <a:ln w="6350">
              <a:solidFill>
                <a:schemeClr val="tx1"/>
              </a:solidFill>
            </a:ln>
          </c:spPr>
          <c:invertIfNegative val="0"/>
          <c:dPt>
            <c:idx val="0"/>
            <c:invertIfNegative val="0"/>
            <c:bubble3D val="0"/>
            <c:spPr>
              <a:solidFill>
                <a:srgbClr val="F48120"/>
              </a:solidFill>
              <a:ln w="6350">
                <a:solidFill>
                  <a:schemeClr val="tx1"/>
                </a:solidFill>
              </a:ln>
            </c:spPr>
            <c:extLst xmlns:c16r2="http://schemas.microsoft.com/office/drawing/2015/06/chart">
              <c:ext xmlns:c16="http://schemas.microsoft.com/office/drawing/2014/chart" uri="{C3380CC4-5D6E-409C-BE32-E72D297353CC}">
                <c16:uniqueId val="{00000001-7012-4C27-A43F-638061B4FAE3}"/>
              </c:ext>
            </c:extLst>
          </c:dPt>
          <c:dPt>
            <c:idx val="1"/>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3-7012-4C27-A43F-638061B4FAE3}"/>
              </c:ext>
            </c:extLst>
          </c:dPt>
          <c:dPt>
            <c:idx val="2"/>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5-7012-4C27-A43F-638061B4FAE3}"/>
              </c:ext>
            </c:extLst>
          </c:dPt>
          <c:dPt>
            <c:idx val="3"/>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7-7012-4C27-A43F-638061B4FAE3}"/>
              </c:ext>
            </c:extLst>
          </c:dPt>
          <c:dPt>
            <c:idx val="4"/>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9-7012-4C27-A43F-638061B4FAE3}"/>
              </c:ext>
            </c:extLst>
          </c:dPt>
          <c:dPt>
            <c:idx val="5"/>
            <c:invertIfNegative val="0"/>
            <c:bubble3D val="0"/>
            <c:spPr>
              <a:solidFill>
                <a:srgbClr val="000000"/>
              </a:solidFill>
              <a:ln w="6350">
                <a:solidFill>
                  <a:schemeClr val="tx1"/>
                </a:solidFill>
              </a:ln>
            </c:spPr>
            <c:extLst xmlns:c16r2="http://schemas.microsoft.com/office/drawing/2015/06/chart">
              <c:ext xmlns:c16="http://schemas.microsoft.com/office/drawing/2014/chart" uri="{C3380CC4-5D6E-409C-BE32-E72D297353CC}">
                <c16:uniqueId val="{0000000B-7012-4C27-A43F-638061B4FAE3}"/>
              </c:ext>
            </c:extLst>
          </c:dPt>
          <c:dPt>
            <c:idx val="6"/>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D-7012-4C27-A43F-638061B4FAE3}"/>
              </c:ext>
            </c:extLst>
          </c:dPt>
          <c:dPt>
            <c:idx val="7"/>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F-7012-4C27-A43F-638061B4FAE3}"/>
              </c:ext>
            </c:extLst>
          </c:dPt>
          <c:dPt>
            <c:idx val="8"/>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1-7012-4C27-A43F-638061B4FAE3}"/>
              </c:ext>
            </c:extLst>
          </c:dPt>
          <c:dPt>
            <c:idx val="9"/>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3-7012-4C27-A43F-638061B4FAE3}"/>
              </c:ext>
            </c:extLst>
          </c:dPt>
          <c:dPt>
            <c:idx val="10"/>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5-7012-4C27-A43F-638061B4FAE3}"/>
              </c:ext>
            </c:extLst>
          </c:dPt>
          <c:dPt>
            <c:idx val="11"/>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7-7012-4C27-A43F-638061B4FAE3}"/>
              </c:ext>
            </c:extLst>
          </c:dPt>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Sheet1!$A$2:$A$13</c:f>
              <c:strCache>
                <c:ptCount val="12"/>
                <c:pt idx="0">
                  <c:v>Canada</c:v>
                </c:pt>
                <c:pt idx="1">
                  <c:v>Norway</c:v>
                </c:pt>
                <c:pt idx="2">
                  <c:v>New Zealand</c:v>
                </c:pt>
                <c:pt idx="3">
                  <c:v>Sweden</c:v>
                </c:pt>
                <c:pt idx="4">
                  <c:v>United Kingdom</c:v>
                </c:pt>
                <c:pt idx="5">
                  <c:v>CMWF average</c:v>
                </c:pt>
                <c:pt idx="6">
                  <c:v>France</c:v>
                </c:pt>
                <c:pt idx="7">
                  <c:v>Australia</c:v>
                </c:pt>
                <c:pt idx="8">
                  <c:v>Germany</c:v>
                </c:pt>
                <c:pt idx="9">
                  <c:v>United States</c:v>
                </c:pt>
                <c:pt idx="10">
                  <c:v>Netherlands</c:v>
                </c:pt>
                <c:pt idx="11">
                  <c:v>Switzerland</c:v>
                </c:pt>
              </c:strCache>
            </c:strRef>
          </c:cat>
          <c:val>
            <c:numRef>
              <c:f>Sheet1!$B$2:$B$13</c:f>
              <c:numCache>
                <c:formatCode>0%</c:formatCode>
                <c:ptCount val="12"/>
                <c:pt idx="0">
                  <c:v>0.56009240757589795</c:v>
                </c:pt>
                <c:pt idx="1">
                  <c:v>0.51824768487231354</c:v>
                </c:pt>
                <c:pt idx="2">
                  <c:v>0.44462908558785857</c:v>
                </c:pt>
                <c:pt idx="3">
                  <c:v>0.41737782362910214</c:v>
                </c:pt>
                <c:pt idx="4">
                  <c:v>0.37371516266304428</c:v>
                </c:pt>
                <c:pt idx="5">
                  <c:v>0.35991323288227739</c:v>
                </c:pt>
                <c:pt idx="6">
                  <c:v>0.35684714476673751</c:v>
                </c:pt>
                <c:pt idx="7">
                  <c:v>0.35177564627002089</c:v>
                </c:pt>
                <c:pt idx="8">
                  <c:v>0.24541532939166166</c:v>
                </c:pt>
                <c:pt idx="9">
                  <c:v>0.24013107307653492</c:v>
                </c:pt>
                <c:pt idx="10">
                  <c:v>0.23200411931445952</c:v>
                </c:pt>
                <c:pt idx="11">
                  <c:v>0.21881008455742029</c:v>
                </c:pt>
              </c:numCache>
            </c:numRef>
          </c:val>
          <c:extLst xmlns:c16r2="http://schemas.microsoft.com/office/drawing/2015/06/chart">
            <c:ext xmlns:c16="http://schemas.microsoft.com/office/drawing/2014/chart" uri="{C3380CC4-5D6E-409C-BE32-E72D297353CC}">
              <c16:uniqueId val="{00000018-7012-4C27-A43F-638061B4FAE3}"/>
            </c:ext>
          </c:extLst>
        </c:ser>
        <c:dLbls>
          <c:dLblPos val="outEnd"/>
          <c:showLegendKey val="0"/>
          <c:showVal val="1"/>
          <c:showCatName val="0"/>
          <c:showSerName val="0"/>
          <c:showPercent val="0"/>
          <c:showBubbleSize val="0"/>
        </c:dLbls>
        <c:gapWidth val="45"/>
        <c:axId val="93990912"/>
        <c:axId val="93998464"/>
      </c:barChart>
      <c:catAx>
        <c:axId val="93990912"/>
        <c:scaling>
          <c:orientation val="minMax"/>
        </c:scaling>
        <c:delete val="0"/>
        <c:axPos val="l"/>
        <c:numFmt formatCode="General" sourceLinked="1"/>
        <c:majorTickMark val="out"/>
        <c:minorTickMark val="none"/>
        <c:tickLblPos val="nextTo"/>
        <c:spPr>
          <a:ln w="6350">
            <a:solidFill>
              <a:schemeClr val="tx1"/>
            </a:solidFill>
          </a:ln>
        </c:spPr>
        <c:crossAx val="93998464"/>
        <c:crosses val="autoZero"/>
        <c:auto val="1"/>
        <c:lblAlgn val="ctr"/>
        <c:lblOffset val="100"/>
        <c:noMultiLvlLbl val="0"/>
      </c:catAx>
      <c:valAx>
        <c:axId val="93998464"/>
        <c:scaling>
          <c:orientation val="minMax"/>
        </c:scaling>
        <c:delete val="0"/>
        <c:axPos val="b"/>
        <c:majorGridlines>
          <c:spPr>
            <a:ln>
              <a:noFill/>
            </a:ln>
          </c:spPr>
        </c:majorGridlines>
        <c:numFmt formatCode="0%" sourceLinked="1"/>
        <c:majorTickMark val="out"/>
        <c:minorTickMark val="none"/>
        <c:tickLblPos val="none"/>
        <c:spPr>
          <a:ln>
            <a:noFill/>
          </a:ln>
        </c:spPr>
        <c:crossAx val="93990912"/>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015167118183449"/>
          <c:y val="0.16400211009179588"/>
          <c:w val="0.83253944006221536"/>
          <c:h val="0.58094255752560109"/>
        </c:manualLayout>
      </c:layout>
      <c:lineChart>
        <c:grouping val="standard"/>
        <c:varyColors val="0"/>
        <c:ser>
          <c:idx val="0"/>
          <c:order val="0"/>
          <c:tx>
            <c:strRef>
              <c:f>Sheet1!$B$1</c:f>
              <c:strCache>
                <c:ptCount val="1"/>
                <c:pt idx="0">
                  <c:v>Canada</c:v>
                </c:pt>
              </c:strCache>
            </c:strRef>
          </c:tx>
          <c:spPr>
            <a:ln w="31750">
              <a:solidFill>
                <a:sysClr val="windowText" lastClr="000000"/>
              </a:solidFill>
            </a:ln>
          </c:spPr>
          <c:marker>
            <c:symbol val="diamond"/>
            <c:size val="9"/>
            <c:spPr>
              <a:solidFill>
                <a:srgbClr val="D8D2BC"/>
              </a:solidFill>
              <a:ln w="6350">
                <a:solidFill>
                  <a:sysClr val="windowText" lastClr="000000"/>
                </a:solidFill>
              </a:ln>
            </c:spPr>
          </c:marker>
          <c:dLbls>
            <c:spPr>
              <a:noFill/>
              <a:ln>
                <a:noFill/>
              </a:ln>
              <a:effectLst/>
            </c:spPr>
            <c:txPr>
              <a:bodyPr/>
              <a:lstStyle/>
              <a:p>
                <a:pPr>
                  <a:defRPr sz="1200">
                    <a:latin typeface="Arial Narrow" panose="020B060602020203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Sheet1!$A$2:$A$4</c:f>
              <c:numCache>
                <c:formatCode>General</c:formatCode>
                <c:ptCount val="3"/>
                <c:pt idx="0">
                  <c:v>2010</c:v>
                </c:pt>
                <c:pt idx="1">
                  <c:v>2013</c:v>
                </c:pt>
                <c:pt idx="2">
                  <c:v>2016</c:v>
                </c:pt>
              </c:numCache>
            </c:numRef>
          </c:cat>
          <c:val>
            <c:numRef>
              <c:f>Sheet1!$B$2:$B$4</c:f>
              <c:numCache>
                <c:formatCode>0%</c:formatCode>
                <c:ptCount val="3"/>
                <c:pt idx="0">
                  <c:v>0.56000000000000005</c:v>
                </c:pt>
                <c:pt idx="1">
                  <c:v>0.56999999999999995</c:v>
                </c:pt>
                <c:pt idx="2">
                  <c:v>0.56000000000000005</c:v>
                </c:pt>
              </c:numCache>
            </c:numRef>
          </c:val>
          <c:smooth val="0"/>
          <c:extLst xmlns:c16r2="http://schemas.microsoft.com/office/drawing/2015/06/chart">
            <c:ext xmlns:c16="http://schemas.microsoft.com/office/drawing/2014/chart" uri="{C3380CC4-5D6E-409C-BE32-E72D297353CC}">
              <c16:uniqueId val="{00000000-AF7C-422A-9F97-8B1BA49DECCE}"/>
            </c:ext>
          </c:extLst>
        </c:ser>
        <c:ser>
          <c:idx val="1"/>
          <c:order val="1"/>
          <c:tx>
            <c:strRef>
              <c:f>Sheet1!$C$1</c:f>
              <c:strCache>
                <c:ptCount val="1"/>
                <c:pt idx="0">
                  <c:v>CMWF average</c:v>
                </c:pt>
              </c:strCache>
            </c:strRef>
          </c:tx>
          <c:spPr>
            <a:ln w="31750">
              <a:solidFill>
                <a:sysClr val="windowText" lastClr="000000"/>
              </a:solidFill>
              <a:prstDash val="solid"/>
            </a:ln>
          </c:spPr>
          <c:marker>
            <c:symbol val="square"/>
            <c:size val="8"/>
            <c:spPr>
              <a:solidFill>
                <a:schemeClr val="tx1"/>
              </a:solidFill>
              <a:ln w="6350">
                <a:solidFill>
                  <a:sysClr val="windowText" lastClr="000000"/>
                </a:solidFill>
              </a:ln>
            </c:spPr>
          </c:marker>
          <c:dLbls>
            <c:spPr>
              <a:noFill/>
              <a:ln>
                <a:noFill/>
              </a:ln>
              <a:effectLst/>
            </c:spPr>
            <c:txPr>
              <a:bodyPr/>
              <a:lstStyle/>
              <a:p>
                <a:pPr>
                  <a:defRPr sz="1200">
                    <a:latin typeface="Arial Narrow" panose="020B0606020202030204" pitchFamily="34" charset="0"/>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Sheet1!$A$2:$A$4</c:f>
              <c:numCache>
                <c:formatCode>General</c:formatCode>
                <c:ptCount val="3"/>
                <c:pt idx="0">
                  <c:v>2010</c:v>
                </c:pt>
                <c:pt idx="1">
                  <c:v>2013</c:v>
                </c:pt>
                <c:pt idx="2">
                  <c:v>2016</c:v>
                </c:pt>
              </c:numCache>
            </c:numRef>
          </c:cat>
          <c:val>
            <c:numRef>
              <c:f>Sheet1!$C$2:$C$4</c:f>
              <c:numCache>
                <c:formatCode>0%</c:formatCode>
                <c:ptCount val="3"/>
                <c:pt idx="0">
                  <c:v>0.35</c:v>
                </c:pt>
                <c:pt idx="1">
                  <c:v>0.32</c:v>
                </c:pt>
                <c:pt idx="2">
                  <c:v>0.36</c:v>
                </c:pt>
              </c:numCache>
            </c:numRef>
          </c:val>
          <c:smooth val="0"/>
          <c:extLst xmlns:c16r2="http://schemas.microsoft.com/office/drawing/2015/06/chart">
            <c:ext xmlns:c16="http://schemas.microsoft.com/office/drawing/2014/chart" uri="{C3380CC4-5D6E-409C-BE32-E72D297353CC}">
              <c16:uniqueId val="{00000001-AF7C-422A-9F97-8B1BA49DECCE}"/>
            </c:ext>
          </c:extLst>
        </c:ser>
        <c:dLbls>
          <c:showLegendKey val="0"/>
          <c:showVal val="0"/>
          <c:showCatName val="0"/>
          <c:showSerName val="0"/>
          <c:showPercent val="0"/>
          <c:showBubbleSize val="0"/>
        </c:dLbls>
        <c:marker val="1"/>
        <c:smooth val="0"/>
        <c:axId val="94482432"/>
        <c:axId val="94483968"/>
      </c:lineChart>
      <c:catAx>
        <c:axId val="94482432"/>
        <c:scaling>
          <c:orientation val="minMax"/>
        </c:scaling>
        <c:delete val="0"/>
        <c:axPos val="b"/>
        <c:numFmt formatCode="General" sourceLinked="1"/>
        <c:majorTickMark val="out"/>
        <c:minorTickMark val="none"/>
        <c:tickLblPos val="nextTo"/>
        <c:spPr>
          <a:ln w="6350">
            <a:solidFill>
              <a:sysClr val="windowText" lastClr="000000"/>
            </a:solidFill>
          </a:ln>
        </c:spPr>
        <c:txPr>
          <a:bodyPr/>
          <a:lstStyle/>
          <a:p>
            <a:pPr>
              <a:defRPr sz="1300">
                <a:latin typeface="Arial Narrow" panose="020B0606020202030204" pitchFamily="34" charset="0"/>
              </a:defRPr>
            </a:pPr>
            <a:endParaRPr lang="en-US"/>
          </a:p>
        </c:txPr>
        <c:crossAx val="94483968"/>
        <c:crosses val="autoZero"/>
        <c:auto val="1"/>
        <c:lblAlgn val="ctr"/>
        <c:lblOffset val="100"/>
        <c:noMultiLvlLbl val="0"/>
      </c:catAx>
      <c:valAx>
        <c:axId val="94483968"/>
        <c:scaling>
          <c:orientation val="minMax"/>
        </c:scaling>
        <c:delete val="0"/>
        <c:axPos val="l"/>
        <c:numFmt formatCode="0%" sourceLinked="1"/>
        <c:majorTickMark val="out"/>
        <c:minorTickMark val="none"/>
        <c:tickLblPos val="nextTo"/>
        <c:spPr>
          <a:ln w="6350">
            <a:solidFill>
              <a:sysClr val="windowText" lastClr="000000"/>
            </a:solidFill>
          </a:ln>
        </c:spPr>
        <c:txPr>
          <a:bodyPr/>
          <a:lstStyle/>
          <a:p>
            <a:pPr>
              <a:defRPr sz="1200">
                <a:latin typeface="Arial Narrow" panose="020B0606020202030204" pitchFamily="34" charset="0"/>
              </a:defRPr>
            </a:pPr>
            <a:endParaRPr lang="en-US"/>
          </a:p>
        </c:txPr>
        <c:crossAx val="94482432"/>
        <c:crosses val="autoZero"/>
        <c:crossBetween val="between"/>
      </c:valAx>
    </c:plotArea>
    <c:legend>
      <c:legendPos val="b"/>
      <c:layout>
        <c:manualLayout>
          <c:xMode val="edge"/>
          <c:yMode val="edge"/>
          <c:x val="0.1309063950159384"/>
          <c:y val="0.8824432078687785"/>
          <c:w val="0.84333044191671014"/>
          <c:h val="9.5638990216376452E-2"/>
        </c:manualLayout>
      </c:layout>
      <c:overlay val="0"/>
      <c:txPr>
        <a:bodyPr/>
        <a:lstStyle/>
        <a:p>
          <a:pPr>
            <a:defRPr sz="1800" baseline="14000">
              <a:latin typeface="Arial Narrow" panose="020B0606020202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441993624639998"/>
          <c:y val="0.1509478129915679"/>
          <c:w val="0.8382711749976498"/>
          <c:h val="0.6174967032528772"/>
        </c:manualLayout>
      </c:layout>
      <c:lineChart>
        <c:grouping val="standard"/>
        <c:varyColors val="0"/>
        <c:ser>
          <c:idx val="0"/>
          <c:order val="0"/>
          <c:tx>
            <c:strRef>
              <c:f>Sheet1!$B$1</c:f>
              <c:strCache>
                <c:ptCount val="1"/>
                <c:pt idx="0">
                  <c:v>Canada</c:v>
                </c:pt>
              </c:strCache>
            </c:strRef>
          </c:tx>
          <c:spPr>
            <a:ln w="31750">
              <a:solidFill>
                <a:sysClr val="windowText" lastClr="000000"/>
              </a:solidFill>
            </a:ln>
          </c:spPr>
          <c:marker>
            <c:symbol val="diamond"/>
            <c:size val="9"/>
            <c:spPr>
              <a:solidFill>
                <a:srgbClr val="D8D2BC"/>
              </a:solidFill>
              <a:ln w="6350">
                <a:solidFill>
                  <a:sysClr val="windowText" lastClr="000000"/>
                </a:solidFill>
              </a:ln>
            </c:spPr>
          </c:marker>
          <c:dLbls>
            <c:spPr>
              <a:noFill/>
              <a:ln>
                <a:noFill/>
              </a:ln>
              <a:effectLst/>
            </c:spPr>
            <c:txPr>
              <a:bodyPr/>
              <a:lstStyle/>
              <a:p>
                <a:pPr>
                  <a:defRPr sz="1200">
                    <a:latin typeface="Arial Narrow" panose="020B0606020202030204" pitchFamily="34" charset="0"/>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Sheet1!$A$2:$A$4</c:f>
              <c:numCache>
                <c:formatCode>General</c:formatCode>
                <c:ptCount val="3"/>
                <c:pt idx="0">
                  <c:v>2010</c:v>
                </c:pt>
                <c:pt idx="1">
                  <c:v>2013</c:v>
                </c:pt>
                <c:pt idx="2">
                  <c:v>2016</c:v>
                </c:pt>
              </c:numCache>
            </c:numRef>
          </c:cat>
          <c:val>
            <c:numRef>
              <c:f>Sheet1!$B$2:$B$4</c:f>
              <c:numCache>
                <c:formatCode>0%</c:formatCode>
                <c:ptCount val="3"/>
                <c:pt idx="0">
                  <c:v>0.42</c:v>
                </c:pt>
                <c:pt idx="1">
                  <c:v>0.38</c:v>
                </c:pt>
                <c:pt idx="2">
                  <c:v>0.43</c:v>
                </c:pt>
              </c:numCache>
            </c:numRef>
          </c:val>
          <c:smooth val="0"/>
          <c:extLst xmlns:c16r2="http://schemas.microsoft.com/office/drawing/2015/06/chart">
            <c:ext xmlns:c16="http://schemas.microsoft.com/office/drawing/2014/chart" uri="{C3380CC4-5D6E-409C-BE32-E72D297353CC}">
              <c16:uniqueId val="{00000000-0401-400B-9806-671F8B66F4E8}"/>
            </c:ext>
          </c:extLst>
        </c:ser>
        <c:ser>
          <c:idx val="1"/>
          <c:order val="1"/>
          <c:tx>
            <c:strRef>
              <c:f>Sheet1!$C$1</c:f>
              <c:strCache>
                <c:ptCount val="1"/>
                <c:pt idx="0">
                  <c:v>CMWF average</c:v>
                </c:pt>
              </c:strCache>
            </c:strRef>
          </c:tx>
          <c:spPr>
            <a:ln w="31750" cmpd="sng">
              <a:solidFill>
                <a:sysClr val="windowText" lastClr="000000"/>
              </a:solidFill>
              <a:prstDash val="solid"/>
            </a:ln>
          </c:spPr>
          <c:marker>
            <c:symbol val="square"/>
            <c:size val="8"/>
            <c:spPr>
              <a:solidFill>
                <a:sysClr val="windowText" lastClr="000000"/>
              </a:solidFill>
              <a:ln w="6350">
                <a:solidFill>
                  <a:sysClr val="windowText" lastClr="000000"/>
                </a:solidFill>
              </a:ln>
            </c:spPr>
          </c:marker>
          <c:dLbls>
            <c:spPr>
              <a:noFill/>
              <a:ln>
                <a:noFill/>
              </a:ln>
              <a:effectLst/>
            </c:spPr>
            <c:txPr>
              <a:bodyPr/>
              <a:lstStyle/>
              <a:p>
                <a:pPr>
                  <a:defRPr sz="1200">
                    <a:latin typeface="Arial Narrow" panose="020B060602020203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Sheet1!$A$2:$A$4</c:f>
              <c:numCache>
                <c:formatCode>General</c:formatCode>
                <c:ptCount val="3"/>
                <c:pt idx="0">
                  <c:v>2010</c:v>
                </c:pt>
                <c:pt idx="1">
                  <c:v>2013</c:v>
                </c:pt>
                <c:pt idx="2">
                  <c:v>2016</c:v>
                </c:pt>
              </c:numCache>
            </c:numRef>
          </c:cat>
          <c:val>
            <c:numRef>
              <c:f>Sheet1!$C$2:$C$4</c:f>
              <c:numCache>
                <c:formatCode>0%</c:formatCode>
                <c:ptCount val="3"/>
                <c:pt idx="0">
                  <c:v>0.62</c:v>
                </c:pt>
                <c:pt idx="1">
                  <c:v>0.54549999999999998</c:v>
                </c:pt>
                <c:pt idx="2">
                  <c:v>0.56999999999999995</c:v>
                </c:pt>
              </c:numCache>
            </c:numRef>
          </c:val>
          <c:smooth val="0"/>
          <c:extLst xmlns:c16r2="http://schemas.microsoft.com/office/drawing/2015/06/chart">
            <c:ext xmlns:c16="http://schemas.microsoft.com/office/drawing/2014/chart" uri="{C3380CC4-5D6E-409C-BE32-E72D297353CC}">
              <c16:uniqueId val="{00000001-0401-400B-9806-671F8B66F4E8}"/>
            </c:ext>
          </c:extLst>
        </c:ser>
        <c:dLbls>
          <c:showLegendKey val="0"/>
          <c:showVal val="0"/>
          <c:showCatName val="0"/>
          <c:showSerName val="0"/>
          <c:showPercent val="0"/>
          <c:showBubbleSize val="0"/>
        </c:dLbls>
        <c:marker val="1"/>
        <c:smooth val="0"/>
        <c:axId val="41294080"/>
        <c:axId val="41337600"/>
      </c:lineChart>
      <c:catAx>
        <c:axId val="41294080"/>
        <c:scaling>
          <c:orientation val="minMax"/>
        </c:scaling>
        <c:delete val="0"/>
        <c:axPos val="b"/>
        <c:numFmt formatCode="General" sourceLinked="1"/>
        <c:majorTickMark val="out"/>
        <c:minorTickMark val="none"/>
        <c:tickLblPos val="nextTo"/>
        <c:spPr>
          <a:ln w="6350">
            <a:solidFill>
              <a:sysClr val="windowText" lastClr="000000"/>
            </a:solidFill>
          </a:ln>
        </c:spPr>
        <c:txPr>
          <a:bodyPr/>
          <a:lstStyle/>
          <a:p>
            <a:pPr>
              <a:defRPr sz="1300">
                <a:latin typeface="Arial Narrow" panose="020B0606020202030204" pitchFamily="34" charset="0"/>
              </a:defRPr>
            </a:pPr>
            <a:endParaRPr lang="en-US"/>
          </a:p>
        </c:txPr>
        <c:crossAx val="41337600"/>
        <c:crosses val="autoZero"/>
        <c:auto val="1"/>
        <c:lblAlgn val="ctr"/>
        <c:lblOffset val="100"/>
        <c:noMultiLvlLbl val="0"/>
      </c:catAx>
      <c:valAx>
        <c:axId val="41337600"/>
        <c:scaling>
          <c:orientation val="minMax"/>
        </c:scaling>
        <c:delete val="0"/>
        <c:axPos val="l"/>
        <c:numFmt formatCode="0%" sourceLinked="1"/>
        <c:majorTickMark val="out"/>
        <c:minorTickMark val="none"/>
        <c:tickLblPos val="nextTo"/>
        <c:spPr>
          <a:ln w="6350">
            <a:solidFill>
              <a:sysClr val="windowText" lastClr="000000"/>
            </a:solidFill>
          </a:ln>
        </c:spPr>
        <c:txPr>
          <a:bodyPr/>
          <a:lstStyle/>
          <a:p>
            <a:pPr>
              <a:defRPr sz="1200">
                <a:latin typeface="Arial Narrow" panose="020B0606020202030204" pitchFamily="34" charset="0"/>
              </a:defRPr>
            </a:pPr>
            <a:endParaRPr lang="en-US"/>
          </a:p>
        </c:txPr>
        <c:crossAx val="41294080"/>
        <c:crosses val="autoZero"/>
        <c:crossBetween val="between"/>
      </c:valAx>
    </c:plotArea>
    <c:legend>
      <c:legendPos val="b"/>
      <c:layout>
        <c:manualLayout>
          <c:xMode val="edge"/>
          <c:yMode val="edge"/>
          <c:x val="0.11394780921777922"/>
          <c:y val="0.88188614106176211"/>
          <c:w val="0.82976357327818273"/>
          <c:h val="9.6092195054142376E-2"/>
        </c:manualLayout>
      </c:layout>
      <c:overlay val="0"/>
      <c:txPr>
        <a:bodyPr/>
        <a:lstStyle/>
        <a:p>
          <a:pPr>
            <a:defRPr sz="1800" baseline="14000">
              <a:latin typeface="Arial Narrow" panose="020B0606020202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585876701530516E-2"/>
          <c:y val="0.16112774797809956"/>
          <c:w val="0.9204270513152859"/>
          <c:h val="0.55452837681147904"/>
        </c:manualLayout>
      </c:layout>
      <c:barChart>
        <c:barDir val="col"/>
        <c:grouping val="clustered"/>
        <c:varyColors val="0"/>
        <c:ser>
          <c:idx val="0"/>
          <c:order val="0"/>
          <c:tx>
            <c:strRef>
              <c:f>Sheet1!$C$1</c:f>
              <c:strCache>
                <c:ptCount val="1"/>
                <c:pt idx="0">
                  <c:v>Median waits (days)</c:v>
                </c:pt>
              </c:strCache>
            </c:strRef>
          </c:tx>
          <c:spPr>
            <a:solidFill>
              <a:srgbClr val="82BAB5"/>
            </a:solidFill>
            <a:ln w="6350">
              <a:solidFill>
                <a:schemeClr val="tx1"/>
              </a:solidFill>
            </a:ln>
          </c:spPr>
          <c:invertIfNegative val="0"/>
          <c:dPt>
            <c:idx val="0"/>
            <c:invertIfNegative val="0"/>
            <c:bubble3D val="0"/>
            <c:spPr>
              <a:solidFill>
                <a:srgbClr val="D8D2BC"/>
              </a:solidFill>
              <a:ln w="6350">
                <a:solidFill>
                  <a:schemeClr val="tx1"/>
                </a:solidFill>
              </a:ln>
            </c:spPr>
            <c:extLst xmlns:c16r2="http://schemas.microsoft.com/office/drawing/2015/06/chart">
              <c:ext xmlns:c16="http://schemas.microsoft.com/office/drawing/2014/chart" uri="{C3380CC4-5D6E-409C-BE32-E72D297353CC}">
                <c16:uniqueId val="{00000001-D7C7-45F2-95BD-44DDD3A058B8}"/>
              </c:ext>
            </c:extLst>
          </c:dPt>
          <c:dPt>
            <c:idx val="1"/>
            <c:invertIfNegative val="0"/>
            <c:bubble3D val="0"/>
            <c:spPr>
              <a:solidFill>
                <a:schemeClr val="tx1"/>
              </a:solidFill>
              <a:ln w="6350">
                <a:solidFill>
                  <a:schemeClr val="tx1"/>
                </a:solidFill>
              </a:ln>
            </c:spPr>
            <c:extLst xmlns:c16r2="http://schemas.microsoft.com/office/drawing/2015/06/chart">
              <c:ext xmlns:c16="http://schemas.microsoft.com/office/drawing/2014/chart" uri="{C3380CC4-5D6E-409C-BE32-E72D297353CC}">
                <c16:uniqueId val="{00000003-D7C7-45F2-95BD-44DDD3A058B8}"/>
              </c:ext>
            </c:extLst>
          </c:dPt>
          <c:dPt>
            <c:idx val="2"/>
            <c:invertIfNegative val="0"/>
            <c:bubble3D val="0"/>
            <c:spPr>
              <a:solidFill>
                <a:srgbClr val="D8D2BC"/>
              </a:solidFill>
              <a:ln w="6350">
                <a:solidFill>
                  <a:schemeClr val="tx1"/>
                </a:solidFill>
              </a:ln>
            </c:spPr>
            <c:extLst xmlns:c16r2="http://schemas.microsoft.com/office/drawing/2015/06/chart">
              <c:ext xmlns:c16="http://schemas.microsoft.com/office/drawing/2014/chart" uri="{C3380CC4-5D6E-409C-BE32-E72D297353CC}">
                <c16:uniqueId val="{00000005-D7C7-45F2-95BD-44DDD3A058B8}"/>
              </c:ext>
            </c:extLst>
          </c:dPt>
          <c:dPt>
            <c:idx val="3"/>
            <c:invertIfNegative val="0"/>
            <c:bubble3D val="0"/>
            <c:spPr>
              <a:solidFill>
                <a:schemeClr val="tx1"/>
              </a:solidFill>
              <a:ln w="6350">
                <a:solidFill>
                  <a:schemeClr val="tx1"/>
                </a:solidFill>
              </a:ln>
            </c:spPr>
            <c:extLst xmlns:c16r2="http://schemas.microsoft.com/office/drawing/2015/06/chart">
              <c:ext xmlns:c16="http://schemas.microsoft.com/office/drawing/2014/chart" uri="{C3380CC4-5D6E-409C-BE32-E72D297353CC}">
                <c16:uniqueId val="{00000007-D7C7-45F2-95BD-44DDD3A058B8}"/>
              </c:ext>
            </c:extLst>
          </c:dPt>
          <c:dPt>
            <c:idx val="4"/>
            <c:invertIfNegative val="0"/>
            <c:bubble3D val="0"/>
            <c:spPr>
              <a:solidFill>
                <a:srgbClr val="D8D2BC"/>
              </a:solidFill>
              <a:ln w="6350">
                <a:solidFill>
                  <a:schemeClr val="tx1"/>
                </a:solidFill>
              </a:ln>
            </c:spPr>
            <c:extLst xmlns:c16r2="http://schemas.microsoft.com/office/drawing/2015/06/chart">
              <c:ext xmlns:c16="http://schemas.microsoft.com/office/drawing/2014/chart" uri="{C3380CC4-5D6E-409C-BE32-E72D297353CC}">
                <c16:uniqueId val="{00000009-D7C7-45F2-95BD-44DDD3A058B8}"/>
              </c:ext>
            </c:extLst>
          </c:dPt>
          <c:dPt>
            <c:idx val="5"/>
            <c:invertIfNegative val="0"/>
            <c:bubble3D val="0"/>
            <c:spPr>
              <a:solidFill>
                <a:schemeClr val="tx1"/>
              </a:solidFill>
              <a:ln w="6350">
                <a:solidFill>
                  <a:schemeClr val="tx1"/>
                </a:solidFill>
              </a:ln>
            </c:spPr>
            <c:extLst xmlns:c16r2="http://schemas.microsoft.com/office/drawing/2015/06/chart">
              <c:ext xmlns:c16="http://schemas.microsoft.com/office/drawing/2014/chart" uri="{C3380CC4-5D6E-409C-BE32-E72D297353CC}">
                <c16:uniqueId val="{0000000B-D7C7-45F2-95BD-44DDD3A058B8}"/>
              </c:ext>
            </c:extLst>
          </c:dPt>
          <c:dLbls>
            <c:spPr>
              <a:noFill/>
              <a:ln>
                <a:noFill/>
              </a:ln>
              <a:effectLst/>
            </c:spPr>
            <c:txPr>
              <a:bodyPr/>
              <a:lstStyle/>
              <a:p>
                <a:pPr>
                  <a:defRPr>
                    <a:solidFill>
                      <a:schemeClr val="tx1"/>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Sheet1!$A$2:$B$7</c:f>
              <c:multiLvlStrCache>
                <c:ptCount val="6"/>
                <c:lvl>
                  <c:pt idx="0">
                    <c:v>Canada</c:v>
                  </c:pt>
                  <c:pt idx="1">
                    <c:v>CMWF average</c:v>
                  </c:pt>
                  <c:pt idx="2">
                    <c:v>Canada</c:v>
                  </c:pt>
                  <c:pt idx="3">
                    <c:v>CMWF average</c:v>
                  </c:pt>
                  <c:pt idx="4">
                    <c:v>Canada</c:v>
                  </c:pt>
                  <c:pt idx="5">
                    <c:v>CMWF average</c:v>
                  </c:pt>
                </c:lvl>
                <c:lvl>
                  <c:pt idx="0">
                    <c:v>Cataract surgery</c:v>
                  </c:pt>
                  <c:pt idx="2">
                    <c:v>Hip replacement</c:v>
                  </c:pt>
                  <c:pt idx="4">
                    <c:v>Knee replacement</c:v>
                  </c:pt>
                </c:lvl>
              </c:multiLvlStrCache>
            </c:multiLvlStrRef>
          </c:cat>
          <c:val>
            <c:numRef>
              <c:f>Sheet1!$C$2:$C$7</c:f>
              <c:numCache>
                <c:formatCode>0</c:formatCode>
                <c:ptCount val="6"/>
                <c:pt idx="0">
                  <c:v>48</c:v>
                </c:pt>
                <c:pt idx="1">
                  <c:v>72.599999999999994</c:v>
                </c:pt>
                <c:pt idx="2">
                  <c:v>87</c:v>
                </c:pt>
                <c:pt idx="3">
                  <c:v>100.2</c:v>
                </c:pt>
                <c:pt idx="4">
                  <c:v>98</c:v>
                </c:pt>
                <c:pt idx="5">
                  <c:v>126</c:v>
                </c:pt>
              </c:numCache>
            </c:numRef>
          </c:val>
          <c:extLst xmlns:c16r2="http://schemas.microsoft.com/office/drawing/2015/06/chart">
            <c:ext xmlns:c16="http://schemas.microsoft.com/office/drawing/2014/chart" uri="{C3380CC4-5D6E-409C-BE32-E72D297353CC}">
              <c16:uniqueId val="{0000000C-D7C7-45F2-95BD-44DDD3A058B8}"/>
            </c:ext>
          </c:extLst>
        </c:ser>
        <c:dLbls>
          <c:dLblPos val="outEnd"/>
          <c:showLegendKey val="0"/>
          <c:showVal val="1"/>
          <c:showCatName val="0"/>
          <c:showSerName val="0"/>
          <c:showPercent val="0"/>
          <c:showBubbleSize val="0"/>
        </c:dLbls>
        <c:gapWidth val="45"/>
        <c:axId val="91303936"/>
        <c:axId val="93163520"/>
      </c:barChart>
      <c:catAx>
        <c:axId val="91303936"/>
        <c:scaling>
          <c:orientation val="minMax"/>
        </c:scaling>
        <c:delete val="0"/>
        <c:axPos val="b"/>
        <c:numFmt formatCode="General" sourceLinked="1"/>
        <c:majorTickMark val="out"/>
        <c:minorTickMark val="none"/>
        <c:tickLblPos val="nextTo"/>
        <c:spPr>
          <a:ln w="6350">
            <a:solidFill>
              <a:schemeClr val="tx1"/>
            </a:solidFill>
          </a:ln>
        </c:spPr>
        <c:txPr>
          <a:bodyPr/>
          <a:lstStyle/>
          <a:p>
            <a:pPr>
              <a:defRPr sz="1300"/>
            </a:pPr>
            <a:endParaRPr lang="en-US"/>
          </a:p>
        </c:txPr>
        <c:crossAx val="93163520"/>
        <c:crosses val="autoZero"/>
        <c:auto val="1"/>
        <c:lblAlgn val="ctr"/>
        <c:lblOffset val="100"/>
        <c:noMultiLvlLbl val="0"/>
      </c:catAx>
      <c:valAx>
        <c:axId val="93163520"/>
        <c:scaling>
          <c:orientation val="minMax"/>
        </c:scaling>
        <c:delete val="1"/>
        <c:axPos val="l"/>
        <c:majorGridlines>
          <c:spPr>
            <a:ln>
              <a:noFill/>
            </a:ln>
          </c:spPr>
        </c:majorGridlines>
        <c:numFmt formatCode="0" sourceLinked="1"/>
        <c:majorTickMark val="out"/>
        <c:minorTickMark val="none"/>
        <c:tickLblPos val="nextTo"/>
        <c:crossAx val="91303936"/>
        <c:crosses val="autoZero"/>
        <c:crossBetween val="between"/>
      </c:valAx>
    </c:plotArea>
    <c:plotVisOnly val="1"/>
    <c:dispBlanksAs val="gap"/>
    <c:showDLblsOverMax val="0"/>
  </c:chart>
  <c:spPr>
    <a:ln w="12700">
      <a:noFill/>
    </a:ln>
  </c:spPr>
  <c:txPr>
    <a:bodyPr/>
    <a:lstStyle/>
    <a:p>
      <a:pPr>
        <a:defRPr sz="1200">
          <a:latin typeface="Arial Narrow" panose="020B0606020202030204" pitchFamily="34" charset="0"/>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1659437637631272"/>
          <c:w val="0.52035255603637365"/>
          <c:h val="0.84747822906918313"/>
        </c:manualLayout>
      </c:layout>
      <c:barChart>
        <c:barDir val="bar"/>
        <c:grouping val="clustered"/>
        <c:varyColors val="0"/>
        <c:ser>
          <c:idx val="0"/>
          <c:order val="0"/>
          <c:tx>
            <c:strRef>
              <c:f>Sheet1!$B$1</c:f>
              <c:strCache>
                <c:ptCount val="1"/>
                <c:pt idx="0">
                  <c:v>Column2</c:v>
                </c:pt>
              </c:strCache>
            </c:strRef>
          </c:tx>
          <c:spPr>
            <a:solidFill>
              <a:sysClr val="window" lastClr="FFFFFF">
                <a:lumMod val="75000"/>
              </a:sysClr>
            </a:solidFill>
            <a:ln w="6350">
              <a:solidFill>
                <a:schemeClr val="tx1"/>
              </a:solidFill>
            </a:ln>
          </c:spPr>
          <c:invertIfNegative val="0"/>
          <c:dPt>
            <c:idx val="0"/>
            <c:invertIfNegative val="0"/>
            <c:bubble3D val="0"/>
            <c:spPr>
              <a:solidFill>
                <a:srgbClr val="ED7024"/>
              </a:solidFill>
              <a:ln w="6350">
                <a:solidFill>
                  <a:schemeClr val="tx1"/>
                </a:solidFill>
              </a:ln>
            </c:spPr>
            <c:extLst xmlns:c16r2="http://schemas.microsoft.com/office/drawing/2015/06/chart">
              <c:ext xmlns:c16="http://schemas.microsoft.com/office/drawing/2014/chart" uri="{C3380CC4-5D6E-409C-BE32-E72D297353CC}">
                <c16:uniqueId val="{00000001-1DA1-4770-8A86-D84EDFE47600}"/>
              </c:ext>
            </c:extLst>
          </c:dPt>
          <c:dPt>
            <c:idx val="1"/>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3-1DA1-4770-8A86-D84EDFE47600}"/>
              </c:ext>
            </c:extLst>
          </c:dPt>
          <c:dPt>
            <c:idx val="2"/>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5-1DA1-4770-8A86-D84EDFE47600}"/>
              </c:ext>
            </c:extLst>
          </c:dPt>
          <c:dPt>
            <c:idx val="3"/>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7-1DA1-4770-8A86-D84EDFE47600}"/>
              </c:ext>
            </c:extLst>
          </c:dPt>
          <c:dPt>
            <c:idx val="4"/>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9-1DA1-4770-8A86-D84EDFE47600}"/>
              </c:ext>
            </c:extLst>
          </c:dPt>
          <c:dPt>
            <c:idx val="5"/>
            <c:invertIfNegative val="0"/>
            <c:bubble3D val="0"/>
            <c:spPr>
              <a:solidFill>
                <a:srgbClr val="000000"/>
              </a:solidFill>
              <a:ln w="6350">
                <a:solidFill>
                  <a:schemeClr val="tx1"/>
                </a:solidFill>
              </a:ln>
            </c:spPr>
            <c:extLst xmlns:c16r2="http://schemas.microsoft.com/office/drawing/2015/06/chart">
              <c:ext xmlns:c16="http://schemas.microsoft.com/office/drawing/2014/chart" uri="{C3380CC4-5D6E-409C-BE32-E72D297353CC}">
                <c16:uniqueId val="{0000000B-1DA1-4770-8A86-D84EDFE47600}"/>
              </c:ext>
            </c:extLst>
          </c:dPt>
          <c:dPt>
            <c:idx val="6"/>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D-1DA1-4770-8A86-D84EDFE47600}"/>
              </c:ext>
            </c:extLst>
          </c:dPt>
          <c:dPt>
            <c:idx val="7"/>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F-1DA1-4770-8A86-D84EDFE47600}"/>
              </c:ext>
            </c:extLst>
          </c:dPt>
          <c:dPt>
            <c:idx val="8"/>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1-1DA1-4770-8A86-D84EDFE47600}"/>
              </c:ext>
            </c:extLst>
          </c:dPt>
          <c:dPt>
            <c:idx val="9"/>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3-1DA1-4770-8A86-D84EDFE47600}"/>
              </c:ext>
            </c:extLst>
          </c:dPt>
          <c:dPt>
            <c:idx val="10"/>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5-1DA1-4770-8A86-D84EDFE47600}"/>
              </c:ext>
            </c:extLst>
          </c:dPt>
          <c:dPt>
            <c:idx val="11"/>
            <c:invertIfNegative val="0"/>
            <c:bubble3D val="0"/>
            <c:extLst xmlns:c16r2="http://schemas.microsoft.com/office/drawing/2015/06/chart">
              <c:ext xmlns:c16="http://schemas.microsoft.com/office/drawing/2014/chart" uri="{C3380CC4-5D6E-409C-BE32-E72D297353CC}">
                <c16:uniqueId val="{00000016-1DA1-4770-8A86-D84EDFE47600}"/>
              </c:ext>
            </c:extLst>
          </c:dPt>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Sheet1!$A$2:$A$13</c:f>
              <c:strCache>
                <c:ptCount val="12"/>
                <c:pt idx="0">
                  <c:v>Canada</c:v>
                </c:pt>
                <c:pt idx="1">
                  <c:v>New Zealand</c:v>
                </c:pt>
                <c:pt idx="2">
                  <c:v>Norway</c:v>
                </c:pt>
                <c:pt idx="3">
                  <c:v>United Kingdom</c:v>
                </c:pt>
                <c:pt idx="4">
                  <c:v>Sweden</c:v>
                </c:pt>
                <c:pt idx="5">
                  <c:v>CMWF average</c:v>
                </c:pt>
                <c:pt idx="6">
                  <c:v>Australia</c:v>
                </c:pt>
                <c:pt idx="7">
                  <c:v>Switzerland</c:v>
                </c:pt>
                <c:pt idx="8">
                  <c:v>Netherlands</c:v>
                </c:pt>
                <c:pt idx="9">
                  <c:v>United States</c:v>
                </c:pt>
                <c:pt idx="10">
                  <c:v>France</c:v>
                </c:pt>
                <c:pt idx="11">
                  <c:v>Germany</c:v>
                </c:pt>
              </c:strCache>
            </c:strRef>
          </c:cat>
          <c:val>
            <c:numRef>
              <c:f>Sheet1!$B$2:$B$13</c:f>
              <c:numCache>
                <c:formatCode>0%</c:formatCode>
                <c:ptCount val="12"/>
                <c:pt idx="0">
                  <c:v>0.18144923878464381</c:v>
                </c:pt>
                <c:pt idx="1">
                  <c:v>0.14873177445433927</c:v>
                </c:pt>
                <c:pt idx="2">
                  <c:v>0.14852854594175074</c:v>
                </c:pt>
                <c:pt idx="3">
                  <c:v>0.11696031781658212</c:v>
                </c:pt>
                <c:pt idx="4">
                  <c:v>0.11569710375866554</c:v>
                </c:pt>
                <c:pt idx="5">
                  <c:v>8.6321015882472693E-2</c:v>
                </c:pt>
                <c:pt idx="6">
                  <c:v>8.3554738390479763E-2</c:v>
                </c:pt>
                <c:pt idx="7">
                  <c:v>6.2019201710142774E-2</c:v>
                </c:pt>
                <c:pt idx="8">
                  <c:v>4.3467642018852462E-2</c:v>
                </c:pt>
                <c:pt idx="9">
                  <c:v>3.2999791786912307E-2</c:v>
                </c:pt>
                <c:pt idx="10">
                  <c:v>1.6122820044830923E-2</c:v>
                </c:pt>
                <c:pt idx="11">
                  <c:v>0</c:v>
                </c:pt>
              </c:numCache>
            </c:numRef>
          </c:val>
          <c:extLst xmlns:c16r2="http://schemas.microsoft.com/office/drawing/2015/06/chart">
            <c:ext xmlns:c16="http://schemas.microsoft.com/office/drawing/2014/chart" uri="{C3380CC4-5D6E-409C-BE32-E72D297353CC}">
              <c16:uniqueId val="{00000017-1DA1-4770-8A86-D84EDFE47600}"/>
            </c:ext>
          </c:extLst>
        </c:ser>
        <c:dLbls>
          <c:dLblPos val="outEnd"/>
          <c:showLegendKey val="0"/>
          <c:showVal val="1"/>
          <c:showCatName val="0"/>
          <c:showSerName val="0"/>
          <c:showPercent val="0"/>
          <c:showBubbleSize val="0"/>
        </c:dLbls>
        <c:gapWidth val="45"/>
        <c:axId val="94000640"/>
        <c:axId val="96700672"/>
      </c:barChart>
      <c:catAx>
        <c:axId val="94000640"/>
        <c:scaling>
          <c:orientation val="minMax"/>
        </c:scaling>
        <c:delete val="0"/>
        <c:axPos val="l"/>
        <c:numFmt formatCode="General" sourceLinked="1"/>
        <c:majorTickMark val="out"/>
        <c:minorTickMark val="none"/>
        <c:tickLblPos val="nextTo"/>
        <c:spPr>
          <a:ln w="6350">
            <a:solidFill>
              <a:schemeClr val="tx1"/>
            </a:solidFill>
          </a:ln>
        </c:spPr>
        <c:crossAx val="96700672"/>
        <c:crosses val="autoZero"/>
        <c:auto val="1"/>
        <c:lblAlgn val="ctr"/>
        <c:lblOffset val="100"/>
        <c:noMultiLvlLbl val="0"/>
      </c:catAx>
      <c:valAx>
        <c:axId val="96700672"/>
        <c:scaling>
          <c:orientation val="minMax"/>
        </c:scaling>
        <c:delete val="0"/>
        <c:axPos val="b"/>
        <c:majorGridlines>
          <c:spPr>
            <a:ln>
              <a:noFill/>
            </a:ln>
          </c:spPr>
        </c:majorGridlines>
        <c:numFmt formatCode="0%" sourceLinked="1"/>
        <c:majorTickMark val="out"/>
        <c:minorTickMark val="none"/>
        <c:tickLblPos val="none"/>
        <c:spPr>
          <a:ln>
            <a:noFill/>
          </a:ln>
        </c:spPr>
        <c:crossAx val="94000640"/>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63726471822854E-2"/>
          <c:y val="5.24733698469892E-2"/>
          <c:w val="0.85880144522948987"/>
          <c:h val="0.70059646885506599"/>
        </c:manualLayout>
      </c:layout>
      <c:barChart>
        <c:barDir val="col"/>
        <c:grouping val="clustered"/>
        <c:varyColors val="0"/>
        <c:ser>
          <c:idx val="0"/>
          <c:order val="0"/>
          <c:tx>
            <c:strRef>
              <c:f>Sheet1!$B$1</c:f>
              <c:strCache>
                <c:ptCount val="1"/>
                <c:pt idx="0">
                  <c:v>Canada</c:v>
                </c:pt>
              </c:strCache>
            </c:strRef>
          </c:tx>
          <c:spPr>
            <a:solidFill>
              <a:srgbClr val="D8D2BC"/>
            </a:solidFill>
            <a:ln w="6350">
              <a:solidFill>
                <a:schemeClr val="tx1"/>
              </a:solidFill>
            </a:ln>
          </c:spPr>
          <c:invertIfNegative val="0"/>
          <c:dLbls>
            <c:spPr>
              <a:noFill/>
              <a:ln>
                <a:noFill/>
              </a:ln>
              <a:effectLst/>
            </c:spPr>
            <c:txPr>
              <a:bodyPr/>
              <a:lstStyle/>
              <a:p>
                <a:pPr>
                  <a:defRPr sz="1200">
                    <a:latin typeface="Arial Narrow" panose="020B0606020202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18–24</c:v>
                </c:pt>
                <c:pt idx="1">
                  <c:v>25–34</c:v>
                </c:pt>
                <c:pt idx="2">
                  <c:v>35–49</c:v>
                </c:pt>
                <c:pt idx="3">
                  <c:v>50–64</c:v>
                </c:pt>
                <c:pt idx="4">
                  <c:v>65+</c:v>
                </c:pt>
              </c:strCache>
            </c:strRef>
          </c:cat>
          <c:val>
            <c:numRef>
              <c:f>Sheet1!$B$2:$B$6</c:f>
              <c:numCache>
                <c:formatCode>0%</c:formatCode>
                <c:ptCount val="5"/>
                <c:pt idx="0">
                  <c:v>0.1</c:v>
                </c:pt>
                <c:pt idx="1">
                  <c:v>0.17</c:v>
                </c:pt>
                <c:pt idx="2">
                  <c:v>0.15</c:v>
                </c:pt>
                <c:pt idx="3">
                  <c:v>0.11</c:v>
                </c:pt>
                <c:pt idx="4">
                  <c:v>7.0000000000000007E-2</c:v>
                </c:pt>
              </c:numCache>
            </c:numRef>
          </c:val>
          <c:extLst xmlns:c16r2="http://schemas.microsoft.com/office/drawing/2015/06/chart">
            <c:ext xmlns:c16="http://schemas.microsoft.com/office/drawing/2014/chart" uri="{C3380CC4-5D6E-409C-BE32-E72D297353CC}">
              <c16:uniqueId val="{00000000-6110-4DE4-8D32-21AE2E46E80F}"/>
            </c:ext>
          </c:extLst>
        </c:ser>
        <c:ser>
          <c:idx val="1"/>
          <c:order val="1"/>
          <c:tx>
            <c:strRef>
              <c:f>Sheet1!$C$1</c:f>
              <c:strCache>
                <c:ptCount val="1"/>
                <c:pt idx="0">
                  <c:v>CMWF average</c:v>
                </c:pt>
              </c:strCache>
            </c:strRef>
          </c:tx>
          <c:spPr>
            <a:solidFill>
              <a:schemeClr val="tx1"/>
            </a:solidFill>
            <a:ln w="6350">
              <a:solidFill>
                <a:schemeClr val="tx1"/>
              </a:solidFill>
            </a:ln>
          </c:spPr>
          <c:invertIfNegative val="0"/>
          <c:dLbls>
            <c:dLbl>
              <c:idx val="0"/>
              <c:layout>
                <c:manualLayout>
                  <c:x val="2.7665771341310659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6110-4DE4-8D32-21AE2E46E80F}"/>
                </c:ext>
              </c:extLst>
            </c:dLbl>
            <c:dLbl>
              <c:idx val="1"/>
              <c:layout>
                <c:manualLayout>
                  <c:x val="2.4207549923646828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6110-4DE4-8D32-21AE2E46E80F}"/>
                </c:ext>
              </c:extLst>
            </c:dLbl>
            <c:dLbl>
              <c:idx val="2"/>
              <c:layout>
                <c:manualLayout>
                  <c:x val="2.7665499040411632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6110-4DE4-8D32-21AE2E46E80F}"/>
                </c:ext>
              </c:extLst>
            </c:dLbl>
            <c:dLbl>
              <c:idx val="3"/>
              <c:layout>
                <c:manualLayout>
                  <c:x val="2.4207549923646828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6110-4DE4-8D32-21AE2E46E80F}"/>
                </c:ext>
              </c:extLst>
            </c:dLbl>
            <c:dLbl>
              <c:idx val="4"/>
              <c:layout>
                <c:manualLayout>
                  <c:x val="2.4207549923646828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6110-4DE4-8D32-21AE2E46E80F}"/>
                </c:ext>
              </c:extLst>
            </c:dLbl>
            <c:spPr>
              <a:noFill/>
              <a:ln>
                <a:noFill/>
              </a:ln>
              <a:effectLst/>
            </c:spPr>
            <c:txPr>
              <a:bodyPr/>
              <a:lstStyle/>
              <a:p>
                <a:pPr>
                  <a:defRPr sz="1200">
                    <a:latin typeface="Arial Narrow" panose="020B0606020202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18–24</c:v>
                </c:pt>
                <c:pt idx="1">
                  <c:v>25–34</c:v>
                </c:pt>
                <c:pt idx="2">
                  <c:v>35–49</c:v>
                </c:pt>
                <c:pt idx="3">
                  <c:v>50–64</c:v>
                </c:pt>
                <c:pt idx="4">
                  <c:v>65+</c:v>
                </c:pt>
              </c:strCache>
            </c:strRef>
          </c:cat>
          <c:val>
            <c:numRef>
              <c:f>Sheet1!$C$2:$C$6</c:f>
              <c:numCache>
                <c:formatCode>0%</c:formatCode>
                <c:ptCount val="5"/>
                <c:pt idx="0">
                  <c:v>0.09</c:v>
                </c:pt>
                <c:pt idx="1">
                  <c:v>0.1</c:v>
                </c:pt>
                <c:pt idx="2">
                  <c:v>0.1</c:v>
                </c:pt>
                <c:pt idx="3">
                  <c:v>0.09</c:v>
                </c:pt>
                <c:pt idx="4">
                  <c:v>0.06</c:v>
                </c:pt>
              </c:numCache>
            </c:numRef>
          </c:val>
          <c:extLst xmlns:c16r2="http://schemas.microsoft.com/office/drawing/2015/06/chart">
            <c:ext xmlns:c16="http://schemas.microsoft.com/office/drawing/2014/chart" uri="{C3380CC4-5D6E-409C-BE32-E72D297353CC}">
              <c16:uniqueId val="{00000006-6110-4DE4-8D32-21AE2E46E80F}"/>
            </c:ext>
          </c:extLst>
        </c:ser>
        <c:dLbls>
          <c:showLegendKey val="0"/>
          <c:showVal val="0"/>
          <c:showCatName val="0"/>
          <c:showSerName val="0"/>
          <c:showPercent val="0"/>
          <c:showBubbleSize val="0"/>
        </c:dLbls>
        <c:gapWidth val="150"/>
        <c:axId val="92341760"/>
        <c:axId val="92343296"/>
      </c:barChart>
      <c:catAx>
        <c:axId val="92341760"/>
        <c:scaling>
          <c:orientation val="minMax"/>
        </c:scaling>
        <c:delete val="0"/>
        <c:axPos val="b"/>
        <c:numFmt formatCode="General" sourceLinked="0"/>
        <c:majorTickMark val="out"/>
        <c:minorTickMark val="none"/>
        <c:tickLblPos val="nextTo"/>
        <c:spPr>
          <a:ln w="6350">
            <a:solidFill>
              <a:schemeClr val="tx1"/>
            </a:solidFill>
          </a:ln>
        </c:spPr>
        <c:txPr>
          <a:bodyPr/>
          <a:lstStyle/>
          <a:p>
            <a:pPr>
              <a:defRPr sz="1300">
                <a:latin typeface="Arial Narrow" panose="020B0606020202030204" pitchFamily="34" charset="0"/>
              </a:defRPr>
            </a:pPr>
            <a:endParaRPr lang="en-US"/>
          </a:p>
        </c:txPr>
        <c:crossAx val="92343296"/>
        <c:crosses val="autoZero"/>
        <c:auto val="1"/>
        <c:lblAlgn val="ctr"/>
        <c:lblOffset val="100"/>
        <c:noMultiLvlLbl val="0"/>
      </c:catAx>
      <c:valAx>
        <c:axId val="92343296"/>
        <c:scaling>
          <c:orientation val="minMax"/>
        </c:scaling>
        <c:delete val="0"/>
        <c:axPos val="l"/>
        <c:numFmt formatCode="0%" sourceLinked="1"/>
        <c:majorTickMark val="out"/>
        <c:minorTickMark val="none"/>
        <c:tickLblPos val="nextTo"/>
        <c:spPr>
          <a:ln w="6350">
            <a:solidFill>
              <a:schemeClr val="tx1"/>
            </a:solidFill>
          </a:ln>
        </c:spPr>
        <c:txPr>
          <a:bodyPr/>
          <a:lstStyle/>
          <a:p>
            <a:pPr>
              <a:defRPr sz="1200">
                <a:latin typeface="Arial Narrow" panose="020B0606020202030204" pitchFamily="34" charset="0"/>
              </a:defRPr>
            </a:pPr>
            <a:endParaRPr lang="en-US"/>
          </a:p>
        </c:txPr>
        <c:crossAx val="92341760"/>
        <c:crosses val="autoZero"/>
        <c:crossBetween val="between"/>
        <c:majorUnit val="5.000000000000001E-2"/>
      </c:valAx>
    </c:plotArea>
    <c:legend>
      <c:legendPos val="b"/>
      <c:layout>
        <c:manualLayout>
          <c:xMode val="edge"/>
          <c:yMode val="edge"/>
          <c:x val="0.10713869482911484"/>
          <c:y val="0.86988137679597277"/>
          <c:w val="0.86135908646315984"/>
          <c:h val="0.11386295256535028"/>
        </c:manualLayout>
      </c:layout>
      <c:overlay val="0"/>
      <c:txPr>
        <a:bodyPr/>
        <a:lstStyle/>
        <a:p>
          <a:pPr>
            <a:defRPr sz="1800" baseline="14000">
              <a:latin typeface="Arial Narrow" panose="020B0606020202030204" pitchFamily="34" charset="0"/>
            </a:defRPr>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2000974429094567"/>
          <c:w val="0.52035255603637365"/>
          <c:h val="0.84406305499237744"/>
        </c:manualLayout>
      </c:layout>
      <c:barChart>
        <c:barDir val="bar"/>
        <c:grouping val="clustered"/>
        <c:varyColors val="0"/>
        <c:ser>
          <c:idx val="0"/>
          <c:order val="0"/>
          <c:tx>
            <c:strRef>
              <c:f>Sheet1!$B$1</c:f>
              <c:strCache>
                <c:ptCount val="1"/>
                <c:pt idx="0">
                  <c:v>Column2</c:v>
                </c:pt>
              </c:strCache>
            </c:strRef>
          </c:tx>
          <c:spPr>
            <a:solidFill>
              <a:srgbClr val="BEBEBE"/>
            </a:solidFill>
            <a:ln w="6350">
              <a:solidFill>
                <a:schemeClr val="tx1"/>
              </a:solidFill>
            </a:ln>
          </c:spPr>
          <c:invertIfNegative val="0"/>
          <c:dPt>
            <c:idx val="0"/>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1-336E-443B-853A-EC0FCF54E223}"/>
              </c:ext>
            </c:extLst>
          </c:dPt>
          <c:dPt>
            <c:idx val="1"/>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3-336E-443B-853A-EC0FCF54E223}"/>
              </c:ext>
            </c:extLst>
          </c:dPt>
          <c:dPt>
            <c:idx val="2"/>
            <c:invertIfNegative val="0"/>
            <c:bubble3D val="0"/>
            <c:spPr>
              <a:solidFill>
                <a:srgbClr val="ED7024"/>
              </a:solidFill>
              <a:ln w="6350">
                <a:solidFill>
                  <a:schemeClr val="tx1"/>
                </a:solidFill>
              </a:ln>
            </c:spPr>
            <c:extLst xmlns:c16r2="http://schemas.microsoft.com/office/drawing/2015/06/chart">
              <c:ext xmlns:c16="http://schemas.microsoft.com/office/drawing/2014/chart" uri="{C3380CC4-5D6E-409C-BE32-E72D297353CC}">
                <c16:uniqueId val="{00000005-336E-443B-853A-EC0FCF54E223}"/>
              </c:ext>
            </c:extLst>
          </c:dPt>
          <c:dPt>
            <c:idx val="3"/>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7-336E-443B-853A-EC0FCF54E223}"/>
              </c:ext>
            </c:extLst>
          </c:dPt>
          <c:dPt>
            <c:idx val="4"/>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9-336E-443B-853A-EC0FCF54E223}"/>
              </c:ext>
            </c:extLst>
          </c:dPt>
          <c:dPt>
            <c:idx val="5"/>
            <c:invertIfNegative val="0"/>
            <c:bubble3D val="0"/>
            <c:spPr>
              <a:solidFill>
                <a:sysClr val="windowText" lastClr="000000"/>
              </a:solidFill>
              <a:ln w="6350">
                <a:solidFill>
                  <a:schemeClr val="tx1"/>
                </a:solidFill>
              </a:ln>
            </c:spPr>
            <c:extLst xmlns:c16r2="http://schemas.microsoft.com/office/drawing/2015/06/chart">
              <c:ext xmlns:c16="http://schemas.microsoft.com/office/drawing/2014/chart" uri="{C3380CC4-5D6E-409C-BE32-E72D297353CC}">
                <c16:uniqueId val="{0000000B-336E-443B-853A-EC0FCF54E223}"/>
              </c:ext>
            </c:extLst>
          </c:dPt>
          <c:dPt>
            <c:idx val="6"/>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D-336E-443B-853A-EC0FCF54E223}"/>
              </c:ext>
            </c:extLst>
          </c:dPt>
          <c:dPt>
            <c:idx val="7"/>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F-336E-443B-853A-EC0FCF54E223}"/>
              </c:ext>
            </c:extLst>
          </c:dPt>
          <c:dPt>
            <c:idx val="8"/>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1-336E-443B-853A-EC0FCF54E223}"/>
              </c:ext>
            </c:extLst>
          </c:dPt>
          <c:dPt>
            <c:idx val="9"/>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3-336E-443B-853A-EC0FCF54E223}"/>
              </c:ext>
            </c:extLst>
          </c:dPt>
          <c:dPt>
            <c:idx val="10"/>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5-336E-443B-853A-EC0FCF54E223}"/>
              </c:ext>
            </c:extLst>
          </c:dPt>
          <c:dPt>
            <c:idx val="11"/>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7-336E-443B-853A-EC0FCF54E223}"/>
              </c:ext>
            </c:extLst>
          </c:dPt>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Sheet1!$A$2:$A$13</c:f>
              <c:strCache>
                <c:ptCount val="12"/>
                <c:pt idx="0">
                  <c:v>United States</c:v>
                </c:pt>
                <c:pt idx="1">
                  <c:v>Switzerland</c:v>
                </c:pt>
                <c:pt idx="2">
                  <c:v>Canada</c:v>
                </c:pt>
                <c:pt idx="3">
                  <c:v>Netherlands</c:v>
                </c:pt>
                <c:pt idx="4">
                  <c:v>Australia</c:v>
                </c:pt>
                <c:pt idx="5">
                  <c:v>CMWF average</c:v>
                </c:pt>
                <c:pt idx="6">
                  <c:v>Sweden</c:v>
                </c:pt>
                <c:pt idx="7">
                  <c:v>New Zealand</c:v>
                </c:pt>
                <c:pt idx="8">
                  <c:v>United Kingdom</c:v>
                </c:pt>
                <c:pt idx="9">
                  <c:v>Norway</c:v>
                </c:pt>
                <c:pt idx="10">
                  <c:v>France</c:v>
                </c:pt>
                <c:pt idx="11">
                  <c:v>Germany</c:v>
                </c:pt>
              </c:strCache>
            </c:strRef>
          </c:cat>
          <c:val>
            <c:numRef>
              <c:f>Sheet1!$B$2:$B$13</c:f>
              <c:numCache>
                <c:formatCode>0%</c:formatCode>
                <c:ptCount val="12"/>
                <c:pt idx="0">
                  <c:v>0.15976000000000001</c:v>
                </c:pt>
                <c:pt idx="1">
                  <c:v>0.12411</c:v>
                </c:pt>
                <c:pt idx="2">
                  <c:v>0.12048</c:v>
                </c:pt>
                <c:pt idx="3">
                  <c:v>0.11117</c:v>
                </c:pt>
                <c:pt idx="4">
                  <c:v>8.7790000000000007E-2</c:v>
                </c:pt>
                <c:pt idx="5">
                  <c:v>8.5731000000000002E-2</c:v>
                </c:pt>
                <c:pt idx="6">
                  <c:v>7.8609999999999999E-2</c:v>
                </c:pt>
                <c:pt idx="7">
                  <c:v>6.9860000000000005E-2</c:v>
                </c:pt>
                <c:pt idx="8">
                  <c:v>6.5089999999999995E-2</c:v>
                </c:pt>
                <c:pt idx="9">
                  <c:v>5.672E-2</c:v>
                </c:pt>
                <c:pt idx="10">
                  <c:v>3.9010000000000003E-2</c:v>
                </c:pt>
                <c:pt idx="11">
                  <c:v>3.0329999999999999E-2</c:v>
                </c:pt>
              </c:numCache>
            </c:numRef>
          </c:val>
          <c:extLst xmlns:c16r2="http://schemas.microsoft.com/office/drawing/2015/06/chart">
            <c:ext xmlns:c16="http://schemas.microsoft.com/office/drawing/2014/chart" uri="{C3380CC4-5D6E-409C-BE32-E72D297353CC}">
              <c16:uniqueId val="{00000018-336E-443B-853A-EC0FCF54E223}"/>
            </c:ext>
          </c:extLst>
        </c:ser>
        <c:dLbls>
          <c:dLblPos val="outEnd"/>
          <c:showLegendKey val="0"/>
          <c:showVal val="1"/>
          <c:showCatName val="0"/>
          <c:showSerName val="0"/>
          <c:showPercent val="0"/>
          <c:showBubbleSize val="0"/>
        </c:dLbls>
        <c:gapWidth val="45"/>
        <c:axId val="93289856"/>
        <c:axId val="94518272"/>
      </c:barChart>
      <c:catAx>
        <c:axId val="93289856"/>
        <c:scaling>
          <c:orientation val="minMax"/>
        </c:scaling>
        <c:delete val="0"/>
        <c:axPos val="l"/>
        <c:numFmt formatCode="General" sourceLinked="1"/>
        <c:majorTickMark val="out"/>
        <c:minorTickMark val="none"/>
        <c:tickLblPos val="nextTo"/>
        <c:spPr>
          <a:ln w="6350">
            <a:solidFill>
              <a:schemeClr val="tx1"/>
            </a:solidFill>
          </a:ln>
        </c:spPr>
        <c:crossAx val="94518272"/>
        <c:crosses val="autoZero"/>
        <c:auto val="1"/>
        <c:lblAlgn val="ctr"/>
        <c:lblOffset val="100"/>
        <c:noMultiLvlLbl val="0"/>
      </c:catAx>
      <c:valAx>
        <c:axId val="94518272"/>
        <c:scaling>
          <c:orientation val="minMax"/>
        </c:scaling>
        <c:delete val="0"/>
        <c:axPos val="b"/>
        <c:majorGridlines>
          <c:spPr>
            <a:ln>
              <a:noFill/>
            </a:ln>
          </c:spPr>
        </c:majorGridlines>
        <c:numFmt formatCode="0%" sourceLinked="1"/>
        <c:majorTickMark val="out"/>
        <c:minorTickMark val="none"/>
        <c:tickLblPos val="none"/>
        <c:spPr>
          <a:ln>
            <a:noFill/>
          </a:ln>
        </c:spPr>
        <c:crossAx val="93289856"/>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63726471822854E-2"/>
          <c:y val="9.2642998514568337E-2"/>
          <c:w val="0.85880144522948987"/>
          <c:h val="0.70288640768309696"/>
        </c:manualLayout>
      </c:layout>
      <c:barChart>
        <c:barDir val="col"/>
        <c:grouping val="clustered"/>
        <c:varyColors val="0"/>
        <c:ser>
          <c:idx val="0"/>
          <c:order val="0"/>
          <c:tx>
            <c:strRef>
              <c:f>Sheet1!$B$1</c:f>
              <c:strCache>
                <c:ptCount val="1"/>
                <c:pt idx="0">
                  <c:v>Canada</c:v>
                </c:pt>
              </c:strCache>
            </c:strRef>
          </c:tx>
          <c:spPr>
            <a:solidFill>
              <a:srgbClr val="D8D2BC"/>
            </a:solidFill>
            <a:ln w="6350">
              <a:solidFill>
                <a:schemeClr val="tx1"/>
              </a:solidFill>
            </a:ln>
          </c:spPr>
          <c:invertIfNegative val="0"/>
          <c:dLbls>
            <c:dLbl>
              <c:idx val="0"/>
              <c:layout>
                <c:manualLayout>
                  <c:x val="-1.0374664252991514E-2"/>
                  <c:y val="5.9877771722347113E-1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A01D-4644-AA12-59D809056330}"/>
                </c:ext>
              </c:extLst>
            </c:dLbl>
            <c:spPr>
              <a:noFill/>
              <a:ln>
                <a:noFill/>
              </a:ln>
              <a:effectLst/>
            </c:spPr>
            <c:txPr>
              <a:bodyPr/>
              <a:lstStyle/>
              <a:p>
                <a:pPr>
                  <a:defRPr sz="1200">
                    <a:latin typeface="Arial Narrow" panose="020B0606020202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18–24</c:v>
                </c:pt>
                <c:pt idx="1">
                  <c:v>25–34</c:v>
                </c:pt>
                <c:pt idx="2">
                  <c:v>35–49</c:v>
                </c:pt>
                <c:pt idx="3">
                  <c:v>50–64</c:v>
                </c:pt>
                <c:pt idx="4">
                  <c:v>65+</c:v>
                </c:pt>
              </c:strCache>
            </c:strRef>
          </c:cat>
          <c:val>
            <c:numRef>
              <c:f>Sheet1!$B$2:$B$6</c:f>
              <c:numCache>
                <c:formatCode>0%</c:formatCode>
                <c:ptCount val="5"/>
                <c:pt idx="0">
                  <c:v>7.0000000000000007E-2</c:v>
                </c:pt>
                <c:pt idx="1">
                  <c:v>0.17</c:v>
                </c:pt>
                <c:pt idx="2">
                  <c:v>0.14000000000000001</c:v>
                </c:pt>
                <c:pt idx="3">
                  <c:v>0.12</c:v>
                </c:pt>
                <c:pt idx="4">
                  <c:v>0.09</c:v>
                </c:pt>
              </c:numCache>
            </c:numRef>
          </c:val>
          <c:extLst xmlns:c16r2="http://schemas.microsoft.com/office/drawing/2015/06/chart">
            <c:ext xmlns:c16="http://schemas.microsoft.com/office/drawing/2014/chart" uri="{C3380CC4-5D6E-409C-BE32-E72D297353CC}">
              <c16:uniqueId val="{00000001-A01D-4644-AA12-59D809056330}"/>
            </c:ext>
          </c:extLst>
        </c:ser>
        <c:ser>
          <c:idx val="1"/>
          <c:order val="1"/>
          <c:tx>
            <c:strRef>
              <c:f>Sheet1!$C$1</c:f>
              <c:strCache>
                <c:ptCount val="1"/>
                <c:pt idx="0">
                  <c:v>CMWF average</c:v>
                </c:pt>
              </c:strCache>
            </c:strRef>
          </c:tx>
          <c:spPr>
            <a:solidFill>
              <a:schemeClr val="tx1"/>
            </a:solidFill>
            <a:ln w="6350">
              <a:solidFill>
                <a:schemeClr val="tx1"/>
              </a:solidFill>
            </a:ln>
          </c:spPr>
          <c:invertIfNegative val="0"/>
          <c:dLbls>
            <c:dLbl>
              <c:idx val="0"/>
              <c:layout>
                <c:manualLayout>
                  <c:x val="1.7291107088319164E-2"/>
                  <c:y val="-3.2660980055713973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A01D-4644-AA12-59D809056330}"/>
                </c:ext>
              </c:extLst>
            </c:dLbl>
            <c:dLbl>
              <c:idx val="1"/>
              <c:layout>
                <c:manualLayout>
                  <c:x val="2.4207549923646828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A01D-4644-AA12-59D809056330}"/>
                </c:ext>
              </c:extLst>
            </c:dLbl>
            <c:dLbl>
              <c:idx val="2"/>
              <c:layout>
                <c:manualLayout>
                  <c:x val="2.7665499040411632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A01D-4644-AA12-59D809056330}"/>
                </c:ext>
              </c:extLst>
            </c:dLbl>
            <c:dLbl>
              <c:idx val="3"/>
              <c:layout>
                <c:manualLayout>
                  <c:x val="2.4207549923646828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A01D-4644-AA12-59D809056330}"/>
                </c:ext>
              </c:extLst>
            </c:dLbl>
            <c:dLbl>
              <c:idx val="4"/>
              <c:layout>
                <c:manualLayout>
                  <c:x val="2.4207549923646828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A01D-4644-AA12-59D809056330}"/>
                </c:ext>
              </c:extLst>
            </c:dLbl>
            <c:spPr>
              <a:noFill/>
              <a:ln>
                <a:noFill/>
              </a:ln>
              <a:effectLst/>
            </c:spPr>
            <c:txPr>
              <a:bodyPr/>
              <a:lstStyle/>
              <a:p>
                <a:pPr>
                  <a:defRPr sz="1200">
                    <a:latin typeface="Arial Narrow" panose="020B0606020202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18–24</c:v>
                </c:pt>
                <c:pt idx="1">
                  <c:v>25–34</c:v>
                </c:pt>
                <c:pt idx="2">
                  <c:v>35–49</c:v>
                </c:pt>
                <c:pt idx="3">
                  <c:v>50–64</c:v>
                </c:pt>
                <c:pt idx="4">
                  <c:v>65+</c:v>
                </c:pt>
              </c:strCache>
            </c:strRef>
          </c:cat>
          <c:val>
            <c:numRef>
              <c:f>Sheet1!$C$2:$C$6</c:f>
              <c:numCache>
                <c:formatCode>0%</c:formatCode>
                <c:ptCount val="5"/>
                <c:pt idx="0">
                  <c:v>0.08</c:v>
                </c:pt>
                <c:pt idx="1">
                  <c:v>0.09</c:v>
                </c:pt>
                <c:pt idx="2">
                  <c:v>0.08</c:v>
                </c:pt>
                <c:pt idx="3">
                  <c:v>0.08</c:v>
                </c:pt>
                <c:pt idx="4">
                  <c:v>0.06</c:v>
                </c:pt>
              </c:numCache>
            </c:numRef>
          </c:val>
          <c:extLst xmlns:c16r2="http://schemas.microsoft.com/office/drawing/2015/06/chart">
            <c:ext xmlns:c16="http://schemas.microsoft.com/office/drawing/2014/chart" uri="{C3380CC4-5D6E-409C-BE32-E72D297353CC}">
              <c16:uniqueId val="{00000007-A01D-4644-AA12-59D809056330}"/>
            </c:ext>
          </c:extLst>
        </c:ser>
        <c:dLbls>
          <c:showLegendKey val="0"/>
          <c:showVal val="0"/>
          <c:showCatName val="0"/>
          <c:showSerName val="0"/>
          <c:showPercent val="0"/>
          <c:showBubbleSize val="0"/>
        </c:dLbls>
        <c:gapWidth val="150"/>
        <c:axId val="94190208"/>
        <c:axId val="94196096"/>
      </c:barChart>
      <c:catAx>
        <c:axId val="94190208"/>
        <c:scaling>
          <c:orientation val="minMax"/>
        </c:scaling>
        <c:delete val="0"/>
        <c:axPos val="b"/>
        <c:numFmt formatCode="General" sourceLinked="0"/>
        <c:majorTickMark val="out"/>
        <c:minorTickMark val="none"/>
        <c:tickLblPos val="nextTo"/>
        <c:spPr>
          <a:ln w="6350">
            <a:solidFill>
              <a:schemeClr val="tx1"/>
            </a:solidFill>
          </a:ln>
        </c:spPr>
        <c:txPr>
          <a:bodyPr/>
          <a:lstStyle/>
          <a:p>
            <a:pPr>
              <a:defRPr sz="1300">
                <a:latin typeface="Arial Narrow" panose="020B0606020202030204" pitchFamily="34" charset="0"/>
              </a:defRPr>
            </a:pPr>
            <a:endParaRPr lang="en-US"/>
          </a:p>
        </c:txPr>
        <c:crossAx val="94196096"/>
        <c:crosses val="autoZero"/>
        <c:auto val="1"/>
        <c:lblAlgn val="ctr"/>
        <c:lblOffset val="100"/>
        <c:noMultiLvlLbl val="0"/>
      </c:catAx>
      <c:valAx>
        <c:axId val="94196096"/>
        <c:scaling>
          <c:orientation val="minMax"/>
        </c:scaling>
        <c:delete val="0"/>
        <c:axPos val="l"/>
        <c:numFmt formatCode="0%" sourceLinked="1"/>
        <c:majorTickMark val="out"/>
        <c:minorTickMark val="none"/>
        <c:tickLblPos val="nextTo"/>
        <c:spPr>
          <a:ln w="6350">
            <a:solidFill>
              <a:schemeClr val="tx1"/>
            </a:solidFill>
          </a:ln>
        </c:spPr>
        <c:txPr>
          <a:bodyPr/>
          <a:lstStyle/>
          <a:p>
            <a:pPr>
              <a:defRPr sz="1200">
                <a:latin typeface="Arial Narrow" panose="020B0606020202030204" pitchFamily="34" charset="0"/>
              </a:defRPr>
            </a:pPr>
            <a:endParaRPr lang="en-US"/>
          </a:p>
        </c:txPr>
        <c:crossAx val="94190208"/>
        <c:crosses val="autoZero"/>
        <c:crossBetween val="between"/>
        <c:majorUnit val="5.000000000000001E-2"/>
      </c:valAx>
    </c:plotArea>
    <c:legend>
      <c:legendPos val="b"/>
      <c:layout>
        <c:manualLayout>
          <c:xMode val="edge"/>
          <c:yMode val="edge"/>
          <c:x val="0.10022225199378716"/>
          <c:y val="0.86988137679597277"/>
          <c:w val="0.88210841496914283"/>
          <c:h val="0.11386295256535028"/>
        </c:manualLayout>
      </c:layout>
      <c:overlay val="0"/>
      <c:txPr>
        <a:bodyPr/>
        <a:lstStyle/>
        <a:p>
          <a:pPr>
            <a:defRPr sz="1800" baseline="14000">
              <a:latin typeface="Arial Narrow" panose="020B0606020202030204" pitchFamily="34" charset="0"/>
            </a:defRPr>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2000974429094567"/>
          <c:w val="0.52035255603637365"/>
          <c:h val="0.84406305499237744"/>
        </c:manualLayout>
      </c:layout>
      <c:barChart>
        <c:barDir val="bar"/>
        <c:grouping val="clustered"/>
        <c:varyColors val="0"/>
        <c:ser>
          <c:idx val="0"/>
          <c:order val="0"/>
          <c:tx>
            <c:strRef>
              <c:f>Sheet1!$B$1</c:f>
              <c:strCache>
                <c:ptCount val="1"/>
                <c:pt idx="0">
                  <c:v>Column2</c:v>
                </c:pt>
              </c:strCache>
            </c:strRef>
          </c:tx>
          <c:spPr>
            <a:solidFill>
              <a:srgbClr val="BEBEBE"/>
            </a:solidFill>
            <a:ln w="6350">
              <a:solidFill>
                <a:schemeClr val="tx1"/>
              </a:solidFill>
            </a:ln>
          </c:spPr>
          <c:invertIfNegative val="0"/>
          <c:dPt>
            <c:idx val="0"/>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1-A31C-47BA-ADC8-7920A0FC0C1B}"/>
              </c:ext>
            </c:extLst>
          </c:dPt>
          <c:dPt>
            <c:idx val="1"/>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3-A31C-47BA-ADC8-7920A0FC0C1B}"/>
              </c:ext>
            </c:extLst>
          </c:dPt>
          <c:dPt>
            <c:idx val="2"/>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5-A31C-47BA-ADC8-7920A0FC0C1B}"/>
              </c:ext>
            </c:extLst>
          </c:dPt>
          <c:dPt>
            <c:idx val="3"/>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7-A31C-47BA-ADC8-7920A0FC0C1B}"/>
              </c:ext>
            </c:extLst>
          </c:dPt>
          <c:dPt>
            <c:idx val="4"/>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9-A31C-47BA-ADC8-7920A0FC0C1B}"/>
              </c:ext>
            </c:extLst>
          </c:dPt>
          <c:dPt>
            <c:idx val="5"/>
            <c:invertIfNegative val="0"/>
            <c:bubble3D val="0"/>
            <c:spPr>
              <a:solidFill>
                <a:sysClr val="windowText" lastClr="000000"/>
              </a:solidFill>
              <a:ln w="6350">
                <a:solidFill>
                  <a:schemeClr val="tx1"/>
                </a:solidFill>
              </a:ln>
            </c:spPr>
            <c:extLst xmlns:c16r2="http://schemas.microsoft.com/office/drawing/2015/06/chart">
              <c:ext xmlns:c16="http://schemas.microsoft.com/office/drawing/2014/chart" uri="{C3380CC4-5D6E-409C-BE32-E72D297353CC}">
                <c16:uniqueId val="{0000000B-A31C-47BA-ADC8-7920A0FC0C1B}"/>
              </c:ext>
            </c:extLst>
          </c:dPt>
          <c:dPt>
            <c:idx val="6"/>
            <c:invertIfNegative val="0"/>
            <c:bubble3D val="0"/>
            <c:spPr>
              <a:pattFill prst="pct90">
                <a:fgClr>
                  <a:srgbClr val="00A199"/>
                </a:fgClr>
                <a:bgClr>
                  <a:sysClr val="window" lastClr="FFFFFF"/>
                </a:bgClr>
              </a:pattFill>
              <a:ln w="6350">
                <a:solidFill>
                  <a:schemeClr val="tx1"/>
                </a:solidFill>
              </a:ln>
            </c:spPr>
            <c:extLst xmlns:c16r2="http://schemas.microsoft.com/office/drawing/2015/06/chart">
              <c:ext xmlns:c16="http://schemas.microsoft.com/office/drawing/2014/chart" uri="{C3380CC4-5D6E-409C-BE32-E72D297353CC}">
                <c16:uniqueId val="{0000000D-A31C-47BA-ADC8-7920A0FC0C1B}"/>
              </c:ext>
            </c:extLst>
          </c:dPt>
          <c:dPt>
            <c:idx val="7"/>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F-A31C-47BA-ADC8-7920A0FC0C1B}"/>
              </c:ext>
            </c:extLst>
          </c:dPt>
          <c:dPt>
            <c:idx val="8"/>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1-A31C-47BA-ADC8-7920A0FC0C1B}"/>
              </c:ext>
            </c:extLst>
          </c:dPt>
          <c:dPt>
            <c:idx val="9"/>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3-A31C-47BA-ADC8-7920A0FC0C1B}"/>
              </c:ext>
            </c:extLst>
          </c:dPt>
          <c:dPt>
            <c:idx val="10"/>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5-A31C-47BA-ADC8-7920A0FC0C1B}"/>
              </c:ext>
            </c:extLst>
          </c:dPt>
          <c:dPt>
            <c:idx val="11"/>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7-A31C-47BA-ADC8-7920A0FC0C1B}"/>
              </c:ext>
            </c:extLst>
          </c:dPt>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Sheet1!$A$2:$A$13</c:f>
              <c:strCache>
                <c:ptCount val="12"/>
                <c:pt idx="0">
                  <c:v>United States</c:v>
                </c:pt>
                <c:pt idx="1">
                  <c:v>Switzerland</c:v>
                </c:pt>
                <c:pt idx="2">
                  <c:v>New Zealand</c:v>
                </c:pt>
                <c:pt idx="3">
                  <c:v>Australia</c:v>
                </c:pt>
                <c:pt idx="4">
                  <c:v>France</c:v>
                </c:pt>
                <c:pt idx="5">
                  <c:v>CMWF average</c:v>
                </c:pt>
                <c:pt idx="6">
                  <c:v>Canada</c:v>
                </c:pt>
                <c:pt idx="7">
                  <c:v>Norway</c:v>
                </c:pt>
                <c:pt idx="8">
                  <c:v>United Kingdom</c:v>
                </c:pt>
                <c:pt idx="9">
                  <c:v>Netherlands</c:v>
                </c:pt>
                <c:pt idx="10">
                  <c:v>Sweden</c:v>
                </c:pt>
                <c:pt idx="11">
                  <c:v>Germany</c:v>
                </c:pt>
              </c:strCache>
            </c:strRef>
          </c:cat>
          <c:val>
            <c:numRef>
              <c:f>Sheet1!$B$2:$B$13</c:f>
              <c:numCache>
                <c:formatCode>0%</c:formatCode>
                <c:ptCount val="12"/>
                <c:pt idx="0">
                  <c:v>0.22</c:v>
                </c:pt>
                <c:pt idx="1">
                  <c:v>0.16</c:v>
                </c:pt>
                <c:pt idx="2">
                  <c:v>0.14000000000000001</c:v>
                </c:pt>
                <c:pt idx="3">
                  <c:v>0.09</c:v>
                </c:pt>
                <c:pt idx="4">
                  <c:v>0.09</c:v>
                </c:pt>
                <c:pt idx="5">
                  <c:v>0.09</c:v>
                </c:pt>
                <c:pt idx="6">
                  <c:v>0.06</c:v>
                </c:pt>
                <c:pt idx="7">
                  <c:v>0.05</c:v>
                </c:pt>
                <c:pt idx="8">
                  <c:v>0.04</c:v>
                </c:pt>
                <c:pt idx="9">
                  <c:v>0.03</c:v>
                </c:pt>
                <c:pt idx="10">
                  <c:v>0.03</c:v>
                </c:pt>
                <c:pt idx="11">
                  <c:v>0.03</c:v>
                </c:pt>
              </c:numCache>
            </c:numRef>
          </c:val>
          <c:extLst xmlns:c16r2="http://schemas.microsoft.com/office/drawing/2015/06/chart">
            <c:ext xmlns:c16="http://schemas.microsoft.com/office/drawing/2014/chart" uri="{C3380CC4-5D6E-409C-BE32-E72D297353CC}">
              <c16:uniqueId val="{00000018-A31C-47BA-ADC8-7920A0FC0C1B}"/>
            </c:ext>
          </c:extLst>
        </c:ser>
        <c:dLbls>
          <c:dLblPos val="outEnd"/>
          <c:showLegendKey val="0"/>
          <c:showVal val="1"/>
          <c:showCatName val="0"/>
          <c:showSerName val="0"/>
          <c:showPercent val="0"/>
          <c:showBubbleSize val="0"/>
        </c:dLbls>
        <c:gapWidth val="45"/>
        <c:axId val="98156544"/>
        <c:axId val="98164096"/>
      </c:barChart>
      <c:catAx>
        <c:axId val="98156544"/>
        <c:scaling>
          <c:orientation val="minMax"/>
        </c:scaling>
        <c:delete val="0"/>
        <c:axPos val="l"/>
        <c:numFmt formatCode="General" sourceLinked="1"/>
        <c:majorTickMark val="out"/>
        <c:minorTickMark val="none"/>
        <c:tickLblPos val="nextTo"/>
        <c:spPr>
          <a:ln w="6350">
            <a:solidFill>
              <a:schemeClr val="tx1"/>
            </a:solidFill>
          </a:ln>
        </c:spPr>
        <c:crossAx val="98164096"/>
        <c:crosses val="autoZero"/>
        <c:auto val="1"/>
        <c:lblAlgn val="ctr"/>
        <c:lblOffset val="100"/>
        <c:noMultiLvlLbl val="0"/>
      </c:catAx>
      <c:valAx>
        <c:axId val="98164096"/>
        <c:scaling>
          <c:orientation val="minMax"/>
        </c:scaling>
        <c:delete val="0"/>
        <c:axPos val="b"/>
        <c:majorGridlines>
          <c:spPr>
            <a:ln>
              <a:noFill/>
            </a:ln>
          </c:spPr>
        </c:majorGridlines>
        <c:numFmt formatCode="0%" sourceLinked="1"/>
        <c:majorTickMark val="out"/>
        <c:minorTickMark val="none"/>
        <c:tickLblPos val="none"/>
        <c:spPr>
          <a:ln>
            <a:noFill/>
          </a:ln>
        </c:spPr>
        <c:crossAx val="98156544"/>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userShapes r:id="rId3"/>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2000974429094567"/>
          <c:w val="0.52035255603637365"/>
          <c:h val="0.84406305499237744"/>
        </c:manualLayout>
      </c:layout>
      <c:barChart>
        <c:barDir val="bar"/>
        <c:grouping val="clustered"/>
        <c:varyColors val="0"/>
        <c:ser>
          <c:idx val="0"/>
          <c:order val="0"/>
          <c:tx>
            <c:strRef>
              <c:f>Sheet1!$B$1</c:f>
              <c:strCache>
                <c:ptCount val="1"/>
                <c:pt idx="0">
                  <c:v>Column2</c:v>
                </c:pt>
              </c:strCache>
            </c:strRef>
          </c:tx>
          <c:spPr>
            <a:solidFill>
              <a:srgbClr val="BEBEBE"/>
            </a:solidFill>
            <a:ln w="6350">
              <a:solidFill>
                <a:schemeClr val="tx1"/>
              </a:solidFill>
            </a:ln>
          </c:spPr>
          <c:invertIfNegative val="0"/>
          <c:dPt>
            <c:idx val="0"/>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1-A4A1-40E1-9269-7CA316A441B3}"/>
              </c:ext>
            </c:extLst>
          </c:dPt>
          <c:dPt>
            <c:idx val="1"/>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3-A4A1-40E1-9269-7CA316A441B3}"/>
              </c:ext>
            </c:extLst>
          </c:dPt>
          <c:dPt>
            <c:idx val="2"/>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5-A4A1-40E1-9269-7CA316A441B3}"/>
              </c:ext>
            </c:extLst>
          </c:dPt>
          <c:dPt>
            <c:idx val="3"/>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7-A4A1-40E1-9269-7CA316A441B3}"/>
              </c:ext>
            </c:extLst>
          </c:dPt>
          <c:dPt>
            <c:idx val="4"/>
            <c:invertIfNegative val="0"/>
            <c:bubble3D val="0"/>
            <c:spPr>
              <a:solidFill>
                <a:sysClr val="windowText" lastClr="000000"/>
              </a:solidFill>
              <a:ln w="6350">
                <a:solidFill>
                  <a:schemeClr val="tx1"/>
                </a:solidFill>
              </a:ln>
            </c:spPr>
            <c:extLst xmlns:c16r2="http://schemas.microsoft.com/office/drawing/2015/06/chart">
              <c:ext xmlns:c16="http://schemas.microsoft.com/office/drawing/2014/chart" uri="{C3380CC4-5D6E-409C-BE32-E72D297353CC}">
                <c16:uniqueId val="{00000009-A4A1-40E1-9269-7CA316A441B3}"/>
              </c:ext>
            </c:extLst>
          </c:dPt>
          <c:dPt>
            <c:idx val="5"/>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B-A4A1-40E1-9269-7CA316A441B3}"/>
              </c:ext>
            </c:extLst>
          </c:dPt>
          <c:dPt>
            <c:idx val="6"/>
            <c:invertIfNegative val="0"/>
            <c:bubble3D val="0"/>
            <c:spPr>
              <a:pattFill prst="pct90">
                <a:fgClr>
                  <a:srgbClr val="00A199"/>
                </a:fgClr>
                <a:bgClr>
                  <a:sysClr val="window" lastClr="FFFFFF"/>
                </a:bgClr>
              </a:pattFill>
              <a:ln w="6350">
                <a:solidFill>
                  <a:schemeClr val="tx1"/>
                </a:solidFill>
              </a:ln>
            </c:spPr>
            <c:extLst xmlns:c16r2="http://schemas.microsoft.com/office/drawing/2015/06/chart">
              <c:ext xmlns:c16="http://schemas.microsoft.com/office/drawing/2014/chart" uri="{C3380CC4-5D6E-409C-BE32-E72D297353CC}">
                <c16:uniqueId val="{0000000D-A4A1-40E1-9269-7CA316A441B3}"/>
              </c:ext>
            </c:extLst>
          </c:dPt>
          <c:dPt>
            <c:idx val="7"/>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F-A4A1-40E1-9269-7CA316A441B3}"/>
              </c:ext>
            </c:extLst>
          </c:dPt>
          <c:dPt>
            <c:idx val="8"/>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1-A4A1-40E1-9269-7CA316A441B3}"/>
              </c:ext>
            </c:extLst>
          </c:dPt>
          <c:dPt>
            <c:idx val="9"/>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3-A4A1-40E1-9269-7CA316A441B3}"/>
              </c:ext>
            </c:extLst>
          </c:dPt>
          <c:dPt>
            <c:idx val="10"/>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5-A4A1-40E1-9269-7CA316A441B3}"/>
              </c:ext>
            </c:extLst>
          </c:dPt>
          <c:dPt>
            <c:idx val="11"/>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7-A4A1-40E1-9269-7CA316A441B3}"/>
              </c:ext>
            </c:extLst>
          </c:dPt>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Sheet1!$A$2:$A$13</c:f>
              <c:strCache>
                <c:ptCount val="12"/>
                <c:pt idx="0">
                  <c:v>United States</c:v>
                </c:pt>
                <c:pt idx="1">
                  <c:v>France</c:v>
                </c:pt>
                <c:pt idx="2">
                  <c:v>Switzerland</c:v>
                </c:pt>
                <c:pt idx="3">
                  <c:v>New Zealand</c:v>
                </c:pt>
                <c:pt idx="4">
                  <c:v>CMWF average</c:v>
                </c:pt>
                <c:pt idx="5">
                  <c:v>Australia</c:v>
                </c:pt>
                <c:pt idx="6">
                  <c:v>Canada</c:v>
                </c:pt>
                <c:pt idx="7">
                  <c:v>Germany</c:v>
                </c:pt>
                <c:pt idx="8">
                  <c:v>Norway</c:v>
                </c:pt>
                <c:pt idx="9">
                  <c:v>Netherlands</c:v>
                </c:pt>
                <c:pt idx="10">
                  <c:v>Sweden</c:v>
                </c:pt>
                <c:pt idx="11">
                  <c:v>United Kingdom</c:v>
                </c:pt>
              </c:strCache>
            </c:strRef>
          </c:cat>
          <c:val>
            <c:numRef>
              <c:f>Sheet1!$B$2:$B$13</c:f>
              <c:numCache>
                <c:formatCode>0%</c:formatCode>
                <c:ptCount val="12"/>
                <c:pt idx="0">
                  <c:v>0.19</c:v>
                </c:pt>
                <c:pt idx="1">
                  <c:v>0.12</c:v>
                </c:pt>
                <c:pt idx="2">
                  <c:v>0.1</c:v>
                </c:pt>
                <c:pt idx="3">
                  <c:v>0.1</c:v>
                </c:pt>
                <c:pt idx="4">
                  <c:v>7.0000000000000007E-2</c:v>
                </c:pt>
                <c:pt idx="5">
                  <c:v>7.0000000000000007E-2</c:v>
                </c:pt>
                <c:pt idx="6">
                  <c:v>0.06</c:v>
                </c:pt>
                <c:pt idx="7">
                  <c:v>0.05</c:v>
                </c:pt>
                <c:pt idx="8">
                  <c:v>0.04</c:v>
                </c:pt>
                <c:pt idx="9">
                  <c:v>0.04</c:v>
                </c:pt>
                <c:pt idx="10">
                  <c:v>0.03</c:v>
                </c:pt>
                <c:pt idx="11">
                  <c:v>0.03</c:v>
                </c:pt>
              </c:numCache>
            </c:numRef>
          </c:val>
          <c:extLst xmlns:c16r2="http://schemas.microsoft.com/office/drawing/2015/06/chart">
            <c:ext xmlns:c16="http://schemas.microsoft.com/office/drawing/2014/chart" uri="{C3380CC4-5D6E-409C-BE32-E72D297353CC}">
              <c16:uniqueId val="{00000018-A4A1-40E1-9269-7CA316A441B3}"/>
            </c:ext>
          </c:extLst>
        </c:ser>
        <c:dLbls>
          <c:dLblPos val="outEnd"/>
          <c:showLegendKey val="0"/>
          <c:showVal val="1"/>
          <c:showCatName val="0"/>
          <c:showSerName val="0"/>
          <c:showPercent val="0"/>
          <c:showBubbleSize val="0"/>
        </c:dLbls>
        <c:gapWidth val="45"/>
        <c:axId val="94286208"/>
        <c:axId val="94310400"/>
      </c:barChart>
      <c:catAx>
        <c:axId val="94286208"/>
        <c:scaling>
          <c:orientation val="minMax"/>
        </c:scaling>
        <c:delete val="0"/>
        <c:axPos val="l"/>
        <c:numFmt formatCode="General" sourceLinked="1"/>
        <c:majorTickMark val="out"/>
        <c:minorTickMark val="none"/>
        <c:tickLblPos val="nextTo"/>
        <c:spPr>
          <a:ln w="6350">
            <a:solidFill>
              <a:schemeClr val="tx1"/>
            </a:solidFill>
          </a:ln>
        </c:spPr>
        <c:crossAx val="94310400"/>
        <c:crosses val="autoZero"/>
        <c:auto val="1"/>
        <c:lblAlgn val="ctr"/>
        <c:lblOffset val="100"/>
        <c:noMultiLvlLbl val="0"/>
      </c:catAx>
      <c:valAx>
        <c:axId val="94310400"/>
        <c:scaling>
          <c:orientation val="minMax"/>
        </c:scaling>
        <c:delete val="0"/>
        <c:axPos val="b"/>
        <c:majorGridlines>
          <c:spPr>
            <a:ln>
              <a:noFill/>
            </a:ln>
          </c:spPr>
        </c:majorGridlines>
        <c:numFmt formatCode="0%" sourceLinked="1"/>
        <c:majorTickMark val="out"/>
        <c:minorTickMark val="none"/>
        <c:tickLblPos val="none"/>
        <c:spPr>
          <a:ln>
            <a:noFill/>
          </a:ln>
        </c:spPr>
        <c:crossAx val="94286208"/>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userShapes r:id="rId3"/>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2000974429094567"/>
          <c:w val="0.52035255603637365"/>
          <c:h val="0.84406305499237744"/>
        </c:manualLayout>
      </c:layout>
      <c:barChart>
        <c:barDir val="bar"/>
        <c:grouping val="clustered"/>
        <c:varyColors val="0"/>
        <c:ser>
          <c:idx val="0"/>
          <c:order val="0"/>
          <c:tx>
            <c:strRef>
              <c:f>Sheet1!$B$1</c:f>
              <c:strCache>
                <c:ptCount val="1"/>
                <c:pt idx="0">
                  <c:v>Column2</c:v>
                </c:pt>
              </c:strCache>
            </c:strRef>
          </c:tx>
          <c:spPr>
            <a:solidFill>
              <a:srgbClr val="BEBEBE"/>
            </a:solidFill>
            <a:ln w="6350">
              <a:solidFill>
                <a:schemeClr val="tx1"/>
              </a:solidFill>
            </a:ln>
          </c:spPr>
          <c:invertIfNegative val="0"/>
          <c:dPt>
            <c:idx val="0"/>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1-BA60-4E26-BBE1-D937B502D038}"/>
              </c:ext>
            </c:extLst>
          </c:dPt>
          <c:dPt>
            <c:idx val="1"/>
            <c:invertIfNegative val="0"/>
            <c:bubble3D val="0"/>
            <c:spPr>
              <a:solidFill>
                <a:srgbClr val="ED7024"/>
              </a:solidFill>
              <a:ln w="6350">
                <a:solidFill>
                  <a:schemeClr val="tx1"/>
                </a:solidFill>
              </a:ln>
            </c:spPr>
            <c:extLst xmlns:c16r2="http://schemas.microsoft.com/office/drawing/2015/06/chart">
              <c:ext xmlns:c16="http://schemas.microsoft.com/office/drawing/2014/chart" uri="{C3380CC4-5D6E-409C-BE32-E72D297353CC}">
                <c16:uniqueId val="{00000003-BA60-4E26-BBE1-D937B502D038}"/>
              </c:ext>
            </c:extLst>
          </c:dPt>
          <c:dPt>
            <c:idx val="2"/>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5-BA60-4E26-BBE1-D937B502D038}"/>
              </c:ext>
            </c:extLst>
          </c:dPt>
          <c:dPt>
            <c:idx val="3"/>
            <c:invertIfNegative val="0"/>
            <c:bubble3D val="0"/>
            <c:spPr>
              <a:solidFill>
                <a:sysClr val="windowText" lastClr="000000"/>
              </a:solidFill>
              <a:ln w="6350">
                <a:solidFill>
                  <a:schemeClr val="tx1"/>
                </a:solidFill>
              </a:ln>
            </c:spPr>
            <c:extLst xmlns:c16r2="http://schemas.microsoft.com/office/drawing/2015/06/chart">
              <c:ext xmlns:c16="http://schemas.microsoft.com/office/drawing/2014/chart" uri="{C3380CC4-5D6E-409C-BE32-E72D297353CC}">
                <c16:uniqueId val="{00000007-BA60-4E26-BBE1-D937B502D038}"/>
              </c:ext>
            </c:extLst>
          </c:dPt>
          <c:dPt>
            <c:idx val="4"/>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9-BA60-4E26-BBE1-D937B502D038}"/>
              </c:ext>
            </c:extLst>
          </c:dPt>
          <c:dPt>
            <c:idx val="5"/>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B-BA60-4E26-BBE1-D937B502D038}"/>
              </c:ext>
            </c:extLst>
          </c:dPt>
          <c:dPt>
            <c:idx val="6"/>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D-BA60-4E26-BBE1-D937B502D038}"/>
              </c:ext>
            </c:extLst>
          </c:dPt>
          <c:dPt>
            <c:idx val="7"/>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F-BA60-4E26-BBE1-D937B502D038}"/>
              </c:ext>
            </c:extLst>
          </c:dPt>
          <c:dPt>
            <c:idx val="8"/>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1-BA60-4E26-BBE1-D937B502D038}"/>
              </c:ext>
            </c:extLst>
          </c:dPt>
          <c:dPt>
            <c:idx val="9"/>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3-BA60-4E26-BBE1-D937B502D038}"/>
              </c:ext>
            </c:extLst>
          </c:dPt>
          <c:dPt>
            <c:idx val="10"/>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5-BA60-4E26-BBE1-D937B502D038}"/>
              </c:ext>
            </c:extLst>
          </c:dPt>
          <c:dPt>
            <c:idx val="11"/>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7-BA60-4E26-BBE1-D937B502D038}"/>
              </c:ext>
            </c:extLst>
          </c:dPt>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Sheet1!$A$2:$A$13</c:f>
              <c:strCache>
                <c:ptCount val="12"/>
                <c:pt idx="0">
                  <c:v>United States</c:v>
                </c:pt>
                <c:pt idx="1">
                  <c:v>Canada</c:v>
                </c:pt>
                <c:pt idx="2">
                  <c:v>Switzerland</c:v>
                </c:pt>
                <c:pt idx="3">
                  <c:v>CMWF average</c:v>
                </c:pt>
                <c:pt idx="4">
                  <c:v>Australia</c:v>
                </c:pt>
                <c:pt idx="5">
                  <c:v>New Zealand</c:v>
                </c:pt>
                <c:pt idx="6">
                  <c:v>Sweden</c:v>
                </c:pt>
                <c:pt idx="7">
                  <c:v>Netherlands</c:v>
                </c:pt>
                <c:pt idx="8">
                  <c:v>France</c:v>
                </c:pt>
                <c:pt idx="9">
                  <c:v>Norway</c:v>
                </c:pt>
                <c:pt idx="10">
                  <c:v>Germany</c:v>
                </c:pt>
                <c:pt idx="11">
                  <c:v>United Kingdom</c:v>
                </c:pt>
              </c:strCache>
            </c:strRef>
          </c:cat>
          <c:val>
            <c:numRef>
              <c:f>Sheet1!$B$2:$B$13</c:f>
              <c:numCache>
                <c:formatCode>0%</c:formatCode>
                <c:ptCount val="12"/>
                <c:pt idx="0">
                  <c:v>0.18</c:v>
                </c:pt>
                <c:pt idx="1">
                  <c:v>0.1</c:v>
                </c:pt>
                <c:pt idx="2">
                  <c:v>0.09</c:v>
                </c:pt>
                <c:pt idx="3">
                  <c:v>0.06</c:v>
                </c:pt>
                <c:pt idx="4">
                  <c:v>0.06</c:v>
                </c:pt>
                <c:pt idx="5">
                  <c:v>0.06</c:v>
                </c:pt>
                <c:pt idx="6">
                  <c:v>0.06</c:v>
                </c:pt>
                <c:pt idx="7">
                  <c:v>0.04</c:v>
                </c:pt>
                <c:pt idx="8">
                  <c:v>0.04</c:v>
                </c:pt>
                <c:pt idx="9">
                  <c:v>0.03</c:v>
                </c:pt>
                <c:pt idx="10">
                  <c:v>0.03</c:v>
                </c:pt>
                <c:pt idx="11">
                  <c:v>0.02</c:v>
                </c:pt>
              </c:numCache>
            </c:numRef>
          </c:val>
          <c:extLst xmlns:c16r2="http://schemas.microsoft.com/office/drawing/2015/06/chart">
            <c:ext xmlns:c16="http://schemas.microsoft.com/office/drawing/2014/chart" uri="{C3380CC4-5D6E-409C-BE32-E72D297353CC}">
              <c16:uniqueId val="{00000018-BA60-4E26-BBE1-D937B502D038}"/>
            </c:ext>
          </c:extLst>
        </c:ser>
        <c:dLbls>
          <c:dLblPos val="outEnd"/>
          <c:showLegendKey val="0"/>
          <c:showVal val="1"/>
          <c:showCatName val="0"/>
          <c:showSerName val="0"/>
          <c:showPercent val="0"/>
          <c:showBubbleSize val="0"/>
        </c:dLbls>
        <c:gapWidth val="45"/>
        <c:axId val="37040512"/>
        <c:axId val="37056512"/>
      </c:barChart>
      <c:catAx>
        <c:axId val="37040512"/>
        <c:scaling>
          <c:orientation val="minMax"/>
        </c:scaling>
        <c:delete val="0"/>
        <c:axPos val="l"/>
        <c:numFmt formatCode="General" sourceLinked="1"/>
        <c:majorTickMark val="out"/>
        <c:minorTickMark val="none"/>
        <c:tickLblPos val="nextTo"/>
        <c:spPr>
          <a:ln w="6350">
            <a:solidFill>
              <a:schemeClr val="tx1"/>
            </a:solidFill>
          </a:ln>
        </c:spPr>
        <c:crossAx val="37056512"/>
        <c:crosses val="autoZero"/>
        <c:auto val="1"/>
        <c:lblAlgn val="ctr"/>
        <c:lblOffset val="100"/>
        <c:noMultiLvlLbl val="0"/>
      </c:catAx>
      <c:valAx>
        <c:axId val="37056512"/>
        <c:scaling>
          <c:orientation val="minMax"/>
        </c:scaling>
        <c:delete val="0"/>
        <c:axPos val="b"/>
        <c:majorGridlines>
          <c:spPr>
            <a:ln>
              <a:noFill/>
            </a:ln>
          </c:spPr>
        </c:majorGridlines>
        <c:numFmt formatCode="0%" sourceLinked="1"/>
        <c:majorTickMark val="out"/>
        <c:minorTickMark val="none"/>
        <c:tickLblPos val="none"/>
        <c:spPr>
          <a:ln>
            <a:noFill/>
          </a:ln>
        </c:spPr>
        <c:crossAx val="37040512"/>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userShapes r:id="rId3"/>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2000974429094567"/>
          <c:w val="0.52035255603637365"/>
          <c:h val="0.84406305499237744"/>
        </c:manualLayout>
      </c:layout>
      <c:barChart>
        <c:barDir val="bar"/>
        <c:grouping val="clustered"/>
        <c:varyColors val="0"/>
        <c:ser>
          <c:idx val="0"/>
          <c:order val="0"/>
          <c:tx>
            <c:strRef>
              <c:f>Sheet1!$B$1</c:f>
              <c:strCache>
                <c:ptCount val="1"/>
                <c:pt idx="0">
                  <c:v>Column2</c:v>
                </c:pt>
              </c:strCache>
            </c:strRef>
          </c:tx>
          <c:spPr>
            <a:solidFill>
              <a:srgbClr val="BEBEBE"/>
            </a:solidFill>
            <a:ln w="6350">
              <a:solidFill>
                <a:schemeClr val="tx1"/>
              </a:solidFill>
            </a:ln>
          </c:spPr>
          <c:invertIfNegative val="0"/>
          <c:dPt>
            <c:idx val="0"/>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1-3793-4B8D-907D-BB150C58BBE4}"/>
              </c:ext>
            </c:extLst>
          </c:dPt>
          <c:dPt>
            <c:idx val="1"/>
            <c:invertIfNegative val="0"/>
            <c:bubble3D val="0"/>
            <c:spPr>
              <a:solidFill>
                <a:srgbClr val="ED7024"/>
              </a:solidFill>
              <a:ln w="6350">
                <a:solidFill>
                  <a:schemeClr val="tx1"/>
                </a:solidFill>
              </a:ln>
            </c:spPr>
            <c:extLst xmlns:c16r2="http://schemas.microsoft.com/office/drawing/2015/06/chart">
              <c:ext xmlns:c16="http://schemas.microsoft.com/office/drawing/2014/chart" uri="{C3380CC4-5D6E-409C-BE32-E72D297353CC}">
                <c16:uniqueId val="{00000003-3793-4B8D-907D-BB150C58BBE4}"/>
              </c:ext>
            </c:extLst>
          </c:dPt>
          <c:dPt>
            <c:idx val="2"/>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5-3793-4B8D-907D-BB150C58BBE4}"/>
              </c:ext>
            </c:extLst>
          </c:dPt>
          <c:dPt>
            <c:idx val="3"/>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7-3793-4B8D-907D-BB150C58BBE4}"/>
              </c:ext>
            </c:extLst>
          </c:dPt>
          <c:dPt>
            <c:idx val="4"/>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9-3793-4B8D-907D-BB150C58BBE4}"/>
              </c:ext>
            </c:extLst>
          </c:dPt>
          <c:dPt>
            <c:idx val="5"/>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B-3793-4B8D-907D-BB150C58BBE4}"/>
              </c:ext>
            </c:extLst>
          </c:dPt>
          <c:dPt>
            <c:idx val="6"/>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D-3793-4B8D-907D-BB150C58BBE4}"/>
              </c:ext>
            </c:extLst>
          </c:dPt>
          <c:dPt>
            <c:idx val="7"/>
            <c:invertIfNegative val="0"/>
            <c:bubble3D val="0"/>
            <c:spPr>
              <a:solidFill>
                <a:sysClr val="windowText" lastClr="000000"/>
              </a:solidFill>
              <a:ln w="6350">
                <a:solidFill>
                  <a:schemeClr val="tx1"/>
                </a:solidFill>
              </a:ln>
            </c:spPr>
            <c:extLst xmlns:c16r2="http://schemas.microsoft.com/office/drawing/2015/06/chart">
              <c:ext xmlns:c16="http://schemas.microsoft.com/office/drawing/2014/chart" uri="{C3380CC4-5D6E-409C-BE32-E72D297353CC}">
                <c16:uniqueId val="{0000000F-3793-4B8D-907D-BB150C58BBE4}"/>
              </c:ext>
            </c:extLst>
          </c:dPt>
          <c:dPt>
            <c:idx val="8"/>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1-3793-4B8D-907D-BB150C58BBE4}"/>
              </c:ext>
            </c:extLst>
          </c:dPt>
          <c:dPt>
            <c:idx val="9"/>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3-3793-4B8D-907D-BB150C58BBE4}"/>
              </c:ext>
            </c:extLst>
          </c:dPt>
          <c:dPt>
            <c:idx val="10"/>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5-3793-4B8D-907D-BB150C58BBE4}"/>
              </c:ext>
            </c:extLst>
          </c:dPt>
          <c:dPt>
            <c:idx val="11"/>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7-3793-4B8D-907D-BB150C58BBE4}"/>
              </c:ext>
            </c:extLst>
          </c:dPt>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Sheet1!$A$2:$A$13</c:f>
              <c:strCache>
                <c:ptCount val="12"/>
                <c:pt idx="0">
                  <c:v>United States</c:v>
                </c:pt>
                <c:pt idx="1">
                  <c:v>Canada</c:v>
                </c:pt>
                <c:pt idx="2">
                  <c:v>France</c:v>
                </c:pt>
                <c:pt idx="3">
                  <c:v>New Zealand</c:v>
                </c:pt>
                <c:pt idx="4">
                  <c:v>Australia</c:v>
                </c:pt>
                <c:pt idx="5">
                  <c:v>Switzerland</c:v>
                </c:pt>
                <c:pt idx="6">
                  <c:v>Norway</c:v>
                </c:pt>
                <c:pt idx="7">
                  <c:v>CMWF average</c:v>
                </c:pt>
                <c:pt idx="8">
                  <c:v>Sweden</c:v>
                </c:pt>
                <c:pt idx="9">
                  <c:v>Germany</c:v>
                </c:pt>
                <c:pt idx="10">
                  <c:v>United Kingdom</c:v>
                </c:pt>
                <c:pt idx="11">
                  <c:v>Netherlands</c:v>
                </c:pt>
              </c:strCache>
            </c:strRef>
          </c:cat>
          <c:val>
            <c:numRef>
              <c:f>Sheet1!$B$2:$B$13</c:f>
              <c:numCache>
                <c:formatCode>0%</c:formatCode>
                <c:ptCount val="12"/>
                <c:pt idx="0">
                  <c:v>0.32</c:v>
                </c:pt>
                <c:pt idx="1">
                  <c:v>0.28000000000000003</c:v>
                </c:pt>
                <c:pt idx="2">
                  <c:v>0.23</c:v>
                </c:pt>
                <c:pt idx="3">
                  <c:v>0.22</c:v>
                </c:pt>
                <c:pt idx="4">
                  <c:v>0.21</c:v>
                </c:pt>
                <c:pt idx="5">
                  <c:v>0.21</c:v>
                </c:pt>
                <c:pt idx="6">
                  <c:v>0.2</c:v>
                </c:pt>
                <c:pt idx="7">
                  <c:v>0.2</c:v>
                </c:pt>
                <c:pt idx="8">
                  <c:v>0.19</c:v>
                </c:pt>
                <c:pt idx="9">
                  <c:v>0.14000000000000001</c:v>
                </c:pt>
                <c:pt idx="10">
                  <c:v>0.11</c:v>
                </c:pt>
                <c:pt idx="11">
                  <c:v>0.11</c:v>
                </c:pt>
              </c:numCache>
            </c:numRef>
          </c:val>
          <c:extLst xmlns:c16r2="http://schemas.microsoft.com/office/drawing/2015/06/chart">
            <c:ext xmlns:c16="http://schemas.microsoft.com/office/drawing/2014/chart" uri="{C3380CC4-5D6E-409C-BE32-E72D297353CC}">
              <c16:uniqueId val="{00000018-3793-4B8D-907D-BB150C58BBE4}"/>
            </c:ext>
          </c:extLst>
        </c:ser>
        <c:dLbls>
          <c:dLblPos val="outEnd"/>
          <c:showLegendKey val="0"/>
          <c:showVal val="1"/>
          <c:showCatName val="0"/>
          <c:showSerName val="0"/>
          <c:showPercent val="0"/>
          <c:showBubbleSize val="0"/>
        </c:dLbls>
        <c:gapWidth val="45"/>
        <c:axId val="41702144"/>
        <c:axId val="41718144"/>
      </c:barChart>
      <c:catAx>
        <c:axId val="41702144"/>
        <c:scaling>
          <c:orientation val="minMax"/>
        </c:scaling>
        <c:delete val="0"/>
        <c:axPos val="l"/>
        <c:numFmt formatCode="General" sourceLinked="1"/>
        <c:majorTickMark val="out"/>
        <c:minorTickMark val="none"/>
        <c:tickLblPos val="nextTo"/>
        <c:spPr>
          <a:ln w="6350">
            <a:solidFill>
              <a:schemeClr val="tx1"/>
            </a:solidFill>
          </a:ln>
        </c:spPr>
        <c:crossAx val="41718144"/>
        <c:crosses val="autoZero"/>
        <c:auto val="1"/>
        <c:lblAlgn val="ctr"/>
        <c:lblOffset val="100"/>
        <c:noMultiLvlLbl val="0"/>
      </c:catAx>
      <c:valAx>
        <c:axId val="41718144"/>
        <c:scaling>
          <c:orientation val="minMax"/>
        </c:scaling>
        <c:delete val="0"/>
        <c:axPos val="b"/>
        <c:majorGridlines>
          <c:spPr>
            <a:ln>
              <a:noFill/>
            </a:ln>
          </c:spPr>
        </c:majorGridlines>
        <c:numFmt formatCode="0%" sourceLinked="1"/>
        <c:majorTickMark val="out"/>
        <c:minorTickMark val="none"/>
        <c:tickLblPos val="none"/>
        <c:spPr>
          <a:ln>
            <a:noFill/>
          </a:ln>
        </c:spPr>
        <c:crossAx val="41702144"/>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userShapes r:id="rId3"/>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4.8153456865795967E-2"/>
          <c:w val="0.52035255603637365"/>
          <c:h val="0.91591934241752715"/>
        </c:manualLayout>
      </c:layout>
      <c:barChart>
        <c:barDir val="bar"/>
        <c:grouping val="clustered"/>
        <c:varyColors val="0"/>
        <c:ser>
          <c:idx val="0"/>
          <c:order val="0"/>
          <c:tx>
            <c:strRef>
              <c:f>Sheet1!$B$1</c:f>
              <c:strCache>
                <c:ptCount val="1"/>
                <c:pt idx="0">
                  <c:v>Column2</c:v>
                </c:pt>
              </c:strCache>
            </c:strRef>
          </c:tx>
          <c:spPr>
            <a:solidFill>
              <a:srgbClr val="BEBEBE"/>
            </a:solidFill>
            <a:ln w="6350">
              <a:solidFill>
                <a:schemeClr val="tx1"/>
              </a:solidFill>
            </a:ln>
          </c:spPr>
          <c:invertIfNegative val="0"/>
          <c:dPt>
            <c:idx val="0"/>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1-CE6B-4769-A149-FB3B17D20A28}"/>
              </c:ext>
            </c:extLst>
          </c:dPt>
          <c:dPt>
            <c:idx val="1"/>
            <c:invertIfNegative val="0"/>
            <c:bubble3D val="0"/>
            <c:spPr>
              <a:solidFill>
                <a:srgbClr val="ED7024"/>
              </a:solidFill>
              <a:ln w="6350">
                <a:solidFill>
                  <a:schemeClr val="tx1"/>
                </a:solidFill>
              </a:ln>
            </c:spPr>
            <c:extLst xmlns:c16r2="http://schemas.microsoft.com/office/drawing/2015/06/chart">
              <c:ext xmlns:c16="http://schemas.microsoft.com/office/drawing/2014/chart" uri="{C3380CC4-5D6E-409C-BE32-E72D297353CC}">
                <c16:uniqueId val="{00000003-CE6B-4769-A149-FB3B17D20A28}"/>
              </c:ext>
            </c:extLst>
          </c:dPt>
          <c:dPt>
            <c:idx val="2"/>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5-CE6B-4769-A149-FB3B17D20A28}"/>
              </c:ext>
            </c:extLst>
          </c:dPt>
          <c:dPt>
            <c:idx val="3"/>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7-CE6B-4769-A149-FB3B17D20A28}"/>
              </c:ext>
            </c:extLst>
          </c:dPt>
          <c:dPt>
            <c:idx val="4"/>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9-CE6B-4769-A149-FB3B17D20A28}"/>
              </c:ext>
            </c:extLst>
          </c:dPt>
          <c:dPt>
            <c:idx val="5"/>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B-CE6B-4769-A149-FB3B17D20A28}"/>
              </c:ext>
            </c:extLst>
          </c:dPt>
          <c:dPt>
            <c:idx val="6"/>
            <c:invertIfNegative val="0"/>
            <c:bubble3D val="0"/>
            <c:spPr>
              <a:solidFill>
                <a:sysClr val="windowText" lastClr="000000"/>
              </a:solidFill>
              <a:ln w="6350">
                <a:solidFill>
                  <a:schemeClr val="tx1"/>
                </a:solidFill>
              </a:ln>
            </c:spPr>
            <c:extLst xmlns:c16r2="http://schemas.microsoft.com/office/drawing/2015/06/chart">
              <c:ext xmlns:c16="http://schemas.microsoft.com/office/drawing/2014/chart" uri="{C3380CC4-5D6E-409C-BE32-E72D297353CC}">
                <c16:uniqueId val="{0000000D-CE6B-4769-A149-FB3B17D20A28}"/>
              </c:ext>
            </c:extLst>
          </c:dPt>
          <c:dPt>
            <c:idx val="7"/>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F-CE6B-4769-A149-FB3B17D20A28}"/>
              </c:ext>
            </c:extLst>
          </c:dPt>
          <c:dPt>
            <c:idx val="8"/>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1-CE6B-4769-A149-FB3B17D20A28}"/>
              </c:ext>
            </c:extLst>
          </c:dPt>
          <c:dPt>
            <c:idx val="9"/>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3-CE6B-4769-A149-FB3B17D20A28}"/>
              </c:ext>
            </c:extLst>
          </c:dPt>
          <c:dPt>
            <c:idx val="10"/>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5-CE6B-4769-A149-FB3B17D20A28}"/>
              </c:ext>
            </c:extLst>
          </c:dPt>
          <c:dPt>
            <c:idx val="11"/>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7-CE6B-4769-A149-FB3B17D20A28}"/>
              </c:ext>
            </c:extLst>
          </c:dPt>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Sheet1!$A$2:$A$13</c:f>
              <c:strCache>
                <c:ptCount val="12"/>
                <c:pt idx="0">
                  <c:v>Norway</c:v>
                </c:pt>
                <c:pt idx="1">
                  <c:v>Canada</c:v>
                </c:pt>
                <c:pt idx="2">
                  <c:v>United States</c:v>
                </c:pt>
                <c:pt idx="3">
                  <c:v>Germany</c:v>
                </c:pt>
                <c:pt idx="4">
                  <c:v>Netherlands</c:v>
                </c:pt>
                <c:pt idx="5">
                  <c:v>Sweden</c:v>
                </c:pt>
                <c:pt idx="6">
                  <c:v>CMWF average</c:v>
                </c:pt>
                <c:pt idx="7">
                  <c:v>New Zealand</c:v>
                </c:pt>
                <c:pt idx="8">
                  <c:v>France</c:v>
                </c:pt>
                <c:pt idx="9">
                  <c:v>Switzerland</c:v>
                </c:pt>
                <c:pt idx="10">
                  <c:v>United Kingdom</c:v>
                </c:pt>
                <c:pt idx="11">
                  <c:v>Australia</c:v>
                </c:pt>
              </c:strCache>
            </c:strRef>
          </c:cat>
          <c:val>
            <c:numRef>
              <c:f>Sheet1!$B$2:$B$13</c:f>
              <c:numCache>
                <c:formatCode>0%</c:formatCode>
                <c:ptCount val="12"/>
                <c:pt idx="0">
                  <c:v>0.59</c:v>
                </c:pt>
                <c:pt idx="1">
                  <c:v>0.57999999999999996</c:v>
                </c:pt>
                <c:pt idx="2">
                  <c:v>0.56999999999999995</c:v>
                </c:pt>
                <c:pt idx="3">
                  <c:v>0.53</c:v>
                </c:pt>
                <c:pt idx="4">
                  <c:v>0.52</c:v>
                </c:pt>
                <c:pt idx="5">
                  <c:v>0.52</c:v>
                </c:pt>
                <c:pt idx="6">
                  <c:v>0.52</c:v>
                </c:pt>
                <c:pt idx="7">
                  <c:v>0.49</c:v>
                </c:pt>
                <c:pt idx="8">
                  <c:v>0.48</c:v>
                </c:pt>
                <c:pt idx="9">
                  <c:v>0.48</c:v>
                </c:pt>
                <c:pt idx="10">
                  <c:v>0.47</c:v>
                </c:pt>
                <c:pt idx="11">
                  <c:v>0.46</c:v>
                </c:pt>
              </c:numCache>
            </c:numRef>
          </c:val>
          <c:extLst xmlns:c16r2="http://schemas.microsoft.com/office/drawing/2015/06/chart">
            <c:ext xmlns:c16="http://schemas.microsoft.com/office/drawing/2014/chart" uri="{C3380CC4-5D6E-409C-BE32-E72D297353CC}">
              <c16:uniqueId val="{00000018-CE6B-4769-A149-FB3B17D20A28}"/>
            </c:ext>
          </c:extLst>
        </c:ser>
        <c:dLbls>
          <c:dLblPos val="outEnd"/>
          <c:showLegendKey val="0"/>
          <c:showVal val="1"/>
          <c:showCatName val="0"/>
          <c:showSerName val="0"/>
          <c:showPercent val="0"/>
          <c:showBubbleSize val="0"/>
        </c:dLbls>
        <c:gapWidth val="45"/>
        <c:axId val="42919424"/>
        <c:axId val="100634624"/>
      </c:barChart>
      <c:catAx>
        <c:axId val="42919424"/>
        <c:scaling>
          <c:orientation val="minMax"/>
        </c:scaling>
        <c:delete val="0"/>
        <c:axPos val="l"/>
        <c:numFmt formatCode="General" sourceLinked="1"/>
        <c:majorTickMark val="out"/>
        <c:minorTickMark val="none"/>
        <c:tickLblPos val="nextTo"/>
        <c:spPr>
          <a:ln w="6350">
            <a:solidFill>
              <a:schemeClr val="tx1"/>
            </a:solidFill>
          </a:ln>
        </c:spPr>
        <c:crossAx val="100634624"/>
        <c:crosses val="autoZero"/>
        <c:auto val="1"/>
        <c:lblAlgn val="ctr"/>
        <c:lblOffset val="100"/>
        <c:noMultiLvlLbl val="0"/>
      </c:catAx>
      <c:valAx>
        <c:axId val="100634624"/>
        <c:scaling>
          <c:orientation val="minMax"/>
        </c:scaling>
        <c:delete val="0"/>
        <c:axPos val="b"/>
        <c:majorGridlines>
          <c:spPr>
            <a:ln>
              <a:noFill/>
            </a:ln>
          </c:spPr>
        </c:majorGridlines>
        <c:numFmt formatCode="0%" sourceLinked="1"/>
        <c:majorTickMark val="out"/>
        <c:minorTickMark val="none"/>
        <c:tickLblPos val="none"/>
        <c:spPr>
          <a:ln>
            <a:noFill/>
          </a:ln>
        </c:spPr>
        <c:crossAx val="42919424"/>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1781819832344397"/>
          <c:w val="0.49566075991556485"/>
          <c:h val="0.75018688061797068"/>
        </c:manualLayout>
      </c:layout>
      <c:barChart>
        <c:barDir val="bar"/>
        <c:grouping val="clustered"/>
        <c:varyColors val="0"/>
        <c:ser>
          <c:idx val="0"/>
          <c:order val="0"/>
          <c:tx>
            <c:strRef>
              <c:f>Sheet1!$B$1</c:f>
              <c:strCache>
                <c:ptCount val="1"/>
                <c:pt idx="0">
                  <c:v>Column2</c:v>
                </c:pt>
              </c:strCache>
            </c:strRef>
          </c:tx>
          <c:spPr>
            <a:solidFill>
              <a:srgbClr val="BEBEBE"/>
            </a:solidFill>
            <a:ln w="6350">
              <a:solidFill>
                <a:schemeClr val="tx1"/>
              </a:solidFill>
            </a:ln>
          </c:spPr>
          <c:invertIfNegative val="0"/>
          <c:dPt>
            <c:idx val="0"/>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1-247D-4F3C-BC23-EC48E86E44D7}"/>
              </c:ext>
            </c:extLst>
          </c:dPt>
          <c:dPt>
            <c:idx val="1"/>
            <c:invertIfNegative val="0"/>
            <c:bubble3D val="0"/>
            <c:spPr>
              <a:solidFill>
                <a:srgbClr val="ED7024"/>
              </a:solidFill>
              <a:ln w="6350">
                <a:solidFill>
                  <a:schemeClr val="tx1"/>
                </a:solidFill>
              </a:ln>
            </c:spPr>
            <c:extLst xmlns:c16r2="http://schemas.microsoft.com/office/drawing/2015/06/chart">
              <c:ext xmlns:c16="http://schemas.microsoft.com/office/drawing/2014/chart" uri="{C3380CC4-5D6E-409C-BE32-E72D297353CC}">
                <c16:uniqueId val="{00000003-247D-4F3C-BC23-EC48E86E44D7}"/>
              </c:ext>
            </c:extLst>
          </c:dPt>
          <c:dPt>
            <c:idx val="2"/>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5-247D-4F3C-BC23-EC48E86E44D7}"/>
              </c:ext>
            </c:extLst>
          </c:dPt>
          <c:dPt>
            <c:idx val="3"/>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7-247D-4F3C-BC23-EC48E86E44D7}"/>
              </c:ext>
            </c:extLst>
          </c:dPt>
          <c:dPt>
            <c:idx val="4"/>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9-247D-4F3C-BC23-EC48E86E44D7}"/>
              </c:ext>
            </c:extLst>
          </c:dPt>
          <c:dPt>
            <c:idx val="5"/>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B-247D-4F3C-BC23-EC48E86E44D7}"/>
              </c:ext>
            </c:extLst>
          </c:dPt>
          <c:dPt>
            <c:idx val="6"/>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D-247D-4F3C-BC23-EC48E86E44D7}"/>
              </c:ext>
            </c:extLst>
          </c:dPt>
          <c:dPt>
            <c:idx val="7"/>
            <c:invertIfNegative val="0"/>
            <c:bubble3D val="0"/>
            <c:spPr>
              <a:solidFill>
                <a:sysClr val="windowText" lastClr="000000"/>
              </a:solidFill>
              <a:ln w="6350">
                <a:solidFill>
                  <a:schemeClr val="tx1"/>
                </a:solidFill>
              </a:ln>
            </c:spPr>
            <c:extLst xmlns:c16r2="http://schemas.microsoft.com/office/drawing/2015/06/chart">
              <c:ext xmlns:c16="http://schemas.microsoft.com/office/drawing/2014/chart" uri="{C3380CC4-5D6E-409C-BE32-E72D297353CC}">
                <c16:uniqueId val="{0000000F-247D-4F3C-BC23-EC48E86E44D7}"/>
              </c:ext>
            </c:extLst>
          </c:dPt>
          <c:dPt>
            <c:idx val="8"/>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1-247D-4F3C-BC23-EC48E86E44D7}"/>
              </c:ext>
            </c:extLst>
          </c:dPt>
          <c:dPt>
            <c:idx val="9"/>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3-247D-4F3C-BC23-EC48E86E44D7}"/>
              </c:ext>
            </c:extLst>
          </c:dPt>
          <c:dPt>
            <c:idx val="10"/>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5-247D-4F3C-BC23-EC48E86E44D7}"/>
              </c:ext>
            </c:extLst>
          </c:dPt>
          <c:dPt>
            <c:idx val="11"/>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7-247D-4F3C-BC23-EC48E86E44D7}"/>
              </c:ext>
            </c:extLst>
          </c:dPt>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Sheet1!$A$2:$A$13</c:f>
              <c:strCache>
                <c:ptCount val="12"/>
                <c:pt idx="0">
                  <c:v>Sweden</c:v>
                </c:pt>
                <c:pt idx="1">
                  <c:v>Canada</c:v>
                </c:pt>
                <c:pt idx="2">
                  <c:v>France</c:v>
                </c:pt>
                <c:pt idx="3">
                  <c:v>Germany</c:v>
                </c:pt>
                <c:pt idx="4">
                  <c:v>Switzerland</c:v>
                </c:pt>
                <c:pt idx="5">
                  <c:v>United States</c:v>
                </c:pt>
                <c:pt idx="6">
                  <c:v>United Kingdom</c:v>
                </c:pt>
                <c:pt idx="7">
                  <c:v>CMWF average</c:v>
                </c:pt>
                <c:pt idx="8">
                  <c:v>Norway</c:v>
                </c:pt>
                <c:pt idx="9">
                  <c:v>Australia</c:v>
                </c:pt>
                <c:pt idx="10">
                  <c:v>New Zealand</c:v>
                </c:pt>
                <c:pt idx="11">
                  <c:v>Netherlands</c:v>
                </c:pt>
              </c:strCache>
            </c:strRef>
          </c:cat>
          <c:val>
            <c:numRef>
              <c:f>Sheet1!$B$2:$B$13</c:f>
              <c:numCache>
                <c:formatCode>0%</c:formatCode>
                <c:ptCount val="12"/>
                <c:pt idx="0">
                  <c:v>0.23694225846522596</c:v>
                </c:pt>
                <c:pt idx="1">
                  <c:v>0.33828884031378398</c:v>
                </c:pt>
                <c:pt idx="2">
                  <c:v>0.35223383420090854</c:v>
                </c:pt>
                <c:pt idx="3">
                  <c:v>0.36384623642741432</c:v>
                </c:pt>
                <c:pt idx="4">
                  <c:v>0.41032797720282765</c:v>
                </c:pt>
                <c:pt idx="5">
                  <c:v>0.42041288978552971</c:v>
                </c:pt>
                <c:pt idx="6">
                  <c:v>0.4315500678005954</c:v>
                </c:pt>
                <c:pt idx="7">
                  <c:v>0.43439978191385453</c:v>
                </c:pt>
                <c:pt idx="8">
                  <c:v>0.48552862370178645</c:v>
                </c:pt>
                <c:pt idx="9">
                  <c:v>0.49404391580881357</c:v>
                </c:pt>
                <c:pt idx="10">
                  <c:v>0.52713334387376587</c:v>
                </c:pt>
                <c:pt idx="11">
                  <c:v>0.7180896134717486</c:v>
                </c:pt>
              </c:numCache>
            </c:numRef>
          </c:val>
          <c:extLst xmlns:c16r2="http://schemas.microsoft.com/office/drawing/2015/06/chart">
            <c:ext xmlns:c16="http://schemas.microsoft.com/office/drawing/2014/chart" uri="{C3380CC4-5D6E-409C-BE32-E72D297353CC}">
              <c16:uniqueId val="{00000018-247D-4F3C-BC23-EC48E86E44D7}"/>
            </c:ext>
          </c:extLst>
        </c:ser>
        <c:dLbls>
          <c:dLblPos val="outEnd"/>
          <c:showLegendKey val="0"/>
          <c:showVal val="1"/>
          <c:showCatName val="0"/>
          <c:showSerName val="0"/>
          <c:showPercent val="0"/>
          <c:showBubbleSize val="0"/>
        </c:dLbls>
        <c:gapWidth val="45"/>
        <c:axId val="41588224"/>
        <c:axId val="41589376"/>
      </c:barChart>
      <c:catAx>
        <c:axId val="41588224"/>
        <c:scaling>
          <c:orientation val="minMax"/>
        </c:scaling>
        <c:delete val="0"/>
        <c:axPos val="l"/>
        <c:numFmt formatCode="General" sourceLinked="1"/>
        <c:majorTickMark val="out"/>
        <c:minorTickMark val="none"/>
        <c:tickLblPos val="nextTo"/>
        <c:spPr>
          <a:ln w="6350">
            <a:solidFill>
              <a:schemeClr val="tx1"/>
            </a:solidFill>
          </a:ln>
        </c:spPr>
        <c:crossAx val="41589376"/>
        <c:crosses val="autoZero"/>
        <c:auto val="1"/>
        <c:lblAlgn val="ctr"/>
        <c:lblOffset val="100"/>
        <c:noMultiLvlLbl val="0"/>
      </c:catAx>
      <c:valAx>
        <c:axId val="41589376"/>
        <c:scaling>
          <c:orientation val="minMax"/>
        </c:scaling>
        <c:delete val="0"/>
        <c:axPos val="b"/>
        <c:majorGridlines>
          <c:spPr>
            <a:ln>
              <a:noFill/>
            </a:ln>
          </c:spPr>
        </c:majorGridlines>
        <c:numFmt formatCode="0%" sourceLinked="1"/>
        <c:majorTickMark val="out"/>
        <c:minorTickMark val="none"/>
        <c:tickLblPos val="none"/>
        <c:spPr>
          <a:ln>
            <a:noFill/>
          </a:ln>
        </c:spPr>
        <c:crossAx val="41588224"/>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userShapes r:id="rId3"/>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63726471822854E-2"/>
          <c:y val="9.2642998514568337E-2"/>
          <c:w val="0.85880144522948987"/>
          <c:h val="0.70288640768309696"/>
        </c:manualLayout>
      </c:layout>
      <c:barChart>
        <c:barDir val="col"/>
        <c:grouping val="clustered"/>
        <c:varyColors val="0"/>
        <c:ser>
          <c:idx val="0"/>
          <c:order val="0"/>
          <c:tx>
            <c:strRef>
              <c:f>Sheet1!$B$1</c:f>
              <c:strCache>
                <c:ptCount val="1"/>
                <c:pt idx="0">
                  <c:v>Canada</c:v>
                </c:pt>
              </c:strCache>
            </c:strRef>
          </c:tx>
          <c:spPr>
            <a:solidFill>
              <a:srgbClr val="D8D2BC"/>
            </a:solidFill>
            <a:ln w="6350">
              <a:solidFill>
                <a:schemeClr val="tx1"/>
              </a:solidFill>
            </a:ln>
          </c:spPr>
          <c:invertIfNegative val="0"/>
          <c:dLbls>
            <c:spPr>
              <a:noFill/>
              <a:ln>
                <a:noFill/>
              </a:ln>
              <a:effectLst/>
            </c:spPr>
            <c:txPr>
              <a:bodyPr/>
              <a:lstStyle/>
              <a:p>
                <a:pPr>
                  <a:defRPr sz="1200">
                    <a:latin typeface="Arial Narrow" panose="020B0606020202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18–24</c:v>
                </c:pt>
                <c:pt idx="1">
                  <c:v>25–34</c:v>
                </c:pt>
                <c:pt idx="2">
                  <c:v>35–49</c:v>
                </c:pt>
                <c:pt idx="3">
                  <c:v>50–64</c:v>
                </c:pt>
                <c:pt idx="4">
                  <c:v>65+</c:v>
                </c:pt>
              </c:strCache>
            </c:strRef>
          </c:cat>
          <c:val>
            <c:numRef>
              <c:f>Sheet1!$B$2:$B$6</c:f>
              <c:numCache>
                <c:formatCode>0%</c:formatCode>
                <c:ptCount val="5"/>
                <c:pt idx="0">
                  <c:v>0.27</c:v>
                </c:pt>
                <c:pt idx="1">
                  <c:v>0.38</c:v>
                </c:pt>
                <c:pt idx="2">
                  <c:v>0.3</c:v>
                </c:pt>
                <c:pt idx="3">
                  <c:v>0.27</c:v>
                </c:pt>
                <c:pt idx="4">
                  <c:v>0.2</c:v>
                </c:pt>
              </c:numCache>
            </c:numRef>
          </c:val>
          <c:extLst xmlns:c16r2="http://schemas.microsoft.com/office/drawing/2015/06/chart">
            <c:ext xmlns:c16="http://schemas.microsoft.com/office/drawing/2014/chart" uri="{C3380CC4-5D6E-409C-BE32-E72D297353CC}">
              <c16:uniqueId val="{00000000-F9D8-4ED2-9FBE-F529178E9334}"/>
            </c:ext>
          </c:extLst>
        </c:ser>
        <c:ser>
          <c:idx val="1"/>
          <c:order val="1"/>
          <c:tx>
            <c:strRef>
              <c:f>Sheet1!$C$1</c:f>
              <c:strCache>
                <c:ptCount val="1"/>
                <c:pt idx="0">
                  <c:v>CMWF average</c:v>
                </c:pt>
              </c:strCache>
            </c:strRef>
          </c:tx>
          <c:spPr>
            <a:solidFill>
              <a:schemeClr val="tx1"/>
            </a:solidFill>
            <a:ln w="6350">
              <a:solidFill>
                <a:schemeClr val="tx1"/>
              </a:solidFill>
            </a:ln>
          </c:spPr>
          <c:invertIfNegative val="0"/>
          <c:dLbls>
            <c:dLbl>
              <c:idx val="0"/>
              <c:layout>
                <c:manualLayout>
                  <c:x val="2.7665771341310659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F9D8-4ED2-9FBE-F529178E9334}"/>
                </c:ext>
              </c:extLst>
            </c:dLbl>
            <c:dLbl>
              <c:idx val="1"/>
              <c:layout>
                <c:manualLayout>
                  <c:x val="2.4207549923646828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F9D8-4ED2-9FBE-F529178E9334}"/>
                </c:ext>
              </c:extLst>
            </c:dLbl>
            <c:dLbl>
              <c:idx val="2"/>
              <c:layout>
                <c:manualLayout>
                  <c:x val="2.7665499040411632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F9D8-4ED2-9FBE-F529178E9334}"/>
                </c:ext>
              </c:extLst>
            </c:dLbl>
            <c:dLbl>
              <c:idx val="3"/>
              <c:layout>
                <c:manualLayout>
                  <c:x val="2.4207549923646828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F9D8-4ED2-9FBE-F529178E9334}"/>
                </c:ext>
              </c:extLst>
            </c:dLbl>
            <c:dLbl>
              <c:idx val="4"/>
              <c:layout>
                <c:manualLayout>
                  <c:x val="2.4207549923646828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F9D8-4ED2-9FBE-F529178E9334}"/>
                </c:ext>
              </c:extLst>
            </c:dLbl>
            <c:spPr>
              <a:noFill/>
              <a:ln>
                <a:noFill/>
              </a:ln>
              <a:effectLst/>
            </c:spPr>
            <c:txPr>
              <a:bodyPr/>
              <a:lstStyle/>
              <a:p>
                <a:pPr>
                  <a:defRPr sz="1200">
                    <a:latin typeface="Arial Narrow" panose="020B0606020202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18–24</c:v>
                </c:pt>
                <c:pt idx="1">
                  <c:v>25–34</c:v>
                </c:pt>
                <c:pt idx="2">
                  <c:v>35–49</c:v>
                </c:pt>
                <c:pt idx="3">
                  <c:v>50–64</c:v>
                </c:pt>
                <c:pt idx="4">
                  <c:v>65+</c:v>
                </c:pt>
              </c:strCache>
            </c:strRef>
          </c:cat>
          <c:val>
            <c:numRef>
              <c:f>Sheet1!$C$2:$C$6</c:f>
              <c:numCache>
                <c:formatCode>0%</c:formatCode>
                <c:ptCount val="5"/>
                <c:pt idx="0">
                  <c:v>0.19</c:v>
                </c:pt>
                <c:pt idx="1">
                  <c:v>0.26</c:v>
                </c:pt>
                <c:pt idx="2">
                  <c:v>0.23</c:v>
                </c:pt>
                <c:pt idx="3">
                  <c:v>0.21</c:v>
                </c:pt>
                <c:pt idx="4">
                  <c:v>0.12</c:v>
                </c:pt>
              </c:numCache>
            </c:numRef>
          </c:val>
          <c:extLst xmlns:c16r2="http://schemas.microsoft.com/office/drawing/2015/06/chart">
            <c:ext xmlns:c16="http://schemas.microsoft.com/office/drawing/2014/chart" uri="{C3380CC4-5D6E-409C-BE32-E72D297353CC}">
              <c16:uniqueId val="{00000006-F9D8-4ED2-9FBE-F529178E9334}"/>
            </c:ext>
          </c:extLst>
        </c:ser>
        <c:dLbls>
          <c:showLegendKey val="0"/>
          <c:showVal val="0"/>
          <c:showCatName val="0"/>
          <c:showSerName val="0"/>
          <c:showPercent val="0"/>
          <c:showBubbleSize val="0"/>
        </c:dLbls>
        <c:gapWidth val="150"/>
        <c:axId val="122234752"/>
        <c:axId val="122253312"/>
      </c:barChart>
      <c:catAx>
        <c:axId val="122234752"/>
        <c:scaling>
          <c:orientation val="minMax"/>
        </c:scaling>
        <c:delete val="0"/>
        <c:axPos val="b"/>
        <c:numFmt formatCode="General" sourceLinked="0"/>
        <c:majorTickMark val="out"/>
        <c:minorTickMark val="none"/>
        <c:tickLblPos val="nextTo"/>
        <c:spPr>
          <a:ln w="6350">
            <a:solidFill>
              <a:schemeClr val="tx1"/>
            </a:solidFill>
          </a:ln>
        </c:spPr>
        <c:txPr>
          <a:bodyPr/>
          <a:lstStyle/>
          <a:p>
            <a:pPr>
              <a:defRPr sz="1300">
                <a:latin typeface="Arial Narrow" panose="020B0606020202030204" pitchFamily="34" charset="0"/>
              </a:defRPr>
            </a:pPr>
            <a:endParaRPr lang="en-US"/>
          </a:p>
        </c:txPr>
        <c:crossAx val="122253312"/>
        <c:crosses val="autoZero"/>
        <c:auto val="1"/>
        <c:lblAlgn val="ctr"/>
        <c:lblOffset val="100"/>
        <c:noMultiLvlLbl val="0"/>
      </c:catAx>
      <c:valAx>
        <c:axId val="122253312"/>
        <c:scaling>
          <c:orientation val="minMax"/>
        </c:scaling>
        <c:delete val="0"/>
        <c:axPos val="l"/>
        <c:numFmt formatCode="0%" sourceLinked="1"/>
        <c:majorTickMark val="out"/>
        <c:minorTickMark val="none"/>
        <c:tickLblPos val="nextTo"/>
        <c:spPr>
          <a:ln w="6350">
            <a:solidFill>
              <a:schemeClr val="tx1"/>
            </a:solidFill>
          </a:ln>
        </c:spPr>
        <c:txPr>
          <a:bodyPr/>
          <a:lstStyle/>
          <a:p>
            <a:pPr>
              <a:defRPr sz="1200">
                <a:latin typeface="Arial Narrow" panose="020B0606020202030204" pitchFamily="34" charset="0"/>
              </a:defRPr>
            </a:pPr>
            <a:endParaRPr lang="en-US"/>
          </a:p>
        </c:txPr>
        <c:crossAx val="122234752"/>
        <c:crosses val="autoZero"/>
        <c:crossBetween val="between"/>
        <c:majorUnit val="0.1"/>
      </c:valAx>
    </c:plotArea>
    <c:legend>
      <c:legendPos val="b"/>
      <c:layout>
        <c:manualLayout>
          <c:xMode val="edge"/>
          <c:yMode val="edge"/>
          <c:x val="0.10022225199378716"/>
          <c:y val="0.9060340089085247"/>
          <c:w val="0.88210841496914283"/>
          <c:h val="7.771021105729467E-2"/>
        </c:manualLayout>
      </c:layout>
      <c:overlay val="0"/>
      <c:txPr>
        <a:bodyPr/>
        <a:lstStyle/>
        <a:p>
          <a:pPr>
            <a:defRPr sz="1800" baseline="14000">
              <a:latin typeface="Arial Narrow" panose="020B0606020202030204" pitchFamily="34" charset="0"/>
            </a:defRPr>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458870192010948E-2"/>
          <c:y val="8.2511008037902012E-2"/>
          <c:w val="0.82662287769402221"/>
          <c:h val="0.65101310114736755"/>
        </c:manualLayout>
      </c:layout>
      <c:barChart>
        <c:barDir val="col"/>
        <c:grouping val="clustered"/>
        <c:varyColors val="0"/>
        <c:ser>
          <c:idx val="0"/>
          <c:order val="0"/>
          <c:tx>
            <c:strRef>
              <c:f>Sheet1!$B$1</c:f>
              <c:strCache>
                <c:ptCount val="1"/>
                <c:pt idx="0">
                  <c:v>Below-average income</c:v>
                </c:pt>
              </c:strCache>
            </c:strRef>
          </c:tx>
          <c:spPr>
            <a:solidFill>
              <a:srgbClr val="D8D2BC"/>
            </a:solidFill>
            <a:ln w="6350">
              <a:solidFill>
                <a:schemeClr val="tx1"/>
              </a:solidFill>
            </a:ln>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Sheet1!$A$2:$A$5</c:f>
              <c:strCache>
                <c:ptCount val="4"/>
                <c:pt idx="0">
                  <c:v>Skipped a medical test, treatment or follow-up</c:v>
                </c:pt>
                <c:pt idx="1">
                  <c:v>Had a medical problem
but did not visit a doctor</c:v>
                </c:pt>
                <c:pt idx="2">
                  <c:v>Did not fill/collect
a prescription</c:v>
                </c:pt>
                <c:pt idx="3">
                  <c:v>Skipped dental care</c:v>
                </c:pt>
              </c:strCache>
            </c:strRef>
          </c:cat>
          <c:val>
            <c:numRef>
              <c:f>Sheet1!$B$2:$B$5</c:f>
              <c:numCache>
                <c:formatCode>0%</c:formatCode>
                <c:ptCount val="4"/>
                <c:pt idx="0">
                  <c:v>0.09</c:v>
                </c:pt>
                <c:pt idx="1">
                  <c:v>0.11</c:v>
                </c:pt>
                <c:pt idx="2">
                  <c:v>0.17</c:v>
                </c:pt>
                <c:pt idx="3">
                  <c:v>0.41</c:v>
                </c:pt>
              </c:numCache>
            </c:numRef>
          </c:val>
          <c:extLst xmlns:c16r2="http://schemas.microsoft.com/office/drawing/2015/06/chart">
            <c:ext xmlns:c16="http://schemas.microsoft.com/office/drawing/2014/chart" uri="{C3380CC4-5D6E-409C-BE32-E72D297353CC}">
              <c16:uniqueId val="{00000000-C2EA-403E-92AC-1CEA4A1AF439}"/>
            </c:ext>
          </c:extLst>
        </c:ser>
        <c:ser>
          <c:idx val="2"/>
          <c:order val="1"/>
          <c:tx>
            <c:strRef>
              <c:f>Sheet1!$D$1</c:f>
              <c:strCache>
                <c:ptCount val="1"/>
                <c:pt idx="0">
                  <c:v>Above-average income</c:v>
                </c:pt>
              </c:strCache>
            </c:strRef>
          </c:tx>
          <c:spPr>
            <a:solidFill>
              <a:srgbClr val="852062"/>
            </a:solidFill>
            <a:ln w="6350">
              <a:solidFill>
                <a:schemeClr val="tx1"/>
              </a:solidFill>
            </a:ln>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Sheet1!$A$2:$A$5</c:f>
              <c:strCache>
                <c:ptCount val="4"/>
                <c:pt idx="0">
                  <c:v>Skipped a medical test, treatment or follow-up</c:v>
                </c:pt>
                <c:pt idx="1">
                  <c:v>Had a medical problem
but did not visit a doctor</c:v>
                </c:pt>
                <c:pt idx="2">
                  <c:v>Did not fill/collect
a prescription</c:v>
                </c:pt>
                <c:pt idx="3">
                  <c:v>Skipped dental care</c:v>
                </c:pt>
              </c:strCache>
            </c:strRef>
          </c:cat>
          <c:val>
            <c:numRef>
              <c:f>Sheet1!$D$2:$D$5</c:f>
              <c:numCache>
                <c:formatCode>0%</c:formatCode>
                <c:ptCount val="4"/>
                <c:pt idx="0">
                  <c:v>0.03</c:v>
                </c:pt>
                <c:pt idx="1">
                  <c:v>0.03</c:v>
                </c:pt>
                <c:pt idx="2">
                  <c:v>0.04</c:v>
                </c:pt>
                <c:pt idx="3">
                  <c:v>0.17</c:v>
                </c:pt>
              </c:numCache>
            </c:numRef>
          </c:val>
          <c:extLst xmlns:c16r2="http://schemas.microsoft.com/office/drawing/2015/06/chart">
            <c:ext xmlns:c16="http://schemas.microsoft.com/office/drawing/2014/chart" uri="{C3380CC4-5D6E-409C-BE32-E72D297353CC}">
              <c16:uniqueId val="{00000001-C2EA-403E-92AC-1CEA4A1AF439}"/>
            </c:ext>
          </c:extLst>
        </c:ser>
        <c:dLbls>
          <c:showLegendKey val="0"/>
          <c:showVal val="0"/>
          <c:showCatName val="0"/>
          <c:showSerName val="0"/>
          <c:showPercent val="0"/>
          <c:showBubbleSize val="0"/>
        </c:dLbls>
        <c:gapWidth val="150"/>
        <c:axId val="122543104"/>
        <c:axId val="122544896"/>
      </c:barChart>
      <c:catAx>
        <c:axId val="122543104"/>
        <c:scaling>
          <c:orientation val="minMax"/>
        </c:scaling>
        <c:delete val="0"/>
        <c:axPos val="b"/>
        <c:numFmt formatCode="General" sourceLinked="1"/>
        <c:majorTickMark val="out"/>
        <c:minorTickMark val="none"/>
        <c:tickLblPos val="nextTo"/>
        <c:spPr>
          <a:ln w="6350">
            <a:solidFill>
              <a:schemeClr val="tx1"/>
            </a:solidFill>
          </a:ln>
        </c:spPr>
        <c:txPr>
          <a:bodyPr/>
          <a:lstStyle/>
          <a:p>
            <a:pPr>
              <a:defRPr sz="1300"/>
            </a:pPr>
            <a:endParaRPr lang="en-US"/>
          </a:p>
        </c:txPr>
        <c:crossAx val="122544896"/>
        <c:crosses val="autoZero"/>
        <c:auto val="1"/>
        <c:lblAlgn val="ctr"/>
        <c:lblOffset val="100"/>
        <c:noMultiLvlLbl val="0"/>
      </c:catAx>
      <c:valAx>
        <c:axId val="122544896"/>
        <c:scaling>
          <c:orientation val="minMax"/>
        </c:scaling>
        <c:delete val="0"/>
        <c:axPos val="l"/>
        <c:numFmt formatCode="0%" sourceLinked="1"/>
        <c:majorTickMark val="out"/>
        <c:minorTickMark val="none"/>
        <c:tickLblPos val="nextTo"/>
        <c:spPr>
          <a:ln w="6350">
            <a:solidFill>
              <a:schemeClr val="tx1"/>
            </a:solidFill>
          </a:ln>
        </c:spPr>
        <c:crossAx val="122543104"/>
        <c:crosses val="autoZero"/>
        <c:crossBetween val="between"/>
      </c:valAx>
    </c:plotArea>
    <c:legend>
      <c:legendPos val="b"/>
      <c:layout>
        <c:manualLayout>
          <c:xMode val="edge"/>
          <c:yMode val="edge"/>
          <c:x val="9.6055207238527091E-2"/>
          <c:y val="0.90761814992631173"/>
          <c:w val="0.82349748749647289"/>
          <c:h val="7.5157774342004144E-2"/>
        </c:manualLayout>
      </c:layout>
      <c:overlay val="0"/>
      <c:txPr>
        <a:bodyPr/>
        <a:lstStyle/>
        <a:p>
          <a:pPr>
            <a:defRPr sz="1800" baseline="14000"/>
          </a:pPr>
          <a:endParaRPr lang="en-US"/>
        </a:p>
      </c:txPr>
    </c:legend>
    <c:plotVisOnly val="1"/>
    <c:dispBlanksAs val="gap"/>
    <c:showDLblsOverMax val="0"/>
  </c:chart>
  <c:txPr>
    <a:bodyPr/>
    <a:lstStyle/>
    <a:p>
      <a:pPr>
        <a:defRPr sz="1200">
          <a:latin typeface="Arial Narrow" panose="020B0606020202030204"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1566534328213746"/>
          <c:w val="0.52035255603637365"/>
          <c:h val="0.8484070698937114"/>
        </c:manualLayout>
      </c:layout>
      <c:barChart>
        <c:barDir val="bar"/>
        <c:grouping val="clustered"/>
        <c:varyColors val="0"/>
        <c:ser>
          <c:idx val="0"/>
          <c:order val="0"/>
          <c:tx>
            <c:strRef>
              <c:f>Sheet1!$B$1</c:f>
              <c:strCache>
                <c:ptCount val="1"/>
                <c:pt idx="0">
                  <c:v>Column2</c:v>
                </c:pt>
              </c:strCache>
            </c:strRef>
          </c:tx>
          <c:spPr>
            <a:solidFill>
              <a:srgbClr val="FFFFFF">
                <a:lumMod val="65000"/>
              </a:srgbClr>
            </a:solidFill>
            <a:ln w="6350">
              <a:solidFill>
                <a:schemeClr val="tx1"/>
              </a:solidFill>
            </a:ln>
          </c:spPr>
          <c:invertIfNegative val="0"/>
          <c:dPt>
            <c:idx val="0"/>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1-759C-4264-9001-080412B277F5}"/>
              </c:ext>
            </c:extLst>
          </c:dPt>
          <c:dPt>
            <c:idx val="1"/>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3-759C-4264-9001-080412B277F5}"/>
              </c:ext>
            </c:extLst>
          </c:dPt>
          <c:dPt>
            <c:idx val="2"/>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5-759C-4264-9001-080412B277F5}"/>
              </c:ext>
            </c:extLst>
          </c:dPt>
          <c:dPt>
            <c:idx val="3"/>
            <c:invertIfNegative val="0"/>
            <c:bubble3D val="0"/>
            <c:spPr>
              <a:solidFill>
                <a:srgbClr val="CFE8E3"/>
              </a:solidFill>
              <a:ln w="6350">
                <a:solidFill>
                  <a:schemeClr val="tx1"/>
                </a:solidFill>
              </a:ln>
            </c:spPr>
            <c:extLst xmlns:c16r2="http://schemas.microsoft.com/office/drawing/2015/06/chart">
              <c:ext xmlns:c16="http://schemas.microsoft.com/office/drawing/2014/chart" uri="{C3380CC4-5D6E-409C-BE32-E72D297353CC}">
                <c16:uniqueId val="{00000007-759C-4264-9001-080412B277F5}"/>
              </c:ext>
            </c:extLst>
          </c:dPt>
          <c:dPt>
            <c:idx val="4"/>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9-759C-4264-9001-080412B277F5}"/>
              </c:ext>
            </c:extLst>
          </c:dPt>
          <c:dPt>
            <c:idx val="5"/>
            <c:invertIfNegative val="0"/>
            <c:bubble3D val="0"/>
            <c:spPr>
              <a:solidFill>
                <a:srgbClr val="000000"/>
              </a:solidFill>
              <a:ln w="6350">
                <a:solidFill>
                  <a:schemeClr val="tx1"/>
                </a:solidFill>
              </a:ln>
            </c:spPr>
            <c:extLst xmlns:c16r2="http://schemas.microsoft.com/office/drawing/2015/06/chart">
              <c:ext xmlns:c16="http://schemas.microsoft.com/office/drawing/2014/chart" uri="{C3380CC4-5D6E-409C-BE32-E72D297353CC}">
                <c16:uniqueId val="{0000000B-759C-4264-9001-080412B277F5}"/>
              </c:ext>
            </c:extLst>
          </c:dPt>
          <c:dPt>
            <c:idx val="6"/>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D-759C-4264-9001-080412B277F5}"/>
              </c:ext>
            </c:extLst>
          </c:dPt>
          <c:dPt>
            <c:idx val="7"/>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F-759C-4264-9001-080412B277F5}"/>
              </c:ext>
            </c:extLst>
          </c:dPt>
          <c:dPt>
            <c:idx val="8"/>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1-759C-4264-9001-080412B277F5}"/>
              </c:ext>
            </c:extLst>
          </c:dPt>
          <c:dPt>
            <c:idx val="9"/>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3-759C-4264-9001-080412B277F5}"/>
              </c:ext>
            </c:extLst>
          </c:dPt>
          <c:dPt>
            <c:idx val="10"/>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5-759C-4264-9001-080412B277F5}"/>
              </c:ext>
            </c:extLst>
          </c:dPt>
          <c:dPt>
            <c:idx val="11"/>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7-759C-4264-9001-080412B277F5}"/>
              </c:ext>
            </c:extLst>
          </c:dPt>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Sheet1!$A$2:$A$13</c:f>
              <c:strCache>
                <c:ptCount val="12"/>
                <c:pt idx="0">
                  <c:v>Sweden</c:v>
                </c:pt>
                <c:pt idx="1">
                  <c:v>United States</c:v>
                </c:pt>
                <c:pt idx="2">
                  <c:v>United Kingdom</c:v>
                </c:pt>
                <c:pt idx="3">
                  <c:v>Canada</c:v>
                </c:pt>
                <c:pt idx="4">
                  <c:v>Switzerland</c:v>
                </c:pt>
                <c:pt idx="5">
                  <c:v>CMWF average</c:v>
                </c:pt>
                <c:pt idx="6">
                  <c:v>Australia</c:v>
                </c:pt>
                <c:pt idx="7">
                  <c:v>New Zealand</c:v>
                </c:pt>
                <c:pt idx="8">
                  <c:v>Norway</c:v>
                </c:pt>
                <c:pt idx="9">
                  <c:v>Germany</c:v>
                </c:pt>
                <c:pt idx="10">
                  <c:v>Netherlands</c:v>
                </c:pt>
                <c:pt idx="11">
                  <c:v>France</c:v>
                </c:pt>
              </c:strCache>
            </c:strRef>
          </c:cat>
          <c:val>
            <c:numRef>
              <c:f>Sheet1!$B$2:$B$13</c:f>
              <c:numCache>
                <c:formatCode>0%</c:formatCode>
                <c:ptCount val="12"/>
                <c:pt idx="0">
                  <c:v>0.42</c:v>
                </c:pt>
                <c:pt idx="1">
                  <c:v>0.77</c:v>
                </c:pt>
                <c:pt idx="2">
                  <c:v>0.81</c:v>
                </c:pt>
                <c:pt idx="3">
                  <c:v>0.85</c:v>
                </c:pt>
                <c:pt idx="4">
                  <c:v>0.85</c:v>
                </c:pt>
                <c:pt idx="5">
                  <c:v>0.85</c:v>
                </c:pt>
                <c:pt idx="6">
                  <c:v>0.86</c:v>
                </c:pt>
                <c:pt idx="7">
                  <c:v>0.89</c:v>
                </c:pt>
                <c:pt idx="8">
                  <c:v>0.95</c:v>
                </c:pt>
                <c:pt idx="9">
                  <c:v>0.98</c:v>
                </c:pt>
                <c:pt idx="10">
                  <c:v>0.99</c:v>
                </c:pt>
                <c:pt idx="11">
                  <c:v>0.99</c:v>
                </c:pt>
              </c:numCache>
            </c:numRef>
          </c:val>
          <c:extLst xmlns:c16r2="http://schemas.microsoft.com/office/drawing/2015/06/chart">
            <c:ext xmlns:c16="http://schemas.microsoft.com/office/drawing/2014/chart" uri="{C3380CC4-5D6E-409C-BE32-E72D297353CC}">
              <c16:uniqueId val="{00000018-759C-4264-9001-080412B277F5}"/>
            </c:ext>
          </c:extLst>
        </c:ser>
        <c:dLbls>
          <c:dLblPos val="outEnd"/>
          <c:showLegendKey val="0"/>
          <c:showVal val="1"/>
          <c:showCatName val="0"/>
          <c:showSerName val="0"/>
          <c:showPercent val="0"/>
          <c:showBubbleSize val="0"/>
        </c:dLbls>
        <c:gapWidth val="45"/>
        <c:axId val="133672960"/>
        <c:axId val="133680512"/>
      </c:barChart>
      <c:catAx>
        <c:axId val="133672960"/>
        <c:scaling>
          <c:orientation val="minMax"/>
        </c:scaling>
        <c:delete val="0"/>
        <c:axPos val="l"/>
        <c:numFmt formatCode="General" sourceLinked="1"/>
        <c:majorTickMark val="out"/>
        <c:minorTickMark val="none"/>
        <c:tickLblPos val="nextTo"/>
        <c:spPr>
          <a:ln w="6350">
            <a:solidFill>
              <a:schemeClr val="tx1"/>
            </a:solidFill>
          </a:ln>
        </c:spPr>
        <c:crossAx val="133680512"/>
        <c:crosses val="autoZero"/>
        <c:auto val="1"/>
        <c:lblAlgn val="ctr"/>
        <c:lblOffset val="100"/>
        <c:noMultiLvlLbl val="0"/>
      </c:catAx>
      <c:valAx>
        <c:axId val="133680512"/>
        <c:scaling>
          <c:orientation val="minMax"/>
        </c:scaling>
        <c:delete val="0"/>
        <c:axPos val="b"/>
        <c:majorGridlines>
          <c:spPr>
            <a:ln>
              <a:noFill/>
            </a:ln>
          </c:spPr>
        </c:majorGridlines>
        <c:numFmt formatCode="0%" sourceLinked="1"/>
        <c:majorTickMark val="out"/>
        <c:minorTickMark val="none"/>
        <c:tickLblPos val="none"/>
        <c:spPr>
          <a:ln>
            <a:noFill/>
          </a:ln>
        </c:spPr>
        <c:crossAx val="133672960"/>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userShapes r:id="rId3"/>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2000974429094567"/>
          <c:w val="0.52035255603637365"/>
          <c:h val="0.84406305499237744"/>
        </c:manualLayout>
      </c:layout>
      <c:barChart>
        <c:barDir val="bar"/>
        <c:grouping val="clustered"/>
        <c:varyColors val="0"/>
        <c:ser>
          <c:idx val="0"/>
          <c:order val="0"/>
          <c:tx>
            <c:strRef>
              <c:f>Sheet1!$B$1</c:f>
              <c:strCache>
                <c:ptCount val="1"/>
                <c:pt idx="0">
                  <c:v>Column2</c:v>
                </c:pt>
              </c:strCache>
            </c:strRef>
          </c:tx>
          <c:spPr>
            <a:solidFill>
              <a:srgbClr val="BEBEBE"/>
            </a:solidFill>
            <a:ln w="6350">
              <a:solidFill>
                <a:schemeClr val="tx1"/>
              </a:solidFill>
            </a:ln>
          </c:spPr>
          <c:invertIfNegative val="0"/>
          <c:dPt>
            <c:idx val="0"/>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1-D30A-480A-B881-585EDBF476D6}"/>
              </c:ext>
            </c:extLst>
          </c:dPt>
          <c:dPt>
            <c:idx val="1"/>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3-D30A-480A-B881-585EDBF476D6}"/>
              </c:ext>
            </c:extLst>
          </c:dPt>
          <c:dPt>
            <c:idx val="2"/>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5-D30A-480A-B881-585EDBF476D6}"/>
              </c:ext>
            </c:extLst>
          </c:dPt>
          <c:dPt>
            <c:idx val="3"/>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7-D30A-480A-B881-585EDBF476D6}"/>
              </c:ext>
            </c:extLst>
          </c:dPt>
          <c:dPt>
            <c:idx val="4"/>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9-D30A-480A-B881-585EDBF476D6}"/>
              </c:ext>
            </c:extLst>
          </c:dPt>
          <c:dPt>
            <c:idx val="5"/>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B-D30A-480A-B881-585EDBF476D6}"/>
              </c:ext>
            </c:extLst>
          </c:dPt>
          <c:dPt>
            <c:idx val="6"/>
            <c:invertIfNegative val="0"/>
            <c:bubble3D val="0"/>
            <c:spPr>
              <a:solidFill>
                <a:sysClr val="windowText" lastClr="000000"/>
              </a:solidFill>
              <a:ln w="6350">
                <a:solidFill>
                  <a:schemeClr val="tx1"/>
                </a:solidFill>
              </a:ln>
            </c:spPr>
            <c:extLst xmlns:c16r2="http://schemas.microsoft.com/office/drawing/2015/06/chart">
              <c:ext xmlns:c16="http://schemas.microsoft.com/office/drawing/2014/chart" uri="{C3380CC4-5D6E-409C-BE32-E72D297353CC}">
                <c16:uniqueId val="{0000000D-D30A-480A-B881-585EDBF476D6}"/>
              </c:ext>
            </c:extLst>
          </c:dPt>
          <c:dPt>
            <c:idx val="7"/>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F-D30A-480A-B881-585EDBF476D6}"/>
              </c:ext>
            </c:extLst>
          </c:dPt>
          <c:dPt>
            <c:idx val="8"/>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1-D30A-480A-B881-585EDBF476D6}"/>
              </c:ext>
            </c:extLst>
          </c:dPt>
          <c:dPt>
            <c:idx val="9"/>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3-D30A-480A-B881-585EDBF476D6}"/>
              </c:ext>
            </c:extLst>
          </c:dPt>
          <c:dPt>
            <c:idx val="10"/>
            <c:invertIfNegative val="0"/>
            <c:bubble3D val="0"/>
            <c:spPr>
              <a:pattFill prst="pct90">
                <a:fgClr>
                  <a:srgbClr val="00A199"/>
                </a:fgClr>
                <a:bgClr>
                  <a:sysClr val="window" lastClr="FFFFFF"/>
                </a:bgClr>
              </a:pattFill>
              <a:ln w="6350">
                <a:solidFill>
                  <a:schemeClr val="tx1"/>
                </a:solidFill>
              </a:ln>
            </c:spPr>
            <c:extLst xmlns:c16r2="http://schemas.microsoft.com/office/drawing/2015/06/chart">
              <c:ext xmlns:c16="http://schemas.microsoft.com/office/drawing/2014/chart" uri="{C3380CC4-5D6E-409C-BE32-E72D297353CC}">
                <c16:uniqueId val="{00000015-D30A-480A-B881-585EDBF476D6}"/>
              </c:ext>
            </c:extLst>
          </c:dPt>
          <c:dPt>
            <c:idx val="11"/>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7-D30A-480A-B881-585EDBF476D6}"/>
              </c:ext>
            </c:extLst>
          </c:dPt>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Sheet1!$A$2:$A$13</c:f>
              <c:strCache>
                <c:ptCount val="12"/>
                <c:pt idx="0">
                  <c:v>Sweden</c:v>
                </c:pt>
                <c:pt idx="1">
                  <c:v>Germany</c:v>
                </c:pt>
                <c:pt idx="2">
                  <c:v>France</c:v>
                </c:pt>
                <c:pt idx="3">
                  <c:v>Netherlands</c:v>
                </c:pt>
                <c:pt idx="4">
                  <c:v>Norway</c:v>
                </c:pt>
                <c:pt idx="5">
                  <c:v>Switzerland</c:v>
                </c:pt>
                <c:pt idx="6">
                  <c:v>CMWF average</c:v>
                </c:pt>
                <c:pt idx="7">
                  <c:v>United Kingdom</c:v>
                </c:pt>
                <c:pt idx="8">
                  <c:v>Australia</c:v>
                </c:pt>
                <c:pt idx="9">
                  <c:v>United States</c:v>
                </c:pt>
                <c:pt idx="10">
                  <c:v>Canada</c:v>
                </c:pt>
                <c:pt idx="11">
                  <c:v>New Zealand</c:v>
                </c:pt>
              </c:strCache>
            </c:strRef>
          </c:cat>
          <c:val>
            <c:numRef>
              <c:f>Sheet1!$B$2:$B$13</c:f>
              <c:numCache>
                <c:formatCode>0%</c:formatCode>
                <c:ptCount val="12"/>
                <c:pt idx="0">
                  <c:v>0.39</c:v>
                </c:pt>
                <c:pt idx="1">
                  <c:v>0.54</c:v>
                </c:pt>
                <c:pt idx="2">
                  <c:v>0.6</c:v>
                </c:pt>
                <c:pt idx="3">
                  <c:v>0.62</c:v>
                </c:pt>
                <c:pt idx="4">
                  <c:v>0.63</c:v>
                </c:pt>
                <c:pt idx="5">
                  <c:v>0.64</c:v>
                </c:pt>
                <c:pt idx="6">
                  <c:v>0.65</c:v>
                </c:pt>
                <c:pt idx="7">
                  <c:v>0.7</c:v>
                </c:pt>
                <c:pt idx="8">
                  <c:v>0.72</c:v>
                </c:pt>
                <c:pt idx="9">
                  <c:v>0.73</c:v>
                </c:pt>
                <c:pt idx="10">
                  <c:v>0.74</c:v>
                </c:pt>
                <c:pt idx="11">
                  <c:v>0.79</c:v>
                </c:pt>
              </c:numCache>
            </c:numRef>
          </c:val>
          <c:extLst xmlns:c16r2="http://schemas.microsoft.com/office/drawing/2015/06/chart">
            <c:ext xmlns:c16="http://schemas.microsoft.com/office/drawing/2014/chart" uri="{C3380CC4-5D6E-409C-BE32-E72D297353CC}">
              <c16:uniqueId val="{00000018-D30A-480A-B881-585EDBF476D6}"/>
            </c:ext>
          </c:extLst>
        </c:ser>
        <c:dLbls>
          <c:dLblPos val="outEnd"/>
          <c:showLegendKey val="0"/>
          <c:showVal val="1"/>
          <c:showCatName val="0"/>
          <c:showSerName val="0"/>
          <c:showPercent val="0"/>
          <c:showBubbleSize val="0"/>
        </c:dLbls>
        <c:gapWidth val="45"/>
        <c:axId val="133872256"/>
        <c:axId val="134416640"/>
      </c:barChart>
      <c:catAx>
        <c:axId val="133872256"/>
        <c:scaling>
          <c:orientation val="minMax"/>
        </c:scaling>
        <c:delete val="0"/>
        <c:axPos val="l"/>
        <c:numFmt formatCode="General" sourceLinked="1"/>
        <c:majorTickMark val="out"/>
        <c:minorTickMark val="none"/>
        <c:tickLblPos val="nextTo"/>
        <c:spPr>
          <a:ln w="6350">
            <a:solidFill>
              <a:schemeClr val="tx1"/>
            </a:solidFill>
          </a:ln>
        </c:spPr>
        <c:crossAx val="134416640"/>
        <c:crosses val="autoZero"/>
        <c:auto val="1"/>
        <c:lblAlgn val="ctr"/>
        <c:lblOffset val="100"/>
        <c:noMultiLvlLbl val="0"/>
      </c:catAx>
      <c:valAx>
        <c:axId val="134416640"/>
        <c:scaling>
          <c:orientation val="minMax"/>
        </c:scaling>
        <c:delete val="0"/>
        <c:axPos val="b"/>
        <c:majorGridlines>
          <c:spPr>
            <a:ln>
              <a:noFill/>
            </a:ln>
          </c:spPr>
        </c:majorGridlines>
        <c:numFmt formatCode="0%" sourceLinked="1"/>
        <c:majorTickMark val="out"/>
        <c:minorTickMark val="none"/>
        <c:tickLblPos val="none"/>
        <c:spPr>
          <a:ln>
            <a:noFill/>
          </a:ln>
        </c:spPr>
        <c:crossAx val="133872256"/>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2000974429094567"/>
          <c:w val="0.52035255603637365"/>
          <c:h val="0.84406305499237744"/>
        </c:manualLayout>
      </c:layout>
      <c:barChart>
        <c:barDir val="bar"/>
        <c:grouping val="clustered"/>
        <c:varyColors val="0"/>
        <c:ser>
          <c:idx val="0"/>
          <c:order val="0"/>
          <c:tx>
            <c:strRef>
              <c:f>Sheet1!$B$1</c:f>
              <c:strCache>
                <c:ptCount val="1"/>
                <c:pt idx="0">
                  <c:v>Column2</c:v>
                </c:pt>
              </c:strCache>
            </c:strRef>
          </c:tx>
          <c:spPr>
            <a:solidFill>
              <a:srgbClr val="BEBEBE"/>
            </a:solidFill>
            <a:ln w="6350">
              <a:solidFill>
                <a:schemeClr val="tx1"/>
              </a:solidFill>
            </a:ln>
          </c:spPr>
          <c:invertIfNegative val="0"/>
          <c:dPt>
            <c:idx val="0"/>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1-E3CA-45CB-A7FE-50A4FD8B2574}"/>
              </c:ext>
            </c:extLst>
          </c:dPt>
          <c:dPt>
            <c:idx val="1"/>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3-E3CA-45CB-A7FE-50A4FD8B2574}"/>
              </c:ext>
            </c:extLst>
          </c:dPt>
          <c:dPt>
            <c:idx val="2"/>
            <c:invertIfNegative val="0"/>
            <c:bubble3D val="0"/>
            <c:spPr>
              <a:solidFill>
                <a:srgbClr val="ED7024"/>
              </a:solidFill>
              <a:ln w="6350">
                <a:solidFill>
                  <a:schemeClr val="tx1"/>
                </a:solidFill>
              </a:ln>
            </c:spPr>
            <c:extLst xmlns:c16r2="http://schemas.microsoft.com/office/drawing/2015/06/chart">
              <c:ext xmlns:c16="http://schemas.microsoft.com/office/drawing/2014/chart" uri="{C3380CC4-5D6E-409C-BE32-E72D297353CC}">
                <c16:uniqueId val="{00000005-E3CA-45CB-A7FE-50A4FD8B2574}"/>
              </c:ext>
            </c:extLst>
          </c:dPt>
          <c:dPt>
            <c:idx val="3"/>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7-E3CA-45CB-A7FE-50A4FD8B2574}"/>
              </c:ext>
            </c:extLst>
          </c:dPt>
          <c:dPt>
            <c:idx val="4"/>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9-E3CA-45CB-A7FE-50A4FD8B2574}"/>
              </c:ext>
            </c:extLst>
          </c:dPt>
          <c:dPt>
            <c:idx val="5"/>
            <c:invertIfNegative val="0"/>
            <c:bubble3D val="0"/>
            <c:spPr>
              <a:solidFill>
                <a:sysClr val="windowText" lastClr="000000"/>
              </a:solidFill>
              <a:ln w="6350">
                <a:solidFill>
                  <a:schemeClr val="tx1"/>
                </a:solidFill>
              </a:ln>
            </c:spPr>
            <c:extLst xmlns:c16r2="http://schemas.microsoft.com/office/drawing/2015/06/chart">
              <c:ext xmlns:c16="http://schemas.microsoft.com/office/drawing/2014/chart" uri="{C3380CC4-5D6E-409C-BE32-E72D297353CC}">
                <c16:uniqueId val="{0000000B-E3CA-45CB-A7FE-50A4FD8B2574}"/>
              </c:ext>
            </c:extLst>
          </c:dPt>
          <c:dPt>
            <c:idx val="6"/>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D-E3CA-45CB-A7FE-50A4FD8B2574}"/>
              </c:ext>
            </c:extLst>
          </c:dPt>
          <c:dPt>
            <c:idx val="7"/>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F-E3CA-45CB-A7FE-50A4FD8B2574}"/>
              </c:ext>
            </c:extLst>
          </c:dPt>
          <c:dPt>
            <c:idx val="8"/>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1-E3CA-45CB-A7FE-50A4FD8B2574}"/>
              </c:ext>
            </c:extLst>
          </c:dPt>
          <c:dPt>
            <c:idx val="9"/>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3-E3CA-45CB-A7FE-50A4FD8B2574}"/>
              </c:ext>
            </c:extLst>
          </c:dPt>
          <c:dPt>
            <c:idx val="10"/>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5-E3CA-45CB-A7FE-50A4FD8B2574}"/>
              </c:ext>
            </c:extLst>
          </c:dPt>
          <c:dPt>
            <c:idx val="11"/>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7-E3CA-45CB-A7FE-50A4FD8B2574}"/>
              </c:ext>
            </c:extLst>
          </c:dPt>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Sheet1!$A$2:$A$13</c:f>
              <c:strCache>
                <c:ptCount val="12"/>
                <c:pt idx="0">
                  <c:v>United States</c:v>
                </c:pt>
                <c:pt idx="1">
                  <c:v>Sweden</c:v>
                </c:pt>
                <c:pt idx="2">
                  <c:v>Canada</c:v>
                </c:pt>
                <c:pt idx="3">
                  <c:v>Germany</c:v>
                </c:pt>
                <c:pt idx="4">
                  <c:v>Norway</c:v>
                </c:pt>
                <c:pt idx="5">
                  <c:v>CMWF average</c:v>
                </c:pt>
                <c:pt idx="6">
                  <c:v>Netherlands</c:v>
                </c:pt>
                <c:pt idx="7">
                  <c:v>France</c:v>
                </c:pt>
                <c:pt idx="8">
                  <c:v>New Zealand</c:v>
                </c:pt>
                <c:pt idx="9">
                  <c:v>Australia</c:v>
                </c:pt>
                <c:pt idx="10">
                  <c:v>United Kingdom</c:v>
                </c:pt>
                <c:pt idx="11">
                  <c:v>Switzerland</c:v>
                </c:pt>
              </c:strCache>
            </c:strRef>
          </c:cat>
          <c:val>
            <c:numRef>
              <c:f>Sheet1!$B$2:$B$13</c:f>
              <c:numCache>
                <c:formatCode>0%</c:formatCode>
                <c:ptCount val="12"/>
                <c:pt idx="0">
                  <c:v>0.25634671479123194</c:v>
                </c:pt>
                <c:pt idx="1">
                  <c:v>0.39139163218553313</c:v>
                </c:pt>
                <c:pt idx="2">
                  <c:v>0.45141321985633032</c:v>
                </c:pt>
                <c:pt idx="3">
                  <c:v>0.48874535562732196</c:v>
                </c:pt>
                <c:pt idx="4">
                  <c:v>0.50483124118767808</c:v>
                </c:pt>
                <c:pt idx="5">
                  <c:v>0.50777489838313816</c:v>
                </c:pt>
                <c:pt idx="6">
                  <c:v>0.51152410473141008</c:v>
                </c:pt>
                <c:pt idx="7">
                  <c:v>0.52084508916785366</c:v>
                </c:pt>
                <c:pt idx="8">
                  <c:v>0.57683015390190839</c:v>
                </c:pt>
                <c:pt idx="9">
                  <c:v>0.59407009822256862</c:v>
                </c:pt>
                <c:pt idx="10">
                  <c:v>0.63437012468116338</c:v>
                </c:pt>
                <c:pt idx="11">
                  <c:v>0.65515614786151999</c:v>
                </c:pt>
              </c:numCache>
            </c:numRef>
          </c:val>
          <c:extLst xmlns:c16r2="http://schemas.microsoft.com/office/drawing/2015/06/chart">
            <c:ext xmlns:c16="http://schemas.microsoft.com/office/drawing/2014/chart" uri="{C3380CC4-5D6E-409C-BE32-E72D297353CC}">
              <c16:uniqueId val="{00000018-E3CA-45CB-A7FE-50A4FD8B2574}"/>
            </c:ext>
          </c:extLst>
        </c:ser>
        <c:dLbls>
          <c:dLblPos val="outEnd"/>
          <c:showLegendKey val="0"/>
          <c:showVal val="1"/>
          <c:showCatName val="0"/>
          <c:showSerName val="0"/>
          <c:showPercent val="0"/>
          <c:showBubbleSize val="0"/>
        </c:dLbls>
        <c:gapWidth val="45"/>
        <c:axId val="134486272"/>
        <c:axId val="134510464"/>
      </c:barChart>
      <c:catAx>
        <c:axId val="134486272"/>
        <c:scaling>
          <c:orientation val="minMax"/>
        </c:scaling>
        <c:delete val="0"/>
        <c:axPos val="l"/>
        <c:numFmt formatCode="General" sourceLinked="1"/>
        <c:majorTickMark val="out"/>
        <c:minorTickMark val="none"/>
        <c:tickLblPos val="nextTo"/>
        <c:spPr>
          <a:ln w="6350">
            <a:solidFill>
              <a:schemeClr val="tx1"/>
            </a:solidFill>
          </a:ln>
        </c:spPr>
        <c:crossAx val="134510464"/>
        <c:crosses val="autoZero"/>
        <c:auto val="1"/>
        <c:lblAlgn val="ctr"/>
        <c:lblOffset val="100"/>
        <c:noMultiLvlLbl val="0"/>
      </c:catAx>
      <c:valAx>
        <c:axId val="134510464"/>
        <c:scaling>
          <c:orientation val="minMax"/>
        </c:scaling>
        <c:delete val="0"/>
        <c:axPos val="b"/>
        <c:majorGridlines>
          <c:spPr>
            <a:ln>
              <a:noFill/>
            </a:ln>
          </c:spPr>
        </c:majorGridlines>
        <c:numFmt formatCode="0%" sourceLinked="1"/>
        <c:majorTickMark val="out"/>
        <c:minorTickMark val="none"/>
        <c:tickLblPos val="none"/>
        <c:spPr>
          <a:ln>
            <a:noFill/>
          </a:ln>
        </c:spPr>
        <c:crossAx val="134486272"/>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2000974429094567"/>
          <c:w val="0.52035255603637365"/>
          <c:h val="0.84406305499237744"/>
        </c:manualLayout>
      </c:layout>
      <c:barChart>
        <c:barDir val="bar"/>
        <c:grouping val="clustered"/>
        <c:varyColors val="0"/>
        <c:ser>
          <c:idx val="0"/>
          <c:order val="0"/>
          <c:tx>
            <c:strRef>
              <c:f>Sheet1!$B$1</c:f>
              <c:strCache>
                <c:ptCount val="1"/>
                <c:pt idx="0">
                  <c:v>Column2</c:v>
                </c:pt>
              </c:strCache>
            </c:strRef>
          </c:tx>
          <c:spPr>
            <a:solidFill>
              <a:srgbClr val="BEBEBE"/>
            </a:solidFill>
            <a:ln w="6350">
              <a:solidFill>
                <a:schemeClr val="tx1"/>
              </a:solidFill>
            </a:ln>
          </c:spPr>
          <c:invertIfNegative val="0"/>
          <c:dPt>
            <c:idx val="0"/>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1-D7D6-43DE-A2C4-9B068D7A8193}"/>
              </c:ext>
            </c:extLst>
          </c:dPt>
          <c:dPt>
            <c:idx val="1"/>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3-D7D6-43DE-A2C4-9B068D7A8193}"/>
              </c:ext>
            </c:extLst>
          </c:dPt>
          <c:dPt>
            <c:idx val="2"/>
            <c:invertIfNegative val="0"/>
            <c:bubble3D val="0"/>
            <c:spPr>
              <a:solidFill>
                <a:srgbClr val="ED7024"/>
              </a:solidFill>
              <a:ln w="6350">
                <a:solidFill>
                  <a:schemeClr val="tx1"/>
                </a:solidFill>
              </a:ln>
            </c:spPr>
            <c:extLst xmlns:c16r2="http://schemas.microsoft.com/office/drawing/2015/06/chart">
              <c:ext xmlns:c16="http://schemas.microsoft.com/office/drawing/2014/chart" uri="{C3380CC4-5D6E-409C-BE32-E72D297353CC}">
                <c16:uniqueId val="{00000005-D7D6-43DE-A2C4-9B068D7A8193}"/>
              </c:ext>
            </c:extLst>
          </c:dPt>
          <c:dPt>
            <c:idx val="3"/>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7-D7D6-43DE-A2C4-9B068D7A8193}"/>
              </c:ext>
            </c:extLst>
          </c:dPt>
          <c:dPt>
            <c:idx val="4"/>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9-D7D6-43DE-A2C4-9B068D7A8193}"/>
              </c:ext>
            </c:extLst>
          </c:dPt>
          <c:dPt>
            <c:idx val="5"/>
            <c:invertIfNegative val="0"/>
            <c:bubble3D val="0"/>
            <c:spPr>
              <a:solidFill>
                <a:sysClr val="windowText" lastClr="000000"/>
              </a:solidFill>
              <a:ln w="6350">
                <a:solidFill>
                  <a:schemeClr val="tx1"/>
                </a:solidFill>
              </a:ln>
            </c:spPr>
            <c:extLst xmlns:c16r2="http://schemas.microsoft.com/office/drawing/2015/06/chart">
              <c:ext xmlns:c16="http://schemas.microsoft.com/office/drawing/2014/chart" uri="{C3380CC4-5D6E-409C-BE32-E72D297353CC}">
                <c16:uniqueId val="{0000000B-D7D6-43DE-A2C4-9B068D7A8193}"/>
              </c:ext>
            </c:extLst>
          </c:dPt>
          <c:dPt>
            <c:idx val="6"/>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D-D7D6-43DE-A2C4-9B068D7A8193}"/>
              </c:ext>
            </c:extLst>
          </c:dPt>
          <c:dPt>
            <c:idx val="7"/>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F-D7D6-43DE-A2C4-9B068D7A8193}"/>
              </c:ext>
            </c:extLst>
          </c:dPt>
          <c:dPt>
            <c:idx val="8"/>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1-D7D6-43DE-A2C4-9B068D7A8193}"/>
              </c:ext>
            </c:extLst>
          </c:dPt>
          <c:dPt>
            <c:idx val="9"/>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3-D7D6-43DE-A2C4-9B068D7A8193}"/>
              </c:ext>
            </c:extLst>
          </c:dPt>
          <c:dPt>
            <c:idx val="10"/>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5-D7D6-43DE-A2C4-9B068D7A8193}"/>
              </c:ext>
            </c:extLst>
          </c:dPt>
          <c:dPt>
            <c:idx val="11"/>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7-D7D6-43DE-A2C4-9B068D7A8193}"/>
              </c:ext>
            </c:extLst>
          </c:dPt>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Sheet1!$A$2:$A$13</c:f>
              <c:strCache>
                <c:ptCount val="12"/>
                <c:pt idx="0">
                  <c:v>United States</c:v>
                </c:pt>
                <c:pt idx="1">
                  <c:v>Sweden</c:v>
                </c:pt>
                <c:pt idx="2">
                  <c:v>Canada</c:v>
                </c:pt>
                <c:pt idx="3">
                  <c:v>New Zealand</c:v>
                </c:pt>
                <c:pt idx="4">
                  <c:v>Netherlands</c:v>
                </c:pt>
                <c:pt idx="5">
                  <c:v>CMWF average</c:v>
                </c:pt>
                <c:pt idx="6">
                  <c:v>Australia</c:v>
                </c:pt>
                <c:pt idx="7">
                  <c:v>United Kingdom</c:v>
                </c:pt>
                <c:pt idx="8">
                  <c:v>France</c:v>
                </c:pt>
                <c:pt idx="9">
                  <c:v>Switzerland</c:v>
                </c:pt>
                <c:pt idx="10">
                  <c:v>Norway</c:v>
                </c:pt>
                <c:pt idx="11">
                  <c:v>Germany</c:v>
                </c:pt>
              </c:strCache>
            </c:strRef>
          </c:cat>
          <c:val>
            <c:numRef>
              <c:f>Sheet1!$B$2:$B$13</c:f>
              <c:numCache>
                <c:formatCode>0%</c:formatCode>
                <c:ptCount val="12"/>
                <c:pt idx="0">
                  <c:v>0.19</c:v>
                </c:pt>
                <c:pt idx="1">
                  <c:v>0.31</c:v>
                </c:pt>
                <c:pt idx="2">
                  <c:v>0.35</c:v>
                </c:pt>
                <c:pt idx="3">
                  <c:v>0.41</c:v>
                </c:pt>
                <c:pt idx="4">
                  <c:v>0.43</c:v>
                </c:pt>
                <c:pt idx="5">
                  <c:v>0.44</c:v>
                </c:pt>
                <c:pt idx="6">
                  <c:v>0.44</c:v>
                </c:pt>
                <c:pt idx="7">
                  <c:v>0.44</c:v>
                </c:pt>
                <c:pt idx="8">
                  <c:v>0.54</c:v>
                </c:pt>
                <c:pt idx="9">
                  <c:v>0.57999999999999996</c:v>
                </c:pt>
                <c:pt idx="10">
                  <c:v>0.59</c:v>
                </c:pt>
                <c:pt idx="11">
                  <c:v>0.6</c:v>
                </c:pt>
              </c:numCache>
            </c:numRef>
          </c:val>
          <c:extLst xmlns:c16r2="http://schemas.microsoft.com/office/drawing/2015/06/chart">
            <c:ext xmlns:c16="http://schemas.microsoft.com/office/drawing/2014/chart" uri="{C3380CC4-5D6E-409C-BE32-E72D297353CC}">
              <c16:uniqueId val="{00000018-D7D6-43DE-A2C4-9B068D7A8193}"/>
            </c:ext>
          </c:extLst>
        </c:ser>
        <c:dLbls>
          <c:dLblPos val="outEnd"/>
          <c:showLegendKey val="0"/>
          <c:showVal val="1"/>
          <c:showCatName val="0"/>
          <c:showSerName val="0"/>
          <c:showPercent val="0"/>
          <c:showBubbleSize val="0"/>
        </c:dLbls>
        <c:gapWidth val="45"/>
        <c:axId val="134189056"/>
        <c:axId val="134196608"/>
      </c:barChart>
      <c:catAx>
        <c:axId val="134189056"/>
        <c:scaling>
          <c:orientation val="minMax"/>
        </c:scaling>
        <c:delete val="0"/>
        <c:axPos val="l"/>
        <c:numFmt formatCode="General" sourceLinked="1"/>
        <c:majorTickMark val="out"/>
        <c:minorTickMark val="none"/>
        <c:tickLblPos val="nextTo"/>
        <c:spPr>
          <a:ln w="6350">
            <a:solidFill>
              <a:schemeClr val="tx1"/>
            </a:solidFill>
          </a:ln>
        </c:spPr>
        <c:crossAx val="134196608"/>
        <c:crosses val="autoZero"/>
        <c:auto val="1"/>
        <c:lblAlgn val="ctr"/>
        <c:lblOffset val="100"/>
        <c:noMultiLvlLbl val="0"/>
      </c:catAx>
      <c:valAx>
        <c:axId val="134196608"/>
        <c:scaling>
          <c:orientation val="minMax"/>
        </c:scaling>
        <c:delete val="0"/>
        <c:axPos val="b"/>
        <c:majorGridlines>
          <c:spPr>
            <a:ln>
              <a:noFill/>
            </a:ln>
          </c:spPr>
        </c:majorGridlines>
        <c:numFmt formatCode="0%" sourceLinked="1"/>
        <c:majorTickMark val="out"/>
        <c:minorTickMark val="none"/>
        <c:tickLblPos val="none"/>
        <c:spPr>
          <a:ln>
            <a:noFill/>
          </a:ln>
        </c:spPr>
        <c:crossAx val="134189056"/>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userShapes r:id="rId3"/>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921586177435687E-2"/>
          <c:y val="7.5147567566086981E-2"/>
          <c:w val="0.46894115523111812"/>
          <c:h val="0.69775436591984397"/>
        </c:manualLayout>
      </c:layout>
      <c:pieChart>
        <c:varyColors val="1"/>
        <c:ser>
          <c:idx val="0"/>
          <c:order val="0"/>
          <c:tx>
            <c:strRef>
              <c:f>Sheet1!$B$1</c:f>
              <c:strCache>
                <c:ptCount val="1"/>
                <c:pt idx="0">
                  <c:v>Sales</c:v>
                </c:pt>
              </c:strCache>
            </c:strRef>
          </c:tx>
          <c:spPr>
            <a:solidFill>
              <a:srgbClr val="33BDB7"/>
            </a:solidFill>
            <a:ln w="6350">
              <a:solidFill>
                <a:schemeClr val="tx1"/>
              </a:solidFill>
            </a:ln>
          </c:spPr>
          <c:dPt>
            <c:idx val="0"/>
            <c:bubble3D val="0"/>
            <c:spPr>
              <a:solidFill>
                <a:srgbClr val="ED7024"/>
              </a:solidFill>
              <a:ln w="6350">
                <a:solidFill>
                  <a:schemeClr val="tx1"/>
                </a:solidFill>
              </a:ln>
            </c:spPr>
            <c:extLst xmlns:c16r2="http://schemas.microsoft.com/office/drawing/2015/06/chart">
              <c:ext xmlns:c16="http://schemas.microsoft.com/office/drawing/2014/chart" uri="{C3380CC4-5D6E-409C-BE32-E72D297353CC}">
                <c16:uniqueId val="{00000001-0692-4B78-8B5B-929A1399BBDF}"/>
              </c:ext>
            </c:extLst>
          </c:dPt>
          <c:dPt>
            <c:idx val="1"/>
            <c:bubble3D val="0"/>
            <c:spPr>
              <a:pattFill prst="zigZag">
                <a:fgClr>
                  <a:schemeClr val="bg1"/>
                </a:fgClr>
                <a:bgClr>
                  <a:srgbClr val="ED7024"/>
                </a:bgClr>
              </a:pattFill>
              <a:ln w="6350">
                <a:solidFill>
                  <a:schemeClr val="tx1"/>
                </a:solidFill>
              </a:ln>
            </c:spPr>
            <c:extLst xmlns:c16r2="http://schemas.microsoft.com/office/drawing/2015/06/chart">
              <c:ext xmlns:c16="http://schemas.microsoft.com/office/drawing/2014/chart" uri="{C3380CC4-5D6E-409C-BE32-E72D297353CC}">
                <c16:uniqueId val="{00000003-0692-4B78-8B5B-929A1399BBDF}"/>
              </c:ext>
            </c:extLst>
          </c:dPt>
          <c:dPt>
            <c:idx val="2"/>
            <c:bubble3D val="0"/>
            <c:spPr>
              <a:pattFill prst="pct90">
                <a:fgClr>
                  <a:srgbClr val="ED7024"/>
                </a:fgClr>
                <a:bgClr>
                  <a:schemeClr val="bg1"/>
                </a:bgClr>
              </a:pattFill>
              <a:ln w="6350">
                <a:solidFill>
                  <a:schemeClr val="tx1"/>
                </a:solidFill>
              </a:ln>
            </c:spPr>
            <c:extLst xmlns:c16r2="http://schemas.microsoft.com/office/drawing/2015/06/chart">
              <c:ext xmlns:c16="http://schemas.microsoft.com/office/drawing/2014/chart" uri="{C3380CC4-5D6E-409C-BE32-E72D297353CC}">
                <c16:uniqueId val="{00000005-0692-4B78-8B5B-929A1399BBDF}"/>
              </c:ext>
            </c:extLst>
          </c:dPt>
          <c:dPt>
            <c:idx val="3"/>
            <c:bubble3D val="0"/>
            <c:spPr>
              <a:solidFill>
                <a:srgbClr val="CFE8E3"/>
              </a:solidFill>
              <a:ln w="6350">
                <a:solidFill>
                  <a:schemeClr val="tx1"/>
                </a:solidFill>
              </a:ln>
            </c:spPr>
            <c:extLst xmlns:c16r2="http://schemas.microsoft.com/office/drawing/2015/06/chart">
              <c:ext xmlns:c16="http://schemas.microsoft.com/office/drawing/2014/chart" uri="{C3380CC4-5D6E-409C-BE32-E72D297353CC}">
                <c16:uniqueId val="{00000007-0692-4B78-8B5B-929A1399BBDF}"/>
              </c:ext>
            </c:extLst>
          </c:dPt>
          <c:dLbls>
            <c:dLbl>
              <c:idx val="0"/>
              <c:spPr>
                <a:noFill/>
              </c:spPr>
              <c:txPr>
                <a:bodyPr/>
                <a:lstStyle/>
                <a:p>
                  <a:pPr>
                    <a:defRPr sz="1200">
                      <a:solidFill>
                        <a:schemeClr val="tx1"/>
                      </a:solidFill>
                      <a:latin typeface="Arial Narrow" panose="020B0606020202030204" pitchFamily="34" charset="0"/>
                    </a:defRPr>
                  </a:pPr>
                  <a:endParaRPr lang="en-US"/>
                </a:p>
              </c:txPr>
              <c:dLblPos val="ctr"/>
              <c:showLegendKey val="0"/>
              <c:showVal val="1"/>
              <c:showCatName val="0"/>
              <c:showSerName val="0"/>
              <c:showPercent val="0"/>
              <c:showBubbleSize val="0"/>
            </c:dLbl>
            <c:dLbl>
              <c:idx val="1"/>
              <c:spPr>
                <a:solidFill>
                  <a:srgbClr val="ED7024"/>
                </a:solidFill>
              </c:spPr>
              <c:txPr>
                <a:bodyPr/>
                <a:lstStyle/>
                <a:p>
                  <a:pPr>
                    <a:defRPr sz="1200">
                      <a:solidFill>
                        <a:schemeClr val="tx1"/>
                      </a:solidFill>
                      <a:latin typeface="Arial Narrow" panose="020B0606020202030204" pitchFamily="34" charset="0"/>
                    </a:defRPr>
                  </a:pPr>
                  <a:endParaRPr lang="en-US"/>
                </a:p>
              </c:txPr>
              <c:dLblPos val="ctr"/>
              <c:showLegendKey val="0"/>
              <c:showVal val="1"/>
              <c:showCatName val="0"/>
              <c:showSerName val="0"/>
              <c:showPercent val="0"/>
              <c:showBubbleSize val="0"/>
            </c:dLbl>
            <c:dLbl>
              <c:idx val="2"/>
              <c:spPr>
                <a:solidFill>
                  <a:srgbClr val="ED7024"/>
                </a:solidFill>
              </c:spPr>
              <c:txPr>
                <a:bodyPr/>
                <a:lstStyle/>
                <a:p>
                  <a:pPr>
                    <a:defRPr sz="1200">
                      <a:latin typeface="Arial Narrow" panose="020B0606020202030204" pitchFamily="34" charset="0"/>
                    </a:defRPr>
                  </a:pPr>
                  <a:endParaRPr lang="en-US"/>
                </a:p>
              </c:txPr>
              <c:dLblPos val="ctr"/>
              <c:showLegendKey val="0"/>
              <c:showVal val="1"/>
              <c:showCatName val="0"/>
              <c:showSerName val="0"/>
              <c:showPercent val="0"/>
              <c:showBubbleSize val="0"/>
            </c:dLbl>
            <c:dLbl>
              <c:idx val="3"/>
              <c:layout>
                <c:manualLayout>
                  <c:x val="2.6526872831123339E-3"/>
                  <c:y val="-1.11634450883212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0692-4B78-8B5B-929A1399BBDF}"/>
                </c:ext>
              </c:extLst>
            </c:dLbl>
            <c:spPr>
              <a:noFill/>
              <a:ln>
                <a:noFill/>
              </a:ln>
              <a:effectLst/>
            </c:spPr>
            <c:txPr>
              <a:bodyPr/>
              <a:lstStyle/>
              <a:p>
                <a:pPr>
                  <a:defRPr sz="1200">
                    <a:latin typeface="Arial Narrow" panose="020B0606020202030204" pitchFamily="34" charset="0"/>
                  </a:defRPr>
                </a:pPr>
                <a:endParaRPr lang="en-US"/>
              </a:p>
            </c:txPr>
            <c:dLblPos val="ct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Sheet1!$A$2:$A$5</c:f>
              <c:strCache>
                <c:ptCount val="4"/>
                <c:pt idx="0">
                  <c:v>On the whole, the system works pretty well and only minor changes are necessary to make it work better.</c:v>
                </c:pt>
                <c:pt idx="1">
                  <c:v>There are some good things in our health care system, but fundamental changes are needed to make it work better.</c:v>
                </c:pt>
                <c:pt idx="2">
                  <c:v>Our health care system has so much wrong with it that we need to completely rebuild it.</c:v>
                </c:pt>
                <c:pt idx="3">
                  <c:v>Not sure</c:v>
                </c:pt>
              </c:strCache>
            </c:strRef>
          </c:cat>
          <c:val>
            <c:numRef>
              <c:f>Sheet1!$B$2:$B$5</c:f>
              <c:numCache>
                <c:formatCode>0%</c:formatCode>
                <c:ptCount val="4"/>
                <c:pt idx="0">
                  <c:v>0.35</c:v>
                </c:pt>
                <c:pt idx="1">
                  <c:v>0.55000000000000004</c:v>
                </c:pt>
                <c:pt idx="2">
                  <c:v>0.09</c:v>
                </c:pt>
                <c:pt idx="3">
                  <c:v>0.02</c:v>
                </c:pt>
              </c:numCache>
            </c:numRef>
          </c:val>
          <c:extLst xmlns:c16r2="http://schemas.microsoft.com/office/drawing/2015/06/chart">
            <c:ext xmlns:c16="http://schemas.microsoft.com/office/drawing/2014/chart" uri="{C3380CC4-5D6E-409C-BE32-E72D297353CC}">
              <c16:uniqueId val="{00000008-0692-4B78-8B5B-929A1399BBDF}"/>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7232223380408709"/>
          <c:y val="0"/>
          <c:w val="0.41373691321879269"/>
          <c:h val="0.96983827456986549"/>
        </c:manualLayout>
      </c:layout>
      <c:overlay val="0"/>
      <c:txPr>
        <a:bodyPr/>
        <a:lstStyle/>
        <a:p>
          <a:pPr>
            <a:defRPr sz="1800" baseline="14000">
              <a:latin typeface="Arial Narrow" panose="020B0606020202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3508229979939079"/>
          <c:w val="0.52035255603637365"/>
          <c:h val="0.82899067798236803"/>
        </c:manualLayout>
      </c:layout>
      <c:barChart>
        <c:barDir val="bar"/>
        <c:grouping val="clustered"/>
        <c:varyColors val="0"/>
        <c:ser>
          <c:idx val="0"/>
          <c:order val="0"/>
          <c:tx>
            <c:strRef>
              <c:f>Sheet1!$B$1</c:f>
              <c:strCache>
                <c:ptCount val="1"/>
                <c:pt idx="0">
                  <c:v>Column2</c:v>
                </c:pt>
              </c:strCache>
            </c:strRef>
          </c:tx>
          <c:spPr>
            <a:solidFill>
              <a:srgbClr val="BEBEBE"/>
            </a:solidFill>
            <a:ln w="6350">
              <a:solidFill>
                <a:schemeClr val="tx1"/>
              </a:solidFill>
            </a:ln>
          </c:spPr>
          <c:invertIfNegative val="0"/>
          <c:dPt>
            <c:idx val="0"/>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1-4034-4AEB-A64F-296896FEAE90}"/>
              </c:ext>
            </c:extLst>
          </c:dPt>
          <c:dPt>
            <c:idx val="1"/>
            <c:invertIfNegative val="0"/>
            <c:bubble3D val="0"/>
            <c:spPr>
              <a:solidFill>
                <a:srgbClr val="ED7024"/>
              </a:solidFill>
              <a:ln w="6350">
                <a:solidFill>
                  <a:schemeClr val="tx1"/>
                </a:solidFill>
              </a:ln>
            </c:spPr>
            <c:extLst xmlns:c16r2="http://schemas.microsoft.com/office/drawing/2015/06/chart">
              <c:ext xmlns:c16="http://schemas.microsoft.com/office/drawing/2014/chart" uri="{C3380CC4-5D6E-409C-BE32-E72D297353CC}">
                <c16:uniqueId val="{00000003-4034-4AEB-A64F-296896FEAE90}"/>
              </c:ext>
            </c:extLst>
          </c:dPt>
          <c:dPt>
            <c:idx val="2"/>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5-4034-4AEB-A64F-296896FEAE90}"/>
              </c:ext>
            </c:extLst>
          </c:dPt>
          <c:dPt>
            <c:idx val="3"/>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7-4034-4AEB-A64F-296896FEAE90}"/>
              </c:ext>
            </c:extLst>
          </c:dPt>
          <c:dPt>
            <c:idx val="4"/>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9-4034-4AEB-A64F-296896FEAE90}"/>
              </c:ext>
            </c:extLst>
          </c:dPt>
          <c:dPt>
            <c:idx val="5"/>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B-4034-4AEB-A64F-296896FEAE90}"/>
              </c:ext>
            </c:extLst>
          </c:dPt>
          <c:dPt>
            <c:idx val="6"/>
            <c:invertIfNegative val="0"/>
            <c:bubble3D val="0"/>
            <c:spPr>
              <a:solidFill>
                <a:sysClr val="windowText" lastClr="000000"/>
              </a:solidFill>
              <a:ln w="6350">
                <a:solidFill>
                  <a:schemeClr val="tx1"/>
                </a:solidFill>
              </a:ln>
            </c:spPr>
            <c:extLst xmlns:c16r2="http://schemas.microsoft.com/office/drawing/2015/06/chart">
              <c:ext xmlns:c16="http://schemas.microsoft.com/office/drawing/2014/chart" uri="{C3380CC4-5D6E-409C-BE32-E72D297353CC}">
                <c16:uniqueId val="{0000000D-4034-4AEB-A64F-296896FEAE90}"/>
              </c:ext>
            </c:extLst>
          </c:dPt>
          <c:dPt>
            <c:idx val="7"/>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F-4034-4AEB-A64F-296896FEAE90}"/>
              </c:ext>
            </c:extLst>
          </c:dPt>
          <c:dPt>
            <c:idx val="8"/>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1-4034-4AEB-A64F-296896FEAE90}"/>
              </c:ext>
            </c:extLst>
          </c:dPt>
          <c:dPt>
            <c:idx val="9"/>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3-4034-4AEB-A64F-296896FEAE90}"/>
              </c:ext>
            </c:extLst>
          </c:dPt>
          <c:dPt>
            <c:idx val="10"/>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5-4034-4AEB-A64F-296896FEAE90}"/>
              </c:ext>
            </c:extLst>
          </c:dPt>
          <c:dPt>
            <c:idx val="11"/>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7-4034-4AEB-A64F-296896FEAE90}"/>
              </c:ext>
            </c:extLst>
          </c:dPt>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Sheet1!$A$2:$A$13</c:f>
              <c:strCache>
                <c:ptCount val="12"/>
                <c:pt idx="0">
                  <c:v>Switzerland</c:v>
                </c:pt>
                <c:pt idx="1">
                  <c:v>Canada</c:v>
                </c:pt>
                <c:pt idx="2">
                  <c:v>Norway</c:v>
                </c:pt>
                <c:pt idx="3">
                  <c:v>Australia</c:v>
                </c:pt>
                <c:pt idx="4">
                  <c:v>France</c:v>
                </c:pt>
                <c:pt idx="5">
                  <c:v>Netherlands</c:v>
                </c:pt>
                <c:pt idx="6">
                  <c:v>CMWF average</c:v>
                </c:pt>
                <c:pt idx="7">
                  <c:v>Sweden</c:v>
                </c:pt>
                <c:pt idx="8">
                  <c:v>United States</c:v>
                </c:pt>
                <c:pt idx="9">
                  <c:v>New Zealand</c:v>
                </c:pt>
                <c:pt idx="10">
                  <c:v>United Kingdom</c:v>
                </c:pt>
                <c:pt idx="11">
                  <c:v>Germany</c:v>
                </c:pt>
              </c:strCache>
            </c:strRef>
          </c:cat>
          <c:val>
            <c:numRef>
              <c:f>Sheet1!$B$2:$B$13</c:f>
              <c:numCache>
                <c:formatCode>0%</c:formatCode>
                <c:ptCount val="12"/>
                <c:pt idx="0">
                  <c:v>0.17</c:v>
                </c:pt>
                <c:pt idx="1">
                  <c:v>0.22</c:v>
                </c:pt>
                <c:pt idx="2">
                  <c:v>0.22</c:v>
                </c:pt>
                <c:pt idx="3">
                  <c:v>0.27</c:v>
                </c:pt>
                <c:pt idx="4">
                  <c:v>0.28999999999999998</c:v>
                </c:pt>
                <c:pt idx="5">
                  <c:v>0.3</c:v>
                </c:pt>
                <c:pt idx="6">
                  <c:v>0.31</c:v>
                </c:pt>
                <c:pt idx="7">
                  <c:v>0.32</c:v>
                </c:pt>
                <c:pt idx="8">
                  <c:v>0.35</c:v>
                </c:pt>
                <c:pt idx="9">
                  <c:v>0.41</c:v>
                </c:pt>
                <c:pt idx="10">
                  <c:v>0.42</c:v>
                </c:pt>
                <c:pt idx="11">
                  <c:v>0.44</c:v>
                </c:pt>
              </c:numCache>
            </c:numRef>
          </c:val>
          <c:extLst xmlns:c16r2="http://schemas.microsoft.com/office/drawing/2015/06/chart">
            <c:ext xmlns:c16="http://schemas.microsoft.com/office/drawing/2014/chart" uri="{C3380CC4-5D6E-409C-BE32-E72D297353CC}">
              <c16:uniqueId val="{00000018-4034-4AEB-A64F-296896FEAE90}"/>
            </c:ext>
          </c:extLst>
        </c:ser>
        <c:dLbls>
          <c:dLblPos val="outEnd"/>
          <c:showLegendKey val="0"/>
          <c:showVal val="1"/>
          <c:showCatName val="0"/>
          <c:showSerName val="0"/>
          <c:showPercent val="0"/>
          <c:showBubbleSize val="0"/>
        </c:dLbls>
        <c:gapWidth val="45"/>
        <c:axId val="134684032"/>
        <c:axId val="134720512"/>
      </c:barChart>
      <c:catAx>
        <c:axId val="134684032"/>
        <c:scaling>
          <c:orientation val="minMax"/>
        </c:scaling>
        <c:delete val="0"/>
        <c:axPos val="l"/>
        <c:numFmt formatCode="General" sourceLinked="1"/>
        <c:majorTickMark val="out"/>
        <c:minorTickMark val="none"/>
        <c:tickLblPos val="nextTo"/>
        <c:spPr>
          <a:ln w="6350">
            <a:solidFill>
              <a:schemeClr val="tx1"/>
            </a:solidFill>
          </a:ln>
        </c:spPr>
        <c:crossAx val="134720512"/>
        <c:crosses val="autoZero"/>
        <c:auto val="1"/>
        <c:lblAlgn val="ctr"/>
        <c:lblOffset val="100"/>
        <c:noMultiLvlLbl val="0"/>
      </c:catAx>
      <c:valAx>
        <c:axId val="134720512"/>
        <c:scaling>
          <c:orientation val="minMax"/>
        </c:scaling>
        <c:delete val="0"/>
        <c:axPos val="b"/>
        <c:majorGridlines>
          <c:spPr>
            <a:ln>
              <a:noFill/>
            </a:ln>
          </c:spPr>
        </c:majorGridlines>
        <c:numFmt formatCode="0%" sourceLinked="1"/>
        <c:majorTickMark val="out"/>
        <c:minorTickMark val="none"/>
        <c:tickLblPos val="none"/>
        <c:spPr>
          <a:ln>
            <a:noFill/>
          </a:ln>
        </c:spPr>
        <c:crossAx val="134684032"/>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userShapes r:id="rId3"/>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3508229979939079"/>
          <c:w val="0.52035255603637365"/>
          <c:h val="0.82899067798236803"/>
        </c:manualLayout>
      </c:layout>
      <c:barChart>
        <c:barDir val="bar"/>
        <c:grouping val="clustered"/>
        <c:varyColors val="0"/>
        <c:ser>
          <c:idx val="0"/>
          <c:order val="0"/>
          <c:tx>
            <c:strRef>
              <c:f>Sheet1!$B$1</c:f>
              <c:strCache>
                <c:ptCount val="1"/>
                <c:pt idx="0">
                  <c:v>Column2</c:v>
                </c:pt>
              </c:strCache>
            </c:strRef>
          </c:tx>
          <c:spPr>
            <a:solidFill>
              <a:srgbClr val="B4B4B4"/>
            </a:solidFill>
            <a:ln w="6350">
              <a:solidFill>
                <a:schemeClr val="tx1"/>
              </a:solidFill>
            </a:ln>
          </c:spPr>
          <c:invertIfNegative val="0"/>
          <c:dPt>
            <c:idx val="0"/>
            <c:invertIfNegative val="0"/>
            <c:bubble3D val="0"/>
            <c:extLst xmlns:c16r2="http://schemas.microsoft.com/office/drawing/2015/06/chart">
              <c:ext xmlns:c16="http://schemas.microsoft.com/office/drawing/2014/chart" uri="{C3380CC4-5D6E-409C-BE32-E72D297353CC}">
                <c16:uniqueId val="{00000000-8EF9-42AC-AF4A-DC7D7B4ECF25}"/>
              </c:ext>
            </c:extLst>
          </c:dPt>
          <c:dPt>
            <c:idx val="1"/>
            <c:invertIfNegative val="0"/>
            <c:bubble3D val="0"/>
            <c:extLst xmlns:c16r2="http://schemas.microsoft.com/office/drawing/2015/06/chart">
              <c:ext xmlns:c16="http://schemas.microsoft.com/office/drawing/2014/chart" uri="{C3380CC4-5D6E-409C-BE32-E72D297353CC}">
                <c16:uniqueId val="{00000001-8EF9-42AC-AF4A-DC7D7B4ECF25}"/>
              </c:ext>
            </c:extLst>
          </c:dPt>
          <c:dPt>
            <c:idx val="2"/>
            <c:invertIfNegative val="0"/>
            <c:bubble3D val="0"/>
            <c:extLst xmlns:c16r2="http://schemas.microsoft.com/office/drawing/2015/06/chart">
              <c:ext xmlns:c16="http://schemas.microsoft.com/office/drawing/2014/chart" uri="{C3380CC4-5D6E-409C-BE32-E72D297353CC}">
                <c16:uniqueId val="{00000002-8EF9-42AC-AF4A-DC7D7B4ECF25}"/>
              </c:ext>
            </c:extLst>
          </c:dPt>
          <c:dPt>
            <c:idx val="3"/>
            <c:invertIfNegative val="0"/>
            <c:bubble3D val="0"/>
            <c:extLst xmlns:c16r2="http://schemas.microsoft.com/office/drawing/2015/06/chart">
              <c:ext xmlns:c16="http://schemas.microsoft.com/office/drawing/2014/chart" uri="{C3380CC4-5D6E-409C-BE32-E72D297353CC}">
                <c16:uniqueId val="{00000003-8EF9-42AC-AF4A-DC7D7B4ECF25}"/>
              </c:ext>
            </c:extLst>
          </c:dPt>
          <c:dPt>
            <c:idx val="4"/>
            <c:invertIfNegative val="0"/>
            <c:bubble3D val="0"/>
            <c:extLst xmlns:c16r2="http://schemas.microsoft.com/office/drawing/2015/06/chart">
              <c:ext xmlns:c16="http://schemas.microsoft.com/office/drawing/2014/chart" uri="{C3380CC4-5D6E-409C-BE32-E72D297353CC}">
                <c16:uniqueId val="{00000004-8EF9-42AC-AF4A-DC7D7B4ECF25}"/>
              </c:ext>
            </c:extLst>
          </c:dPt>
          <c:dPt>
            <c:idx val="5"/>
            <c:invertIfNegative val="0"/>
            <c:bubble3D val="0"/>
            <c:spPr>
              <a:solidFill>
                <a:sysClr val="windowText" lastClr="000000"/>
              </a:solidFill>
              <a:ln w="6350">
                <a:solidFill>
                  <a:schemeClr val="tx1"/>
                </a:solidFill>
              </a:ln>
            </c:spPr>
            <c:extLst xmlns:c16r2="http://schemas.microsoft.com/office/drawing/2015/06/chart">
              <c:ext xmlns:c16="http://schemas.microsoft.com/office/drawing/2014/chart" uri="{C3380CC4-5D6E-409C-BE32-E72D297353CC}">
                <c16:uniqueId val="{00000006-8EF9-42AC-AF4A-DC7D7B4ECF25}"/>
              </c:ext>
            </c:extLst>
          </c:dPt>
          <c:dPt>
            <c:idx val="6"/>
            <c:invertIfNegative val="0"/>
            <c:bubble3D val="0"/>
            <c:extLst xmlns:c16r2="http://schemas.microsoft.com/office/drawing/2015/06/chart">
              <c:ext xmlns:c16="http://schemas.microsoft.com/office/drawing/2014/chart" uri="{C3380CC4-5D6E-409C-BE32-E72D297353CC}">
                <c16:uniqueId val="{00000007-8EF9-42AC-AF4A-DC7D7B4ECF25}"/>
              </c:ext>
            </c:extLst>
          </c:dPt>
          <c:dPt>
            <c:idx val="7"/>
            <c:invertIfNegative val="0"/>
            <c:bubble3D val="0"/>
            <c:extLst xmlns:c16r2="http://schemas.microsoft.com/office/drawing/2015/06/chart">
              <c:ext xmlns:c16="http://schemas.microsoft.com/office/drawing/2014/chart" uri="{C3380CC4-5D6E-409C-BE32-E72D297353CC}">
                <c16:uniqueId val="{00000008-8EF9-42AC-AF4A-DC7D7B4ECF25}"/>
              </c:ext>
            </c:extLst>
          </c:dPt>
          <c:dPt>
            <c:idx val="8"/>
            <c:invertIfNegative val="0"/>
            <c:bubble3D val="0"/>
            <c:extLst xmlns:c16r2="http://schemas.microsoft.com/office/drawing/2015/06/chart">
              <c:ext xmlns:c16="http://schemas.microsoft.com/office/drawing/2014/chart" uri="{C3380CC4-5D6E-409C-BE32-E72D297353CC}">
                <c16:uniqueId val="{00000009-8EF9-42AC-AF4A-DC7D7B4ECF25}"/>
              </c:ext>
            </c:extLst>
          </c:dPt>
          <c:dPt>
            <c:idx val="9"/>
            <c:invertIfNegative val="0"/>
            <c:bubble3D val="0"/>
            <c:spPr>
              <a:pattFill prst="pct90">
                <a:fgClr>
                  <a:srgbClr val="00A199"/>
                </a:fgClr>
                <a:bgClr>
                  <a:sysClr val="window" lastClr="FFFFFF"/>
                </a:bgClr>
              </a:pattFill>
              <a:ln w="6350">
                <a:solidFill>
                  <a:schemeClr val="tx1"/>
                </a:solidFill>
              </a:ln>
            </c:spPr>
            <c:extLst xmlns:c16r2="http://schemas.microsoft.com/office/drawing/2015/06/chart">
              <c:ext xmlns:c16="http://schemas.microsoft.com/office/drawing/2014/chart" uri="{C3380CC4-5D6E-409C-BE32-E72D297353CC}">
                <c16:uniqueId val="{0000000B-8EF9-42AC-AF4A-DC7D7B4ECF25}"/>
              </c:ext>
            </c:extLst>
          </c:dPt>
          <c:dPt>
            <c:idx val="10"/>
            <c:invertIfNegative val="0"/>
            <c:bubble3D val="0"/>
            <c:extLst xmlns:c16r2="http://schemas.microsoft.com/office/drawing/2015/06/chart">
              <c:ext xmlns:c16="http://schemas.microsoft.com/office/drawing/2014/chart" uri="{C3380CC4-5D6E-409C-BE32-E72D297353CC}">
                <c16:uniqueId val="{0000000C-8EF9-42AC-AF4A-DC7D7B4ECF25}"/>
              </c:ext>
            </c:extLst>
          </c:dPt>
          <c:dPt>
            <c:idx val="11"/>
            <c:invertIfNegative val="0"/>
            <c:bubble3D val="0"/>
            <c:extLst xmlns:c16r2="http://schemas.microsoft.com/office/drawing/2015/06/chart">
              <c:ext xmlns:c16="http://schemas.microsoft.com/office/drawing/2014/chart" uri="{C3380CC4-5D6E-409C-BE32-E72D297353CC}">
                <c16:uniqueId val="{0000000D-8EF9-42AC-AF4A-DC7D7B4ECF25}"/>
              </c:ext>
            </c:extLst>
          </c:dPt>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Sheet1!$A$2:$A$13</c:f>
              <c:strCache>
                <c:ptCount val="12"/>
                <c:pt idx="0">
                  <c:v>France</c:v>
                </c:pt>
                <c:pt idx="1">
                  <c:v>Norway</c:v>
                </c:pt>
                <c:pt idx="2">
                  <c:v>Sweden</c:v>
                </c:pt>
                <c:pt idx="3">
                  <c:v>Switzerland</c:v>
                </c:pt>
                <c:pt idx="4">
                  <c:v>Germany</c:v>
                </c:pt>
                <c:pt idx="5">
                  <c:v>CMWF average</c:v>
                </c:pt>
                <c:pt idx="6">
                  <c:v>New Zealand</c:v>
                </c:pt>
                <c:pt idx="7">
                  <c:v>Netherlands</c:v>
                </c:pt>
                <c:pt idx="8">
                  <c:v>Australia</c:v>
                </c:pt>
                <c:pt idx="9">
                  <c:v>Canada</c:v>
                </c:pt>
                <c:pt idx="10">
                  <c:v>United Kingdom</c:v>
                </c:pt>
                <c:pt idx="11">
                  <c:v>United States</c:v>
                </c:pt>
              </c:strCache>
            </c:strRef>
          </c:cat>
          <c:val>
            <c:numRef>
              <c:f>Sheet1!$B$2:$B$13</c:f>
              <c:numCache>
                <c:formatCode>0%</c:formatCode>
                <c:ptCount val="12"/>
                <c:pt idx="0">
                  <c:v>0.45</c:v>
                </c:pt>
                <c:pt idx="1">
                  <c:v>0.55000000000000004</c:v>
                </c:pt>
                <c:pt idx="2">
                  <c:v>0.57999999999999996</c:v>
                </c:pt>
                <c:pt idx="3">
                  <c:v>0.63</c:v>
                </c:pt>
                <c:pt idx="4">
                  <c:v>0.66</c:v>
                </c:pt>
                <c:pt idx="5">
                  <c:v>0.68</c:v>
                </c:pt>
                <c:pt idx="6">
                  <c:v>0.71</c:v>
                </c:pt>
                <c:pt idx="7">
                  <c:v>0.72</c:v>
                </c:pt>
                <c:pt idx="8">
                  <c:v>0.75</c:v>
                </c:pt>
                <c:pt idx="9">
                  <c:v>0.77</c:v>
                </c:pt>
                <c:pt idx="10">
                  <c:v>0.79</c:v>
                </c:pt>
                <c:pt idx="11">
                  <c:v>0.82</c:v>
                </c:pt>
              </c:numCache>
            </c:numRef>
          </c:val>
          <c:extLst xmlns:c16r2="http://schemas.microsoft.com/office/drawing/2015/06/chart">
            <c:ext xmlns:c16="http://schemas.microsoft.com/office/drawing/2014/chart" uri="{C3380CC4-5D6E-409C-BE32-E72D297353CC}">
              <c16:uniqueId val="{0000000E-8EF9-42AC-AF4A-DC7D7B4ECF25}"/>
            </c:ext>
          </c:extLst>
        </c:ser>
        <c:dLbls>
          <c:dLblPos val="outEnd"/>
          <c:showLegendKey val="0"/>
          <c:showVal val="1"/>
          <c:showCatName val="0"/>
          <c:showSerName val="0"/>
          <c:showPercent val="0"/>
          <c:showBubbleSize val="0"/>
        </c:dLbls>
        <c:gapWidth val="45"/>
        <c:axId val="135744128"/>
        <c:axId val="135760128"/>
      </c:barChart>
      <c:catAx>
        <c:axId val="135744128"/>
        <c:scaling>
          <c:orientation val="minMax"/>
        </c:scaling>
        <c:delete val="0"/>
        <c:axPos val="l"/>
        <c:numFmt formatCode="General" sourceLinked="1"/>
        <c:majorTickMark val="out"/>
        <c:minorTickMark val="none"/>
        <c:tickLblPos val="nextTo"/>
        <c:spPr>
          <a:ln w="6350">
            <a:solidFill>
              <a:schemeClr val="tx1"/>
            </a:solidFill>
          </a:ln>
        </c:spPr>
        <c:crossAx val="135760128"/>
        <c:crosses val="autoZero"/>
        <c:auto val="1"/>
        <c:lblAlgn val="ctr"/>
        <c:lblOffset val="100"/>
        <c:noMultiLvlLbl val="0"/>
      </c:catAx>
      <c:valAx>
        <c:axId val="135760128"/>
        <c:scaling>
          <c:orientation val="minMax"/>
        </c:scaling>
        <c:delete val="0"/>
        <c:axPos val="b"/>
        <c:majorGridlines>
          <c:spPr>
            <a:ln>
              <a:noFill/>
            </a:ln>
          </c:spPr>
        </c:majorGridlines>
        <c:numFmt formatCode="0%" sourceLinked="1"/>
        <c:majorTickMark val="out"/>
        <c:minorTickMark val="none"/>
        <c:tickLblPos val="none"/>
        <c:spPr>
          <a:ln>
            <a:noFill/>
          </a:ln>
        </c:spPr>
        <c:crossAx val="135744128"/>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userShapes r:id="rId3"/>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2000974429094567"/>
          <c:w val="0.52035255603637365"/>
          <c:h val="0.84406305499237744"/>
        </c:manualLayout>
      </c:layout>
      <c:barChart>
        <c:barDir val="bar"/>
        <c:grouping val="clustered"/>
        <c:varyColors val="0"/>
        <c:ser>
          <c:idx val="0"/>
          <c:order val="0"/>
          <c:tx>
            <c:strRef>
              <c:f>Sheet1!$B$1</c:f>
              <c:strCache>
                <c:ptCount val="1"/>
                <c:pt idx="0">
                  <c:v>Column2</c:v>
                </c:pt>
              </c:strCache>
            </c:strRef>
          </c:tx>
          <c:spPr>
            <a:solidFill>
              <a:srgbClr val="BEBEBE"/>
            </a:solidFill>
            <a:ln w="6350">
              <a:solidFill>
                <a:schemeClr val="tx1"/>
              </a:solidFill>
            </a:ln>
          </c:spPr>
          <c:invertIfNegative val="0"/>
          <c:dPt>
            <c:idx val="0"/>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1-7A05-4CA4-82E1-0A4322DA5BD6}"/>
              </c:ext>
            </c:extLst>
          </c:dPt>
          <c:dPt>
            <c:idx val="1"/>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3-7A05-4CA4-82E1-0A4322DA5BD6}"/>
              </c:ext>
            </c:extLst>
          </c:dPt>
          <c:dPt>
            <c:idx val="2"/>
            <c:invertIfNegative val="0"/>
            <c:bubble3D val="0"/>
            <c:spPr>
              <a:solidFill>
                <a:srgbClr val="ED7024"/>
              </a:solidFill>
              <a:ln w="6350">
                <a:solidFill>
                  <a:schemeClr val="tx1"/>
                </a:solidFill>
              </a:ln>
            </c:spPr>
            <c:extLst xmlns:c16r2="http://schemas.microsoft.com/office/drawing/2015/06/chart">
              <c:ext xmlns:c16="http://schemas.microsoft.com/office/drawing/2014/chart" uri="{C3380CC4-5D6E-409C-BE32-E72D297353CC}">
                <c16:uniqueId val="{00000005-7A05-4CA4-82E1-0A4322DA5BD6}"/>
              </c:ext>
            </c:extLst>
          </c:dPt>
          <c:dPt>
            <c:idx val="3"/>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7-7A05-4CA4-82E1-0A4322DA5BD6}"/>
              </c:ext>
            </c:extLst>
          </c:dPt>
          <c:dPt>
            <c:idx val="4"/>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9-7A05-4CA4-82E1-0A4322DA5BD6}"/>
              </c:ext>
            </c:extLst>
          </c:dPt>
          <c:dPt>
            <c:idx val="5"/>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B-7A05-4CA4-82E1-0A4322DA5BD6}"/>
              </c:ext>
            </c:extLst>
          </c:dPt>
          <c:dPt>
            <c:idx val="6"/>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D-7A05-4CA4-82E1-0A4322DA5BD6}"/>
              </c:ext>
            </c:extLst>
          </c:dPt>
          <c:dPt>
            <c:idx val="7"/>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F-7A05-4CA4-82E1-0A4322DA5BD6}"/>
              </c:ext>
            </c:extLst>
          </c:dPt>
          <c:dPt>
            <c:idx val="8"/>
            <c:invertIfNegative val="0"/>
            <c:bubble3D val="0"/>
            <c:spPr>
              <a:solidFill>
                <a:sysClr val="windowText" lastClr="000000"/>
              </a:solidFill>
              <a:ln w="6350">
                <a:solidFill>
                  <a:schemeClr val="tx1"/>
                </a:solidFill>
              </a:ln>
            </c:spPr>
            <c:extLst xmlns:c16r2="http://schemas.microsoft.com/office/drawing/2015/06/chart">
              <c:ext xmlns:c16="http://schemas.microsoft.com/office/drawing/2014/chart" uri="{C3380CC4-5D6E-409C-BE32-E72D297353CC}">
                <c16:uniqueId val="{00000011-7A05-4CA4-82E1-0A4322DA5BD6}"/>
              </c:ext>
            </c:extLst>
          </c:dPt>
          <c:dPt>
            <c:idx val="9"/>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3-7A05-4CA4-82E1-0A4322DA5BD6}"/>
              </c:ext>
            </c:extLst>
          </c:dPt>
          <c:dPt>
            <c:idx val="10"/>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5-7A05-4CA4-82E1-0A4322DA5BD6}"/>
              </c:ext>
            </c:extLst>
          </c:dPt>
          <c:dPt>
            <c:idx val="11"/>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7-7A05-4CA4-82E1-0A4322DA5BD6}"/>
              </c:ext>
            </c:extLst>
          </c:dPt>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Sheet1!$A$2:$A$13</c:f>
              <c:strCache>
                <c:ptCount val="12"/>
                <c:pt idx="0">
                  <c:v>Germany</c:v>
                </c:pt>
                <c:pt idx="1">
                  <c:v>Australia</c:v>
                </c:pt>
                <c:pt idx="2">
                  <c:v>Canada</c:v>
                </c:pt>
                <c:pt idx="3">
                  <c:v>United Kingdom</c:v>
                </c:pt>
                <c:pt idx="4">
                  <c:v>New Zealand</c:v>
                </c:pt>
                <c:pt idx="5">
                  <c:v>Switzerland</c:v>
                </c:pt>
                <c:pt idx="6">
                  <c:v>Sweden</c:v>
                </c:pt>
                <c:pt idx="7">
                  <c:v>Netherlands</c:v>
                </c:pt>
                <c:pt idx="8">
                  <c:v>CMWF average</c:v>
                </c:pt>
                <c:pt idx="9">
                  <c:v>Norway</c:v>
                </c:pt>
                <c:pt idx="10">
                  <c:v>United States</c:v>
                </c:pt>
                <c:pt idx="11">
                  <c:v>France</c:v>
                </c:pt>
              </c:strCache>
            </c:strRef>
          </c:cat>
          <c:val>
            <c:numRef>
              <c:f>Sheet1!$B$2:$B$13</c:f>
              <c:numCache>
                <c:formatCode>0%</c:formatCode>
                <c:ptCount val="12"/>
                <c:pt idx="0">
                  <c:v>0.04</c:v>
                </c:pt>
                <c:pt idx="1">
                  <c:v>0.05</c:v>
                </c:pt>
                <c:pt idx="2">
                  <c:v>0.06</c:v>
                </c:pt>
                <c:pt idx="3">
                  <c:v>7.0000000000000007E-2</c:v>
                </c:pt>
                <c:pt idx="4">
                  <c:v>7.0000000000000007E-2</c:v>
                </c:pt>
                <c:pt idx="5">
                  <c:v>0.08</c:v>
                </c:pt>
                <c:pt idx="6">
                  <c:v>0.1</c:v>
                </c:pt>
                <c:pt idx="7">
                  <c:v>0.1</c:v>
                </c:pt>
                <c:pt idx="8">
                  <c:v>0.11</c:v>
                </c:pt>
                <c:pt idx="9">
                  <c:v>0.12</c:v>
                </c:pt>
                <c:pt idx="10">
                  <c:v>0.25</c:v>
                </c:pt>
                <c:pt idx="11">
                  <c:v>0.27</c:v>
                </c:pt>
              </c:numCache>
            </c:numRef>
          </c:val>
          <c:extLst xmlns:c16r2="http://schemas.microsoft.com/office/drawing/2015/06/chart">
            <c:ext xmlns:c16="http://schemas.microsoft.com/office/drawing/2014/chart" uri="{C3380CC4-5D6E-409C-BE32-E72D297353CC}">
              <c16:uniqueId val="{00000018-7A05-4CA4-82E1-0A4322DA5BD6}"/>
            </c:ext>
          </c:extLst>
        </c:ser>
        <c:dLbls>
          <c:dLblPos val="outEnd"/>
          <c:showLegendKey val="0"/>
          <c:showVal val="1"/>
          <c:showCatName val="0"/>
          <c:showSerName val="0"/>
          <c:showPercent val="0"/>
          <c:showBubbleSize val="0"/>
        </c:dLbls>
        <c:gapWidth val="45"/>
        <c:axId val="135411584"/>
        <c:axId val="135435776"/>
      </c:barChart>
      <c:catAx>
        <c:axId val="135411584"/>
        <c:scaling>
          <c:orientation val="minMax"/>
        </c:scaling>
        <c:delete val="0"/>
        <c:axPos val="l"/>
        <c:numFmt formatCode="General" sourceLinked="1"/>
        <c:majorTickMark val="out"/>
        <c:minorTickMark val="none"/>
        <c:tickLblPos val="nextTo"/>
        <c:spPr>
          <a:ln w="6350">
            <a:solidFill>
              <a:schemeClr val="tx1"/>
            </a:solidFill>
          </a:ln>
        </c:spPr>
        <c:crossAx val="135435776"/>
        <c:crosses val="autoZero"/>
        <c:auto val="1"/>
        <c:lblAlgn val="ctr"/>
        <c:lblOffset val="100"/>
        <c:noMultiLvlLbl val="0"/>
      </c:catAx>
      <c:valAx>
        <c:axId val="135435776"/>
        <c:scaling>
          <c:orientation val="minMax"/>
        </c:scaling>
        <c:delete val="0"/>
        <c:axPos val="b"/>
        <c:majorGridlines>
          <c:spPr>
            <a:ln>
              <a:noFill/>
            </a:ln>
          </c:spPr>
        </c:majorGridlines>
        <c:numFmt formatCode="0%" sourceLinked="1"/>
        <c:majorTickMark val="out"/>
        <c:minorTickMark val="none"/>
        <c:tickLblPos val="none"/>
        <c:spPr>
          <a:ln>
            <a:noFill/>
          </a:ln>
        </c:spPr>
        <c:crossAx val="135411584"/>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15167118183449"/>
          <c:y val="0.15340978459928489"/>
          <c:w val="0.83253944006221536"/>
          <c:h val="0.61862802281228013"/>
        </c:manualLayout>
      </c:layout>
      <c:lineChart>
        <c:grouping val="standard"/>
        <c:varyColors val="0"/>
        <c:ser>
          <c:idx val="0"/>
          <c:order val="0"/>
          <c:tx>
            <c:strRef>
              <c:f>Sheet1!$B$1</c:f>
              <c:strCache>
                <c:ptCount val="1"/>
                <c:pt idx="0">
                  <c:v>Canada</c:v>
                </c:pt>
              </c:strCache>
            </c:strRef>
          </c:tx>
          <c:spPr>
            <a:ln w="31750">
              <a:solidFill>
                <a:schemeClr val="tx1"/>
              </a:solidFill>
            </a:ln>
          </c:spPr>
          <c:marker>
            <c:symbol val="diamond"/>
            <c:size val="9"/>
            <c:spPr>
              <a:solidFill>
                <a:srgbClr val="D8D2BC"/>
              </a:solidFill>
              <a:ln w="6350">
                <a:solidFill>
                  <a:schemeClr val="tx1"/>
                </a:solidFill>
              </a:ln>
            </c:spPr>
          </c:marker>
          <c:dLbls>
            <c:spPr>
              <a:noFill/>
              <a:ln>
                <a:noFill/>
              </a:ln>
              <a:effectLst/>
            </c:spPr>
            <c:txPr>
              <a:bodyPr/>
              <a:lstStyle/>
              <a:p>
                <a:pPr>
                  <a:defRPr sz="1200">
                    <a:latin typeface="Arial Narrow" panose="020B0606020202030204" pitchFamily="34" charset="0"/>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Sheet1!$A$2:$A$4</c:f>
              <c:numCache>
                <c:formatCode>General</c:formatCode>
                <c:ptCount val="3"/>
                <c:pt idx="0">
                  <c:v>2010</c:v>
                </c:pt>
                <c:pt idx="1">
                  <c:v>2013</c:v>
                </c:pt>
                <c:pt idx="2">
                  <c:v>2016</c:v>
                </c:pt>
              </c:numCache>
            </c:numRef>
          </c:cat>
          <c:val>
            <c:numRef>
              <c:f>Sheet1!$B$2:$B$4</c:f>
              <c:numCache>
                <c:formatCode>0%</c:formatCode>
                <c:ptCount val="3"/>
                <c:pt idx="0">
                  <c:v>0.34</c:v>
                </c:pt>
                <c:pt idx="1">
                  <c:v>0.36</c:v>
                </c:pt>
                <c:pt idx="2">
                  <c:v>0.34</c:v>
                </c:pt>
              </c:numCache>
            </c:numRef>
          </c:val>
          <c:smooth val="0"/>
          <c:extLst xmlns:c16r2="http://schemas.microsoft.com/office/drawing/2015/06/chart">
            <c:ext xmlns:c16="http://schemas.microsoft.com/office/drawing/2014/chart" uri="{C3380CC4-5D6E-409C-BE32-E72D297353CC}">
              <c16:uniqueId val="{00000000-26D4-45FF-998A-899A07A73D6D}"/>
            </c:ext>
          </c:extLst>
        </c:ser>
        <c:ser>
          <c:idx val="1"/>
          <c:order val="1"/>
          <c:tx>
            <c:strRef>
              <c:f>Sheet1!$C$1</c:f>
              <c:strCache>
                <c:ptCount val="1"/>
                <c:pt idx="0">
                  <c:v>CMWF average</c:v>
                </c:pt>
              </c:strCache>
            </c:strRef>
          </c:tx>
          <c:spPr>
            <a:ln w="31750" cmpd="sng">
              <a:solidFill>
                <a:schemeClr val="tx1"/>
              </a:solidFill>
              <a:prstDash val="solid"/>
            </a:ln>
          </c:spPr>
          <c:marker>
            <c:symbol val="square"/>
            <c:size val="8"/>
            <c:spPr>
              <a:solidFill>
                <a:schemeClr val="tx1"/>
              </a:solidFill>
              <a:ln w="6350">
                <a:solidFill>
                  <a:schemeClr val="tx1"/>
                </a:solidFill>
              </a:ln>
            </c:spPr>
          </c:marker>
          <c:dLbls>
            <c:spPr>
              <a:noFill/>
              <a:ln>
                <a:noFill/>
              </a:ln>
              <a:effectLst/>
            </c:spPr>
            <c:txPr>
              <a:bodyPr/>
              <a:lstStyle/>
              <a:p>
                <a:pPr>
                  <a:defRPr sz="1200">
                    <a:latin typeface="Arial Narrow" panose="020B060602020203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Sheet1!$A$2:$A$4</c:f>
              <c:numCache>
                <c:formatCode>General</c:formatCode>
                <c:ptCount val="3"/>
                <c:pt idx="0">
                  <c:v>2010</c:v>
                </c:pt>
                <c:pt idx="1">
                  <c:v>2013</c:v>
                </c:pt>
                <c:pt idx="2">
                  <c:v>2016</c:v>
                </c:pt>
              </c:numCache>
            </c:numRef>
          </c:cat>
          <c:val>
            <c:numRef>
              <c:f>Sheet1!$C$2:$C$4</c:f>
              <c:numCache>
                <c:formatCode>0%</c:formatCode>
                <c:ptCount val="3"/>
                <c:pt idx="0">
                  <c:v>0.46</c:v>
                </c:pt>
                <c:pt idx="1">
                  <c:v>0.45</c:v>
                </c:pt>
                <c:pt idx="2">
                  <c:v>0.43</c:v>
                </c:pt>
              </c:numCache>
            </c:numRef>
          </c:val>
          <c:smooth val="0"/>
          <c:extLst xmlns:c16r2="http://schemas.microsoft.com/office/drawing/2015/06/chart">
            <c:ext xmlns:c16="http://schemas.microsoft.com/office/drawing/2014/chart" uri="{C3380CC4-5D6E-409C-BE32-E72D297353CC}">
              <c16:uniqueId val="{00000001-26D4-45FF-998A-899A07A73D6D}"/>
            </c:ext>
          </c:extLst>
        </c:ser>
        <c:dLbls>
          <c:showLegendKey val="0"/>
          <c:showVal val="0"/>
          <c:showCatName val="0"/>
          <c:showSerName val="0"/>
          <c:showPercent val="0"/>
          <c:showBubbleSize val="0"/>
        </c:dLbls>
        <c:marker val="1"/>
        <c:smooth val="0"/>
        <c:axId val="37246848"/>
        <c:axId val="37248384"/>
      </c:lineChart>
      <c:catAx>
        <c:axId val="37246848"/>
        <c:scaling>
          <c:orientation val="minMax"/>
        </c:scaling>
        <c:delete val="0"/>
        <c:axPos val="b"/>
        <c:numFmt formatCode="General" sourceLinked="1"/>
        <c:majorTickMark val="out"/>
        <c:minorTickMark val="none"/>
        <c:tickLblPos val="nextTo"/>
        <c:spPr>
          <a:ln w="6350">
            <a:solidFill>
              <a:schemeClr val="tx1"/>
            </a:solidFill>
          </a:ln>
        </c:spPr>
        <c:txPr>
          <a:bodyPr/>
          <a:lstStyle/>
          <a:p>
            <a:pPr>
              <a:defRPr sz="1300">
                <a:latin typeface="Arial Narrow" panose="020B0606020202030204" pitchFamily="34" charset="0"/>
              </a:defRPr>
            </a:pPr>
            <a:endParaRPr lang="en-US"/>
          </a:p>
        </c:txPr>
        <c:crossAx val="37248384"/>
        <c:crosses val="autoZero"/>
        <c:auto val="1"/>
        <c:lblAlgn val="ctr"/>
        <c:lblOffset val="100"/>
        <c:noMultiLvlLbl val="0"/>
      </c:catAx>
      <c:valAx>
        <c:axId val="37248384"/>
        <c:scaling>
          <c:orientation val="minMax"/>
        </c:scaling>
        <c:delete val="0"/>
        <c:axPos val="l"/>
        <c:numFmt formatCode="0%" sourceLinked="1"/>
        <c:majorTickMark val="out"/>
        <c:minorTickMark val="none"/>
        <c:tickLblPos val="nextTo"/>
        <c:spPr>
          <a:ln w="6350">
            <a:solidFill>
              <a:sysClr val="windowText" lastClr="000000"/>
            </a:solidFill>
          </a:ln>
        </c:spPr>
        <c:txPr>
          <a:bodyPr/>
          <a:lstStyle/>
          <a:p>
            <a:pPr>
              <a:defRPr sz="1200">
                <a:latin typeface="Arial Narrow" panose="020B0606020202030204" pitchFamily="34" charset="0"/>
              </a:defRPr>
            </a:pPr>
            <a:endParaRPr lang="en-US"/>
          </a:p>
        </c:txPr>
        <c:crossAx val="37246848"/>
        <c:crosses val="autoZero"/>
        <c:crossBetween val="between"/>
      </c:valAx>
    </c:plotArea>
    <c:legend>
      <c:legendPos val="b"/>
      <c:layout>
        <c:manualLayout>
          <c:xMode val="edge"/>
          <c:yMode val="edge"/>
          <c:x val="0.13768982933520207"/>
          <c:y val="0.88175474715772317"/>
          <c:w val="0.82976357327818273"/>
          <c:h val="9.6199091304669845E-2"/>
        </c:manualLayout>
      </c:layout>
      <c:overlay val="0"/>
      <c:txPr>
        <a:bodyPr/>
        <a:lstStyle/>
        <a:p>
          <a:pPr>
            <a:defRPr sz="1800" baseline="14000">
              <a:latin typeface="Arial Narrow" panose="020B0606020202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2000974429094567"/>
          <c:w val="0.52035255603637365"/>
          <c:h val="0.84406305499237744"/>
        </c:manualLayout>
      </c:layout>
      <c:barChart>
        <c:barDir val="bar"/>
        <c:grouping val="clustered"/>
        <c:varyColors val="0"/>
        <c:ser>
          <c:idx val="0"/>
          <c:order val="0"/>
          <c:tx>
            <c:strRef>
              <c:f>Sheet1!$B$1</c:f>
              <c:strCache>
                <c:ptCount val="1"/>
                <c:pt idx="0">
                  <c:v>Column2</c:v>
                </c:pt>
              </c:strCache>
            </c:strRef>
          </c:tx>
          <c:spPr>
            <a:solidFill>
              <a:srgbClr val="BEBEBE"/>
            </a:solidFill>
            <a:ln w="6350">
              <a:solidFill>
                <a:schemeClr val="tx1"/>
              </a:solidFill>
            </a:ln>
          </c:spPr>
          <c:invertIfNegative val="0"/>
          <c:dPt>
            <c:idx val="0"/>
            <c:invertIfNegative val="0"/>
            <c:bubble3D val="0"/>
            <c:spPr>
              <a:solidFill>
                <a:srgbClr val="ED7024"/>
              </a:solidFill>
              <a:ln w="6350">
                <a:solidFill>
                  <a:schemeClr val="tx1"/>
                </a:solidFill>
              </a:ln>
            </c:spPr>
            <c:extLst xmlns:c16r2="http://schemas.microsoft.com/office/drawing/2015/06/chart">
              <c:ext xmlns:c16="http://schemas.microsoft.com/office/drawing/2014/chart" uri="{C3380CC4-5D6E-409C-BE32-E72D297353CC}">
                <c16:uniqueId val="{00000001-445B-4967-95C0-D92805AF565F}"/>
              </c:ext>
            </c:extLst>
          </c:dPt>
          <c:dPt>
            <c:idx val="1"/>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3-445B-4967-95C0-D92805AF565F}"/>
              </c:ext>
            </c:extLst>
          </c:dPt>
          <c:dPt>
            <c:idx val="2"/>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5-445B-4967-95C0-D92805AF565F}"/>
              </c:ext>
            </c:extLst>
          </c:dPt>
          <c:dPt>
            <c:idx val="3"/>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7-445B-4967-95C0-D92805AF565F}"/>
              </c:ext>
            </c:extLst>
          </c:dPt>
          <c:dPt>
            <c:idx val="4"/>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9-445B-4967-95C0-D92805AF565F}"/>
              </c:ext>
            </c:extLst>
          </c:dPt>
          <c:dPt>
            <c:idx val="5"/>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B-445B-4967-95C0-D92805AF565F}"/>
              </c:ext>
            </c:extLst>
          </c:dPt>
          <c:dPt>
            <c:idx val="6"/>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D-445B-4967-95C0-D92805AF565F}"/>
              </c:ext>
            </c:extLst>
          </c:dPt>
          <c:dPt>
            <c:idx val="7"/>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F-445B-4967-95C0-D92805AF565F}"/>
              </c:ext>
            </c:extLst>
          </c:dPt>
          <c:dPt>
            <c:idx val="8"/>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1-445B-4967-95C0-D92805AF565F}"/>
              </c:ext>
            </c:extLst>
          </c:dPt>
          <c:dPt>
            <c:idx val="9"/>
            <c:invertIfNegative val="0"/>
            <c:bubble3D val="0"/>
            <c:spPr>
              <a:solidFill>
                <a:sysClr val="windowText" lastClr="000000"/>
              </a:solidFill>
              <a:ln w="6350">
                <a:solidFill>
                  <a:schemeClr val="tx1"/>
                </a:solidFill>
              </a:ln>
            </c:spPr>
            <c:extLst xmlns:c16r2="http://schemas.microsoft.com/office/drawing/2015/06/chart">
              <c:ext xmlns:c16="http://schemas.microsoft.com/office/drawing/2014/chart" uri="{C3380CC4-5D6E-409C-BE32-E72D297353CC}">
                <c16:uniqueId val="{00000013-445B-4967-95C0-D92805AF565F}"/>
              </c:ext>
            </c:extLst>
          </c:dPt>
          <c:dPt>
            <c:idx val="10"/>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5-445B-4967-95C0-D92805AF565F}"/>
              </c:ext>
            </c:extLst>
          </c:dPt>
          <c:dPt>
            <c:idx val="11"/>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7-445B-4967-95C0-D92805AF565F}"/>
              </c:ext>
            </c:extLst>
          </c:dPt>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Sheet1!$A$2:$A$13</c:f>
              <c:strCache>
                <c:ptCount val="12"/>
                <c:pt idx="0">
                  <c:v>Canada</c:v>
                </c:pt>
                <c:pt idx="1">
                  <c:v>United Kingdom</c:v>
                </c:pt>
                <c:pt idx="2">
                  <c:v>Netherlands</c:v>
                </c:pt>
                <c:pt idx="3">
                  <c:v>New Zealand</c:v>
                </c:pt>
                <c:pt idx="4">
                  <c:v>Germany</c:v>
                </c:pt>
                <c:pt idx="5">
                  <c:v>Switzerland</c:v>
                </c:pt>
                <c:pt idx="6">
                  <c:v>Norway</c:v>
                </c:pt>
                <c:pt idx="7">
                  <c:v>Sweden</c:v>
                </c:pt>
                <c:pt idx="8">
                  <c:v>Australia</c:v>
                </c:pt>
                <c:pt idx="9">
                  <c:v>CMWF average</c:v>
                </c:pt>
                <c:pt idx="10">
                  <c:v>United States</c:v>
                </c:pt>
                <c:pt idx="11">
                  <c:v>France</c:v>
                </c:pt>
              </c:strCache>
            </c:strRef>
          </c:cat>
          <c:val>
            <c:numRef>
              <c:f>Sheet1!$B$2:$B$13</c:f>
              <c:numCache>
                <c:formatCode>0%</c:formatCode>
                <c:ptCount val="12"/>
                <c:pt idx="0">
                  <c:v>0.04</c:v>
                </c:pt>
                <c:pt idx="1">
                  <c:v>0.05</c:v>
                </c:pt>
                <c:pt idx="2">
                  <c:v>0.05</c:v>
                </c:pt>
                <c:pt idx="3">
                  <c:v>0.06</c:v>
                </c:pt>
                <c:pt idx="4">
                  <c:v>0.06</c:v>
                </c:pt>
                <c:pt idx="5">
                  <c:v>7.0000000000000007E-2</c:v>
                </c:pt>
                <c:pt idx="6">
                  <c:v>7.0000000000000007E-2</c:v>
                </c:pt>
                <c:pt idx="7">
                  <c:v>0.08</c:v>
                </c:pt>
                <c:pt idx="8">
                  <c:v>0.08</c:v>
                </c:pt>
                <c:pt idx="9">
                  <c:v>0.08</c:v>
                </c:pt>
                <c:pt idx="10">
                  <c:v>0.12</c:v>
                </c:pt>
                <c:pt idx="11">
                  <c:v>0.24</c:v>
                </c:pt>
              </c:numCache>
            </c:numRef>
          </c:val>
          <c:extLst xmlns:c16r2="http://schemas.microsoft.com/office/drawing/2015/06/chart">
            <c:ext xmlns:c16="http://schemas.microsoft.com/office/drawing/2014/chart" uri="{C3380CC4-5D6E-409C-BE32-E72D297353CC}">
              <c16:uniqueId val="{00000018-445B-4967-95C0-D92805AF565F}"/>
            </c:ext>
          </c:extLst>
        </c:ser>
        <c:dLbls>
          <c:dLblPos val="outEnd"/>
          <c:showLegendKey val="0"/>
          <c:showVal val="1"/>
          <c:showCatName val="0"/>
          <c:showSerName val="0"/>
          <c:showPercent val="0"/>
          <c:showBubbleSize val="0"/>
        </c:dLbls>
        <c:gapWidth val="45"/>
        <c:axId val="136214016"/>
        <c:axId val="136243072"/>
      </c:barChart>
      <c:catAx>
        <c:axId val="136214016"/>
        <c:scaling>
          <c:orientation val="minMax"/>
        </c:scaling>
        <c:delete val="0"/>
        <c:axPos val="l"/>
        <c:numFmt formatCode="General" sourceLinked="1"/>
        <c:majorTickMark val="out"/>
        <c:minorTickMark val="none"/>
        <c:tickLblPos val="nextTo"/>
        <c:spPr>
          <a:ln w="6350">
            <a:solidFill>
              <a:schemeClr val="tx1"/>
            </a:solidFill>
          </a:ln>
        </c:spPr>
        <c:crossAx val="136243072"/>
        <c:crosses val="autoZero"/>
        <c:auto val="1"/>
        <c:lblAlgn val="ctr"/>
        <c:lblOffset val="100"/>
        <c:noMultiLvlLbl val="0"/>
      </c:catAx>
      <c:valAx>
        <c:axId val="136243072"/>
        <c:scaling>
          <c:orientation val="minMax"/>
        </c:scaling>
        <c:delete val="0"/>
        <c:axPos val="b"/>
        <c:majorGridlines>
          <c:spPr>
            <a:ln>
              <a:noFill/>
            </a:ln>
          </c:spPr>
        </c:majorGridlines>
        <c:numFmt formatCode="0%" sourceLinked="1"/>
        <c:majorTickMark val="out"/>
        <c:minorTickMark val="none"/>
        <c:tickLblPos val="none"/>
        <c:spPr>
          <a:ln>
            <a:noFill/>
          </a:ln>
        </c:spPr>
        <c:crossAx val="136214016"/>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userShapes r:id="rId3"/>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2000974429094567"/>
          <c:w val="0.52035255603637365"/>
          <c:h val="0.84406305499237744"/>
        </c:manualLayout>
      </c:layout>
      <c:barChart>
        <c:barDir val="bar"/>
        <c:grouping val="clustered"/>
        <c:varyColors val="0"/>
        <c:ser>
          <c:idx val="0"/>
          <c:order val="0"/>
          <c:tx>
            <c:strRef>
              <c:f>Sheet1!$B$1</c:f>
              <c:strCache>
                <c:ptCount val="1"/>
                <c:pt idx="0">
                  <c:v>Column2</c:v>
                </c:pt>
              </c:strCache>
            </c:strRef>
          </c:tx>
          <c:spPr>
            <a:solidFill>
              <a:srgbClr val="B4B4B4"/>
            </a:solidFill>
            <a:ln w="6350">
              <a:solidFill>
                <a:schemeClr val="tx1"/>
              </a:solidFill>
            </a:ln>
          </c:spPr>
          <c:invertIfNegative val="0"/>
          <c:dPt>
            <c:idx val="0"/>
            <c:invertIfNegative val="0"/>
            <c:bubble3D val="0"/>
            <c:extLst xmlns:c16r2="http://schemas.microsoft.com/office/drawing/2015/06/chart">
              <c:ext xmlns:c16="http://schemas.microsoft.com/office/drawing/2014/chart" uri="{C3380CC4-5D6E-409C-BE32-E72D297353CC}">
                <c16:uniqueId val="{00000000-A85A-4A49-A9C9-F91609830936}"/>
              </c:ext>
            </c:extLst>
          </c:dPt>
          <c:dPt>
            <c:idx val="1"/>
            <c:invertIfNegative val="0"/>
            <c:bubble3D val="0"/>
            <c:extLst xmlns:c16r2="http://schemas.microsoft.com/office/drawing/2015/06/chart">
              <c:ext xmlns:c16="http://schemas.microsoft.com/office/drawing/2014/chart" uri="{C3380CC4-5D6E-409C-BE32-E72D297353CC}">
                <c16:uniqueId val="{00000001-A85A-4A49-A9C9-F91609830936}"/>
              </c:ext>
            </c:extLst>
          </c:dPt>
          <c:dPt>
            <c:idx val="2"/>
            <c:invertIfNegative val="0"/>
            <c:bubble3D val="0"/>
            <c:extLst xmlns:c16r2="http://schemas.microsoft.com/office/drawing/2015/06/chart">
              <c:ext xmlns:c16="http://schemas.microsoft.com/office/drawing/2014/chart" uri="{C3380CC4-5D6E-409C-BE32-E72D297353CC}">
                <c16:uniqueId val="{00000002-A85A-4A49-A9C9-F91609830936}"/>
              </c:ext>
            </c:extLst>
          </c:dPt>
          <c:dPt>
            <c:idx val="3"/>
            <c:invertIfNegative val="0"/>
            <c:bubble3D val="0"/>
            <c:extLst xmlns:c16r2="http://schemas.microsoft.com/office/drawing/2015/06/chart">
              <c:ext xmlns:c16="http://schemas.microsoft.com/office/drawing/2014/chart" uri="{C3380CC4-5D6E-409C-BE32-E72D297353CC}">
                <c16:uniqueId val="{00000003-A85A-4A49-A9C9-F91609830936}"/>
              </c:ext>
            </c:extLst>
          </c:dPt>
          <c:dPt>
            <c:idx val="4"/>
            <c:invertIfNegative val="0"/>
            <c:bubble3D val="0"/>
            <c:extLst xmlns:c16r2="http://schemas.microsoft.com/office/drawing/2015/06/chart">
              <c:ext xmlns:c16="http://schemas.microsoft.com/office/drawing/2014/chart" uri="{C3380CC4-5D6E-409C-BE32-E72D297353CC}">
                <c16:uniqueId val="{00000004-A85A-4A49-A9C9-F91609830936}"/>
              </c:ext>
            </c:extLst>
          </c:dPt>
          <c:dPt>
            <c:idx val="5"/>
            <c:invertIfNegative val="0"/>
            <c:bubble3D val="0"/>
            <c:spPr>
              <a:solidFill>
                <a:sysClr val="windowText" lastClr="000000"/>
              </a:solidFill>
              <a:ln w="6350">
                <a:solidFill>
                  <a:schemeClr val="tx1"/>
                </a:solidFill>
              </a:ln>
            </c:spPr>
            <c:extLst xmlns:c16r2="http://schemas.microsoft.com/office/drawing/2015/06/chart">
              <c:ext xmlns:c16="http://schemas.microsoft.com/office/drawing/2014/chart" uri="{C3380CC4-5D6E-409C-BE32-E72D297353CC}">
                <c16:uniqueId val="{00000006-A85A-4A49-A9C9-F91609830936}"/>
              </c:ext>
            </c:extLst>
          </c:dPt>
          <c:dPt>
            <c:idx val="6"/>
            <c:invertIfNegative val="0"/>
            <c:bubble3D val="0"/>
            <c:extLst xmlns:c16r2="http://schemas.microsoft.com/office/drawing/2015/06/chart">
              <c:ext xmlns:c16="http://schemas.microsoft.com/office/drawing/2014/chart" uri="{C3380CC4-5D6E-409C-BE32-E72D297353CC}">
                <c16:uniqueId val="{00000007-A85A-4A49-A9C9-F91609830936}"/>
              </c:ext>
            </c:extLst>
          </c:dPt>
          <c:dPt>
            <c:idx val="7"/>
            <c:invertIfNegative val="0"/>
            <c:bubble3D val="0"/>
            <c:spPr>
              <a:solidFill>
                <a:srgbClr val="CFE8E3"/>
              </a:solidFill>
              <a:ln w="6350">
                <a:solidFill>
                  <a:schemeClr val="tx1"/>
                </a:solidFill>
              </a:ln>
            </c:spPr>
            <c:extLst xmlns:c16r2="http://schemas.microsoft.com/office/drawing/2015/06/chart">
              <c:ext xmlns:c16="http://schemas.microsoft.com/office/drawing/2014/chart" uri="{C3380CC4-5D6E-409C-BE32-E72D297353CC}">
                <c16:uniqueId val="{00000009-A85A-4A49-A9C9-F91609830936}"/>
              </c:ext>
            </c:extLst>
          </c:dPt>
          <c:dPt>
            <c:idx val="8"/>
            <c:invertIfNegative val="0"/>
            <c:bubble3D val="0"/>
            <c:extLst xmlns:c16r2="http://schemas.microsoft.com/office/drawing/2015/06/chart">
              <c:ext xmlns:c16="http://schemas.microsoft.com/office/drawing/2014/chart" uri="{C3380CC4-5D6E-409C-BE32-E72D297353CC}">
                <c16:uniqueId val="{0000000A-A85A-4A49-A9C9-F91609830936}"/>
              </c:ext>
            </c:extLst>
          </c:dPt>
          <c:dPt>
            <c:idx val="9"/>
            <c:invertIfNegative val="0"/>
            <c:bubble3D val="0"/>
            <c:extLst xmlns:c16r2="http://schemas.microsoft.com/office/drawing/2015/06/chart">
              <c:ext xmlns:c16="http://schemas.microsoft.com/office/drawing/2014/chart" uri="{C3380CC4-5D6E-409C-BE32-E72D297353CC}">
                <c16:uniqueId val="{0000000B-A85A-4A49-A9C9-F91609830936}"/>
              </c:ext>
            </c:extLst>
          </c:dPt>
          <c:dPt>
            <c:idx val="10"/>
            <c:invertIfNegative val="0"/>
            <c:bubble3D val="0"/>
            <c:extLst xmlns:c16r2="http://schemas.microsoft.com/office/drawing/2015/06/chart">
              <c:ext xmlns:c16="http://schemas.microsoft.com/office/drawing/2014/chart" uri="{C3380CC4-5D6E-409C-BE32-E72D297353CC}">
                <c16:uniqueId val="{0000000C-A85A-4A49-A9C9-F91609830936}"/>
              </c:ext>
            </c:extLst>
          </c:dPt>
          <c:dPt>
            <c:idx val="11"/>
            <c:invertIfNegative val="0"/>
            <c:bubble3D val="0"/>
            <c:extLst xmlns:c16r2="http://schemas.microsoft.com/office/drawing/2015/06/chart">
              <c:ext xmlns:c16="http://schemas.microsoft.com/office/drawing/2014/chart" uri="{C3380CC4-5D6E-409C-BE32-E72D297353CC}">
                <c16:uniqueId val="{0000000D-A85A-4A49-A9C9-F91609830936}"/>
              </c:ext>
            </c:extLst>
          </c:dPt>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Sheet1!$A$2:$A$13</c:f>
              <c:strCache>
                <c:ptCount val="12"/>
                <c:pt idx="0">
                  <c:v>France</c:v>
                </c:pt>
                <c:pt idx="1">
                  <c:v>Switzerland</c:v>
                </c:pt>
                <c:pt idx="2">
                  <c:v>Sweden</c:v>
                </c:pt>
                <c:pt idx="3">
                  <c:v>United States</c:v>
                </c:pt>
                <c:pt idx="4">
                  <c:v>Netherlands</c:v>
                </c:pt>
                <c:pt idx="5">
                  <c:v>CMWF average</c:v>
                </c:pt>
                <c:pt idx="6">
                  <c:v>Norway</c:v>
                </c:pt>
                <c:pt idx="7">
                  <c:v>Canada</c:v>
                </c:pt>
                <c:pt idx="8">
                  <c:v>United Kingdom</c:v>
                </c:pt>
                <c:pt idx="9">
                  <c:v>Germany</c:v>
                </c:pt>
                <c:pt idx="10">
                  <c:v>Australia</c:v>
                </c:pt>
                <c:pt idx="11">
                  <c:v>New Zealand</c:v>
                </c:pt>
              </c:strCache>
            </c:strRef>
          </c:cat>
          <c:val>
            <c:numRef>
              <c:f>Sheet1!$B$2:$B$13</c:f>
              <c:numCache>
                <c:formatCode>0%</c:formatCode>
                <c:ptCount val="12"/>
                <c:pt idx="0">
                  <c:v>0.22303864102195617</c:v>
                </c:pt>
                <c:pt idx="1">
                  <c:v>0.18711808339536626</c:v>
                </c:pt>
                <c:pt idx="2">
                  <c:v>0.17547009322846907</c:v>
                </c:pt>
                <c:pt idx="3">
                  <c:v>0.17126830341642932</c:v>
                </c:pt>
                <c:pt idx="4">
                  <c:v>0.15793977378329099</c:v>
                </c:pt>
                <c:pt idx="5">
                  <c:v>0.14823959672275111</c:v>
                </c:pt>
                <c:pt idx="6">
                  <c:v>0.13669689111830441</c:v>
                </c:pt>
                <c:pt idx="7">
                  <c:v>0.13383772832024837</c:v>
                </c:pt>
                <c:pt idx="8">
                  <c:v>0.13002107696680812</c:v>
                </c:pt>
                <c:pt idx="9">
                  <c:v>0.12576439789423149</c:v>
                </c:pt>
                <c:pt idx="10">
                  <c:v>0.1141872700748415</c:v>
                </c:pt>
                <c:pt idx="11">
                  <c:v>7.5293304730316118E-2</c:v>
                </c:pt>
              </c:numCache>
            </c:numRef>
          </c:val>
          <c:extLst xmlns:c16r2="http://schemas.microsoft.com/office/drawing/2015/06/chart">
            <c:ext xmlns:c16="http://schemas.microsoft.com/office/drawing/2014/chart" uri="{C3380CC4-5D6E-409C-BE32-E72D297353CC}">
              <c16:uniqueId val="{0000000E-A85A-4A49-A9C9-F91609830936}"/>
            </c:ext>
          </c:extLst>
        </c:ser>
        <c:dLbls>
          <c:dLblPos val="outEnd"/>
          <c:showLegendKey val="0"/>
          <c:showVal val="1"/>
          <c:showCatName val="0"/>
          <c:showSerName val="0"/>
          <c:showPercent val="0"/>
          <c:showBubbleSize val="0"/>
        </c:dLbls>
        <c:gapWidth val="45"/>
        <c:axId val="135456256"/>
        <c:axId val="135673344"/>
      </c:barChart>
      <c:catAx>
        <c:axId val="135456256"/>
        <c:scaling>
          <c:orientation val="minMax"/>
        </c:scaling>
        <c:delete val="0"/>
        <c:axPos val="l"/>
        <c:numFmt formatCode="General" sourceLinked="1"/>
        <c:majorTickMark val="out"/>
        <c:minorTickMark val="none"/>
        <c:tickLblPos val="nextTo"/>
        <c:spPr>
          <a:ln w="6350">
            <a:solidFill>
              <a:schemeClr val="tx1"/>
            </a:solidFill>
          </a:ln>
        </c:spPr>
        <c:crossAx val="135673344"/>
        <c:crosses val="autoZero"/>
        <c:auto val="1"/>
        <c:lblAlgn val="ctr"/>
        <c:lblOffset val="100"/>
        <c:noMultiLvlLbl val="0"/>
      </c:catAx>
      <c:valAx>
        <c:axId val="135673344"/>
        <c:scaling>
          <c:orientation val="minMax"/>
        </c:scaling>
        <c:delete val="0"/>
        <c:axPos val="b"/>
        <c:majorGridlines>
          <c:spPr>
            <a:ln>
              <a:noFill/>
            </a:ln>
          </c:spPr>
        </c:majorGridlines>
        <c:numFmt formatCode="0%" sourceLinked="1"/>
        <c:majorTickMark val="out"/>
        <c:minorTickMark val="none"/>
        <c:tickLblPos val="none"/>
        <c:spPr>
          <a:ln>
            <a:noFill/>
          </a:ln>
        </c:spPr>
        <c:crossAx val="135456256"/>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2000974429094567"/>
          <c:w val="0.52035255603637365"/>
          <c:h val="0.84406305499237744"/>
        </c:manualLayout>
      </c:layout>
      <c:barChart>
        <c:barDir val="bar"/>
        <c:grouping val="clustered"/>
        <c:varyColors val="0"/>
        <c:ser>
          <c:idx val="0"/>
          <c:order val="0"/>
          <c:tx>
            <c:strRef>
              <c:f>Sheet1!$B$1</c:f>
              <c:strCache>
                <c:ptCount val="1"/>
                <c:pt idx="0">
                  <c:v>Column2</c:v>
                </c:pt>
              </c:strCache>
            </c:strRef>
          </c:tx>
          <c:spPr>
            <a:solidFill>
              <a:srgbClr val="B4B4B4"/>
            </a:solidFill>
            <a:ln w="6350">
              <a:solidFill>
                <a:schemeClr val="tx1"/>
              </a:solidFill>
            </a:ln>
          </c:spPr>
          <c:invertIfNegative val="0"/>
          <c:dPt>
            <c:idx val="0"/>
            <c:invertIfNegative val="0"/>
            <c:bubble3D val="0"/>
            <c:extLst xmlns:c16r2="http://schemas.microsoft.com/office/drawing/2015/06/chart">
              <c:ext xmlns:c16="http://schemas.microsoft.com/office/drawing/2014/chart" uri="{C3380CC4-5D6E-409C-BE32-E72D297353CC}">
                <c16:uniqueId val="{00000000-E1D8-4DB7-9D7B-9FD72C84787D}"/>
              </c:ext>
            </c:extLst>
          </c:dPt>
          <c:dPt>
            <c:idx val="1"/>
            <c:invertIfNegative val="0"/>
            <c:bubble3D val="0"/>
            <c:extLst xmlns:c16r2="http://schemas.microsoft.com/office/drawing/2015/06/chart">
              <c:ext xmlns:c16="http://schemas.microsoft.com/office/drawing/2014/chart" uri="{C3380CC4-5D6E-409C-BE32-E72D297353CC}">
                <c16:uniqueId val="{00000001-E1D8-4DB7-9D7B-9FD72C84787D}"/>
              </c:ext>
            </c:extLst>
          </c:dPt>
          <c:dPt>
            <c:idx val="2"/>
            <c:invertIfNegative val="0"/>
            <c:bubble3D val="0"/>
            <c:extLst xmlns:c16r2="http://schemas.microsoft.com/office/drawing/2015/06/chart">
              <c:ext xmlns:c16="http://schemas.microsoft.com/office/drawing/2014/chart" uri="{C3380CC4-5D6E-409C-BE32-E72D297353CC}">
                <c16:uniqueId val="{00000002-E1D8-4DB7-9D7B-9FD72C84787D}"/>
              </c:ext>
            </c:extLst>
          </c:dPt>
          <c:dPt>
            <c:idx val="3"/>
            <c:invertIfNegative val="0"/>
            <c:bubble3D val="0"/>
            <c:extLst xmlns:c16r2="http://schemas.microsoft.com/office/drawing/2015/06/chart">
              <c:ext xmlns:c16="http://schemas.microsoft.com/office/drawing/2014/chart" uri="{C3380CC4-5D6E-409C-BE32-E72D297353CC}">
                <c16:uniqueId val="{00000003-E1D8-4DB7-9D7B-9FD72C84787D}"/>
              </c:ext>
            </c:extLst>
          </c:dPt>
          <c:dPt>
            <c:idx val="4"/>
            <c:invertIfNegative val="0"/>
            <c:bubble3D val="0"/>
            <c:spPr>
              <a:solidFill>
                <a:srgbClr val="CFE8E3"/>
              </a:solidFill>
              <a:ln w="6350">
                <a:solidFill>
                  <a:schemeClr val="tx1"/>
                </a:solidFill>
              </a:ln>
            </c:spPr>
            <c:extLst xmlns:c16r2="http://schemas.microsoft.com/office/drawing/2015/06/chart">
              <c:ext xmlns:c16="http://schemas.microsoft.com/office/drawing/2014/chart" uri="{C3380CC4-5D6E-409C-BE32-E72D297353CC}">
                <c16:uniqueId val="{00000005-E1D8-4DB7-9D7B-9FD72C84787D}"/>
              </c:ext>
            </c:extLst>
          </c:dPt>
          <c:dPt>
            <c:idx val="5"/>
            <c:invertIfNegative val="0"/>
            <c:bubble3D val="0"/>
            <c:spPr>
              <a:solidFill>
                <a:sysClr val="windowText" lastClr="000000"/>
              </a:solidFill>
              <a:ln w="6350">
                <a:solidFill>
                  <a:schemeClr val="tx1"/>
                </a:solidFill>
              </a:ln>
            </c:spPr>
            <c:extLst xmlns:c16r2="http://schemas.microsoft.com/office/drawing/2015/06/chart">
              <c:ext xmlns:c16="http://schemas.microsoft.com/office/drawing/2014/chart" uri="{C3380CC4-5D6E-409C-BE32-E72D297353CC}">
                <c16:uniqueId val="{00000007-E1D8-4DB7-9D7B-9FD72C84787D}"/>
              </c:ext>
            </c:extLst>
          </c:dPt>
          <c:dPt>
            <c:idx val="6"/>
            <c:invertIfNegative val="0"/>
            <c:bubble3D val="0"/>
            <c:extLst xmlns:c16r2="http://schemas.microsoft.com/office/drawing/2015/06/chart">
              <c:ext xmlns:c16="http://schemas.microsoft.com/office/drawing/2014/chart" uri="{C3380CC4-5D6E-409C-BE32-E72D297353CC}">
                <c16:uniqueId val="{00000008-E1D8-4DB7-9D7B-9FD72C84787D}"/>
              </c:ext>
            </c:extLst>
          </c:dPt>
          <c:dPt>
            <c:idx val="7"/>
            <c:invertIfNegative val="0"/>
            <c:bubble3D val="0"/>
            <c:extLst xmlns:c16r2="http://schemas.microsoft.com/office/drawing/2015/06/chart">
              <c:ext xmlns:c16="http://schemas.microsoft.com/office/drawing/2014/chart" uri="{C3380CC4-5D6E-409C-BE32-E72D297353CC}">
                <c16:uniqueId val="{00000009-E1D8-4DB7-9D7B-9FD72C84787D}"/>
              </c:ext>
            </c:extLst>
          </c:dPt>
          <c:dPt>
            <c:idx val="8"/>
            <c:invertIfNegative val="0"/>
            <c:bubble3D val="0"/>
            <c:extLst xmlns:c16r2="http://schemas.microsoft.com/office/drawing/2015/06/chart">
              <c:ext xmlns:c16="http://schemas.microsoft.com/office/drawing/2014/chart" uri="{C3380CC4-5D6E-409C-BE32-E72D297353CC}">
                <c16:uniqueId val="{0000000A-E1D8-4DB7-9D7B-9FD72C84787D}"/>
              </c:ext>
            </c:extLst>
          </c:dPt>
          <c:dPt>
            <c:idx val="9"/>
            <c:invertIfNegative val="0"/>
            <c:bubble3D val="0"/>
            <c:extLst xmlns:c16r2="http://schemas.microsoft.com/office/drawing/2015/06/chart">
              <c:ext xmlns:c16="http://schemas.microsoft.com/office/drawing/2014/chart" uri="{C3380CC4-5D6E-409C-BE32-E72D297353CC}">
                <c16:uniqueId val="{0000000B-E1D8-4DB7-9D7B-9FD72C84787D}"/>
              </c:ext>
            </c:extLst>
          </c:dPt>
          <c:dPt>
            <c:idx val="10"/>
            <c:invertIfNegative val="0"/>
            <c:bubble3D val="0"/>
            <c:extLst xmlns:c16r2="http://schemas.microsoft.com/office/drawing/2015/06/chart">
              <c:ext xmlns:c16="http://schemas.microsoft.com/office/drawing/2014/chart" uri="{C3380CC4-5D6E-409C-BE32-E72D297353CC}">
                <c16:uniqueId val="{0000000C-E1D8-4DB7-9D7B-9FD72C84787D}"/>
              </c:ext>
            </c:extLst>
          </c:dPt>
          <c:dPt>
            <c:idx val="11"/>
            <c:invertIfNegative val="0"/>
            <c:bubble3D val="0"/>
            <c:extLst xmlns:c16r2="http://schemas.microsoft.com/office/drawing/2015/06/chart">
              <c:ext xmlns:c16="http://schemas.microsoft.com/office/drawing/2014/chart" uri="{C3380CC4-5D6E-409C-BE32-E72D297353CC}">
                <c16:uniqueId val="{0000000D-E1D8-4DB7-9D7B-9FD72C84787D}"/>
              </c:ext>
            </c:extLst>
          </c:dPt>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Sheet1!$A$2:$A$13</c:f>
              <c:strCache>
                <c:ptCount val="12"/>
                <c:pt idx="0">
                  <c:v>Norway</c:v>
                </c:pt>
                <c:pt idx="1">
                  <c:v>United States</c:v>
                </c:pt>
                <c:pt idx="2">
                  <c:v>Sweden</c:v>
                </c:pt>
                <c:pt idx="3">
                  <c:v>France</c:v>
                </c:pt>
                <c:pt idx="4">
                  <c:v>Canada</c:v>
                </c:pt>
                <c:pt idx="5">
                  <c:v>CMWF average</c:v>
                </c:pt>
                <c:pt idx="6">
                  <c:v>Netherlands</c:v>
                </c:pt>
                <c:pt idx="7">
                  <c:v>Switzerland</c:v>
                </c:pt>
                <c:pt idx="8">
                  <c:v>Australia</c:v>
                </c:pt>
                <c:pt idx="9">
                  <c:v>Germany</c:v>
                </c:pt>
                <c:pt idx="10">
                  <c:v>New Zealand</c:v>
                </c:pt>
                <c:pt idx="11">
                  <c:v>United Kingdom</c:v>
                </c:pt>
              </c:strCache>
            </c:strRef>
          </c:cat>
          <c:val>
            <c:numRef>
              <c:f>Sheet1!$B$2:$B$13</c:f>
              <c:numCache>
                <c:formatCode>0%</c:formatCode>
                <c:ptCount val="12"/>
                <c:pt idx="0">
                  <c:v>0.28999999999999998</c:v>
                </c:pt>
                <c:pt idx="1">
                  <c:v>0.23</c:v>
                </c:pt>
                <c:pt idx="2">
                  <c:v>0.23</c:v>
                </c:pt>
                <c:pt idx="3">
                  <c:v>0.21</c:v>
                </c:pt>
                <c:pt idx="4">
                  <c:v>0.21</c:v>
                </c:pt>
                <c:pt idx="5">
                  <c:v>0.19</c:v>
                </c:pt>
                <c:pt idx="6">
                  <c:v>0.18</c:v>
                </c:pt>
                <c:pt idx="7">
                  <c:v>0.17</c:v>
                </c:pt>
                <c:pt idx="8">
                  <c:v>0.16</c:v>
                </c:pt>
                <c:pt idx="9">
                  <c:v>0.15</c:v>
                </c:pt>
                <c:pt idx="10">
                  <c:v>0.14000000000000001</c:v>
                </c:pt>
                <c:pt idx="11">
                  <c:v>0.11</c:v>
                </c:pt>
              </c:numCache>
            </c:numRef>
          </c:val>
          <c:extLst xmlns:c16r2="http://schemas.microsoft.com/office/drawing/2015/06/chart">
            <c:ext xmlns:c16="http://schemas.microsoft.com/office/drawing/2014/chart" uri="{C3380CC4-5D6E-409C-BE32-E72D297353CC}">
              <c16:uniqueId val="{0000000E-E1D8-4DB7-9D7B-9FD72C84787D}"/>
            </c:ext>
          </c:extLst>
        </c:ser>
        <c:dLbls>
          <c:dLblPos val="outEnd"/>
          <c:showLegendKey val="0"/>
          <c:showVal val="1"/>
          <c:showCatName val="0"/>
          <c:showSerName val="0"/>
          <c:showPercent val="0"/>
          <c:showBubbleSize val="0"/>
        </c:dLbls>
        <c:gapWidth val="45"/>
        <c:axId val="136741632"/>
        <c:axId val="136794880"/>
      </c:barChart>
      <c:catAx>
        <c:axId val="136741632"/>
        <c:scaling>
          <c:orientation val="minMax"/>
        </c:scaling>
        <c:delete val="0"/>
        <c:axPos val="l"/>
        <c:numFmt formatCode="General" sourceLinked="1"/>
        <c:majorTickMark val="out"/>
        <c:minorTickMark val="none"/>
        <c:tickLblPos val="nextTo"/>
        <c:spPr>
          <a:ln w="6350">
            <a:solidFill>
              <a:schemeClr val="tx1"/>
            </a:solidFill>
          </a:ln>
        </c:spPr>
        <c:crossAx val="136794880"/>
        <c:crosses val="autoZero"/>
        <c:auto val="1"/>
        <c:lblAlgn val="ctr"/>
        <c:lblOffset val="100"/>
        <c:noMultiLvlLbl val="0"/>
      </c:catAx>
      <c:valAx>
        <c:axId val="136794880"/>
        <c:scaling>
          <c:orientation val="minMax"/>
        </c:scaling>
        <c:delete val="0"/>
        <c:axPos val="b"/>
        <c:majorGridlines>
          <c:spPr>
            <a:ln>
              <a:noFill/>
            </a:ln>
          </c:spPr>
        </c:majorGridlines>
        <c:numFmt formatCode="0%" sourceLinked="1"/>
        <c:majorTickMark val="out"/>
        <c:minorTickMark val="none"/>
        <c:tickLblPos val="none"/>
        <c:spPr>
          <a:ln>
            <a:noFill/>
          </a:ln>
        </c:spPr>
        <c:crossAx val="136741632"/>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2000974429094567"/>
          <c:w val="0.49630217854581815"/>
          <c:h val="0.84406305499237744"/>
        </c:manualLayout>
      </c:layout>
      <c:barChart>
        <c:barDir val="bar"/>
        <c:grouping val="clustered"/>
        <c:varyColors val="0"/>
        <c:ser>
          <c:idx val="0"/>
          <c:order val="0"/>
          <c:tx>
            <c:strRef>
              <c:f>Sheet1!$B$1</c:f>
              <c:strCache>
                <c:ptCount val="1"/>
                <c:pt idx="0">
                  <c:v>Column2</c:v>
                </c:pt>
              </c:strCache>
            </c:strRef>
          </c:tx>
          <c:spPr>
            <a:solidFill>
              <a:srgbClr val="B4B4B4"/>
            </a:solidFill>
            <a:ln w="6350">
              <a:solidFill>
                <a:schemeClr val="tx1"/>
              </a:solidFill>
            </a:ln>
          </c:spPr>
          <c:invertIfNegative val="0"/>
          <c:dPt>
            <c:idx val="0"/>
            <c:invertIfNegative val="0"/>
            <c:bubble3D val="0"/>
            <c:extLst xmlns:c16r2="http://schemas.microsoft.com/office/drawing/2015/06/chart">
              <c:ext xmlns:c16="http://schemas.microsoft.com/office/drawing/2014/chart" uri="{C3380CC4-5D6E-409C-BE32-E72D297353CC}">
                <c16:uniqueId val="{00000000-BD49-40A5-BC37-1595907372B6}"/>
              </c:ext>
            </c:extLst>
          </c:dPt>
          <c:dPt>
            <c:idx val="1"/>
            <c:invertIfNegative val="0"/>
            <c:bubble3D val="0"/>
            <c:extLst xmlns:c16r2="http://schemas.microsoft.com/office/drawing/2015/06/chart">
              <c:ext xmlns:c16="http://schemas.microsoft.com/office/drawing/2014/chart" uri="{C3380CC4-5D6E-409C-BE32-E72D297353CC}">
                <c16:uniqueId val="{00000001-BD49-40A5-BC37-1595907372B6}"/>
              </c:ext>
            </c:extLst>
          </c:dPt>
          <c:dPt>
            <c:idx val="2"/>
            <c:invertIfNegative val="0"/>
            <c:bubble3D val="0"/>
            <c:extLst xmlns:c16r2="http://schemas.microsoft.com/office/drawing/2015/06/chart">
              <c:ext xmlns:c16="http://schemas.microsoft.com/office/drawing/2014/chart" uri="{C3380CC4-5D6E-409C-BE32-E72D297353CC}">
                <c16:uniqueId val="{00000002-BD49-40A5-BC37-1595907372B6}"/>
              </c:ext>
            </c:extLst>
          </c:dPt>
          <c:dPt>
            <c:idx val="3"/>
            <c:invertIfNegative val="0"/>
            <c:bubble3D val="0"/>
            <c:spPr>
              <a:solidFill>
                <a:srgbClr val="ED7024"/>
              </a:solidFill>
              <a:ln w="6350">
                <a:solidFill>
                  <a:schemeClr val="tx1"/>
                </a:solidFill>
              </a:ln>
            </c:spPr>
            <c:extLst xmlns:c16r2="http://schemas.microsoft.com/office/drawing/2015/06/chart">
              <c:ext xmlns:c16="http://schemas.microsoft.com/office/drawing/2014/chart" uri="{C3380CC4-5D6E-409C-BE32-E72D297353CC}">
                <c16:uniqueId val="{00000004-BD49-40A5-BC37-1595907372B6}"/>
              </c:ext>
            </c:extLst>
          </c:dPt>
          <c:dPt>
            <c:idx val="4"/>
            <c:invertIfNegative val="0"/>
            <c:bubble3D val="0"/>
            <c:extLst xmlns:c16r2="http://schemas.microsoft.com/office/drawing/2015/06/chart">
              <c:ext xmlns:c16="http://schemas.microsoft.com/office/drawing/2014/chart" uri="{C3380CC4-5D6E-409C-BE32-E72D297353CC}">
                <c16:uniqueId val="{00000005-BD49-40A5-BC37-1595907372B6}"/>
              </c:ext>
            </c:extLst>
          </c:dPt>
          <c:dPt>
            <c:idx val="5"/>
            <c:invertIfNegative val="0"/>
            <c:bubble3D val="0"/>
            <c:extLst xmlns:c16r2="http://schemas.microsoft.com/office/drawing/2015/06/chart">
              <c:ext xmlns:c16="http://schemas.microsoft.com/office/drawing/2014/chart" uri="{C3380CC4-5D6E-409C-BE32-E72D297353CC}">
                <c16:uniqueId val="{00000006-BD49-40A5-BC37-1595907372B6}"/>
              </c:ext>
            </c:extLst>
          </c:dPt>
          <c:dPt>
            <c:idx val="6"/>
            <c:invertIfNegative val="0"/>
            <c:bubble3D val="0"/>
            <c:spPr>
              <a:solidFill>
                <a:sysClr val="windowText" lastClr="000000"/>
              </a:solidFill>
              <a:ln w="6350">
                <a:solidFill>
                  <a:schemeClr val="tx1"/>
                </a:solidFill>
              </a:ln>
            </c:spPr>
            <c:extLst xmlns:c16r2="http://schemas.microsoft.com/office/drawing/2015/06/chart">
              <c:ext xmlns:c16="http://schemas.microsoft.com/office/drawing/2014/chart" uri="{C3380CC4-5D6E-409C-BE32-E72D297353CC}">
                <c16:uniqueId val="{00000008-BD49-40A5-BC37-1595907372B6}"/>
              </c:ext>
            </c:extLst>
          </c:dPt>
          <c:dPt>
            <c:idx val="7"/>
            <c:invertIfNegative val="0"/>
            <c:bubble3D val="0"/>
            <c:extLst xmlns:c16r2="http://schemas.microsoft.com/office/drawing/2015/06/chart">
              <c:ext xmlns:c16="http://schemas.microsoft.com/office/drawing/2014/chart" uri="{C3380CC4-5D6E-409C-BE32-E72D297353CC}">
                <c16:uniqueId val="{00000009-BD49-40A5-BC37-1595907372B6}"/>
              </c:ext>
            </c:extLst>
          </c:dPt>
          <c:dPt>
            <c:idx val="8"/>
            <c:invertIfNegative val="0"/>
            <c:bubble3D val="0"/>
            <c:extLst xmlns:c16r2="http://schemas.microsoft.com/office/drawing/2015/06/chart">
              <c:ext xmlns:c16="http://schemas.microsoft.com/office/drawing/2014/chart" uri="{C3380CC4-5D6E-409C-BE32-E72D297353CC}">
                <c16:uniqueId val="{0000000A-BD49-40A5-BC37-1595907372B6}"/>
              </c:ext>
            </c:extLst>
          </c:dPt>
          <c:dPt>
            <c:idx val="9"/>
            <c:invertIfNegative val="0"/>
            <c:bubble3D val="0"/>
            <c:extLst xmlns:c16r2="http://schemas.microsoft.com/office/drawing/2015/06/chart">
              <c:ext xmlns:c16="http://schemas.microsoft.com/office/drawing/2014/chart" uri="{C3380CC4-5D6E-409C-BE32-E72D297353CC}">
                <c16:uniqueId val="{0000000B-BD49-40A5-BC37-1595907372B6}"/>
              </c:ext>
            </c:extLst>
          </c:dPt>
          <c:dPt>
            <c:idx val="10"/>
            <c:invertIfNegative val="0"/>
            <c:bubble3D val="0"/>
            <c:extLst xmlns:c16r2="http://schemas.microsoft.com/office/drawing/2015/06/chart">
              <c:ext xmlns:c16="http://schemas.microsoft.com/office/drawing/2014/chart" uri="{C3380CC4-5D6E-409C-BE32-E72D297353CC}">
                <c16:uniqueId val="{0000000C-BD49-40A5-BC37-1595907372B6}"/>
              </c:ext>
            </c:extLst>
          </c:dPt>
          <c:dPt>
            <c:idx val="11"/>
            <c:invertIfNegative val="0"/>
            <c:bubble3D val="0"/>
            <c:extLst xmlns:c16r2="http://schemas.microsoft.com/office/drawing/2015/06/chart">
              <c:ext xmlns:c16="http://schemas.microsoft.com/office/drawing/2014/chart" uri="{C3380CC4-5D6E-409C-BE32-E72D297353CC}">
                <c16:uniqueId val="{0000000D-BD49-40A5-BC37-1595907372B6}"/>
              </c:ext>
            </c:extLst>
          </c:dPt>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Sheet1!$A$2:$A$13</c:f>
              <c:strCache>
                <c:ptCount val="12"/>
                <c:pt idx="0">
                  <c:v>Norway</c:v>
                </c:pt>
                <c:pt idx="1">
                  <c:v>Sweden</c:v>
                </c:pt>
                <c:pt idx="2">
                  <c:v>United States</c:v>
                </c:pt>
                <c:pt idx="3">
                  <c:v>Canada</c:v>
                </c:pt>
                <c:pt idx="4">
                  <c:v>Switzerland</c:v>
                </c:pt>
                <c:pt idx="5">
                  <c:v>New Zealand</c:v>
                </c:pt>
                <c:pt idx="6">
                  <c:v>CMWF average</c:v>
                </c:pt>
                <c:pt idx="7">
                  <c:v>Australia</c:v>
                </c:pt>
                <c:pt idx="8">
                  <c:v>United Kingdom</c:v>
                </c:pt>
                <c:pt idx="9">
                  <c:v>France</c:v>
                </c:pt>
                <c:pt idx="10">
                  <c:v>Germany</c:v>
                </c:pt>
                <c:pt idx="11">
                  <c:v>Netherlands</c:v>
                </c:pt>
              </c:strCache>
            </c:strRef>
          </c:cat>
          <c:val>
            <c:numRef>
              <c:f>Sheet1!$B$2:$B$13</c:f>
              <c:numCache>
                <c:formatCode>0%</c:formatCode>
                <c:ptCount val="12"/>
                <c:pt idx="0">
                  <c:v>0.2</c:v>
                </c:pt>
                <c:pt idx="1">
                  <c:v>0.2</c:v>
                </c:pt>
                <c:pt idx="2">
                  <c:v>0.17</c:v>
                </c:pt>
                <c:pt idx="3">
                  <c:v>0.17</c:v>
                </c:pt>
                <c:pt idx="4">
                  <c:v>0.16</c:v>
                </c:pt>
                <c:pt idx="5">
                  <c:v>0.15</c:v>
                </c:pt>
                <c:pt idx="6">
                  <c:v>0.14000000000000001</c:v>
                </c:pt>
                <c:pt idx="7">
                  <c:v>0.13</c:v>
                </c:pt>
                <c:pt idx="8">
                  <c:v>0.12</c:v>
                </c:pt>
                <c:pt idx="9">
                  <c:v>0.09</c:v>
                </c:pt>
                <c:pt idx="10">
                  <c:v>0.08</c:v>
                </c:pt>
                <c:pt idx="11">
                  <c:v>0.08</c:v>
                </c:pt>
              </c:numCache>
            </c:numRef>
          </c:val>
          <c:extLst xmlns:c16r2="http://schemas.microsoft.com/office/drawing/2015/06/chart">
            <c:ext xmlns:c16="http://schemas.microsoft.com/office/drawing/2014/chart" uri="{C3380CC4-5D6E-409C-BE32-E72D297353CC}">
              <c16:uniqueId val="{0000000E-BD49-40A5-BC37-1595907372B6}"/>
            </c:ext>
          </c:extLst>
        </c:ser>
        <c:dLbls>
          <c:dLblPos val="outEnd"/>
          <c:showLegendKey val="0"/>
          <c:showVal val="1"/>
          <c:showCatName val="0"/>
          <c:showSerName val="0"/>
          <c:showPercent val="0"/>
          <c:showBubbleSize val="0"/>
        </c:dLbls>
        <c:gapWidth val="45"/>
        <c:axId val="139033216"/>
        <c:axId val="139049216"/>
      </c:barChart>
      <c:catAx>
        <c:axId val="139033216"/>
        <c:scaling>
          <c:orientation val="minMax"/>
        </c:scaling>
        <c:delete val="0"/>
        <c:axPos val="l"/>
        <c:numFmt formatCode="General" sourceLinked="1"/>
        <c:majorTickMark val="out"/>
        <c:minorTickMark val="none"/>
        <c:tickLblPos val="nextTo"/>
        <c:spPr>
          <a:ln w="6350">
            <a:solidFill>
              <a:schemeClr val="tx1"/>
            </a:solidFill>
          </a:ln>
        </c:spPr>
        <c:crossAx val="139049216"/>
        <c:crosses val="autoZero"/>
        <c:auto val="1"/>
        <c:lblAlgn val="ctr"/>
        <c:lblOffset val="100"/>
        <c:noMultiLvlLbl val="0"/>
      </c:catAx>
      <c:valAx>
        <c:axId val="139049216"/>
        <c:scaling>
          <c:orientation val="minMax"/>
        </c:scaling>
        <c:delete val="0"/>
        <c:axPos val="b"/>
        <c:majorGridlines>
          <c:spPr>
            <a:ln>
              <a:noFill/>
            </a:ln>
          </c:spPr>
        </c:majorGridlines>
        <c:numFmt formatCode="0%" sourceLinked="1"/>
        <c:majorTickMark val="out"/>
        <c:minorTickMark val="none"/>
        <c:tickLblPos val="none"/>
        <c:spPr>
          <a:ln>
            <a:noFill/>
          </a:ln>
        </c:spPr>
        <c:crossAx val="139033216"/>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2000974429094567"/>
          <c:w val="0.49630217854581815"/>
          <c:h val="0.84406305499237744"/>
        </c:manualLayout>
      </c:layout>
      <c:barChart>
        <c:barDir val="bar"/>
        <c:grouping val="clustered"/>
        <c:varyColors val="0"/>
        <c:ser>
          <c:idx val="0"/>
          <c:order val="0"/>
          <c:tx>
            <c:strRef>
              <c:f>Sheet1!$B$1</c:f>
              <c:strCache>
                <c:ptCount val="1"/>
                <c:pt idx="0">
                  <c:v>Column2</c:v>
                </c:pt>
              </c:strCache>
            </c:strRef>
          </c:tx>
          <c:spPr>
            <a:solidFill>
              <a:srgbClr val="B4B4B4"/>
            </a:solidFill>
            <a:ln w="6350">
              <a:solidFill>
                <a:schemeClr val="tx1"/>
              </a:solidFill>
            </a:ln>
          </c:spPr>
          <c:invertIfNegative val="0"/>
          <c:dPt>
            <c:idx val="0"/>
            <c:invertIfNegative val="0"/>
            <c:bubble3D val="0"/>
            <c:extLst xmlns:c16r2="http://schemas.microsoft.com/office/drawing/2015/06/chart">
              <c:ext xmlns:c16="http://schemas.microsoft.com/office/drawing/2014/chart" uri="{C3380CC4-5D6E-409C-BE32-E72D297353CC}">
                <c16:uniqueId val="{00000000-4D38-46C7-9631-C600FB894726}"/>
              </c:ext>
            </c:extLst>
          </c:dPt>
          <c:dPt>
            <c:idx val="1"/>
            <c:invertIfNegative val="0"/>
            <c:bubble3D val="0"/>
            <c:extLst xmlns:c16r2="http://schemas.microsoft.com/office/drawing/2015/06/chart">
              <c:ext xmlns:c16="http://schemas.microsoft.com/office/drawing/2014/chart" uri="{C3380CC4-5D6E-409C-BE32-E72D297353CC}">
                <c16:uniqueId val="{00000001-4D38-46C7-9631-C600FB894726}"/>
              </c:ext>
            </c:extLst>
          </c:dPt>
          <c:dPt>
            <c:idx val="2"/>
            <c:invertIfNegative val="0"/>
            <c:bubble3D val="0"/>
            <c:extLst xmlns:c16r2="http://schemas.microsoft.com/office/drawing/2015/06/chart">
              <c:ext xmlns:c16="http://schemas.microsoft.com/office/drawing/2014/chart" uri="{C3380CC4-5D6E-409C-BE32-E72D297353CC}">
                <c16:uniqueId val="{00000002-4D38-46C7-9631-C600FB894726}"/>
              </c:ext>
            </c:extLst>
          </c:dPt>
          <c:dPt>
            <c:idx val="3"/>
            <c:invertIfNegative val="0"/>
            <c:bubble3D val="0"/>
            <c:spPr>
              <a:solidFill>
                <a:srgbClr val="CFE8E3"/>
              </a:solidFill>
              <a:ln w="6350">
                <a:solidFill>
                  <a:schemeClr val="tx1"/>
                </a:solidFill>
              </a:ln>
            </c:spPr>
            <c:extLst xmlns:c16r2="http://schemas.microsoft.com/office/drawing/2015/06/chart">
              <c:ext xmlns:c16="http://schemas.microsoft.com/office/drawing/2014/chart" uri="{C3380CC4-5D6E-409C-BE32-E72D297353CC}">
                <c16:uniqueId val="{00000004-4D38-46C7-9631-C600FB894726}"/>
              </c:ext>
            </c:extLst>
          </c:dPt>
          <c:dPt>
            <c:idx val="4"/>
            <c:invertIfNegative val="0"/>
            <c:bubble3D val="0"/>
            <c:spPr>
              <a:solidFill>
                <a:sysClr val="windowText" lastClr="000000"/>
              </a:solidFill>
              <a:ln w="6350">
                <a:solidFill>
                  <a:schemeClr val="tx1"/>
                </a:solidFill>
              </a:ln>
            </c:spPr>
            <c:extLst xmlns:c16r2="http://schemas.microsoft.com/office/drawing/2015/06/chart">
              <c:ext xmlns:c16="http://schemas.microsoft.com/office/drawing/2014/chart" uri="{C3380CC4-5D6E-409C-BE32-E72D297353CC}">
                <c16:uniqueId val="{00000006-4D38-46C7-9631-C600FB894726}"/>
              </c:ext>
            </c:extLst>
          </c:dPt>
          <c:dPt>
            <c:idx val="5"/>
            <c:invertIfNegative val="0"/>
            <c:bubble3D val="0"/>
            <c:extLst xmlns:c16r2="http://schemas.microsoft.com/office/drawing/2015/06/chart">
              <c:ext xmlns:c16="http://schemas.microsoft.com/office/drawing/2014/chart" uri="{C3380CC4-5D6E-409C-BE32-E72D297353CC}">
                <c16:uniqueId val="{00000007-4D38-46C7-9631-C600FB894726}"/>
              </c:ext>
            </c:extLst>
          </c:dPt>
          <c:dPt>
            <c:idx val="6"/>
            <c:invertIfNegative val="0"/>
            <c:bubble3D val="0"/>
            <c:extLst xmlns:c16r2="http://schemas.microsoft.com/office/drawing/2015/06/chart">
              <c:ext xmlns:c16="http://schemas.microsoft.com/office/drawing/2014/chart" uri="{C3380CC4-5D6E-409C-BE32-E72D297353CC}">
                <c16:uniqueId val="{00000008-4D38-46C7-9631-C600FB894726}"/>
              </c:ext>
            </c:extLst>
          </c:dPt>
          <c:dPt>
            <c:idx val="7"/>
            <c:invertIfNegative val="0"/>
            <c:bubble3D val="0"/>
            <c:extLst xmlns:c16r2="http://schemas.microsoft.com/office/drawing/2015/06/chart">
              <c:ext xmlns:c16="http://schemas.microsoft.com/office/drawing/2014/chart" uri="{C3380CC4-5D6E-409C-BE32-E72D297353CC}">
                <c16:uniqueId val="{00000009-4D38-46C7-9631-C600FB894726}"/>
              </c:ext>
            </c:extLst>
          </c:dPt>
          <c:dPt>
            <c:idx val="8"/>
            <c:invertIfNegative val="0"/>
            <c:bubble3D val="0"/>
            <c:extLst xmlns:c16r2="http://schemas.microsoft.com/office/drawing/2015/06/chart">
              <c:ext xmlns:c16="http://schemas.microsoft.com/office/drawing/2014/chart" uri="{C3380CC4-5D6E-409C-BE32-E72D297353CC}">
                <c16:uniqueId val="{0000000A-4D38-46C7-9631-C600FB894726}"/>
              </c:ext>
            </c:extLst>
          </c:dPt>
          <c:dPt>
            <c:idx val="9"/>
            <c:invertIfNegative val="0"/>
            <c:bubble3D val="0"/>
            <c:extLst xmlns:c16r2="http://schemas.microsoft.com/office/drawing/2015/06/chart">
              <c:ext xmlns:c16="http://schemas.microsoft.com/office/drawing/2014/chart" uri="{C3380CC4-5D6E-409C-BE32-E72D297353CC}">
                <c16:uniqueId val="{0000000B-4D38-46C7-9631-C600FB894726}"/>
              </c:ext>
            </c:extLst>
          </c:dPt>
          <c:dPt>
            <c:idx val="10"/>
            <c:invertIfNegative val="0"/>
            <c:bubble3D val="0"/>
            <c:extLst xmlns:c16r2="http://schemas.microsoft.com/office/drawing/2015/06/chart">
              <c:ext xmlns:c16="http://schemas.microsoft.com/office/drawing/2014/chart" uri="{C3380CC4-5D6E-409C-BE32-E72D297353CC}">
                <c16:uniqueId val="{0000000C-4D38-46C7-9631-C600FB894726}"/>
              </c:ext>
            </c:extLst>
          </c:dPt>
          <c:dPt>
            <c:idx val="11"/>
            <c:invertIfNegative val="0"/>
            <c:bubble3D val="0"/>
            <c:extLst xmlns:c16r2="http://schemas.microsoft.com/office/drawing/2015/06/chart">
              <c:ext xmlns:c16="http://schemas.microsoft.com/office/drawing/2014/chart" uri="{C3380CC4-5D6E-409C-BE32-E72D297353CC}">
                <c16:uniqueId val="{0000000D-4D38-46C7-9631-C600FB894726}"/>
              </c:ext>
            </c:extLst>
          </c:dPt>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Sheet1!$A$2:$A$13</c:f>
              <c:strCache>
                <c:ptCount val="12"/>
                <c:pt idx="0">
                  <c:v>France</c:v>
                </c:pt>
                <c:pt idx="1">
                  <c:v>United States</c:v>
                </c:pt>
                <c:pt idx="2">
                  <c:v>Sweden</c:v>
                </c:pt>
                <c:pt idx="3">
                  <c:v>Canada</c:v>
                </c:pt>
                <c:pt idx="4">
                  <c:v>CMWF average</c:v>
                </c:pt>
                <c:pt idx="5">
                  <c:v>Norway</c:v>
                </c:pt>
                <c:pt idx="6">
                  <c:v>New Zealand</c:v>
                </c:pt>
                <c:pt idx="7">
                  <c:v>United Kingdom</c:v>
                </c:pt>
                <c:pt idx="8">
                  <c:v>Germany</c:v>
                </c:pt>
                <c:pt idx="9">
                  <c:v>Switzerland</c:v>
                </c:pt>
                <c:pt idx="10">
                  <c:v>Netherlands</c:v>
                </c:pt>
                <c:pt idx="11">
                  <c:v>Australia</c:v>
                </c:pt>
              </c:strCache>
            </c:strRef>
          </c:cat>
          <c:val>
            <c:numRef>
              <c:f>Sheet1!$B$2:$B$13</c:f>
              <c:numCache>
                <c:formatCode>0%</c:formatCode>
                <c:ptCount val="12"/>
                <c:pt idx="0">
                  <c:v>0.13</c:v>
                </c:pt>
                <c:pt idx="1">
                  <c:v>0.11</c:v>
                </c:pt>
                <c:pt idx="2">
                  <c:v>0.08</c:v>
                </c:pt>
                <c:pt idx="3">
                  <c:v>0.08</c:v>
                </c:pt>
                <c:pt idx="4">
                  <c:v>0.08</c:v>
                </c:pt>
                <c:pt idx="5">
                  <c:v>7.0000000000000007E-2</c:v>
                </c:pt>
                <c:pt idx="6">
                  <c:v>7.0000000000000007E-2</c:v>
                </c:pt>
                <c:pt idx="7">
                  <c:v>0.06</c:v>
                </c:pt>
                <c:pt idx="8">
                  <c:v>0.06</c:v>
                </c:pt>
                <c:pt idx="9">
                  <c:v>0.06</c:v>
                </c:pt>
                <c:pt idx="10">
                  <c:v>0.05</c:v>
                </c:pt>
                <c:pt idx="11">
                  <c:v>0.05</c:v>
                </c:pt>
              </c:numCache>
            </c:numRef>
          </c:val>
          <c:extLst xmlns:c16r2="http://schemas.microsoft.com/office/drawing/2015/06/chart">
            <c:ext xmlns:c16="http://schemas.microsoft.com/office/drawing/2014/chart" uri="{C3380CC4-5D6E-409C-BE32-E72D297353CC}">
              <c16:uniqueId val="{0000000E-4D38-46C7-9631-C600FB894726}"/>
            </c:ext>
          </c:extLst>
        </c:ser>
        <c:dLbls>
          <c:dLblPos val="outEnd"/>
          <c:showLegendKey val="0"/>
          <c:showVal val="1"/>
          <c:showCatName val="0"/>
          <c:showSerName val="0"/>
          <c:showPercent val="0"/>
          <c:showBubbleSize val="0"/>
        </c:dLbls>
        <c:gapWidth val="45"/>
        <c:axId val="141228288"/>
        <c:axId val="141244288"/>
      </c:barChart>
      <c:catAx>
        <c:axId val="141228288"/>
        <c:scaling>
          <c:orientation val="minMax"/>
        </c:scaling>
        <c:delete val="0"/>
        <c:axPos val="l"/>
        <c:numFmt formatCode="General" sourceLinked="1"/>
        <c:majorTickMark val="out"/>
        <c:minorTickMark val="none"/>
        <c:tickLblPos val="nextTo"/>
        <c:spPr>
          <a:ln w="6350">
            <a:solidFill>
              <a:schemeClr val="tx1"/>
            </a:solidFill>
          </a:ln>
        </c:spPr>
        <c:crossAx val="141244288"/>
        <c:crosses val="autoZero"/>
        <c:auto val="1"/>
        <c:lblAlgn val="ctr"/>
        <c:lblOffset val="100"/>
        <c:noMultiLvlLbl val="0"/>
      </c:catAx>
      <c:valAx>
        <c:axId val="141244288"/>
        <c:scaling>
          <c:orientation val="minMax"/>
        </c:scaling>
        <c:delete val="0"/>
        <c:axPos val="b"/>
        <c:majorGridlines>
          <c:spPr>
            <a:ln>
              <a:noFill/>
            </a:ln>
          </c:spPr>
        </c:majorGridlines>
        <c:numFmt formatCode="0%" sourceLinked="1"/>
        <c:majorTickMark val="out"/>
        <c:minorTickMark val="none"/>
        <c:tickLblPos val="none"/>
        <c:spPr>
          <a:ln>
            <a:noFill/>
          </a:ln>
        </c:spPr>
        <c:crossAx val="141228288"/>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2000974429094567"/>
          <c:w val="0.49630217854581815"/>
          <c:h val="0.84406305499237744"/>
        </c:manualLayout>
      </c:layout>
      <c:barChart>
        <c:barDir val="bar"/>
        <c:grouping val="clustered"/>
        <c:varyColors val="0"/>
        <c:ser>
          <c:idx val="0"/>
          <c:order val="0"/>
          <c:tx>
            <c:strRef>
              <c:f>Sheet1!$B$1</c:f>
              <c:strCache>
                <c:ptCount val="1"/>
                <c:pt idx="0">
                  <c:v>Column2</c:v>
                </c:pt>
              </c:strCache>
            </c:strRef>
          </c:tx>
          <c:spPr>
            <a:solidFill>
              <a:srgbClr val="B4B4B4"/>
            </a:solidFill>
            <a:ln w="6350">
              <a:solidFill>
                <a:schemeClr val="tx1"/>
              </a:solidFill>
            </a:ln>
          </c:spPr>
          <c:invertIfNegative val="0"/>
          <c:dPt>
            <c:idx val="0"/>
            <c:invertIfNegative val="0"/>
            <c:bubble3D val="0"/>
            <c:extLst xmlns:c16r2="http://schemas.microsoft.com/office/drawing/2015/06/chart">
              <c:ext xmlns:c16="http://schemas.microsoft.com/office/drawing/2014/chart" uri="{C3380CC4-5D6E-409C-BE32-E72D297353CC}">
                <c16:uniqueId val="{00000000-0943-494D-966E-69E241FB8B0A}"/>
              </c:ext>
            </c:extLst>
          </c:dPt>
          <c:dPt>
            <c:idx val="1"/>
            <c:invertIfNegative val="0"/>
            <c:bubble3D val="0"/>
            <c:extLst xmlns:c16r2="http://schemas.microsoft.com/office/drawing/2015/06/chart">
              <c:ext xmlns:c16="http://schemas.microsoft.com/office/drawing/2014/chart" uri="{C3380CC4-5D6E-409C-BE32-E72D297353CC}">
                <c16:uniqueId val="{00000001-0943-494D-966E-69E241FB8B0A}"/>
              </c:ext>
            </c:extLst>
          </c:dPt>
          <c:dPt>
            <c:idx val="2"/>
            <c:invertIfNegative val="0"/>
            <c:bubble3D val="0"/>
            <c:extLst xmlns:c16r2="http://schemas.microsoft.com/office/drawing/2015/06/chart">
              <c:ext xmlns:c16="http://schemas.microsoft.com/office/drawing/2014/chart" uri="{C3380CC4-5D6E-409C-BE32-E72D297353CC}">
                <c16:uniqueId val="{00000002-0943-494D-966E-69E241FB8B0A}"/>
              </c:ext>
            </c:extLst>
          </c:dPt>
          <c:dPt>
            <c:idx val="3"/>
            <c:invertIfNegative val="0"/>
            <c:bubble3D val="0"/>
            <c:spPr>
              <a:solidFill>
                <a:sysClr val="windowText" lastClr="000000"/>
              </a:solidFill>
              <a:ln w="6350">
                <a:solidFill>
                  <a:schemeClr val="tx1"/>
                </a:solidFill>
              </a:ln>
            </c:spPr>
            <c:extLst xmlns:c16r2="http://schemas.microsoft.com/office/drawing/2015/06/chart">
              <c:ext xmlns:c16="http://schemas.microsoft.com/office/drawing/2014/chart" uri="{C3380CC4-5D6E-409C-BE32-E72D297353CC}">
                <c16:uniqueId val="{00000004-0943-494D-966E-69E241FB8B0A}"/>
              </c:ext>
            </c:extLst>
          </c:dPt>
          <c:dPt>
            <c:idx val="4"/>
            <c:invertIfNegative val="0"/>
            <c:bubble3D val="0"/>
            <c:extLst xmlns:c16r2="http://schemas.microsoft.com/office/drawing/2015/06/chart">
              <c:ext xmlns:c16="http://schemas.microsoft.com/office/drawing/2014/chart" uri="{C3380CC4-5D6E-409C-BE32-E72D297353CC}">
                <c16:uniqueId val="{00000005-0943-494D-966E-69E241FB8B0A}"/>
              </c:ext>
            </c:extLst>
          </c:dPt>
          <c:dPt>
            <c:idx val="5"/>
            <c:invertIfNegative val="0"/>
            <c:bubble3D val="0"/>
            <c:extLst xmlns:c16r2="http://schemas.microsoft.com/office/drawing/2015/06/chart">
              <c:ext xmlns:c16="http://schemas.microsoft.com/office/drawing/2014/chart" uri="{C3380CC4-5D6E-409C-BE32-E72D297353CC}">
                <c16:uniqueId val="{00000006-0943-494D-966E-69E241FB8B0A}"/>
              </c:ext>
            </c:extLst>
          </c:dPt>
          <c:dPt>
            <c:idx val="6"/>
            <c:invertIfNegative val="0"/>
            <c:bubble3D val="0"/>
            <c:extLst xmlns:c16r2="http://schemas.microsoft.com/office/drawing/2015/06/chart">
              <c:ext xmlns:c16="http://schemas.microsoft.com/office/drawing/2014/chart" uri="{C3380CC4-5D6E-409C-BE32-E72D297353CC}">
                <c16:uniqueId val="{00000007-0943-494D-966E-69E241FB8B0A}"/>
              </c:ext>
            </c:extLst>
          </c:dPt>
          <c:dPt>
            <c:idx val="7"/>
            <c:invertIfNegative val="0"/>
            <c:bubble3D val="0"/>
            <c:spPr>
              <a:pattFill prst="pct90">
                <a:fgClr>
                  <a:srgbClr val="00A199"/>
                </a:fgClr>
                <a:bgClr>
                  <a:sysClr val="window" lastClr="FFFFFF"/>
                </a:bgClr>
              </a:pattFill>
              <a:ln w="6350">
                <a:solidFill>
                  <a:schemeClr val="tx1"/>
                </a:solidFill>
              </a:ln>
            </c:spPr>
            <c:extLst xmlns:c16r2="http://schemas.microsoft.com/office/drawing/2015/06/chart">
              <c:ext xmlns:c16="http://schemas.microsoft.com/office/drawing/2014/chart" uri="{C3380CC4-5D6E-409C-BE32-E72D297353CC}">
                <c16:uniqueId val="{00000009-0943-494D-966E-69E241FB8B0A}"/>
              </c:ext>
            </c:extLst>
          </c:dPt>
          <c:dPt>
            <c:idx val="8"/>
            <c:invertIfNegative val="0"/>
            <c:bubble3D val="0"/>
            <c:extLst xmlns:c16r2="http://schemas.microsoft.com/office/drawing/2015/06/chart">
              <c:ext xmlns:c16="http://schemas.microsoft.com/office/drawing/2014/chart" uri="{C3380CC4-5D6E-409C-BE32-E72D297353CC}">
                <c16:uniqueId val="{0000000A-0943-494D-966E-69E241FB8B0A}"/>
              </c:ext>
            </c:extLst>
          </c:dPt>
          <c:dPt>
            <c:idx val="9"/>
            <c:invertIfNegative val="0"/>
            <c:bubble3D val="0"/>
            <c:extLst xmlns:c16r2="http://schemas.microsoft.com/office/drawing/2015/06/chart">
              <c:ext xmlns:c16="http://schemas.microsoft.com/office/drawing/2014/chart" uri="{C3380CC4-5D6E-409C-BE32-E72D297353CC}">
                <c16:uniqueId val="{0000000B-0943-494D-966E-69E241FB8B0A}"/>
              </c:ext>
            </c:extLst>
          </c:dPt>
          <c:dPt>
            <c:idx val="10"/>
            <c:invertIfNegative val="0"/>
            <c:bubble3D val="0"/>
            <c:extLst xmlns:c16r2="http://schemas.microsoft.com/office/drawing/2015/06/chart">
              <c:ext xmlns:c16="http://schemas.microsoft.com/office/drawing/2014/chart" uri="{C3380CC4-5D6E-409C-BE32-E72D297353CC}">
                <c16:uniqueId val="{0000000C-0943-494D-966E-69E241FB8B0A}"/>
              </c:ext>
            </c:extLst>
          </c:dPt>
          <c:dPt>
            <c:idx val="11"/>
            <c:invertIfNegative val="0"/>
            <c:bubble3D val="0"/>
            <c:extLst xmlns:c16r2="http://schemas.microsoft.com/office/drawing/2015/06/chart">
              <c:ext xmlns:c16="http://schemas.microsoft.com/office/drawing/2014/chart" uri="{C3380CC4-5D6E-409C-BE32-E72D297353CC}">
                <c16:uniqueId val="{0000000D-0943-494D-966E-69E241FB8B0A}"/>
              </c:ext>
            </c:extLst>
          </c:dPt>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Sheet1!$A$2:$A$13</c:f>
              <c:strCache>
                <c:ptCount val="12"/>
                <c:pt idx="0">
                  <c:v>France</c:v>
                </c:pt>
                <c:pt idx="1">
                  <c:v>United States</c:v>
                </c:pt>
                <c:pt idx="2">
                  <c:v>Switzerland</c:v>
                </c:pt>
                <c:pt idx="3">
                  <c:v>CMWF average</c:v>
                </c:pt>
                <c:pt idx="4">
                  <c:v>Australia</c:v>
                </c:pt>
                <c:pt idx="5">
                  <c:v>Germany</c:v>
                </c:pt>
                <c:pt idx="6">
                  <c:v>Norway</c:v>
                </c:pt>
                <c:pt idx="7">
                  <c:v>Canada</c:v>
                </c:pt>
                <c:pt idx="8">
                  <c:v>United Kingdom</c:v>
                </c:pt>
                <c:pt idx="9">
                  <c:v>Sweden</c:v>
                </c:pt>
                <c:pt idx="10">
                  <c:v>New Zealand</c:v>
                </c:pt>
                <c:pt idx="11">
                  <c:v>Netherlands</c:v>
                </c:pt>
              </c:strCache>
            </c:strRef>
          </c:cat>
          <c:val>
            <c:numRef>
              <c:f>Sheet1!$B$2:$B$13</c:f>
              <c:numCache>
                <c:formatCode>0%</c:formatCode>
                <c:ptCount val="12"/>
                <c:pt idx="0">
                  <c:v>0.2</c:v>
                </c:pt>
                <c:pt idx="1">
                  <c:v>0.11</c:v>
                </c:pt>
                <c:pt idx="2">
                  <c:v>0.09</c:v>
                </c:pt>
                <c:pt idx="3">
                  <c:v>7.0000000000000007E-2</c:v>
                </c:pt>
                <c:pt idx="4">
                  <c:v>0.06</c:v>
                </c:pt>
                <c:pt idx="5">
                  <c:v>0.06</c:v>
                </c:pt>
                <c:pt idx="6">
                  <c:v>0.06</c:v>
                </c:pt>
                <c:pt idx="7">
                  <c:v>0.06</c:v>
                </c:pt>
                <c:pt idx="8">
                  <c:v>0.05</c:v>
                </c:pt>
                <c:pt idx="9">
                  <c:v>0.05</c:v>
                </c:pt>
                <c:pt idx="10">
                  <c:v>0.04</c:v>
                </c:pt>
                <c:pt idx="11">
                  <c:v>0.03</c:v>
                </c:pt>
              </c:numCache>
            </c:numRef>
          </c:val>
          <c:extLst xmlns:c16r2="http://schemas.microsoft.com/office/drawing/2015/06/chart">
            <c:ext xmlns:c16="http://schemas.microsoft.com/office/drawing/2014/chart" uri="{C3380CC4-5D6E-409C-BE32-E72D297353CC}">
              <c16:uniqueId val="{0000000E-0943-494D-966E-69E241FB8B0A}"/>
            </c:ext>
          </c:extLst>
        </c:ser>
        <c:dLbls>
          <c:dLblPos val="outEnd"/>
          <c:showLegendKey val="0"/>
          <c:showVal val="1"/>
          <c:showCatName val="0"/>
          <c:showSerName val="0"/>
          <c:showPercent val="0"/>
          <c:showBubbleSize val="0"/>
        </c:dLbls>
        <c:gapWidth val="45"/>
        <c:axId val="141281152"/>
        <c:axId val="141886976"/>
      </c:barChart>
      <c:catAx>
        <c:axId val="141281152"/>
        <c:scaling>
          <c:orientation val="minMax"/>
        </c:scaling>
        <c:delete val="0"/>
        <c:axPos val="l"/>
        <c:numFmt formatCode="General" sourceLinked="1"/>
        <c:majorTickMark val="out"/>
        <c:minorTickMark val="none"/>
        <c:tickLblPos val="nextTo"/>
        <c:spPr>
          <a:ln w="6350">
            <a:solidFill>
              <a:schemeClr val="tx1"/>
            </a:solidFill>
          </a:ln>
        </c:spPr>
        <c:crossAx val="141886976"/>
        <c:crosses val="autoZero"/>
        <c:auto val="1"/>
        <c:lblAlgn val="ctr"/>
        <c:lblOffset val="100"/>
        <c:noMultiLvlLbl val="0"/>
      </c:catAx>
      <c:valAx>
        <c:axId val="141886976"/>
        <c:scaling>
          <c:orientation val="minMax"/>
        </c:scaling>
        <c:delete val="0"/>
        <c:axPos val="b"/>
        <c:majorGridlines>
          <c:spPr>
            <a:ln>
              <a:noFill/>
            </a:ln>
          </c:spPr>
        </c:majorGridlines>
        <c:numFmt formatCode="0%" sourceLinked="1"/>
        <c:majorTickMark val="out"/>
        <c:minorTickMark val="none"/>
        <c:tickLblPos val="none"/>
        <c:spPr>
          <a:ln>
            <a:noFill/>
          </a:ln>
        </c:spPr>
        <c:crossAx val="141281152"/>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873485792027007"/>
          <c:y val="0.15174989489688376"/>
          <c:w val="0.84722896286377536"/>
          <c:h val="0.62211369565592978"/>
        </c:manualLayout>
      </c:layout>
      <c:lineChart>
        <c:grouping val="standard"/>
        <c:varyColors val="0"/>
        <c:ser>
          <c:idx val="0"/>
          <c:order val="0"/>
          <c:tx>
            <c:strRef>
              <c:f>Sheet1!$B$1</c:f>
              <c:strCache>
                <c:ptCount val="1"/>
                <c:pt idx="0">
                  <c:v>Canada</c:v>
                </c:pt>
              </c:strCache>
            </c:strRef>
          </c:tx>
          <c:spPr>
            <a:ln w="31750">
              <a:solidFill>
                <a:sysClr val="windowText" lastClr="000000"/>
              </a:solidFill>
            </a:ln>
          </c:spPr>
          <c:marker>
            <c:symbol val="diamond"/>
            <c:size val="9"/>
            <c:spPr>
              <a:solidFill>
                <a:srgbClr val="D8D2BC"/>
              </a:solidFill>
              <a:ln w="6350">
                <a:solidFill>
                  <a:sysClr val="windowText" lastClr="000000"/>
                </a:solidFill>
              </a:ln>
            </c:spPr>
          </c:marker>
          <c:dLbls>
            <c:spPr>
              <a:noFill/>
              <a:ln>
                <a:noFill/>
              </a:ln>
              <a:effectLst/>
            </c:spPr>
            <c:txPr>
              <a:bodyPr/>
              <a:lstStyle/>
              <a:p>
                <a:pPr>
                  <a:defRPr sz="1200">
                    <a:latin typeface="Arial Narrow" panose="020B060602020203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Sheet1!$A$2:$A$4</c:f>
              <c:numCache>
                <c:formatCode>General</c:formatCode>
                <c:ptCount val="3"/>
                <c:pt idx="0">
                  <c:v>2010</c:v>
                </c:pt>
                <c:pt idx="1">
                  <c:v>2013</c:v>
                </c:pt>
                <c:pt idx="2">
                  <c:v>2016</c:v>
                </c:pt>
              </c:numCache>
            </c:numRef>
          </c:cat>
          <c:val>
            <c:numRef>
              <c:f>Sheet1!$B$2:$B$4</c:f>
              <c:numCache>
                <c:formatCode>0%</c:formatCode>
                <c:ptCount val="3"/>
                <c:pt idx="0">
                  <c:v>0.2</c:v>
                </c:pt>
                <c:pt idx="1">
                  <c:v>0.15</c:v>
                </c:pt>
                <c:pt idx="2">
                  <c:v>0.17</c:v>
                </c:pt>
              </c:numCache>
            </c:numRef>
          </c:val>
          <c:smooth val="0"/>
          <c:extLst xmlns:c16r2="http://schemas.microsoft.com/office/drawing/2015/06/chart">
            <c:ext xmlns:c16="http://schemas.microsoft.com/office/drawing/2014/chart" uri="{C3380CC4-5D6E-409C-BE32-E72D297353CC}">
              <c16:uniqueId val="{00000000-33F4-444A-9A40-4C5C10EDF62C}"/>
            </c:ext>
          </c:extLst>
        </c:ser>
        <c:ser>
          <c:idx val="1"/>
          <c:order val="1"/>
          <c:tx>
            <c:strRef>
              <c:f>Sheet1!$C$1</c:f>
              <c:strCache>
                <c:ptCount val="1"/>
                <c:pt idx="0">
                  <c:v>CMWF average</c:v>
                </c:pt>
              </c:strCache>
            </c:strRef>
          </c:tx>
          <c:spPr>
            <a:ln w="31750">
              <a:solidFill>
                <a:sysClr val="windowText" lastClr="000000"/>
              </a:solidFill>
              <a:prstDash val="solid"/>
            </a:ln>
          </c:spPr>
          <c:marker>
            <c:symbol val="square"/>
            <c:size val="8"/>
            <c:spPr>
              <a:solidFill>
                <a:schemeClr val="tx1"/>
              </a:solidFill>
              <a:ln w="6350">
                <a:solidFill>
                  <a:sysClr val="windowText" lastClr="000000"/>
                </a:solidFill>
              </a:ln>
            </c:spPr>
          </c:marker>
          <c:dLbls>
            <c:spPr>
              <a:noFill/>
              <a:ln>
                <a:noFill/>
              </a:ln>
              <a:effectLst/>
            </c:spPr>
            <c:txPr>
              <a:bodyPr/>
              <a:lstStyle/>
              <a:p>
                <a:pPr>
                  <a:defRPr sz="1200">
                    <a:latin typeface="Arial Narrow" panose="020B0606020202030204" pitchFamily="34" charset="0"/>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Sheet1!$A$2:$A$4</c:f>
              <c:numCache>
                <c:formatCode>General</c:formatCode>
                <c:ptCount val="3"/>
                <c:pt idx="0">
                  <c:v>2010</c:v>
                </c:pt>
                <c:pt idx="1">
                  <c:v>2013</c:v>
                </c:pt>
                <c:pt idx="2">
                  <c:v>2016</c:v>
                </c:pt>
              </c:numCache>
            </c:numRef>
          </c:cat>
          <c:val>
            <c:numRef>
              <c:f>Sheet1!$C$2:$C$4</c:f>
              <c:numCache>
                <c:formatCode>0%</c:formatCode>
                <c:ptCount val="3"/>
                <c:pt idx="0">
                  <c:v>0.18</c:v>
                </c:pt>
                <c:pt idx="1">
                  <c:v>0.15</c:v>
                </c:pt>
                <c:pt idx="2">
                  <c:v>0.14000000000000001</c:v>
                </c:pt>
              </c:numCache>
            </c:numRef>
          </c:val>
          <c:smooth val="0"/>
          <c:extLst xmlns:c16r2="http://schemas.microsoft.com/office/drawing/2015/06/chart">
            <c:ext xmlns:c16="http://schemas.microsoft.com/office/drawing/2014/chart" uri="{C3380CC4-5D6E-409C-BE32-E72D297353CC}">
              <c16:uniqueId val="{00000001-33F4-444A-9A40-4C5C10EDF62C}"/>
            </c:ext>
          </c:extLst>
        </c:ser>
        <c:dLbls>
          <c:showLegendKey val="0"/>
          <c:showVal val="0"/>
          <c:showCatName val="0"/>
          <c:showSerName val="0"/>
          <c:showPercent val="0"/>
          <c:showBubbleSize val="0"/>
        </c:dLbls>
        <c:marker val="1"/>
        <c:smooth val="0"/>
        <c:axId val="141599104"/>
        <c:axId val="141600640"/>
      </c:lineChart>
      <c:catAx>
        <c:axId val="141599104"/>
        <c:scaling>
          <c:orientation val="minMax"/>
        </c:scaling>
        <c:delete val="0"/>
        <c:axPos val="b"/>
        <c:numFmt formatCode="General" sourceLinked="1"/>
        <c:majorTickMark val="out"/>
        <c:minorTickMark val="none"/>
        <c:tickLblPos val="nextTo"/>
        <c:spPr>
          <a:ln w="6350">
            <a:solidFill>
              <a:sysClr val="windowText" lastClr="000000"/>
            </a:solidFill>
          </a:ln>
        </c:spPr>
        <c:txPr>
          <a:bodyPr/>
          <a:lstStyle/>
          <a:p>
            <a:pPr>
              <a:defRPr sz="1300">
                <a:latin typeface="Arial Narrow" panose="020B0606020202030204" pitchFamily="34" charset="0"/>
              </a:defRPr>
            </a:pPr>
            <a:endParaRPr lang="en-US"/>
          </a:p>
        </c:txPr>
        <c:crossAx val="141600640"/>
        <c:crosses val="autoZero"/>
        <c:auto val="1"/>
        <c:lblAlgn val="ctr"/>
        <c:lblOffset val="100"/>
        <c:noMultiLvlLbl val="0"/>
      </c:catAx>
      <c:valAx>
        <c:axId val="141600640"/>
        <c:scaling>
          <c:orientation val="minMax"/>
        </c:scaling>
        <c:delete val="0"/>
        <c:axPos val="l"/>
        <c:numFmt formatCode="0%" sourceLinked="1"/>
        <c:majorTickMark val="out"/>
        <c:minorTickMark val="none"/>
        <c:tickLblPos val="nextTo"/>
        <c:spPr>
          <a:ln w="6350">
            <a:solidFill>
              <a:sysClr val="windowText" lastClr="000000"/>
            </a:solidFill>
          </a:ln>
        </c:spPr>
        <c:txPr>
          <a:bodyPr/>
          <a:lstStyle/>
          <a:p>
            <a:pPr>
              <a:defRPr sz="1200">
                <a:latin typeface="Arial Narrow" panose="020B0606020202030204" pitchFamily="34" charset="0"/>
              </a:defRPr>
            </a:pPr>
            <a:endParaRPr lang="en-US"/>
          </a:p>
        </c:txPr>
        <c:crossAx val="141599104"/>
        <c:crosses val="autoZero"/>
        <c:crossBetween val="between"/>
      </c:valAx>
    </c:plotArea>
    <c:legend>
      <c:legendPos val="b"/>
      <c:layout>
        <c:manualLayout>
          <c:xMode val="edge"/>
          <c:yMode val="edge"/>
          <c:x val="0.12269731301200208"/>
          <c:y val="0.88231301723691102"/>
          <c:w val="0.84821819796016817"/>
          <c:h val="9.5744907538053092E-2"/>
        </c:manualLayout>
      </c:layout>
      <c:overlay val="0"/>
      <c:txPr>
        <a:bodyPr/>
        <a:lstStyle/>
        <a:p>
          <a:pPr>
            <a:defRPr sz="1800" baseline="14000">
              <a:latin typeface="Arial Narrow" panose="020B0606020202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873485792027007"/>
          <c:y val="0.15174989489688376"/>
          <c:w val="0.84722896286377536"/>
          <c:h val="0.62211369565592978"/>
        </c:manualLayout>
      </c:layout>
      <c:lineChart>
        <c:grouping val="standard"/>
        <c:varyColors val="0"/>
        <c:ser>
          <c:idx val="0"/>
          <c:order val="0"/>
          <c:tx>
            <c:strRef>
              <c:f>Sheet1!$B$1</c:f>
              <c:strCache>
                <c:ptCount val="1"/>
                <c:pt idx="0">
                  <c:v>Canada</c:v>
                </c:pt>
              </c:strCache>
            </c:strRef>
          </c:tx>
          <c:spPr>
            <a:ln w="31750">
              <a:solidFill>
                <a:sysClr val="windowText" lastClr="000000"/>
              </a:solidFill>
            </a:ln>
          </c:spPr>
          <c:marker>
            <c:symbol val="diamond"/>
            <c:size val="9"/>
            <c:spPr>
              <a:solidFill>
                <a:srgbClr val="D8D2BC"/>
              </a:solidFill>
              <a:ln w="6350">
                <a:solidFill>
                  <a:sysClr val="windowText" lastClr="000000"/>
                </a:solidFill>
              </a:ln>
            </c:spPr>
          </c:marker>
          <c:dLbls>
            <c:spPr>
              <a:noFill/>
              <a:ln>
                <a:noFill/>
              </a:ln>
              <a:effectLst/>
            </c:spPr>
            <c:txPr>
              <a:bodyPr/>
              <a:lstStyle/>
              <a:p>
                <a:pPr>
                  <a:defRPr sz="1200">
                    <a:latin typeface="Arial Narrow" panose="020B060602020203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Sheet1!$A$2:$A$4</c:f>
              <c:numCache>
                <c:formatCode>General</c:formatCode>
                <c:ptCount val="3"/>
                <c:pt idx="0">
                  <c:v>2010</c:v>
                </c:pt>
                <c:pt idx="1">
                  <c:v>2013</c:v>
                </c:pt>
                <c:pt idx="2">
                  <c:v>2016</c:v>
                </c:pt>
              </c:numCache>
            </c:numRef>
          </c:cat>
          <c:val>
            <c:numRef>
              <c:f>Sheet1!$B$2:$B$4</c:f>
              <c:numCache>
                <c:formatCode>0%</c:formatCode>
                <c:ptCount val="3"/>
                <c:pt idx="0">
                  <c:v>0.11</c:v>
                </c:pt>
                <c:pt idx="1">
                  <c:v>0.11</c:v>
                </c:pt>
                <c:pt idx="2">
                  <c:v>0.08</c:v>
                </c:pt>
              </c:numCache>
            </c:numRef>
          </c:val>
          <c:smooth val="0"/>
          <c:extLst xmlns:c16r2="http://schemas.microsoft.com/office/drawing/2015/06/chart">
            <c:ext xmlns:c16="http://schemas.microsoft.com/office/drawing/2014/chart" uri="{C3380CC4-5D6E-409C-BE32-E72D297353CC}">
              <c16:uniqueId val="{00000000-5BB5-42C9-9A9D-FB7300C322AE}"/>
            </c:ext>
          </c:extLst>
        </c:ser>
        <c:ser>
          <c:idx val="1"/>
          <c:order val="1"/>
          <c:tx>
            <c:strRef>
              <c:f>Sheet1!$C$1</c:f>
              <c:strCache>
                <c:ptCount val="1"/>
                <c:pt idx="0">
                  <c:v>CMWF average</c:v>
                </c:pt>
              </c:strCache>
            </c:strRef>
          </c:tx>
          <c:spPr>
            <a:ln w="31750">
              <a:solidFill>
                <a:sysClr val="windowText" lastClr="000000"/>
              </a:solidFill>
              <a:prstDash val="solid"/>
            </a:ln>
          </c:spPr>
          <c:marker>
            <c:symbol val="square"/>
            <c:size val="8"/>
            <c:spPr>
              <a:solidFill>
                <a:schemeClr val="tx1"/>
              </a:solidFill>
              <a:ln w="6350">
                <a:solidFill>
                  <a:sysClr val="windowText" lastClr="000000"/>
                </a:solidFill>
              </a:ln>
            </c:spPr>
          </c:marker>
          <c:dLbls>
            <c:spPr>
              <a:noFill/>
              <a:ln>
                <a:noFill/>
              </a:ln>
              <a:effectLst/>
            </c:spPr>
            <c:txPr>
              <a:bodyPr/>
              <a:lstStyle/>
              <a:p>
                <a:pPr>
                  <a:defRPr sz="1200">
                    <a:latin typeface="Arial Narrow" panose="020B0606020202030204" pitchFamily="34" charset="0"/>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Sheet1!$A$2:$A$4</c:f>
              <c:numCache>
                <c:formatCode>General</c:formatCode>
                <c:ptCount val="3"/>
                <c:pt idx="0">
                  <c:v>2010</c:v>
                </c:pt>
                <c:pt idx="1">
                  <c:v>2013</c:v>
                </c:pt>
                <c:pt idx="2">
                  <c:v>2016</c:v>
                </c:pt>
              </c:numCache>
            </c:numRef>
          </c:cat>
          <c:val>
            <c:numRef>
              <c:f>Sheet1!$C$2:$C$4</c:f>
              <c:numCache>
                <c:formatCode>0%</c:formatCode>
                <c:ptCount val="3"/>
                <c:pt idx="0">
                  <c:v>0.09</c:v>
                </c:pt>
                <c:pt idx="1">
                  <c:v>0.09</c:v>
                </c:pt>
                <c:pt idx="2">
                  <c:v>0.08</c:v>
                </c:pt>
              </c:numCache>
            </c:numRef>
          </c:val>
          <c:smooth val="0"/>
          <c:extLst xmlns:c16r2="http://schemas.microsoft.com/office/drawing/2015/06/chart">
            <c:ext xmlns:c16="http://schemas.microsoft.com/office/drawing/2014/chart" uri="{C3380CC4-5D6E-409C-BE32-E72D297353CC}">
              <c16:uniqueId val="{00000001-5BB5-42C9-9A9D-FB7300C322AE}"/>
            </c:ext>
          </c:extLst>
        </c:ser>
        <c:dLbls>
          <c:showLegendKey val="0"/>
          <c:showVal val="0"/>
          <c:showCatName val="0"/>
          <c:showSerName val="0"/>
          <c:showPercent val="0"/>
          <c:showBubbleSize val="0"/>
        </c:dLbls>
        <c:marker val="1"/>
        <c:smooth val="0"/>
        <c:axId val="141660928"/>
        <c:axId val="141662464"/>
      </c:lineChart>
      <c:catAx>
        <c:axId val="141660928"/>
        <c:scaling>
          <c:orientation val="minMax"/>
        </c:scaling>
        <c:delete val="0"/>
        <c:axPos val="b"/>
        <c:numFmt formatCode="General" sourceLinked="1"/>
        <c:majorTickMark val="out"/>
        <c:minorTickMark val="none"/>
        <c:tickLblPos val="nextTo"/>
        <c:spPr>
          <a:ln w="6350">
            <a:solidFill>
              <a:sysClr val="windowText" lastClr="000000"/>
            </a:solidFill>
          </a:ln>
        </c:spPr>
        <c:txPr>
          <a:bodyPr/>
          <a:lstStyle/>
          <a:p>
            <a:pPr>
              <a:defRPr sz="1300">
                <a:latin typeface="Arial Narrow" panose="020B0606020202030204" pitchFamily="34" charset="0"/>
              </a:defRPr>
            </a:pPr>
            <a:endParaRPr lang="en-US"/>
          </a:p>
        </c:txPr>
        <c:crossAx val="141662464"/>
        <c:crosses val="autoZero"/>
        <c:auto val="1"/>
        <c:lblAlgn val="ctr"/>
        <c:lblOffset val="100"/>
        <c:noMultiLvlLbl val="0"/>
      </c:catAx>
      <c:valAx>
        <c:axId val="141662464"/>
        <c:scaling>
          <c:orientation val="minMax"/>
        </c:scaling>
        <c:delete val="0"/>
        <c:axPos val="l"/>
        <c:numFmt formatCode="0%" sourceLinked="1"/>
        <c:majorTickMark val="out"/>
        <c:minorTickMark val="none"/>
        <c:tickLblPos val="nextTo"/>
        <c:spPr>
          <a:ln w="6350">
            <a:solidFill>
              <a:sysClr val="windowText" lastClr="000000"/>
            </a:solidFill>
          </a:ln>
        </c:spPr>
        <c:txPr>
          <a:bodyPr/>
          <a:lstStyle/>
          <a:p>
            <a:pPr>
              <a:defRPr sz="1200">
                <a:latin typeface="Arial Narrow" panose="020B0606020202030204" pitchFamily="34" charset="0"/>
              </a:defRPr>
            </a:pPr>
            <a:endParaRPr lang="en-US"/>
          </a:p>
        </c:txPr>
        <c:crossAx val="141660928"/>
        <c:crosses val="autoZero"/>
        <c:crossBetween val="between"/>
      </c:valAx>
    </c:plotArea>
    <c:legend>
      <c:legendPos val="b"/>
      <c:layout>
        <c:manualLayout>
          <c:xMode val="edge"/>
          <c:yMode val="edge"/>
          <c:x val="0.12269731301200208"/>
          <c:y val="0.88231301723691102"/>
          <c:w val="0.84821819796016817"/>
          <c:h val="9.5744907538053092E-2"/>
        </c:manualLayout>
      </c:layout>
      <c:overlay val="0"/>
      <c:txPr>
        <a:bodyPr/>
        <a:lstStyle/>
        <a:p>
          <a:pPr>
            <a:defRPr sz="1800" baseline="14000">
              <a:latin typeface="Arial Narrow" panose="020B0606020202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873485792027007"/>
          <c:y val="0.15174989489688376"/>
          <c:w val="0.84722896286377536"/>
          <c:h val="0.62211369565592978"/>
        </c:manualLayout>
      </c:layout>
      <c:lineChart>
        <c:grouping val="standard"/>
        <c:varyColors val="0"/>
        <c:ser>
          <c:idx val="0"/>
          <c:order val="0"/>
          <c:tx>
            <c:strRef>
              <c:f>Sheet1!$B$1</c:f>
              <c:strCache>
                <c:ptCount val="1"/>
                <c:pt idx="0">
                  <c:v>Canada</c:v>
                </c:pt>
              </c:strCache>
            </c:strRef>
          </c:tx>
          <c:spPr>
            <a:ln w="31750">
              <a:solidFill>
                <a:sysClr val="windowText" lastClr="000000"/>
              </a:solidFill>
            </a:ln>
          </c:spPr>
          <c:marker>
            <c:symbol val="diamond"/>
            <c:size val="9"/>
            <c:spPr>
              <a:solidFill>
                <a:srgbClr val="D8D2BC"/>
              </a:solidFill>
              <a:ln w="6350">
                <a:solidFill>
                  <a:sysClr val="windowText" lastClr="000000"/>
                </a:solidFill>
              </a:ln>
            </c:spPr>
          </c:marker>
          <c:dLbls>
            <c:spPr>
              <a:noFill/>
              <a:ln>
                <a:noFill/>
              </a:ln>
              <a:effectLst/>
            </c:spPr>
            <c:txPr>
              <a:bodyPr/>
              <a:lstStyle/>
              <a:p>
                <a:pPr>
                  <a:defRPr sz="1200">
                    <a:latin typeface="Arial Narrow" panose="020B0606020202030204" pitchFamily="34" charset="0"/>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Sheet1!$A$2:$A$4</c:f>
              <c:numCache>
                <c:formatCode>General</c:formatCode>
                <c:ptCount val="3"/>
                <c:pt idx="0">
                  <c:v>2010</c:v>
                </c:pt>
                <c:pt idx="1">
                  <c:v>2013</c:v>
                </c:pt>
                <c:pt idx="2">
                  <c:v>2016</c:v>
                </c:pt>
              </c:numCache>
            </c:numRef>
          </c:cat>
          <c:val>
            <c:numRef>
              <c:f>Sheet1!$B$2:$B$4</c:f>
              <c:numCache>
                <c:formatCode>0%</c:formatCode>
                <c:ptCount val="3"/>
                <c:pt idx="0">
                  <c:v>0.08</c:v>
                </c:pt>
                <c:pt idx="1">
                  <c:v>7.0000000000000007E-2</c:v>
                </c:pt>
                <c:pt idx="2">
                  <c:v>0.06</c:v>
                </c:pt>
              </c:numCache>
            </c:numRef>
          </c:val>
          <c:smooth val="0"/>
          <c:extLst xmlns:c16r2="http://schemas.microsoft.com/office/drawing/2015/06/chart">
            <c:ext xmlns:c16="http://schemas.microsoft.com/office/drawing/2014/chart" uri="{C3380CC4-5D6E-409C-BE32-E72D297353CC}">
              <c16:uniqueId val="{00000000-735E-4542-B927-ECB9E6CE1C90}"/>
            </c:ext>
          </c:extLst>
        </c:ser>
        <c:ser>
          <c:idx val="1"/>
          <c:order val="1"/>
          <c:tx>
            <c:strRef>
              <c:f>Sheet1!$C$1</c:f>
              <c:strCache>
                <c:ptCount val="1"/>
                <c:pt idx="0">
                  <c:v>CMWF average</c:v>
                </c:pt>
              </c:strCache>
            </c:strRef>
          </c:tx>
          <c:spPr>
            <a:ln w="31750">
              <a:solidFill>
                <a:sysClr val="windowText" lastClr="000000"/>
              </a:solidFill>
              <a:prstDash val="solid"/>
            </a:ln>
          </c:spPr>
          <c:marker>
            <c:symbol val="square"/>
            <c:size val="8"/>
            <c:spPr>
              <a:solidFill>
                <a:schemeClr val="tx1"/>
              </a:solidFill>
              <a:ln w="6350">
                <a:solidFill>
                  <a:sysClr val="windowText" lastClr="000000"/>
                </a:solidFill>
              </a:ln>
            </c:spPr>
          </c:marker>
          <c:dLbls>
            <c:spPr>
              <a:noFill/>
              <a:ln>
                <a:noFill/>
              </a:ln>
              <a:effectLst/>
            </c:spPr>
            <c:txPr>
              <a:bodyPr/>
              <a:lstStyle/>
              <a:p>
                <a:pPr>
                  <a:defRPr sz="1200">
                    <a:latin typeface="Arial Narrow" panose="020B060602020203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Sheet1!$A$2:$A$4</c:f>
              <c:numCache>
                <c:formatCode>General</c:formatCode>
                <c:ptCount val="3"/>
                <c:pt idx="0">
                  <c:v>2010</c:v>
                </c:pt>
                <c:pt idx="1">
                  <c:v>2013</c:v>
                </c:pt>
                <c:pt idx="2">
                  <c:v>2016</c:v>
                </c:pt>
              </c:numCache>
            </c:numRef>
          </c:cat>
          <c:val>
            <c:numRef>
              <c:f>Sheet1!$C$2:$C$4</c:f>
              <c:numCache>
                <c:formatCode>0%</c:formatCode>
                <c:ptCount val="3"/>
                <c:pt idx="0">
                  <c:v>0.1</c:v>
                </c:pt>
                <c:pt idx="1">
                  <c:v>0.1</c:v>
                </c:pt>
                <c:pt idx="2">
                  <c:v>7.0000000000000007E-2</c:v>
                </c:pt>
              </c:numCache>
            </c:numRef>
          </c:val>
          <c:smooth val="0"/>
          <c:extLst xmlns:c16r2="http://schemas.microsoft.com/office/drawing/2015/06/chart">
            <c:ext xmlns:c16="http://schemas.microsoft.com/office/drawing/2014/chart" uri="{C3380CC4-5D6E-409C-BE32-E72D297353CC}">
              <c16:uniqueId val="{00000001-735E-4542-B927-ECB9E6CE1C90}"/>
            </c:ext>
          </c:extLst>
        </c:ser>
        <c:dLbls>
          <c:showLegendKey val="0"/>
          <c:showVal val="0"/>
          <c:showCatName val="0"/>
          <c:showSerName val="0"/>
          <c:showPercent val="0"/>
          <c:showBubbleSize val="0"/>
        </c:dLbls>
        <c:marker val="1"/>
        <c:smooth val="0"/>
        <c:axId val="141796480"/>
        <c:axId val="141798016"/>
      </c:lineChart>
      <c:catAx>
        <c:axId val="141796480"/>
        <c:scaling>
          <c:orientation val="minMax"/>
        </c:scaling>
        <c:delete val="0"/>
        <c:axPos val="b"/>
        <c:numFmt formatCode="General" sourceLinked="1"/>
        <c:majorTickMark val="out"/>
        <c:minorTickMark val="none"/>
        <c:tickLblPos val="nextTo"/>
        <c:spPr>
          <a:ln w="6350">
            <a:solidFill>
              <a:sysClr val="windowText" lastClr="000000"/>
            </a:solidFill>
          </a:ln>
        </c:spPr>
        <c:txPr>
          <a:bodyPr/>
          <a:lstStyle/>
          <a:p>
            <a:pPr>
              <a:defRPr sz="1300">
                <a:latin typeface="Arial Narrow" panose="020B0606020202030204" pitchFamily="34" charset="0"/>
              </a:defRPr>
            </a:pPr>
            <a:endParaRPr lang="en-US"/>
          </a:p>
        </c:txPr>
        <c:crossAx val="141798016"/>
        <c:crosses val="autoZero"/>
        <c:auto val="1"/>
        <c:lblAlgn val="ctr"/>
        <c:lblOffset val="100"/>
        <c:noMultiLvlLbl val="0"/>
      </c:catAx>
      <c:valAx>
        <c:axId val="141798016"/>
        <c:scaling>
          <c:orientation val="minMax"/>
        </c:scaling>
        <c:delete val="0"/>
        <c:axPos val="l"/>
        <c:numFmt formatCode="0%" sourceLinked="1"/>
        <c:majorTickMark val="out"/>
        <c:minorTickMark val="none"/>
        <c:tickLblPos val="nextTo"/>
        <c:spPr>
          <a:ln w="6350">
            <a:solidFill>
              <a:sysClr val="windowText" lastClr="000000"/>
            </a:solidFill>
          </a:ln>
        </c:spPr>
        <c:txPr>
          <a:bodyPr/>
          <a:lstStyle/>
          <a:p>
            <a:pPr>
              <a:defRPr sz="1200">
                <a:latin typeface="Arial Narrow" panose="020B0606020202030204" pitchFamily="34" charset="0"/>
              </a:defRPr>
            </a:pPr>
            <a:endParaRPr lang="en-US"/>
          </a:p>
        </c:txPr>
        <c:crossAx val="141796480"/>
        <c:crosses val="autoZero"/>
        <c:crossBetween val="between"/>
      </c:valAx>
    </c:plotArea>
    <c:legend>
      <c:legendPos val="b"/>
      <c:layout>
        <c:manualLayout>
          <c:xMode val="edge"/>
          <c:yMode val="edge"/>
          <c:x val="0.12269731301200208"/>
          <c:y val="0.88231301723691102"/>
          <c:w val="0.84821819796016817"/>
          <c:h val="9.5744907538053092E-2"/>
        </c:manualLayout>
      </c:layout>
      <c:overlay val="0"/>
      <c:txPr>
        <a:bodyPr/>
        <a:lstStyle/>
        <a:p>
          <a:pPr>
            <a:defRPr sz="1800" baseline="14000">
              <a:latin typeface="Arial Narrow" panose="020B0606020202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042537161227176"/>
          <c:y val="0.1141172142548605"/>
          <c:w val="0.77405767241002654"/>
          <c:h val="0.65468537633618629"/>
        </c:manualLayout>
      </c:layout>
      <c:lineChart>
        <c:grouping val="standard"/>
        <c:varyColors val="0"/>
        <c:ser>
          <c:idx val="0"/>
          <c:order val="0"/>
          <c:tx>
            <c:strRef>
              <c:f>Sheet1!$B$1</c:f>
              <c:strCache>
                <c:ptCount val="1"/>
                <c:pt idx="0">
                  <c:v>Patients</c:v>
                </c:pt>
              </c:strCache>
            </c:strRef>
          </c:tx>
          <c:spPr>
            <a:ln w="31750">
              <a:solidFill>
                <a:sysClr val="windowText" lastClr="000000"/>
              </a:solidFill>
            </a:ln>
          </c:spPr>
          <c:marker>
            <c:symbol val="triangle"/>
            <c:size val="9"/>
            <c:spPr>
              <a:solidFill>
                <a:srgbClr val="D8D2BC"/>
              </a:solidFill>
              <a:ln w="6350">
                <a:solidFill>
                  <a:sysClr val="windowText" lastClr="000000"/>
                </a:solidFill>
              </a:ln>
            </c:spPr>
          </c:marker>
          <c:dLbls>
            <c:spPr>
              <a:noFill/>
              <a:ln>
                <a:noFill/>
              </a:ln>
              <a:effectLst/>
            </c:sp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Sheet1!$A$2:$A$7</c:f>
              <c:numCache>
                <c:formatCode>General</c:formatCode>
                <c:ptCount val="6"/>
                <c:pt idx="0">
                  <c:v>2009</c:v>
                </c:pt>
                <c:pt idx="1">
                  <c:v>2010</c:v>
                </c:pt>
                <c:pt idx="2">
                  <c:v>2012</c:v>
                </c:pt>
                <c:pt idx="3">
                  <c:v>2013</c:v>
                </c:pt>
                <c:pt idx="4">
                  <c:v>2015</c:v>
                </c:pt>
                <c:pt idx="5">
                  <c:v>2016</c:v>
                </c:pt>
              </c:numCache>
            </c:numRef>
          </c:cat>
          <c:val>
            <c:numRef>
              <c:f>Sheet1!$B$2:$B$7</c:f>
              <c:numCache>
                <c:formatCode>0%</c:formatCode>
                <c:ptCount val="6"/>
                <c:pt idx="0" formatCode="General">
                  <c:v>#N/A</c:v>
                </c:pt>
                <c:pt idx="1">
                  <c:v>0.42</c:v>
                </c:pt>
                <c:pt idx="2" formatCode="General">
                  <c:v>#N/A</c:v>
                </c:pt>
                <c:pt idx="3">
                  <c:v>0.38</c:v>
                </c:pt>
                <c:pt idx="4" formatCode="General">
                  <c:v>#N/A</c:v>
                </c:pt>
                <c:pt idx="5">
                  <c:v>0.43</c:v>
                </c:pt>
              </c:numCache>
            </c:numRef>
          </c:val>
          <c:smooth val="0"/>
          <c:extLst xmlns:c16r2="http://schemas.microsoft.com/office/drawing/2015/06/chart">
            <c:ext xmlns:c16="http://schemas.microsoft.com/office/drawing/2014/chart" uri="{C3380CC4-5D6E-409C-BE32-E72D297353CC}">
              <c16:uniqueId val="{00000000-8D3A-4CAF-AFD2-7C65D2EDD820}"/>
            </c:ext>
          </c:extLst>
        </c:ser>
        <c:ser>
          <c:idx val="1"/>
          <c:order val="1"/>
          <c:tx>
            <c:strRef>
              <c:f>Sheet1!$C$1</c:f>
              <c:strCache>
                <c:ptCount val="1"/>
                <c:pt idx="0">
                  <c:v>Physicians</c:v>
                </c:pt>
              </c:strCache>
            </c:strRef>
          </c:tx>
          <c:spPr>
            <a:ln cmpd="sng">
              <a:solidFill>
                <a:srgbClr val="852062"/>
              </a:solidFill>
              <a:prstDash val="solid"/>
            </a:ln>
          </c:spPr>
          <c:marker>
            <c:symbol val="circle"/>
            <c:size val="8"/>
            <c:spPr>
              <a:solidFill>
                <a:srgbClr val="852062"/>
              </a:solidFill>
              <a:ln w="6350">
                <a:solidFill>
                  <a:sysClr val="windowText" lastClr="000000"/>
                </a:solidFill>
              </a:ln>
            </c:spPr>
          </c:marker>
          <c:dLbls>
            <c:spPr>
              <a:noFill/>
              <a:ln>
                <a:noFill/>
              </a:ln>
              <a:effectLst/>
            </c:sp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Sheet1!$A$2:$A$7</c:f>
              <c:numCache>
                <c:formatCode>General</c:formatCode>
                <c:ptCount val="6"/>
                <c:pt idx="0">
                  <c:v>2009</c:v>
                </c:pt>
                <c:pt idx="1">
                  <c:v>2010</c:v>
                </c:pt>
                <c:pt idx="2">
                  <c:v>2012</c:v>
                </c:pt>
                <c:pt idx="3">
                  <c:v>2013</c:v>
                </c:pt>
                <c:pt idx="4">
                  <c:v>2015</c:v>
                </c:pt>
                <c:pt idx="5">
                  <c:v>2016</c:v>
                </c:pt>
              </c:numCache>
            </c:numRef>
          </c:cat>
          <c:val>
            <c:numRef>
              <c:f>Sheet1!$C$2:$C$7</c:f>
              <c:numCache>
                <c:formatCode>General</c:formatCode>
                <c:ptCount val="6"/>
                <c:pt idx="0" formatCode="0%">
                  <c:v>0.39</c:v>
                </c:pt>
                <c:pt idx="1">
                  <c:v>#N/A</c:v>
                </c:pt>
                <c:pt idx="2" formatCode="0%">
                  <c:v>0.45</c:v>
                </c:pt>
                <c:pt idx="3">
                  <c:v>#N/A</c:v>
                </c:pt>
                <c:pt idx="4" formatCode="0%">
                  <c:v>0.53</c:v>
                </c:pt>
                <c:pt idx="5" formatCode="0%">
                  <c:v>#N/A</c:v>
                </c:pt>
              </c:numCache>
            </c:numRef>
          </c:val>
          <c:smooth val="0"/>
          <c:extLst xmlns:c16r2="http://schemas.microsoft.com/office/drawing/2015/06/chart">
            <c:ext xmlns:c16="http://schemas.microsoft.com/office/drawing/2014/chart" uri="{C3380CC4-5D6E-409C-BE32-E72D297353CC}">
              <c16:uniqueId val="{00000001-8D3A-4CAF-AFD2-7C65D2EDD820}"/>
            </c:ext>
          </c:extLst>
        </c:ser>
        <c:dLbls>
          <c:showLegendKey val="0"/>
          <c:showVal val="0"/>
          <c:showCatName val="0"/>
          <c:showSerName val="0"/>
          <c:showPercent val="0"/>
          <c:showBubbleSize val="0"/>
        </c:dLbls>
        <c:marker val="1"/>
        <c:smooth val="0"/>
        <c:axId val="37351424"/>
        <c:axId val="37352960"/>
      </c:lineChart>
      <c:catAx>
        <c:axId val="37351424"/>
        <c:scaling>
          <c:orientation val="minMax"/>
        </c:scaling>
        <c:delete val="0"/>
        <c:axPos val="b"/>
        <c:numFmt formatCode="General" sourceLinked="1"/>
        <c:majorTickMark val="out"/>
        <c:minorTickMark val="none"/>
        <c:tickLblPos val="nextTo"/>
        <c:spPr>
          <a:ln w="6350">
            <a:solidFill>
              <a:sysClr val="windowText" lastClr="000000"/>
            </a:solidFill>
          </a:ln>
        </c:spPr>
        <c:txPr>
          <a:bodyPr/>
          <a:lstStyle/>
          <a:p>
            <a:pPr>
              <a:defRPr sz="1300">
                <a:latin typeface="Arial Narrow" panose="020B0606020202030204" pitchFamily="34" charset="0"/>
              </a:defRPr>
            </a:pPr>
            <a:endParaRPr lang="en-US"/>
          </a:p>
        </c:txPr>
        <c:crossAx val="37352960"/>
        <c:crosses val="autoZero"/>
        <c:auto val="1"/>
        <c:lblAlgn val="ctr"/>
        <c:lblOffset val="100"/>
        <c:noMultiLvlLbl val="0"/>
      </c:catAx>
      <c:valAx>
        <c:axId val="37352960"/>
        <c:scaling>
          <c:orientation val="minMax"/>
        </c:scaling>
        <c:delete val="0"/>
        <c:axPos val="l"/>
        <c:numFmt formatCode="0%" sourceLinked="0"/>
        <c:majorTickMark val="out"/>
        <c:minorTickMark val="none"/>
        <c:tickLblPos val="nextTo"/>
        <c:spPr>
          <a:ln w="6350">
            <a:solidFill>
              <a:sysClr val="windowText" lastClr="000000"/>
            </a:solidFill>
          </a:ln>
        </c:spPr>
        <c:txPr>
          <a:bodyPr/>
          <a:lstStyle/>
          <a:p>
            <a:pPr>
              <a:defRPr>
                <a:latin typeface="Arial Narrow" panose="020B0606020202030204" pitchFamily="34" charset="0"/>
              </a:defRPr>
            </a:pPr>
            <a:endParaRPr lang="en-US"/>
          </a:p>
        </c:txPr>
        <c:crossAx val="37351424"/>
        <c:crosses val="autoZero"/>
        <c:crossBetween val="between"/>
      </c:valAx>
    </c:plotArea>
    <c:legend>
      <c:legendPos val="b"/>
      <c:layout>
        <c:manualLayout>
          <c:xMode val="edge"/>
          <c:yMode val="edge"/>
          <c:x val="0"/>
          <c:y val="0.91941728772259168"/>
          <c:w val="1"/>
          <c:h val="6.7981953047335023E-2"/>
        </c:manualLayout>
      </c:layout>
      <c:overlay val="0"/>
      <c:txPr>
        <a:bodyPr/>
        <a:lstStyle/>
        <a:p>
          <a:pPr>
            <a:defRPr sz="1800" baseline="14000"/>
          </a:pPr>
          <a:endParaRPr lang="en-US"/>
        </a:p>
      </c:txPr>
    </c:legend>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042537161227176"/>
          <c:y val="0.15196899765565405"/>
          <c:w val="0.82451308760683761"/>
          <c:h val="0.61741175531042214"/>
        </c:manualLayout>
      </c:layout>
      <c:lineChart>
        <c:grouping val="standard"/>
        <c:varyColors val="0"/>
        <c:ser>
          <c:idx val="0"/>
          <c:order val="0"/>
          <c:tx>
            <c:strRef>
              <c:f>Sheet1!$B$1</c:f>
              <c:strCache>
                <c:ptCount val="1"/>
                <c:pt idx="0">
                  <c:v>Patients</c:v>
                </c:pt>
              </c:strCache>
            </c:strRef>
          </c:tx>
          <c:spPr>
            <a:ln w="31750">
              <a:solidFill>
                <a:sysClr val="windowText" lastClr="000000"/>
              </a:solidFill>
            </a:ln>
          </c:spPr>
          <c:marker>
            <c:symbol val="triangle"/>
            <c:size val="9"/>
            <c:spPr>
              <a:solidFill>
                <a:srgbClr val="D8D2BC"/>
              </a:solidFill>
              <a:ln w="6350">
                <a:solidFill>
                  <a:sysClr val="windowText" lastClr="000000"/>
                </a:solidFill>
              </a:ln>
            </c:spPr>
          </c:marker>
          <c:dLbls>
            <c:spPr>
              <a:noFill/>
              <a:ln>
                <a:noFill/>
              </a:ln>
              <a:effectLst/>
            </c:spPr>
            <c:txPr>
              <a:bodyPr/>
              <a:lstStyle/>
              <a:p>
                <a:pPr>
                  <a:defRPr sz="1200">
                    <a:latin typeface="Arial Narrow" panose="020B0606020202030204" pitchFamily="34" charset="0"/>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Sheet1!$A$2:$A$7</c:f>
              <c:numCache>
                <c:formatCode>General</c:formatCode>
                <c:ptCount val="6"/>
                <c:pt idx="0">
                  <c:v>2009</c:v>
                </c:pt>
                <c:pt idx="1">
                  <c:v>2010</c:v>
                </c:pt>
                <c:pt idx="2">
                  <c:v>2012</c:v>
                </c:pt>
                <c:pt idx="3">
                  <c:v>2013</c:v>
                </c:pt>
                <c:pt idx="4">
                  <c:v>2015</c:v>
                </c:pt>
                <c:pt idx="5">
                  <c:v>2016</c:v>
                </c:pt>
              </c:numCache>
            </c:numRef>
          </c:cat>
          <c:val>
            <c:numRef>
              <c:f>Sheet1!$B$2:$B$7</c:f>
              <c:numCache>
                <c:formatCode>0%</c:formatCode>
                <c:ptCount val="6"/>
                <c:pt idx="0" formatCode="General">
                  <c:v>#N/A</c:v>
                </c:pt>
                <c:pt idx="1">
                  <c:v>0.34</c:v>
                </c:pt>
                <c:pt idx="2" formatCode="General">
                  <c:v>#N/A</c:v>
                </c:pt>
                <c:pt idx="3">
                  <c:v>0.36</c:v>
                </c:pt>
                <c:pt idx="4" formatCode="General">
                  <c:v>#N/A</c:v>
                </c:pt>
                <c:pt idx="5">
                  <c:v>0.34</c:v>
                </c:pt>
              </c:numCache>
            </c:numRef>
          </c:val>
          <c:smooth val="0"/>
          <c:extLst xmlns:c16r2="http://schemas.microsoft.com/office/drawing/2015/06/chart">
            <c:ext xmlns:c16="http://schemas.microsoft.com/office/drawing/2014/chart" uri="{C3380CC4-5D6E-409C-BE32-E72D297353CC}">
              <c16:uniqueId val="{00000000-702F-477B-9E98-6ECA5ED07986}"/>
            </c:ext>
          </c:extLst>
        </c:ser>
        <c:ser>
          <c:idx val="1"/>
          <c:order val="1"/>
          <c:tx>
            <c:strRef>
              <c:f>Sheet1!$C$1</c:f>
              <c:strCache>
                <c:ptCount val="1"/>
                <c:pt idx="0">
                  <c:v>Physicians</c:v>
                </c:pt>
              </c:strCache>
            </c:strRef>
          </c:tx>
          <c:spPr>
            <a:ln>
              <a:solidFill>
                <a:srgbClr val="852062"/>
              </a:solidFill>
              <a:prstDash val="solid"/>
            </a:ln>
          </c:spPr>
          <c:marker>
            <c:symbol val="circle"/>
            <c:size val="8"/>
            <c:spPr>
              <a:solidFill>
                <a:srgbClr val="852062"/>
              </a:solidFill>
              <a:ln w="6350">
                <a:solidFill>
                  <a:sysClr val="windowText" lastClr="000000"/>
                </a:solidFill>
              </a:ln>
            </c:spPr>
          </c:marker>
          <c:dLbls>
            <c:spPr>
              <a:noFill/>
              <a:ln>
                <a:noFill/>
              </a:ln>
              <a:effectLst/>
            </c:spPr>
            <c:txPr>
              <a:bodyPr/>
              <a:lstStyle/>
              <a:p>
                <a:pPr>
                  <a:defRPr sz="1200">
                    <a:latin typeface="Arial Narrow" panose="020B060602020203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Sheet1!$A$2:$A$7</c:f>
              <c:numCache>
                <c:formatCode>General</c:formatCode>
                <c:ptCount val="6"/>
                <c:pt idx="0">
                  <c:v>2009</c:v>
                </c:pt>
                <c:pt idx="1">
                  <c:v>2010</c:v>
                </c:pt>
                <c:pt idx="2">
                  <c:v>2012</c:v>
                </c:pt>
                <c:pt idx="3">
                  <c:v>2013</c:v>
                </c:pt>
                <c:pt idx="4">
                  <c:v>2015</c:v>
                </c:pt>
                <c:pt idx="5">
                  <c:v>2016</c:v>
                </c:pt>
              </c:numCache>
            </c:numRef>
          </c:cat>
          <c:val>
            <c:numRef>
              <c:f>Sheet1!$C$2:$C$7</c:f>
              <c:numCache>
                <c:formatCode>General</c:formatCode>
                <c:ptCount val="6"/>
                <c:pt idx="0" formatCode="0%">
                  <c:v>0.43</c:v>
                </c:pt>
                <c:pt idx="1">
                  <c:v>#N/A</c:v>
                </c:pt>
                <c:pt idx="2" formatCode="0%">
                  <c:v>0.45</c:v>
                </c:pt>
                <c:pt idx="3">
                  <c:v>#N/A</c:v>
                </c:pt>
                <c:pt idx="4" formatCode="0%">
                  <c:v>0.48</c:v>
                </c:pt>
                <c:pt idx="5" formatCode="0%">
                  <c:v>#N/A</c:v>
                </c:pt>
              </c:numCache>
            </c:numRef>
          </c:val>
          <c:smooth val="0"/>
          <c:extLst xmlns:c16r2="http://schemas.microsoft.com/office/drawing/2015/06/chart">
            <c:ext xmlns:c16="http://schemas.microsoft.com/office/drawing/2014/chart" uri="{C3380CC4-5D6E-409C-BE32-E72D297353CC}">
              <c16:uniqueId val="{00000001-702F-477B-9E98-6ECA5ED07986}"/>
            </c:ext>
          </c:extLst>
        </c:ser>
        <c:dLbls>
          <c:showLegendKey val="0"/>
          <c:showVal val="0"/>
          <c:showCatName val="0"/>
          <c:showSerName val="0"/>
          <c:showPercent val="0"/>
          <c:showBubbleSize val="0"/>
        </c:dLbls>
        <c:marker val="1"/>
        <c:smooth val="0"/>
        <c:axId val="41991552"/>
        <c:axId val="42001536"/>
      </c:lineChart>
      <c:catAx>
        <c:axId val="41991552"/>
        <c:scaling>
          <c:orientation val="minMax"/>
        </c:scaling>
        <c:delete val="0"/>
        <c:axPos val="b"/>
        <c:numFmt formatCode="General" sourceLinked="1"/>
        <c:majorTickMark val="out"/>
        <c:minorTickMark val="none"/>
        <c:tickLblPos val="nextTo"/>
        <c:spPr>
          <a:ln w="6350">
            <a:solidFill>
              <a:sysClr val="windowText" lastClr="000000"/>
            </a:solidFill>
          </a:ln>
        </c:spPr>
        <c:txPr>
          <a:bodyPr/>
          <a:lstStyle/>
          <a:p>
            <a:pPr>
              <a:defRPr sz="1300">
                <a:latin typeface="Arial Narrow" panose="020B0606020202030204" pitchFamily="34" charset="0"/>
              </a:defRPr>
            </a:pPr>
            <a:endParaRPr lang="en-US"/>
          </a:p>
        </c:txPr>
        <c:crossAx val="42001536"/>
        <c:crosses val="autoZero"/>
        <c:auto val="1"/>
        <c:lblAlgn val="ctr"/>
        <c:lblOffset val="100"/>
        <c:noMultiLvlLbl val="0"/>
      </c:catAx>
      <c:valAx>
        <c:axId val="42001536"/>
        <c:scaling>
          <c:orientation val="minMax"/>
        </c:scaling>
        <c:delete val="0"/>
        <c:axPos val="l"/>
        <c:numFmt formatCode="0%" sourceLinked="0"/>
        <c:majorTickMark val="out"/>
        <c:minorTickMark val="none"/>
        <c:tickLblPos val="nextTo"/>
        <c:spPr>
          <a:ln w="6350">
            <a:solidFill>
              <a:sysClr val="windowText" lastClr="000000"/>
            </a:solidFill>
          </a:ln>
        </c:spPr>
        <c:txPr>
          <a:bodyPr/>
          <a:lstStyle/>
          <a:p>
            <a:pPr>
              <a:defRPr sz="1200">
                <a:latin typeface="Arial Narrow" panose="020B0606020202030204" pitchFamily="34" charset="0"/>
              </a:defRPr>
            </a:pPr>
            <a:endParaRPr lang="en-US"/>
          </a:p>
        </c:txPr>
        <c:crossAx val="41991552"/>
        <c:crosses val="autoZero"/>
        <c:crossBetween val="between"/>
      </c:valAx>
    </c:plotArea>
    <c:legend>
      <c:legendPos val="b"/>
      <c:layout>
        <c:manualLayout>
          <c:xMode val="edge"/>
          <c:yMode val="edge"/>
          <c:x val="0"/>
          <c:y val="0.90853973304251523"/>
          <c:w val="0.9930451388888889"/>
          <c:h val="9.146026695748459E-2"/>
        </c:manualLayout>
      </c:layout>
      <c:overlay val="0"/>
      <c:txPr>
        <a:bodyPr/>
        <a:lstStyle/>
        <a:p>
          <a:pPr>
            <a:defRPr sz="1800" baseline="14000">
              <a:latin typeface="Arial Narrow" panose="020B0606020202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3508229979939079"/>
          <c:w val="0.52035255603637365"/>
          <c:h val="0.82899067798236803"/>
        </c:manualLayout>
      </c:layout>
      <c:barChart>
        <c:barDir val="bar"/>
        <c:grouping val="clustered"/>
        <c:varyColors val="0"/>
        <c:ser>
          <c:idx val="0"/>
          <c:order val="0"/>
          <c:tx>
            <c:strRef>
              <c:f>Sheet1!$B$1</c:f>
              <c:strCache>
                <c:ptCount val="1"/>
                <c:pt idx="0">
                  <c:v>Column2</c:v>
                </c:pt>
              </c:strCache>
            </c:strRef>
          </c:tx>
          <c:spPr>
            <a:solidFill>
              <a:srgbClr val="BEBEBE"/>
            </a:solidFill>
            <a:ln w="6350">
              <a:solidFill>
                <a:schemeClr val="tx1"/>
              </a:solidFill>
            </a:ln>
          </c:spPr>
          <c:invertIfNegative val="0"/>
          <c:dPt>
            <c:idx val="0"/>
            <c:invertIfNegative val="0"/>
            <c:bubble3D val="0"/>
            <c:spPr>
              <a:solidFill>
                <a:srgbClr val="ED7024"/>
              </a:solidFill>
              <a:ln w="6350">
                <a:solidFill>
                  <a:schemeClr val="tx1"/>
                </a:solidFill>
              </a:ln>
            </c:spPr>
            <c:extLst xmlns:c16r2="http://schemas.microsoft.com/office/drawing/2015/06/chart">
              <c:ext xmlns:c16="http://schemas.microsoft.com/office/drawing/2014/chart" uri="{C3380CC4-5D6E-409C-BE32-E72D297353CC}">
                <c16:uniqueId val="{00000001-198D-45F9-9D11-3163953F7C3F}"/>
              </c:ext>
            </c:extLst>
          </c:dPt>
          <c:dPt>
            <c:idx val="1"/>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3-198D-45F9-9D11-3163953F7C3F}"/>
              </c:ext>
            </c:extLst>
          </c:dPt>
          <c:dPt>
            <c:idx val="2"/>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5-198D-45F9-9D11-3163953F7C3F}"/>
              </c:ext>
            </c:extLst>
          </c:dPt>
          <c:dPt>
            <c:idx val="3"/>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7-198D-45F9-9D11-3163953F7C3F}"/>
              </c:ext>
            </c:extLst>
          </c:dPt>
          <c:dPt>
            <c:idx val="4"/>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9-198D-45F9-9D11-3163953F7C3F}"/>
              </c:ext>
            </c:extLst>
          </c:dPt>
          <c:dPt>
            <c:idx val="5"/>
            <c:invertIfNegative val="0"/>
            <c:bubble3D val="0"/>
            <c:spPr>
              <a:solidFill>
                <a:sysClr val="windowText" lastClr="000000"/>
              </a:solidFill>
              <a:ln w="6350">
                <a:solidFill>
                  <a:schemeClr val="tx1"/>
                </a:solidFill>
              </a:ln>
            </c:spPr>
            <c:extLst xmlns:c16r2="http://schemas.microsoft.com/office/drawing/2015/06/chart">
              <c:ext xmlns:c16="http://schemas.microsoft.com/office/drawing/2014/chart" uri="{C3380CC4-5D6E-409C-BE32-E72D297353CC}">
                <c16:uniqueId val="{0000000B-198D-45F9-9D11-3163953F7C3F}"/>
              </c:ext>
            </c:extLst>
          </c:dPt>
          <c:dPt>
            <c:idx val="6"/>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D-198D-45F9-9D11-3163953F7C3F}"/>
              </c:ext>
            </c:extLst>
          </c:dPt>
          <c:dPt>
            <c:idx val="7"/>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0F-198D-45F9-9D11-3163953F7C3F}"/>
              </c:ext>
            </c:extLst>
          </c:dPt>
          <c:dPt>
            <c:idx val="8"/>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1-198D-45F9-9D11-3163953F7C3F}"/>
              </c:ext>
            </c:extLst>
          </c:dPt>
          <c:dPt>
            <c:idx val="9"/>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3-198D-45F9-9D11-3163953F7C3F}"/>
              </c:ext>
            </c:extLst>
          </c:dPt>
          <c:dPt>
            <c:idx val="10"/>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5-198D-45F9-9D11-3163953F7C3F}"/>
              </c:ext>
            </c:extLst>
          </c:dPt>
          <c:dPt>
            <c:idx val="11"/>
            <c:invertIfNegative val="0"/>
            <c:bubble3D val="0"/>
            <c:spPr>
              <a:solidFill>
                <a:srgbClr val="B4B4B4"/>
              </a:solidFill>
              <a:ln w="6350">
                <a:solidFill>
                  <a:schemeClr val="tx1"/>
                </a:solidFill>
              </a:ln>
            </c:spPr>
            <c:extLst xmlns:c16r2="http://schemas.microsoft.com/office/drawing/2015/06/chart">
              <c:ext xmlns:c16="http://schemas.microsoft.com/office/drawing/2014/chart" uri="{C3380CC4-5D6E-409C-BE32-E72D297353CC}">
                <c16:uniqueId val="{00000017-198D-45F9-9D11-3163953F7C3F}"/>
              </c:ext>
            </c:extLst>
          </c:dPt>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Sheet1!$A$2:$A$13</c:f>
              <c:strCache>
                <c:ptCount val="12"/>
                <c:pt idx="0">
                  <c:v>Canada</c:v>
                </c:pt>
                <c:pt idx="1">
                  <c:v>Sweden</c:v>
                </c:pt>
                <c:pt idx="2">
                  <c:v>Norway</c:v>
                </c:pt>
                <c:pt idx="3">
                  <c:v>United Kingdom</c:v>
                </c:pt>
                <c:pt idx="4">
                  <c:v>United States</c:v>
                </c:pt>
                <c:pt idx="5">
                  <c:v>CMWF average</c:v>
                </c:pt>
                <c:pt idx="6">
                  <c:v>New Zealand</c:v>
                </c:pt>
                <c:pt idx="7">
                  <c:v>Netherlands</c:v>
                </c:pt>
                <c:pt idx="8">
                  <c:v>Switzerland</c:v>
                </c:pt>
                <c:pt idx="9">
                  <c:v>Australia</c:v>
                </c:pt>
                <c:pt idx="10">
                  <c:v>Germany</c:v>
                </c:pt>
                <c:pt idx="11">
                  <c:v>France</c:v>
                </c:pt>
              </c:strCache>
            </c:strRef>
          </c:cat>
          <c:val>
            <c:numRef>
              <c:f>Sheet1!$B$2:$B$13</c:f>
              <c:numCache>
                <c:formatCode>0%</c:formatCode>
                <c:ptCount val="12"/>
                <c:pt idx="0">
                  <c:v>0.59464881063727471</c:v>
                </c:pt>
                <c:pt idx="1">
                  <c:v>0.61067988745767954</c:v>
                </c:pt>
                <c:pt idx="2">
                  <c:v>0.65096483942143402</c:v>
                </c:pt>
                <c:pt idx="3">
                  <c:v>0.67562034270757299</c:v>
                </c:pt>
                <c:pt idx="4">
                  <c:v>0.68271661821042307</c:v>
                </c:pt>
                <c:pt idx="5">
                  <c:v>0.71603686913145859</c:v>
                </c:pt>
                <c:pt idx="6">
                  <c:v>0.74059612787742368</c:v>
                </c:pt>
                <c:pt idx="7">
                  <c:v>0.74802932493579466</c:v>
                </c:pt>
                <c:pt idx="8">
                  <c:v>0.75768047069837097</c:v>
                </c:pt>
                <c:pt idx="9">
                  <c:v>0.76453481816603996</c:v>
                </c:pt>
                <c:pt idx="10">
                  <c:v>0.78738143895697765</c:v>
                </c:pt>
                <c:pt idx="11">
                  <c:v>0.86355288137705444</c:v>
                </c:pt>
              </c:numCache>
            </c:numRef>
          </c:val>
          <c:extLst xmlns:c16r2="http://schemas.microsoft.com/office/drawing/2015/06/chart">
            <c:ext xmlns:c16="http://schemas.microsoft.com/office/drawing/2014/chart" uri="{C3380CC4-5D6E-409C-BE32-E72D297353CC}">
              <c16:uniqueId val="{00000018-198D-45F9-9D11-3163953F7C3F}"/>
            </c:ext>
          </c:extLst>
        </c:ser>
        <c:dLbls>
          <c:dLblPos val="outEnd"/>
          <c:showLegendKey val="0"/>
          <c:showVal val="1"/>
          <c:showCatName val="0"/>
          <c:showSerName val="0"/>
          <c:showPercent val="0"/>
          <c:showBubbleSize val="0"/>
        </c:dLbls>
        <c:gapWidth val="45"/>
        <c:axId val="42078976"/>
        <c:axId val="42086400"/>
      </c:barChart>
      <c:catAx>
        <c:axId val="42078976"/>
        <c:scaling>
          <c:orientation val="minMax"/>
        </c:scaling>
        <c:delete val="0"/>
        <c:axPos val="l"/>
        <c:numFmt formatCode="General" sourceLinked="1"/>
        <c:majorTickMark val="out"/>
        <c:minorTickMark val="none"/>
        <c:tickLblPos val="nextTo"/>
        <c:spPr>
          <a:ln w="6350">
            <a:solidFill>
              <a:schemeClr val="tx1"/>
            </a:solidFill>
          </a:ln>
        </c:spPr>
        <c:crossAx val="42086400"/>
        <c:crosses val="autoZero"/>
        <c:auto val="1"/>
        <c:lblAlgn val="ctr"/>
        <c:lblOffset val="100"/>
        <c:noMultiLvlLbl val="0"/>
      </c:catAx>
      <c:valAx>
        <c:axId val="42086400"/>
        <c:scaling>
          <c:orientation val="minMax"/>
        </c:scaling>
        <c:delete val="0"/>
        <c:axPos val="b"/>
        <c:majorGridlines>
          <c:spPr>
            <a:ln>
              <a:noFill/>
            </a:ln>
          </c:spPr>
        </c:majorGridlines>
        <c:numFmt formatCode="0%" sourceLinked="1"/>
        <c:majorTickMark val="out"/>
        <c:minorTickMark val="none"/>
        <c:tickLblPos val="none"/>
        <c:spPr>
          <a:ln>
            <a:noFill/>
          </a:ln>
        </c:spPr>
        <c:crossAx val="42078976"/>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873485792027007"/>
          <c:y val="0.15174989489688376"/>
          <c:w val="0.84722896286377536"/>
          <c:h val="0.62211369565592978"/>
        </c:manualLayout>
      </c:layout>
      <c:lineChart>
        <c:grouping val="standard"/>
        <c:varyColors val="0"/>
        <c:ser>
          <c:idx val="0"/>
          <c:order val="0"/>
          <c:tx>
            <c:strRef>
              <c:f>Sheet1!$B$1</c:f>
              <c:strCache>
                <c:ptCount val="1"/>
                <c:pt idx="0">
                  <c:v>Canada</c:v>
                </c:pt>
              </c:strCache>
            </c:strRef>
          </c:tx>
          <c:spPr>
            <a:ln w="31750">
              <a:solidFill>
                <a:sysClr val="windowText" lastClr="000000"/>
              </a:solidFill>
            </a:ln>
          </c:spPr>
          <c:marker>
            <c:symbol val="diamond"/>
            <c:size val="9"/>
            <c:spPr>
              <a:solidFill>
                <a:srgbClr val="D8D2BC"/>
              </a:solidFill>
              <a:ln w="6350">
                <a:solidFill>
                  <a:sysClr val="windowText" lastClr="000000"/>
                </a:solidFill>
              </a:ln>
            </c:spPr>
          </c:marker>
          <c:dLbls>
            <c:spPr>
              <a:noFill/>
              <a:ln>
                <a:noFill/>
              </a:ln>
              <a:effectLst/>
            </c:spPr>
            <c:txPr>
              <a:bodyPr/>
              <a:lstStyle/>
              <a:p>
                <a:pPr>
                  <a:defRPr sz="1200">
                    <a:latin typeface="Arial Narrow" panose="020B0606020202030204" pitchFamily="34" charset="0"/>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Sheet1!$A$2:$A$3</c:f>
              <c:numCache>
                <c:formatCode>General</c:formatCode>
                <c:ptCount val="2"/>
                <c:pt idx="0">
                  <c:v>2013</c:v>
                </c:pt>
                <c:pt idx="1">
                  <c:v>2016</c:v>
                </c:pt>
              </c:numCache>
            </c:numRef>
          </c:cat>
          <c:val>
            <c:numRef>
              <c:f>Sheet1!$B$2:$B$3</c:f>
              <c:numCache>
                <c:formatCode>0%</c:formatCode>
                <c:ptCount val="2"/>
                <c:pt idx="0">
                  <c:v>0.59499999999999997</c:v>
                </c:pt>
                <c:pt idx="1">
                  <c:v>0.59</c:v>
                </c:pt>
              </c:numCache>
            </c:numRef>
          </c:val>
          <c:smooth val="0"/>
          <c:extLst xmlns:c16r2="http://schemas.microsoft.com/office/drawing/2015/06/chart">
            <c:ext xmlns:c16="http://schemas.microsoft.com/office/drawing/2014/chart" uri="{C3380CC4-5D6E-409C-BE32-E72D297353CC}">
              <c16:uniqueId val="{00000000-C61C-4BF5-A406-2FEDF757DB69}"/>
            </c:ext>
          </c:extLst>
        </c:ser>
        <c:ser>
          <c:idx val="1"/>
          <c:order val="1"/>
          <c:tx>
            <c:strRef>
              <c:f>Sheet1!$C$1</c:f>
              <c:strCache>
                <c:ptCount val="1"/>
                <c:pt idx="0">
                  <c:v>CMWF average</c:v>
                </c:pt>
              </c:strCache>
            </c:strRef>
          </c:tx>
          <c:spPr>
            <a:ln w="31750">
              <a:solidFill>
                <a:sysClr val="windowText" lastClr="000000"/>
              </a:solidFill>
              <a:prstDash val="solid"/>
            </a:ln>
          </c:spPr>
          <c:marker>
            <c:symbol val="square"/>
            <c:size val="8"/>
            <c:spPr>
              <a:solidFill>
                <a:schemeClr val="tx1"/>
              </a:solidFill>
              <a:ln w="6350">
                <a:solidFill>
                  <a:sysClr val="windowText" lastClr="000000"/>
                </a:solidFill>
              </a:ln>
            </c:spPr>
          </c:marker>
          <c:dLbls>
            <c:spPr>
              <a:noFill/>
              <a:ln>
                <a:noFill/>
              </a:ln>
              <a:effectLst/>
            </c:spPr>
            <c:txPr>
              <a:bodyPr/>
              <a:lstStyle/>
              <a:p>
                <a:pPr>
                  <a:defRPr sz="1200">
                    <a:latin typeface="Arial Narrow" panose="020B060602020203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Sheet1!$A$2:$A$3</c:f>
              <c:numCache>
                <c:formatCode>General</c:formatCode>
                <c:ptCount val="2"/>
                <c:pt idx="0">
                  <c:v>2013</c:v>
                </c:pt>
                <c:pt idx="1">
                  <c:v>2016</c:v>
                </c:pt>
              </c:numCache>
            </c:numRef>
          </c:cat>
          <c:val>
            <c:numRef>
              <c:f>Sheet1!$C$2:$C$3</c:f>
              <c:numCache>
                <c:formatCode>0%</c:formatCode>
                <c:ptCount val="2"/>
                <c:pt idx="0">
                  <c:v>0.68</c:v>
                </c:pt>
                <c:pt idx="1">
                  <c:v>0.72</c:v>
                </c:pt>
              </c:numCache>
            </c:numRef>
          </c:val>
          <c:smooth val="0"/>
          <c:extLst xmlns:c16r2="http://schemas.microsoft.com/office/drawing/2015/06/chart">
            <c:ext xmlns:c16="http://schemas.microsoft.com/office/drawing/2014/chart" uri="{C3380CC4-5D6E-409C-BE32-E72D297353CC}">
              <c16:uniqueId val="{00000001-C61C-4BF5-A406-2FEDF757DB69}"/>
            </c:ext>
          </c:extLst>
        </c:ser>
        <c:dLbls>
          <c:showLegendKey val="0"/>
          <c:showVal val="0"/>
          <c:showCatName val="0"/>
          <c:showSerName val="0"/>
          <c:showPercent val="0"/>
          <c:showBubbleSize val="0"/>
        </c:dLbls>
        <c:marker val="1"/>
        <c:smooth val="0"/>
        <c:axId val="42238720"/>
        <c:axId val="42240256"/>
      </c:lineChart>
      <c:catAx>
        <c:axId val="42238720"/>
        <c:scaling>
          <c:orientation val="minMax"/>
        </c:scaling>
        <c:delete val="0"/>
        <c:axPos val="b"/>
        <c:numFmt formatCode="General" sourceLinked="1"/>
        <c:majorTickMark val="out"/>
        <c:minorTickMark val="none"/>
        <c:tickLblPos val="nextTo"/>
        <c:spPr>
          <a:ln w="6350">
            <a:solidFill>
              <a:sysClr val="windowText" lastClr="000000"/>
            </a:solidFill>
          </a:ln>
        </c:spPr>
        <c:txPr>
          <a:bodyPr/>
          <a:lstStyle/>
          <a:p>
            <a:pPr>
              <a:defRPr sz="1300">
                <a:latin typeface="Arial Narrow" panose="020B0606020202030204" pitchFamily="34" charset="0"/>
              </a:defRPr>
            </a:pPr>
            <a:endParaRPr lang="en-US"/>
          </a:p>
        </c:txPr>
        <c:crossAx val="42240256"/>
        <c:crosses val="autoZero"/>
        <c:auto val="1"/>
        <c:lblAlgn val="ctr"/>
        <c:lblOffset val="100"/>
        <c:noMultiLvlLbl val="0"/>
      </c:catAx>
      <c:valAx>
        <c:axId val="42240256"/>
        <c:scaling>
          <c:orientation val="minMax"/>
        </c:scaling>
        <c:delete val="0"/>
        <c:axPos val="l"/>
        <c:numFmt formatCode="0%" sourceLinked="1"/>
        <c:majorTickMark val="out"/>
        <c:minorTickMark val="none"/>
        <c:tickLblPos val="nextTo"/>
        <c:spPr>
          <a:ln w="6350">
            <a:solidFill>
              <a:sysClr val="windowText" lastClr="000000"/>
            </a:solidFill>
          </a:ln>
        </c:spPr>
        <c:txPr>
          <a:bodyPr/>
          <a:lstStyle/>
          <a:p>
            <a:pPr>
              <a:defRPr sz="1200">
                <a:latin typeface="Arial Narrow" panose="020B0606020202030204" pitchFamily="34" charset="0"/>
              </a:defRPr>
            </a:pPr>
            <a:endParaRPr lang="en-US"/>
          </a:p>
        </c:txPr>
        <c:crossAx val="42238720"/>
        <c:crosses val="autoZero"/>
        <c:crossBetween val="between"/>
      </c:valAx>
    </c:plotArea>
    <c:legend>
      <c:legendPos val="b"/>
      <c:layout>
        <c:manualLayout>
          <c:xMode val="edge"/>
          <c:yMode val="edge"/>
          <c:x val="0.12269731301200208"/>
          <c:y val="0.88231301723691102"/>
          <c:w val="0.84821819796016817"/>
          <c:h val="9.5744907538053092E-2"/>
        </c:manualLayout>
      </c:layout>
      <c:overlay val="0"/>
      <c:txPr>
        <a:bodyPr/>
        <a:lstStyle/>
        <a:p>
          <a:pPr>
            <a:defRPr sz="1800" baseline="14000">
              <a:latin typeface="Arial Narrow" panose="020B0606020202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 </a:t>
            </a:r>
            <a:endParaRPr lang="en-US" dirty="0"/>
          </a:p>
        </c:rich>
      </c:tx>
      <c:layout/>
      <c:overlay val="0"/>
    </c:title>
    <c:autoTitleDeleted val="0"/>
    <c:plotArea>
      <c:layout>
        <c:manualLayout>
          <c:layoutTarget val="inner"/>
          <c:xMode val="edge"/>
          <c:yMode val="edge"/>
          <c:x val="0.14044132043915467"/>
          <c:y val="0.16321870424009036"/>
          <c:w val="0.69733958131636165"/>
          <c:h val="0.93872635946433303"/>
        </c:manualLayout>
      </c:layout>
      <c:pieChart>
        <c:varyColors val="1"/>
        <c:ser>
          <c:idx val="0"/>
          <c:order val="0"/>
          <c:tx>
            <c:strRef>
              <c:f>Sheet1!$B$1</c:f>
              <c:strCache>
                <c:ptCount val="1"/>
                <c:pt idx="0">
                  <c:v>Canada</c:v>
                </c:pt>
              </c:strCache>
            </c:strRef>
          </c:tx>
          <c:spPr>
            <a:ln w="6350">
              <a:solidFill>
                <a:schemeClr val="tx1"/>
              </a:solidFill>
            </a:ln>
          </c:spPr>
          <c:dPt>
            <c:idx val="0"/>
            <c:bubble3D val="0"/>
            <c:spPr>
              <a:pattFill prst="pct90">
                <a:fgClr>
                  <a:srgbClr val="00A199"/>
                </a:fgClr>
                <a:bgClr>
                  <a:schemeClr val="bg1"/>
                </a:bgClr>
              </a:pattFill>
              <a:ln w="6350">
                <a:solidFill>
                  <a:schemeClr val="tx1"/>
                </a:solidFill>
              </a:ln>
            </c:spPr>
            <c:extLst xmlns:c16r2="http://schemas.microsoft.com/office/drawing/2015/06/chart">
              <c:ext xmlns:c16="http://schemas.microsoft.com/office/drawing/2014/chart" uri="{C3380CC4-5D6E-409C-BE32-E72D297353CC}">
                <c16:uniqueId val="{00000001-C931-49C4-ACE4-7D85C913D2B1}"/>
              </c:ext>
            </c:extLst>
          </c:dPt>
          <c:dPt>
            <c:idx val="1"/>
            <c:bubble3D val="0"/>
            <c:spPr>
              <a:solidFill>
                <a:schemeClr val="bg1"/>
              </a:solidFill>
              <a:ln w="6350">
                <a:solidFill>
                  <a:schemeClr val="tx1"/>
                </a:solidFill>
              </a:ln>
            </c:spPr>
            <c:extLst xmlns:c16r2="http://schemas.microsoft.com/office/drawing/2015/06/chart">
              <c:ext xmlns:c16="http://schemas.microsoft.com/office/drawing/2014/chart" uri="{C3380CC4-5D6E-409C-BE32-E72D297353CC}">
                <c16:uniqueId val="{00000003-C931-49C4-ACE4-7D85C913D2B1}"/>
              </c:ext>
            </c:extLst>
          </c:dPt>
          <c:cat>
            <c:strRef>
              <c:f>Sheet1!$A$2:$A$3</c:f>
              <c:strCache>
                <c:ptCount val="2"/>
                <c:pt idx="0">
                  <c:v>Able to get help</c:v>
                </c:pt>
                <c:pt idx="1">
                  <c:v>Unable/Didn't want</c:v>
                </c:pt>
              </c:strCache>
            </c:strRef>
          </c:cat>
          <c:val>
            <c:numRef>
              <c:f>Sheet1!$B$2:$B$3</c:f>
              <c:numCache>
                <c:formatCode>General</c:formatCode>
                <c:ptCount val="2"/>
                <c:pt idx="0">
                  <c:v>59</c:v>
                </c:pt>
                <c:pt idx="1">
                  <c:v>41</c:v>
                </c:pt>
              </c:numCache>
            </c:numRef>
          </c:val>
          <c:extLst xmlns:c16r2="http://schemas.microsoft.com/office/drawing/2015/06/chart">
            <c:ext xmlns:c16="http://schemas.microsoft.com/office/drawing/2014/chart" uri="{C3380CC4-5D6E-409C-BE32-E72D297353CC}">
              <c16:uniqueId val="{00000004-C931-49C4-ACE4-7D85C913D2B1}"/>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cdr:y>
    </cdr:from>
    <cdr:to>
      <cdr:x>1</cdr:x>
      <cdr:y>0.07239</cdr:y>
    </cdr:to>
    <cdr:sp macro="" textlink="">
      <cdr:nvSpPr>
        <cdr:cNvPr id="2" name="TextBox 13"/>
        <cdr:cNvSpPr txBox="1"/>
      </cdr:nvSpPr>
      <cdr:spPr>
        <a:xfrm xmlns:a="http://schemas.openxmlformats.org/drawingml/2006/main">
          <a:off x="0" y="0"/>
          <a:ext cx="3384376" cy="276999"/>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CA" sz="1200" dirty="0">
              <a:latin typeface="Arial" panose="020B0604020202020204" pitchFamily="34" charset="0"/>
              <a:cs typeface="Arial" panose="020B0604020202020204" pitchFamily="34" charset="0"/>
            </a:rPr>
            <a:t>How does Canada compare (</a:t>
          </a:r>
          <a:r>
            <a:rPr lang="en-CA" sz="1200" dirty="0" smtClean="0">
              <a:latin typeface="Arial" panose="020B0604020202020204" pitchFamily="34" charset="0"/>
              <a:cs typeface="Arial" panose="020B0604020202020204" pitchFamily="34" charset="0"/>
            </a:rPr>
            <a:t>2016)?</a:t>
          </a:r>
          <a:endParaRPr lang="en-CA" sz="1200" dirty="0">
            <a:latin typeface="Arial" panose="020B0604020202020204" pitchFamily="34" charset="0"/>
            <a:cs typeface="Arial" panose="020B0604020202020204"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0.08063</cdr:y>
    </cdr:from>
    <cdr:to>
      <cdr:x>1</cdr:x>
      <cdr:y>0.19577</cdr:y>
    </cdr:to>
    <cdr:sp macro="" textlink="">
      <cdr:nvSpPr>
        <cdr:cNvPr id="2" name="TextBox 16"/>
        <cdr:cNvSpPr txBox="1"/>
      </cdr:nvSpPr>
      <cdr:spPr>
        <a:xfrm xmlns:a="http://schemas.openxmlformats.org/drawingml/2006/main">
          <a:off x="0" y="193973"/>
          <a:ext cx="1886760" cy="2769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CA" sz="1200" b="0" dirty="0" smtClean="0">
              <a:latin typeface="Arial" panose="020B0604020202020204" pitchFamily="34" charset="0"/>
              <a:cs typeface="Arial" panose="020B0604020202020204" pitchFamily="34" charset="0"/>
            </a:rPr>
            <a:t>CMWF average</a:t>
          </a:r>
          <a:endParaRPr lang="en-CA" sz="1200" b="0" dirty="0">
            <a:latin typeface="Arial" panose="020B0604020202020204" pitchFamily="34" charset="0"/>
            <a:cs typeface="Arial" panose="020B060402020202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cdr:y>
    </cdr:from>
    <cdr:to>
      <cdr:x>1</cdr:x>
      <cdr:y>0.04534</cdr:y>
    </cdr:to>
    <cdr:sp macro="" textlink="">
      <cdr:nvSpPr>
        <cdr:cNvPr id="3" name="Text Placeholder 2"/>
        <cdr:cNvSpPr txBox="1">
          <a:spLocks xmlns:a="http://schemas.openxmlformats.org/drawingml/2006/main"/>
        </cdr:cNvSpPr>
      </cdr:nvSpPr>
      <cdr:spPr>
        <a:xfrm xmlns:a="http://schemas.openxmlformats.org/drawingml/2006/main">
          <a:off x="0" y="0"/>
          <a:ext cx="3600400" cy="152875"/>
        </a:xfrm>
        <a:prstGeom xmlns:a="http://schemas.openxmlformats.org/drawingml/2006/main" prst="rect">
          <a:avLst/>
        </a:prstGeom>
      </cdr:spPr>
      <cdr:txBody>
        <a:bodyPr xmlns:a="http://schemas.openxmlformats.org/drawingml/2006/main" vert="horz"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buNone/>
          </a:pPr>
          <a:r>
            <a:rPr lang="en-CA" sz="1200" b="0" dirty="0" smtClean="0">
              <a:solidFill>
                <a:schemeClr val="tx1"/>
              </a:solidFill>
              <a:latin typeface="Arial" panose="020B0604020202020204" pitchFamily="34" charset="0"/>
              <a:cs typeface="Arial" panose="020B0604020202020204" pitchFamily="34" charset="0"/>
            </a:rPr>
            <a:t>How does Canada compare (2016)?</a:t>
          </a:r>
          <a:endParaRPr lang="en-CA" sz="1200" b="0" dirty="0">
            <a:solidFill>
              <a:schemeClr val="tx1"/>
            </a:solidFill>
            <a:latin typeface="Arial" panose="020B0604020202020204" pitchFamily="34" charset="0"/>
            <a:cs typeface="Arial" panose="020B060402020202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cdr:y>
    </cdr:from>
    <cdr:to>
      <cdr:x>1</cdr:x>
      <cdr:y>0.05133</cdr:y>
    </cdr:to>
    <cdr:sp macro="" textlink="">
      <cdr:nvSpPr>
        <cdr:cNvPr id="2" name="Text Placeholder 2"/>
        <cdr:cNvSpPr txBox="1">
          <a:spLocks xmlns:a="http://schemas.openxmlformats.org/drawingml/2006/main"/>
        </cdr:cNvSpPr>
      </cdr:nvSpPr>
      <cdr:spPr>
        <a:xfrm xmlns:a="http://schemas.openxmlformats.org/drawingml/2006/main">
          <a:off x="0" y="0"/>
          <a:ext cx="3744416" cy="176020"/>
        </a:xfrm>
        <a:prstGeom xmlns:a="http://schemas.openxmlformats.org/drawingml/2006/main" prst="rect">
          <a:avLst/>
        </a:prstGeom>
      </cdr:spPr>
      <cdr:txBody>
        <a:bodyPr xmlns:a="http://schemas.openxmlformats.org/drawingml/2006/main" vert="horz"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indent="0" algn="ctr">
            <a:buNone/>
          </a:pPr>
          <a:r>
            <a:rPr lang="en-CA" sz="1200" b="0" dirty="0">
              <a:solidFill>
                <a:schemeClr val="tx1"/>
              </a:solidFill>
              <a:latin typeface="Arial" panose="020B0604020202020204" pitchFamily="34" charset="0"/>
              <a:cs typeface="Arial" panose="020B0604020202020204" pitchFamily="34" charset="0"/>
            </a:rPr>
            <a:t>Comparison by year</a:t>
          </a: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cdr:y>
    </cdr:from>
    <cdr:to>
      <cdr:x>1</cdr:x>
      <cdr:y>0.08466</cdr:y>
    </cdr:to>
    <cdr:sp macro="" textlink="">
      <cdr:nvSpPr>
        <cdr:cNvPr id="2" name="TextBox 13"/>
        <cdr:cNvSpPr txBox="1"/>
      </cdr:nvSpPr>
      <cdr:spPr>
        <a:xfrm xmlns:a="http://schemas.openxmlformats.org/drawingml/2006/main">
          <a:off x="0" y="0"/>
          <a:ext cx="3600400" cy="276999"/>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CA" sz="1200" dirty="0"/>
            <a:t>How does Canada compare (</a:t>
          </a:r>
          <a:r>
            <a:rPr lang="en-CA" sz="1200" dirty="0" smtClean="0"/>
            <a:t>2016)?</a:t>
          </a:r>
          <a:endParaRPr lang="en-CA" sz="1200" dirty="0"/>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cdr:y>
    </cdr:from>
    <cdr:to>
      <cdr:x>1</cdr:x>
      <cdr:y>0.16771</cdr:y>
    </cdr:to>
    <cdr:sp macro="" textlink="">
      <cdr:nvSpPr>
        <cdr:cNvPr id="2" name="Rectangle 1"/>
        <cdr:cNvSpPr/>
      </cdr:nvSpPr>
      <cdr:spPr>
        <a:xfrm xmlns:a="http://schemas.openxmlformats.org/drawingml/2006/main">
          <a:off x="0" y="0"/>
          <a:ext cx="3888432" cy="46166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CA" sz="1200" dirty="0" smtClean="0">
              <a:latin typeface="Arial" panose="020B0604020202020204" pitchFamily="34" charset="0"/>
              <a:cs typeface="Arial" panose="020B0604020202020204" pitchFamily="34" charset="0"/>
            </a:rPr>
            <a:t>How do the experiences of urban</a:t>
          </a:r>
          <a:br>
            <a:rPr lang="en-CA" sz="1200" dirty="0" smtClean="0">
              <a:latin typeface="Arial" panose="020B0604020202020204" pitchFamily="34" charset="0"/>
              <a:cs typeface="Arial" panose="020B0604020202020204" pitchFamily="34" charset="0"/>
            </a:rPr>
          </a:br>
          <a:r>
            <a:rPr lang="en-CA" sz="1200" dirty="0" smtClean="0">
              <a:latin typeface="Arial" panose="020B0604020202020204" pitchFamily="34" charset="0"/>
              <a:cs typeface="Arial" panose="020B0604020202020204" pitchFamily="34" charset="0"/>
            </a:rPr>
            <a:t>and rural Canadians compare?</a:t>
          </a:r>
          <a:endParaRPr lang="en-CA" sz="1200" dirty="0">
            <a:solidFill>
              <a:srgbClr val="307D84"/>
            </a:solidFill>
            <a:latin typeface="Arial" panose="020B0604020202020204" pitchFamily="34" charset="0"/>
            <a:cs typeface="Arial" panose="020B0604020202020204" pitchFamily="34"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cdr:y>
    </cdr:from>
    <cdr:to>
      <cdr:x>1</cdr:x>
      <cdr:y>0.07776</cdr:y>
    </cdr:to>
    <cdr:sp macro="" textlink="">
      <cdr:nvSpPr>
        <cdr:cNvPr id="2" name="TextBox 10"/>
        <cdr:cNvSpPr txBox="1"/>
      </cdr:nvSpPr>
      <cdr:spPr>
        <a:xfrm xmlns:a="http://schemas.openxmlformats.org/drawingml/2006/main">
          <a:off x="0" y="0"/>
          <a:ext cx="3698504" cy="276999"/>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CA" sz="1200" dirty="0">
              <a:solidFill>
                <a:prstClr val="black"/>
              </a:solidFill>
              <a:latin typeface="Arial" panose="020B0604020202020204" pitchFamily="34" charset="0"/>
              <a:cs typeface="Arial" panose="020B0604020202020204" pitchFamily="34" charset="0"/>
            </a:rPr>
            <a:t>Comparison by year</a:t>
          </a:r>
        </a:p>
      </cdr:txBody>
    </cdr:sp>
  </cdr:relSizeAnchor>
</c:userShapes>
</file>

<file path=ppt/drawings/drawing16.xml><?xml version="1.0" encoding="utf-8"?>
<c:userShapes xmlns:c="http://schemas.openxmlformats.org/drawingml/2006/chart">
  <cdr:relSizeAnchor xmlns:cdr="http://schemas.openxmlformats.org/drawingml/2006/chartDrawing">
    <cdr:from>
      <cdr:x>0</cdr:x>
      <cdr:y>0</cdr:y>
    </cdr:from>
    <cdr:to>
      <cdr:x>1</cdr:x>
      <cdr:y>0.06349</cdr:y>
    </cdr:to>
    <cdr:sp macro="" textlink="">
      <cdr:nvSpPr>
        <cdr:cNvPr id="2" name="TextBox 8"/>
        <cdr:cNvSpPr txBox="1"/>
      </cdr:nvSpPr>
      <cdr:spPr>
        <a:xfrm xmlns:a="http://schemas.openxmlformats.org/drawingml/2006/main">
          <a:off x="0" y="0"/>
          <a:ext cx="360040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CA" sz="1200" dirty="0" smtClean="0"/>
            <a:t>4 or more hours</a:t>
          </a:r>
          <a:endParaRPr lang="en-CA" sz="1200" dirty="0"/>
        </a:p>
      </cdr:txBody>
    </cdr:sp>
  </cdr:relSizeAnchor>
</c:userShapes>
</file>

<file path=ppt/drawings/drawing17.xml><?xml version="1.0" encoding="utf-8"?>
<c:userShapes xmlns:c="http://schemas.openxmlformats.org/drawingml/2006/chart">
  <cdr:relSizeAnchor xmlns:cdr="http://schemas.openxmlformats.org/drawingml/2006/chartDrawing">
    <cdr:from>
      <cdr:x>0.12977</cdr:x>
      <cdr:y>0</cdr:y>
    </cdr:from>
    <cdr:to>
      <cdr:x>0.89355</cdr:x>
      <cdr:y>0.07543</cdr:y>
    </cdr:to>
    <cdr:sp macro="" textlink="">
      <cdr:nvSpPr>
        <cdr:cNvPr id="2" name="TextBox 8"/>
        <cdr:cNvSpPr txBox="1"/>
      </cdr:nvSpPr>
      <cdr:spPr>
        <a:xfrm xmlns:a="http://schemas.openxmlformats.org/drawingml/2006/main">
          <a:off x="635402" y="-2564904"/>
          <a:ext cx="3739902"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CA" sz="1200" dirty="0">
              <a:latin typeface="Arial" panose="020B0604020202020204" pitchFamily="34" charset="0"/>
              <a:cs typeface="Arial" panose="020B0604020202020204" pitchFamily="34" charset="0"/>
            </a:rPr>
            <a:t>Canada wait time breakdown</a:t>
          </a:r>
        </a:p>
      </cdr:txBody>
    </cdr:sp>
  </cdr:relSizeAnchor>
</c:userShapes>
</file>

<file path=ppt/drawings/drawing18.xml><?xml version="1.0" encoding="utf-8"?>
<c:userShapes xmlns:c="http://schemas.openxmlformats.org/drawingml/2006/chart">
  <cdr:relSizeAnchor xmlns:cdr="http://schemas.openxmlformats.org/drawingml/2006/chartDrawing">
    <cdr:from>
      <cdr:x>0</cdr:x>
      <cdr:y>0</cdr:y>
    </cdr:from>
    <cdr:to>
      <cdr:x>1</cdr:x>
      <cdr:y>0.08466</cdr:y>
    </cdr:to>
    <cdr:sp macro="" textlink="">
      <cdr:nvSpPr>
        <cdr:cNvPr id="2" name="TextBox 13"/>
        <cdr:cNvSpPr txBox="1"/>
      </cdr:nvSpPr>
      <cdr:spPr>
        <a:xfrm xmlns:a="http://schemas.openxmlformats.org/drawingml/2006/main">
          <a:off x="0" y="-2276872"/>
          <a:ext cx="3600400" cy="309711"/>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CA" sz="1200" dirty="0"/>
            <a:t>How does Canada compare (</a:t>
          </a:r>
          <a:r>
            <a:rPr lang="en-CA" sz="1200" dirty="0" smtClean="0"/>
            <a:t>2016)?</a:t>
          </a:r>
          <a:endParaRPr lang="en-CA" sz="1200" dirty="0"/>
        </a:p>
      </cdr:txBody>
    </cdr:sp>
  </cdr:relSizeAnchor>
</c:userShapes>
</file>

<file path=ppt/drawings/drawing19.xml><?xml version="1.0" encoding="utf-8"?>
<c:userShapes xmlns:c="http://schemas.openxmlformats.org/drawingml/2006/chart">
  <cdr:relSizeAnchor xmlns:cdr="http://schemas.openxmlformats.org/drawingml/2006/chartDrawing">
    <cdr:from>
      <cdr:x>0</cdr:x>
      <cdr:y>0</cdr:y>
    </cdr:from>
    <cdr:to>
      <cdr:x>1</cdr:x>
      <cdr:y>0.09033</cdr:y>
    </cdr:to>
    <cdr:sp macro="" textlink="">
      <cdr:nvSpPr>
        <cdr:cNvPr id="2" name="TextBox 10"/>
        <cdr:cNvSpPr txBox="1"/>
      </cdr:nvSpPr>
      <cdr:spPr>
        <a:xfrm xmlns:a="http://schemas.openxmlformats.org/drawingml/2006/main">
          <a:off x="0" y="-2564904"/>
          <a:ext cx="3744416" cy="307777"/>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CA" sz="1400" dirty="0"/>
            <a:t>Comparison by year</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0.07946</cdr:y>
    </cdr:to>
    <cdr:sp macro="" textlink="">
      <cdr:nvSpPr>
        <cdr:cNvPr id="2" name="TextBox 10"/>
        <cdr:cNvSpPr txBox="1"/>
      </cdr:nvSpPr>
      <cdr:spPr>
        <a:xfrm xmlns:a="http://schemas.openxmlformats.org/drawingml/2006/main">
          <a:off x="0" y="0"/>
          <a:ext cx="3744416" cy="276999"/>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CA" sz="1200" dirty="0">
              <a:latin typeface="Arial" panose="020B0604020202020204" pitchFamily="34" charset="0"/>
              <a:cs typeface="Arial" panose="020B0604020202020204" pitchFamily="34" charset="0"/>
            </a:rPr>
            <a:t>Comparison by year</a:t>
          </a:r>
        </a:p>
      </cdr:txBody>
    </cdr:sp>
  </cdr:relSizeAnchor>
</c:userShapes>
</file>

<file path=ppt/drawings/drawing20.xml><?xml version="1.0" encoding="utf-8"?>
<c:userShapes xmlns:c="http://schemas.openxmlformats.org/drawingml/2006/chart">
  <cdr:relSizeAnchor xmlns:cdr="http://schemas.openxmlformats.org/drawingml/2006/chartDrawing">
    <cdr:from>
      <cdr:x>0</cdr:x>
      <cdr:y>3.61329E-7</cdr:y>
    </cdr:from>
    <cdr:to>
      <cdr:x>1</cdr:x>
      <cdr:y>0.10177</cdr:y>
    </cdr:to>
    <cdr:sp macro="" textlink="">
      <cdr:nvSpPr>
        <cdr:cNvPr id="3" name="TextBox 51"/>
        <cdr:cNvSpPr txBox="1"/>
      </cdr:nvSpPr>
      <cdr:spPr>
        <a:xfrm xmlns:a="http://schemas.openxmlformats.org/drawingml/2006/main">
          <a:off x="0" y="1"/>
          <a:ext cx="4177335" cy="281653"/>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CA" sz="1200" dirty="0" smtClean="0">
              <a:latin typeface="Arial" panose="020B0604020202020204" pitchFamily="34" charset="0"/>
              <a:cs typeface="Arial" panose="020B0604020202020204" pitchFamily="34" charset="0"/>
            </a:rPr>
            <a:t>Median wait times for priority procedures in 2014 (days)</a:t>
          </a:r>
          <a:endParaRPr lang="en-CA" sz="1200" dirty="0">
            <a:latin typeface="Arial" panose="020B0604020202020204" pitchFamily="34" charset="0"/>
            <a:cs typeface="Arial" panose="020B0604020202020204" pitchFamily="34" charset="0"/>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cdr:x>
      <cdr:y>0</cdr:y>
    </cdr:from>
    <cdr:to>
      <cdr:x>1</cdr:x>
      <cdr:y>0.11417</cdr:y>
    </cdr:to>
    <cdr:sp macro="" textlink="">
      <cdr:nvSpPr>
        <cdr:cNvPr id="2" name="TextBox 13"/>
        <cdr:cNvSpPr txBox="1"/>
      </cdr:nvSpPr>
      <cdr:spPr>
        <a:xfrm xmlns:a="http://schemas.openxmlformats.org/drawingml/2006/main">
          <a:off x="-502038" y="-2524126"/>
          <a:ext cx="3528392" cy="363215"/>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CA" sz="1400" dirty="0"/>
        </a:p>
      </cdr:txBody>
    </cdr:sp>
  </cdr:relSizeAnchor>
  <cdr:relSizeAnchor xmlns:cdr="http://schemas.openxmlformats.org/drawingml/2006/chartDrawing">
    <cdr:from>
      <cdr:x>0</cdr:x>
      <cdr:y>0</cdr:y>
    </cdr:from>
    <cdr:to>
      <cdr:x>1</cdr:x>
      <cdr:y>0.09628</cdr:y>
    </cdr:to>
    <cdr:sp macro="" textlink="">
      <cdr:nvSpPr>
        <cdr:cNvPr id="3" name="TextBox 13"/>
        <cdr:cNvSpPr txBox="1"/>
      </cdr:nvSpPr>
      <cdr:spPr>
        <a:xfrm xmlns:a="http://schemas.openxmlformats.org/drawingml/2006/main">
          <a:off x="-539552" y="-1779662"/>
          <a:ext cx="3528392" cy="277000"/>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CA" sz="1200" dirty="0"/>
            <a:t>How does Canada compare (</a:t>
          </a:r>
          <a:r>
            <a:rPr lang="en-CA" sz="1200" dirty="0" smtClean="0"/>
            <a:t>2016)?</a:t>
          </a:r>
          <a:endParaRPr lang="en-CA" sz="1200" dirty="0"/>
        </a:p>
      </cdr:txBody>
    </cdr:sp>
  </cdr:relSizeAnchor>
</c:userShapes>
</file>

<file path=ppt/drawings/drawing22.xml><?xml version="1.0" encoding="utf-8"?>
<c:userShapes xmlns:c="http://schemas.openxmlformats.org/drawingml/2006/chart">
  <cdr:relSizeAnchor xmlns:cdr="http://schemas.openxmlformats.org/drawingml/2006/chartDrawing">
    <cdr:from>
      <cdr:x>0</cdr:x>
      <cdr:y>0</cdr:y>
    </cdr:from>
    <cdr:to>
      <cdr:x>1</cdr:x>
      <cdr:y>0.11417</cdr:y>
    </cdr:to>
    <cdr:sp macro="" textlink="">
      <cdr:nvSpPr>
        <cdr:cNvPr id="2" name="TextBox 13"/>
        <cdr:cNvSpPr txBox="1"/>
      </cdr:nvSpPr>
      <cdr:spPr>
        <a:xfrm xmlns:a="http://schemas.openxmlformats.org/drawingml/2006/main">
          <a:off x="-502038" y="-2524126"/>
          <a:ext cx="3528392" cy="363215"/>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CA" sz="1400" dirty="0"/>
        </a:p>
      </cdr:txBody>
    </cdr:sp>
  </cdr:relSizeAnchor>
  <cdr:relSizeAnchor xmlns:cdr="http://schemas.openxmlformats.org/drawingml/2006/chartDrawing">
    <cdr:from>
      <cdr:x>0</cdr:x>
      <cdr:y>0</cdr:y>
    </cdr:from>
    <cdr:to>
      <cdr:x>1</cdr:x>
      <cdr:y>0.09628</cdr:y>
    </cdr:to>
    <cdr:sp macro="" textlink="">
      <cdr:nvSpPr>
        <cdr:cNvPr id="3" name="TextBox 13"/>
        <cdr:cNvSpPr txBox="1"/>
      </cdr:nvSpPr>
      <cdr:spPr>
        <a:xfrm xmlns:a="http://schemas.openxmlformats.org/drawingml/2006/main">
          <a:off x="-539552" y="-1779662"/>
          <a:ext cx="3528392" cy="277000"/>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CA" sz="1200" dirty="0"/>
            <a:t>How does Canada compare (</a:t>
          </a:r>
          <a:r>
            <a:rPr lang="en-CA" sz="1200" dirty="0" smtClean="0"/>
            <a:t>2016)?</a:t>
          </a:r>
          <a:endParaRPr lang="en-CA" sz="1200" dirty="0"/>
        </a:p>
      </cdr:txBody>
    </cdr:sp>
  </cdr:relSizeAnchor>
</c:userShapes>
</file>

<file path=ppt/drawings/drawing23.xml><?xml version="1.0" encoding="utf-8"?>
<c:userShapes xmlns:c="http://schemas.openxmlformats.org/drawingml/2006/chart">
  <cdr:relSizeAnchor xmlns:cdr="http://schemas.openxmlformats.org/drawingml/2006/chartDrawing">
    <cdr:from>
      <cdr:x>0</cdr:x>
      <cdr:y>0</cdr:y>
    </cdr:from>
    <cdr:to>
      <cdr:x>1</cdr:x>
      <cdr:y>0.11417</cdr:y>
    </cdr:to>
    <cdr:sp macro="" textlink="">
      <cdr:nvSpPr>
        <cdr:cNvPr id="2" name="TextBox 13"/>
        <cdr:cNvSpPr txBox="1"/>
      </cdr:nvSpPr>
      <cdr:spPr>
        <a:xfrm xmlns:a="http://schemas.openxmlformats.org/drawingml/2006/main">
          <a:off x="-502038" y="-2524126"/>
          <a:ext cx="3528392" cy="363215"/>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CA" sz="1400" dirty="0"/>
        </a:p>
      </cdr:txBody>
    </cdr:sp>
  </cdr:relSizeAnchor>
  <cdr:relSizeAnchor xmlns:cdr="http://schemas.openxmlformats.org/drawingml/2006/chartDrawing">
    <cdr:from>
      <cdr:x>0</cdr:x>
      <cdr:y>0</cdr:y>
    </cdr:from>
    <cdr:to>
      <cdr:x>1</cdr:x>
      <cdr:y>0.09628</cdr:y>
    </cdr:to>
    <cdr:sp macro="" textlink="">
      <cdr:nvSpPr>
        <cdr:cNvPr id="3" name="TextBox 13"/>
        <cdr:cNvSpPr txBox="1"/>
      </cdr:nvSpPr>
      <cdr:spPr>
        <a:xfrm xmlns:a="http://schemas.openxmlformats.org/drawingml/2006/main">
          <a:off x="-539552" y="-1779662"/>
          <a:ext cx="3528392" cy="277000"/>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CA" sz="1200" dirty="0"/>
            <a:t>How does Canada compare (</a:t>
          </a:r>
          <a:r>
            <a:rPr lang="en-CA" sz="1200" dirty="0" smtClean="0"/>
            <a:t>2016)?</a:t>
          </a:r>
          <a:endParaRPr lang="en-CA" sz="1200" dirty="0"/>
        </a:p>
      </cdr:txBody>
    </cdr:sp>
  </cdr:relSizeAnchor>
</c:userShapes>
</file>

<file path=ppt/drawings/drawing24.xml><?xml version="1.0" encoding="utf-8"?>
<c:userShapes xmlns:c="http://schemas.openxmlformats.org/drawingml/2006/chart">
  <cdr:relSizeAnchor xmlns:cdr="http://schemas.openxmlformats.org/drawingml/2006/chartDrawing">
    <cdr:from>
      <cdr:x>0</cdr:x>
      <cdr:y>0</cdr:y>
    </cdr:from>
    <cdr:to>
      <cdr:x>1</cdr:x>
      <cdr:y>0.11417</cdr:y>
    </cdr:to>
    <cdr:sp macro="" textlink="">
      <cdr:nvSpPr>
        <cdr:cNvPr id="2" name="TextBox 13"/>
        <cdr:cNvSpPr txBox="1"/>
      </cdr:nvSpPr>
      <cdr:spPr>
        <a:xfrm xmlns:a="http://schemas.openxmlformats.org/drawingml/2006/main">
          <a:off x="-502038" y="-2524126"/>
          <a:ext cx="3528392" cy="363215"/>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CA" sz="1400" dirty="0"/>
        </a:p>
      </cdr:txBody>
    </cdr:sp>
  </cdr:relSizeAnchor>
  <cdr:relSizeAnchor xmlns:cdr="http://schemas.openxmlformats.org/drawingml/2006/chartDrawing">
    <cdr:from>
      <cdr:x>0</cdr:x>
      <cdr:y>0</cdr:y>
    </cdr:from>
    <cdr:to>
      <cdr:x>1</cdr:x>
      <cdr:y>0.09628</cdr:y>
    </cdr:to>
    <cdr:sp macro="" textlink="">
      <cdr:nvSpPr>
        <cdr:cNvPr id="3" name="TextBox 13"/>
        <cdr:cNvSpPr txBox="1"/>
      </cdr:nvSpPr>
      <cdr:spPr>
        <a:xfrm xmlns:a="http://schemas.openxmlformats.org/drawingml/2006/main">
          <a:off x="-539552" y="-1779662"/>
          <a:ext cx="3528392" cy="277000"/>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CA" sz="1200" dirty="0"/>
            <a:t>How does Canada compare (</a:t>
          </a:r>
          <a:r>
            <a:rPr lang="en-CA" sz="1200" dirty="0" smtClean="0"/>
            <a:t>2016)?</a:t>
          </a:r>
          <a:endParaRPr lang="en-CA" sz="1200" dirty="0"/>
        </a:p>
      </cdr:txBody>
    </cdr:sp>
  </cdr:relSizeAnchor>
</c:userShapes>
</file>

<file path=ppt/drawings/drawing25.xml><?xml version="1.0" encoding="utf-8"?>
<c:userShapes xmlns:c="http://schemas.openxmlformats.org/drawingml/2006/chart">
  <cdr:relSizeAnchor xmlns:cdr="http://schemas.openxmlformats.org/drawingml/2006/chartDrawing">
    <cdr:from>
      <cdr:x>0</cdr:x>
      <cdr:y>0</cdr:y>
    </cdr:from>
    <cdr:to>
      <cdr:x>1</cdr:x>
      <cdr:y>0.11417</cdr:y>
    </cdr:to>
    <cdr:sp macro="" textlink="">
      <cdr:nvSpPr>
        <cdr:cNvPr id="2" name="TextBox 13"/>
        <cdr:cNvSpPr txBox="1"/>
      </cdr:nvSpPr>
      <cdr:spPr>
        <a:xfrm xmlns:a="http://schemas.openxmlformats.org/drawingml/2006/main">
          <a:off x="-502038" y="-2524126"/>
          <a:ext cx="3528392" cy="363215"/>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CA" sz="1400" dirty="0"/>
        </a:p>
      </cdr:txBody>
    </cdr:sp>
  </cdr:relSizeAnchor>
  <cdr:relSizeAnchor xmlns:cdr="http://schemas.openxmlformats.org/drawingml/2006/chartDrawing">
    <cdr:from>
      <cdr:x>0</cdr:x>
      <cdr:y>0</cdr:y>
    </cdr:from>
    <cdr:to>
      <cdr:x>1</cdr:x>
      <cdr:y>0.09628</cdr:y>
    </cdr:to>
    <cdr:sp macro="" textlink="">
      <cdr:nvSpPr>
        <cdr:cNvPr id="3" name="TextBox 13"/>
        <cdr:cNvSpPr txBox="1"/>
      </cdr:nvSpPr>
      <cdr:spPr>
        <a:xfrm xmlns:a="http://schemas.openxmlformats.org/drawingml/2006/main">
          <a:off x="-539552" y="-1779662"/>
          <a:ext cx="3528392" cy="277000"/>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CA" sz="1200" dirty="0"/>
            <a:t>How does Canada compare (</a:t>
          </a:r>
          <a:r>
            <a:rPr lang="en-CA" sz="1200" dirty="0" smtClean="0"/>
            <a:t>2016)?</a:t>
          </a:r>
          <a:endParaRPr lang="en-CA" sz="1200" dirty="0"/>
        </a:p>
      </cdr:txBody>
    </cdr:sp>
  </cdr:relSizeAnchor>
</c:userShapes>
</file>

<file path=ppt/drawings/drawing26.xml><?xml version="1.0" encoding="utf-8"?>
<c:userShapes xmlns:c="http://schemas.openxmlformats.org/drawingml/2006/chart">
  <cdr:relSizeAnchor xmlns:cdr="http://schemas.openxmlformats.org/drawingml/2006/chartDrawing">
    <cdr:from>
      <cdr:x>0</cdr:x>
      <cdr:y>0</cdr:y>
    </cdr:from>
    <cdr:to>
      <cdr:x>1</cdr:x>
      <cdr:y>0.08466</cdr:y>
    </cdr:to>
    <cdr:sp macro="" textlink="">
      <cdr:nvSpPr>
        <cdr:cNvPr id="2" name="TextBox 13"/>
        <cdr:cNvSpPr txBox="1"/>
      </cdr:nvSpPr>
      <cdr:spPr>
        <a:xfrm xmlns:a="http://schemas.openxmlformats.org/drawingml/2006/main">
          <a:off x="0" y="-2276872"/>
          <a:ext cx="3600400" cy="309711"/>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CA" sz="1200" dirty="0"/>
            <a:t>How does Canada compare (</a:t>
          </a:r>
          <a:r>
            <a:rPr lang="en-CA" sz="1200" dirty="0" smtClean="0"/>
            <a:t>2016)?</a:t>
          </a:r>
          <a:endParaRPr lang="en-CA" sz="1200" dirty="0"/>
        </a:p>
      </cdr:txBody>
    </cdr:sp>
  </cdr:relSizeAnchor>
</c:userShapes>
</file>

<file path=ppt/drawings/drawing27.xml><?xml version="1.0" encoding="utf-8"?>
<c:userShapes xmlns:c="http://schemas.openxmlformats.org/drawingml/2006/chart">
  <cdr:relSizeAnchor xmlns:cdr="http://schemas.openxmlformats.org/drawingml/2006/chartDrawing">
    <cdr:from>
      <cdr:x>0</cdr:x>
      <cdr:y>0</cdr:y>
    </cdr:from>
    <cdr:to>
      <cdr:x>1</cdr:x>
      <cdr:y>0.11417</cdr:y>
    </cdr:to>
    <cdr:sp macro="" textlink="">
      <cdr:nvSpPr>
        <cdr:cNvPr id="2" name="TextBox 13"/>
        <cdr:cNvSpPr txBox="1"/>
      </cdr:nvSpPr>
      <cdr:spPr>
        <a:xfrm xmlns:a="http://schemas.openxmlformats.org/drawingml/2006/main">
          <a:off x="-502038" y="-2524126"/>
          <a:ext cx="3528392" cy="363215"/>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CA" sz="1400" dirty="0"/>
        </a:p>
      </cdr:txBody>
    </cdr:sp>
  </cdr:relSizeAnchor>
  <cdr:relSizeAnchor xmlns:cdr="http://schemas.openxmlformats.org/drawingml/2006/chartDrawing">
    <cdr:from>
      <cdr:x>0</cdr:x>
      <cdr:y>0</cdr:y>
    </cdr:from>
    <cdr:to>
      <cdr:x>1</cdr:x>
      <cdr:y>0.09628</cdr:y>
    </cdr:to>
    <cdr:sp macro="" textlink="">
      <cdr:nvSpPr>
        <cdr:cNvPr id="3" name="TextBox 13"/>
        <cdr:cNvSpPr txBox="1"/>
      </cdr:nvSpPr>
      <cdr:spPr>
        <a:xfrm xmlns:a="http://schemas.openxmlformats.org/drawingml/2006/main">
          <a:off x="-539552" y="-1779662"/>
          <a:ext cx="3528392" cy="277000"/>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CA" sz="1200" dirty="0"/>
            <a:t>How does Canada compare (</a:t>
          </a:r>
          <a:r>
            <a:rPr lang="en-CA" sz="1200" dirty="0" smtClean="0"/>
            <a:t>2016)?</a:t>
          </a:r>
          <a:endParaRPr lang="en-CA" sz="1200" dirty="0"/>
        </a:p>
      </cdr:txBody>
    </cdr:sp>
  </cdr:relSizeAnchor>
</c:userShapes>
</file>

<file path=ppt/drawings/drawing28.xml><?xml version="1.0" encoding="utf-8"?>
<c:userShapes xmlns:c="http://schemas.openxmlformats.org/drawingml/2006/chart">
  <cdr:relSizeAnchor xmlns:cdr="http://schemas.openxmlformats.org/drawingml/2006/chartDrawing">
    <cdr:from>
      <cdr:x>0</cdr:x>
      <cdr:y>0</cdr:y>
    </cdr:from>
    <cdr:to>
      <cdr:x>1</cdr:x>
      <cdr:y>0.08478</cdr:y>
    </cdr:to>
    <cdr:sp macro="" textlink="">
      <cdr:nvSpPr>
        <cdr:cNvPr id="2" name="TextBox 13"/>
        <cdr:cNvSpPr txBox="1"/>
      </cdr:nvSpPr>
      <cdr:spPr>
        <a:xfrm xmlns:a="http://schemas.openxmlformats.org/drawingml/2006/main">
          <a:off x="0" y="0"/>
          <a:ext cx="3600400" cy="369310"/>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CA" sz="1200" dirty="0"/>
            <a:t>How does Canada compare (</a:t>
          </a:r>
          <a:r>
            <a:rPr lang="en-CA" sz="1200" dirty="0" smtClean="0"/>
            <a:t>2016)?</a:t>
          </a:r>
          <a:endParaRPr lang="en-CA" sz="1200" dirty="0"/>
        </a:p>
      </cdr:txBody>
    </cdr:sp>
  </cdr:relSizeAnchor>
</c:userShapes>
</file>

<file path=ppt/drawings/drawing29.xml><?xml version="1.0" encoding="utf-8"?>
<c:userShapes xmlns:c="http://schemas.openxmlformats.org/drawingml/2006/chart">
  <cdr:relSizeAnchor xmlns:cdr="http://schemas.openxmlformats.org/drawingml/2006/chartDrawing">
    <cdr:from>
      <cdr:x>0</cdr:x>
      <cdr:y>0</cdr:y>
    </cdr:from>
    <cdr:to>
      <cdr:x>1</cdr:x>
      <cdr:y>0.08478</cdr:y>
    </cdr:to>
    <cdr:sp macro="" textlink="">
      <cdr:nvSpPr>
        <cdr:cNvPr id="2" name="TextBox 13"/>
        <cdr:cNvSpPr txBox="1"/>
      </cdr:nvSpPr>
      <cdr:spPr>
        <a:xfrm xmlns:a="http://schemas.openxmlformats.org/drawingml/2006/main">
          <a:off x="0" y="0"/>
          <a:ext cx="3600400" cy="369310"/>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CA" sz="1200" dirty="0"/>
            <a:t>How does Canada compare (</a:t>
          </a:r>
          <a:r>
            <a:rPr lang="en-CA" sz="1200" dirty="0" smtClean="0"/>
            <a:t>2016)?</a:t>
          </a:r>
          <a:endParaRPr lang="en-CA" sz="1200" dirty="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1</cdr:x>
      <cdr:y>0.08466</cdr:y>
    </cdr:to>
    <cdr:sp macro="" textlink="">
      <cdr:nvSpPr>
        <cdr:cNvPr id="2" name="TextBox 13"/>
        <cdr:cNvSpPr txBox="1"/>
      </cdr:nvSpPr>
      <cdr:spPr>
        <a:xfrm xmlns:a="http://schemas.openxmlformats.org/drawingml/2006/main">
          <a:off x="0" y="-2404604"/>
          <a:ext cx="3600400" cy="369333"/>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CA" sz="1200" dirty="0"/>
            <a:t>How does Canada compare (</a:t>
          </a:r>
          <a:r>
            <a:rPr lang="en-CA" sz="1200" dirty="0" smtClean="0"/>
            <a:t>2016)?</a:t>
          </a:r>
          <a:endParaRPr lang="en-CA" sz="1200" dirty="0"/>
        </a:p>
      </cdr:txBody>
    </cdr:sp>
  </cdr:relSizeAnchor>
</c:userShapes>
</file>

<file path=ppt/drawings/drawing30.xml><?xml version="1.0" encoding="utf-8"?>
<c:userShapes xmlns:c="http://schemas.openxmlformats.org/drawingml/2006/chart">
  <cdr:relSizeAnchor xmlns:cdr="http://schemas.openxmlformats.org/drawingml/2006/chartDrawing">
    <cdr:from>
      <cdr:x>0</cdr:x>
      <cdr:y>0</cdr:y>
    </cdr:from>
    <cdr:to>
      <cdr:x>1</cdr:x>
      <cdr:y>0.11417</cdr:y>
    </cdr:to>
    <cdr:sp macro="" textlink="">
      <cdr:nvSpPr>
        <cdr:cNvPr id="2" name="TextBox 13"/>
        <cdr:cNvSpPr txBox="1"/>
      </cdr:nvSpPr>
      <cdr:spPr>
        <a:xfrm xmlns:a="http://schemas.openxmlformats.org/drawingml/2006/main">
          <a:off x="-502038" y="-2524126"/>
          <a:ext cx="3528392" cy="363215"/>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CA" sz="1400" dirty="0"/>
        </a:p>
      </cdr:txBody>
    </cdr:sp>
  </cdr:relSizeAnchor>
  <cdr:relSizeAnchor xmlns:cdr="http://schemas.openxmlformats.org/drawingml/2006/chartDrawing">
    <cdr:from>
      <cdr:x>0</cdr:x>
      <cdr:y>0</cdr:y>
    </cdr:from>
    <cdr:to>
      <cdr:x>1</cdr:x>
      <cdr:y>0.09628</cdr:y>
    </cdr:to>
    <cdr:sp macro="" textlink="">
      <cdr:nvSpPr>
        <cdr:cNvPr id="3" name="TextBox 13"/>
        <cdr:cNvSpPr txBox="1"/>
      </cdr:nvSpPr>
      <cdr:spPr>
        <a:xfrm xmlns:a="http://schemas.openxmlformats.org/drawingml/2006/main">
          <a:off x="-539552" y="-1779662"/>
          <a:ext cx="3528392" cy="277000"/>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CA" sz="1200" dirty="0"/>
            <a:t>How does Canada compare (</a:t>
          </a:r>
          <a:r>
            <a:rPr lang="en-CA" sz="1200" dirty="0" smtClean="0"/>
            <a:t>2016)?</a:t>
          </a:r>
          <a:endParaRPr lang="en-CA" sz="1200" dirty="0"/>
        </a:p>
      </cdr:txBody>
    </cdr:sp>
  </cdr:relSizeAnchor>
</c:userShapes>
</file>

<file path=ppt/drawings/drawing31.xml><?xml version="1.0" encoding="utf-8"?>
<c:userShapes xmlns:c="http://schemas.openxmlformats.org/drawingml/2006/chart">
  <cdr:relSizeAnchor xmlns:cdr="http://schemas.openxmlformats.org/drawingml/2006/chartDrawing">
    <cdr:from>
      <cdr:x>0</cdr:x>
      <cdr:y>0</cdr:y>
    </cdr:from>
    <cdr:to>
      <cdr:x>1</cdr:x>
      <cdr:y>0.11417</cdr:y>
    </cdr:to>
    <cdr:sp macro="" textlink="">
      <cdr:nvSpPr>
        <cdr:cNvPr id="2" name="TextBox 13"/>
        <cdr:cNvSpPr txBox="1"/>
      </cdr:nvSpPr>
      <cdr:spPr>
        <a:xfrm xmlns:a="http://schemas.openxmlformats.org/drawingml/2006/main">
          <a:off x="-502038" y="-2524126"/>
          <a:ext cx="3528392" cy="363215"/>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CA" sz="1400" dirty="0"/>
        </a:p>
      </cdr:txBody>
    </cdr:sp>
  </cdr:relSizeAnchor>
  <cdr:relSizeAnchor xmlns:cdr="http://schemas.openxmlformats.org/drawingml/2006/chartDrawing">
    <cdr:from>
      <cdr:x>0</cdr:x>
      <cdr:y>0</cdr:y>
    </cdr:from>
    <cdr:to>
      <cdr:x>1</cdr:x>
      <cdr:y>0.09628</cdr:y>
    </cdr:to>
    <cdr:sp macro="" textlink="">
      <cdr:nvSpPr>
        <cdr:cNvPr id="3" name="TextBox 13"/>
        <cdr:cNvSpPr txBox="1"/>
      </cdr:nvSpPr>
      <cdr:spPr>
        <a:xfrm xmlns:a="http://schemas.openxmlformats.org/drawingml/2006/main">
          <a:off x="-539552" y="-1779662"/>
          <a:ext cx="3528392" cy="277000"/>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CA" sz="1200" dirty="0"/>
            <a:t>How does Canada compare (</a:t>
          </a:r>
          <a:r>
            <a:rPr lang="en-CA" sz="1200" dirty="0" smtClean="0"/>
            <a:t>2016)?</a:t>
          </a:r>
          <a:endParaRPr lang="en-CA" sz="1200" dirty="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1</cdr:x>
      <cdr:y>0.07167</cdr:y>
    </cdr:to>
    <cdr:sp macro="" textlink="">
      <cdr:nvSpPr>
        <cdr:cNvPr id="2" name="TextBox 10"/>
        <cdr:cNvSpPr txBox="1"/>
      </cdr:nvSpPr>
      <cdr:spPr>
        <a:xfrm xmlns:a="http://schemas.openxmlformats.org/drawingml/2006/main">
          <a:off x="0" y="0"/>
          <a:ext cx="3744416" cy="276999"/>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CA" sz="1200" dirty="0">
              <a:latin typeface="Arial" panose="020B0604020202020204" pitchFamily="34" charset="0"/>
              <a:cs typeface="Arial" panose="020B0604020202020204" pitchFamily="34" charset="0"/>
            </a:rPr>
            <a:t>Comparison by year</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1</cdr:x>
      <cdr:y>0.08076</cdr:y>
    </cdr:to>
    <cdr:sp macro="" textlink="">
      <cdr:nvSpPr>
        <cdr:cNvPr id="3" name="Rectangle 2"/>
        <cdr:cNvSpPr/>
      </cdr:nvSpPr>
      <cdr:spPr>
        <a:xfrm xmlns:a="http://schemas.openxmlformats.org/drawingml/2006/main">
          <a:off x="0" y="0"/>
          <a:ext cx="3744000" cy="276999"/>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lvl="0" algn="ctr" fontAlgn="base">
            <a:spcBef>
              <a:spcPct val="50000"/>
            </a:spcBef>
            <a:spcAft>
              <a:spcPct val="0"/>
            </a:spcAft>
          </a:pPr>
          <a:r>
            <a:rPr lang="en-CA" sz="1200" b="1" dirty="0" smtClean="0">
              <a:latin typeface="Arial" panose="020B0604020202020204" pitchFamily="34" charset="0"/>
              <a:cs typeface="Arial" panose="020B0604020202020204" pitchFamily="34" charset="0"/>
            </a:rPr>
            <a:t>Same- </a:t>
          </a:r>
          <a:r>
            <a:rPr lang="en-CA" sz="1200" b="1" dirty="0">
              <a:latin typeface="Arial" panose="020B0604020202020204" pitchFamily="34" charset="0"/>
              <a:cs typeface="Arial" panose="020B0604020202020204" pitchFamily="34" charset="0"/>
            </a:rPr>
            <a:t>or </a:t>
          </a:r>
          <a:r>
            <a:rPr lang="en-CA" sz="1200" b="1" dirty="0" smtClean="0">
              <a:latin typeface="Arial" panose="020B0604020202020204" pitchFamily="34" charset="0"/>
              <a:cs typeface="Arial" panose="020B0604020202020204" pitchFamily="34" charset="0"/>
            </a:rPr>
            <a:t>next-day appointments</a:t>
          </a:r>
          <a:endParaRPr lang="en-CA" sz="1200" b="1" dirty="0">
            <a:latin typeface="Arial" panose="020B0604020202020204" pitchFamily="34" charset="0"/>
            <a:cs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cdr:y>
    </cdr:from>
    <cdr:to>
      <cdr:x>1</cdr:x>
      <cdr:y>0.08089</cdr:y>
    </cdr:to>
    <cdr:sp macro="" textlink="">
      <cdr:nvSpPr>
        <cdr:cNvPr id="3" name="Rectangle 2"/>
        <cdr:cNvSpPr/>
      </cdr:nvSpPr>
      <cdr:spPr>
        <a:xfrm xmlns:a="http://schemas.openxmlformats.org/drawingml/2006/main">
          <a:off x="0" y="0"/>
          <a:ext cx="3744000" cy="276999"/>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lvl="0" algn="ctr" fontAlgn="base">
            <a:spcBef>
              <a:spcPct val="50000"/>
            </a:spcBef>
            <a:spcAft>
              <a:spcPct val="0"/>
            </a:spcAft>
          </a:pPr>
          <a:r>
            <a:rPr lang="en-CA" sz="1200" b="1" dirty="0" smtClean="0">
              <a:latin typeface="Arial" panose="020B0604020202020204" pitchFamily="34" charset="0"/>
              <a:cs typeface="Arial" panose="020B0604020202020204" pitchFamily="34" charset="0"/>
            </a:rPr>
            <a:t>After-hours </a:t>
          </a:r>
          <a:r>
            <a:rPr lang="en-CA" sz="1200" b="1" dirty="0">
              <a:latin typeface="Arial" panose="020B0604020202020204" pitchFamily="34" charset="0"/>
              <a:cs typeface="Arial" panose="020B0604020202020204" pitchFamily="34" charset="0"/>
            </a:rPr>
            <a:t>care </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cdr:y>
    </cdr:from>
    <cdr:to>
      <cdr:x>1</cdr:x>
      <cdr:y>0.08478</cdr:y>
    </cdr:to>
    <cdr:sp macro="" textlink="">
      <cdr:nvSpPr>
        <cdr:cNvPr id="2" name="TextBox 13"/>
        <cdr:cNvSpPr txBox="1"/>
      </cdr:nvSpPr>
      <cdr:spPr>
        <a:xfrm xmlns:a="http://schemas.openxmlformats.org/drawingml/2006/main">
          <a:off x="0" y="0"/>
          <a:ext cx="3600400" cy="369310"/>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CA" sz="1200" dirty="0"/>
            <a:t>How does Canada compare (</a:t>
          </a:r>
          <a:r>
            <a:rPr lang="en-CA" sz="1200" dirty="0" smtClean="0"/>
            <a:t>2016)?</a:t>
          </a:r>
          <a:endParaRPr lang="en-CA" sz="1200" dirty="0"/>
        </a:p>
      </cdr:txBody>
    </cdr:sp>
  </cdr:relSizeAnchor>
</c:userShapes>
</file>

<file path=ppt/drawings/drawing8.xml><?xml version="1.0" encoding="utf-8"?>
<c:userShapes xmlns:c="http://schemas.openxmlformats.org/drawingml/2006/chart">
  <cdr:relSizeAnchor xmlns:cdr="http://schemas.openxmlformats.org/drawingml/2006/chartDrawing">
    <cdr:from>
      <cdr:x>0.04649</cdr:x>
      <cdr:y>0</cdr:y>
    </cdr:from>
    <cdr:to>
      <cdr:x>1</cdr:x>
      <cdr:y>0.09486</cdr:y>
    </cdr:to>
    <cdr:sp macro="" textlink="">
      <cdr:nvSpPr>
        <cdr:cNvPr id="2" name="TextBox 10"/>
        <cdr:cNvSpPr txBox="1"/>
      </cdr:nvSpPr>
      <cdr:spPr>
        <a:xfrm xmlns:a="http://schemas.openxmlformats.org/drawingml/2006/main">
          <a:off x="190824" y="-3037620"/>
          <a:ext cx="3913632" cy="307777"/>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CA" sz="1400" dirty="0"/>
            <a:t>Comparison by year</a:t>
          </a: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0.08063</cdr:y>
    </cdr:from>
    <cdr:to>
      <cdr:x>1</cdr:x>
      <cdr:y>0.19577</cdr:y>
    </cdr:to>
    <cdr:sp macro="" textlink="">
      <cdr:nvSpPr>
        <cdr:cNvPr id="2" name="TextBox 5"/>
        <cdr:cNvSpPr txBox="1"/>
      </cdr:nvSpPr>
      <cdr:spPr>
        <a:xfrm xmlns:a="http://schemas.openxmlformats.org/drawingml/2006/main">
          <a:off x="0" y="193973"/>
          <a:ext cx="1828422" cy="2769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CA" sz="1200" b="0" dirty="0" smtClean="0">
              <a:latin typeface="Arial" panose="020B0604020202020204" pitchFamily="34" charset="0"/>
              <a:cs typeface="Arial" panose="020B0604020202020204" pitchFamily="34" charset="0"/>
            </a:rPr>
            <a:t>Canada</a:t>
          </a:r>
          <a:endParaRPr lang="en-CA" sz="1200" b="0"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032B81D-C73D-4805-B3FB-63DB16DF897A}" type="datetimeFigureOut">
              <a:rPr lang="en-CA" smtClean="0"/>
              <a:t>16/02/2017</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5991637-67B9-4B35-BA1C-F152207CE7A9}" type="slidenum">
              <a:rPr lang="en-CA" smtClean="0"/>
              <a:t>‹#›</a:t>
            </a:fld>
            <a:endParaRPr lang="en-CA"/>
          </a:p>
        </p:txBody>
      </p:sp>
    </p:spTree>
    <p:extLst>
      <p:ext uri="{BB962C8B-B14F-4D97-AF65-F5344CB8AC3E}">
        <p14:creationId xmlns:p14="http://schemas.microsoft.com/office/powerpoint/2010/main" val="2333737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402DA7F-9FF9-483D-A1DE-8000C11127BD}" type="datetimeFigureOut">
              <a:rPr lang="en-CA" smtClean="0"/>
              <a:t>16/02/2017</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5A1B70D-1567-45F2-A648-7E3BD1163FAE}" type="slidenum">
              <a:rPr lang="en-CA" smtClean="0"/>
              <a:t>‹#›</a:t>
            </a:fld>
            <a:endParaRPr lang="en-CA"/>
          </a:p>
        </p:txBody>
      </p:sp>
    </p:spTree>
    <p:extLst>
      <p:ext uri="{BB962C8B-B14F-4D97-AF65-F5344CB8AC3E}">
        <p14:creationId xmlns:p14="http://schemas.microsoft.com/office/powerpoint/2010/main" val="2149676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5A1B70D-1567-45F2-A648-7E3BD1163FAE}" type="slidenum">
              <a:rPr lang="en-CA" smtClean="0"/>
              <a:t>1</a:t>
            </a:fld>
            <a:endParaRPr lang="en-CA"/>
          </a:p>
        </p:txBody>
      </p:sp>
    </p:spTree>
    <p:extLst>
      <p:ext uri="{BB962C8B-B14F-4D97-AF65-F5344CB8AC3E}">
        <p14:creationId xmlns:p14="http://schemas.microsoft.com/office/powerpoint/2010/main" val="3499012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EFAB41C-FD90-4738-AB93-EE25286F6313}" type="slidenum">
              <a:rPr lang="en-CA" smtClean="0"/>
              <a:t>17</a:t>
            </a:fld>
            <a:endParaRPr lang="en-CA" dirty="0"/>
          </a:p>
        </p:txBody>
      </p:sp>
    </p:spTree>
    <p:extLst>
      <p:ext uri="{BB962C8B-B14F-4D97-AF65-F5344CB8AC3E}">
        <p14:creationId xmlns:p14="http://schemas.microsoft.com/office/powerpoint/2010/main" val="2753778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EFAB41C-FD90-4738-AB93-EE25286F6313}" type="slidenum">
              <a:rPr lang="en-CA" smtClean="0"/>
              <a:t>18</a:t>
            </a:fld>
            <a:endParaRPr lang="en-CA" dirty="0"/>
          </a:p>
        </p:txBody>
      </p:sp>
    </p:spTree>
    <p:extLst>
      <p:ext uri="{BB962C8B-B14F-4D97-AF65-F5344CB8AC3E}">
        <p14:creationId xmlns:p14="http://schemas.microsoft.com/office/powerpoint/2010/main" val="3925474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31774">
              <a:defRPr/>
            </a:pPr>
            <a:r>
              <a:rPr lang="en-CA" sz="900" b="1" dirty="0">
                <a:latin typeface="Arial" panose="020B0604020202020204" pitchFamily="34" charset="0"/>
                <a:cs typeface="Arial" panose="020B0604020202020204" pitchFamily="34" charset="0"/>
              </a:rPr>
              <a:t>Source</a:t>
            </a:r>
          </a:p>
          <a:p>
            <a:pPr defTabSz="931774">
              <a:defRPr/>
            </a:pPr>
            <a:r>
              <a:rPr lang="en-CA" sz="900" dirty="0">
                <a:latin typeface="Arial" panose="020B0604020202020204" pitchFamily="34" charset="0"/>
                <a:cs typeface="Arial" panose="020B0604020202020204" pitchFamily="34" charset="0"/>
              </a:rPr>
              <a:t>* Canadian Institute for Health Information. </a:t>
            </a:r>
            <a:r>
              <a:rPr lang="en-US" sz="900" dirty="0">
                <a:latin typeface="Arial" panose="020B0604020202020204" pitchFamily="34" charset="0"/>
                <a:cs typeface="Arial" panose="020B0604020202020204" pitchFamily="34" charset="0"/>
              </a:rPr>
              <a:t>Nearly 1 in 5 patient visits to emergency could potentially be treated elsewhere [media release]. November 6, 2014. https://www.cihi.ca/en/types-of-care/hospital-care/emergency-and-ambulatory-care/nearly-1-in-5-patient-visits-to-emergency. </a:t>
            </a:r>
            <a:endParaRPr lang="en-CA" sz="9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FAB41C-FD90-4738-AB93-EE25286F6313}" type="slidenum">
              <a:rPr lang="en-CA" smtClean="0">
                <a:solidFill>
                  <a:prstClr val="black"/>
                </a:solidFill>
              </a:rPr>
              <a:pPr/>
              <a:t>19</a:t>
            </a:fld>
            <a:endParaRPr lang="en-CA" dirty="0">
              <a:solidFill>
                <a:prstClr val="black"/>
              </a:solidFill>
            </a:endParaRPr>
          </a:p>
        </p:txBody>
      </p:sp>
    </p:spTree>
    <p:extLst>
      <p:ext uri="{BB962C8B-B14F-4D97-AF65-F5344CB8AC3E}">
        <p14:creationId xmlns:p14="http://schemas.microsoft.com/office/powerpoint/2010/main" val="996177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EFAB41C-FD90-4738-AB93-EE25286F6313}" type="slidenum">
              <a:rPr lang="en-CA" smtClean="0">
                <a:solidFill>
                  <a:prstClr val="black"/>
                </a:solidFill>
              </a:rPr>
              <a:pPr/>
              <a:t>20</a:t>
            </a:fld>
            <a:endParaRPr lang="en-CA" dirty="0">
              <a:solidFill>
                <a:prstClr val="black"/>
              </a:solidFill>
            </a:endParaRPr>
          </a:p>
        </p:txBody>
      </p:sp>
    </p:spTree>
    <p:extLst>
      <p:ext uri="{BB962C8B-B14F-4D97-AF65-F5344CB8AC3E}">
        <p14:creationId xmlns:p14="http://schemas.microsoft.com/office/powerpoint/2010/main" val="996177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31774">
              <a:defRPr/>
            </a:pPr>
            <a:r>
              <a:rPr lang="en-CA" sz="900" b="1" dirty="0">
                <a:latin typeface="Arial" panose="020B0604020202020204" pitchFamily="34" charset="0"/>
                <a:cs typeface="Arial" panose="020B0604020202020204" pitchFamily="34" charset="0"/>
              </a:rPr>
              <a:t>Source</a:t>
            </a:r>
          </a:p>
          <a:p>
            <a:pPr defTabSz="931774">
              <a:defRPr/>
            </a:pPr>
            <a:r>
              <a:rPr lang="en-CA" sz="900" dirty="0" smtClean="0">
                <a:latin typeface="Arial" panose="020B0604020202020204" pitchFamily="34" charset="0"/>
                <a:cs typeface="Arial" panose="020B0604020202020204" pitchFamily="34" charset="0"/>
              </a:rPr>
              <a:t>* Canadian </a:t>
            </a:r>
            <a:r>
              <a:rPr lang="en-CA" sz="900" dirty="0">
                <a:latin typeface="Arial" panose="020B0604020202020204" pitchFamily="34" charset="0"/>
                <a:cs typeface="Arial" panose="020B0604020202020204" pitchFamily="34" charset="0"/>
              </a:rPr>
              <a:t>Institute for Health Information. </a:t>
            </a:r>
            <a:r>
              <a:rPr lang="en-US" sz="900" i="1" dirty="0">
                <a:solidFill>
                  <a:srgbClr val="0070C0"/>
                </a:solidFill>
                <a:latin typeface="Arial" panose="020B0604020202020204" pitchFamily="34" charset="0"/>
                <a:cs typeface="Arial" panose="020B0604020202020204" pitchFamily="34" charset="0"/>
              </a:rPr>
              <a:t>Sources of Potentially Avoidable Emergency Department Visits</a:t>
            </a:r>
            <a:r>
              <a:rPr lang="en-US" sz="900" dirty="0">
                <a:latin typeface="Arial" panose="020B0604020202020204" pitchFamily="34" charset="0"/>
                <a:cs typeface="Arial" panose="020B0604020202020204" pitchFamily="34" charset="0"/>
              </a:rPr>
              <a:t>. </a:t>
            </a:r>
            <a:r>
              <a:rPr lang="en-CA" sz="900" dirty="0">
                <a:latin typeface="Arial" panose="020B0604020202020204" pitchFamily="34" charset="0"/>
                <a:cs typeface="Arial" panose="020B0604020202020204" pitchFamily="34" charset="0"/>
              </a:rPr>
              <a:t>2014. https://secure.cihi.ca/estore/productFamily.htm?locale=en&amp;pf=PFC2708. </a:t>
            </a:r>
            <a:endParaRPr lang="fr-CA" sz="900" dirty="0">
              <a:latin typeface="Arial" panose="020B0604020202020204" pitchFamily="34" charset="0"/>
              <a:cs typeface="Arial" panose="020B0604020202020204" pitchFamily="34" charset="0"/>
            </a:endParaRPr>
          </a:p>
          <a:p>
            <a:endParaRPr lang="en-CA" sz="900" dirty="0"/>
          </a:p>
        </p:txBody>
      </p:sp>
      <p:sp>
        <p:nvSpPr>
          <p:cNvPr id="4" name="Slide Number Placeholder 3"/>
          <p:cNvSpPr>
            <a:spLocks noGrp="1"/>
          </p:cNvSpPr>
          <p:nvPr>
            <p:ph type="sldNum" sz="quarter" idx="10"/>
          </p:nvPr>
        </p:nvSpPr>
        <p:spPr/>
        <p:txBody>
          <a:bodyPr/>
          <a:lstStyle/>
          <a:p>
            <a:fld id="{DEFAB41C-FD90-4738-AB93-EE25286F6313}" type="slidenum">
              <a:rPr lang="en-CA" smtClean="0"/>
              <a:t>21</a:t>
            </a:fld>
            <a:endParaRPr lang="en-CA" dirty="0"/>
          </a:p>
        </p:txBody>
      </p:sp>
    </p:spTree>
    <p:extLst>
      <p:ext uri="{BB962C8B-B14F-4D97-AF65-F5344CB8AC3E}">
        <p14:creationId xmlns:p14="http://schemas.microsoft.com/office/powerpoint/2010/main" val="996177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EFAB41C-FD90-4738-AB93-EE25286F6313}" type="slidenum">
              <a:rPr lang="en-CA" smtClean="0"/>
              <a:t>22</a:t>
            </a:fld>
            <a:endParaRPr lang="en-CA" dirty="0"/>
          </a:p>
        </p:txBody>
      </p:sp>
    </p:spTree>
    <p:extLst>
      <p:ext uri="{BB962C8B-B14F-4D97-AF65-F5344CB8AC3E}">
        <p14:creationId xmlns:p14="http://schemas.microsoft.com/office/powerpoint/2010/main" val="2626074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EFAB41C-FD90-4738-AB93-EE25286F6313}" type="slidenum">
              <a:rPr lang="en-CA" smtClean="0"/>
              <a:t>24</a:t>
            </a:fld>
            <a:endParaRPr lang="en-CA" dirty="0"/>
          </a:p>
        </p:txBody>
      </p:sp>
    </p:spTree>
    <p:extLst>
      <p:ext uri="{BB962C8B-B14F-4D97-AF65-F5344CB8AC3E}">
        <p14:creationId xmlns:p14="http://schemas.microsoft.com/office/powerpoint/2010/main" val="2064588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31774">
              <a:defRPr/>
            </a:pPr>
            <a:r>
              <a:rPr lang="en-CA" sz="900" b="1" dirty="0">
                <a:latin typeface="Arial" panose="020B0604020202020204" pitchFamily="34" charset="0"/>
                <a:cs typeface="Arial" panose="020B0604020202020204" pitchFamily="34" charset="0"/>
              </a:rPr>
              <a:t>Sources</a:t>
            </a:r>
          </a:p>
          <a:p>
            <a:pPr defTabSz="931774">
              <a:defRPr/>
            </a:pPr>
            <a:r>
              <a:rPr lang="en-CA" sz="900" dirty="0">
                <a:latin typeface="Arial" panose="020B0604020202020204" pitchFamily="34" charset="0"/>
                <a:cs typeface="Arial" panose="020B0604020202020204" pitchFamily="34" charset="0"/>
              </a:rPr>
              <a:t>* Organisation for Economic Co-operation and Development. OECD Health Statistics </a:t>
            </a:r>
            <a:r>
              <a:rPr lang="en-CA" sz="900" dirty="0" smtClean="0">
                <a:latin typeface="Arial" panose="020B0604020202020204" pitchFamily="34" charset="0"/>
                <a:cs typeface="Arial" panose="020B0604020202020204" pitchFamily="34" charset="0"/>
              </a:rPr>
              <a:t>2016. </a:t>
            </a:r>
            <a:r>
              <a:rPr lang="en-CA" sz="900" dirty="0">
                <a:latin typeface="Arial" panose="020B0604020202020204" pitchFamily="34" charset="0"/>
                <a:cs typeface="Arial" panose="020B0604020202020204" pitchFamily="34" charset="0"/>
              </a:rPr>
              <a:t>Accessed November </a:t>
            </a:r>
            <a:r>
              <a:rPr lang="en-CA" sz="900" dirty="0" smtClean="0">
                <a:latin typeface="Arial" panose="020B0604020202020204" pitchFamily="34" charset="0"/>
                <a:cs typeface="Arial" panose="020B0604020202020204" pitchFamily="34" charset="0"/>
              </a:rPr>
              <a:t>1, </a:t>
            </a:r>
            <a:r>
              <a:rPr lang="en-CA" sz="900" dirty="0">
                <a:latin typeface="Arial" panose="020B0604020202020204" pitchFamily="34" charset="0"/>
                <a:cs typeface="Arial" panose="020B0604020202020204" pitchFamily="34" charset="0"/>
              </a:rPr>
              <a:t>2016. http://www.oecd.org/els/health-systems/health-data.htm. </a:t>
            </a:r>
          </a:p>
          <a:p>
            <a:pPr defTabSz="931774">
              <a:defRPr/>
            </a:pPr>
            <a:r>
              <a:rPr lang="en-CA" sz="900" dirty="0">
                <a:latin typeface="Arial" panose="020B0604020202020204" pitchFamily="34" charset="0"/>
                <a:cs typeface="Arial" panose="020B0604020202020204" pitchFamily="34" charset="0"/>
              </a:rPr>
              <a:t>* National Ambulatory Care Reporting System and Hospital Morbidity Database, 2014, Canadian Institute for Health Information.</a:t>
            </a:r>
          </a:p>
        </p:txBody>
      </p:sp>
      <p:sp>
        <p:nvSpPr>
          <p:cNvPr id="4" name="Slide Number Placeholder 3"/>
          <p:cNvSpPr>
            <a:spLocks noGrp="1"/>
          </p:cNvSpPr>
          <p:nvPr>
            <p:ph type="sldNum" sz="quarter" idx="10"/>
          </p:nvPr>
        </p:nvSpPr>
        <p:spPr/>
        <p:txBody>
          <a:bodyPr/>
          <a:lstStyle/>
          <a:p>
            <a:fld id="{DEFAB41C-FD90-4738-AB93-EE25286F6313}" type="slidenum">
              <a:rPr lang="en-CA" smtClean="0"/>
              <a:t>26</a:t>
            </a:fld>
            <a:endParaRPr lang="en-CA" dirty="0"/>
          </a:p>
        </p:txBody>
      </p:sp>
    </p:spTree>
    <p:extLst>
      <p:ext uri="{BB962C8B-B14F-4D97-AF65-F5344CB8AC3E}">
        <p14:creationId xmlns:p14="http://schemas.microsoft.com/office/powerpoint/2010/main" val="989325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EFAB41C-FD90-4738-AB93-EE25286F6313}" type="slidenum">
              <a:rPr lang="en-CA" smtClean="0"/>
              <a:t>28</a:t>
            </a:fld>
            <a:endParaRPr lang="en-CA" dirty="0"/>
          </a:p>
        </p:txBody>
      </p:sp>
    </p:spTree>
    <p:extLst>
      <p:ext uri="{BB962C8B-B14F-4D97-AF65-F5344CB8AC3E}">
        <p14:creationId xmlns:p14="http://schemas.microsoft.com/office/powerpoint/2010/main" val="824190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900" b="1" dirty="0">
                <a:latin typeface="Arial" panose="020B0604020202020204" pitchFamily="34" charset="0"/>
                <a:cs typeface="Arial" panose="020B0604020202020204" pitchFamily="34" charset="0"/>
              </a:rPr>
              <a:t>Source</a:t>
            </a:r>
          </a:p>
          <a:p>
            <a:r>
              <a:rPr lang="en-US" sz="900" dirty="0">
                <a:latin typeface="Arial" panose="020B0604020202020204" pitchFamily="34" charset="0"/>
                <a:cs typeface="Arial" panose="020B0604020202020204" pitchFamily="34" charset="0"/>
              </a:rPr>
              <a:t>* Statistics Canada. Table 105-0545: Household food insecurity measures, by living arrangement, Canada, provinces and territories, occasional. Accessed November 1, 2016. http://www5.statcan.gc.ca/cansim/a26?lang=eng&amp;id=1050545. </a:t>
            </a:r>
          </a:p>
        </p:txBody>
      </p:sp>
      <p:sp>
        <p:nvSpPr>
          <p:cNvPr id="4" name="Slide Number Placeholder 3"/>
          <p:cNvSpPr>
            <a:spLocks noGrp="1"/>
          </p:cNvSpPr>
          <p:nvPr>
            <p:ph type="sldNum" sz="quarter" idx="10"/>
          </p:nvPr>
        </p:nvSpPr>
        <p:spPr/>
        <p:txBody>
          <a:bodyPr/>
          <a:lstStyle/>
          <a:p>
            <a:fld id="{DEFAB41C-FD90-4738-AB93-EE25286F6313}" type="slidenum">
              <a:rPr lang="en-CA" smtClean="0"/>
              <a:t>29</a:t>
            </a:fld>
            <a:endParaRPr lang="en-CA" dirty="0"/>
          </a:p>
        </p:txBody>
      </p:sp>
    </p:spTree>
    <p:extLst>
      <p:ext uri="{BB962C8B-B14F-4D97-AF65-F5344CB8AC3E}">
        <p14:creationId xmlns:p14="http://schemas.microsoft.com/office/powerpoint/2010/main" val="72130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5A1B70D-1567-45F2-A648-7E3BD1163FAE}" type="slidenum">
              <a:rPr lang="en-CA" smtClean="0"/>
              <a:t>3</a:t>
            </a:fld>
            <a:endParaRPr lang="en-CA"/>
          </a:p>
        </p:txBody>
      </p:sp>
    </p:spTree>
    <p:extLst>
      <p:ext uri="{BB962C8B-B14F-4D97-AF65-F5344CB8AC3E}">
        <p14:creationId xmlns:p14="http://schemas.microsoft.com/office/powerpoint/2010/main" val="2479876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defRPr/>
            </a:pPr>
            <a:endParaRPr lang="en-CA" dirty="0"/>
          </a:p>
        </p:txBody>
      </p:sp>
      <p:sp>
        <p:nvSpPr>
          <p:cNvPr id="4" name="Slide Number Placeholder 3"/>
          <p:cNvSpPr>
            <a:spLocks noGrp="1"/>
          </p:cNvSpPr>
          <p:nvPr>
            <p:ph type="sldNum" sz="quarter" idx="10"/>
          </p:nvPr>
        </p:nvSpPr>
        <p:spPr/>
        <p:txBody>
          <a:bodyPr/>
          <a:lstStyle/>
          <a:p>
            <a:fld id="{DEFAB41C-FD90-4738-AB93-EE25286F6313}" type="slidenum">
              <a:rPr lang="en-CA" smtClean="0"/>
              <a:t>30</a:t>
            </a:fld>
            <a:endParaRPr lang="en-CA" dirty="0"/>
          </a:p>
        </p:txBody>
      </p:sp>
    </p:spTree>
    <p:extLst>
      <p:ext uri="{BB962C8B-B14F-4D97-AF65-F5344CB8AC3E}">
        <p14:creationId xmlns:p14="http://schemas.microsoft.com/office/powerpoint/2010/main" val="1568036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EFAB41C-FD90-4738-AB93-EE25286F6313}" type="slidenum">
              <a:rPr lang="en-CA" smtClean="0"/>
              <a:t>32</a:t>
            </a:fld>
            <a:endParaRPr lang="en-CA" dirty="0"/>
          </a:p>
        </p:txBody>
      </p:sp>
    </p:spTree>
    <p:extLst>
      <p:ext uri="{BB962C8B-B14F-4D97-AF65-F5344CB8AC3E}">
        <p14:creationId xmlns:p14="http://schemas.microsoft.com/office/powerpoint/2010/main" val="4278487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CA" dirty="0" smtClean="0"/>
              <a:t>Click to add notes</a:t>
            </a:r>
            <a:endParaRPr lang="en-CA" baseline="0" dirty="0" smtClean="0"/>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DEFAB41C-FD90-4738-AB93-EE25286F6313}" type="slidenum">
              <a:rPr lang="en-CA" smtClean="0"/>
              <a:t>33</a:t>
            </a:fld>
            <a:endParaRPr lang="en-CA" dirty="0"/>
          </a:p>
        </p:txBody>
      </p:sp>
    </p:spTree>
    <p:extLst>
      <p:ext uri="{BB962C8B-B14F-4D97-AF65-F5344CB8AC3E}">
        <p14:creationId xmlns:p14="http://schemas.microsoft.com/office/powerpoint/2010/main" val="2807677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EFAB41C-FD90-4738-AB93-EE25286F6313}" type="slidenum">
              <a:rPr lang="en-CA" smtClean="0"/>
              <a:t>34</a:t>
            </a:fld>
            <a:endParaRPr lang="en-CA" dirty="0"/>
          </a:p>
        </p:txBody>
      </p:sp>
    </p:spTree>
    <p:extLst>
      <p:ext uri="{BB962C8B-B14F-4D97-AF65-F5344CB8AC3E}">
        <p14:creationId xmlns:p14="http://schemas.microsoft.com/office/powerpoint/2010/main" val="1346627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CA" dirty="0" smtClean="0"/>
              <a:t>Click to add notes</a:t>
            </a:r>
            <a:endParaRPr lang="en-CA" dirty="0"/>
          </a:p>
        </p:txBody>
      </p:sp>
      <p:sp>
        <p:nvSpPr>
          <p:cNvPr id="4" name="Slide Number Placeholder 3"/>
          <p:cNvSpPr>
            <a:spLocks noGrp="1"/>
          </p:cNvSpPr>
          <p:nvPr>
            <p:ph type="sldNum" sz="quarter" idx="10"/>
          </p:nvPr>
        </p:nvSpPr>
        <p:spPr/>
        <p:txBody>
          <a:bodyPr/>
          <a:lstStyle/>
          <a:p>
            <a:fld id="{DEFAB41C-FD90-4738-AB93-EE25286F6313}" type="slidenum">
              <a:rPr lang="en-CA" smtClean="0"/>
              <a:t>36</a:t>
            </a:fld>
            <a:endParaRPr lang="en-CA" dirty="0"/>
          </a:p>
        </p:txBody>
      </p:sp>
    </p:spTree>
    <p:extLst>
      <p:ext uri="{BB962C8B-B14F-4D97-AF65-F5344CB8AC3E}">
        <p14:creationId xmlns:p14="http://schemas.microsoft.com/office/powerpoint/2010/main" val="3131550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EFAB41C-FD90-4738-AB93-EE25286F6313}" type="slidenum">
              <a:rPr lang="en-CA" smtClean="0"/>
              <a:t>37</a:t>
            </a:fld>
            <a:endParaRPr lang="en-CA" dirty="0"/>
          </a:p>
        </p:txBody>
      </p:sp>
    </p:spTree>
    <p:extLst>
      <p:ext uri="{BB962C8B-B14F-4D97-AF65-F5344CB8AC3E}">
        <p14:creationId xmlns:p14="http://schemas.microsoft.com/office/powerpoint/2010/main" val="2916676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5A1B70D-1567-45F2-A648-7E3BD1163FAE}" type="slidenum">
              <a:rPr lang="en-CA" smtClean="0"/>
              <a:t>39</a:t>
            </a:fld>
            <a:endParaRPr lang="en-CA"/>
          </a:p>
        </p:txBody>
      </p:sp>
    </p:spTree>
    <p:extLst>
      <p:ext uri="{BB962C8B-B14F-4D97-AF65-F5344CB8AC3E}">
        <p14:creationId xmlns:p14="http://schemas.microsoft.com/office/powerpoint/2010/main" val="40238730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31774">
              <a:defRPr/>
            </a:pPr>
            <a:r>
              <a:rPr lang="en-CA" sz="900" b="1" dirty="0">
                <a:latin typeface="Arial" panose="020B0604020202020204" pitchFamily="34" charset="0"/>
                <a:cs typeface="Arial" panose="020B0604020202020204" pitchFamily="34" charset="0"/>
              </a:rPr>
              <a:t>Source </a:t>
            </a:r>
          </a:p>
          <a:p>
            <a:pPr defTabSz="931774">
              <a:defRPr/>
            </a:pPr>
            <a:r>
              <a:rPr lang="en-CA" sz="900" dirty="0">
                <a:latin typeface="Arial" panose="020B0604020202020204" pitchFamily="34" charset="0"/>
                <a:cs typeface="Arial" panose="020B0604020202020204" pitchFamily="34" charset="0"/>
              </a:rPr>
              <a:t>* Organisation for Economic Co-operation and Development. OECD Health Statistics 2016. Accessed November </a:t>
            </a:r>
            <a:r>
              <a:rPr lang="en-CA" sz="900" dirty="0" smtClean="0">
                <a:latin typeface="Arial" panose="020B0604020202020204" pitchFamily="34" charset="0"/>
                <a:cs typeface="Arial" panose="020B0604020202020204" pitchFamily="34" charset="0"/>
              </a:rPr>
              <a:t>1, </a:t>
            </a:r>
            <a:r>
              <a:rPr lang="en-CA" sz="900" dirty="0">
                <a:latin typeface="Arial" panose="020B0604020202020204" pitchFamily="34" charset="0"/>
                <a:cs typeface="Arial" panose="020B0604020202020204" pitchFamily="34" charset="0"/>
              </a:rPr>
              <a:t>2016. http://www.oecd.org/els/health-systems/health-data.htm. </a:t>
            </a:r>
          </a:p>
        </p:txBody>
      </p:sp>
      <p:sp>
        <p:nvSpPr>
          <p:cNvPr id="4" name="Slide Number Placeholder 3"/>
          <p:cNvSpPr>
            <a:spLocks noGrp="1"/>
          </p:cNvSpPr>
          <p:nvPr>
            <p:ph type="sldNum" sz="quarter" idx="10"/>
          </p:nvPr>
        </p:nvSpPr>
        <p:spPr/>
        <p:txBody>
          <a:bodyPr/>
          <a:lstStyle/>
          <a:p>
            <a:fld id="{DEFAB41C-FD90-4738-AB93-EE25286F6313}" type="slidenum">
              <a:rPr lang="en-CA" smtClean="0"/>
              <a:t>40</a:t>
            </a:fld>
            <a:endParaRPr lang="en-CA" dirty="0"/>
          </a:p>
        </p:txBody>
      </p:sp>
    </p:spTree>
    <p:extLst>
      <p:ext uri="{BB962C8B-B14F-4D97-AF65-F5344CB8AC3E}">
        <p14:creationId xmlns:p14="http://schemas.microsoft.com/office/powerpoint/2010/main" val="3246288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507BE59-F78B-4625-ACCB-0E7CEDECAE7E}" type="slidenum">
              <a:rPr lang="en-CA" smtClean="0"/>
              <a:t>41</a:t>
            </a:fld>
            <a:endParaRPr lang="en-CA" dirty="0"/>
          </a:p>
        </p:txBody>
      </p:sp>
    </p:spTree>
    <p:extLst>
      <p:ext uri="{BB962C8B-B14F-4D97-AF65-F5344CB8AC3E}">
        <p14:creationId xmlns:p14="http://schemas.microsoft.com/office/powerpoint/2010/main" val="33655919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CA" sz="900" b="1" dirty="0">
                <a:latin typeface="Arial" panose="020B0604020202020204" pitchFamily="34" charset="0"/>
                <a:cs typeface="Arial" panose="020B0604020202020204" pitchFamily="34" charset="0"/>
              </a:rPr>
              <a:t>Source</a:t>
            </a:r>
          </a:p>
          <a:p>
            <a:r>
              <a:rPr lang="en-CA" sz="900" dirty="0">
                <a:latin typeface="Arial" panose="020B0604020202020204" pitchFamily="34" charset="0"/>
                <a:cs typeface="Arial" panose="020B0604020202020204" pitchFamily="34" charset="0"/>
              </a:rPr>
              <a:t>* Discharge Abstract Database and Hospital Morbidity Database, 2010–2011, Canadian Institute for Health Information. </a:t>
            </a:r>
          </a:p>
        </p:txBody>
      </p:sp>
      <p:sp>
        <p:nvSpPr>
          <p:cNvPr id="4" name="Slide Number Placeholder 3"/>
          <p:cNvSpPr>
            <a:spLocks noGrp="1"/>
          </p:cNvSpPr>
          <p:nvPr>
            <p:ph type="sldNum" sz="quarter" idx="10"/>
          </p:nvPr>
        </p:nvSpPr>
        <p:spPr/>
        <p:txBody>
          <a:bodyPr/>
          <a:lstStyle/>
          <a:p>
            <a:fld id="{DEFAB41C-FD90-4738-AB93-EE25286F6313}" type="slidenum">
              <a:rPr lang="en-CA" smtClean="0"/>
              <a:t>43</a:t>
            </a:fld>
            <a:endParaRPr lang="en-CA" dirty="0"/>
          </a:p>
        </p:txBody>
      </p:sp>
    </p:spTree>
    <p:extLst>
      <p:ext uri="{BB962C8B-B14F-4D97-AF65-F5344CB8AC3E}">
        <p14:creationId xmlns:p14="http://schemas.microsoft.com/office/powerpoint/2010/main" val="1898130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indent="-232943" defTabSz="931774">
              <a:defRPr/>
            </a:pPr>
            <a:r>
              <a:rPr lang="en-CA" sz="900" b="1" dirty="0">
                <a:latin typeface="Arial" panose="020B0604020202020204" pitchFamily="34" charset="0"/>
                <a:cs typeface="Arial" panose="020B0604020202020204" pitchFamily="34" charset="0"/>
              </a:rPr>
              <a:t>Source</a:t>
            </a:r>
          </a:p>
          <a:p>
            <a:pPr indent="-232943" defTabSz="931774">
              <a:defRPr/>
            </a:pPr>
            <a:r>
              <a:rPr lang="en-CA" sz="900" dirty="0">
                <a:latin typeface="Arial" panose="020B0604020202020204" pitchFamily="34" charset="0"/>
                <a:cs typeface="Arial" panose="020B0604020202020204" pitchFamily="34" charset="0"/>
              </a:rPr>
              <a:t>* Canadian Cancer Society and Canadian Cancer Action Network. </a:t>
            </a:r>
            <a:r>
              <a:rPr lang="en-CA" sz="900" i="1" dirty="0">
                <a:latin typeface="Arial" panose="020B0604020202020204" pitchFamily="34" charset="0"/>
                <a:cs typeface="Arial" panose="020B0604020202020204" pitchFamily="34" charset="0"/>
              </a:rPr>
              <a:t>Five-Year Action Plan to Address the </a:t>
            </a:r>
            <a:r>
              <a:rPr lang="en-US" sz="900" i="1" dirty="0">
                <a:solidFill>
                  <a:srgbClr val="0070C0"/>
                </a:solidFill>
                <a:latin typeface="Arial" panose="020B0604020202020204" pitchFamily="34" charset="0"/>
                <a:cs typeface="Arial" panose="020B0604020202020204" pitchFamily="34" charset="0"/>
              </a:rPr>
              <a:t>Financial Hardship of Cancer in Canada</a:t>
            </a:r>
            <a:r>
              <a:rPr lang="en-US" sz="900" dirty="0">
                <a:latin typeface="Arial" panose="020B0604020202020204" pitchFamily="34" charset="0"/>
                <a:cs typeface="Arial" panose="020B0604020202020204" pitchFamily="34" charset="0"/>
              </a:rPr>
              <a:t>. 2012. http://www.cancer.ca/en/get-involved/take-action/what-we-are-doing/financial-hardship-of-cancer-in-canada-mb/?region=mb. </a:t>
            </a:r>
            <a:endParaRPr lang="fr-CA" sz="9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FAB41C-FD90-4738-AB93-EE25286F6313}" type="slidenum">
              <a:rPr lang="en-CA" smtClean="0"/>
              <a:t>7</a:t>
            </a:fld>
            <a:endParaRPr lang="en-CA" dirty="0"/>
          </a:p>
        </p:txBody>
      </p:sp>
    </p:spTree>
    <p:extLst>
      <p:ext uri="{BB962C8B-B14F-4D97-AF65-F5344CB8AC3E}">
        <p14:creationId xmlns:p14="http://schemas.microsoft.com/office/powerpoint/2010/main" val="838597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CA" sz="900" b="1" dirty="0" smtClean="0">
                <a:latin typeface="Arial" panose="020B0604020202020204" pitchFamily="34" charset="0"/>
                <a:cs typeface="Arial" panose="020B0604020202020204" pitchFamily="34" charset="0"/>
              </a:rPr>
              <a:t>Source</a:t>
            </a:r>
          </a:p>
          <a:p>
            <a:r>
              <a:rPr lang="en-CA" sz="900" dirty="0" smtClean="0">
                <a:latin typeface="Arial" panose="020B0604020202020204" pitchFamily="34" charset="0"/>
                <a:cs typeface="Arial" panose="020B0604020202020204" pitchFamily="34" charset="0"/>
              </a:rPr>
              <a:t>* Email communication,</a:t>
            </a:r>
            <a:r>
              <a:rPr lang="en-CA" sz="900" baseline="0" dirty="0" smtClean="0">
                <a:latin typeface="Arial" panose="020B0604020202020204" pitchFamily="34" charset="0"/>
                <a:cs typeface="Arial" panose="020B0604020202020204" pitchFamily="34" charset="0"/>
              </a:rPr>
              <a:t> October 25, 2016, Excelleris.</a:t>
            </a:r>
            <a:endParaRPr lang="en-CA" sz="9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FAB41C-FD90-4738-AB93-EE25286F6313}" type="slidenum">
              <a:rPr lang="en-CA" smtClean="0"/>
              <a:t>45</a:t>
            </a:fld>
            <a:endParaRPr lang="en-CA" dirty="0"/>
          </a:p>
        </p:txBody>
      </p:sp>
    </p:spTree>
    <p:extLst>
      <p:ext uri="{BB962C8B-B14F-4D97-AF65-F5344CB8AC3E}">
        <p14:creationId xmlns:p14="http://schemas.microsoft.com/office/powerpoint/2010/main" val="1515824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507BE59-F78B-4625-ACCB-0E7CEDECAE7E}" type="slidenum">
              <a:rPr lang="en-CA" smtClean="0"/>
              <a:t>46</a:t>
            </a:fld>
            <a:endParaRPr lang="en-CA" dirty="0"/>
          </a:p>
        </p:txBody>
      </p:sp>
    </p:spTree>
    <p:extLst>
      <p:ext uri="{BB962C8B-B14F-4D97-AF65-F5344CB8AC3E}">
        <p14:creationId xmlns:p14="http://schemas.microsoft.com/office/powerpoint/2010/main" val="3365591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507BE59-F78B-4625-ACCB-0E7CEDECAE7E}" type="slidenum">
              <a:rPr lang="en-CA" smtClean="0"/>
              <a:t>48</a:t>
            </a:fld>
            <a:endParaRPr lang="en-CA" dirty="0"/>
          </a:p>
        </p:txBody>
      </p:sp>
    </p:spTree>
    <p:extLst>
      <p:ext uri="{BB962C8B-B14F-4D97-AF65-F5344CB8AC3E}">
        <p14:creationId xmlns:p14="http://schemas.microsoft.com/office/powerpoint/2010/main" val="33655919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EFAB41C-FD90-4738-AB93-EE25286F6313}" type="slidenum">
              <a:rPr lang="en-CA" smtClean="0"/>
              <a:t>49</a:t>
            </a:fld>
            <a:endParaRPr lang="en-CA" dirty="0"/>
          </a:p>
        </p:txBody>
      </p:sp>
    </p:spTree>
    <p:extLst>
      <p:ext uri="{BB962C8B-B14F-4D97-AF65-F5344CB8AC3E}">
        <p14:creationId xmlns:p14="http://schemas.microsoft.com/office/powerpoint/2010/main" val="41635633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0"/>
            <a:endParaRPr lang="en-CA" dirty="0"/>
          </a:p>
        </p:txBody>
      </p:sp>
      <p:sp>
        <p:nvSpPr>
          <p:cNvPr id="4" name="Slide Number Placeholder 3"/>
          <p:cNvSpPr>
            <a:spLocks noGrp="1"/>
          </p:cNvSpPr>
          <p:nvPr>
            <p:ph type="sldNum" sz="quarter" idx="10"/>
          </p:nvPr>
        </p:nvSpPr>
        <p:spPr/>
        <p:txBody>
          <a:bodyPr/>
          <a:lstStyle/>
          <a:p>
            <a:fld id="{DEFAB41C-FD90-4738-AB93-EE25286F6313}" type="slidenum">
              <a:rPr lang="en-CA" smtClean="0"/>
              <a:t>51</a:t>
            </a:fld>
            <a:endParaRPr lang="en-CA" dirty="0"/>
          </a:p>
        </p:txBody>
      </p:sp>
    </p:spTree>
    <p:extLst>
      <p:ext uri="{BB962C8B-B14F-4D97-AF65-F5344CB8AC3E}">
        <p14:creationId xmlns:p14="http://schemas.microsoft.com/office/powerpoint/2010/main" val="12295618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0"/>
            <a:endParaRPr lang="en-CA" dirty="0"/>
          </a:p>
        </p:txBody>
      </p:sp>
      <p:sp>
        <p:nvSpPr>
          <p:cNvPr id="4" name="Slide Number Placeholder 3"/>
          <p:cNvSpPr>
            <a:spLocks noGrp="1"/>
          </p:cNvSpPr>
          <p:nvPr>
            <p:ph type="sldNum" sz="quarter" idx="10"/>
          </p:nvPr>
        </p:nvSpPr>
        <p:spPr/>
        <p:txBody>
          <a:bodyPr/>
          <a:lstStyle/>
          <a:p>
            <a:fld id="{DEFAB41C-FD90-4738-AB93-EE25286F6313}" type="slidenum">
              <a:rPr lang="en-CA" smtClean="0"/>
              <a:t>52</a:t>
            </a:fld>
            <a:endParaRPr lang="en-CA" dirty="0"/>
          </a:p>
        </p:txBody>
      </p:sp>
    </p:spTree>
    <p:extLst>
      <p:ext uri="{BB962C8B-B14F-4D97-AF65-F5344CB8AC3E}">
        <p14:creationId xmlns:p14="http://schemas.microsoft.com/office/powerpoint/2010/main" val="12295618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54</a:t>
            </a:fld>
            <a:endParaRPr lang="en-CA" dirty="0">
              <a:solidFill>
                <a:prstClr val="black"/>
              </a:solidFill>
            </a:endParaRPr>
          </a:p>
        </p:txBody>
      </p:sp>
    </p:spTree>
    <p:extLst>
      <p:ext uri="{BB962C8B-B14F-4D97-AF65-F5344CB8AC3E}">
        <p14:creationId xmlns:p14="http://schemas.microsoft.com/office/powerpoint/2010/main" val="12266952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56</a:t>
            </a:fld>
            <a:endParaRPr lang="en-CA" dirty="0">
              <a:solidFill>
                <a:prstClr val="black"/>
              </a:solidFill>
            </a:endParaRPr>
          </a:p>
        </p:txBody>
      </p:sp>
    </p:spTree>
    <p:extLst>
      <p:ext uri="{BB962C8B-B14F-4D97-AF65-F5344CB8AC3E}">
        <p14:creationId xmlns:p14="http://schemas.microsoft.com/office/powerpoint/2010/main" val="12266952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57</a:t>
            </a:fld>
            <a:endParaRPr lang="en-CA" dirty="0">
              <a:solidFill>
                <a:prstClr val="black"/>
              </a:solidFill>
            </a:endParaRPr>
          </a:p>
        </p:txBody>
      </p:sp>
    </p:spTree>
    <p:extLst>
      <p:ext uri="{BB962C8B-B14F-4D97-AF65-F5344CB8AC3E}">
        <p14:creationId xmlns:p14="http://schemas.microsoft.com/office/powerpoint/2010/main" val="12266952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58</a:t>
            </a:fld>
            <a:endParaRPr lang="en-CA" dirty="0">
              <a:solidFill>
                <a:prstClr val="black"/>
              </a:solidFill>
            </a:endParaRPr>
          </a:p>
        </p:txBody>
      </p:sp>
    </p:spTree>
    <p:extLst>
      <p:ext uri="{BB962C8B-B14F-4D97-AF65-F5344CB8AC3E}">
        <p14:creationId xmlns:p14="http://schemas.microsoft.com/office/powerpoint/2010/main" val="1226695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9</a:t>
            </a:fld>
            <a:endParaRPr lang="en-CA" dirty="0">
              <a:solidFill>
                <a:prstClr val="black"/>
              </a:solidFill>
            </a:endParaRPr>
          </a:p>
        </p:txBody>
      </p:sp>
    </p:spTree>
    <p:extLst>
      <p:ext uri="{BB962C8B-B14F-4D97-AF65-F5344CB8AC3E}">
        <p14:creationId xmlns:p14="http://schemas.microsoft.com/office/powerpoint/2010/main" val="1226695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10</a:t>
            </a:fld>
            <a:endParaRPr lang="en-CA" dirty="0">
              <a:solidFill>
                <a:prstClr val="black"/>
              </a:solidFill>
            </a:endParaRPr>
          </a:p>
        </p:txBody>
      </p:sp>
    </p:spTree>
    <p:extLst>
      <p:ext uri="{BB962C8B-B14F-4D97-AF65-F5344CB8AC3E}">
        <p14:creationId xmlns:p14="http://schemas.microsoft.com/office/powerpoint/2010/main" val="1226695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900" b="1" kern="1200" dirty="0" smtClean="0">
                <a:solidFill>
                  <a:schemeClr val="tx1"/>
                </a:solidFill>
                <a:effectLst/>
                <a:latin typeface="Arial" panose="020B0604020202020204" pitchFamily="34" charset="0"/>
                <a:ea typeface="+mn-ea"/>
                <a:cs typeface="Arial" panose="020B0604020202020204" pitchFamily="34" charset="0"/>
              </a:rPr>
              <a:t>Note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900" kern="1200" dirty="0" smtClean="0">
                <a:solidFill>
                  <a:schemeClr val="tx1"/>
                </a:solidFill>
                <a:effectLst/>
                <a:latin typeface="Arial" panose="020B0604020202020204" pitchFamily="34" charset="0"/>
                <a:ea typeface="+mn-ea"/>
                <a:cs typeface="Arial" panose="020B0604020202020204" pitchFamily="34" charset="0"/>
              </a:rPr>
              <a:t>There is a slight methodological difference in the 2016 result, as it excludes respondents who did not seek a medical appointment. This information was not available in earlier years. </a:t>
            </a:r>
          </a:p>
        </p:txBody>
      </p:sp>
      <p:sp>
        <p:nvSpPr>
          <p:cNvPr id="4" name="Slide Number Placeholder 3"/>
          <p:cNvSpPr>
            <a:spLocks noGrp="1"/>
          </p:cNvSpPr>
          <p:nvPr>
            <p:ph type="sldNum" sz="quarter" idx="10"/>
          </p:nvPr>
        </p:nvSpPr>
        <p:spPr/>
        <p:txBody>
          <a:bodyPr/>
          <a:lstStyle/>
          <a:p>
            <a:fld id="{DEFAB41C-FD90-4738-AB93-EE25286F6313}" type="slidenum">
              <a:rPr lang="en-CA" smtClean="0"/>
              <a:t>12</a:t>
            </a:fld>
            <a:endParaRPr lang="en-CA" dirty="0"/>
          </a:p>
        </p:txBody>
      </p:sp>
    </p:spTree>
    <p:extLst>
      <p:ext uri="{BB962C8B-B14F-4D97-AF65-F5344CB8AC3E}">
        <p14:creationId xmlns:p14="http://schemas.microsoft.com/office/powerpoint/2010/main" val="1732017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CA" sz="900" b="1" dirty="0" smtClean="0">
                <a:solidFill>
                  <a:srgbClr val="FF0000"/>
                </a:solidFill>
                <a:latin typeface="Arial" panose="020B0604020202020204" pitchFamily="34" charset="0"/>
                <a:cs typeface="Arial" panose="020B0604020202020204" pitchFamily="34" charset="0"/>
              </a:rPr>
              <a:t>Note</a:t>
            </a:r>
          </a:p>
          <a:p>
            <a:r>
              <a:rPr lang="en-CA" sz="900" dirty="0" smtClean="0">
                <a:solidFill>
                  <a:srgbClr val="FF0000"/>
                </a:solidFill>
                <a:latin typeface="Arial" panose="020B0604020202020204" pitchFamily="34" charset="0"/>
                <a:cs typeface="Arial" panose="020B0604020202020204" pitchFamily="34" charset="0"/>
              </a:rPr>
              <a:t>Those who did not seek an after-hours appointment were excluded</a:t>
            </a:r>
            <a:r>
              <a:rPr lang="en-CA" sz="900" baseline="0" dirty="0" smtClean="0">
                <a:solidFill>
                  <a:srgbClr val="FF0000"/>
                </a:solidFill>
                <a:latin typeface="Arial" panose="020B0604020202020204" pitchFamily="34" charset="0"/>
                <a:cs typeface="Arial" panose="020B0604020202020204" pitchFamily="34" charset="0"/>
              </a:rPr>
              <a:t> from the denominator.</a:t>
            </a:r>
            <a:endParaRPr lang="en-CA" sz="9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FAB41C-FD90-4738-AB93-EE25286F6313}" type="slidenum">
              <a:rPr lang="en-CA" smtClean="0"/>
              <a:t>13</a:t>
            </a:fld>
            <a:endParaRPr lang="en-CA" dirty="0"/>
          </a:p>
        </p:txBody>
      </p:sp>
    </p:spTree>
    <p:extLst>
      <p:ext uri="{BB962C8B-B14F-4D97-AF65-F5344CB8AC3E}">
        <p14:creationId xmlns:p14="http://schemas.microsoft.com/office/powerpoint/2010/main" val="938892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CA" sz="900" b="1" dirty="0">
                <a:latin typeface="Arial" panose="020B0604020202020204" pitchFamily="34" charset="0"/>
                <a:cs typeface="Arial" panose="020B0604020202020204" pitchFamily="34" charset="0"/>
              </a:rPr>
              <a:t>Sources</a:t>
            </a:r>
          </a:p>
          <a:p>
            <a:pPr defTabSz="931774">
              <a:defRPr/>
            </a:pPr>
            <a:r>
              <a:rPr lang="en-US" sz="900" dirty="0">
                <a:latin typeface="Arial" panose="020B0604020202020204" pitchFamily="34" charset="0"/>
                <a:cs typeface="Arial" panose="020B0604020202020204" pitchFamily="34" charset="0"/>
              </a:rPr>
              <a:t>The Commonwealth Fund. </a:t>
            </a:r>
            <a:r>
              <a:rPr lang="en-US" sz="900" i="1" dirty="0">
                <a:latin typeface="Arial" panose="020B0604020202020204" pitchFamily="34" charset="0"/>
                <a:cs typeface="Arial" panose="020B0604020202020204" pitchFamily="34" charset="0"/>
              </a:rPr>
              <a:t>The Commonwealth Fund 2009 International Health Policy Survey of Primary Care Physicians in Eleven Countries</a:t>
            </a:r>
            <a:r>
              <a:rPr lang="en-US" sz="900" dirty="0">
                <a:latin typeface="Arial" panose="020B0604020202020204" pitchFamily="34" charset="0"/>
                <a:cs typeface="Arial" panose="020B0604020202020204" pitchFamily="34" charset="0"/>
              </a:rPr>
              <a:t>. 2009. </a:t>
            </a:r>
            <a:r>
              <a:rPr lang="en-CA" sz="900" dirty="0">
                <a:latin typeface="Arial" panose="020B0604020202020204" pitchFamily="34" charset="0"/>
                <a:cs typeface="Arial" panose="020B0604020202020204" pitchFamily="34" charset="0"/>
              </a:rPr>
              <a:t>http://www.commonwealthfund.org/~/media/Files/Publications/In the Literature/2009/Nov/PDF_Schoen_2009_Commonwealth_Fund_11country_intl_survey_chartpack_white_bkgd_PF.pdf. </a:t>
            </a:r>
          </a:p>
          <a:p>
            <a:r>
              <a:rPr lang="en-US" sz="900" dirty="0">
                <a:latin typeface="Arial" panose="020B0604020202020204" pitchFamily="34" charset="0"/>
                <a:cs typeface="Arial" panose="020B0604020202020204" pitchFamily="34" charset="0"/>
              </a:rPr>
              <a:t>The Commonwealth Fund. </a:t>
            </a:r>
            <a:r>
              <a:rPr lang="en-US" sz="900" i="1" dirty="0">
                <a:latin typeface="Arial" panose="020B0604020202020204" pitchFamily="34" charset="0"/>
                <a:cs typeface="Arial" panose="020B0604020202020204" pitchFamily="34" charset="0"/>
              </a:rPr>
              <a:t>The Commonwealth Fund 2010 International Health Policy Survey in Eleven Countries</a:t>
            </a:r>
            <a:r>
              <a:rPr lang="en-US" sz="900" dirty="0">
                <a:latin typeface="Arial" panose="020B0604020202020204" pitchFamily="34" charset="0"/>
                <a:cs typeface="Arial" panose="020B0604020202020204" pitchFamily="34" charset="0"/>
              </a:rPr>
              <a:t>. 2010. http://www.commonwealthfund.org/~/media/files/publications/chartbook/2010/pdf_2010_ihp_survey_chartpack_full_12022010.pdf. </a:t>
            </a:r>
          </a:p>
          <a:p>
            <a:r>
              <a:rPr lang="en-US" sz="900" dirty="0">
                <a:latin typeface="Arial" panose="020B0604020202020204" pitchFamily="34" charset="0"/>
                <a:cs typeface="Arial" panose="020B0604020202020204" pitchFamily="34" charset="0"/>
              </a:rPr>
              <a:t>The Commonwealth Fund. </a:t>
            </a:r>
            <a:r>
              <a:rPr lang="en-US" sz="900" i="1" dirty="0">
                <a:latin typeface="Arial" panose="020B0604020202020204" pitchFamily="34" charset="0"/>
                <a:cs typeface="Arial" panose="020B0604020202020204" pitchFamily="34" charset="0"/>
              </a:rPr>
              <a:t>The Commonwealth Fund 2012 International Health Policy Survey of Primary Care Physicians</a:t>
            </a:r>
            <a:r>
              <a:rPr lang="en-US" sz="900" dirty="0">
                <a:latin typeface="Arial" panose="020B0604020202020204" pitchFamily="34" charset="0"/>
                <a:cs typeface="Arial" panose="020B0604020202020204" pitchFamily="34" charset="0"/>
              </a:rPr>
              <a:t>. 2012. http://www.commonwealthfund.org/~/media/Files/Publications/In%20the%20Literature/2012/Nov/PDF_2012_IHP_survey_chartpack.pdf.  </a:t>
            </a:r>
          </a:p>
          <a:p>
            <a:r>
              <a:rPr lang="en-US" sz="900" dirty="0">
                <a:latin typeface="Arial" panose="020B0604020202020204" pitchFamily="34" charset="0"/>
                <a:cs typeface="Arial" panose="020B0604020202020204" pitchFamily="34" charset="0"/>
              </a:rPr>
              <a:t>The Commonwealth Fund. </a:t>
            </a:r>
            <a:r>
              <a:rPr lang="en-US" sz="900" i="1" dirty="0">
                <a:latin typeface="Arial" panose="020B0604020202020204" pitchFamily="34" charset="0"/>
                <a:cs typeface="Arial" panose="020B0604020202020204" pitchFamily="34" charset="0"/>
              </a:rPr>
              <a:t>The Commonwealth Fund 2013 International Health Policy Survey in Eleven Countries</a:t>
            </a:r>
            <a:r>
              <a:rPr lang="en-US" sz="900" dirty="0">
                <a:latin typeface="Arial" panose="020B0604020202020204" pitchFamily="34" charset="0"/>
                <a:cs typeface="Arial" panose="020B0604020202020204" pitchFamily="34" charset="0"/>
              </a:rPr>
              <a:t>. 2013. http://www.commonwealthfund.org/~/media/Files/Publications/In%20the%20Literature/2013/Nov/PDF_Schoen_2013_IHP_survey_chartpack_final.pdf. </a:t>
            </a:r>
          </a:p>
          <a:p>
            <a:r>
              <a:rPr lang="en-US" sz="900" dirty="0">
                <a:latin typeface="Arial" panose="020B0604020202020204" pitchFamily="34" charset="0"/>
                <a:cs typeface="Arial" panose="020B0604020202020204" pitchFamily="34" charset="0"/>
              </a:rPr>
              <a:t>The Commonwealth Fund. </a:t>
            </a:r>
            <a:r>
              <a:rPr lang="en-US" sz="900" i="1" dirty="0">
                <a:latin typeface="Arial" panose="020B0604020202020204" pitchFamily="34" charset="0"/>
                <a:cs typeface="Arial" panose="020B0604020202020204" pitchFamily="34" charset="0"/>
              </a:rPr>
              <a:t>The Commonwealth Fund 2015 International Health Policy Survey of Primary Care Physicians</a:t>
            </a:r>
            <a:r>
              <a:rPr lang="en-US" sz="900" dirty="0">
                <a:latin typeface="Arial" panose="020B0604020202020204" pitchFamily="34" charset="0"/>
                <a:cs typeface="Arial" panose="020B0604020202020204" pitchFamily="34" charset="0"/>
              </a:rPr>
              <a:t>. 2015. http://www.commonwealthfund.org/interactives-and-data/surveys/2015/2015-international-survey. </a:t>
            </a:r>
          </a:p>
        </p:txBody>
      </p:sp>
      <p:sp>
        <p:nvSpPr>
          <p:cNvPr id="4" name="Slide Number Placeholder 3"/>
          <p:cNvSpPr>
            <a:spLocks noGrp="1"/>
          </p:cNvSpPr>
          <p:nvPr>
            <p:ph type="sldNum" sz="quarter" idx="10"/>
          </p:nvPr>
        </p:nvSpPr>
        <p:spPr/>
        <p:txBody>
          <a:bodyPr/>
          <a:lstStyle/>
          <a:p>
            <a:fld id="{20534585-75B4-4A28-BDD7-CEC27E782568}" type="slidenum">
              <a:rPr lang="en-CA" smtClean="0"/>
              <a:t>14</a:t>
            </a:fld>
            <a:endParaRPr lang="en-CA" dirty="0"/>
          </a:p>
        </p:txBody>
      </p:sp>
    </p:spTree>
    <p:extLst>
      <p:ext uri="{BB962C8B-B14F-4D97-AF65-F5344CB8AC3E}">
        <p14:creationId xmlns:p14="http://schemas.microsoft.com/office/powerpoint/2010/main" val="1489389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EFAB41C-FD90-4738-AB93-EE25286F6313}" type="slidenum">
              <a:rPr lang="en-CA" smtClean="0"/>
              <a:t>15</a:t>
            </a:fld>
            <a:endParaRPr lang="en-CA" dirty="0"/>
          </a:p>
        </p:txBody>
      </p:sp>
    </p:spTree>
    <p:extLst>
      <p:ext uri="{BB962C8B-B14F-4D97-AF65-F5344CB8AC3E}">
        <p14:creationId xmlns:p14="http://schemas.microsoft.com/office/powerpoint/2010/main" val="13922803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5105400"/>
            <a:ext cx="5436096" cy="1703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Picture Placeholder 4"/>
          <p:cNvSpPr>
            <a:spLocks noGrp="1"/>
          </p:cNvSpPr>
          <p:nvPr>
            <p:ph type="pic" sz="quarter" idx="10" hasCustomPrompt="1"/>
          </p:nvPr>
        </p:nvSpPr>
        <p:spPr>
          <a:xfrm>
            <a:off x="0" y="0"/>
            <a:ext cx="9144000" cy="5105400"/>
          </a:xfrm>
        </p:spPr>
        <p:txBody>
          <a:bodyPr tIns="1800000" anchor="t" anchorCtr="0"/>
          <a:lstStyle>
            <a:lvl1pPr algn="ctr">
              <a:defRPr baseline="0">
                <a:solidFill>
                  <a:srgbClr val="002060"/>
                </a:solidFill>
              </a:defRPr>
            </a:lvl1pPr>
          </a:lstStyle>
          <a:p>
            <a:r>
              <a:rPr lang="en-CA" dirty="0" smtClean="0"/>
              <a:t>Click to insert cover image</a:t>
            </a:r>
          </a:p>
          <a:p>
            <a:endParaRPr lang="en-CA" dirty="0" smtClean="0"/>
          </a:p>
          <a:p>
            <a:endParaRPr lang="en-CA" dirty="0"/>
          </a:p>
        </p:txBody>
      </p:sp>
      <p:sp>
        <p:nvSpPr>
          <p:cNvPr id="2" name="Title 1"/>
          <p:cNvSpPr>
            <a:spLocks noGrp="1"/>
          </p:cNvSpPr>
          <p:nvPr>
            <p:ph type="ctrTitle" hasCustomPrompt="1"/>
          </p:nvPr>
        </p:nvSpPr>
        <p:spPr>
          <a:xfrm>
            <a:off x="290416" y="5486400"/>
            <a:ext cx="4281584" cy="609600"/>
          </a:xfrm>
        </p:spPr>
        <p:txBody>
          <a:bodyPr wrap="square" tIns="0" bIns="0" anchor="b" anchorCtr="0">
            <a:spAutoFit/>
          </a:bodyPr>
          <a:lstStyle>
            <a:lvl1pPr algn="l">
              <a:defRPr lang="en-CA" sz="4000" kern="1200" dirty="0">
                <a:solidFill>
                  <a:srgbClr val="ED7024"/>
                </a:solidFill>
                <a:latin typeface="+mj-lt"/>
                <a:ea typeface="+mj-ea"/>
                <a:cs typeface="+mj-cs"/>
              </a:defRPr>
            </a:lvl1pPr>
          </a:lstStyle>
          <a:p>
            <a:r>
              <a:rPr lang="en-US" dirty="0" smtClean="0"/>
              <a:t>Click to edit title</a:t>
            </a:r>
            <a:endParaRPr lang="en-CA" dirty="0"/>
          </a:p>
        </p:txBody>
      </p:sp>
      <p:sp>
        <p:nvSpPr>
          <p:cNvPr id="3" name="Subtitle 2"/>
          <p:cNvSpPr>
            <a:spLocks noGrp="1"/>
          </p:cNvSpPr>
          <p:nvPr>
            <p:ph type="subTitle" idx="1" hasCustomPrompt="1"/>
          </p:nvPr>
        </p:nvSpPr>
        <p:spPr>
          <a:xfrm>
            <a:off x="290416" y="6096000"/>
            <a:ext cx="4271378" cy="361637"/>
          </a:xfrm>
        </p:spPr>
        <p:txBody>
          <a:bodyPr wrap="square">
            <a:spAutoFit/>
          </a:bodyPr>
          <a:lstStyle>
            <a:lvl1pPr marL="0" indent="0" algn="l">
              <a:buNone/>
              <a:defRPr lang="en-CA" sz="2400" kern="1200" dirty="0">
                <a:solidFill>
                  <a:srgbClr val="365254"/>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and/or presenter</a:t>
            </a:r>
            <a:endParaRPr lang="en-CA" dirty="0"/>
          </a:p>
        </p:txBody>
      </p:sp>
      <p:grpSp>
        <p:nvGrpSpPr>
          <p:cNvPr id="4" name="Group 3"/>
          <p:cNvGrpSpPr/>
          <p:nvPr userDrawn="1"/>
        </p:nvGrpSpPr>
        <p:grpSpPr>
          <a:xfrm>
            <a:off x="6705600" y="5447342"/>
            <a:ext cx="2042864" cy="1023234"/>
            <a:chOff x="6705600" y="5447342"/>
            <a:chExt cx="2042864" cy="1023234"/>
          </a:xfrm>
        </p:grpSpPr>
        <p:cxnSp>
          <p:nvCxnSpPr>
            <p:cNvPr id="12" name="Straight Connector 11"/>
            <p:cNvCxnSpPr/>
            <p:nvPr/>
          </p:nvCxnSpPr>
          <p:spPr>
            <a:xfrm>
              <a:off x="6705600" y="5447342"/>
              <a:ext cx="0" cy="1023234"/>
            </a:xfrm>
            <a:prstGeom prst="line">
              <a:avLst/>
            </a:prstGeom>
            <a:ln>
              <a:solidFill>
                <a:srgbClr val="365254"/>
              </a:solidFill>
            </a:ln>
          </p:spPr>
          <p:style>
            <a:lnRef idx="1">
              <a:schemeClr val="accent1"/>
            </a:lnRef>
            <a:fillRef idx="0">
              <a:schemeClr val="accent1"/>
            </a:fillRef>
            <a:effectRef idx="0">
              <a:schemeClr val="accent1"/>
            </a:effectRef>
            <a:fontRef idx="minor">
              <a:schemeClr val="tx1"/>
            </a:fontRef>
          </p:style>
        </p:cxnSp>
        <p:pic>
          <p:nvPicPr>
            <p:cNvPr id="13" name="Picture 12" descr="logo of the Canadian Institute for Health Information (CIH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1104" y="5581594"/>
              <a:ext cx="1737360" cy="822960"/>
            </a:xfrm>
            <a:prstGeom prst="rect">
              <a:avLst/>
            </a:prstGeom>
          </p:spPr>
        </p:pic>
      </p:gr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62293" y="5581595"/>
            <a:ext cx="1370590" cy="822959"/>
          </a:xfrm>
          <a:prstGeom prst="rect">
            <a:avLst/>
          </a:prstGeom>
        </p:spPr>
      </p:pic>
    </p:spTree>
    <p:extLst>
      <p:ext uri="{BB962C8B-B14F-4D97-AF65-F5344CB8AC3E}">
        <p14:creationId xmlns:p14="http://schemas.microsoft.com/office/powerpoint/2010/main" val="32412485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ntent slide with header">
    <p:bg>
      <p:bgPr>
        <a:solidFill>
          <a:schemeClr val="bg1"/>
        </a:solidFill>
        <a:effectLst/>
      </p:bgPr>
    </p:bg>
    <p:spTree>
      <p:nvGrpSpPr>
        <p:cNvPr id="1" name=""/>
        <p:cNvGrpSpPr/>
        <p:nvPr/>
      </p:nvGrpSpPr>
      <p:grpSpPr>
        <a:xfrm>
          <a:off x="0" y="0"/>
          <a:ext cx="0" cy="0"/>
          <a:chOff x="0" y="0"/>
          <a:chExt cx="0" cy="0"/>
        </a:xfrm>
      </p:grpSpPr>
      <p:sp>
        <p:nvSpPr>
          <p:cNvPr id="12" name="Slide Number Placeholder 6"/>
          <p:cNvSpPr txBox="1">
            <a:spLocks/>
          </p:cNvSpPr>
          <p:nvPr userDrawn="1"/>
        </p:nvSpPr>
        <p:spPr>
          <a:xfrm>
            <a:off x="4283968" y="6429645"/>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solidFill>
                  <a:srgbClr val="000000"/>
                </a:solidFill>
              </a:rPr>
              <a:pPr/>
              <a:t>‹#›</a:t>
            </a:fld>
            <a:endParaRPr lang="en-CA" sz="1000" dirty="0">
              <a:solidFill>
                <a:srgbClr val="000000"/>
              </a:solidFill>
            </a:endParaRPr>
          </a:p>
        </p:txBody>
      </p:sp>
      <p:sp>
        <p:nvSpPr>
          <p:cNvPr id="13" name="Title 1"/>
          <p:cNvSpPr>
            <a:spLocks noGrp="1"/>
          </p:cNvSpPr>
          <p:nvPr>
            <p:ph type="title" hasCustomPrompt="1"/>
          </p:nvPr>
        </p:nvSpPr>
        <p:spPr>
          <a:xfrm>
            <a:off x="457200" y="580499"/>
            <a:ext cx="8229600" cy="423193"/>
          </a:xfrm>
        </p:spPr>
        <p:txBody>
          <a:bodyPr lIns="0" tIns="0" rIns="0" bIns="0" anchor="t" anchorCtr="0">
            <a:spAutoFit/>
          </a:bodyPr>
          <a:lstStyle>
            <a:lvl1pPr algn="l">
              <a:lnSpc>
                <a:spcPts val="3300"/>
              </a:lnSpc>
              <a:defRPr sz="3300" baseline="0">
                <a:solidFill>
                  <a:srgbClr val="365254"/>
                </a:solidFill>
              </a:defRPr>
            </a:lvl1pPr>
          </a:lstStyle>
          <a:p>
            <a:r>
              <a:rPr lang="en-US" dirty="0" smtClean="0"/>
              <a:t>2-column content  with headers — Slide title</a:t>
            </a:r>
            <a:endParaRPr lang="en-CA" dirty="0"/>
          </a:p>
        </p:txBody>
      </p:sp>
      <p:sp>
        <p:nvSpPr>
          <p:cNvPr id="22" name="Text Placeholder 10"/>
          <p:cNvSpPr>
            <a:spLocks noGrp="1"/>
          </p:cNvSpPr>
          <p:nvPr>
            <p:ph type="body" sz="quarter" idx="14" hasCustomPrompt="1"/>
          </p:nvPr>
        </p:nvSpPr>
        <p:spPr>
          <a:xfrm>
            <a:off x="712146" y="1834923"/>
            <a:ext cx="3600000" cy="1141338"/>
          </a:xfrm>
          <a:prstGeom prst="rect">
            <a:avLst/>
          </a:prstGeom>
        </p:spPr>
        <p:txBody>
          <a:bodyPr wrap="square" lIns="0" tIns="0" rIns="0" bIns="0">
            <a:spAutoFit/>
          </a:bodyPr>
          <a:lstStyle>
            <a:lvl1pPr marL="182563" marR="0" indent="-182563" algn="l" defTabSz="914400"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4838E"/>
                </a:solidFill>
              </a:defRPr>
            </a:lvl1pPr>
            <a:lvl2pPr marL="358775" indent="-176213">
              <a:lnSpc>
                <a:spcPts val="2100"/>
              </a:lnSpc>
              <a:spcBef>
                <a:spcPts val="600"/>
              </a:spcBef>
              <a:spcAft>
                <a:spcPts val="600"/>
              </a:spcAft>
              <a:buClr>
                <a:srgbClr val="365254"/>
              </a:buClr>
              <a:buSzPct val="100000"/>
              <a:buFont typeface="Calibri" panose="020F0502020204030204" pitchFamily="34" charset="0"/>
              <a:buChar char="•"/>
              <a:defRPr sz="1700" b="1">
                <a:solidFill>
                  <a:srgbClr val="365254"/>
                </a:solidFill>
              </a:defRPr>
            </a:lvl2pPr>
            <a:lvl3pPr marL="541338" indent="-182563">
              <a:lnSpc>
                <a:spcPts val="2100"/>
              </a:lnSpc>
              <a:spcBef>
                <a:spcPts val="600"/>
              </a:spcBef>
              <a:spcAft>
                <a:spcPts val="600"/>
              </a:spcAft>
              <a:buFont typeface="Calibri" panose="020F0502020204030204" pitchFamily="34" charset="0"/>
              <a:buChar char="‒"/>
              <a:defRPr sz="1600" baseline="0"/>
            </a:lvl3pPr>
            <a:lvl4pPr marL="541338" indent="-182563">
              <a:lnSpc>
                <a:spcPts val="2100"/>
              </a:lnSpc>
              <a:spcBef>
                <a:spcPts val="600"/>
              </a:spcBef>
              <a:spcAft>
                <a:spcPts val="600"/>
              </a:spcAft>
              <a:buFont typeface="Calibri" panose="020F0502020204030204" pitchFamily="34" charset="0"/>
              <a:buChar char="‒"/>
              <a:defRPr sz="1600" baseline="0"/>
            </a:lvl4pPr>
            <a:lvl5pPr marL="541338" indent="-182563">
              <a:lnSpc>
                <a:spcPts val="2100"/>
              </a:lnSpc>
              <a:spcBef>
                <a:spcPts val="600"/>
              </a:spcBef>
              <a:spcAft>
                <a:spcPts val="600"/>
              </a:spcAft>
              <a:buFont typeface="Calibri" panose="020F0502020204030204" pitchFamily="34" charset="0"/>
              <a:buChar char="‒"/>
              <a:defRPr sz="1600" baseline="0"/>
            </a:lvl5pPr>
            <a:lvl6pPr marL="541338" indent="-182563">
              <a:lnSpc>
                <a:spcPts val="2100"/>
              </a:lnSpc>
              <a:spcBef>
                <a:spcPts val="600"/>
              </a:spcBef>
              <a:spcAft>
                <a:spcPts val="600"/>
              </a:spcAft>
              <a:buFont typeface="Calibri" panose="020F0502020204030204" pitchFamily="34" charset="0"/>
              <a:buChar char="‒"/>
              <a:defRPr sz="1600" baseline="0"/>
            </a:lvl6pPr>
            <a:lvl7pPr marL="541338" indent="-182563">
              <a:lnSpc>
                <a:spcPts val="2100"/>
              </a:lnSpc>
              <a:spcBef>
                <a:spcPts val="600"/>
              </a:spcBef>
              <a:spcAft>
                <a:spcPts val="600"/>
              </a:spcAft>
              <a:buFont typeface="Calibri" panose="020F0502020204030204" pitchFamily="34" charset="0"/>
              <a:buChar char="‒"/>
              <a:defRPr sz="1600"/>
            </a:lvl7pPr>
            <a:lvl8pPr marL="541338" indent="-182563">
              <a:lnSpc>
                <a:spcPts val="2100"/>
              </a:lnSpc>
              <a:spcBef>
                <a:spcPts val="600"/>
              </a:spcBef>
              <a:spcAft>
                <a:spcPts val="600"/>
              </a:spcAft>
              <a:buFont typeface="Calibri" panose="020F0502020204030204" pitchFamily="34" charset="0"/>
              <a:buChar char="‒"/>
              <a:defRPr sz="1600"/>
            </a:lvl8pPr>
            <a:lvl9pPr marL="3657600" indent="0">
              <a:buNone/>
              <a:defRPr/>
            </a:lvl9pPr>
          </a:lstStyle>
          <a:p>
            <a:pPr lvl="0"/>
            <a:r>
              <a:rPr lang="en-US" dirty="0" smtClean="0"/>
              <a:t>Header </a:t>
            </a:r>
          </a:p>
          <a:p>
            <a:pPr lvl="1"/>
            <a:r>
              <a:rPr lang="en-US" dirty="0" smtClean="0"/>
              <a:t>Bullet 1</a:t>
            </a:r>
          </a:p>
          <a:p>
            <a:pPr lvl="2"/>
            <a:r>
              <a:rPr lang="en-US" dirty="0" smtClean="0"/>
              <a:t>Bullet 2</a:t>
            </a:r>
          </a:p>
        </p:txBody>
      </p:sp>
      <p:sp>
        <p:nvSpPr>
          <p:cNvPr id="23" name="Text Placeholder 10"/>
          <p:cNvSpPr>
            <a:spLocks noGrp="1"/>
          </p:cNvSpPr>
          <p:nvPr>
            <p:ph type="body" sz="quarter" idx="15" hasCustomPrompt="1"/>
          </p:nvPr>
        </p:nvSpPr>
        <p:spPr>
          <a:xfrm>
            <a:off x="4688961" y="1834923"/>
            <a:ext cx="3600000" cy="1141338"/>
          </a:xfrm>
          <a:prstGeom prst="rect">
            <a:avLst/>
          </a:prstGeom>
        </p:spPr>
        <p:txBody>
          <a:bodyPr wrap="square" lIns="0" tIns="0" rIns="0" bIns="0">
            <a:spAutoFit/>
          </a:bodyPr>
          <a:lstStyle>
            <a:lvl1pPr marL="182563" marR="0" indent="-182563" algn="l" defTabSz="914400"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4838E"/>
                </a:solidFill>
              </a:defRPr>
            </a:lvl1pPr>
            <a:lvl2pPr marL="358775" indent="-176213">
              <a:lnSpc>
                <a:spcPts val="2100"/>
              </a:lnSpc>
              <a:spcBef>
                <a:spcPts val="600"/>
              </a:spcBef>
              <a:spcAft>
                <a:spcPts val="600"/>
              </a:spcAft>
              <a:buFont typeface="Calibri" panose="020F0502020204030204" pitchFamily="34" charset="0"/>
              <a:buChar char="•"/>
              <a:defRPr sz="1700" b="1">
                <a:solidFill>
                  <a:srgbClr val="365254"/>
                </a:solidFill>
              </a:defRPr>
            </a:lvl2pPr>
            <a:lvl3pPr marL="541338" indent="-182563">
              <a:lnSpc>
                <a:spcPts val="2100"/>
              </a:lnSpc>
              <a:spcBef>
                <a:spcPts val="600"/>
              </a:spcBef>
              <a:spcAft>
                <a:spcPts val="600"/>
              </a:spcAft>
              <a:buFont typeface="Calibri" panose="020F0502020204030204" pitchFamily="34" charset="0"/>
              <a:buChar char="‒"/>
              <a:defRPr sz="1600" baseline="0"/>
            </a:lvl3pPr>
            <a:lvl4pPr marL="541338" indent="-182563">
              <a:lnSpc>
                <a:spcPts val="2100"/>
              </a:lnSpc>
              <a:spcBef>
                <a:spcPts val="600"/>
              </a:spcBef>
              <a:spcAft>
                <a:spcPts val="600"/>
              </a:spcAft>
              <a:buFont typeface="Calibri" panose="020F0502020204030204" pitchFamily="34" charset="0"/>
              <a:buChar char="‒"/>
              <a:defRPr sz="1600" baseline="0"/>
            </a:lvl4pPr>
            <a:lvl5pPr marL="541338" indent="-182563">
              <a:lnSpc>
                <a:spcPts val="2100"/>
              </a:lnSpc>
              <a:spcBef>
                <a:spcPts val="600"/>
              </a:spcBef>
              <a:spcAft>
                <a:spcPts val="600"/>
              </a:spcAft>
              <a:buFont typeface="Calibri" panose="020F0502020204030204" pitchFamily="34" charset="0"/>
              <a:buChar char="‒"/>
              <a:defRPr sz="1600" baseline="0"/>
            </a:lvl5pPr>
            <a:lvl6pPr marL="541338" indent="-182563">
              <a:lnSpc>
                <a:spcPts val="2100"/>
              </a:lnSpc>
              <a:spcBef>
                <a:spcPts val="600"/>
              </a:spcBef>
              <a:spcAft>
                <a:spcPts val="600"/>
              </a:spcAft>
              <a:buFont typeface="Calibri" panose="020F0502020204030204" pitchFamily="34" charset="0"/>
              <a:buChar char="‒"/>
              <a:defRPr sz="1600" baseline="0"/>
            </a:lvl6pPr>
            <a:lvl7pPr marL="541338" indent="-182563">
              <a:lnSpc>
                <a:spcPts val="2100"/>
              </a:lnSpc>
              <a:spcBef>
                <a:spcPts val="600"/>
              </a:spcBef>
              <a:spcAft>
                <a:spcPts val="600"/>
              </a:spcAft>
              <a:buFont typeface="Calibri" panose="020F0502020204030204" pitchFamily="34" charset="0"/>
              <a:buChar char="‒"/>
              <a:defRPr sz="1600"/>
            </a:lvl7pPr>
            <a:lvl8pPr marL="541338" indent="-182563">
              <a:lnSpc>
                <a:spcPts val="2100"/>
              </a:lnSpc>
              <a:spcBef>
                <a:spcPts val="600"/>
              </a:spcBef>
              <a:spcAft>
                <a:spcPts val="600"/>
              </a:spcAft>
              <a:buFont typeface="Calibri" panose="020F0502020204030204" pitchFamily="34" charset="0"/>
              <a:buChar char="‒"/>
              <a:defRPr sz="1600"/>
            </a:lvl8pPr>
            <a:lvl9pPr marL="3657600" indent="0">
              <a:buNone/>
              <a:defRPr/>
            </a:lvl9pPr>
          </a:lstStyle>
          <a:p>
            <a:pPr lvl="0"/>
            <a:r>
              <a:rPr lang="en-US" dirty="0" smtClean="0"/>
              <a:t>Header </a:t>
            </a:r>
          </a:p>
          <a:p>
            <a:pPr lvl="1"/>
            <a:r>
              <a:rPr lang="en-US" dirty="0" smtClean="0"/>
              <a:t>Bullet 1</a:t>
            </a:r>
          </a:p>
          <a:p>
            <a:pPr lvl="2"/>
            <a:r>
              <a:rPr lang="en-US" dirty="0" smtClean="0"/>
              <a:t>Bullet 2</a:t>
            </a:r>
          </a:p>
        </p:txBody>
      </p:sp>
    </p:spTree>
    <p:extLst>
      <p:ext uri="{BB962C8B-B14F-4D97-AF65-F5344CB8AC3E}">
        <p14:creationId xmlns:p14="http://schemas.microsoft.com/office/powerpoint/2010/main" val="436645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12" name="Slide Number Placeholder 6"/>
          <p:cNvSpPr txBox="1">
            <a:spLocks/>
          </p:cNvSpPr>
          <p:nvPr userDrawn="1"/>
        </p:nvSpPr>
        <p:spPr>
          <a:xfrm>
            <a:off x="4283968" y="6429645"/>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solidFill>
                  <a:srgbClr val="000000"/>
                </a:solidFill>
              </a:rPr>
              <a:pPr/>
              <a:t>‹#›</a:t>
            </a:fld>
            <a:endParaRPr lang="en-CA" sz="1000" dirty="0">
              <a:solidFill>
                <a:srgbClr val="000000"/>
              </a:solidFill>
            </a:endParaRPr>
          </a:p>
        </p:txBody>
      </p:sp>
      <p:sp>
        <p:nvSpPr>
          <p:cNvPr id="13" name="Title 1"/>
          <p:cNvSpPr>
            <a:spLocks noGrp="1"/>
          </p:cNvSpPr>
          <p:nvPr>
            <p:ph type="title" hasCustomPrompt="1"/>
          </p:nvPr>
        </p:nvSpPr>
        <p:spPr>
          <a:xfrm>
            <a:off x="457200" y="580499"/>
            <a:ext cx="8229600" cy="423193"/>
          </a:xfrm>
        </p:spPr>
        <p:txBody>
          <a:bodyPr lIns="0" tIns="0" rIns="0" bIns="0" anchor="t" anchorCtr="0">
            <a:spAutoFit/>
          </a:bodyPr>
          <a:lstStyle>
            <a:lvl1pPr algn="l">
              <a:lnSpc>
                <a:spcPts val="3300"/>
              </a:lnSpc>
              <a:defRPr sz="3300" baseline="0">
                <a:solidFill>
                  <a:srgbClr val="365254"/>
                </a:solidFill>
              </a:defRPr>
            </a:lvl1pPr>
          </a:lstStyle>
          <a:p>
            <a:r>
              <a:rPr lang="en-US" dirty="0" smtClean="0"/>
              <a:t>Title only layout — Slide title</a:t>
            </a:r>
          </a:p>
        </p:txBody>
      </p:sp>
    </p:spTree>
    <p:extLst>
      <p:ext uri="{BB962C8B-B14F-4D97-AF65-F5344CB8AC3E}">
        <p14:creationId xmlns:p14="http://schemas.microsoft.com/office/powerpoint/2010/main" val="3496940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12" name="Slide Number Placeholder 6"/>
          <p:cNvSpPr txBox="1">
            <a:spLocks/>
          </p:cNvSpPr>
          <p:nvPr userDrawn="1"/>
        </p:nvSpPr>
        <p:spPr>
          <a:xfrm>
            <a:off x="4283968" y="6429645"/>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solidFill>
                  <a:srgbClr val="000000"/>
                </a:solidFill>
              </a:rPr>
              <a:pPr/>
              <a:t>‹#›</a:t>
            </a:fld>
            <a:endParaRPr lang="en-CA" sz="1000" dirty="0">
              <a:solidFill>
                <a:srgbClr val="000000"/>
              </a:solidFill>
            </a:endParaRPr>
          </a:p>
        </p:txBody>
      </p:sp>
    </p:spTree>
    <p:extLst>
      <p:ext uri="{BB962C8B-B14F-4D97-AF65-F5344CB8AC3E}">
        <p14:creationId xmlns:p14="http://schemas.microsoft.com/office/powerpoint/2010/main" val="2706331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Slide 1">
    <p:bg>
      <p:bgPr>
        <a:solidFill>
          <a:schemeClr val="bg1"/>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4283968" y="6429645"/>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solidFill>
                  <a:srgbClr val="000000"/>
                </a:solidFill>
              </a:rPr>
              <a:pPr/>
              <a:t>‹#›</a:t>
            </a:fld>
            <a:endParaRPr lang="en-CA" sz="1000" dirty="0">
              <a:solidFill>
                <a:srgbClr val="000000"/>
              </a:solidFill>
            </a:endParaRPr>
          </a:p>
        </p:txBody>
      </p:sp>
      <p:sp>
        <p:nvSpPr>
          <p:cNvPr id="8" name="Text Placeholder 7"/>
          <p:cNvSpPr>
            <a:spLocks noGrp="1"/>
          </p:cNvSpPr>
          <p:nvPr>
            <p:ph type="body" sz="quarter" idx="14" hasCustomPrompt="1"/>
          </p:nvPr>
        </p:nvSpPr>
        <p:spPr>
          <a:xfrm>
            <a:off x="4067944" y="2826271"/>
            <a:ext cx="4320000" cy="1205458"/>
          </a:xfrm>
          <a:prstGeom prst="rect">
            <a:avLst/>
          </a:prstGeom>
          <a:noFill/>
        </p:spPr>
        <p:txBody>
          <a:bodyPr wrap="square" lIns="0" tIns="0" rIns="0" bIns="0" anchor="ctr" anchorCtr="0">
            <a:spAutoFit/>
          </a:bodyPr>
          <a:lstStyle>
            <a:lvl1pPr marL="228600" indent="-228600">
              <a:lnSpc>
                <a:spcPts val="3500"/>
              </a:lnSpc>
              <a:spcBef>
                <a:spcPts val="0"/>
              </a:spcBef>
              <a:spcAft>
                <a:spcPts val="1200"/>
              </a:spcAft>
              <a:buClr>
                <a:srgbClr val="00A199"/>
              </a:buClr>
              <a:buFont typeface="Calibri" panose="020F0502020204030204" pitchFamily="34" charset="0"/>
              <a:buChar char=" "/>
              <a:defRPr sz="3500" b="0">
                <a:solidFill>
                  <a:srgbClr val="365254"/>
                </a:solidFill>
              </a:defRPr>
            </a:lvl1pPr>
            <a:lvl2pPr marL="228600" indent="-228600">
              <a:lnSpc>
                <a:spcPts val="2300"/>
              </a:lnSpc>
              <a:spcBef>
                <a:spcPts val="0"/>
              </a:spcBef>
              <a:spcAft>
                <a:spcPts val="600"/>
              </a:spcAft>
              <a:buClr>
                <a:srgbClr val="00A199"/>
              </a:buClr>
              <a:buFont typeface="Calibri" panose="020F0502020204030204" pitchFamily="34" charset="0"/>
              <a:buChar char=" "/>
              <a:defRPr sz="2200" baseline="0">
                <a:solidFill>
                  <a:srgbClr val="14838E"/>
                </a:solidFill>
              </a:defRPr>
            </a:lvl2pPr>
            <a:lvl3pPr marL="228600" indent="-228600">
              <a:lnSpc>
                <a:spcPts val="1800"/>
              </a:lnSpc>
              <a:spcBef>
                <a:spcPts val="0"/>
              </a:spcBef>
              <a:spcAft>
                <a:spcPts val="600"/>
              </a:spcAft>
              <a:buClr>
                <a:srgbClr val="00A199"/>
              </a:buClr>
              <a:buFont typeface="Calibri" panose="020F0502020204030204" pitchFamily="34" charset="0"/>
              <a:buChar char=" "/>
              <a:defRPr sz="1700">
                <a:solidFill>
                  <a:schemeClr val="tx1"/>
                </a:solidFill>
              </a:defRPr>
            </a:lvl3pPr>
            <a:lvl4pPr marL="228600" indent="-228600">
              <a:buClr>
                <a:srgbClr val="00A199"/>
              </a:buClr>
              <a:buFont typeface="Calibri" panose="020F0502020204030204" pitchFamily="34" charset="0"/>
              <a:buChar char=" "/>
              <a:defRPr sz="1700">
                <a:solidFill>
                  <a:schemeClr val="bg1"/>
                </a:solidFill>
              </a:defRPr>
            </a:lvl4pPr>
            <a:lvl5pPr marL="228600" indent="-228600">
              <a:buClr>
                <a:srgbClr val="00A199"/>
              </a:buClr>
              <a:buFont typeface="Calibri" panose="020F0502020204030204" pitchFamily="34" charset="0"/>
              <a:buChar char=" "/>
              <a:defRPr sz="1700">
                <a:solidFill>
                  <a:schemeClr val="bg1"/>
                </a:solidFill>
              </a:defRPr>
            </a:lvl5pPr>
          </a:lstStyle>
          <a:p>
            <a:pPr lvl="0"/>
            <a:r>
              <a:rPr lang="en-US" dirty="0" smtClean="0"/>
              <a:t>Section title</a:t>
            </a:r>
          </a:p>
          <a:p>
            <a:pPr lvl="1"/>
            <a:r>
              <a:rPr lang="en-US" dirty="0" smtClean="0"/>
              <a:t>Extra text or content</a:t>
            </a:r>
          </a:p>
          <a:p>
            <a:pPr lvl="2"/>
            <a:r>
              <a:rPr lang="en-US" dirty="0" smtClean="0"/>
              <a:t>Extra information</a:t>
            </a:r>
          </a:p>
        </p:txBody>
      </p:sp>
      <p:sp>
        <p:nvSpPr>
          <p:cNvPr id="14" name="Content Placeholder 18"/>
          <p:cNvSpPr>
            <a:spLocks noGrp="1"/>
          </p:cNvSpPr>
          <p:nvPr>
            <p:ph sz="quarter" idx="13" hasCustomPrompt="1"/>
          </p:nvPr>
        </p:nvSpPr>
        <p:spPr>
          <a:xfrm>
            <a:off x="683568" y="1892830"/>
            <a:ext cx="2088232" cy="2784309"/>
          </a:xfrm>
          <a:prstGeom prst="rect">
            <a:avLst/>
          </a:prstGeom>
        </p:spPr>
        <p:txBody>
          <a:bodyPr lIns="0" tIns="0" rIns="0" bIns="0" anchor="t" anchorCtr="0">
            <a:normAutofit/>
          </a:bodyPr>
          <a:lstStyle>
            <a:lvl1pPr marL="0" indent="0" algn="ctr">
              <a:buNone/>
              <a:defRPr sz="2000">
                <a:solidFill>
                  <a:srgbClr val="002060"/>
                </a:solidFill>
              </a:defRPr>
            </a:lvl1pPr>
          </a:lstStyle>
          <a:p>
            <a:pPr lvl="0"/>
            <a:r>
              <a:rPr lang="en-CA" dirty="0" smtClean="0"/>
              <a:t>Insert icon, picture or chart</a:t>
            </a:r>
            <a:endParaRPr lang="en-CA" dirty="0"/>
          </a:p>
        </p:txBody>
      </p:sp>
    </p:spTree>
    <p:extLst>
      <p:ext uri="{BB962C8B-B14F-4D97-AF65-F5344CB8AC3E}">
        <p14:creationId xmlns:p14="http://schemas.microsoft.com/office/powerpoint/2010/main" val="2568921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slide 2">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4283968" y="6429645"/>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solidFill>
                  <a:srgbClr val="000000"/>
                </a:solidFill>
              </a:rPr>
              <a:pPr/>
              <a:t>‹#›</a:t>
            </a:fld>
            <a:endParaRPr lang="en-CA" sz="1000" dirty="0">
              <a:solidFill>
                <a:srgbClr val="000000"/>
              </a:solidFill>
            </a:endParaRPr>
          </a:p>
        </p:txBody>
      </p:sp>
      <p:sp>
        <p:nvSpPr>
          <p:cNvPr id="8" name="Text Placeholder 7"/>
          <p:cNvSpPr>
            <a:spLocks noGrp="1"/>
          </p:cNvSpPr>
          <p:nvPr>
            <p:ph type="body" sz="quarter" idx="14" hasCustomPrompt="1"/>
          </p:nvPr>
        </p:nvSpPr>
        <p:spPr>
          <a:xfrm>
            <a:off x="1186954" y="1622788"/>
            <a:ext cx="7957046" cy="2259654"/>
          </a:xfrm>
          <a:prstGeom prst="rect">
            <a:avLst/>
          </a:prstGeom>
          <a:solidFill>
            <a:srgbClr val="00A199"/>
          </a:solidFill>
        </p:spPr>
        <p:txBody>
          <a:bodyPr wrap="square" lIns="180000" tIns="522000" rIns="0" bIns="522000">
            <a:spAutoFit/>
          </a:bodyPr>
          <a:lstStyle>
            <a:lvl1pPr marL="228600" indent="-228600">
              <a:lnSpc>
                <a:spcPts val="3500"/>
              </a:lnSpc>
              <a:spcBef>
                <a:spcPts val="0"/>
              </a:spcBef>
              <a:spcAft>
                <a:spcPts val="1200"/>
              </a:spcAft>
              <a:buClr>
                <a:srgbClr val="00A199"/>
              </a:buClr>
              <a:buFont typeface="Calibri" panose="020F0502020204030204" pitchFamily="34" charset="0"/>
              <a:buChar char=" "/>
              <a:defRPr sz="3500" b="0" baseline="0">
                <a:solidFill>
                  <a:schemeClr val="bg1"/>
                </a:solidFill>
              </a:defRPr>
            </a:lvl1pPr>
            <a:lvl2pPr marL="228600" indent="-228600">
              <a:lnSpc>
                <a:spcPts val="2300"/>
              </a:lnSpc>
              <a:spcBef>
                <a:spcPts val="0"/>
              </a:spcBef>
              <a:spcAft>
                <a:spcPts val="600"/>
              </a:spcAft>
              <a:buClr>
                <a:srgbClr val="00A199"/>
              </a:buClr>
              <a:buFont typeface="Calibri" panose="020F0502020204030204" pitchFamily="34" charset="0"/>
              <a:buChar char=" "/>
              <a:defRPr sz="2200" baseline="0">
                <a:solidFill>
                  <a:schemeClr val="bg1"/>
                </a:solidFill>
              </a:defRPr>
            </a:lvl2pPr>
            <a:lvl3pPr marL="228600" indent="-228600">
              <a:lnSpc>
                <a:spcPts val="1800"/>
              </a:lnSpc>
              <a:spcBef>
                <a:spcPts val="0"/>
              </a:spcBef>
              <a:spcAft>
                <a:spcPts val="600"/>
              </a:spcAft>
              <a:buClr>
                <a:srgbClr val="00A199"/>
              </a:buClr>
              <a:buFont typeface="Calibri" panose="020F0502020204030204" pitchFamily="34" charset="0"/>
              <a:buChar char=" "/>
              <a:defRPr sz="1700">
                <a:solidFill>
                  <a:schemeClr val="bg1"/>
                </a:solidFill>
              </a:defRPr>
            </a:lvl3pPr>
            <a:lvl4pPr marL="228600" indent="-228600">
              <a:buClr>
                <a:srgbClr val="00A199"/>
              </a:buClr>
              <a:buFont typeface="Calibri" panose="020F0502020204030204" pitchFamily="34" charset="0"/>
              <a:buChar char=" "/>
              <a:defRPr sz="1700">
                <a:solidFill>
                  <a:schemeClr val="bg1"/>
                </a:solidFill>
              </a:defRPr>
            </a:lvl4pPr>
            <a:lvl5pPr marL="228600" indent="-228600">
              <a:buClr>
                <a:srgbClr val="00A199"/>
              </a:buClr>
              <a:buFont typeface="Calibri" panose="020F0502020204030204" pitchFamily="34" charset="0"/>
              <a:buChar char=" "/>
              <a:defRPr sz="1700">
                <a:solidFill>
                  <a:schemeClr val="bg1"/>
                </a:solidFill>
              </a:defRPr>
            </a:lvl5pPr>
          </a:lstStyle>
          <a:p>
            <a:pPr lvl="0"/>
            <a:r>
              <a:rPr lang="en-US" dirty="0" smtClean="0"/>
              <a:t>Section title</a:t>
            </a:r>
          </a:p>
          <a:p>
            <a:pPr lvl="1"/>
            <a:r>
              <a:rPr lang="en-US" dirty="0" smtClean="0"/>
              <a:t>Extra text or content</a:t>
            </a:r>
          </a:p>
          <a:p>
            <a:pPr lvl="2"/>
            <a:r>
              <a:rPr lang="en-US" dirty="0" smtClean="0"/>
              <a:t>Extra information</a:t>
            </a:r>
          </a:p>
        </p:txBody>
      </p:sp>
      <p:sp>
        <p:nvSpPr>
          <p:cNvPr id="5" name="Picture Placeholder 4"/>
          <p:cNvSpPr>
            <a:spLocks noGrp="1"/>
          </p:cNvSpPr>
          <p:nvPr>
            <p:ph type="pic" sz="quarter" idx="13" hasCustomPrompt="1"/>
          </p:nvPr>
        </p:nvSpPr>
        <p:spPr>
          <a:xfrm>
            <a:off x="6762152" y="490769"/>
            <a:ext cx="1481960" cy="1978124"/>
          </a:xfrm>
          <a:prstGeom prst="rect">
            <a:avLst/>
          </a:prstGeom>
        </p:spPr>
        <p:txBody>
          <a:bodyPr>
            <a:normAutofit/>
          </a:bodyPr>
          <a:lstStyle>
            <a:lvl1pPr marL="0" indent="0" algn="ctr">
              <a:buNone/>
              <a:defRPr sz="2000">
                <a:solidFill>
                  <a:srgbClr val="002060"/>
                </a:solidFill>
              </a:defRPr>
            </a:lvl1pPr>
          </a:lstStyle>
          <a:p>
            <a:r>
              <a:rPr lang="en-CA" dirty="0" smtClean="0"/>
              <a:t>Insert icon</a:t>
            </a:r>
            <a:br>
              <a:rPr lang="en-CA" dirty="0" smtClean="0"/>
            </a:br>
            <a:r>
              <a:rPr lang="en-CA" dirty="0" smtClean="0"/>
              <a:t>if needed</a:t>
            </a:r>
            <a:endParaRPr lang="en-CA" dirty="0"/>
          </a:p>
        </p:txBody>
      </p:sp>
    </p:spTree>
    <p:extLst>
      <p:ext uri="{BB962C8B-B14F-4D97-AF65-F5344CB8AC3E}">
        <p14:creationId xmlns:p14="http://schemas.microsoft.com/office/powerpoint/2010/main" val="44999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sual content 1">
    <p:bg>
      <p:bgPr>
        <a:solidFill>
          <a:srgbClr val="EDF7F5"/>
        </a:solidFill>
        <a:effectLst/>
      </p:bgPr>
    </p:bg>
    <p:spTree>
      <p:nvGrpSpPr>
        <p:cNvPr id="1" name=""/>
        <p:cNvGrpSpPr/>
        <p:nvPr/>
      </p:nvGrpSpPr>
      <p:grpSpPr>
        <a:xfrm>
          <a:off x="0" y="0"/>
          <a:ext cx="0" cy="0"/>
          <a:chOff x="0" y="0"/>
          <a:chExt cx="0" cy="0"/>
        </a:xfrm>
      </p:grpSpPr>
      <p:sp>
        <p:nvSpPr>
          <p:cNvPr id="12" name="Slide Number Placeholder 6"/>
          <p:cNvSpPr txBox="1">
            <a:spLocks/>
          </p:cNvSpPr>
          <p:nvPr userDrawn="1"/>
        </p:nvSpPr>
        <p:spPr>
          <a:xfrm>
            <a:off x="4283968" y="6429645"/>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solidFill>
                  <a:srgbClr val="000000"/>
                </a:solidFill>
              </a:rPr>
              <a:pPr/>
              <a:t>‹#›</a:t>
            </a:fld>
            <a:endParaRPr lang="en-CA" sz="1000" dirty="0">
              <a:solidFill>
                <a:srgbClr val="000000"/>
              </a:solidFill>
            </a:endParaRPr>
          </a:p>
        </p:txBody>
      </p:sp>
      <p:sp>
        <p:nvSpPr>
          <p:cNvPr id="13" name="Title 1"/>
          <p:cNvSpPr>
            <a:spLocks noGrp="1"/>
          </p:cNvSpPr>
          <p:nvPr>
            <p:ph type="title" hasCustomPrompt="1"/>
          </p:nvPr>
        </p:nvSpPr>
        <p:spPr>
          <a:xfrm>
            <a:off x="457200" y="580499"/>
            <a:ext cx="8229600" cy="423193"/>
          </a:xfrm>
        </p:spPr>
        <p:txBody>
          <a:bodyPr lIns="0" tIns="0" rIns="0" bIns="0" anchor="t" anchorCtr="0">
            <a:spAutoFit/>
          </a:bodyPr>
          <a:lstStyle>
            <a:lvl1pPr algn="l">
              <a:lnSpc>
                <a:spcPts val="3300"/>
              </a:lnSpc>
              <a:defRPr sz="3300" baseline="0">
                <a:solidFill>
                  <a:srgbClr val="365254"/>
                </a:solidFill>
              </a:defRPr>
            </a:lvl1pPr>
          </a:lstStyle>
          <a:p>
            <a:r>
              <a:rPr lang="en-US" dirty="0" smtClean="0"/>
              <a:t>Visual content — Slide title</a:t>
            </a:r>
            <a:endParaRPr lang="en-CA" dirty="0"/>
          </a:p>
        </p:txBody>
      </p:sp>
      <p:sp>
        <p:nvSpPr>
          <p:cNvPr id="7" name="Content Placeholder 18"/>
          <p:cNvSpPr>
            <a:spLocks noGrp="1"/>
          </p:cNvSpPr>
          <p:nvPr>
            <p:ph sz="quarter" idx="11" hasCustomPrompt="1"/>
          </p:nvPr>
        </p:nvSpPr>
        <p:spPr>
          <a:xfrm>
            <a:off x="1149524" y="2276872"/>
            <a:ext cx="2088232" cy="2784309"/>
          </a:xfrm>
          <a:prstGeom prst="rect">
            <a:avLst/>
          </a:prstGeom>
        </p:spPr>
        <p:txBody>
          <a:bodyPr lIns="0" tIns="0" rIns="0" bIns="0" anchor="t" anchorCtr="0">
            <a:normAutofit/>
          </a:bodyPr>
          <a:lstStyle>
            <a:lvl1pPr marL="0" indent="0" algn="ctr">
              <a:buNone/>
              <a:defRPr sz="2000">
                <a:solidFill>
                  <a:srgbClr val="002060"/>
                </a:solidFill>
              </a:defRPr>
            </a:lvl1pPr>
          </a:lstStyle>
          <a:p>
            <a:pPr lvl="0"/>
            <a:r>
              <a:rPr lang="en-CA" dirty="0" smtClean="0"/>
              <a:t>Insert icon, picture or chart</a:t>
            </a:r>
            <a:endParaRPr lang="en-CA" dirty="0"/>
          </a:p>
        </p:txBody>
      </p:sp>
      <p:sp>
        <p:nvSpPr>
          <p:cNvPr id="8" name="Text Placeholder 10"/>
          <p:cNvSpPr>
            <a:spLocks noGrp="1"/>
          </p:cNvSpPr>
          <p:nvPr>
            <p:ph type="body" sz="quarter" idx="14" hasCustomPrompt="1"/>
          </p:nvPr>
        </p:nvSpPr>
        <p:spPr>
          <a:xfrm>
            <a:off x="4448609" y="3241017"/>
            <a:ext cx="3600000" cy="1141338"/>
          </a:xfrm>
          <a:prstGeom prst="rect">
            <a:avLst/>
          </a:prstGeom>
        </p:spPr>
        <p:txBody>
          <a:bodyPr wrap="square" lIns="0" tIns="0" rIns="0" bIns="0" anchor="ctr" anchorCtr="0">
            <a:spAutoFit/>
          </a:bodyPr>
          <a:lstStyle>
            <a:lvl1pPr marL="182563" marR="0" indent="-182563" algn="l" defTabSz="914400"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4838E"/>
                </a:solidFill>
              </a:defRPr>
            </a:lvl1pPr>
            <a:lvl2pPr marL="358775" indent="-176213">
              <a:lnSpc>
                <a:spcPts val="2100"/>
              </a:lnSpc>
              <a:spcBef>
                <a:spcPts val="600"/>
              </a:spcBef>
              <a:spcAft>
                <a:spcPts val="600"/>
              </a:spcAft>
              <a:buFont typeface="Arial" panose="020B0604020202020204" pitchFamily="34" charset="0"/>
              <a:buChar char="•"/>
              <a:defRPr sz="1700" b="0">
                <a:solidFill>
                  <a:schemeClr val="tx1"/>
                </a:solidFill>
              </a:defRPr>
            </a:lvl2pPr>
            <a:lvl3pPr marL="355600" indent="-182563">
              <a:lnSpc>
                <a:spcPts val="2100"/>
              </a:lnSpc>
              <a:spcBef>
                <a:spcPts val="600"/>
              </a:spcBef>
              <a:spcAft>
                <a:spcPts val="600"/>
              </a:spcAft>
              <a:buFont typeface="Arial" panose="020B0604020202020204" pitchFamily="34" charset="0"/>
              <a:buChar char="•"/>
              <a:defRPr sz="1700" baseline="0"/>
            </a:lvl3pPr>
            <a:lvl4pPr marL="541338" indent="-182563">
              <a:lnSpc>
                <a:spcPts val="2100"/>
              </a:lnSpc>
              <a:spcBef>
                <a:spcPts val="600"/>
              </a:spcBef>
              <a:spcAft>
                <a:spcPts val="600"/>
              </a:spcAft>
              <a:buFont typeface="Calibri" panose="020F0502020204030204" pitchFamily="34" charset="0"/>
              <a:buChar char="‒"/>
              <a:defRPr sz="1600" baseline="0"/>
            </a:lvl4pPr>
            <a:lvl5pPr marL="541338" indent="-182563">
              <a:lnSpc>
                <a:spcPts val="2100"/>
              </a:lnSpc>
              <a:spcBef>
                <a:spcPts val="600"/>
              </a:spcBef>
              <a:spcAft>
                <a:spcPts val="600"/>
              </a:spcAft>
              <a:buFont typeface="Calibri" panose="020F0502020204030204" pitchFamily="34" charset="0"/>
              <a:buChar char="‒"/>
              <a:defRPr sz="1600" baseline="0"/>
            </a:lvl5pPr>
            <a:lvl6pPr marL="541338" indent="-182563">
              <a:lnSpc>
                <a:spcPts val="2100"/>
              </a:lnSpc>
              <a:spcBef>
                <a:spcPts val="600"/>
              </a:spcBef>
              <a:spcAft>
                <a:spcPts val="600"/>
              </a:spcAft>
              <a:buFont typeface="Calibri" panose="020F0502020204030204" pitchFamily="34" charset="0"/>
              <a:buChar char="‒"/>
              <a:defRPr sz="1600" baseline="0"/>
            </a:lvl6pPr>
            <a:lvl7pPr marL="541338" indent="-182563">
              <a:lnSpc>
                <a:spcPts val="2100"/>
              </a:lnSpc>
              <a:spcBef>
                <a:spcPts val="600"/>
              </a:spcBef>
              <a:spcAft>
                <a:spcPts val="600"/>
              </a:spcAft>
              <a:buFont typeface="Calibri" panose="020F0502020204030204" pitchFamily="34" charset="0"/>
              <a:buChar char="‒"/>
              <a:defRPr sz="1600"/>
            </a:lvl7pPr>
            <a:lvl8pPr marL="541338" indent="-182563">
              <a:lnSpc>
                <a:spcPts val="2100"/>
              </a:lnSpc>
              <a:spcBef>
                <a:spcPts val="600"/>
              </a:spcBef>
              <a:spcAft>
                <a:spcPts val="600"/>
              </a:spcAft>
              <a:buFont typeface="Calibri" panose="020F0502020204030204" pitchFamily="34" charset="0"/>
              <a:buChar char="‒"/>
              <a:defRPr sz="1600"/>
            </a:lvl8pPr>
            <a:lvl9pPr marL="3657600" indent="0">
              <a:buNone/>
              <a:defRPr/>
            </a:lvl9pPr>
          </a:lstStyle>
          <a:p>
            <a:pPr lvl="0"/>
            <a:r>
              <a:rPr lang="en-US" dirty="0" smtClean="0"/>
              <a:t>Header text </a:t>
            </a:r>
          </a:p>
          <a:p>
            <a:pPr lvl="1"/>
            <a:r>
              <a:rPr lang="en-US" dirty="0" smtClean="0"/>
              <a:t>Bullet 1</a:t>
            </a:r>
          </a:p>
          <a:p>
            <a:pPr lvl="2"/>
            <a:r>
              <a:rPr lang="en-US" dirty="0" smtClean="0"/>
              <a:t>Bullet 2</a:t>
            </a:r>
          </a:p>
        </p:txBody>
      </p:sp>
    </p:spTree>
    <p:extLst>
      <p:ext uri="{BB962C8B-B14F-4D97-AF65-F5344CB8AC3E}">
        <p14:creationId xmlns:p14="http://schemas.microsoft.com/office/powerpoint/2010/main" val="1362388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sual content 2">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4283968" y="6429645"/>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solidFill>
                  <a:srgbClr val="000000"/>
                </a:solidFill>
              </a:rPr>
              <a:pPr/>
              <a:t>‹#›</a:t>
            </a:fld>
            <a:endParaRPr lang="en-CA" sz="1000" dirty="0">
              <a:solidFill>
                <a:srgbClr val="000000"/>
              </a:solidFill>
            </a:endParaRPr>
          </a:p>
        </p:txBody>
      </p:sp>
      <p:sp>
        <p:nvSpPr>
          <p:cNvPr id="12" name="Text Placeholder 7"/>
          <p:cNvSpPr>
            <a:spLocks noGrp="1"/>
          </p:cNvSpPr>
          <p:nvPr>
            <p:ph type="body" sz="quarter" idx="14" hasCustomPrompt="1"/>
          </p:nvPr>
        </p:nvSpPr>
        <p:spPr>
          <a:xfrm>
            <a:off x="2664" y="1787960"/>
            <a:ext cx="4068000" cy="1374796"/>
          </a:xfrm>
          <a:prstGeom prst="rect">
            <a:avLst/>
          </a:prstGeom>
          <a:solidFill>
            <a:srgbClr val="14838E"/>
          </a:solidFill>
        </p:spPr>
        <p:txBody>
          <a:bodyPr wrap="square" lIns="288000" tIns="522000" rIns="720000" bIns="522000" anchor="t" anchorCtr="0">
            <a:spAutoFit/>
          </a:bodyPr>
          <a:lstStyle>
            <a:lvl1pPr marL="228600" indent="-228600">
              <a:lnSpc>
                <a:spcPts val="2500"/>
              </a:lnSpc>
              <a:spcBef>
                <a:spcPts val="0"/>
              </a:spcBef>
              <a:spcAft>
                <a:spcPts val="1200"/>
              </a:spcAft>
              <a:buClr>
                <a:srgbClr val="00A199"/>
              </a:buClr>
              <a:buFont typeface="Calibri" panose="020F0502020204030204" pitchFamily="34" charset="0"/>
              <a:buChar char=" "/>
              <a:defRPr sz="2200" b="0" baseline="0">
                <a:solidFill>
                  <a:schemeClr val="bg1"/>
                </a:solidFill>
              </a:defRPr>
            </a:lvl1pPr>
            <a:lvl2pPr marL="228600" indent="-228600">
              <a:lnSpc>
                <a:spcPts val="2200"/>
              </a:lnSpc>
              <a:spcBef>
                <a:spcPts val="0"/>
              </a:spcBef>
              <a:spcAft>
                <a:spcPts val="600"/>
              </a:spcAft>
              <a:buClr>
                <a:srgbClr val="00A199"/>
              </a:buClr>
              <a:buFont typeface="Calibri" panose="020F0502020204030204" pitchFamily="34" charset="0"/>
              <a:buChar char=" "/>
              <a:defRPr sz="1700" baseline="0">
                <a:solidFill>
                  <a:schemeClr val="bg1"/>
                </a:solidFill>
              </a:defRPr>
            </a:lvl2pPr>
            <a:lvl3pPr marL="228600" indent="-228600">
              <a:lnSpc>
                <a:spcPts val="2200"/>
              </a:lnSpc>
              <a:spcBef>
                <a:spcPts val="0"/>
              </a:spcBef>
              <a:spcAft>
                <a:spcPts val="600"/>
              </a:spcAft>
              <a:buClr>
                <a:srgbClr val="00A199"/>
              </a:buClr>
              <a:buFont typeface="Calibri" panose="020F0502020204030204" pitchFamily="34" charset="0"/>
              <a:buChar char=" "/>
              <a:defRPr sz="1700">
                <a:solidFill>
                  <a:schemeClr val="tx1"/>
                </a:solidFill>
              </a:defRPr>
            </a:lvl3pPr>
            <a:lvl4pPr marL="228600" indent="-228600">
              <a:buClr>
                <a:srgbClr val="00A199"/>
              </a:buClr>
              <a:buFont typeface="Calibri" panose="020F0502020204030204" pitchFamily="34" charset="0"/>
              <a:buChar char=" "/>
              <a:defRPr sz="1700">
                <a:solidFill>
                  <a:schemeClr val="bg1"/>
                </a:solidFill>
              </a:defRPr>
            </a:lvl4pPr>
            <a:lvl5pPr marL="228600" indent="-228600">
              <a:buClr>
                <a:srgbClr val="00A199"/>
              </a:buClr>
              <a:buFont typeface="Calibri" panose="020F0502020204030204" pitchFamily="34" charset="0"/>
              <a:buChar char=" "/>
              <a:defRPr sz="1700">
                <a:solidFill>
                  <a:schemeClr val="bg1"/>
                </a:solidFill>
              </a:defRPr>
            </a:lvl5pPr>
          </a:lstStyle>
          <a:p>
            <a:pPr lvl="0"/>
            <a:r>
              <a:rPr lang="en-US" dirty="0" smtClean="0"/>
              <a:t>Sidebar text</a:t>
            </a:r>
          </a:p>
        </p:txBody>
      </p:sp>
      <p:sp>
        <p:nvSpPr>
          <p:cNvPr id="6" name="Title 1"/>
          <p:cNvSpPr>
            <a:spLocks noGrp="1"/>
          </p:cNvSpPr>
          <p:nvPr>
            <p:ph type="title" hasCustomPrompt="1"/>
          </p:nvPr>
        </p:nvSpPr>
        <p:spPr>
          <a:xfrm>
            <a:off x="457200" y="580499"/>
            <a:ext cx="8229600" cy="423193"/>
          </a:xfrm>
        </p:spPr>
        <p:txBody>
          <a:bodyPr lIns="0" tIns="0" rIns="0" bIns="0" anchor="t" anchorCtr="0">
            <a:spAutoFit/>
          </a:bodyPr>
          <a:lstStyle>
            <a:lvl1pPr algn="l">
              <a:lnSpc>
                <a:spcPts val="3300"/>
              </a:lnSpc>
              <a:defRPr sz="3300" baseline="0">
                <a:solidFill>
                  <a:srgbClr val="365254"/>
                </a:solidFill>
              </a:defRPr>
            </a:lvl1pPr>
          </a:lstStyle>
          <a:p>
            <a:r>
              <a:rPr lang="en-US" dirty="0" smtClean="0"/>
              <a:t>Visual content -- Slide title</a:t>
            </a:r>
            <a:endParaRPr lang="en-CA" dirty="0"/>
          </a:p>
        </p:txBody>
      </p:sp>
      <p:sp>
        <p:nvSpPr>
          <p:cNvPr id="10" name="Text Placeholder 10"/>
          <p:cNvSpPr>
            <a:spLocks noGrp="1"/>
          </p:cNvSpPr>
          <p:nvPr>
            <p:ph type="body" sz="quarter" idx="15" hasCustomPrompt="1"/>
          </p:nvPr>
        </p:nvSpPr>
        <p:spPr>
          <a:xfrm>
            <a:off x="4448609" y="1798120"/>
            <a:ext cx="3600000" cy="1115690"/>
          </a:xfrm>
          <a:prstGeom prst="rect">
            <a:avLst/>
          </a:prstGeom>
        </p:spPr>
        <p:txBody>
          <a:bodyPr wrap="square" lIns="0" tIns="0" rIns="0" bIns="0">
            <a:spAutoFit/>
          </a:bodyPr>
          <a:lstStyle>
            <a:lvl1pPr marL="182563" marR="0" indent="-182563" algn="l" defTabSz="914400" rtl="0" eaLnBrk="1" fontAlgn="auto" latinLnBrk="0" hangingPunct="1">
              <a:lnSpc>
                <a:spcPts val="2100"/>
              </a:lnSpc>
              <a:spcBef>
                <a:spcPts val="600"/>
              </a:spcBef>
              <a:spcAft>
                <a:spcPts val="600"/>
              </a:spcAft>
              <a:buClrTx/>
              <a:buSzTx/>
              <a:buFont typeface="Calibri" panose="020F0502020204030204" pitchFamily="34" charset="0"/>
              <a:buChar char="•"/>
              <a:tabLst/>
              <a:defRPr sz="1700" b="0" baseline="0">
                <a:solidFill>
                  <a:schemeClr val="tx1"/>
                </a:solidFill>
              </a:defRPr>
            </a:lvl1pPr>
            <a:lvl2pPr marL="182563" indent="-176213">
              <a:lnSpc>
                <a:spcPts val="2100"/>
              </a:lnSpc>
              <a:spcBef>
                <a:spcPts val="600"/>
              </a:spcBef>
              <a:spcAft>
                <a:spcPts val="600"/>
              </a:spcAft>
              <a:buClrTx/>
              <a:buFont typeface="Calibri" panose="020F0502020204030204" pitchFamily="34" charset="0"/>
              <a:buChar char="•"/>
              <a:defRPr sz="1700" b="0">
                <a:solidFill>
                  <a:schemeClr val="tx1"/>
                </a:solidFill>
              </a:defRPr>
            </a:lvl2pPr>
            <a:lvl3pPr marL="182563" indent="-176213">
              <a:lnSpc>
                <a:spcPts val="2100"/>
              </a:lnSpc>
              <a:spcBef>
                <a:spcPts val="600"/>
              </a:spcBef>
              <a:spcAft>
                <a:spcPts val="600"/>
              </a:spcAft>
              <a:buClrTx/>
              <a:buFont typeface="Calibri" panose="020F0502020204030204" pitchFamily="34" charset="0"/>
              <a:buChar char="•"/>
              <a:defRPr sz="1700" baseline="0"/>
            </a:lvl3pPr>
            <a:lvl4pPr marL="541338" indent="-182563">
              <a:lnSpc>
                <a:spcPts val="2100"/>
              </a:lnSpc>
              <a:spcBef>
                <a:spcPts val="600"/>
              </a:spcBef>
              <a:spcAft>
                <a:spcPts val="600"/>
              </a:spcAft>
              <a:buFont typeface="Calibri" panose="020F0502020204030204" pitchFamily="34" charset="0"/>
              <a:buChar char="‒"/>
              <a:defRPr sz="1600" baseline="0"/>
            </a:lvl4pPr>
            <a:lvl5pPr marL="541338" indent="-182563">
              <a:lnSpc>
                <a:spcPts val="2100"/>
              </a:lnSpc>
              <a:spcBef>
                <a:spcPts val="600"/>
              </a:spcBef>
              <a:spcAft>
                <a:spcPts val="600"/>
              </a:spcAft>
              <a:buFont typeface="Calibri" panose="020F0502020204030204" pitchFamily="34" charset="0"/>
              <a:buChar char="‒"/>
              <a:defRPr sz="1600" baseline="0"/>
            </a:lvl5pPr>
            <a:lvl6pPr marL="541338" indent="-182563">
              <a:lnSpc>
                <a:spcPts val="2100"/>
              </a:lnSpc>
              <a:spcBef>
                <a:spcPts val="600"/>
              </a:spcBef>
              <a:spcAft>
                <a:spcPts val="600"/>
              </a:spcAft>
              <a:buFont typeface="Calibri" panose="020F0502020204030204" pitchFamily="34" charset="0"/>
              <a:buChar char="‒"/>
              <a:defRPr sz="1600" baseline="0"/>
            </a:lvl6pPr>
            <a:lvl7pPr marL="541338" indent="-182563">
              <a:lnSpc>
                <a:spcPts val="2100"/>
              </a:lnSpc>
              <a:spcBef>
                <a:spcPts val="600"/>
              </a:spcBef>
              <a:spcAft>
                <a:spcPts val="600"/>
              </a:spcAft>
              <a:buFont typeface="Calibri" panose="020F0502020204030204" pitchFamily="34" charset="0"/>
              <a:buChar char="‒"/>
              <a:defRPr sz="1600"/>
            </a:lvl7pPr>
            <a:lvl8pPr marL="541338" indent="-182563">
              <a:lnSpc>
                <a:spcPts val="2100"/>
              </a:lnSpc>
              <a:spcBef>
                <a:spcPts val="600"/>
              </a:spcBef>
              <a:spcAft>
                <a:spcPts val="600"/>
              </a:spcAft>
              <a:buFont typeface="Calibri" panose="020F0502020204030204" pitchFamily="34" charset="0"/>
              <a:buChar char="‒"/>
              <a:defRPr sz="1600"/>
            </a:lvl8pPr>
            <a:lvl9pPr marL="3657600" indent="0">
              <a:buNone/>
              <a:defRPr/>
            </a:lvl9pPr>
          </a:lstStyle>
          <a:p>
            <a:pPr lvl="0"/>
            <a:r>
              <a:rPr lang="en-US" dirty="0" smtClean="0"/>
              <a:t>Bullet 1</a:t>
            </a:r>
          </a:p>
          <a:p>
            <a:pPr lvl="1"/>
            <a:r>
              <a:rPr lang="en-US" dirty="0" smtClean="0"/>
              <a:t>Bullet 2</a:t>
            </a:r>
          </a:p>
          <a:p>
            <a:pPr lvl="2"/>
            <a:r>
              <a:rPr lang="en-US" dirty="0" smtClean="0"/>
              <a:t>Bullet 3</a:t>
            </a:r>
          </a:p>
        </p:txBody>
      </p:sp>
    </p:spTree>
    <p:extLst>
      <p:ext uri="{BB962C8B-B14F-4D97-AF65-F5344CB8AC3E}">
        <p14:creationId xmlns:p14="http://schemas.microsoft.com/office/powerpoint/2010/main" val="155499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sual Break 01">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4283968" y="6429645"/>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solidFill>
                  <a:srgbClr val="000000"/>
                </a:solidFill>
              </a:rPr>
              <a:pPr/>
              <a:t>‹#›</a:t>
            </a:fld>
            <a:endParaRPr lang="en-CA" sz="1000" dirty="0">
              <a:solidFill>
                <a:srgbClr val="000000"/>
              </a:solidFill>
            </a:endParaRPr>
          </a:p>
        </p:txBody>
      </p:sp>
      <p:sp>
        <p:nvSpPr>
          <p:cNvPr id="12" name="Text Placeholder 7"/>
          <p:cNvSpPr>
            <a:spLocks noGrp="1"/>
          </p:cNvSpPr>
          <p:nvPr>
            <p:ph type="body" sz="quarter" idx="14" hasCustomPrompt="1"/>
          </p:nvPr>
        </p:nvSpPr>
        <p:spPr>
          <a:xfrm>
            <a:off x="3900304" y="2378018"/>
            <a:ext cx="5243696" cy="1810813"/>
          </a:xfrm>
          <a:prstGeom prst="rect">
            <a:avLst/>
          </a:prstGeom>
          <a:solidFill>
            <a:srgbClr val="00A199"/>
          </a:solidFill>
        </p:spPr>
        <p:txBody>
          <a:bodyPr wrap="square" lIns="288000" tIns="522000" rIns="1260000" bIns="522000" anchor="ctr" anchorCtr="0">
            <a:spAutoFit/>
          </a:bodyPr>
          <a:lstStyle>
            <a:lvl1pPr marL="228600" indent="-228600">
              <a:lnSpc>
                <a:spcPts val="2500"/>
              </a:lnSpc>
              <a:spcBef>
                <a:spcPts val="0"/>
              </a:spcBef>
              <a:spcAft>
                <a:spcPts val="1200"/>
              </a:spcAft>
              <a:buClr>
                <a:srgbClr val="00A199"/>
              </a:buClr>
              <a:buFont typeface="Calibri" panose="020F0502020204030204" pitchFamily="34" charset="0"/>
              <a:buChar char=" "/>
              <a:defRPr sz="2200" b="0" baseline="0">
                <a:solidFill>
                  <a:schemeClr val="bg1"/>
                </a:solidFill>
              </a:defRPr>
            </a:lvl1pPr>
            <a:lvl2pPr marL="228600" indent="-228600">
              <a:lnSpc>
                <a:spcPts val="2200"/>
              </a:lnSpc>
              <a:spcBef>
                <a:spcPts val="0"/>
              </a:spcBef>
              <a:spcAft>
                <a:spcPts val="600"/>
              </a:spcAft>
              <a:buClr>
                <a:srgbClr val="00A199"/>
              </a:buClr>
              <a:buFont typeface="Calibri" panose="020F0502020204030204" pitchFamily="34" charset="0"/>
              <a:buChar char=" "/>
              <a:defRPr sz="1700" baseline="0">
                <a:solidFill>
                  <a:schemeClr val="bg1"/>
                </a:solidFill>
              </a:defRPr>
            </a:lvl2pPr>
            <a:lvl3pPr marL="228600" indent="-228600">
              <a:lnSpc>
                <a:spcPts val="2200"/>
              </a:lnSpc>
              <a:spcBef>
                <a:spcPts val="0"/>
              </a:spcBef>
              <a:spcAft>
                <a:spcPts val="600"/>
              </a:spcAft>
              <a:buClr>
                <a:srgbClr val="00A199"/>
              </a:buClr>
              <a:buFont typeface="Calibri" panose="020F0502020204030204" pitchFamily="34" charset="0"/>
              <a:buChar char=" "/>
              <a:defRPr sz="1700">
                <a:solidFill>
                  <a:schemeClr val="tx1"/>
                </a:solidFill>
              </a:defRPr>
            </a:lvl3pPr>
            <a:lvl4pPr marL="228600" indent="-228600">
              <a:buClr>
                <a:srgbClr val="00A199"/>
              </a:buClr>
              <a:buFont typeface="Calibri" panose="020F0502020204030204" pitchFamily="34" charset="0"/>
              <a:buChar char=" "/>
              <a:defRPr sz="1700">
                <a:solidFill>
                  <a:schemeClr val="bg1"/>
                </a:solidFill>
              </a:defRPr>
            </a:lvl4pPr>
            <a:lvl5pPr marL="228600" indent="-228600">
              <a:buClr>
                <a:srgbClr val="00A199"/>
              </a:buClr>
              <a:buFont typeface="Calibri" panose="020F0502020204030204" pitchFamily="34" charset="0"/>
              <a:buChar char=" "/>
              <a:defRPr sz="1700">
                <a:solidFill>
                  <a:schemeClr val="bg1"/>
                </a:solidFill>
              </a:defRPr>
            </a:lvl5pPr>
          </a:lstStyle>
          <a:p>
            <a:pPr lvl="0"/>
            <a:r>
              <a:rPr lang="en-US" dirty="0" smtClean="0"/>
              <a:t>Visual break — Header text</a:t>
            </a:r>
          </a:p>
          <a:p>
            <a:pPr lvl="1"/>
            <a:r>
              <a:rPr lang="en-US" dirty="0" smtClean="0"/>
              <a:t>Extra text or content</a:t>
            </a:r>
          </a:p>
        </p:txBody>
      </p:sp>
      <p:sp>
        <p:nvSpPr>
          <p:cNvPr id="15" name="Content Placeholder 18"/>
          <p:cNvSpPr>
            <a:spLocks noGrp="1"/>
          </p:cNvSpPr>
          <p:nvPr>
            <p:ph sz="quarter" idx="13" hasCustomPrompt="1"/>
          </p:nvPr>
        </p:nvSpPr>
        <p:spPr>
          <a:xfrm>
            <a:off x="683568" y="1892830"/>
            <a:ext cx="2088232" cy="2784309"/>
          </a:xfrm>
          <a:prstGeom prst="rect">
            <a:avLst/>
          </a:prstGeom>
        </p:spPr>
        <p:txBody>
          <a:bodyPr lIns="0" tIns="0" rIns="0" bIns="0" anchor="t" anchorCtr="0">
            <a:normAutofit/>
          </a:bodyPr>
          <a:lstStyle>
            <a:lvl1pPr marL="0" indent="0" algn="ctr">
              <a:buNone/>
              <a:defRPr sz="2000">
                <a:solidFill>
                  <a:srgbClr val="002060"/>
                </a:solidFill>
              </a:defRPr>
            </a:lvl1pPr>
          </a:lstStyle>
          <a:p>
            <a:pPr lvl="0"/>
            <a:r>
              <a:rPr lang="en-CA" dirty="0" smtClean="0"/>
              <a:t>Insert icon, picture or chart</a:t>
            </a:r>
            <a:endParaRPr lang="en-CA" dirty="0"/>
          </a:p>
        </p:txBody>
      </p:sp>
    </p:spTree>
    <p:extLst>
      <p:ext uri="{BB962C8B-B14F-4D97-AF65-F5344CB8AC3E}">
        <p14:creationId xmlns:p14="http://schemas.microsoft.com/office/powerpoint/2010/main" val="1936368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sual Break 02">
    <p:bg>
      <p:bgPr>
        <a:solidFill>
          <a:srgbClr val="EDF7F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3473450" cy="6858000"/>
          </a:xfrm>
          <a:prstGeom prst="rect">
            <a:avLst/>
          </a:prstGeom>
          <a:solidFill>
            <a:srgbClr val="CFE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9" name="Slide Number Placeholder 6"/>
          <p:cNvSpPr txBox="1">
            <a:spLocks/>
          </p:cNvSpPr>
          <p:nvPr userDrawn="1"/>
        </p:nvSpPr>
        <p:spPr>
          <a:xfrm>
            <a:off x="4283968" y="6429645"/>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solidFill>
                  <a:srgbClr val="000000"/>
                </a:solidFill>
              </a:rPr>
              <a:pPr/>
              <a:t>‹#›</a:t>
            </a:fld>
            <a:endParaRPr lang="en-CA" sz="1000" dirty="0">
              <a:solidFill>
                <a:srgbClr val="000000"/>
              </a:solidFill>
            </a:endParaRPr>
          </a:p>
        </p:txBody>
      </p:sp>
      <p:sp>
        <p:nvSpPr>
          <p:cNvPr id="8" name="Text Placeholder 10"/>
          <p:cNvSpPr>
            <a:spLocks noGrp="1"/>
          </p:cNvSpPr>
          <p:nvPr>
            <p:ph type="body" sz="quarter" idx="14" hasCustomPrompt="1"/>
          </p:nvPr>
        </p:nvSpPr>
        <p:spPr>
          <a:xfrm>
            <a:off x="4448609" y="1220755"/>
            <a:ext cx="3600000" cy="1154162"/>
          </a:xfrm>
          <a:prstGeom prst="rect">
            <a:avLst/>
          </a:prstGeom>
        </p:spPr>
        <p:txBody>
          <a:bodyPr wrap="square" lIns="0" tIns="0" rIns="0" bIns="0">
            <a:spAutoFit/>
          </a:bodyPr>
          <a:lstStyle>
            <a:lvl1pPr marL="182563" marR="0" indent="-182563" algn="l" defTabSz="914400"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4838E"/>
                </a:solidFill>
              </a:defRPr>
            </a:lvl1pPr>
            <a:lvl2pPr marL="358775" indent="-176213">
              <a:lnSpc>
                <a:spcPts val="2100"/>
              </a:lnSpc>
              <a:spcBef>
                <a:spcPts val="600"/>
              </a:spcBef>
              <a:spcAft>
                <a:spcPts val="600"/>
              </a:spcAft>
              <a:buFont typeface="Arial" panose="020B0604020202020204" pitchFamily="34" charset="0"/>
              <a:buChar char="•"/>
              <a:defRPr sz="1700" b="0">
                <a:solidFill>
                  <a:schemeClr val="tx1"/>
                </a:solidFill>
              </a:defRPr>
            </a:lvl2pPr>
            <a:lvl3pPr marL="355600" indent="-182563">
              <a:lnSpc>
                <a:spcPts val="2200"/>
              </a:lnSpc>
              <a:spcBef>
                <a:spcPts val="600"/>
              </a:spcBef>
              <a:spcAft>
                <a:spcPts val="600"/>
              </a:spcAft>
              <a:buFont typeface="Arial" panose="020B0604020202020204" pitchFamily="34" charset="0"/>
              <a:buChar char="•"/>
              <a:defRPr sz="1700" baseline="0"/>
            </a:lvl3pPr>
            <a:lvl4pPr marL="541338" indent="-182563">
              <a:lnSpc>
                <a:spcPts val="2100"/>
              </a:lnSpc>
              <a:spcBef>
                <a:spcPts val="600"/>
              </a:spcBef>
              <a:spcAft>
                <a:spcPts val="600"/>
              </a:spcAft>
              <a:buFont typeface="Calibri" panose="020F0502020204030204" pitchFamily="34" charset="0"/>
              <a:buChar char="‒"/>
              <a:defRPr sz="1600" baseline="0"/>
            </a:lvl4pPr>
            <a:lvl5pPr marL="541338" indent="-182563">
              <a:lnSpc>
                <a:spcPts val="2100"/>
              </a:lnSpc>
              <a:spcBef>
                <a:spcPts val="600"/>
              </a:spcBef>
              <a:spcAft>
                <a:spcPts val="600"/>
              </a:spcAft>
              <a:buFont typeface="Calibri" panose="020F0502020204030204" pitchFamily="34" charset="0"/>
              <a:buChar char="‒"/>
              <a:defRPr sz="1600" baseline="0"/>
            </a:lvl5pPr>
            <a:lvl6pPr marL="541338" indent="-182563">
              <a:lnSpc>
                <a:spcPts val="2100"/>
              </a:lnSpc>
              <a:spcBef>
                <a:spcPts val="600"/>
              </a:spcBef>
              <a:spcAft>
                <a:spcPts val="600"/>
              </a:spcAft>
              <a:buFont typeface="Calibri" panose="020F0502020204030204" pitchFamily="34" charset="0"/>
              <a:buChar char="‒"/>
              <a:defRPr sz="1600" baseline="0"/>
            </a:lvl6pPr>
            <a:lvl7pPr marL="541338" indent="-182563">
              <a:lnSpc>
                <a:spcPts val="2100"/>
              </a:lnSpc>
              <a:spcBef>
                <a:spcPts val="600"/>
              </a:spcBef>
              <a:spcAft>
                <a:spcPts val="600"/>
              </a:spcAft>
              <a:buFont typeface="Calibri" panose="020F0502020204030204" pitchFamily="34" charset="0"/>
              <a:buChar char="‒"/>
              <a:defRPr sz="1600"/>
            </a:lvl7pPr>
            <a:lvl8pPr marL="541338" indent="-182563">
              <a:lnSpc>
                <a:spcPts val="2100"/>
              </a:lnSpc>
              <a:spcBef>
                <a:spcPts val="600"/>
              </a:spcBef>
              <a:spcAft>
                <a:spcPts val="600"/>
              </a:spcAft>
              <a:buFont typeface="Calibri" panose="020F0502020204030204" pitchFamily="34" charset="0"/>
              <a:buChar char="‒"/>
              <a:defRPr sz="1600"/>
            </a:lvl8pPr>
            <a:lvl9pPr marL="3657600" indent="0">
              <a:buNone/>
              <a:defRPr/>
            </a:lvl9pPr>
          </a:lstStyle>
          <a:p>
            <a:pPr lvl="0"/>
            <a:r>
              <a:rPr lang="en-US" dirty="0" smtClean="0"/>
              <a:t>Visual break — Header text </a:t>
            </a:r>
          </a:p>
          <a:p>
            <a:pPr lvl="1"/>
            <a:r>
              <a:rPr lang="en-US" dirty="0" smtClean="0"/>
              <a:t>Bullet 1</a:t>
            </a:r>
          </a:p>
          <a:p>
            <a:pPr lvl="2"/>
            <a:r>
              <a:rPr lang="en-US" dirty="0" smtClean="0"/>
              <a:t>Bullet 2</a:t>
            </a:r>
          </a:p>
        </p:txBody>
      </p:sp>
      <p:sp>
        <p:nvSpPr>
          <p:cNvPr id="10" name="Content Placeholder 18"/>
          <p:cNvSpPr>
            <a:spLocks noGrp="1"/>
          </p:cNvSpPr>
          <p:nvPr>
            <p:ph sz="quarter" idx="13" hasCustomPrompt="1"/>
          </p:nvPr>
        </p:nvSpPr>
        <p:spPr>
          <a:xfrm>
            <a:off x="683568" y="1892830"/>
            <a:ext cx="2088232" cy="2784309"/>
          </a:xfrm>
          <a:prstGeom prst="rect">
            <a:avLst/>
          </a:prstGeom>
        </p:spPr>
        <p:txBody>
          <a:bodyPr lIns="0" tIns="0" rIns="0" bIns="0" anchor="t" anchorCtr="0">
            <a:normAutofit/>
          </a:bodyPr>
          <a:lstStyle>
            <a:lvl1pPr marL="0" indent="0" algn="ctr">
              <a:buNone/>
              <a:defRPr sz="2000">
                <a:solidFill>
                  <a:srgbClr val="002060"/>
                </a:solidFill>
              </a:defRPr>
            </a:lvl1pPr>
          </a:lstStyle>
          <a:p>
            <a:pPr lvl="0"/>
            <a:r>
              <a:rPr lang="en-CA" dirty="0" smtClean="0"/>
              <a:t>Insert icon, picture or chart</a:t>
            </a:r>
            <a:endParaRPr lang="en-CA" dirty="0"/>
          </a:p>
        </p:txBody>
      </p:sp>
    </p:spTree>
    <p:extLst>
      <p:ext uri="{BB962C8B-B14F-4D97-AF65-F5344CB8AC3E}">
        <p14:creationId xmlns:p14="http://schemas.microsoft.com/office/powerpoint/2010/main" val="3237888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rgbClr val="EDF7F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4928" y="1003843"/>
            <a:ext cx="3971552" cy="4555753"/>
          </a:xfrm>
          <a:prstGeom prst="rect">
            <a:avLst/>
          </a:prstGeom>
          <a:noFill/>
          <a:ln>
            <a:noFill/>
          </a:ln>
        </p:spPr>
      </p:pic>
    </p:spTree>
    <p:extLst>
      <p:ext uri="{BB962C8B-B14F-4D97-AF65-F5344CB8AC3E}">
        <p14:creationId xmlns:p14="http://schemas.microsoft.com/office/powerpoint/2010/main" val="2695687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j-lt"/>
                <a:cs typeface="Arial" panose="020B0604020202020204" pitchFamily="34" charset="0"/>
              </a:defRPr>
            </a:lvl1pPr>
            <a:lvl2pPr marL="365760" indent="-182880" algn="l" defTabSz="914400" rtl="0" eaLnBrk="1" latinLnBrk="0" hangingPunct="1">
              <a:lnSpc>
                <a:spcPts val="2100"/>
              </a:lnSpc>
              <a:spcBef>
                <a:spcPts val="600"/>
              </a:spcBef>
              <a:spcAft>
                <a:spcPts val="600"/>
              </a:spcAft>
              <a:buFont typeface="Arial" panose="020B0604020202020204" pitchFamily="34" charset="0"/>
              <a:buChar char="–"/>
              <a:defRPr>
                <a:latin typeface="+mj-lt"/>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Title 1"/>
          <p:cNvSpPr>
            <a:spLocks noGrp="1"/>
          </p:cNvSpPr>
          <p:nvPr>
            <p:ph type="title"/>
          </p:nvPr>
        </p:nvSpPr>
        <p:spPr>
          <a:xfrm>
            <a:off x="370940" y="370637"/>
            <a:ext cx="8229600" cy="553998"/>
          </a:xfrm>
        </p:spPr>
        <p:txBody>
          <a:bodyPr anchor="t" anchorCtr="0">
            <a:spAutoFit/>
          </a:bodyPr>
          <a:lstStyle>
            <a:lvl1pPr algn="l">
              <a:lnSpc>
                <a:spcPts val="3600"/>
              </a:lnSpc>
              <a:defRPr lang="en-US" sz="3300" kern="1200" baseline="0" smtClean="0">
                <a:solidFill>
                  <a:srgbClr val="365254"/>
                </a:solidFill>
                <a:latin typeface="+mj-lt"/>
                <a:ea typeface="+mj-ea"/>
                <a:cs typeface="+mj-cs"/>
              </a:defRPr>
            </a:lvl1pPr>
          </a:lstStyle>
          <a:p>
            <a:r>
              <a:rPr lang="en-US" smtClean="0"/>
              <a:t>Click to edit Master title style</a:t>
            </a:r>
            <a:endParaRPr lang="en-CA" dirty="0"/>
          </a:p>
        </p:txBody>
      </p:sp>
    </p:spTree>
    <p:extLst>
      <p:ext uri="{BB962C8B-B14F-4D97-AF65-F5344CB8AC3E}">
        <p14:creationId xmlns:p14="http://schemas.microsoft.com/office/powerpoint/2010/main" val="1734828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clusion slide">
    <p:bg>
      <p:bgPr>
        <a:solidFill>
          <a:srgbClr val="EDF7F5"/>
        </a:solidFill>
        <a:effectLst/>
      </p:bgPr>
    </p:bg>
    <p:spTree>
      <p:nvGrpSpPr>
        <p:cNvPr id="1" name=""/>
        <p:cNvGrpSpPr/>
        <p:nvPr/>
      </p:nvGrpSpPr>
      <p:grpSpPr>
        <a:xfrm>
          <a:off x="0" y="0"/>
          <a:ext cx="0" cy="0"/>
          <a:chOff x="0" y="0"/>
          <a:chExt cx="0" cy="0"/>
        </a:xfrm>
      </p:grpSpPr>
      <p:sp>
        <p:nvSpPr>
          <p:cNvPr id="3" name="Rectangle 2"/>
          <p:cNvSpPr/>
          <p:nvPr userDrawn="1"/>
        </p:nvSpPr>
        <p:spPr>
          <a:xfrm>
            <a:off x="8381503" y="6187909"/>
            <a:ext cx="755576" cy="672075"/>
          </a:xfrm>
          <a:prstGeom prst="rect">
            <a:avLst/>
          </a:prstGeom>
          <a:solidFill>
            <a:srgbClr val="ED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02453" y="2788197"/>
            <a:ext cx="5605851" cy="784819"/>
          </a:xfrm>
          <a:prstGeom prst="rect">
            <a:avLst/>
          </a:prstGeom>
          <a:noFill/>
          <a:ln>
            <a:noFill/>
          </a:ln>
        </p:spPr>
      </p:pic>
      <p:sp>
        <p:nvSpPr>
          <p:cNvPr id="5" name="TextBox 4"/>
          <p:cNvSpPr txBox="1"/>
          <p:nvPr userDrawn="1"/>
        </p:nvSpPr>
        <p:spPr>
          <a:xfrm>
            <a:off x="7862324" y="6165304"/>
            <a:ext cx="1234440" cy="584775"/>
          </a:xfrm>
          <a:prstGeom prst="rect">
            <a:avLst/>
          </a:prstGeom>
          <a:noFill/>
        </p:spPr>
        <p:txBody>
          <a:bodyPr wrap="none" rtlCol="0">
            <a:spAutoFit/>
          </a:bodyPr>
          <a:lstStyle/>
          <a:p>
            <a:pPr algn="ctr"/>
            <a:r>
              <a:rPr lang="en-CA" sz="3200" dirty="0" smtClean="0">
                <a:solidFill>
                  <a:srgbClr val="365254"/>
                </a:solidFill>
              </a:rPr>
              <a:t>cihi.ca</a:t>
            </a:r>
            <a:endParaRPr lang="en-CA" sz="3200" dirty="0">
              <a:solidFill>
                <a:srgbClr val="365254"/>
              </a:solidFill>
            </a:endParaRPr>
          </a:p>
        </p:txBody>
      </p:sp>
      <p:sp>
        <p:nvSpPr>
          <p:cNvPr id="7" name="TextBox 6"/>
          <p:cNvSpPr txBox="1"/>
          <p:nvPr userDrawn="1"/>
        </p:nvSpPr>
        <p:spPr bwMode="blackWhite">
          <a:xfrm>
            <a:off x="0" y="6200612"/>
            <a:ext cx="7822168" cy="660145"/>
          </a:xfrm>
          <a:prstGeom prst="rect">
            <a:avLst/>
          </a:prstGeom>
          <a:solidFill>
            <a:srgbClr val="00A199"/>
          </a:solidFill>
        </p:spPr>
        <p:txBody>
          <a:bodyPr wrap="square" lIns="72000" tIns="108000" rIns="198000" bIns="108000" rtlCol="0" anchor="ctr" anchorCtr="0">
            <a:noAutofit/>
          </a:bodyPr>
          <a:lstStyle/>
          <a:p>
            <a:pPr algn="r">
              <a:tabLst>
                <a:tab pos="1257300" algn="l"/>
              </a:tabLst>
            </a:pPr>
            <a:endParaRPr lang="en-CA" dirty="0">
              <a:solidFill>
                <a:prstClr val="white"/>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8357" y="6392631"/>
            <a:ext cx="266020" cy="216141"/>
          </a:xfrm>
          <a:prstGeom prst="rect">
            <a:avLst/>
          </a:prstGeom>
          <a:noFill/>
          <a:ln>
            <a:noFill/>
          </a:ln>
        </p:spPr>
      </p:pic>
    </p:spTree>
    <p:extLst>
      <p:ext uri="{BB962C8B-B14F-4D97-AF65-F5344CB8AC3E}">
        <p14:creationId xmlns:p14="http://schemas.microsoft.com/office/powerpoint/2010/main" val="2952944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gur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457200" y="1371600"/>
            <a:ext cx="7927848" cy="4526280"/>
          </a:xfrm>
        </p:spPr>
        <p:txBody>
          <a:bodyPr tIns="1548000"/>
          <a:lstStyle>
            <a:lvl1pPr algn="ctr">
              <a:defRPr>
                <a:solidFill>
                  <a:srgbClr val="002060"/>
                </a:solidFill>
              </a:defRPr>
            </a:lvl1pPr>
          </a:lstStyle>
          <a:p>
            <a:r>
              <a:rPr lang="en-CA" dirty="0" smtClean="0"/>
              <a:t>Click to insert figure</a:t>
            </a:r>
            <a:endParaRPr lang="en-CA" dirty="0"/>
          </a:p>
        </p:txBody>
      </p:sp>
      <p:sp>
        <p:nvSpPr>
          <p:cNvPr id="10" name="Text Placeholder 9"/>
          <p:cNvSpPr>
            <a:spLocks noGrp="1"/>
          </p:cNvSpPr>
          <p:nvPr>
            <p:ph type="body" sz="quarter" idx="14" hasCustomPrompt="1"/>
          </p:nvPr>
        </p:nvSpPr>
        <p:spPr>
          <a:xfrm>
            <a:off x="457200" y="5943600"/>
            <a:ext cx="5257800" cy="457200"/>
          </a:xfrm>
        </p:spPr>
        <p:txBody>
          <a:bodyPr lIns="0" tIns="0" rIns="0" bIns="0">
            <a:noAutofit/>
          </a:bodyPr>
          <a:lstStyle>
            <a:lvl1pPr marL="0" indent="0">
              <a:lnSpc>
                <a:spcPct val="100000"/>
              </a:lnSpc>
              <a:spcBef>
                <a:spcPts val="0"/>
              </a:spcBef>
              <a:spcAft>
                <a:spcPts val="0"/>
              </a:spcAft>
              <a:buNone/>
              <a:defRPr sz="1000" b="0">
                <a:solidFill>
                  <a:schemeClr val="tx1"/>
                </a:solidFill>
                <a:latin typeface="Arial" panose="020B0604020202020204" pitchFamily="34" charset="0"/>
                <a:cs typeface="Arial" panose="020B0604020202020204" pitchFamily="34" charset="0"/>
              </a:defRPr>
            </a:lvl1pPr>
            <a:lvl2pPr marL="457200" indent="0">
              <a:buNone/>
              <a:defRPr sz="1000">
                <a:latin typeface="Arial" panose="020B0604020202020204" pitchFamily="34" charset="0"/>
                <a:cs typeface="Arial" panose="020B0604020202020204" pitchFamily="34" charset="0"/>
              </a:defRPr>
            </a:lvl2pPr>
            <a:lvl3pPr marL="914400" indent="0">
              <a:buNone/>
              <a:defRPr sz="10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stStyle>
          <a:p>
            <a:pPr lvl="0"/>
            <a:r>
              <a:rPr lang="en-US" smtClean="0"/>
              <a:t>Source</a:t>
            </a:r>
            <a:endParaRPr lang="en-US" dirty="0" smtClean="0"/>
          </a:p>
        </p:txBody>
      </p:sp>
      <p:sp>
        <p:nvSpPr>
          <p:cNvPr id="6" name="Title 1"/>
          <p:cNvSpPr>
            <a:spLocks noGrp="1"/>
          </p:cNvSpPr>
          <p:nvPr>
            <p:ph type="title"/>
          </p:nvPr>
        </p:nvSpPr>
        <p:spPr>
          <a:xfrm>
            <a:off x="370940" y="370637"/>
            <a:ext cx="8229600" cy="553998"/>
          </a:xfrm>
        </p:spPr>
        <p:txBody>
          <a:bodyPr anchor="t" anchorCtr="0">
            <a:spAutoFit/>
          </a:bodyPr>
          <a:lstStyle>
            <a:lvl1pPr algn="l">
              <a:lnSpc>
                <a:spcPts val="3600"/>
              </a:lnSpc>
              <a:defRPr lang="en-US" sz="3300" kern="1200" baseline="0" smtClean="0">
                <a:solidFill>
                  <a:srgbClr val="365254"/>
                </a:solidFill>
                <a:latin typeface="+mj-lt"/>
                <a:ea typeface="+mj-ea"/>
                <a:cs typeface="+mj-cs"/>
              </a:defRPr>
            </a:lvl1pPr>
          </a:lstStyle>
          <a:p>
            <a:r>
              <a:rPr lang="en-US" smtClean="0"/>
              <a:t>Click to edit Master title style</a:t>
            </a:r>
            <a:endParaRPr lang="en-CA" dirty="0"/>
          </a:p>
        </p:txBody>
      </p:sp>
    </p:spTree>
    <p:extLst>
      <p:ext uri="{BB962C8B-B14F-4D97-AF65-F5344CB8AC3E}">
        <p14:creationId xmlns:p14="http://schemas.microsoft.com/office/powerpoint/2010/main" val="1495359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3" name="Text Placeholder 7"/>
          <p:cNvSpPr>
            <a:spLocks noGrp="1"/>
          </p:cNvSpPr>
          <p:nvPr>
            <p:ph type="body" sz="quarter" idx="14" hasCustomPrompt="1"/>
          </p:nvPr>
        </p:nvSpPr>
        <p:spPr>
          <a:xfrm>
            <a:off x="1186954" y="2286000"/>
            <a:ext cx="7957046" cy="2241478"/>
          </a:xfrm>
          <a:prstGeom prst="rect">
            <a:avLst/>
          </a:prstGeom>
          <a:solidFill>
            <a:srgbClr val="00A199"/>
          </a:solidFill>
        </p:spPr>
        <p:txBody>
          <a:bodyPr wrap="square" lIns="180000" tIns="522000" rIns="0" bIns="522000">
            <a:spAutoFit/>
          </a:bodyPr>
          <a:lstStyle>
            <a:lvl1pPr marL="228600" indent="-228600">
              <a:lnSpc>
                <a:spcPts val="3500"/>
              </a:lnSpc>
              <a:spcBef>
                <a:spcPts val="0"/>
              </a:spcBef>
              <a:spcAft>
                <a:spcPts val="1200"/>
              </a:spcAft>
              <a:buClr>
                <a:srgbClr val="00A199"/>
              </a:buClr>
              <a:buFont typeface="Calibri" panose="020F0502020204030204" pitchFamily="34" charset="0"/>
              <a:buChar char=" "/>
              <a:defRPr sz="3500" b="0" baseline="0">
                <a:solidFill>
                  <a:schemeClr val="bg1"/>
                </a:solidFill>
              </a:defRPr>
            </a:lvl1pPr>
            <a:lvl2pPr marL="228600" indent="-228600">
              <a:lnSpc>
                <a:spcPts val="2300"/>
              </a:lnSpc>
              <a:spcBef>
                <a:spcPts val="0"/>
              </a:spcBef>
              <a:spcAft>
                <a:spcPts val="600"/>
              </a:spcAft>
              <a:buClr>
                <a:srgbClr val="00A199"/>
              </a:buClr>
              <a:buFont typeface="Calibri" panose="020F0502020204030204" pitchFamily="34" charset="0"/>
              <a:buChar char=" "/>
              <a:defRPr sz="2200" baseline="0">
                <a:solidFill>
                  <a:schemeClr val="bg1"/>
                </a:solidFill>
              </a:defRPr>
            </a:lvl2pPr>
            <a:lvl3pPr marL="228600" indent="-228600">
              <a:lnSpc>
                <a:spcPts val="1800"/>
              </a:lnSpc>
              <a:spcBef>
                <a:spcPts val="0"/>
              </a:spcBef>
              <a:spcAft>
                <a:spcPts val="600"/>
              </a:spcAft>
              <a:buClr>
                <a:srgbClr val="00A199"/>
              </a:buClr>
              <a:buFont typeface="Calibri" panose="020F0502020204030204" pitchFamily="34" charset="0"/>
              <a:buChar char=" "/>
              <a:defRPr sz="1700">
                <a:solidFill>
                  <a:schemeClr val="bg1"/>
                </a:solidFill>
              </a:defRPr>
            </a:lvl3pPr>
            <a:lvl4pPr marL="228600" indent="-228600">
              <a:buClr>
                <a:srgbClr val="00A199"/>
              </a:buClr>
              <a:buFont typeface="Calibri" panose="020F0502020204030204" pitchFamily="34" charset="0"/>
              <a:buChar char=" "/>
              <a:defRPr sz="1700">
                <a:solidFill>
                  <a:schemeClr val="bg1"/>
                </a:solidFill>
              </a:defRPr>
            </a:lvl4pPr>
            <a:lvl5pPr marL="228600" indent="-228600">
              <a:buClr>
                <a:srgbClr val="00A199"/>
              </a:buClr>
              <a:buFont typeface="Calibri" panose="020F0502020204030204" pitchFamily="34" charset="0"/>
              <a:buChar char=" "/>
              <a:defRPr sz="1700">
                <a:solidFill>
                  <a:schemeClr val="bg1"/>
                </a:solidFill>
              </a:defRPr>
            </a:lvl5pPr>
          </a:lstStyle>
          <a:p>
            <a:pPr lvl="0"/>
            <a:r>
              <a:rPr lang="en-US" dirty="0" smtClean="0"/>
              <a:t>Click to insert section title</a:t>
            </a:r>
          </a:p>
          <a:p>
            <a:pPr lvl="1"/>
            <a:r>
              <a:rPr lang="en-US" dirty="0" smtClean="0"/>
              <a:t>Extra text or content</a:t>
            </a:r>
          </a:p>
          <a:p>
            <a:pPr lvl="2"/>
            <a:r>
              <a:rPr lang="en-US" dirty="0" smtClean="0"/>
              <a:t>Extra information</a:t>
            </a:r>
          </a:p>
        </p:txBody>
      </p:sp>
    </p:spTree>
    <p:extLst>
      <p:ext uri="{BB962C8B-B14F-4D97-AF65-F5344CB8AC3E}">
        <p14:creationId xmlns:p14="http://schemas.microsoft.com/office/powerpoint/2010/main" val="579528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421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1640" y="2463504"/>
            <a:ext cx="6335176" cy="461665"/>
          </a:xfrm>
        </p:spPr>
        <p:txBody>
          <a:bodyPr wrap="square" lIns="0" tIns="0" rIns="0" bIns="0" anchor="b" anchorCtr="0">
            <a:spAutoFit/>
          </a:bodyPr>
          <a:lstStyle>
            <a:lvl1pPr algn="l">
              <a:lnSpc>
                <a:spcPts val="3600"/>
              </a:lnSpc>
              <a:defRPr sz="3600" b="1">
                <a:solidFill>
                  <a:srgbClr val="365254"/>
                </a:solidFill>
              </a:defRPr>
            </a:lvl1pPr>
          </a:lstStyle>
          <a:p>
            <a:r>
              <a:rPr lang="en-US" dirty="0" smtClean="0"/>
              <a:t>Click to edit title</a:t>
            </a:r>
            <a:endParaRPr lang="en-CA" dirty="0"/>
          </a:p>
        </p:txBody>
      </p:sp>
      <p:sp>
        <p:nvSpPr>
          <p:cNvPr id="6" name="TextBox 5"/>
          <p:cNvSpPr txBox="1"/>
          <p:nvPr userDrawn="1"/>
        </p:nvSpPr>
        <p:spPr bwMode="blackWhite">
          <a:xfrm>
            <a:off x="0" y="6200612"/>
            <a:ext cx="7822168" cy="660145"/>
          </a:xfrm>
          <a:prstGeom prst="rect">
            <a:avLst/>
          </a:prstGeom>
          <a:solidFill>
            <a:srgbClr val="00A199"/>
          </a:solidFill>
        </p:spPr>
        <p:txBody>
          <a:bodyPr wrap="square" lIns="72000" tIns="108000" rIns="198000" bIns="108000" rtlCol="0" anchor="ctr" anchorCtr="0">
            <a:noAutofit/>
          </a:bodyPr>
          <a:lstStyle/>
          <a:p>
            <a:pPr algn="r">
              <a:tabLst>
                <a:tab pos="1257300" algn="l"/>
              </a:tabLst>
            </a:pPr>
            <a:endParaRPr lang="en-CA" dirty="0">
              <a:solidFill>
                <a:prstClr val="white"/>
              </a:solidFill>
            </a:endParaRPr>
          </a:p>
        </p:txBody>
      </p:sp>
      <p:sp>
        <p:nvSpPr>
          <p:cNvPr id="7" name="TextBox 6"/>
          <p:cNvSpPr txBox="1"/>
          <p:nvPr userDrawn="1"/>
        </p:nvSpPr>
        <p:spPr>
          <a:xfrm>
            <a:off x="1290112" y="4865483"/>
            <a:ext cx="6336704" cy="276999"/>
          </a:xfrm>
          <a:prstGeom prst="rect">
            <a:avLst/>
          </a:prstGeom>
          <a:noFill/>
        </p:spPr>
        <p:txBody>
          <a:bodyPr wrap="square" lIns="0" tIns="0" rIns="0" bIns="0" rtlCol="0" anchor="b" anchorCtr="0">
            <a:spAutoFit/>
          </a:bodyPr>
          <a:lstStyle/>
          <a:p>
            <a:r>
              <a:rPr lang="en-CA" dirty="0" smtClean="0">
                <a:solidFill>
                  <a:srgbClr val="ED7024"/>
                </a:solidFill>
              </a:rPr>
              <a:t>Canadian Institute for Health Information</a:t>
            </a:r>
            <a:endParaRPr lang="en-CA" dirty="0">
              <a:solidFill>
                <a:srgbClr val="ED7024"/>
              </a:solidFill>
            </a:endParaRPr>
          </a:p>
        </p:txBody>
      </p:sp>
      <p:sp>
        <p:nvSpPr>
          <p:cNvPr id="9" name="Content Placeholder 3"/>
          <p:cNvSpPr>
            <a:spLocks noGrp="1"/>
          </p:cNvSpPr>
          <p:nvPr>
            <p:ph sz="quarter" idx="17" hasCustomPrompt="1"/>
          </p:nvPr>
        </p:nvSpPr>
        <p:spPr bwMode="black">
          <a:xfrm>
            <a:off x="258038" y="6400804"/>
            <a:ext cx="2657778" cy="269304"/>
          </a:xfrm>
          <a:prstGeom prst="rect">
            <a:avLst/>
          </a:prstGeom>
          <a:noFill/>
        </p:spPr>
        <p:txBody>
          <a:bodyPr wrap="square" lIns="0" tIns="0" rIns="0" bIns="0" numCol="1" spcCol="36000" anchor="ctr" anchorCtr="0">
            <a:spAutoFit/>
          </a:bodyPr>
          <a:lstStyle>
            <a:lvl1pPr marL="0" indent="0" algn="l">
              <a:buNone/>
              <a:tabLst>
                <a:tab pos="182563" algn="l"/>
                <a:tab pos="2422525" algn="l"/>
              </a:tabLst>
              <a:defRPr sz="1800" b="0">
                <a:solidFill>
                  <a:schemeClr val="bg1"/>
                </a:solidFill>
              </a:defRPr>
            </a:lvl1pPr>
            <a:lvl2pPr marL="457200" indent="0">
              <a:buNone/>
              <a:defRPr>
                <a:solidFill>
                  <a:srgbClr val="FF0000"/>
                </a:solidFill>
              </a:defRPr>
            </a:lvl2pPr>
            <a:lvl3pPr marL="914400" indent="0">
              <a:buNone/>
              <a:defRPr>
                <a:solidFill>
                  <a:srgbClr val="FF0000"/>
                </a:solidFill>
              </a:defRPr>
            </a:lvl3pPr>
            <a:lvl4pPr marL="1371600" indent="0">
              <a:buNone/>
              <a:defRPr>
                <a:solidFill>
                  <a:srgbClr val="FF0000"/>
                </a:solidFill>
              </a:defRPr>
            </a:lvl4pPr>
            <a:lvl5pPr marL="1828800" indent="0">
              <a:buNone/>
              <a:defRPr>
                <a:solidFill>
                  <a:srgbClr val="FF0000"/>
                </a:solidFill>
              </a:defRPr>
            </a:lvl5pPr>
          </a:lstStyle>
          <a:p>
            <a:pPr lvl="0"/>
            <a:r>
              <a:rPr lang="en-US" dirty="0" smtClean="0"/>
              <a:t>Month XX, 20XX</a:t>
            </a:r>
            <a:endParaRPr lang="en-CA"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6481418" y="6452951"/>
            <a:ext cx="178815" cy="192000"/>
          </a:xfrm>
          <a:prstGeom prst="rect">
            <a:avLst/>
          </a:prstGeom>
        </p:spPr>
      </p:pic>
      <p:sp>
        <p:nvSpPr>
          <p:cNvPr id="11" name="Content Placeholder 3"/>
          <p:cNvSpPr>
            <a:spLocks noGrp="1"/>
          </p:cNvSpPr>
          <p:nvPr>
            <p:ph sz="quarter" idx="11" hasCustomPrompt="1"/>
          </p:nvPr>
        </p:nvSpPr>
        <p:spPr bwMode="black">
          <a:xfrm>
            <a:off x="2987824" y="6400803"/>
            <a:ext cx="2448273" cy="269304"/>
          </a:xfrm>
          <a:prstGeom prst="rect">
            <a:avLst/>
          </a:prstGeom>
          <a:noFill/>
        </p:spPr>
        <p:txBody>
          <a:bodyPr wrap="square" lIns="0" tIns="0" rIns="0" bIns="0" numCol="1" spcCol="36000" anchor="ctr" anchorCtr="0">
            <a:spAutoFit/>
          </a:bodyPr>
          <a:lstStyle>
            <a:lvl1pPr marL="0" indent="0" algn="r">
              <a:buNone/>
              <a:tabLst>
                <a:tab pos="182563" algn="l"/>
                <a:tab pos="2422525" algn="l"/>
              </a:tabLst>
              <a:defRPr sz="1800" b="0">
                <a:solidFill>
                  <a:schemeClr val="bg1"/>
                </a:solidFill>
              </a:defRPr>
            </a:lvl1pPr>
            <a:lvl2pPr marL="457200" indent="0">
              <a:buNone/>
              <a:defRPr>
                <a:solidFill>
                  <a:srgbClr val="FF0000"/>
                </a:solidFill>
              </a:defRPr>
            </a:lvl2pPr>
            <a:lvl3pPr marL="914400" indent="0">
              <a:buNone/>
              <a:defRPr>
                <a:solidFill>
                  <a:srgbClr val="FF0000"/>
                </a:solidFill>
              </a:defRPr>
            </a:lvl3pPr>
            <a:lvl4pPr marL="1371600" indent="0">
              <a:buNone/>
              <a:defRPr>
                <a:solidFill>
                  <a:srgbClr val="FF0000"/>
                </a:solidFill>
              </a:defRPr>
            </a:lvl4pPr>
            <a:lvl5pPr marL="1828800" indent="0">
              <a:buNone/>
              <a:defRPr>
                <a:solidFill>
                  <a:srgbClr val="FF0000"/>
                </a:solidFill>
              </a:defRPr>
            </a:lvl5pPr>
          </a:lstStyle>
          <a:p>
            <a:pPr lvl="0"/>
            <a:r>
              <a:rPr lang="en-US" dirty="0" smtClean="0"/>
              <a:t>xxxx@cihi.ca</a:t>
            </a:r>
            <a:endParaRPr lang="en-CA" dirty="0"/>
          </a:p>
        </p:txBody>
      </p:sp>
      <p:sp>
        <p:nvSpPr>
          <p:cNvPr id="12" name="Text Placeholder 14"/>
          <p:cNvSpPr>
            <a:spLocks noGrp="1"/>
          </p:cNvSpPr>
          <p:nvPr>
            <p:ph type="body" sz="quarter" idx="14" hasCustomPrompt="1"/>
          </p:nvPr>
        </p:nvSpPr>
        <p:spPr>
          <a:xfrm>
            <a:off x="1294330" y="3045884"/>
            <a:ext cx="6332487" cy="269304"/>
          </a:xfrm>
          <a:prstGeom prst="rect">
            <a:avLst/>
          </a:prstGeom>
        </p:spPr>
        <p:txBody>
          <a:bodyPr wrap="square" lIns="0" tIns="0" rIns="0" bIns="0">
            <a:spAutoFit/>
          </a:bodyPr>
          <a:lstStyle>
            <a:lvl1pPr marL="0" marR="0" indent="0" algn="l" defTabSz="914400" rtl="0" eaLnBrk="1" fontAlgn="auto" latinLnBrk="0" hangingPunct="1">
              <a:lnSpc>
                <a:spcPts val="2100"/>
              </a:lnSpc>
              <a:spcBef>
                <a:spcPts val="600"/>
              </a:spcBef>
              <a:spcAft>
                <a:spcPts val="600"/>
              </a:spcAft>
              <a:buClrTx/>
              <a:buSzTx/>
              <a:buFont typeface="Arial" panose="020B0604020202020204" pitchFamily="34" charset="0"/>
              <a:buNone/>
              <a:tabLst/>
              <a:defRPr sz="2200" b="0">
                <a:solidFill>
                  <a:srgbClr val="14838E"/>
                </a:solidFill>
              </a:defRPr>
            </a:lvl1pPr>
            <a:lvl2pPr marL="457200" indent="0">
              <a:buNone/>
              <a:defRPr sz="2200">
                <a:solidFill>
                  <a:srgbClr val="14838E"/>
                </a:solidFill>
              </a:defRPr>
            </a:lvl2pPr>
            <a:lvl3pPr marL="914400" indent="0">
              <a:buNone/>
              <a:defRPr sz="2200">
                <a:solidFill>
                  <a:srgbClr val="14838E"/>
                </a:solidFill>
              </a:defRPr>
            </a:lvl3pPr>
            <a:lvl4pPr marL="1371600" indent="0">
              <a:buNone/>
              <a:defRPr sz="2200">
                <a:solidFill>
                  <a:srgbClr val="14838E"/>
                </a:solidFill>
              </a:defRPr>
            </a:lvl4pPr>
            <a:lvl5pPr marL="1828800" indent="0">
              <a:buNone/>
              <a:defRPr sz="2200">
                <a:solidFill>
                  <a:srgbClr val="14838E"/>
                </a:solidFill>
              </a:defRPr>
            </a:lvl5pPr>
          </a:lstStyle>
          <a:p>
            <a:pPr marL="0" marR="0" lvl="0" indent="0" algn="l" defTabSz="914400" rtl="0" eaLnBrk="1" fontAlgn="auto" latinLnBrk="0" hangingPunct="1">
              <a:lnSpc>
                <a:spcPts val="2100"/>
              </a:lnSpc>
              <a:spcBef>
                <a:spcPts val="600"/>
              </a:spcBef>
              <a:spcAft>
                <a:spcPts val="600"/>
              </a:spcAft>
              <a:buClrTx/>
              <a:buSzTx/>
              <a:buFont typeface="Arial" panose="020B0604020202020204" pitchFamily="34" charset="0"/>
              <a:buNone/>
              <a:tabLst/>
              <a:defRPr/>
            </a:pPr>
            <a:r>
              <a:rPr lang="en-US" dirty="0" smtClean="0"/>
              <a:t>Subtitle and/or presenter</a:t>
            </a:r>
            <a:endParaRPr lang="en-CA" dirty="0" smtClean="0"/>
          </a:p>
        </p:txBody>
      </p:sp>
      <p:grpSp>
        <p:nvGrpSpPr>
          <p:cNvPr id="20" name="Group 19"/>
          <p:cNvGrpSpPr/>
          <p:nvPr userDrawn="1"/>
        </p:nvGrpSpPr>
        <p:grpSpPr>
          <a:xfrm>
            <a:off x="8001000" y="6240360"/>
            <a:ext cx="990600" cy="541441"/>
            <a:chOff x="8001000" y="4680269"/>
            <a:chExt cx="990600" cy="406081"/>
          </a:xfrm>
        </p:grpSpPr>
        <p:sp>
          <p:nvSpPr>
            <p:cNvPr id="21" name="Rectangle 20"/>
            <p:cNvSpPr/>
            <p:nvPr userDrawn="1"/>
          </p:nvSpPr>
          <p:spPr>
            <a:xfrm>
              <a:off x="8001000" y="4680269"/>
              <a:ext cx="990600" cy="406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42241" y="4739484"/>
              <a:ext cx="885999" cy="317055"/>
            </a:xfrm>
            <a:prstGeom prst="rect">
              <a:avLst/>
            </a:prstGeom>
          </p:spPr>
        </p:pic>
      </p:grpSp>
      <p:sp>
        <p:nvSpPr>
          <p:cNvPr id="13" name="TextBox 12"/>
          <p:cNvSpPr txBox="1"/>
          <p:nvPr userDrawn="1"/>
        </p:nvSpPr>
        <p:spPr bwMode="black">
          <a:xfrm>
            <a:off x="5336588" y="6282443"/>
            <a:ext cx="2376264" cy="369332"/>
          </a:xfrm>
          <a:prstGeom prst="rect">
            <a:avLst/>
          </a:prstGeom>
          <a:noFill/>
        </p:spPr>
        <p:txBody>
          <a:bodyPr wrap="square" rtlCol="0">
            <a:spAutoFit/>
          </a:bodyPr>
          <a:lstStyle/>
          <a:p>
            <a:pPr algn="r">
              <a:tabLst>
                <a:tab pos="1257300" algn="l"/>
              </a:tabLst>
            </a:pPr>
            <a:r>
              <a:rPr lang="en-CA" dirty="0" smtClean="0">
                <a:solidFill>
                  <a:prstClr val="white"/>
                </a:solidFill>
              </a:rPr>
              <a:t>   cihi.ca</a:t>
            </a:r>
            <a:r>
              <a:rPr lang="en-US" dirty="0" smtClean="0">
                <a:solidFill>
                  <a:prstClr val="white"/>
                </a:solidFill>
              </a:rPr>
              <a:t>	</a:t>
            </a:r>
            <a:r>
              <a:rPr lang="en-CA" dirty="0" smtClean="0">
                <a:solidFill>
                  <a:prstClr val="white"/>
                </a:solidFill>
              </a:rPr>
              <a:t>@</a:t>
            </a:r>
            <a:r>
              <a:rPr lang="en-CA" dirty="0" err="1" smtClean="0">
                <a:solidFill>
                  <a:prstClr val="white"/>
                </a:solidFill>
              </a:rPr>
              <a:t>cihi_icis</a:t>
            </a:r>
            <a:endParaRPr lang="en-CA" dirty="0">
              <a:solidFill>
                <a:prstClr val="white"/>
              </a:solidFill>
            </a:endParaRPr>
          </a:p>
        </p:txBody>
      </p:sp>
    </p:spTree>
    <p:extLst>
      <p:ext uri="{BB962C8B-B14F-4D97-AF65-F5344CB8AC3E}">
        <p14:creationId xmlns:p14="http://schemas.microsoft.com/office/powerpoint/2010/main" val="30826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80499"/>
            <a:ext cx="8229600" cy="423193"/>
          </a:xfrm>
        </p:spPr>
        <p:txBody>
          <a:bodyPr lIns="0" tIns="0" rIns="0" bIns="0" anchor="t" anchorCtr="0">
            <a:spAutoFit/>
          </a:bodyPr>
          <a:lstStyle>
            <a:lvl1pPr algn="l">
              <a:lnSpc>
                <a:spcPts val="3300"/>
              </a:lnSpc>
              <a:defRPr sz="3300" baseline="0">
                <a:solidFill>
                  <a:srgbClr val="365254"/>
                </a:solidFill>
              </a:defRPr>
            </a:lvl1pPr>
          </a:lstStyle>
          <a:p>
            <a:r>
              <a:rPr lang="en-US" dirty="0" smtClean="0"/>
              <a:t>1-column content — Slide title</a:t>
            </a:r>
            <a:endParaRPr lang="en-CA" dirty="0"/>
          </a:p>
        </p:txBody>
      </p:sp>
      <p:sp>
        <p:nvSpPr>
          <p:cNvPr id="9" name="Slide Number Placeholder 6"/>
          <p:cNvSpPr txBox="1">
            <a:spLocks/>
          </p:cNvSpPr>
          <p:nvPr userDrawn="1"/>
        </p:nvSpPr>
        <p:spPr>
          <a:xfrm>
            <a:off x="4283968" y="6429645"/>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solidFill>
                  <a:srgbClr val="000000"/>
                </a:solidFill>
              </a:rPr>
              <a:pPr/>
              <a:t>‹#›</a:t>
            </a:fld>
            <a:endParaRPr lang="en-CA" sz="1000" dirty="0">
              <a:solidFill>
                <a:srgbClr val="000000"/>
              </a:solidFill>
            </a:endParaRPr>
          </a:p>
        </p:txBody>
      </p:sp>
      <p:sp>
        <p:nvSpPr>
          <p:cNvPr id="11" name="Text Placeholder 10"/>
          <p:cNvSpPr>
            <a:spLocks noGrp="1"/>
          </p:cNvSpPr>
          <p:nvPr>
            <p:ph type="body" sz="quarter" idx="10" hasCustomPrompt="1"/>
          </p:nvPr>
        </p:nvSpPr>
        <p:spPr>
          <a:xfrm>
            <a:off x="708660" y="1827300"/>
            <a:ext cx="7200000" cy="692497"/>
          </a:xfrm>
          <a:prstGeom prst="rect">
            <a:avLst/>
          </a:prstGeom>
        </p:spPr>
        <p:txBody>
          <a:bodyPr wrap="square" lIns="0" tIns="0" rIns="0" bIns="0">
            <a:spAutoFit/>
          </a:bodyPr>
          <a:lstStyle>
            <a:lvl1pPr marL="182563" indent="-182563">
              <a:lnSpc>
                <a:spcPts val="2100"/>
              </a:lnSpc>
              <a:spcBef>
                <a:spcPts val="600"/>
              </a:spcBef>
              <a:spcAft>
                <a:spcPts val="600"/>
              </a:spcAft>
              <a:buFont typeface="Calibri" panose="020F0502020204030204" pitchFamily="34" charset="0"/>
              <a:buChar char="•"/>
              <a:defRPr sz="1700" b="1" baseline="0">
                <a:solidFill>
                  <a:srgbClr val="365254"/>
                </a:solidFill>
              </a:defRPr>
            </a:lvl1pPr>
            <a:lvl2pPr marL="449263" indent="-182563">
              <a:lnSpc>
                <a:spcPts val="2100"/>
              </a:lnSpc>
              <a:spcBef>
                <a:spcPts val="600"/>
              </a:spcBef>
              <a:spcAft>
                <a:spcPts val="600"/>
              </a:spcAft>
              <a:buFont typeface="Calibri" panose="020F0502020204030204" pitchFamily="34" charset="0"/>
              <a:buChar char="‒"/>
              <a:defRPr sz="1600"/>
            </a:lvl2pPr>
            <a:lvl3pPr marL="449263" indent="-182563">
              <a:lnSpc>
                <a:spcPts val="2100"/>
              </a:lnSpc>
              <a:spcBef>
                <a:spcPts val="600"/>
              </a:spcBef>
              <a:spcAft>
                <a:spcPts val="600"/>
              </a:spcAft>
              <a:buFont typeface="Calibri" panose="020F0502020204030204" pitchFamily="34" charset="0"/>
              <a:buChar char="‒"/>
              <a:defRPr sz="1600" baseline="0"/>
            </a:lvl3pPr>
            <a:lvl4pPr marL="449263" indent="-182563">
              <a:lnSpc>
                <a:spcPts val="2100"/>
              </a:lnSpc>
              <a:spcBef>
                <a:spcPts val="600"/>
              </a:spcBef>
              <a:spcAft>
                <a:spcPts val="600"/>
              </a:spcAft>
              <a:buFont typeface="Calibri" panose="020F0502020204030204" pitchFamily="34" charset="0"/>
              <a:buChar char="‒"/>
              <a:defRPr sz="1600" baseline="0"/>
            </a:lvl4pPr>
            <a:lvl5pPr marL="449263" indent="-182563">
              <a:lnSpc>
                <a:spcPts val="2100"/>
              </a:lnSpc>
              <a:spcBef>
                <a:spcPts val="600"/>
              </a:spcBef>
              <a:spcAft>
                <a:spcPts val="600"/>
              </a:spcAft>
              <a:buFont typeface="Calibri" panose="020F0502020204030204" pitchFamily="34" charset="0"/>
              <a:buChar char="‒"/>
              <a:defRPr sz="1600" baseline="0"/>
            </a:lvl5pPr>
            <a:lvl6pPr marL="449263" indent="-182563">
              <a:lnSpc>
                <a:spcPts val="2100"/>
              </a:lnSpc>
              <a:spcBef>
                <a:spcPts val="600"/>
              </a:spcBef>
              <a:spcAft>
                <a:spcPts val="600"/>
              </a:spcAft>
              <a:buFont typeface="Calibri" panose="020F0502020204030204" pitchFamily="34" charset="0"/>
              <a:buChar char="‒"/>
              <a:defRPr sz="1600" baseline="0"/>
            </a:lvl6pPr>
            <a:lvl7pPr marL="449263" indent="-182563">
              <a:lnSpc>
                <a:spcPts val="2100"/>
              </a:lnSpc>
              <a:spcBef>
                <a:spcPts val="600"/>
              </a:spcBef>
              <a:spcAft>
                <a:spcPts val="600"/>
              </a:spcAft>
              <a:buFont typeface="Calibri" panose="020F0502020204030204" pitchFamily="34" charset="0"/>
              <a:buChar char="‒"/>
              <a:defRPr sz="1600"/>
            </a:lvl7pPr>
            <a:lvl8pPr marL="449263" indent="-182563">
              <a:lnSpc>
                <a:spcPts val="2100"/>
              </a:lnSpc>
              <a:spcBef>
                <a:spcPts val="600"/>
              </a:spcBef>
              <a:spcAft>
                <a:spcPts val="600"/>
              </a:spcAft>
              <a:buFont typeface="Calibri" panose="020F0502020204030204" pitchFamily="34" charset="0"/>
              <a:buChar char="‒"/>
              <a:defRPr sz="1600"/>
            </a:lvl8pPr>
          </a:lstStyle>
          <a:p>
            <a:pPr lvl="0"/>
            <a:r>
              <a:rPr lang="en-US" dirty="0" smtClean="0"/>
              <a:t>Bullet 1</a:t>
            </a:r>
          </a:p>
          <a:p>
            <a:pPr lvl="1"/>
            <a:r>
              <a:rPr lang="en-US" dirty="0" smtClean="0"/>
              <a:t>Bullet 2</a:t>
            </a:r>
          </a:p>
        </p:txBody>
      </p:sp>
    </p:spTree>
    <p:extLst>
      <p:ext uri="{BB962C8B-B14F-4D97-AF65-F5344CB8AC3E}">
        <p14:creationId xmlns:p14="http://schemas.microsoft.com/office/powerpoint/2010/main" val="349676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with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80499"/>
            <a:ext cx="8229600" cy="423193"/>
          </a:xfrm>
        </p:spPr>
        <p:txBody>
          <a:bodyPr lIns="0" tIns="0" rIns="0" bIns="0" anchor="t" anchorCtr="0">
            <a:spAutoFit/>
          </a:bodyPr>
          <a:lstStyle>
            <a:lvl1pPr algn="l">
              <a:lnSpc>
                <a:spcPts val="3300"/>
              </a:lnSpc>
              <a:defRPr sz="3300" baseline="0">
                <a:solidFill>
                  <a:srgbClr val="365254"/>
                </a:solidFill>
              </a:defRPr>
            </a:lvl1pPr>
          </a:lstStyle>
          <a:p>
            <a:r>
              <a:rPr lang="en-US" dirty="0" smtClean="0"/>
              <a:t>1-column content with headers — Slide title</a:t>
            </a:r>
            <a:endParaRPr lang="en-CA" dirty="0"/>
          </a:p>
        </p:txBody>
      </p:sp>
      <p:sp>
        <p:nvSpPr>
          <p:cNvPr id="9" name="Slide Number Placeholder 6"/>
          <p:cNvSpPr txBox="1">
            <a:spLocks/>
          </p:cNvSpPr>
          <p:nvPr userDrawn="1"/>
        </p:nvSpPr>
        <p:spPr>
          <a:xfrm>
            <a:off x="4283968" y="6429645"/>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solidFill>
                  <a:srgbClr val="000000"/>
                </a:solidFill>
              </a:rPr>
              <a:pPr/>
              <a:t>‹#›</a:t>
            </a:fld>
            <a:endParaRPr lang="en-CA" sz="1000" dirty="0">
              <a:solidFill>
                <a:srgbClr val="000000"/>
              </a:solidFill>
            </a:endParaRPr>
          </a:p>
        </p:txBody>
      </p:sp>
      <p:sp>
        <p:nvSpPr>
          <p:cNvPr id="12" name="Text Placeholder 10"/>
          <p:cNvSpPr>
            <a:spLocks noGrp="1"/>
          </p:cNvSpPr>
          <p:nvPr>
            <p:ph type="body" sz="quarter" idx="14" hasCustomPrompt="1"/>
          </p:nvPr>
        </p:nvSpPr>
        <p:spPr>
          <a:xfrm>
            <a:off x="712146" y="1834923"/>
            <a:ext cx="7200000" cy="1141338"/>
          </a:xfrm>
          <a:prstGeom prst="rect">
            <a:avLst/>
          </a:prstGeom>
        </p:spPr>
        <p:txBody>
          <a:bodyPr wrap="square" lIns="0" tIns="0" rIns="0" bIns="0">
            <a:spAutoFit/>
          </a:bodyPr>
          <a:lstStyle>
            <a:lvl1pPr marL="182563" marR="0" indent="-182563" algn="l" defTabSz="914400"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4838E"/>
                </a:solidFill>
              </a:defRPr>
            </a:lvl1pPr>
            <a:lvl2pPr marL="358775" indent="-176213">
              <a:lnSpc>
                <a:spcPts val="2100"/>
              </a:lnSpc>
              <a:spcBef>
                <a:spcPts val="600"/>
              </a:spcBef>
              <a:spcAft>
                <a:spcPts val="600"/>
              </a:spcAft>
              <a:buFont typeface="Calibri" panose="020F0502020204030204" pitchFamily="34" charset="0"/>
              <a:buChar char="•"/>
              <a:defRPr sz="1700" b="1">
                <a:solidFill>
                  <a:srgbClr val="365254"/>
                </a:solidFill>
              </a:defRPr>
            </a:lvl2pPr>
            <a:lvl3pPr marL="541338" indent="-182563">
              <a:lnSpc>
                <a:spcPts val="2100"/>
              </a:lnSpc>
              <a:spcBef>
                <a:spcPts val="600"/>
              </a:spcBef>
              <a:spcAft>
                <a:spcPts val="600"/>
              </a:spcAft>
              <a:buFont typeface="Calibri" panose="020F0502020204030204" pitchFamily="34" charset="0"/>
              <a:buChar char="‒"/>
              <a:defRPr sz="1600" baseline="0"/>
            </a:lvl3pPr>
            <a:lvl4pPr marL="541338" indent="-182563">
              <a:lnSpc>
                <a:spcPts val="2100"/>
              </a:lnSpc>
              <a:spcBef>
                <a:spcPts val="600"/>
              </a:spcBef>
              <a:spcAft>
                <a:spcPts val="600"/>
              </a:spcAft>
              <a:buFont typeface="Calibri" panose="020F0502020204030204" pitchFamily="34" charset="0"/>
              <a:buChar char="‒"/>
              <a:defRPr sz="1600" baseline="0"/>
            </a:lvl4pPr>
            <a:lvl5pPr marL="541338" indent="-182563">
              <a:lnSpc>
                <a:spcPts val="2100"/>
              </a:lnSpc>
              <a:spcBef>
                <a:spcPts val="600"/>
              </a:spcBef>
              <a:spcAft>
                <a:spcPts val="600"/>
              </a:spcAft>
              <a:buFont typeface="Calibri" panose="020F0502020204030204" pitchFamily="34" charset="0"/>
              <a:buChar char="‒"/>
              <a:defRPr sz="1600" baseline="0"/>
            </a:lvl5pPr>
            <a:lvl6pPr marL="541338" indent="-182563">
              <a:lnSpc>
                <a:spcPts val="2100"/>
              </a:lnSpc>
              <a:spcBef>
                <a:spcPts val="600"/>
              </a:spcBef>
              <a:spcAft>
                <a:spcPts val="600"/>
              </a:spcAft>
              <a:buFont typeface="Calibri" panose="020F0502020204030204" pitchFamily="34" charset="0"/>
              <a:buChar char="‒"/>
              <a:defRPr sz="1600" baseline="0"/>
            </a:lvl6pPr>
            <a:lvl7pPr marL="541338" indent="-182563">
              <a:lnSpc>
                <a:spcPts val="2100"/>
              </a:lnSpc>
              <a:spcBef>
                <a:spcPts val="600"/>
              </a:spcBef>
              <a:spcAft>
                <a:spcPts val="600"/>
              </a:spcAft>
              <a:buFont typeface="Calibri" panose="020F0502020204030204" pitchFamily="34" charset="0"/>
              <a:buChar char="‒"/>
              <a:defRPr sz="1600"/>
            </a:lvl7pPr>
            <a:lvl8pPr marL="541338" indent="-182563">
              <a:lnSpc>
                <a:spcPts val="2100"/>
              </a:lnSpc>
              <a:spcBef>
                <a:spcPts val="600"/>
              </a:spcBef>
              <a:spcAft>
                <a:spcPts val="600"/>
              </a:spcAft>
              <a:buFont typeface="Calibri" panose="020F0502020204030204" pitchFamily="34" charset="0"/>
              <a:buChar char="‒"/>
              <a:defRPr sz="1600"/>
            </a:lvl8pPr>
            <a:lvl9pPr marL="3657600" indent="0">
              <a:buNone/>
              <a:defRPr/>
            </a:lvl9pPr>
          </a:lstStyle>
          <a:p>
            <a:pPr lvl="0"/>
            <a:r>
              <a:rPr lang="en-US" dirty="0" smtClean="0"/>
              <a:t>Header </a:t>
            </a:r>
          </a:p>
          <a:p>
            <a:pPr lvl="1"/>
            <a:r>
              <a:rPr lang="en-US" dirty="0" smtClean="0"/>
              <a:t>Bullet 1</a:t>
            </a:r>
          </a:p>
          <a:p>
            <a:pPr lvl="2"/>
            <a:r>
              <a:rPr lang="en-US" dirty="0" smtClean="0"/>
              <a:t>Bullet 2</a:t>
            </a:r>
          </a:p>
        </p:txBody>
      </p:sp>
    </p:spTree>
    <p:extLst>
      <p:ext uri="{BB962C8B-B14F-4D97-AF65-F5344CB8AC3E}">
        <p14:creationId xmlns:p14="http://schemas.microsoft.com/office/powerpoint/2010/main" val="261261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nten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80499"/>
            <a:ext cx="8229600" cy="423193"/>
          </a:xfrm>
        </p:spPr>
        <p:txBody>
          <a:bodyPr lIns="0" tIns="0" rIns="0" bIns="0" anchor="t" anchorCtr="0">
            <a:spAutoFit/>
          </a:bodyPr>
          <a:lstStyle>
            <a:lvl1pPr algn="l">
              <a:lnSpc>
                <a:spcPts val="3300"/>
              </a:lnSpc>
              <a:defRPr sz="3300" baseline="0">
                <a:solidFill>
                  <a:srgbClr val="365254"/>
                </a:solidFill>
              </a:defRPr>
            </a:lvl1pPr>
          </a:lstStyle>
          <a:p>
            <a:r>
              <a:rPr lang="en-US" dirty="0" smtClean="0"/>
              <a:t>2 column content — Slide title</a:t>
            </a:r>
            <a:endParaRPr lang="en-CA" dirty="0"/>
          </a:p>
        </p:txBody>
      </p:sp>
      <p:sp>
        <p:nvSpPr>
          <p:cNvPr id="9" name="Slide Number Placeholder 6"/>
          <p:cNvSpPr txBox="1">
            <a:spLocks/>
          </p:cNvSpPr>
          <p:nvPr userDrawn="1"/>
        </p:nvSpPr>
        <p:spPr>
          <a:xfrm>
            <a:off x="4283968" y="6429645"/>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solidFill>
                  <a:srgbClr val="000000"/>
                </a:solidFill>
              </a:rPr>
              <a:pPr/>
              <a:t>‹#›</a:t>
            </a:fld>
            <a:endParaRPr lang="en-CA" sz="1000" dirty="0">
              <a:solidFill>
                <a:srgbClr val="000000"/>
              </a:solidFill>
            </a:endParaRPr>
          </a:p>
        </p:txBody>
      </p:sp>
      <p:sp>
        <p:nvSpPr>
          <p:cNvPr id="11" name="Text Placeholder 10"/>
          <p:cNvSpPr>
            <a:spLocks noGrp="1"/>
          </p:cNvSpPr>
          <p:nvPr>
            <p:ph type="body" sz="quarter" idx="10" hasCustomPrompt="1"/>
          </p:nvPr>
        </p:nvSpPr>
        <p:spPr>
          <a:xfrm>
            <a:off x="709286" y="1827300"/>
            <a:ext cx="3600000" cy="692497"/>
          </a:xfrm>
          <a:prstGeom prst="rect">
            <a:avLst/>
          </a:prstGeom>
        </p:spPr>
        <p:txBody>
          <a:bodyPr wrap="square" lIns="0" tIns="0" rIns="0" bIns="0">
            <a:spAutoFit/>
          </a:bodyPr>
          <a:lstStyle>
            <a:lvl1pPr marL="182563" indent="-182563">
              <a:lnSpc>
                <a:spcPts val="2100"/>
              </a:lnSpc>
              <a:spcBef>
                <a:spcPts val="600"/>
              </a:spcBef>
              <a:spcAft>
                <a:spcPts val="600"/>
              </a:spcAft>
              <a:buFont typeface="Calibri" panose="020F0502020204030204" pitchFamily="34" charset="0"/>
              <a:buChar char="•"/>
              <a:defRPr sz="1700" b="1" baseline="0">
                <a:solidFill>
                  <a:srgbClr val="365254"/>
                </a:solidFill>
              </a:defRPr>
            </a:lvl1pPr>
            <a:lvl2pPr marL="449263" indent="-182563">
              <a:lnSpc>
                <a:spcPts val="2100"/>
              </a:lnSpc>
              <a:spcBef>
                <a:spcPts val="600"/>
              </a:spcBef>
              <a:spcAft>
                <a:spcPts val="600"/>
              </a:spcAft>
              <a:buFont typeface="Calibri" panose="020F0502020204030204" pitchFamily="34" charset="0"/>
              <a:buChar char="‒"/>
              <a:defRPr sz="1600"/>
            </a:lvl2pPr>
            <a:lvl3pPr marL="449263" indent="-182563">
              <a:lnSpc>
                <a:spcPts val="2100"/>
              </a:lnSpc>
              <a:spcBef>
                <a:spcPts val="600"/>
              </a:spcBef>
              <a:spcAft>
                <a:spcPts val="600"/>
              </a:spcAft>
              <a:buFont typeface="Calibri" panose="020F0502020204030204" pitchFamily="34" charset="0"/>
              <a:buChar char="‒"/>
              <a:defRPr sz="1600" baseline="0"/>
            </a:lvl3pPr>
            <a:lvl4pPr marL="449263" indent="-182563">
              <a:lnSpc>
                <a:spcPts val="2100"/>
              </a:lnSpc>
              <a:spcBef>
                <a:spcPts val="600"/>
              </a:spcBef>
              <a:spcAft>
                <a:spcPts val="600"/>
              </a:spcAft>
              <a:buFont typeface="Calibri" panose="020F0502020204030204" pitchFamily="34" charset="0"/>
              <a:buChar char="‒"/>
              <a:defRPr sz="1600" baseline="0"/>
            </a:lvl4pPr>
            <a:lvl5pPr marL="449263" indent="-182563">
              <a:lnSpc>
                <a:spcPts val="2100"/>
              </a:lnSpc>
              <a:spcBef>
                <a:spcPts val="600"/>
              </a:spcBef>
              <a:spcAft>
                <a:spcPts val="600"/>
              </a:spcAft>
              <a:buFont typeface="Calibri" panose="020F0502020204030204" pitchFamily="34" charset="0"/>
              <a:buChar char="‒"/>
              <a:defRPr sz="1600" baseline="0"/>
            </a:lvl5pPr>
            <a:lvl6pPr marL="449263" indent="-182563">
              <a:lnSpc>
                <a:spcPts val="2100"/>
              </a:lnSpc>
              <a:spcBef>
                <a:spcPts val="600"/>
              </a:spcBef>
              <a:spcAft>
                <a:spcPts val="600"/>
              </a:spcAft>
              <a:buFont typeface="Calibri" panose="020F0502020204030204" pitchFamily="34" charset="0"/>
              <a:buChar char="‒"/>
              <a:defRPr sz="1600" baseline="0"/>
            </a:lvl6pPr>
            <a:lvl7pPr marL="449263" indent="-182563">
              <a:lnSpc>
                <a:spcPts val="2100"/>
              </a:lnSpc>
              <a:spcBef>
                <a:spcPts val="600"/>
              </a:spcBef>
              <a:spcAft>
                <a:spcPts val="600"/>
              </a:spcAft>
              <a:buFont typeface="Calibri" panose="020F0502020204030204" pitchFamily="34" charset="0"/>
              <a:buChar char="‒"/>
              <a:defRPr sz="1600"/>
            </a:lvl7pPr>
            <a:lvl8pPr marL="449263" indent="-182563">
              <a:lnSpc>
                <a:spcPts val="2100"/>
              </a:lnSpc>
              <a:spcBef>
                <a:spcPts val="600"/>
              </a:spcBef>
              <a:spcAft>
                <a:spcPts val="600"/>
              </a:spcAft>
              <a:buFont typeface="Calibri" panose="020F0502020204030204" pitchFamily="34" charset="0"/>
              <a:buChar char="‒"/>
              <a:defRPr sz="1600"/>
            </a:lvl8pPr>
          </a:lstStyle>
          <a:p>
            <a:pPr lvl="0"/>
            <a:r>
              <a:rPr lang="en-US" dirty="0" smtClean="0"/>
              <a:t>Bullet 1</a:t>
            </a:r>
          </a:p>
          <a:p>
            <a:pPr lvl="1"/>
            <a:r>
              <a:rPr lang="en-US" dirty="0" smtClean="0"/>
              <a:t>Bullet 2</a:t>
            </a:r>
          </a:p>
        </p:txBody>
      </p:sp>
      <p:sp>
        <p:nvSpPr>
          <p:cNvPr id="6" name="Text Placeholder 10"/>
          <p:cNvSpPr>
            <a:spLocks noGrp="1"/>
          </p:cNvSpPr>
          <p:nvPr>
            <p:ph type="body" sz="quarter" idx="11" hasCustomPrompt="1"/>
          </p:nvPr>
        </p:nvSpPr>
        <p:spPr>
          <a:xfrm>
            <a:off x="4688961" y="1827300"/>
            <a:ext cx="3600000" cy="692497"/>
          </a:xfrm>
          <a:prstGeom prst="rect">
            <a:avLst/>
          </a:prstGeom>
        </p:spPr>
        <p:txBody>
          <a:bodyPr wrap="square" lIns="0" tIns="0" rIns="0" bIns="0">
            <a:spAutoFit/>
          </a:bodyPr>
          <a:lstStyle>
            <a:lvl1pPr marL="182563" indent="-182563">
              <a:lnSpc>
                <a:spcPts val="2100"/>
              </a:lnSpc>
              <a:spcBef>
                <a:spcPts val="600"/>
              </a:spcBef>
              <a:spcAft>
                <a:spcPts val="600"/>
              </a:spcAft>
              <a:buFont typeface="Calibri" panose="020F0502020204030204" pitchFamily="34" charset="0"/>
              <a:buChar char="•"/>
              <a:defRPr sz="1700" b="1" baseline="0">
                <a:solidFill>
                  <a:srgbClr val="365254"/>
                </a:solidFill>
              </a:defRPr>
            </a:lvl1pPr>
            <a:lvl2pPr marL="449263" indent="-182563">
              <a:lnSpc>
                <a:spcPts val="2100"/>
              </a:lnSpc>
              <a:spcBef>
                <a:spcPts val="600"/>
              </a:spcBef>
              <a:spcAft>
                <a:spcPts val="600"/>
              </a:spcAft>
              <a:buFont typeface="Calibri" panose="020F0502020204030204" pitchFamily="34" charset="0"/>
              <a:buChar char="‒"/>
              <a:defRPr sz="1600"/>
            </a:lvl2pPr>
            <a:lvl3pPr marL="449263" indent="-182563">
              <a:lnSpc>
                <a:spcPts val="2100"/>
              </a:lnSpc>
              <a:spcBef>
                <a:spcPts val="600"/>
              </a:spcBef>
              <a:spcAft>
                <a:spcPts val="600"/>
              </a:spcAft>
              <a:buFont typeface="Calibri" panose="020F0502020204030204" pitchFamily="34" charset="0"/>
              <a:buChar char="‒"/>
              <a:defRPr sz="1600" baseline="0"/>
            </a:lvl3pPr>
            <a:lvl4pPr marL="449263" indent="-182563">
              <a:lnSpc>
                <a:spcPts val="2100"/>
              </a:lnSpc>
              <a:spcBef>
                <a:spcPts val="600"/>
              </a:spcBef>
              <a:spcAft>
                <a:spcPts val="600"/>
              </a:spcAft>
              <a:buFont typeface="Calibri" panose="020F0502020204030204" pitchFamily="34" charset="0"/>
              <a:buChar char="‒"/>
              <a:defRPr sz="1600" baseline="0"/>
            </a:lvl4pPr>
            <a:lvl5pPr marL="449263" indent="-182563">
              <a:lnSpc>
                <a:spcPts val="2100"/>
              </a:lnSpc>
              <a:spcBef>
                <a:spcPts val="600"/>
              </a:spcBef>
              <a:spcAft>
                <a:spcPts val="600"/>
              </a:spcAft>
              <a:buFont typeface="Calibri" panose="020F0502020204030204" pitchFamily="34" charset="0"/>
              <a:buChar char="‒"/>
              <a:defRPr sz="1600" baseline="0"/>
            </a:lvl5pPr>
            <a:lvl6pPr marL="449263" indent="-182563">
              <a:lnSpc>
                <a:spcPts val="2100"/>
              </a:lnSpc>
              <a:spcBef>
                <a:spcPts val="600"/>
              </a:spcBef>
              <a:spcAft>
                <a:spcPts val="600"/>
              </a:spcAft>
              <a:buFont typeface="Calibri" panose="020F0502020204030204" pitchFamily="34" charset="0"/>
              <a:buChar char="‒"/>
              <a:defRPr sz="1600" baseline="0"/>
            </a:lvl6pPr>
            <a:lvl7pPr marL="449263" indent="-182563">
              <a:lnSpc>
                <a:spcPts val="2100"/>
              </a:lnSpc>
              <a:spcBef>
                <a:spcPts val="600"/>
              </a:spcBef>
              <a:spcAft>
                <a:spcPts val="600"/>
              </a:spcAft>
              <a:buFont typeface="Calibri" panose="020F0502020204030204" pitchFamily="34" charset="0"/>
              <a:buChar char="‒"/>
              <a:defRPr sz="1600"/>
            </a:lvl7pPr>
            <a:lvl8pPr marL="449263" indent="-182563">
              <a:lnSpc>
                <a:spcPts val="2100"/>
              </a:lnSpc>
              <a:spcBef>
                <a:spcPts val="600"/>
              </a:spcBef>
              <a:spcAft>
                <a:spcPts val="600"/>
              </a:spcAft>
              <a:buFont typeface="Calibri" panose="020F0502020204030204" pitchFamily="34" charset="0"/>
              <a:buChar char="‒"/>
              <a:defRPr sz="1600"/>
            </a:lvl8pPr>
          </a:lstStyle>
          <a:p>
            <a:pPr lvl="0"/>
            <a:r>
              <a:rPr lang="en-US" dirty="0" smtClean="0"/>
              <a:t>Bullet 1</a:t>
            </a:r>
          </a:p>
          <a:p>
            <a:pPr lvl="1"/>
            <a:r>
              <a:rPr lang="en-US" dirty="0" smtClean="0"/>
              <a:t>Bullet 2</a:t>
            </a:r>
          </a:p>
        </p:txBody>
      </p:sp>
    </p:spTree>
    <p:extLst>
      <p:ext uri="{BB962C8B-B14F-4D97-AF65-F5344CB8AC3E}">
        <p14:creationId xmlns:p14="http://schemas.microsoft.com/office/powerpoint/2010/main" val="31817728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image" Target="../media/image3.png"/><Relationship Id="rId2" Type="http://schemas.openxmlformats.org/officeDocument/2006/relationships/slideLayout" Target="../slideLayouts/slideLayout7.xml"/><Relationship Id="rId16"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0940" y="457200"/>
            <a:ext cx="8229600" cy="427038"/>
          </a:xfrm>
          <a:prstGeom prst="rect">
            <a:avLst/>
          </a:prstGeom>
        </p:spPr>
        <p:txBody>
          <a:bodyPr vert="horz" lIns="91440" tIns="45720" rIns="91440" bIns="45720" rtlCol="0" anchor="ctr">
            <a:normAutofit/>
          </a:bodyPr>
          <a:lstStyle/>
          <a:p>
            <a:r>
              <a:rPr lang="en-US" smtClean="0"/>
              <a:t>Click to edit Master title style</a:t>
            </a:r>
            <a:endParaRPr lang="en-CA" dirty="0"/>
          </a:p>
        </p:txBody>
      </p:sp>
      <p:sp>
        <p:nvSpPr>
          <p:cNvPr id="3" name="Text Placeholder 2"/>
          <p:cNvSpPr>
            <a:spLocks noGrp="1"/>
          </p:cNvSpPr>
          <p:nvPr>
            <p:ph type="body" idx="1"/>
          </p:nvPr>
        </p:nvSpPr>
        <p:spPr>
          <a:xfrm>
            <a:off x="384175" y="1447800"/>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8" name="Slide Number Placeholder 6"/>
          <p:cNvSpPr txBox="1">
            <a:spLocks/>
          </p:cNvSpPr>
          <p:nvPr/>
        </p:nvSpPr>
        <p:spPr>
          <a:xfrm>
            <a:off x="4283968" y="6515100"/>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dirty="0"/>
          </a:p>
        </p:txBody>
      </p:sp>
    </p:spTree>
    <p:extLst>
      <p:ext uri="{BB962C8B-B14F-4D97-AF65-F5344CB8AC3E}">
        <p14:creationId xmlns:p14="http://schemas.microsoft.com/office/powerpoint/2010/main" val="3412543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Lst>
  <p:txStyles>
    <p:titleStyle>
      <a:lvl1pPr algn="l" defTabSz="914400" rtl="0" eaLnBrk="1" latinLnBrk="0" hangingPunct="1">
        <a:spcBef>
          <a:spcPct val="0"/>
        </a:spcBef>
        <a:buNone/>
        <a:defRPr lang="en-CA" sz="3300" kern="1200" baseline="0" dirty="0" smtClean="0">
          <a:solidFill>
            <a:srgbClr val="365254"/>
          </a:solidFill>
          <a:latin typeface="+mj-lt"/>
          <a:ea typeface="+mj-ea"/>
          <a:cs typeface="+mj-cs"/>
        </a:defRPr>
      </a:lvl1pPr>
    </p:titleStyle>
    <p:bodyStyle>
      <a:lvl1pPr marL="182880" indent="-182880" algn="l" defTabSz="914400"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j-lt"/>
          <a:ea typeface="+mn-ea"/>
          <a:cs typeface="+mn-cs"/>
        </a:defRPr>
      </a:lvl1pPr>
      <a:lvl2pPr marL="365760" indent="-182880" algn="l" defTabSz="914400" rtl="0" eaLnBrk="1" latinLnBrk="0" hangingPunct="1">
        <a:lnSpc>
          <a:spcPts val="2100"/>
        </a:lnSpc>
        <a:spcBef>
          <a:spcPts val="600"/>
        </a:spcBef>
        <a:spcAft>
          <a:spcPts val="600"/>
        </a:spcAft>
        <a:buFont typeface="Arial" panose="020B0604020202020204" pitchFamily="34" charset="0"/>
        <a:buChar char="–"/>
        <a:defRPr lang="en-CA" sz="1600" kern="1200" dirty="0" smtClean="0">
          <a:solidFill>
            <a:schemeClr val="tx1"/>
          </a:solidFill>
          <a:latin typeface="+mn-lt"/>
          <a:ea typeface="+mn-ea"/>
          <a:cs typeface="+mn-cs"/>
        </a:defRPr>
      </a:lvl2pPr>
      <a:lvl3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mn-lt"/>
          <a:ea typeface="+mn-ea"/>
          <a:cs typeface="+mn-cs"/>
        </a:defRPr>
      </a:lvl3pPr>
      <a:lvl4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mn-lt"/>
          <a:ea typeface="+mn-ea"/>
          <a:cs typeface="+mn-cs"/>
        </a:defRPr>
      </a:lvl4pPr>
      <a:lvl5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86781"/>
            <a:ext cx="8229600" cy="423193"/>
          </a:xfrm>
          <a:prstGeom prst="rect">
            <a:avLst/>
          </a:prstGeom>
        </p:spPr>
        <p:txBody>
          <a:bodyPr vert="horz" lIns="0" tIns="0" rIns="0" bIns="0" rtlCol="0" anchor="t" anchorCtr="0">
            <a:spAutoFit/>
          </a:bodyPr>
          <a:lstStyle/>
          <a:p>
            <a:r>
              <a:rPr lang="en-US" smtClean="0"/>
              <a:t>Click to edit Master title style</a:t>
            </a:r>
            <a:endParaRPr lang="en-CA" dirty="0"/>
          </a:p>
        </p:txBody>
      </p:sp>
      <p:sp>
        <p:nvSpPr>
          <p:cNvPr id="6" name="Slide Number Placeholder 5"/>
          <p:cNvSpPr>
            <a:spLocks noGrp="1"/>
          </p:cNvSpPr>
          <p:nvPr>
            <p:ph type="sldNum" sz="quarter" idx="4"/>
          </p:nvPr>
        </p:nvSpPr>
        <p:spPr>
          <a:xfrm>
            <a:off x="3505200" y="6398749"/>
            <a:ext cx="2133600" cy="153888"/>
          </a:xfrm>
          <a:prstGeom prst="rect">
            <a:avLst/>
          </a:prstGeom>
        </p:spPr>
        <p:txBody>
          <a:bodyPr vert="horz" lIns="0" tIns="0" rIns="0" bIns="0" rtlCol="0" anchor="t" anchorCtr="0">
            <a:spAutoFit/>
          </a:bodyPr>
          <a:lstStyle>
            <a:lvl1pPr algn="ctr">
              <a:defRPr sz="1000">
                <a:solidFill>
                  <a:schemeClr val="tx1">
                    <a:tint val="75000"/>
                  </a:schemeClr>
                </a:solidFill>
              </a:defRPr>
            </a:lvl1pPr>
          </a:lstStyle>
          <a:p>
            <a:fld id="{705A8334-9369-44D4-A315-FEF68A97AEA3}" type="slidenum">
              <a:rPr lang="en-CA" smtClean="0">
                <a:solidFill>
                  <a:srgbClr val="000000">
                    <a:tint val="75000"/>
                  </a:srgbClr>
                </a:solidFill>
              </a:rPr>
              <a:pPr/>
              <a:t>‹#›</a:t>
            </a:fld>
            <a:endParaRPr lang="en-CA" dirty="0">
              <a:solidFill>
                <a:srgbClr val="000000">
                  <a:tint val="75000"/>
                </a:srgbClr>
              </a:solidFill>
            </a:endParaRPr>
          </a:p>
        </p:txBody>
      </p:sp>
      <p:sp>
        <p:nvSpPr>
          <p:cNvPr id="10" name="Text Placeholder 9"/>
          <p:cNvSpPr>
            <a:spLocks noGrp="1"/>
          </p:cNvSpPr>
          <p:nvPr>
            <p:ph type="body" idx="1"/>
          </p:nvPr>
        </p:nvSpPr>
        <p:spPr>
          <a:xfrm>
            <a:off x="693093" y="1827299"/>
            <a:ext cx="8229600" cy="1962076"/>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pic>
        <p:nvPicPr>
          <p:cNvPr id="14" name="Picture 1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465194" y="6393305"/>
            <a:ext cx="495450" cy="236395"/>
          </a:xfrm>
          <a:prstGeom prst="rect">
            <a:avLst/>
          </a:prstGeom>
        </p:spPr>
      </p:pic>
    </p:spTree>
    <p:extLst>
      <p:ext uri="{BB962C8B-B14F-4D97-AF65-F5344CB8AC3E}">
        <p14:creationId xmlns:p14="http://schemas.microsoft.com/office/powerpoint/2010/main" val="3255049273"/>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Lst>
  <p:txStyles>
    <p:titleStyle>
      <a:lvl1pPr algn="l" defTabSz="914400" rtl="0" eaLnBrk="1" latinLnBrk="0" hangingPunct="1">
        <a:lnSpc>
          <a:spcPts val="3300"/>
        </a:lnSpc>
        <a:spcBef>
          <a:spcPct val="0"/>
        </a:spcBef>
        <a:buNone/>
        <a:defRPr sz="3300" kern="1200">
          <a:solidFill>
            <a:srgbClr val="365254"/>
          </a:solidFill>
          <a:latin typeface="+mj-lt"/>
          <a:ea typeface="+mj-ea"/>
          <a:cs typeface="+mj-cs"/>
        </a:defRPr>
      </a:lvl1pPr>
    </p:titleStyle>
    <p:bodyStyle>
      <a:lvl1pPr marL="180975" indent="-180975" algn="l" defTabSz="914400"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n-lt"/>
          <a:ea typeface="+mn-ea"/>
          <a:cs typeface="+mn-cs"/>
        </a:defRPr>
      </a:lvl1pPr>
      <a:lvl2pPr marL="361950" indent="-171450" algn="l" defTabSz="914400" rtl="0" eaLnBrk="1" latinLnBrk="0" hangingPunct="1">
        <a:lnSpc>
          <a:spcPts val="2100"/>
        </a:lnSpc>
        <a:spcBef>
          <a:spcPts val="600"/>
        </a:spcBef>
        <a:spcAft>
          <a:spcPts val="600"/>
        </a:spcAft>
        <a:buFont typeface="Courier New" panose="02070309020205020404" pitchFamily="49" charset="0"/>
        <a:buChar char="-"/>
        <a:tabLst/>
        <a:defRPr sz="1600" kern="1200">
          <a:solidFill>
            <a:schemeClr val="tx1"/>
          </a:solidFill>
          <a:latin typeface="+mn-lt"/>
          <a:ea typeface="+mn-ea"/>
          <a:cs typeface="+mn-cs"/>
        </a:defRPr>
      </a:lvl2pPr>
      <a:lvl3pPr marL="361950" indent="-171450" algn="l" defTabSz="914400"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3pPr>
      <a:lvl4pPr marL="361950" indent="-171450" algn="l" defTabSz="914400"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4pPr>
      <a:lvl5pPr marL="361950" indent="-171450" algn="l" defTabSz="914400"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3" Type="http://schemas.openxmlformats.org/officeDocument/2006/relationships/hyperlink" Target="mailto:copyright@cihi.ca" TargetMode="External"/><Relationship Id="rId2" Type="http://schemas.openxmlformats.org/officeDocument/2006/relationships/hyperlink" Target="http://www.cihi.c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26.xml"/></Relationships>
</file>

<file path=ppt/slides/_rels/slide3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5.pn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34.xml"/></Relationships>
</file>

<file path=ppt/slides/_rels/slide38.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hyperlink" Target="http://www.myehealth.ca/"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4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chart" Target="../charts/char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chart" Target="../charts/chart48.xml"/><Relationship Id="rId4" Type="http://schemas.openxmlformats.org/officeDocument/2006/relationships/chart" Target="../charts/chart4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www.commonwealthfund.org/~/media/Files/Publications/In%20the%20Literature/2009/Nov/PDF_Schoen_2009_Commonwealth_Fund_11country_intl_survey_chartpack_white_bkgd_PF.pdf" TargetMode="External"/><Relationship Id="rId3" Type="http://schemas.openxmlformats.org/officeDocument/2006/relationships/hyperlink" Target="https://www.cihi.ca/en/types-of-care/hospital-care/emergency-and-ambulatory-care/nearly-1-in-5-patient-visits-to-emergency" TargetMode="External"/><Relationship Id="rId7" Type="http://schemas.openxmlformats.org/officeDocument/2006/relationships/hyperlink" Target="http://www.commonwealthfund.org/~/media/files/publications/in-the-literature/2013/nov/ppt_oecd_multinational_comparisons_hlt_sys_data_2013.pptx" TargetMode="External"/><Relationship Id="rId12" Type="http://schemas.openxmlformats.org/officeDocument/2006/relationships/hyperlink" Target="http://www.commonwealthfund.org/interactives-and-data/surveys/2015/2015-international-survey" TargetMode="External"/><Relationship Id="rId2" Type="http://schemas.openxmlformats.org/officeDocument/2006/relationships/hyperlink" Target="http://www.cancer.ca/en/get-involved/take-action/what-we-are-doing/financial-hardship-of-cancer-in-canada-mb/?region=mb" TargetMode="External"/><Relationship Id="rId1" Type="http://schemas.openxmlformats.org/officeDocument/2006/relationships/slideLayout" Target="../slideLayouts/slideLayout2.xml"/><Relationship Id="rId6" Type="http://schemas.openxmlformats.org/officeDocument/2006/relationships/hyperlink" Target="http://www5.statcan.gc.ca/cansim/a26?lang=eng&amp;id=1050545" TargetMode="External"/><Relationship Id="rId11" Type="http://schemas.openxmlformats.org/officeDocument/2006/relationships/hyperlink" Target="http://www.commonwealthfund.org/~/media/Files/Publications/In%20the%20Literature/2013/Nov/PDF_Schoen_2013_IHP_survey_chartpack_final.pdf" TargetMode="External"/><Relationship Id="rId5" Type="http://schemas.openxmlformats.org/officeDocument/2006/relationships/hyperlink" Target="http://www.oecd.org/els/health-systems/health-data.htm" TargetMode="External"/><Relationship Id="rId10" Type="http://schemas.openxmlformats.org/officeDocument/2006/relationships/hyperlink" Target="http://www.commonwealthfund.org/~/media/files/publications/in-the-literature/2012/nov/ppt_2012_ihp_survey_chartpack.pptx" TargetMode="External"/><Relationship Id="rId4" Type="http://schemas.openxmlformats.org/officeDocument/2006/relationships/hyperlink" Target="https://secure.cihi.ca/estore/productFamily.htm?locale=en&amp;pf=PFC2708" TargetMode="External"/><Relationship Id="rId9" Type="http://schemas.openxmlformats.org/officeDocument/2006/relationships/hyperlink" Target="http://www.commonwealthfund.org/~/media/files/publications/chartbook/2010/pdf_2010_ihp_survey_chartpack_full_12022010.pdf"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cmwf@cihi.c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t="14346" b="15207"/>
          <a:stretch/>
        </p:blipFill>
        <p:spPr>
          <a:xfrm>
            <a:off x="0" y="0"/>
            <a:ext cx="9144000" cy="4810125"/>
          </a:xfrm>
        </p:spPr>
      </p:pic>
      <p:sp>
        <p:nvSpPr>
          <p:cNvPr id="2" name="Title 1"/>
          <p:cNvSpPr>
            <a:spLocks noGrp="1"/>
          </p:cNvSpPr>
          <p:nvPr>
            <p:ph type="ctrTitle"/>
          </p:nvPr>
        </p:nvSpPr>
        <p:spPr>
          <a:xfrm>
            <a:off x="290416" y="5085184"/>
            <a:ext cx="6034184" cy="553998"/>
          </a:xfrm>
        </p:spPr>
        <p:txBody>
          <a:bodyPr/>
          <a:lstStyle/>
          <a:p>
            <a:r>
              <a:rPr lang="en-US" sz="3600" dirty="0" smtClean="0"/>
              <a:t>How Canada Compares</a:t>
            </a:r>
            <a:endParaRPr lang="en-CA" sz="3600" dirty="0"/>
          </a:p>
        </p:txBody>
      </p:sp>
      <p:sp>
        <p:nvSpPr>
          <p:cNvPr id="3" name="Subtitle 2"/>
          <p:cNvSpPr>
            <a:spLocks noGrp="1"/>
          </p:cNvSpPr>
          <p:nvPr>
            <p:ph type="subTitle" idx="1"/>
          </p:nvPr>
        </p:nvSpPr>
        <p:spPr>
          <a:xfrm>
            <a:off x="290416" y="5639182"/>
            <a:ext cx="4713632" cy="900631"/>
          </a:xfrm>
        </p:spPr>
        <p:txBody>
          <a:bodyPr/>
          <a:lstStyle/>
          <a:p>
            <a:r>
              <a:rPr lang="en-US" sz="2000" dirty="0"/>
              <a:t>Results From The Commonwealth </a:t>
            </a:r>
            <a:r>
              <a:rPr lang="en-US" sz="2000" dirty="0" smtClean="0"/>
              <a:t>Fund’s</a:t>
            </a:r>
            <a:br>
              <a:rPr lang="en-US" sz="2000" dirty="0" smtClean="0"/>
            </a:br>
            <a:r>
              <a:rPr lang="en-US" sz="2000" dirty="0" smtClean="0"/>
              <a:t>2016 </a:t>
            </a:r>
            <a:r>
              <a:rPr lang="en-US" sz="2000" dirty="0"/>
              <a:t>International Health Policy </a:t>
            </a:r>
            <a:r>
              <a:rPr lang="en-US" sz="2000" dirty="0" smtClean="0"/>
              <a:t>Survey</a:t>
            </a:r>
            <a:br>
              <a:rPr lang="en-US" sz="2000" dirty="0" smtClean="0"/>
            </a:br>
            <a:r>
              <a:rPr lang="en-US" sz="2000" dirty="0" smtClean="0"/>
              <a:t>of </a:t>
            </a:r>
            <a:r>
              <a:rPr lang="en-US" sz="2000" dirty="0"/>
              <a:t>Adults in 11 </a:t>
            </a:r>
            <a:r>
              <a:rPr lang="en-US" sz="2000" dirty="0" smtClean="0"/>
              <a:t>Countries</a:t>
            </a:r>
          </a:p>
        </p:txBody>
      </p:sp>
      <p:sp>
        <p:nvSpPr>
          <p:cNvPr id="11" name="Title 1"/>
          <p:cNvSpPr txBox="1">
            <a:spLocks/>
          </p:cNvSpPr>
          <p:nvPr/>
        </p:nvSpPr>
        <p:spPr>
          <a:xfrm>
            <a:off x="-16024" y="449288"/>
            <a:ext cx="3435896" cy="605617"/>
          </a:xfrm>
          <a:prstGeom prst="rect">
            <a:avLst/>
          </a:prstGeom>
          <a:solidFill>
            <a:srgbClr val="00A199"/>
          </a:solidFill>
        </p:spPr>
        <p:txBody>
          <a:bodyPr vert="horz" wrap="square" lIns="216000" tIns="108000" rIns="252000" bIns="12600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2400" dirty="0" err="1" smtClean="0">
                <a:solidFill>
                  <a:schemeClr val="bg1"/>
                </a:solidFill>
              </a:rPr>
              <a:t>Chartbook</a:t>
            </a:r>
            <a:r>
              <a:rPr lang="en-CA" sz="1800" dirty="0" smtClean="0">
                <a:solidFill>
                  <a:schemeClr val="bg1"/>
                </a:solidFill>
              </a:rPr>
              <a:t>  |  February 2017</a:t>
            </a:r>
            <a:endParaRPr lang="en-CA" sz="1800" dirty="0">
              <a:solidFill>
                <a:schemeClr val="bg1"/>
              </a:solidFill>
            </a:endParaRPr>
          </a:p>
        </p:txBody>
      </p:sp>
    </p:spTree>
    <p:extLst>
      <p:ext uri="{BB962C8B-B14F-4D97-AF65-F5344CB8AC3E}">
        <p14:creationId xmlns:p14="http://schemas.microsoft.com/office/powerpoint/2010/main" val="725531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174" y="1268760"/>
            <a:ext cx="8216366" cy="4525963"/>
          </a:xfrm>
          <a:prstGeom prst="rect">
            <a:avLst/>
          </a:prstGeom>
        </p:spPr>
        <p:txBody>
          <a:bodyPr>
            <a:noAutofit/>
          </a:bodyPr>
          <a:lstStyle/>
          <a:p>
            <a:pPr marL="0" indent="0">
              <a:lnSpc>
                <a:spcPts val="1800"/>
              </a:lnSpc>
              <a:buNone/>
            </a:pPr>
            <a:r>
              <a:rPr lang="en-CA" sz="1800" dirty="0">
                <a:latin typeface="Arial" panose="020B0604020202020204" pitchFamily="34" charset="0"/>
              </a:rPr>
              <a:t>Interpreting results</a:t>
            </a:r>
          </a:p>
          <a:p>
            <a:pPr marL="0" indent="0">
              <a:lnSpc>
                <a:spcPts val="1800"/>
              </a:lnSpc>
              <a:buNone/>
            </a:pPr>
            <a:r>
              <a:rPr lang="en-CA" sz="1200" b="0" dirty="0" smtClean="0">
                <a:solidFill>
                  <a:schemeClr val="tx1"/>
                </a:solidFill>
                <a:latin typeface="Arial" panose="020B0604020202020204" pitchFamily="34" charset="0"/>
                <a:cs typeface="Arial" panose="020B0604020202020204" pitchFamily="34" charset="0"/>
              </a:rPr>
              <a:t>CIHI applied statistical methods to determine whether Canadian and provincial results were significantly different</a:t>
            </a:r>
            <a:br>
              <a:rPr lang="en-CA" sz="1200" b="0" dirty="0" smtClean="0">
                <a:solidFill>
                  <a:schemeClr val="tx1"/>
                </a:solidFill>
                <a:latin typeface="Arial" panose="020B0604020202020204" pitchFamily="34" charset="0"/>
                <a:cs typeface="Arial" panose="020B0604020202020204" pitchFamily="34" charset="0"/>
              </a:rPr>
            </a:br>
            <a:r>
              <a:rPr lang="en-CA" sz="1200" b="0" dirty="0" smtClean="0">
                <a:solidFill>
                  <a:schemeClr val="tx1"/>
                </a:solidFill>
                <a:latin typeface="Arial" panose="020B0604020202020204" pitchFamily="34" charset="0"/>
                <a:cs typeface="Arial" panose="020B0604020202020204" pitchFamily="34" charset="0"/>
              </a:rPr>
              <a:t>from the international average of 11 countries.</a:t>
            </a:r>
          </a:p>
          <a:p>
            <a:pPr marL="0" indent="0">
              <a:lnSpc>
                <a:spcPts val="1800"/>
              </a:lnSpc>
              <a:buNone/>
            </a:pPr>
            <a:r>
              <a:rPr lang="en-CA" sz="1200" b="0" dirty="0" smtClean="0">
                <a:solidFill>
                  <a:schemeClr val="tx1"/>
                </a:solidFill>
                <a:latin typeface="Arial" panose="020B0604020202020204" pitchFamily="34" charset="0"/>
                <a:cs typeface="Arial" panose="020B0604020202020204" pitchFamily="34" charset="0"/>
              </a:rPr>
              <a:t>Results are displayed throughout the </a:t>
            </a:r>
            <a:r>
              <a:rPr lang="en-CA" sz="1200" b="0" dirty="0">
                <a:solidFill>
                  <a:schemeClr val="tx1"/>
                </a:solidFill>
                <a:latin typeface="Arial" panose="020B0604020202020204" pitchFamily="34" charset="0"/>
                <a:cs typeface="Arial" panose="020B0604020202020204" pitchFamily="34" charset="0"/>
              </a:rPr>
              <a:t>chartbook</a:t>
            </a:r>
            <a:r>
              <a:rPr lang="en-CA" sz="1200" b="0" dirty="0">
                <a:solidFill>
                  <a:srgbClr val="FF0000"/>
                </a:solidFill>
                <a:latin typeface="Arial" panose="020B0604020202020204" pitchFamily="34" charset="0"/>
                <a:cs typeface="Arial" panose="020B0604020202020204" pitchFamily="34" charset="0"/>
              </a:rPr>
              <a:t> </a:t>
            </a:r>
            <a:r>
              <a:rPr lang="en-CA" sz="1200" b="0" dirty="0" smtClean="0">
                <a:solidFill>
                  <a:schemeClr val="tx1"/>
                </a:solidFill>
                <a:latin typeface="Arial" panose="020B0604020202020204" pitchFamily="34" charset="0"/>
                <a:cs typeface="Arial" panose="020B0604020202020204" pitchFamily="34" charset="0"/>
              </a:rPr>
              <a:t>using the following colour codes:</a:t>
            </a:r>
          </a:p>
          <a:p>
            <a:pPr marL="0" indent="0">
              <a:lnSpc>
                <a:spcPts val="1800"/>
              </a:lnSpc>
              <a:buNone/>
            </a:pPr>
            <a:endParaRPr lang="en-US" sz="1200" b="0" dirty="0" smtClean="0">
              <a:solidFill>
                <a:schemeClr val="tx1"/>
              </a:solidFill>
              <a:latin typeface="Arial" panose="020B0604020202020204" pitchFamily="34" charset="0"/>
              <a:cs typeface="Arial" panose="020B0604020202020204" pitchFamily="34" charset="0"/>
            </a:endParaRPr>
          </a:p>
          <a:p>
            <a:pPr marL="0" indent="0">
              <a:lnSpc>
                <a:spcPts val="1800"/>
              </a:lnSpc>
              <a:spcBef>
                <a:spcPts val="1600"/>
              </a:spcBef>
              <a:buNone/>
            </a:pPr>
            <a:r>
              <a:rPr lang="en-US" sz="1200" b="0" dirty="0" smtClean="0">
                <a:solidFill>
                  <a:schemeClr val="tx1"/>
                </a:solidFill>
                <a:latin typeface="Arial" panose="020B0604020202020204" pitchFamily="34" charset="0"/>
                <a:cs typeface="Arial" panose="020B0604020202020204" pitchFamily="34" charset="0"/>
              </a:rPr>
              <a:t>Above-average results are more desirable relative to the international average, while below-average results often indicate areas in need of improvement.</a:t>
            </a:r>
          </a:p>
          <a:p>
            <a:pPr marL="0" indent="0">
              <a:lnSpc>
                <a:spcPts val="1800"/>
              </a:lnSpc>
              <a:buNone/>
            </a:pPr>
            <a:r>
              <a:rPr lang="en-CA" sz="1200" b="0" dirty="0" smtClean="0">
                <a:solidFill>
                  <a:schemeClr val="tx1"/>
                </a:solidFill>
                <a:latin typeface="Arial" panose="020B0604020202020204" pitchFamily="34" charset="0"/>
                <a:cs typeface="Arial" panose="020B0604020202020204" pitchFamily="34" charset="0"/>
              </a:rPr>
              <a:t>Sample sizes in some provinces are much smaller than in others and have wider margins of error. For this reason,</a:t>
            </a:r>
            <a:br>
              <a:rPr lang="en-CA" sz="1200" b="0" dirty="0" smtClean="0">
                <a:solidFill>
                  <a:schemeClr val="tx1"/>
                </a:solidFill>
                <a:latin typeface="Arial" panose="020B0604020202020204" pitchFamily="34" charset="0"/>
                <a:cs typeface="Arial" panose="020B0604020202020204" pitchFamily="34" charset="0"/>
              </a:rPr>
            </a:br>
            <a:r>
              <a:rPr lang="en-CA" sz="1200" b="0" dirty="0" smtClean="0">
                <a:solidFill>
                  <a:schemeClr val="tx1"/>
                </a:solidFill>
                <a:latin typeface="Arial" panose="020B0604020202020204" pitchFamily="34" charset="0"/>
                <a:cs typeface="Arial" panose="020B0604020202020204" pitchFamily="34" charset="0"/>
              </a:rPr>
              <a:t>2 provinces may have the same numeric results with different significance testing relative to the international average.</a:t>
            </a:r>
          </a:p>
          <a:p>
            <a:pPr marL="0" indent="0">
              <a:lnSpc>
                <a:spcPts val="1800"/>
              </a:lnSpc>
              <a:buNone/>
            </a:pPr>
            <a:r>
              <a:rPr lang="en-CA" sz="1200" b="0" dirty="0" smtClean="0">
                <a:solidFill>
                  <a:schemeClr val="tx1"/>
                </a:solidFill>
                <a:latin typeface="Arial" panose="020B0604020202020204" pitchFamily="34" charset="0"/>
                <a:cs typeface="Arial" panose="020B0604020202020204" pitchFamily="34" charset="0"/>
              </a:rPr>
              <a:t>The most robust samples are in Quebec and Ontario because of the additional funding provided from</a:t>
            </a:r>
            <a:br>
              <a:rPr lang="en-CA" sz="1200" b="0" dirty="0" smtClean="0">
                <a:solidFill>
                  <a:schemeClr val="tx1"/>
                </a:solidFill>
                <a:latin typeface="Arial" panose="020B0604020202020204" pitchFamily="34" charset="0"/>
                <a:cs typeface="Arial" panose="020B0604020202020204" pitchFamily="34" charset="0"/>
              </a:rPr>
            </a:br>
            <a:r>
              <a:rPr lang="en-CA" sz="1200" b="0" dirty="0" smtClean="0">
                <a:solidFill>
                  <a:schemeClr val="tx1"/>
                </a:solidFill>
                <a:latin typeface="Arial" panose="020B0604020202020204" pitchFamily="34" charset="0"/>
                <a:cs typeface="Arial" panose="020B0604020202020204" pitchFamily="34" charset="0"/>
              </a:rPr>
              <a:t>these </a:t>
            </a:r>
            <a:r>
              <a:rPr lang="en-CA" sz="1200" b="0" dirty="0" smtClean="0">
                <a:solidFill>
                  <a:schemeClr val="tx1">
                    <a:lumMod val="95000"/>
                    <a:lumOff val="5000"/>
                  </a:schemeClr>
                </a:solidFill>
                <a:latin typeface="Arial" panose="020B0604020202020204" pitchFamily="34" charset="0"/>
                <a:cs typeface="Arial" panose="020B0604020202020204" pitchFamily="34" charset="0"/>
              </a:rPr>
              <a:t>provinces. </a:t>
            </a:r>
            <a:r>
              <a:rPr lang="en-US" sz="1200" b="0" dirty="0" smtClean="0">
                <a:solidFill>
                  <a:schemeClr val="tx1">
                    <a:lumMod val="95000"/>
                    <a:lumOff val="5000"/>
                  </a:schemeClr>
                </a:solidFill>
                <a:latin typeface="Arial" panose="020B0604020202020204" pitchFamily="34" charset="0"/>
              </a:rPr>
              <a:t>The </a:t>
            </a:r>
            <a:r>
              <a:rPr lang="en-US" sz="1200" b="0" dirty="0">
                <a:solidFill>
                  <a:schemeClr val="tx1">
                    <a:lumMod val="95000"/>
                    <a:lumOff val="5000"/>
                  </a:schemeClr>
                </a:solidFill>
                <a:latin typeface="Arial" panose="020B0604020202020204" pitchFamily="34" charset="0"/>
              </a:rPr>
              <a:t>overall response </a:t>
            </a:r>
            <a:r>
              <a:rPr lang="en-US" sz="1200" b="0" dirty="0" smtClean="0">
                <a:solidFill>
                  <a:schemeClr val="tx1">
                    <a:lumMod val="95000"/>
                    <a:lumOff val="5000"/>
                  </a:schemeClr>
                </a:solidFill>
                <a:latin typeface="Arial" panose="020B0604020202020204" pitchFamily="34" charset="0"/>
              </a:rPr>
              <a:t>rate for the survey in Canada </a:t>
            </a:r>
            <a:r>
              <a:rPr lang="en-US" sz="1200" b="0" dirty="0">
                <a:solidFill>
                  <a:schemeClr val="tx1">
                    <a:lumMod val="95000"/>
                    <a:lumOff val="5000"/>
                  </a:schemeClr>
                </a:solidFill>
                <a:latin typeface="Arial" panose="020B0604020202020204" pitchFamily="34" charset="0"/>
              </a:rPr>
              <a:t>was 21.4%.</a:t>
            </a:r>
          </a:p>
          <a:p>
            <a:pPr marL="0" indent="0">
              <a:lnSpc>
                <a:spcPts val="1800"/>
              </a:lnSpc>
              <a:buNone/>
            </a:pPr>
            <a:endParaRPr lang="en-CA" sz="1200" b="0"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CA" dirty="0"/>
              <a:t>About this chartbook</a:t>
            </a:r>
            <a:r>
              <a:rPr lang="en-CA" sz="3600" dirty="0">
                <a:solidFill>
                  <a:srgbClr val="FF0000"/>
                </a:solidFill>
                <a:latin typeface="Arial" panose="020B0604020202020204" pitchFamily="34" charset="0"/>
                <a:cs typeface="Arial" panose="020B0604020202020204" pitchFamily="34" charset="0"/>
              </a:rPr>
              <a:t> </a:t>
            </a:r>
            <a:r>
              <a:rPr lang="en-CA" dirty="0" smtClean="0"/>
              <a:t>(</a:t>
            </a:r>
            <a:r>
              <a:rPr lang="en-CA" dirty="0"/>
              <a:t>cont’d)</a:t>
            </a:r>
          </a:p>
        </p:txBody>
      </p:sp>
      <p:grpSp>
        <p:nvGrpSpPr>
          <p:cNvPr id="14" name="Group 2"/>
          <p:cNvGrpSpPr/>
          <p:nvPr/>
        </p:nvGrpSpPr>
        <p:grpSpPr>
          <a:xfrm>
            <a:off x="764202" y="2700304"/>
            <a:ext cx="4324789" cy="261623"/>
            <a:chOff x="1559256" y="5157193"/>
            <a:chExt cx="4324789" cy="253467"/>
          </a:xfrm>
        </p:grpSpPr>
        <p:grpSp>
          <p:nvGrpSpPr>
            <p:cNvPr id="15" name="Group 3"/>
            <p:cNvGrpSpPr/>
            <p:nvPr/>
          </p:nvGrpSpPr>
          <p:grpSpPr>
            <a:xfrm>
              <a:off x="1559256" y="5157203"/>
              <a:ext cx="1598406" cy="253455"/>
              <a:chOff x="2989195" y="6289577"/>
              <a:chExt cx="1741128" cy="264692"/>
            </a:xfrm>
          </p:grpSpPr>
          <p:sp>
            <p:nvSpPr>
              <p:cNvPr id="32"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33"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16" name="Group 5"/>
            <p:cNvGrpSpPr/>
            <p:nvPr/>
          </p:nvGrpSpPr>
          <p:grpSpPr>
            <a:xfrm>
              <a:off x="2918782" y="5157206"/>
              <a:ext cx="1453097" cy="253454"/>
              <a:chOff x="4402330" y="6289581"/>
              <a:chExt cx="1741127" cy="264691"/>
            </a:xfrm>
          </p:grpSpPr>
          <p:sp>
            <p:nvSpPr>
              <p:cNvPr id="30"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31" name="Oval 11"/>
              <p:cNvSpPr/>
              <p:nvPr/>
            </p:nvSpPr>
            <p:spPr>
              <a:xfrm>
                <a:off x="4402330"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17" name="Group 7"/>
            <p:cNvGrpSpPr/>
            <p:nvPr/>
          </p:nvGrpSpPr>
          <p:grpSpPr>
            <a:xfrm>
              <a:off x="4430950" y="5157193"/>
              <a:ext cx="1453095" cy="253454"/>
              <a:chOff x="5966949" y="6289568"/>
              <a:chExt cx="1741125" cy="264691"/>
            </a:xfrm>
          </p:grpSpPr>
          <p:sp>
            <p:nvSpPr>
              <p:cNvPr id="28"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29" name="Oval 9"/>
              <p:cNvSpPr/>
              <p:nvPr/>
            </p:nvSpPr>
            <p:spPr>
              <a:xfrm>
                <a:off x="5966949"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898893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1186954" y="2286000"/>
            <a:ext cx="7957046" cy="2541782"/>
          </a:xfrm>
        </p:spPr>
        <p:txBody>
          <a:bodyPr/>
          <a:lstStyle/>
          <a:p>
            <a:r>
              <a:rPr lang="en-CA" dirty="0" smtClean="0"/>
              <a:t>Timely Access to Care</a:t>
            </a:r>
          </a:p>
          <a:p>
            <a:pPr lvl="1"/>
            <a:r>
              <a:rPr lang="en-US" dirty="0"/>
              <a:t>Most Canadians (93%) have a regular doctor or </a:t>
            </a:r>
            <a:r>
              <a:rPr lang="en-US" dirty="0" smtClean="0"/>
              <a:t>place</a:t>
            </a:r>
            <a:br>
              <a:rPr lang="en-US" dirty="0" smtClean="0"/>
            </a:br>
            <a:r>
              <a:rPr lang="en-US" dirty="0" smtClean="0"/>
              <a:t>of care, but </a:t>
            </a:r>
            <a:r>
              <a:rPr lang="en-US" dirty="0"/>
              <a:t>they have trouble accessing their </a:t>
            </a:r>
            <a:r>
              <a:rPr lang="en-US" dirty="0" smtClean="0"/>
              <a:t>health</a:t>
            </a:r>
            <a:br>
              <a:rPr lang="en-US" dirty="0" smtClean="0"/>
            </a:br>
            <a:r>
              <a:rPr lang="en-US" dirty="0" smtClean="0"/>
              <a:t>care </a:t>
            </a:r>
            <a:r>
              <a:rPr lang="en-US" dirty="0"/>
              <a:t>system </a:t>
            </a:r>
            <a:r>
              <a:rPr lang="en-US" dirty="0" smtClean="0"/>
              <a:t>in a </a:t>
            </a:r>
            <a:r>
              <a:rPr lang="en-US" dirty="0"/>
              <a:t>timely manner</a:t>
            </a:r>
            <a:r>
              <a:rPr lang="en-US" dirty="0" smtClean="0"/>
              <a:t>.</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392" y="2492896"/>
            <a:ext cx="720079" cy="793066"/>
          </a:xfrm>
          <a:prstGeom prst="rect">
            <a:avLst/>
          </a:prstGeom>
        </p:spPr>
      </p:pic>
    </p:spTree>
    <p:extLst>
      <p:ext uri="{BB962C8B-B14F-4D97-AF65-F5344CB8AC3E}">
        <p14:creationId xmlns:p14="http://schemas.microsoft.com/office/powerpoint/2010/main" val="3866331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2"/>
          <p:cNvGrpSpPr/>
          <p:nvPr/>
        </p:nvGrpSpPr>
        <p:grpSpPr>
          <a:xfrm>
            <a:off x="448902" y="6176108"/>
            <a:ext cx="4324789" cy="261623"/>
            <a:chOff x="1559256" y="5157193"/>
            <a:chExt cx="4324789" cy="253467"/>
          </a:xfrm>
        </p:grpSpPr>
        <p:grpSp>
          <p:nvGrpSpPr>
            <p:cNvPr id="38" name="Group 3"/>
            <p:cNvGrpSpPr/>
            <p:nvPr/>
          </p:nvGrpSpPr>
          <p:grpSpPr>
            <a:xfrm>
              <a:off x="1559256" y="5157203"/>
              <a:ext cx="1598406" cy="253455"/>
              <a:chOff x="2989195" y="6289577"/>
              <a:chExt cx="1741128" cy="264692"/>
            </a:xfrm>
          </p:grpSpPr>
          <p:sp>
            <p:nvSpPr>
              <p:cNvPr id="45"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46"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39" name="Group 5"/>
            <p:cNvGrpSpPr/>
            <p:nvPr/>
          </p:nvGrpSpPr>
          <p:grpSpPr>
            <a:xfrm>
              <a:off x="2918782" y="5157206"/>
              <a:ext cx="1453097" cy="253454"/>
              <a:chOff x="4402330" y="6289581"/>
              <a:chExt cx="1741127" cy="264691"/>
            </a:xfrm>
          </p:grpSpPr>
          <p:sp>
            <p:nvSpPr>
              <p:cNvPr id="43"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44" name="Oval 11"/>
              <p:cNvSpPr/>
              <p:nvPr/>
            </p:nvSpPr>
            <p:spPr>
              <a:xfrm>
                <a:off x="4402330"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40" name="Group 7"/>
            <p:cNvGrpSpPr/>
            <p:nvPr/>
          </p:nvGrpSpPr>
          <p:grpSpPr>
            <a:xfrm>
              <a:off x="4430950" y="5157193"/>
              <a:ext cx="1453095" cy="253454"/>
              <a:chOff x="5966949" y="6289568"/>
              <a:chExt cx="1741125" cy="264691"/>
            </a:xfrm>
          </p:grpSpPr>
          <p:sp>
            <p:nvSpPr>
              <p:cNvPr id="41"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42" name="Oval 9"/>
              <p:cNvSpPr/>
              <p:nvPr/>
            </p:nvSpPr>
            <p:spPr>
              <a:xfrm>
                <a:off x="5966949"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3" name="Text Placeholder 2"/>
          <p:cNvSpPr>
            <a:spLocks noGrp="1"/>
          </p:cNvSpPr>
          <p:nvPr>
            <p:ph idx="1"/>
          </p:nvPr>
        </p:nvSpPr>
        <p:spPr>
          <a:xfrm>
            <a:off x="1314210" y="1435639"/>
            <a:ext cx="7829789" cy="938719"/>
          </a:xfrm>
          <a:solidFill>
            <a:schemeClr val="bg1"/>
          </a:solidFill>
        </p:spPr>
        <p:txBody>
          <a:bodyPr lIns="0" anchor="ctr" anchorCtr="0"/>
          <a:lstStyle/>
          <a:p>
            <a:pPr marL="0" indent="0">
              <a:buNone/>
            </a:pPr>
            <a:r>
              <a:rPr lang="en-CA" b="0" dirty="0" smtClean="0"/>
              <a:t>Last time you were sick or needed medical attention, how quickly could you</a:t>
            </a:r>
            <a:br>
              <a:rPr lang="en-CA" b="0" dirty="0" smtClean="0"/>
            </a:br>
            <a:r>
              <a:rPr lang="en-CA" b="0" dirty="0" smtClean="0"/>
              <a:t>get a </a:t>
            </a:r>
            <a:r>
              <a:rPr lang="en-CA" dirty="0" smtClean="0"/>
              <a:t>same- or next-day</a:t>
            </a:r>
            <a:r>
              <a:rPr lang="en-CA" b="0" dirty="0" smtClean="0"/>
              <a:t> appointment to see a doctor or a nurse? </a:t>
            </a:r>
            <a:endParaRPr lang="en-CA" b="0" dirty="0"/>
          </a:p>
        </p:txBody>
      </p:sp>
      <p:sp>
        <p:nvSpPr>
          <p:cNvPr id="2" name="Title 1"/>
          <p:cNvSpPr>
            <a:spLocks noGrp="1"/>
          </p:cNvSpPr>
          <p:nvPr>
            <p:ph type="title"/>
          </p:nvPr>
        </p:nvSpPr>
        <p:spPr/>
        <p:txBody>
          <a:bodyPr/>
          <a:lstStyle/>
          <a:p>
            <a:r>
              <a:rPr lang="en-CA" dirty="0" smtClean="0"/>
              <a:t>Same- or next-day appointments are difficult to get in Canada</a:t>
            </a:r>
            <a:endParaRPr lang="en-CA" dirty="0"/>
          </a:p>
        </p:txBody>
      </p:sp>
      <p:graphicFrame>
        <p:nvGraphicFramePr>
          <p:cNvPr id="15" name="Chart 14"/>
          <p:cNvGraphicFramePr/>
          <p:nvPr>
            <p:extLst>
              <p:ext uri="{D42A27DB-BD31-4B8C-83A1-F6EECF244321}">
                <p14:modId xmlns:p14="http://schemas.microsoft.com/office/powerpoint/2010/main" val="1626131890"/>
              </p:ext>
            </p:extLst>
          </p:nvPr>
        </p:nvGraphicFramePr>
        <p:xfrm>
          <a:off x="539552" y="2492897"/>
          <a:ext cx="3384376" cy="34316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p:nvPr>
            <p:extLst>
              <p:ext uri="{D42A27DB-BD31-4B8C-83A1-F6EECF244321}">
                <p14:modId xmlns:p14="http://schemas.microsoft.com/office/powerpoint/2010/main" val="4144882543"/>
              </p:ext>
            </p:extLst>
          </p:nvPr>
        </p:nvGraphicFramePr>
        <p:xfrm>
          <a:off x="4707390" y="2492896"/>
          <a:ext cx="3744416" cy="3460229"/>
        </p:xfrm>
        <a:graphic>
          <a:graphicData uri="http://schemas.openxmlformats.org/drawingml/2006/chart">
            <c:chart xmlns:c="http://schemas.openxmlformats.org/drawingml/2006/chart" xmlns:r="http://schemas.openxmlformats.org/officeDocument/2006/relationships" r:id="rId4"/>
          </a:graphicData>
        </a:graphic>
      </p:graphicFrame>
      <p:pic>
        <p:nvPicPr>
          <p:cNvPr id="17"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7544" y="1557389"/>
            <a:ext cx="720080" cy="71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6730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to after-hours care continues to be below average in Canada</a:t>
            </a:r>
            <a:endParaRPr lang="en-CA" dirty="0"/>
          </a:p>
        </p:txBody>
      </p:sp>
      <p:graphicFrame>
        <p:nvGraphicFramePr>
          <p:cNvPr id="5" name="Chart 4"/>
          <p:cNvGraphicFramePr/>
          <p:nvPr>
            <p:extLst>
              <p:ext uri="{D42A27DB-BD31-4B8C-83A1-F6EECF244321}">
                <p14:modId xmlns:p14="http://schemas.microsoft.com/office/powerpoint/2010/main" val="4164740132"/>
              </p:ext>
            </p:extLst>
          </p:nvPr>
        </p:nvGraphicFramePr>
        <p:xfrm>
          <a:off x="455921" y="2493034"/>
          <a:ext cx="3600400" cy="38030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101516458"/>
              </p:ext>
            </p:extLst>
          </p:nvPr>
        </p:nvGraphicFramePr>
        <p:xfrm>
          <a:off x="4695766" y="2492896"/>
          <a:ext cx="3744416" cy="3456384"/>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Placeholder 2"/>
          <p:cNvSpPr txBox="1">
            <a:spLocks/>
          </p:cNvSpPr>
          <p:nvPr/>
        </p:nvSpPr>
        <p:spPr>
          <a:xfrm>
            <a:off x="1314210" y="1435639"/>
            <a:ext cx="7829789" cy="938719"/>
          </a:xfrm>
          <a:prstGeom prst="rect">
            <a:avLst/>
          </a:prstGeom>
          <a:solidFill>
            <a:schemeClr val="bg1"/>
          </a:solidFill>
        </p:spPr>
        <p:txBody>
          <a:bodyPr vert="horz" lIns="0" tIns="45720" rIns="91440" bIns="45720" rtlCol="0" anchor="ctr" anchorCtr="0">
            <a:normAutofit/>
          </a:bodyPr>
          <a:lstStyle>
            <a:lvl1pPr marL="182880" indent="-182880" algn="l" defTabSz="914400"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j-lt"/>
                <a:ea typeface="+mn-ea"/>
                <a:cs typeface="Arial" panose="020B0604020202020204" pitchFamily="34" charset="0"/>
              </a:defRPr>
            </a:lvl1pPr>
            <a:lvl2pPr marL="365760" indent="-182880" algn="l" defTabSz="914400" rtl="0" eaLnBrk="1" latinLnBrk="0" hangingPunct="1">
              <a:lnSpc>
                <a:spcPts val="2100"/>
              </a:lnSpc>
              <a:spcBef>
                <a:spcPts val="600"/>
              </a:spcBef>
              <a:spcAft>
                <a:spcPts val="600"/>
              </a:spcAft>
              <a:buFont typeface="Arial" panose="020B0604020202020204" pitchFamily="34" charset="0"/>
              <a:buChar char="–"/>
              <a:defRPr lang="en-CA" sz="1600" kern="1200">
                <a:solidFill>
                  <a:schemeClr val="tx1"/>
                </a:solidFill>
                <a:latin typeface="+mj-lt"/>
                <a:ea typeface="+mn-ea"/>
                <a:cs typeface="Arial" panose="020B0604020202020204" pitchFamily="34" charset="0"/>
              </a:defRPr>
            </a:lvl2pPr>
            <a:lvl3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0" dirty="0" smtClean="0"/>
              <a:t>Is it </a:t>
            </a:r>
            <a:r>
              <a:rPr lang="en-US" dirty="0" smtClean="0"/>
              <a:t>very/somewhat</a:t>
            </a:r>
            <a:r>
              <a:rPr lang="en-US" b="0" dirty="0" smtClean="0"/>
              <a:t> easy to get medical care in the evenings, on weekends</a:t>
            </a:r>
            <a:br>
              <a:rPr lang="en-US" b="0" dirty="0" smtClean="0"/>
            </a:br>
            <a:r>
              <a:rPr lang="en-US" b="0" dirty="0" smtClean="0"/>
              <a:t>or on holidays without going to the hospital emergency department? </a:t>
            </a:r>
            <a:endParaRPr lang="en-US" b="0" dirty="0"/>
          </a:p>
        </p:txBody>
      </p:sp>
      <p:grpSp>
        <p:nvGrpSpPr>
          <p:cNvPr id="29" name="Group 2"/>
          <p:cNvGrpSpPr/>
          <p:nvPr/>
        </p:nvGrpSpPr>
        <p:grpSpPr>
          <a:xfrm>
            <a:off x="448902" y="6176108"/>
            <a:ext cx="4324789" cy="261623"/>
            <a:chOff x="1559256" y="5157193"/>
            <a:chExt cx="4324789" cy="253467"/>
          </a:xfrm>
        </p:grpSpPr>
        <p:grpSp>
          <p:nvGrpSpPr>
            <p:cNvPr id="30" name="Group 3"/>
            <p:cNvGrpSpPr/>
            <p:nvPr/>
          </p:nvGrpSpPr>
          <p:grpSpPr>
            <a:xfrm>
              <a:off x="1559256" y="5157203"/>
              <a:ext cx="1598406" cy="253455"/>
              <a:chOff x="2989195" y="6289577"/>
              <a:chExt cx="1741128" cy="264692"/>
            </a:xfrm>
          </p:grpSpPr>
          <p:sp>
            <p:nvSpPr>
              <p:cNvPr id="37"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38"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31" name="Group 5"/>
            <p:cNvGrpSpPr/>
            <p:nvPr/>
          </p:nvGrpSpPr>
          <p:grpSpPr>
            <a:xfrm>
              <a:off x="2918782" y="5157206"/>
              <a:ext cx="1453097" cy="253454"/>
              <a:chOff x="4402330" y="6289581"/>
              <a:chExt cx="1741127" cy="264691"/>
            </a:xfrm>
          </p:grpSpPr>
          <p:sp>
            <p:nvSpPr>
              <p:cNvPr id="35"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36" name="Oval 11"/>
              <p:cNvSpPr/>
              <p:nvPr/>
            </p:nvSpPr>
            <p:spPr>
              <a:xfrm>
                <a:off x="4402330"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32" name="Group 7"/>
            <p:cNvGrpSpPr/>
            <p:nvPr/>
          </p:nvGrpSpPr>
          <p:grpSpPr>
            <a:xfrm>
              <a:off x="4430950" y="5157193"/>
              <a:ext cx="1453095" cy="253454"/>
              <a:chOff x="5966949" y="6289568"/>
              <a:chExt cx="1741125" cy="264691"/>
            </a:xfrm>
          </p:grpSpPr>
          <p:sp>
            <p:nvSpPr>
              <p:cNvPr id="33"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34" name="Oval 9"/>
              <p:cNvSpPr/>
              <p:nvPr/>
            </p:nvSpPr>
            <p:spPr>
              <a:xfrm>
                <a:off x="5966949"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pic>
        <p:nvPicPr>
          <p:cNvPr id="16"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7544" y="1557389"/>
            <a:ext cx="720080" cy="71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9383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40" y="370637"/>
            <a:ext cx="8229600" cy="1015663"/>
          </a:xfrm>
        </p:spPr>
        <p:txBody>
          <a:bodyPr/>
          <a:lstStyle/>
          <a:p>
            <a:r>
              <a:rPr lang="en-CA" dirty="0" smtClean="0"/>
              <a:t>Canadian doctors report improvements</a:t>
            </a:r>
            <a:br>
              <a:rPr lang="en-CA" dirty="0" smtClean="0"/>
            </a:br>
            <a:r>
              <a:rPr lang="en-CA" dirty="0" smtClean="0"/>
              <a:t>to timely care, but patients don’t agree</a:t>
            </a:r>
            <a:endParaRPr lang="en-CA" dirty="0"/>
          </a:p>
        </p:txBody>
      </p:sp>
      <p:graphicFrame>
        <p:nvGraphicFramePr>
          <p:cNvPr id="17" name="Chart 16"/>
          <p:cNvGraphicFramePr/>
          <p:nvPr>
            <p:extLst>
              <p:ext uri="{D42A27DB-BD31-4B8C-83A1-F6EECF244321}">
                <p14:modId xmlns:p14="http://schemas.microsoft.com/office/powerpoint/2010/main" val="883399130"/>
              </p:ext>
            </p:extLst>
          </p:nvPr>
        </p:nvGraphicFramePr>
        <p:xfrm>
          <a:off x="683568" y="1557338"/>
          <a:ext cx="3744000" cy="34300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p:cNvGraphicFramePr/>
          <p:nvPr>
            <p:extLst>
              <p:ext uri="{D42A27DB-BD31-4B8C-83A1-F6EECF244321}">
                <p14:modId xmlns:p14="http://schemas.microsoft.com/office/powerpoint/2010/main" val="4005856954"/>
              </p:ext>
            </p:extLst>
          </p:nvPr>
        </p:nvGraphicFramePr>
        <p:xfrm>
          <a:off x="4878728" y="1557340"/>
          <a:ext cx="3744000" cy="3424236"/>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p:cNvSpPr/>
          <p:nvPr/>
        </p:nvSpPr>
        <p:spPr>
          <a:xfrm>
            <a:off x="1474456" y="5839751"/>
            <a:ext cx="3010440" cy="600164"/>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Primary care physicians who </a:t>
            </a:r>
            <a:r>
              <a:rPr lang="en-US" sz="1100" dirty="0" smtClean="0">
                <a:latin typeface="Arial" panose="020B0604020202020204" pitchFamily="34" charset="0"/>
                <a:cs typeface="Arial" panose="020B0604020202020204" pitchFamily="34" charset="0"/>
              </a:rPr>
              <a:t>say most </a:t>
            </a:r>
            <a:br>
              <a:rPr lang="en-US" sz="1100" dirty="0" smtClean="0">
                <a:latin typeface="Arial" panose="020B0604020202020204" pitchFamily="34" charset="0"/>
                <a:cs typeface="Arial" panose="020B0604020202020204" pitchFamily="34" charset="0"/>
              </a:rPr>
            </a:br>
            <a:r>
              <a:rPr lang="en-US" sz="1100" dirty="0" smtClean="0">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at least 60%) of their patients can get </a:t>
            </a:r>
            <a:r>
              <a:rPr lang="en-US" sz="1100" dirty="0" smtClean="0">
                <a:latin typeface="Arial" panose="020B0604020202020204" pitchFamily="34" charset="0"/>
                <a:cs typeface="Arial" panose="020B0604020202020204" pitchFamily="34" charset="0"/>
              </a:rPr>
              <a:t/>
            </a:r>
            <a:br>
              <a:rPr lang="en-US" sz="1100" dirty="0" smtClean="0">
                <a:latin typeface="Arial" panose="020B0604020202020204" pitchFamily="34" charset="0"/>
                <a:cs typeface="Arial" panose="020B0604020202020204" pitchFamily="34" charset="0"/>
              </a:rPr>
            </a:br>
            <a:r>
              <a:rPr lang="en-US" sz="1100" dirty="0" smtClean="0">
                <a:latin typeface="Arial" panose="020B0604020202020204" pitchFamily="34" charset="0"/>
                <a:cs typeface="Arial" panose="020B0604020202020204" pitchFamily="34" charset="0"/>
              </a:rPr>
              <a:t>a same- </a:t>
            </a:r>
            <a:r>
              <a:rPr lang="en-US" sz="1100" dirty="0">
                <a:latin typeface="Arial" panose="020B0604020202020204" pitchFamily="34" charset="0"/>
                <a:cs typeface="Arial" panose="020B0604020202020204" pitchFamily="34" charset="0"/>
              </a:rPr>
              <a:t>or next-day appointment</a:t>
            </a:r>
            <a:endParaRPr lang="en-CA" sz="1100" dirty="0">
              <a:latin typeface="Arial" panose="020B0604020202020204" pitchFamily="34" charset="0"/>
              <a:cs typeface="Arial" panose="020B0604020202020204" pitchFamily="34" charset="0"/>
            </a:endParaRPr>
          </a:p>
        </p:txBody>
      </p:sp>
      <p:sp>
        <p:nvSpPr>
          <p:cNvPr id="14" name="Rectangle 13"/>
          <p:cNvSpPr/>
          <p:nvPr/>
        </p:nvSpPr>
        <p:spPr>
          <a:xfrm>
            <a:off x="1474456" y="5264113"/>
            <a:ext cx="3010440" cy="430887"/>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Patients who </a:t>
            </a:r>
            <a:r>
              <a:rPr lang="en-US" sz="1100" dirty="0" smtClean="0">
                <a:latin typeface="Arial" panose="020B0604020202020204" pitchFamily="34" charset="0"/>
                <a:cs typeface="Arial" panose="020B0604020202020204" pitchFamily="34" charset="0"/>
              </a:rPr>
              <a:t>say they </a:t>
            </a:r>
            <a:r>
              <a:rPr lang="en-US" sz="1100" dirty="0">
                <a:latin typeface="Arial" panose="020B0604020202020204" pitchFamily="34" charset="0"/>
                <a:cs typeface="Arial" panose="020B0604020202020204" pitchFamily="34" charset="0"/>
              </a:rPr>
              <a:t>could get </a:t>
            </a:r>
            <a:r>
              <a:rPr lang="en-US" sz="1100" dirty="0" smtClean="0">
                <a:latin typeface="Arial" panose="020B0604020202020204" pitchFamily="34" charset="0"/>
                <a:cs typeface="Arial" panose="020B0604020202020204" pitchFamily="34" charset="0"/>
              </a:rPr>
              <a:t/>
            </a:r>
            <a:br>
              <a:rPr lang="en-US" sz="1100" dirty="0" smtClean="0">
                <a:latin typeface="Arial" panose="020B0604020202020204" pitchFamily="34" charset="0"/>
                <a:cs typeface="Arial" panose="020B0604020202020204" pitchFamily="34" charset="0"/>
              </a:rPr>
            </a:br>
            <a:r>
              <a:rPr lang="en-US" sz="1100" dirty="0" smtClean="0">
                <a:latin typeface="Arial" panose="020B0604020202020204" pitchFamily="34" charset="0"/>
                <a:cs typeface="Arial" panose="020B0604020202020204" pitchFamily="34" charset="0"/>
              </a:rPr>
              <a:t>a same- </a:t>
            </a:r>
            <a:r>
              <a:rPr lang="en-US" sz="1100" dirty="0">
                <a:latin typeface="Arial" panose="020B0604020202020204" pitchFamily="34" charset="0"/>
                <a:cs typeface="Arial" panose="020B0604020202020204" pitchFamily="34" charset="0"/>
              </a:rPr>
              <a:t>or next-day appointment</a:t>
            </a:r>
            <a:endParaRPr lang="en-CA" sz="1100"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705" y="5179474"/>
            <a:ext cx="385573" cy="457200"/>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3621" y="5854507"/>
            <a:ext cx="382524" cy="453585"/>
          </a:xfrm>
          <a:prstGeom prst="rect">
            <a:avLst/>
          </a:prstGeom>
        </p:spPr>
      </p:pic>
      <p:sp>
        <p:nvSpPr>
          <p:cNvPr id="21" name="Rectangle 20"/>
          <p:cNvSpPr/>
          <p:nvPr/>
        </p:nvSpPr>
        <p:spPr>
          <a:xfrm>
            <a:off x="5701003" y="5950441"/>
            <a:ext cx="2903444" cy="430887"/>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Primary care physicians who </a:t>
            </a:r>
            <a:r>
              <a:rPr lang="en-US" sz="1100" dirty="0" smtClean="0">
                <a:latin typeface="Arial" panose="020B0604020202020204" pitchFamily="34" charset="0"/>
                <a:cs typeface="Arial" panose="020B0604020202020204" pitchFamily="34" charset="0"/>
              </a:rPr>
              <a:t>report having after-hours care </a:t>
            </a:r>
            <a:r>
              <a:rPr lang="en-US" sz="1100" dirty="0">
                <a:latin typeface="Arial" panose="020B0604020202020204" pitchFamily="34" charset="0"/>
                <a:cs typeface="Arial" panose="020B0604020202020204" pitchFamily="34" charset="0"/>
              </a:rPr>
              <a:t>arrangements</a:t>
            </a:r>
            <a:endParaRPr lang="en-CA" sz="1100" dirty="0">
              <a:latin typeface="Arial" panose="020B0604020202020204" pitchFamily="34" charset="0"/>
              <a:cs typeface="Arial" panose="020B0604020202020204" pitchFamily="34" charset="0"/>
            </a:endParaRPr>
          </a:p>
        </p:txBody>
      </p:sp>
      <p:sp>
        <p:nvSpPr>
          <p:cNvPr id="22" name="Rectangle 21"/>
          <p:cNvSpPr/>
          <p:nvPr/>
        </p:nvSpPr>
        <p:spPr>
          <a:xfrm>
            <a:off x="5701002" y="5205525"/>
            <a:ext cx="2903445" cy="600164"/>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Patients who </a:t>
            </a:r>
            <a:r>
              <a:rPr lang="en-US" sz="1100" dirty="0" smtClean="0">
                <a:latin typeface="Arial" panose="020B0604020202020204" pitchFamily="34" charset="0"/>
                <a:cs typeface="Arial" panose="020B0604020202020204" pitchFamily="34" charset="0"/>
              </a:rPr>
              <a:t>say it </a:t>
            </a:r>
            <a:r>
              <a:rPr lang="en-US" sz="1100" dirty="0">
                <a:latin typeface="Arial" panose="020B0604020202020204" pitchFamily="34" charset="0"/>
                <a:cs typeface="Arial" panose="020B0604020202020204" pitchFamily="34" charset="0"/>
              </a:rPr>
              <a:t>was </a:t>
            </a:r>
            <a:r>
              <a:rPr lang="en-US" sz="1100" dirty="0" smtClean="0">
                <a:latin typeface="Arial" panose="020B0604020202020204" pitchFamily="34" charset="0"/>
                <a:cs typeface="Arial" panose="020B0604020202020204" pitchFamily="34" charset="0"/>
              </a:rPr>
              <a:t>easy or somewhat easy </a:t>
            </a:r>
            <a:r>
              <a:rPr lang="en-US" sz="1100" dirty="0">
                <a:latin typeface="Arial" panose="020B0604020202020204" pitchFamily="34" charset="0"/>
                <a:cs typeface="Arial" panose="020B0604020202020204" pitchFamily="34" charset="0"/>
              </a:rPr>
              <a:t>to access medical care </a:t>
            </a:r>
            <a:r>
              <a:rPr lang="en-US" sz="1100" dirty="0" smtClean="0">
                <a:latin typeface="Arial" panose="020B0604020202020204" pitchFamily="34" charset="0"/>
                <a:cs typeface="Arial" panose="020B0604020202020204" pitchFamily="34" charset="0"/>
              </a:rPr>
              <a:t>after hours without </a:t>
            </a:r>
            <a:r>
              <a:rPr lang="en-US" sz="1100" dirty="0">
                <a:latin typeface="Arial" panose="020B0604020202020204" pitchFamily="34" charset="0"/>
                <a:cs typeface="Arial" panose="020B0604020202020204" pitchFamily="34" charset="0"/>
              </a:rPr>
              <a:t>going to the </a:t>
            </a:r>
            <a:r>
              <a:rPr lang="en-US" sz="1100" dirty="0" smtClean="0">
                <a:latin typeface="Arial" panose="020B0604020202020204" pitchFamily="34" charset="0"/>
                <a:cs typeface="Arial" panose="020B0604020202020204" pitchFamily="34" charset="0"/>
              </a:rPr>
              <a:t>emergency </a:t>
            </a:r>
            <a:r>
              <a:rPr lang="en-US" sz="1100" dirty="0">
                <a:latin typeface="Arial" panose="020B0604020202020204" pitchFamily="34" charset="0"/>
                <a:cs typeface="Arial" panose="020B0604020202020204" pitchFamily="34" charset="0"/>
              </a:rPr>
              <a:t>department</a:t>
            </a:r>
            <a:endParaRPr lang="en-CA" sz="1100" dirty="0">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1631" y="5205525"/>
            <a:ext cx="385573" cy="457200"/>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4232" y="5880558"/>
            <a:ext cx="382524" cy="453585"/>
          </a:xfrm>
          <a:prstGeom prst="rect">
            <a:avLst/>
          </a:prstGeom>
        </p:spPr>
      </p:pic>
    </p:spTree>
    <p:extLst>
      <p:ext uri="{BB962C8B-B14F-4D97-AF65-F5344CB8AC3E}">
        <p14:creationId xmlns:p14="http://schemas.microsoft.com/office/powerpoint/2010/main" val="4242565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87363" y="1435640"/>
            <a:ext cx="8656637" cy="938719"/>
          </a:xfrm>
          <a:prstGeom prst="rect">
            <a:avLst/>
          </a:prstGeom>
          <a:solidFill>
            <a:srgbClr val="F48120">
              <a:alpha val="20000"/>
            </a:srgbClr>
          </a:solidFill>
        </p:spPr>
        <p:txBody>
          <a:bodyPr wrap="square" anchor="ctr">
            <a:spAutoFit/>
          </a:bodyPr>
          <a:lstStyle/>
          <a:p>
            <a:pPr lvl="0" algn="ctr"/>
            <a:endParaRPr lang="en-CA" sz="5500" b="1"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370940" y="370637"/>
            <a:ext cx="8229600" cy="1015663"/>
          </a:xfrm>
        </p:spPr>
        <p:txBody>
          <a:bodyPr/>
          <a:lstStyle/>
          <a:p>
            <a:r>
              <a:rPr lang="en-CA" dirty="0" smtClean="0"/>
              <a:t>Communication with doctors not as</a:t>
            </a:r>
            <a:br>
              <a:rPr lang="en-CA" dirty="0" smtClean="0"/>
            </a:br>
            <a:r>
              <a:rPr lang="en-CA" dirty="0" smtClean="0"/>
              <a:t>easy in Canada</a:t>
            </a:r>
            <a:endParaRPr lang="en-CA" dirty="0"/>
          </a:p>
        </p:txBody>
      </p:sp>
      <p:graphicFrame>
        <p:nvGraphicFramePr>
          <p:cNvPr id="5" name="Chart 4"/>
          <p:cNvGraphicFramePr/>
          <p:nvPr>
            <p:extLst>
              <p:ext uri="{D42A27DB-BD31-4B8C-83A1-F6EECF244321}">
                <p14:modId xmlns:p14="http://schemas.microsoft.com/office/powerpoint/2010/main" val="3973671048"/>
              </p:ext>
            </p:extLst>
          </p:nvPr>
        </p:nvGraphicFramePr>
        <p:xfrm>
          <a:off x="483718" y="2486025"/>
          <a:ext cx="3600400" cy="34385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678904081"/>
              </p:ext>
            </p:extLst>
          </p:nvPr>
        </p:nvGraphicFramePr>
        <p:xfrm>
          <a:off x="4834148" y="2476500"/>
          <a:ext cx="3662949" cy="3472780"/>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2063924" y="1589528"/>
            <a:ext cx="6684540" cy="630942"/>
          </a:xfrm>
          <a:prstGeom prst="rect">
            <a:avLst/>
          </a:prstGeom>
        </p:spPr>
        <p:txBody>
          <a:bodyPr wrap="square">
            <a:spAutoFit/>
          </a:bodyPr>
          <a:lstStyle/>
          <a:p>
            <a:r>
              <a:rPr lang="en-US" sz="1700" dirty="0">
                <a:latin typeface="Calibri" panose="020F0502020204030204" pitchFamily="34" charset="0"/>
                <a:cs typeface="Calibri" panose="020F0502020204030204" pitchFamily="34" charset="0"/>
              </a:rPr>
              <a:t>of </a:t>
            </a:r>
            <a:r>
              <a:rPr lang="en-US" sz="1700" dirty="0" smtClean="0">
                <a:latin typeface="Calibri" panose="020F0502020204030204" pitchFamily="34" charset="0"/>
                <a:cs typeface="Calibri" panose="020F0502020204030204" pitchFamily="34" charset="0"/>
              </a:rPr>
              <a:t>Canadians </a:t>
            </a:r>
            <a:r>
              <a:rPr lang="en-US" sz="1700" b="1" dirty="0" smtClean="0">
                <a:latin typeface="Calibri" panose="020F0502020204030204" pitchFamily="34" charset="0"/>
                <a:cs typeface="Calibri" panose="020F0502020204030204" pitchFamily="34" charset="0"/>
              </a:rPr>
              <a:t>often or always </a:t>
            </a:r>
            <a:r>
              <a:rPr lang="en-US" sz="1700" dirty="0" smtClean="0">
                <a:latin typeface="Calibri" panose="020F0502020204030204" pitchFamily="34" charset="0"/>
                <a:cs typeface="Calibri" panose="020F0502020204030204" pitchFamily="34" charset="0"/>
              </a:rPr>
              <a:t>receive an answer the same day when</a:t>
            </a:r>
            <a:br>
              <a:rPr lang="en-US" sz="1700" dirty="0" smtClean="0">
                <a:latin typeface="Calibri" panose="020F0502020204030204" pitchFamily="34" charset="0"/>
                <a:cs typeface="Calibri" panose="020F0502020204030204" pitchFamily="34" charset="0"/>
              </a:rPr>
            </a:br>
            <a:r>
              <a:rPr lang="en-US" sz="1700" dirty="0" smtClean="0">
                <a:latin typeface="Calibri" panose="020F0502020204030204" pitchFamily="34" charset="0"/>
                <a:cs typeface="Calibri" panose="020F0502020204030204" pitchFamily="34" charset="0"/>
              </a:rPr>
              <a:t>they contact their regular doctor’s office with a medical concern.</a:t>
            </a:r>
            <a:endParaRPr lang="en-US" sz="1700" dirty="0">
              <a:latin typeface="Calibri" panose="020F0502020204030204" pitchFamily="34" charset="0"/>
              <a:cs typeface="Calibri" panose="020F0502020204030204" pitchFamily="34" charset="0"/>
            </a:endParaRPr>
          </a:p>
        </p:txBody>
      </p:sp>
      <p:sp>
        <p:nvSpPr>
          <p:cNvPr id="16" name="Rectangle 15"/>
          <p:cNvSpPr/>
          <p:nvPr/>
        </p:nvSpPr>
        <p:spPr>
          <a:xfrm>
            <a:off x="486594" y="1435641"/>
            <a:ext cx="1511690" cy="938719"/>
          </a:xfrm>
          <a:prstGeom prst="rect">
            <a:avLst/>
          </a:prstGeom>
          <a:solidFill>
            <a:srgbClr val="ED7024"/>
          </a:solidFill>
        </p:spPr>
        <p:txBody>
          <a:bodyPr wrap="square" anchor="ctr">
            <a:spAutoFit/>
          </a:bodyPr>
          <a:lstStyle/>
          <a:p>
            <a:pPr lvl="0" algn="ctr"/>
            <a:r>
              <a:rPr lang="en-CA" sz="5500" b="1" dirty="0" smtClean="0">
                <a:latin typeface="Calibri" panose="020F0502020204030204" pitchFamily="34" charset="0"/>
                <a:cs typeface="Calibri" panose="020F0502020204030204" pitchFamily="34" charset="0"/>
              </a:rPr>
              <a:t>59%</a:t>
            </a:r>
            <a:endParaRPr lang="en-CA" sz="5500" b="1" dirty="0">
              <a:latin typeface="Calibri" panose="020F0502020204030204" pitchFamily="34" charset="0"/>
              <a:cs typeface="Calibri" panose="020F0502020204030204" pitchFamily="34" charset="0"/>
            </a:endParaRPr>
          </a:p>
        </p:txBody>
      </p:sp>
      <p:grpSp>
        <p:nvGrpSpPr>
          <p:cNvPr id="32" name="Group 2"/>
          <p:cNvGrpSpPr/>
          <p:nvPr/>
        </p:nvGrpSpPr>
        <p:grpSpPr>
          <a:xfrm>
            <a:off x="448902" y="6176108"/>
            <a:ext cx="4324789" cy="261623"/>
            <a:chOff x="1559256" y="5157193"/>
            <a:chExt cx="4324789" cy="253467"/>
          </a:xfrm>
        </p:grpSpPr>
        <p:grpSp>
          <p:nvGrpSpPr>
            <p:cNvPr id="33" name="Group 3"/>
            <p:cNvGrpSpPr/>
            <p:nvPr/>
          </p:nvGrpSpPr>
          <p:grpSpPr>
            <a:xfrm>
              <a:off x="1559256" y="5157203"/>
              <a:ext cx="1598406" cy="253455"/>
              <a:chOff x="2989195" y="6289577"/>
              <a:chExt cx="1741128" cy="264692"/>
            </a:xfrm>
          </p:grpSpPr>
          <p:sp>
            <p:nvSpPr>
              <p:cNvPr id="40"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41"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34" name="Group 5"/>
            <p:cNvGrpSpPr/>
            <p:nvPr/>
          </p:nvGrpSpPr>
          <p:grpSpPr>
            <a:xfrm>
              <a:off x="2918782" y="5157206"/>
              <a:ext cx="1453097" cy="253454"/>
              <a:chOff x="4402330" y="6289581"/>
              <a:chExt cx="1741127" cy="264691"/>
            </a:xfrm>
          </p:grpSpPr>
          <p:sp>
            <p:nvSpPr>
              <p:cNvPr id="38"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39" name="Oval 11"/>
              <p:cNvSpPr/>
              <p:nvPr/>
            </p:nvSpPr>
            <p:spPr>
              <a:xfrm>
                <a:off x="4402330"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35" name="Group 7"/>
            <p:cNvGrpSpPr/>
            <p:nvPr/>
          </p:nvGrpSpPr>
          <p:grpSpPr>
            <a:xfrm>
              <a:off x="4430950" y="5157193"/>
              <a:ext cx="1453095" cy="253454"/>
              <a:chOff x="5966949" y="6289568"/>
              <a:chExt cx="1741125" cy="264691"/>
            </a:xfrm>
          </p:grpSpPr>
          <p:sp>
            <p:nvSpPr>
              <p:cNvPr id="36"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37" name="Oval 9"/>
              <p:cNvSpPr/>
              <p:nvPr/>
            </p:nvSpPr>
            <p:spPr>
              <a:xfrm>
                <a:off x="5966949"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351537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40" y="370637"/>
            <a:ext cx="8229600" cy="1015663"/>
          </a:xfrm>
        </p:spPr>
        <p:txBody>
          <a:bodyPr/>
          <a:lstStyle/>
          <a:p>
            <a:r>
              <a:rPr lang="en-CA" dirty="0" smtClean="0"/>
              <a:t>Timely access to primary care varies</a:t>
            </a:r>
            <a:br>
              <a:rPr lang="en-CA" dirty="0" smtClean="0"/>
            </a:br>
            <a:r>
              <a:rPr lang="en-CA" dirty="0" smtClean="0"/>
              <a:t>across the country</a:t>
            </a:r>
            <a:endParaRPr lang="en-CA" dirty="0"/>
          </a:p>
        </p:txBody>
      </p:sp>
      <p:graphicFrame>
        <p:nvGraphicFramePr>
          <p:cNvPr id="6" name="Table 3"/>
          <p:cNvGraphicFramePr>
            <a:graphicFrameLocks noGrp="1"/>
          </p:cNvGraphicFramePr>
          <p:nvPr>
            <p:extLst>
              <p:ext uri="{D42A27DB-BD31-4B8C-83A1-F6EECF244321}">
                <p14:modId xmlns:p14="http://schemas.microsoft.com/office/powerpoint/2010/main" val="874973521"/>
              </p:ext>
            </p:extLst>
          </p:nvPr>
        </p:nvGraphicFramePr>
        <p:xfrm>
          <a:off x="467544" y="2564904"/>
          <a:ext cx="8064896" cy="3349680"/>
        </p:xfrm>
        <a:graphic>
          <a:graphicData uri="http://schemas.openxmlformats.org/drawingml/2006/table">
            <a:tbl>
              <a:tblPr/>
              <a:tblGrid>
                <a:gridCol w="2376264">
                  <a:extLst>
                    <a:ext uri="{9D8B030D-6E8A-4147-A177-3AD203B41FA5}">
                      <a16:colId xmlns:a16="http://schemas.microsoft.com/office/drawing/2014/main" xmlns="" val="20000"/>
                    </a:ext>
                  </a:extLst>
                </a:gridCol>
                <a:gridCol w="425500">
                  <a:extLst>
                    <a:ext uri="{9D8B030D-6E8A-4147-A177-3AD203B41FA5}">
                      <a16:colId xmlns:a16="http://schemas.microsoft.com/office/drawing/2014/main" xmlns="" val="20001"/>
                    </a:ext>
                  </a:extLst>
                </a:gridCol>
                <a:gridCol w="473951">
                  <a:extLst>
                    <a:ext uri="{9D8B030D-6E8A-4147-A177-3AD203B41FA5}">
                      <a16:colId xmlns:a16="http://schemas.microsoft.com/office/drawing/2014/main" xmlns="" val="20002"/>
                    </a:ext>
                  </a:extLst>
                </a:gridCol>
                <a:gridCol w="425500">
                  <a:extLst>
                    <a:ext uri="{9D8B030D-6E8A-4147-A177-3AD203B41FA5}">
                      <a16:colId xmlns:a16="http://schemas.microsoft.com/office/drawing/2014/main" xmlns="" val="20003"/>
                    </a:ext>
                  </a:extLst>
                </a:gridCol>
                <a:gridCol w="436613">
                  <a:extLst>
                    <a:ext uri="{9D8B030D-6E8A-4147-A177-3AD203B41FA5}">
                      <a16:colId xmlns:a16="http://schemas.microsoft.com/office/drawing/2014/main" xmlns="" val="20004"/>
                    </a:ext>
                  </a:extLst>
                </a:gridCol>
                <a:gridCol w="474713">
                  <a:extLst>
                    <a:ext uri="{9D8B030D-6E8A-4147-A177-3AD203B41FA5}">
                      <a16:colId xmlns:a16="http://schemas.microsoft.com/office/drawing/2014/main" xmlns="" val="20005"/>
                    </a:ext>
                  </a:extLst>
                </a:gridCol>
                <a:gridCol w="446201">
                  <a:extLst>
                    <a:ext uri="{9D8B030D-6E8A-4147-A177-3AD203B41FA5}">
                      <a16:colId xmlns:a16="http://schemas.microsoft.com/office/drawing/2014/main" xmlns="" val="20006"/>
                    </a:ext>
                  </a:extLst>
                </a:gridCol>
                <a:gridCol w="504875">
                  <a:extLst>
                    <a:ext uri="{9D8B030D-6E8A-4147-A177-3AD203B41FA5}">
                      <a16:colId xmlns:a16="http://schemas.microsoft.com/office/drawing/2014/main" xmlns="" val="20007"/>
                    </a:ext>
                  </a:extLst>
                </a:gridCol>
                <a:gridCol w="493763">
                  <a:extLst>
                    <a:ext uri="{9D8B030D-6E8A-4147-A177-3AD203B41FA5}">
                      <a16:colId xmlns:a16="http://schemas.microsoft.com/office/drawing/2014/main" xmlns="" val="20008"/>
                    </a:ext>
                  </a:extLst>
                </a:gridCol>
                <a:gridCol w="468363">
                  <a:extLst>
                    <a:ext uri="{9D8B030D-6E8A-4147-A177-3AD203B41FA5}">
                      <a16:colId xmlns:a16="http://schemas.microsoft.com/office/drawing/2014/main" xmlns="" val="20009"/>
                    </a:ext>
                  </a:extLst>
                </a:gridCol>
                <a:gridCol w="425500">
                  <a:extLst>
                    <a:ext uri="{9D8B030D-6E8A-4147-A177-3AD203B41FA5}">
                      <a16:colId xmlns:a16="http://schemas.microsoft.com/office/drawing/2014/main" xmlns="" val="20010"/>
                    </a:ext>
                  </a:extLst>
                </a:gridCol>
                <a:gridCol w="483725">
                  <a:extLst>
                    <a:ext uri="{9D8B030D-6E8A-4147-A177-3AD203B41FA5}">
                      <a16:colId xmlns:a16="http://schemas.microsoft.com/office/drawing/2014/main" xmlns="" val="20011"/>
                    </a:ext>
                  </a:extLst>
                </a:gridCol>
                <a:gridCol w="629928">
                  <a:extLst>
                    <a:ext uri="{9D8B030D-6E8A-4147-A177-3AD203B41FA5}">
                      <a16:colId xmlns:a16="http://schemas.microsoft.com/office/drawing/2014/main" xmlns="" val="20012"/>
                    </a:ext>
                  </a:extLst>
                </a:gridCol>
              </a:tblGrid>
              <a:tr h="467028">
                <a:tc>
                  <a:txBody>
                    <a:bodyPr/>
                    <a:lstStyle/>
                    <a:p>
                      <a:pPr algn="ctr" fontAlgn="b"/>
                      <a:r>
                        <a:rPr lang="en-CA" sz="1200" b="0" i="0" u="none" strike="noStrike" dirty="0">
                          <a:effectLst/>
                          <a:latin typeface="Arial" panose="020B0604020202020204" pitchFamily="34" charset="0"/>
                          <a:cs typeface="Arial" panose="020B0604020202020204" pitchFamily="34" charset="0"/>
                        </a:rPr>
                        <a:t> </a:t>
                      </a:r>
                    </a:p>
                  </a:txBody>
                  <a:tcPr marL="72000" marR="72000" marT="72000" marB="72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N.L.</a:t>
                      </a: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P.E.I.</a:t>
                      </a:r>
                      <a:endParaRPr lang="en-CA" sz="1300" b="1" i="0" u="none" strike="noStrike" dirty="0">
                        <a:solidFill>
                          <a:srgbClr val="000000"/>
                        </a:solidFill>
                        <a:effectLst/>
                        <a:latin typeface="+mn-lt"/>
                        <a:cs typeface="Arial" panose="020B0604020202020204" pitchFamily="34" charset="0"/>
                      </a:endParaRP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N.S.</a:t>
                      </a: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N.B.</a:t>
                      </a: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Que.</a:t>
                      </a: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Ont.</a:t>
                      </a: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Man.</a:t>
                      </a: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Sask.</a:t>
                      </a: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Alta.</a:t>
                      </a: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B.C.</a:t>
                      </a: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Can.</a:t>
                      </a:r>
                      <a:endParaRPr lang="en-CA" sz="1300" b="1" i="0" u="none" strike="noStrike" dirty="0">
                        <a:solidFill>
                          <a:srgbClr val="000000"/>
                        </a:solidFill>
                        <a:effectLst/>
                        <a:latin typeface="+mn-lt"/>
                        <a:cs typeface="Arial" panose="020B0604020202020204" pitchFamily="34" charset="0"/>
                      </a:endParaRP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CMWF avg.</a:t>
                      </a:r>
                      <a:endParaRPr lang="en-CA" sz="1300" b="1" i="0" u="none" strike="noStrike" dirty="0">
                        <a:solidFill>
                          <a:srgbClr val="000000"/>
                        </a:solidFill>
                        <a:effectLst/>
                        <a:latin typeface="+mn-lt"/>
                        <a:cs typeface="Arial" panose="020B0604020202020204" pitchFamily="34" charset="0"/>
                      </a:endParaRPr>
                    </a:p>
                  </a:txBody>
                  <a:tcPr marL="72000" marR="36000" marT="72000" marB="72000" anchor="b">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3252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300" b="0" i="0" dirty="0" smtClean="0">
                          <a:solidFill>
                            <a:schemeClr val="tx1"/>
                          </a:solidFill>
                          <a:latin typeface="+mn-lt"/>
                          <a:cs typeface="Arial" panose="020B0604020202020204" pitchFamily="34" charset="0"/>
                        </a:rPr>
                        <a:t>Able to get </a:t>
                      </a:r>
                      <a:r>
                        <a:rPr lang="en-CA" sz="1300" b="1" i="0" dirty="0" smtClean="0">
                          <a:solidFill>
                            <a:schemeClr val="tx1"/>
                          </a:solidFill>
                          <a:latin typeface="+mn-lt"/>
                          <a:cs typeface="Arial" panose="020B0604020202020204" pitchFamily="34" charset="0"/>
                        </a:rPr>
                        <a:t>same- or next-day </a:t>
                      </a:r>
                      <a:r>
                        <a:rPr lang="en-CA" sz="1300" b="0" i="0" dirty="0" smtClean="0">
                          <a:solidFill>
                            <a:schemeClr val="tx1"/>
                          </a:solidFill>
                          <a:latin typeface="+mn-lt"/>
                          <a:cs typeface="Arial" panose="020B0604020202020204" pitchFamily="34" charset="0"/>
                        </a:rPr>
                        <a:t>appointment to see a doctor</a:t>
                      </a:r>
                      <a:br>
                        <a:rPr lang="en-CA" sz="1300" b="0" i="0" dirty="0" smtClean="0">
                          <a:solidFill>
                            <a:schemeClr val="tx1"/>
                          </a:solidFill>
                          <a:latin typeface="+mn-lt"/>
                          <a:cs typeface="Arial" panose="020B0604020202020204" pitchFamily="34" charset="0"/>
                        </a:rPr>
                      </a:br>
                      <a:r>
                        <a:rPr lang="en-CA" sz="1300" b="0" i="0" dirty="0" smtClean="0">
                          <a:solidFill>
                            <a:schemeClr val="tx1"/>
                          </a:solidFill>
                          <a:latin typeface="+mn-lt"/>
                          <a:cs typeface="Arial" panose="020B0604020202020204" pitchFamily="34" charset="0"/>
                        </a:rPr>
                        <a:t>or a nurse</a:t>
                      </a:r>
                      <a:endParaRPr lang="en-CA" sz="1300" i="0" dirty="0">
                        <a:latin typeface="+mn-lt"/>
                        <a:cs typeface="Arial" panose="020B0604020202020204" pitchFamily="34" charset="0"/>
                      </a:endParaRPr>
                    </a:p>
                  </a:txBody>
                  <a:tcPr marL="72000" marR="72000" marT="72000" marB="7200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t" latinLnBrk="0" hangingPunct="1"/>
                      <a:r>
                        <a:rPr lang="en-CA" sz="1100" b="0" i="0" u="none" strike="noStrike" kern="1200" dirty="0" smtClean="0">
                          <a:solidFill>
                            <a:schemeClr val="tx1"/>
                          </a:solidFill>
                          <a:effectLst/>
                          <a:latin typeface="Arial" panose="020B0604020202020204" pitchFamily="34" charset="0"/>
                          <a:ea typeface="+mn-ea"/>
                          <a:cs typeface="Arial" panose="020B0604020202020204" pitchFamily="34" charset="0"/>
                        </a:rPr>
                        <a:t>34%</a:t>
                      </a:r>
                      <a:endParaRPr lang="en-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marL="0" algn="ctr" defTabSz="914400" rtl="0" eaLnBrk="1" fontAlgn="t" latinLnBrk="0" hangingPunct="1"/>
                      <a:r>
                        <a:rPr lang="en-CA" sz="1100" b="0" i="0" u="none" strike="noStrike" kern="1200" dirty="0" smtClean="0">
                          <a:solidFill>
                            <a:schemeClr val="tx1"/>
                          </a:solidFill>
                          <a:effectLst/>
                          <a:latin typeface="Arial" panose="020B0604020202020204" pitchFamily="34" charset="0"/>
                          <a:ea typeface="+mn-ea"/>
                          <a:cs typeface="Arial" panose="020B0604020202020204" pitchFamily="34" charset="0"/>
                        </a:rPr>
                        <a:t>30%</a:t>
                      </a:r>
                      <a:endParaRPr lang="en-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marL="0" algn="ctr" defTabSz="914400" rtl="0" eaLnBrk="1" fontAlgn="t" latinLnBrk="0" hangingPunct="1"/>
                      <a:r>
                        <a:rPr lang="en-CA" sz="1100" b="0" i="0" u="none" strike="noStrike" kern="1200" dirty="0" smtClean="0">
                          <a:solidFill>
                            <a:schemeClr val="tx1"/>
                          </a:solidFill>
                          <a:effectLst/>
                          <a:latin typeface="Arial" panose="020B0604020202020204" pitchFamily="34" charset="0"/>
                          <a:ea typeface="+mn-ea"/>
                          <a:cs typeface="Arial" panose="020B0604020202020204" pitchFamily="34" charset="0"/>
                        </a:rPr>
                        <a:t>34%</a:t>
                      </a:r>
                      <a:endParaRPr lang="en-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marL="0" algn="ctr" defTabSz="914400" rtl="0" eaLnBrk="1" fontAlgn="t" latinLnBrk="0" hangingPunct="1"/>
                      <a:r>
                        <a:rPr lang="en-CA" sz="1100" b="0" i="0" u="none" strike="noStrike" kern="1200" dirty="0" smtClean="0">
                          <a:solidFill>
                            <a:schemeClr val="tx1"/>
                          </a:solidFill>
                          <a:effectLst/>
                          <a:latin typeface="Arial" panose="020B0604020202020204" pitchFamily="34" charset="0"/>
                          <a:ea typeface="+mn-ea"/>
                          <a:cs typeface="Arial" panose="020B0604020202020204" pitchFamily="34" charset="0"/>
                        </a:rPr>
                        <a:t>33%</a:t>
                      </a:r>
                      <a:endParaRPr lang="en-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marL="0" algn="ctr" defTabSz="914400" rtl="0" eaLnBrk="1" fontAlgn="t" latinLnBrk="0" hangingPunct="1"/>
                      <a:r>
                        <a:rPr lang="en-CA" sz="1100" b="0" i="0" u="none" strike="noStrike" kern="1200" dirty="0" smtClean="0">
                          <a:solidFill>
                            <a:schemeClr val="tx1"/>
                          </a:solidFill>
                          <a:effectLst/>
                          <a:latin typeface="Arial" panose="020B0604020202020204" pitchFamily="34" charset="0"/>
                          <a:ea typeface="+mn-ea"/>
                          <a:cs typeface="Arial" panose="020B0604020202020204" pitchFamily="34" charset="0"/>
                        </a:rPr>
                        <a:t>39%</a:t>
                      </a:r>
                      <a:endParaRPr lang="en-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marL="0" algn="ctr" defTabSz="914400" rtl="0" eaLnBrk="1" fontAlgn="t" latinLnBrk="0" hangingPunct="1"/>
                      <a:r>
                        <a:rPr lang="en-CA" sz="1100" b="0" i="0" u="none" strike="noStrike" kern="1200" dirty="0" smtClean="0">
                          <a:solidFill>
                            <a:schemeClr val="tx1"/>
                          </a:solidFill>
                          <a:effectLst/>
                          <a:latin typeface="Arial" panose="020B0604020202020204" pitchFamily="34" charset="0"/>
                          <a:ea typeface="+mn-ea"/>
                          <a:cs typeface="Arial" panose="020B0604020202020204" pitchFamily="34" charset="0"/>
                        </a:rPr>
                        <a:t>44%</a:t>
                      </a:r>
                      <a:endParaRPr lang="en-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marL="0" algn="ctr" defTabSz="914400" rtl="0" eaLnBrk="1" fontAlgn="t" latinLnBrk="0" hangingPunct="1"/>
                      <a:r>
                        <a:rPr lang="en-CA" sz="1100" b="0" i="0" u="none" strike="noStrike" kern="1200" dirty="0" smtClean="0">
                          <a:solidFill>
                            <a:schemeClr val="tx1"/>
                          </a:solidFill>
                          <a:effectLst/>
                          <a:latin typeface="Arial" panose="020B0604020202020204" pitchFamily="34" charset="0"/>
                          <a:ea typeface="+mn-ea"/>
                          <a:cs typeface="Arial" panose="020B0604020202020204" pitchFamily="34" charset="0"/>
                        </a:rPr>
                        <a:t>47%</a:t>
                      </a:r>
                      <a:endParaRPr lang="en-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marL="0" algn="ctr" defTabSz="914400" rtl="0" eaLnBrk="1" fontAlgn="t" latinLnBrk="0" hangingPunct="1"/>
                      <a:r>
                        <a:rPr lang="en-CA" sz="1100" b="0" i="0" u="none" strike="noStrike" kern="1200" dirty="0" smtClean="0">
                          <a:solidFill>
                            <a:schemeClr val="tx1"/>
                          </a:solidFill>
                          <a:effectLst/>
                          <a:latin typeface="Arial" panose="020B0604020202020204" pitchFamily="34" charset="0"/>
                          <a:ea typeface="+mn-ea"/>
                          <a:cs typeface="Arial" panose="020B0604020202020204" pitchFamily="34" charset="0"/>
                        </a:rPr>
                        <a:t>49%</a:t>
                      </a:r>
                      <a:endParaRPr lang="en-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marL="0" algn="ctr" defTabSz="914400" rtl="0" eaLnBrk="1" fontAlgn="t" latinLnBrk="0" hangingPunct="1"/>
                      <a:r>
                        <a:rPr lang="en-CA" sz="1100" b="0" i="0" u="none" strike="noStrike" kern="1200" dirty="0" smtClean="0">
                          <a:solidFill>
                            <a:schemeClr val="tx1"/>
                          </a:solidFill>
                          <a:effectLst/>
                          <a:latin typeface="Arial" panose="020B0604020202020204" pitchFamily="34" charset="0"/>
                          <a:ea typeface="+mn-ea"/>
                          <a:cs typeface="Arial" panose="020B0604020202020204" pitchFamily="34" charset="0"/>
                        </a:rPr>
                        <a:t>48%</a:t>
                      </a:r>
                      <a:endParaRPr lang="en-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marL="0" algn="ctr" defTabSz="914400" rtl="0" eaLnBrk="1" fontAlgn="t" latinLnBrk="0" hangingPunct="1"/>
                      <a:r>
                        <a:rPr lang="en-CA" sz="1100" b="0" i="0" u="none" strike="noStrike" kern="1200" dirty="0" smtClean="0">
                          <a:solidFill>
                            <a:schemeClr val="tx1"/>
                          </a:solidFill>
                          <a:effectLst/>
                          <a:latin typeface="Arial" panose="020B0604020202020204" pitchFamily="34" charset="0"/>
                          <a:ea typeface="+mn-ea"/>
                          <a:cs typeface="Arial" panose="020B0604020202020204" pitchFamily="34" charset="0"/>
                        </a:rPr>
                        <a:t>44%</a:t>
                      </a:r>
                      <a:endParaRPr lang="en-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marL="0" algn="ctr" defTabSz="914400" rtl="0" eaLnBrk="1" fontAlgn="t" latinLnBrk="0" hangingPunct="1"/>
                      <a:r>
                        <a:rPr lang="en-CA" sz="1100" b="0" i="0" u="none" strike="noStrike" kern="1200" dirty="0">
                          <a:solidFill>
                            <a:schemeClr val="tx1"/>
                          </a:solidFill>
                          <a:effectLst/>
                          <a:latin typeface="Arial" panose="020B0604020202020204" pitchFamily="34" charset="0"/>
                          <a:ea typeface="+mn-ea"/>
                          <a:cs typeface="Arial" panose="020B0604020202020204" pitchFamily="34" charset="0"/>
                        </a:rPr>
                        <a:t>43%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t"/>
                      <a:r>
                        <a:rPr lang="en-CA" sz="1100" b="0" i="0" u="none" strike="noStrike" dirty="0">
                          <a:solidFill>
                            <a:schemeClr val="bg1"/>
                          </a:solidFill>
                          <a:effectLst/>
                          <a:latin typeface="Arial" panose="020B0604020202020204" pitchFamily="34" charset="0"/>
                          <a:cs typeface="Arial" panose="020B0604020202020204" pitchFamily="34" charset="0"/>
                        </a:rPr>
                        <a:t>57%</a:t>
                      </a:r>
                    </a:p>
                  </a:txBody>
                  <a:tcPr marL="9525" marR="9525" marT="9525" marB="0" anchor="ctr">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0000"/>
                    </a:solidFill>
                  </a:tcPr>
                </a:tc>
                <a:extLst>
                  <a:ext uri="{0D108BD9-81ED-4DB2-BD59-A6C34878D82A}">
                    <a16:rowId xmlns:a16="http://schemas.microsoft.com/office/drawing/2014/main" xmlns="" val="10001"/>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300" b="1" i="0" dirty="0" smtClean="0">
                          <a:solidFill>
                            <a:schemeClr val="tx1"/>
                          </a:solidFill>
                          <a:latin typeface="+mn-lt"/>
                          <a:cs typeface="Arial" panose="020B0604020202020204" pitchFamily="34" charset="0"/>
                        </a:rPr>
                        <a:t>Very/somewhat </a:t>
                      </a:r>
                      <a:r>
                        <a:rPr lang="en-CA" sz="1300" b="0" i="0" dirty="0" smtClean="0">
                          <a:solidFill>
                            <a:schemeClr val="tx1"/>
                          </a:solidFill>
                          <a:latin typeface="+mn-lt"/>
                          <a:cs typeface="Arial" panose="020B0604020202020204" pitchFamily="34" charset="0"/>
                        </a:rPr>
                        <a:t>easy to get medical care in the evenings, on weekends or on holidays without going to the hospital emergency department</a:t>
                      </a:r>
                      <a:endParaRPr lang="en-CA" sz="1300" i="0" dirty="0">
                        <a:latin typeface="+mn-lt"/>
                        <a:cs typeface="Arial" panose="020B0604020202020204" pitchFamily="34" charset="0"/>
                      </a:endParaRPr>
                    </a:p>
                  </a:txBody>
                  <a:tcPr marL="72000" marR="72000" marT="72000" marB="7200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t"/>
                      <a:r>
                        <a:rPr lang="en-CA" sz="1100" b="0" i="0" u="none" strike="noStrike" dirty="0">
                          <a:effectLst/>
                          <a:latin typeface="Arial" panose="020B0604020202020204" pitchFamily="34" charset="0"/>
                          <a:cs typeface="Arial" panose="020B0604020202020204" pitchFamily="34" charset="0"/>
                        </a:rPr>
                        <a:t>16%</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t"/>
                      <a:r>
                        <a:rPr lang="en-CA" sz="1100" b="0" i="0" u="none" strike="noStrike" dirty="0">
                          <a:effectLst/>
                          <a:latin typeface="Arial" panose="020B0604020202020204" pitchFamily="34" charset="0"/>
                          <a:cs typeface="Arial" panose="020B0604020202020204" pitchFamily="34" charset="0"/>
                        </a:rPr>
                        <a:t>25%</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t"/>
                      <a:r>
                        <a:rPr lang="en-CA" sz="1100" b="0" i="0" u="none" strike="noStrike" dirty="0">
                          <a:effectLst/>
                          <a:latin typeface="Arial" panose="020B0604020202020204" pitchFamily="34" charset="0"/>
                          <a:cs typeface="Arial" panose="020B0604020202020204" pitchFamily="34" charset="0"/>
                        </a:rPr>
                        <a:t>26%</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t"/>
                      <a:r>
                        <a:rPr lang="en-CA" sz="1100" b="0" i="0" u="none" strike="noStrike" dirty="0">
                          <a:effectLst/>
                          <a:latin typeface="Arial" panose="020B0604020202020204" pitchFamily="34" charset="0"/>
                          <a:cs typeface="Arial" panose="020B0604020202020204" pitchFamily="34" charset="0"/>
                        </a:rPr>
                        <a:t>35%</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t"/>
                      <a:r>
                        <a:rPr lang="en-CA" sz="1100" b="0" i="0" u="none" strike="noStrike" dirty="0">
                          <a:effectLst/>
                          <a:latin typeface="Arial" panose="020B0604020202020204" pitchFamily="34" charset="0"/>
                          <a:cs typeface="Arial" panose="020B0604020202020204" pitchFamily="34" charset="0"/>
                        </a:rPr>
                        <a:t>27%</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t"/>
                      <a:r>
                        <a:rPr lang="en-CA" sz="1100" b="0" i="0" u="none" strike="noStrike" dirty="0">
                          <a:effectLst/>
                          <a:latin typeface="Arial" panose="020B0604020202020204" pitchFamily="34" charset="0"/>
                          <a:cs typeface="Arial" panose="020B0604020202020204" pitchFamily="34" charset="0"/>
                        </a:rPr>
                        <a:t>40%</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t"/>
                      <a:r>
                        <a:rPr lang="en-CA" sz="1100" b="0" i="0" u="none" strike="noStrike" dirty="0">
                          <a:effectLst/>
                          <a:latin typeface="Arial" panose="020B0604020202020204" pitchFamily="34" charset="0"/>
                          <a:cs typeface="Arial" panose="020B0604020202020204" pitchFamily="34" charset="0"/>
                        </a:rPr>
                        <a:t>34%</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t"/>
                      <a:r>
                        <a:rPr lang="en-CA" sz="1100" b="0" i="0" u="none" strike="noStrike" dirty="0">
                          <a:effectLst/>
                          <a:latin typeface="Arial" panose="020B0604020202020204" pitchFamily="34" charset="0"/>
                          <a:cs typeface="Arial" panose="020B0604020202020204" pitchFamily="34" charset="0"/>
                        </a:rPr>
                        <a:t>32%</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t"/>
                      <a:r>
                        <a:rPr lang="en-CA" sz="1100" b="0" i="0" u="none" strike="noStrike" dirty="0">
                          <a:effectLst/>
                          <a:latin typeface="Arial" panose="020B0604020202020204" pitchFamily="34" charset="0"/>
                          <a:cs typeface="Arial" panose="020B0604020202020204" pitchFamily="34" charset="0"/>
                        </a:rPr>
                        <a:t>42%</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t"/>
                      <a:r>
                        <a:rPr lang="en-CA" sz="1100" b="0" i="0" u="none" strike="noStrike" dirty="0">
                          <a:effectLst/>
                          <a:latin typeface="Arial" panose="020B0604020202020204" pitchFamily="34" charset="0"/>
                          <a:cs typeface="Arial" panose="020B0604020202020204" pitchFamily="34" charset="0"/>
                        </a:rPr>
                        <a:t>27%</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t"/>
                      <a:r>
                        <a:rPr lang="en-CA" sz="1100" b="0" i="0" u="none" strike="noStrike" dirty="0">
                          <a:effectLst/>
                          <a:latin typeface="Arial" panose="020B0604020202020204" pitchFamily="34" charset="0"/>
                          <a:cs typeface="Arial" panose="020B0604020202020204" pitchFamily="34" charset="0"/>
                        </a:rPr>
                        <a:t>34%</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t"/>
                      <a:r>
                        <a:rPr lang="en-CA" sz="1100" b="0" i="0" u="none" strike="noStrike" dirty="0">
                          <a:solidFill>
                            <a:schemeClr val="bg1"/>
                          </a:solidFill>
                          <a:effectLst/>
                          <a:latin typeface="Arial" panose="020B0604020202020204" pitchFamily="34" charset="0"/>
                          <a:cs typeface="Arial" panose="020B0604020202020204" pitchFamily="34" charset="0"/>
                        </a:rPr>
                        <a:t>43%</a:t>
                      </a:r>
                    </a:p>
                  </a:txBody>
                  <a:tcPr marL="72000" marR="36000" marT="72000" marB="72000" anchor="ctr">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0000"/>
                    </a:solidFill>
                  </a:tcPr>
                </a:tc>
                <a:extLst>
                  <a:ext uri="{0D108BD9-81ED-4DB2-BD59-A6C34878D82A}">
                    <a16:rowId xmlns:a16="http://schemas.microsoft.com/office/drawing/2014/main" xmlns="" val="10002"/>
                  </a:ext>
                </a:extLst>
              </a:tr>
              <a:tr h="7920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300" b="1" i="0" dirty="0" smtClean="0">
                          <a:latin typeface="+mn-lt"/>
                          <a:cs typeface="Arial" panose="020B0604020202020204" pitchFamily="34" charset="0"/>
                        </a:rPr>
                        <a:t>Always/often</a:t>
                      </a:r>
                      <a:r>
                        <a:rPr lang="en-US" sz="1300" dirty="0" smtClean="0">
                          <a:latin typeface="+mn-lt"/>
                          <a:cs typeface="Arial" panose="020B0604020202020204" pitchFamily="34" charset="0"/>
                        </a:rPr>
                        <a:t> receive an answer the same day when they contact their regular doctor’s office with a medical concern</a:t>
                      </a:r>
                      <a:endParaRPr lang="en-CA" sz="1300" i="0" dirty="0">
                        <a:latin typeface="+mn-lt"/>
                        <a:cs typeface="Arial" panose="020B0604020202020204" pitchFamily="34" charset="0"/>
                      </a:endParaRPr>
                    </a:p>
                  </a:txBody>
                  <a:tcPr marL="72000" marR="72000" marT="72000" marB="7200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100" b="0" i="0" u="none" strike="noStrike" kern="1200" dirty="0">
                          <a:solidFill>
                            <a:schemeClr val="tx1"/>
                          </a:solidFill>
                          <a:effectLst/>
                          <a:latin typeface="Arial" panose="020B0604020202020204" pitchFamily="34" charset="0"/>
                          <a:ea typeface="+mn-ea"/>
                          <a:cs typeface="Arial" panose="020B0604020202020204" pitchFamily="34" charset="0"/>
                        </a:rPr>
                        <a:t>61</a:t>
                      </a:r>
                      <a:r>
                        <a:rPr lang="en-CA" sz="1100" b="0" i="0" u="none" strike="noStrike" dirty="0">
                          <a:effectLst/>
                          <a:latin typeface="Arial" panose="020B0604020202020204" pitchFamily="34" charset="0"/>
                          <a:cs typeface="Arial" panose="020B0604020202020204" pitchFamily="34" charset="0"/>
                        </a:rPr>
                        <a:t>%</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70%</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64%</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50%</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54%</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62%</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57%</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51%</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58%</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64%</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59%</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CA" sz="1100" b="0" i="0" u="none" strike="noStrike" dirty="0">
                          <a:solidFill>
                            <a:schemeClr val="bg1"/>
                          </a:solidFill>
                          <a:effectLst/>
                          <a:latin typeface="Arial" panose="020B0604020202020204" pitchFamily="34" charset="0"/>
                          <a:cs typeface="Arial" panose="020B0604020202020204" pitchFamily="34" charset="0"/>
                        </a:rPr>
                        <a:t>72%</a:t>
                      </a:r>
                    </a:p>
                  </a:txBody>
                  <a:tcPr marL="72000" marR="36000" marT="72000" marB="72000" anchor="ctr">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0000"/>
                    </a:solidFill>
                  </a:tcPr>
                </a:tc>
                <a:extLst>
                  <a:ext uri="{0D108BD9-81ED-4DB2-BD59-A6C34878D82A}">
                    <a16:rowId xmlns:a16="http://schemas.microsoft.com/office/drawing/2014/main" xmlns="" val="10003"/>
                  </a:ext>
                </a:extLst>
              </a:tr>
            </a:tbl>
          </a:graphicData>
        </a:graphic>
      </p:graphicFrame>
      <p:sp>
        <p:nvSpPr>
          <p:cNvPr id="17" name="Text Placeholder 2"/>
          <p:cNvSpPr txBox="1">
            <a:spLocks/>
          </p:cNvSpPr>
          <p:nvPr/>
        </p:nvSpPr>
        <p:spPr>
          <a:xfrm>
            <a:off x="487362" y="1435639"/>
            <a:ext cx="8656637" cy="938719"/>
          </a:xfrm>
          <a:prstGeom prst="rect">
            <a:avLst/>
          </a:prstGeom>
          <a:solidFill>
            <a:schemeClr val="bg1"/>
          </a:solidFill>
        </p:spPr>
        <p:txBody>
          <a:bodyPr vert="horz" lIns="0" tIns="45720" rIns="91440" bIns="45720" rtlCol="0" anchor="ctr" anchorCtr="0">
            <a:normAutofit/>
          </a:bodyPr>
          <a:lstStyle>
            <a:lvl1pPr marL="182880" indent="-182880" algn="l" defTabSz="914400"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j-lt"/>
                <a:ea typeface="+mn-ea"/>
                <a:cs typeface="Arial" panose="020B0604020202020204" pitchFamily="34" charset="0"/>
              </a:defRPr>
            </a:lvl1pPr>
            <a:lvl2pPr marL="365760" indent="-182880" algn="l" defTabSz="914400" rtl="0" eaLnBrk="1" latinLnBrk="0" hangingPunct="1">
              <a:lnSpc>
                <a:spcPts val="2100"/>
              </a:lnSpc>
              <a:spcBef>
                <a:spcPts val="600"/>
              </a:spcBef>
              <a:spcAft>
                <a:spcPts val="600"/>
              </a:spcAft>
              <a:buFont typeface="Arial" panose="020B0604020202020204" pitchFamily="34" charset="0"/>
              <a:buChar char="–"/>
              <a:defRPr lang="en-CA" sz="1600" kern="1200">
                <a:solidFill>
                  <a:schemeClr val="tx1"/>
                </a:solidFill>
                <a:latin typeface="+mj-lt"/>
                <a:ea typeface="+mn-ea"/>
                <a:cs typeface="Arial" panose="020B0604020202020204" pitchFamily="34" charset="0"/>
              </a:defRPr>
            </a:lvl2pPr>
            <a:lvl3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CA" b="0" dirty="0"/>
              <a:t>While results are below the international average in most parts of the country, some provinces report timelier access to regular care. </a:t>
            </a:r>
          </a:p>
        </p:txBody>
      </p:sp>
      <p:grpSp>
        <p:nvGrpSpPr>
          <p:cNvPr id="36" name="Group 2"/>
          <p:cNvGrpSpPr/>
          <p:nvPr/>
        </p:nvGrpSpPr>
        <p:grpSpPr>
          <a:xfrm>
            <a:off x="448902" y="6176108"/>
            <a:ext cx="4324789" cy="261623"/>
            <a:chOff x="1559256" y="5157193"/>
            <a:chExt cx="4324789" cy="253467"/>
          </a:xfrm>
        </p:grpSpPr>
        <p:grpSp>
          <p:nvGrpSpPr>
            <p:cNvPr id="37" name="Group 3"/>
            <p:cNvGrpSpPr/>
            <p:nvPr/>
          </p:nvGrpSpPr>
          <p:grpSpPr>
            <a:xfrm>
              <a:off x="1559256" y="5157203"/>
              <a:ext cx="1598406" cy="253455"/>
              <a:chOff x="2989195" y="6289577"/>
              <a:chExt cx="1741128" cy="264692"/>
            </a:xfrm>
          </p:grpSpPr>
          <p:sp>
            <p:nvSpPr>
              <p:cNvPr id="44"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45"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38" name="Group 5"/>
            <p:cNvGrpSpPr/>
            <p:nvPr/>
          </p:nvGrpSpPr>
          <p:grpSpPr>
            <a:xfrm>
              <a:off x="2918782" y="5157206"/>
              <a:ext cx="1453097" cy="253454"/>
              <a:chOff x="4402330" y="6289581"/>
              <a:chExt cx="1741127" cy="264691"/>
            </a:xfrm>
          </p:grpSpPr>
          <p:sp>
            <p:nvSpPr>
              <p:cNvPr id="42"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43" name="Oval 11"/>
              <p:cNvSpPr/>
              <p:nvPr/>
            </p:nvSpPr>
            <p:spPr>
              <a:xfrm>
                <a:off x="4402330"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39" name="Group 7"/>
            <p:cNvGrpSpPr/>
            <p:nvPr/>
          </p:nvGrpSpPr>
          <p:grpSpPr>
            <a:xfrm>
              <a:off x="4430950" y="5157193"/>
              <a:ext cx="1453095" cy="253454"/>
              <a:chOff x="5966949" y="6289568"/>
              <a:chExt cx="1741125" cy="264691"/>
            </a:xfrm>
          </p:grpSpPr>
          <p:sp>
            <p:nvSpPr>
              <p:cNvPr id="40"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41" name="Oval 9"/>
              <p:cNvSpPr/>
              <p:nvPr/>
            </p:nvSpPr>
            <p:spPr>
              <a:xfrm>
                <a:off x="5966949"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379393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932040" y="1988841"/>
            <a:ext cx="3528392" cy="3384376"/>
          </a:xfrm>
          <a:prstGeom prst="rect">
            <a:avLst/>
          </a:prstGeom>
          <a:solidFill>
            <a:schemeClr val="bg1"/>
          </a:solidFill>
          <a:ln w="635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CA" dirty="0" smtClean="0"/>
              <a:t>Canadians report more timely access to mental health care than those in other countries</a:t>
            </a:r>
            <a:endParaRPr lang="en-CA" dirty="0"/>
          </a:p>
        </p:txBody>
      </p:sp>
      <p:graphicFrame>
        <p:nvGraphicFramePr>
          <p:cNvPr id="9" name="Chart 8"/>
          <p:cNvGraphicFramePr/>
          <p:nvPr>
            <p:extLst>
              <p:ext uri="{D42A27DB-BD31-4B8C-83A1-F6EECF244321}">
                <p14:modId xmlns:p14="http://schemas.microsoft.com/office/powerpoint/2010/main" val="4290317088"/>
              </p:ext>
            </p:extLst>
          </p:nvPr>
        </p:nvGraphicFramePr>
        <p:xfrm>
          <a:off x="4895142" y="3284984"/>
          <a:ext cx="1828422" cy="24056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4110570733"/>
              </p:ext>
            </p:extLst>
          </p:nvPr>
        </p:nvGraphicFramePr>
        <p:xfrm>
          <a:off x="6638964" y="3284984"/>
          <a:ext cx="1886760" cy="2405672"/>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5364088" y="2060848"/>
            <a:ext cx="2796223" cy="1118255"/>
          </a:xfrm>
          <a:prstGeom prst="rect">
            <a:avLst/>
          </a:prstGeom>
          <a:noFill/>
        </p:spPr>
        <p:txBody>
          <a:bodyPr wrap="square" lIns="0" rtlCol="0">
            <a:spAutoFit/>
          </a:bodyPr>
          <a:lstStyle/>
          <a:p>
            <a:pPr>
              <a:lnSpc>
                <a:spcPts val="2000"/>
              </a:lnSpc>
            </a:pPr>
            <a:r>
              <a:rPr lang="en-CA" sz="1500" dirty="0">
                <a:latin typeface="+mj-lt"/>
                <a:cs typeface="Arial" panose="020B0604020202020204" pitchFamily="34" charset="0"/>
              </a:rPr>
              <a:t>More Canadians </a:t>
            </a:r>
            <a:r>
              <a:rPr lang="en-CA" sz="1500" dirty="0" smtClean="0">
                <a:latin typeface="+mj-lt"/>
                <a:cs typeface="Arial" panose="020B0604020202020204" pitchFamily="34" charset="0"/>
              </a:rPr>
              <a:t>— </a:t>
            </a:r>
            <a:r>
              <a:rPr lang="en-CA" sz="2200" b="1" dirty="0" smtClean="0">
                <a:solidFill>
                  <a:srgbClr val="00A199"/>
                </a:solidFill>
                <a:latin typeface="+mj-lt"/>
                <a:cs typeface="Arial" panose="020B0604020202020204" pitchFamily="34" charset="0"/>
              </a:rPr>
              <a:t>59%</a:t>
            </a:r>
            <a:r>
              <a:rPr lang="en-CA" sz="1500" b="1" dirty="0" smtClean="0">
                <a:solidFill>
                  <a:srgbClr val="00A199"/>
                </a:solidFill>
                <a:latin typeface="+mj-lt"/>
                <a:cs typeface="Arial" panose="020B0604020202020204" pitchFamily="34" charset="0"/>
              </a:rPr>
              <a:t> </a:t>
            </a:r>
            <a:r>
              <a:rPr lang="en-CA" sz="1500" dirty="0" smtClean="0">
                <a:latin typeface="+mj-lt"/>
                <a:cs typeface="Arial" panose="020B0604020202020204" pitchFamily="34" charset="0"/>
              </a:rPr>
              <a:t>— who experienced emotional distress were able to get professional help when they needed it.</a:t>
            </a:r>
            <a:endParaRPr lang="en-CA" sz="1500" b="1" dirty="0">
              <a:solidFill>
                <a:srgbClr val="307D84"/>
              </a:solidFill>
              <a:latin typeface="+mj-lt"/>
              <a:cs typeface="Arial" panose="020B0604020202020204" pitchFamily="34" charset="0"/>
            </a:endParaRPr>
          </a:p>
        </p:txBody>
      </p:sp>
      <p:sp>
        <p:nvSpPr>
          <p:cNvPr id="26" name="TextBox 25"/>
          <p:cNvSpPr txBox="1"/>
          <p:nvPr/>
        </p:nvSpPr>
        <p:spPr>
          <a:xfrm>
            <a:off x="827584" y="3501008"/>
            <a:ext cx="3384375" cy="1374735"/>
          </a:xfrm>
          <a:prstGeom prst="rect">
            <a:avLst/>
          </a:prstGeom>
          <a:noFill/>
        </p:spPr>
        <p:txBody>
          <a:bodyPr wrap="square" rtlCol="0">
            <a:spAutoFit/>
          </a:bodyPr>
          <a:lstStyle/>
          <a:p>
            <a:pPr>
              <a:lnSpc>
                <a:spcPts val="2000"/>
              </a:lnSpc>
            </a:pPr>
            <a:r>
              <a:rPr lang="en-CA" sz="2200" b="1" dirty="0">
                <a:solidFill>
                  <a:srgbClr val="ED7024"/>
                </a:solidFill>
                <a:cs typeface="Calibri" panose="020F0502020204030204" pitchFamily="34" charset="0"/>
              </a:rPr>
              <a:t>1 in 4 surveyed </a:t>
            </a:r>
            <a:r>
              <a:rPr lang="en-CA" sz="2200" b="1" dirty="0">
                <a:solidFill>
                  <a:srgbClr val="ED7024"/>
                </a:solidFill>
              </a:rPr>
              <a:t>Canadians</a:t>
            </a:r>
            <a:r>
              <a:rPr lang="en-CA" sz="1400" dirty="0">
                <a:solidFill>
                  <a:srgbClr val="ED7024"/>
                </a:solidFill>
              </a:rPr>
              <a:t> </a:t>
            </a:r>
            <a:r>
              <a:rPr lang="en-CA" sz="1500" dirty="0">
                <a:solidFill>
                  <a:srgbClr val="000000"/>
                </a:solidFill>
              </a:rPr>
              <a:t>say they experienced emotional distress, </a:t>
            </a:r>
            <a:r>
              <a:rPr lang="en-CA" sz="1500" dirty="0" smtClean="0">
                <a:solidFill>
                  <a:srgbClr val="000000"/>
                </a:solidFill>
              </a:rPr>
              <a:t>such as </a:t>
            </a:r>
            <a:r>
              <a:rPr lang="en-CA" sz="1500" dirty="0">
                <a:solidFill>
                  <a:srgbClr val="000000"/>
                </a:solidFill>
              </a:rPr>
              <a:t>anxiety or great </a:t>
            </a:r>
            <a:r>
              <a:rPr lang="en-CA" sz="1500" dirty="0" smtClean="0">
                <a:solidFill>
                  <a:srgbClr val="000000"/>
                </a:solidFill>
              </a:rPr>
              <a:t>sadness, in </a:t>
            </a:r>
            <a:r>
              <a:rPr lang="en-CA" sz="1500" dirty="0">
                <a:solidFill>
                  <a:srgbClr val="000000"/>
                </a:solidFill>
              </a:rPr>
              <a:t>the </a:t>
            </a:r>
            <a:r>
              <a:rPr lang="en-CA" sz="1500" dirty="0" smtClean="0">
                <a:solidFill>
                  <a:srgbClr val="000000"/>
                </a:solidFill>
              </a:rPr>
              <a:t>past 2 </a:t>
            </a:r>
            <a:r>
              <a:rPr lang="en-CA" sz="1500" dirty="0">
                <a:solidFill>
                  <a:srgbClr val="000000"/>
                </a:solidFill>
              </a:rPr>
              <a:t>years, which they found </a:t>
            </a:r>
            <a:r>
              <a:rPr lang="en-CA" sz="1500" dirty="0" smtClean="0">
                <a:solidFill>
                  <a:srgbClr val="000000"/>
                </a:solidFill>
              </a:rPr>
              <a:t>difficult</a:t>
            </a:r>
            <a:br>
              <a:rPr lang="en-CA" sz="1500" dirty="0" smtClean="0">
                <a:solidFill>
                  <a:srgbClr val="000000"/>
                </a:solidFill>
              </a:rPr>
            </a:br>
            <a:r>
              <a:rPr lang="en-CA" sz="1500" dirty="0" smtClean="0">
                <a:solidFill>
                  <a:srgbClr val="000000"/>
                </a:solidFill>
              </a:rPr>
              <a:t>to </a:t>
            </a:r>
            <a:r>
              <a:rPr lang="en-CA" sz="1500" dirty="0">
                <a:solidFill>
                  <a:srgbClr val="000000"/>
                </a:solidFill>
              </a:rPr>
              <a:t>cope with by themselves.</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6865" y="2355899"/>
            <a:ext cx="1933764" cy="847346"/>
          </a:xfrm>
          <a:prstGeom prst="rect">
            <a:avLst/>
          </a:prstGeom>
        </p:spPr>
      </p:pic>
      <p:grpSp>
        <p:nvGrpSpPr>
          <p:cNvPr id="37" name="Group 2"/>
          <p:cNvGrpSpPr/>
          <p:nvPr/>
        </p:nvGrpSpPr>
        <p:grpSpPr>
          <a:xfrm>
            <a:off x="448902" y="6176108"/>
            <a:ext cx="4324789" cy="261623"/>
            <a:chOff x="1559256" y="5157193"/>
            <a:chExt cx="4324789" cy="253467"/>
          </a:xfrm>
        </p:grpSpPr>
        <p:grpSp>
          <p:nvGrpSpPr>
            <p:cNvPr id="42" name="Group 3"/>
            <p:cNvGrpSpPr/>
            <p:nvPr/>
          </p:nvGrpSpPr>
          <p:grpSpPr>
            <a:xfrm>
              <a:off x="1559256" y="5157203"/>
              <a:ext cx="1598406" cy="253455"/>
              <a:chOff x="2989195" y="6289577"/>
              <a:chExt cx="1741128" cy="264692"/>
            </a:xfrm>
          </p:grpSpPr>
          <p:sp>
            <p:nvSpPr>
              <p:cNvPr id="49"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50"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43" name="Group 5"/>
            <p:cNvGrpSpPr/>
            <p:nvPr/>
          </p:nvGrpSpPr>
          <p:grpSpPr>
            <a:xfrm>
              <a:off x="2918782" y="5157206"/>
              <a:ext cx="1453097" cy="253454"/>
              <a:chOff x="4402330" y="6289581"/>
              <a:chExt cx="1741127" cy="264691"/>
            </a:xfrm>
          </p:grpSpPr>
          <p:sp>
            <p:nvSpPr>
              <p:cNvPr id="47"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48" name="Oval 11"/>
              <p:cNvSpPr/>
              <p:nvPr/>
            </p:nvSpPr>
            <p:spPr>
              <a:xfrm>
                <a:off x="4402330"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44" name="Group 7"/>
            <p:cNvGrpSpPr/>
            <p:nvPr/>
          </p:nvGrpSpPr>
          <p:grpSpPr>
            <a:xfrm>
              <a:off x="4430950" y="5157193"/>
              <a:ext cx="1453095" cy="253454"/>
              <a:chOff x="5966949" y="6289568"/>
              <a:chExt cx="1741125" cy="264691"/>
            </a:xfrm>
          </p:grpSpPr>
          <p:sp>
            <p:nvSpPr>
              <p:cNvPr id="45"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46" name="Oval 9"/>
              <p:cNvSpPr/>
              <p:nvPr/>
            </p:nvSpPr>
            <p:spPr>
              <a:xfrm>
                <a:off x="5966949"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19" name="TextBox 18"/>
          <p:cNvSpPr txBox="1"/>
          <p:nvPr/>
        </p:nvSpPr>
        <p:spPr>
          <a:xfrm>
            <a:off x="5868144" y="4406915"/>
            <a:ext cx="504056" cy="246221"/>
          </a:xfrm>
          <a:prstGeom prst="rect">
            <a:avLst/>
          </a:prstGeom>
          <a:solidFill>
            <a:srgbClr val="00A199"/>
          </a:solidFill>
        </p:spPr>
        <p:txBody>
          <a:bodyPr wrap="square" lIns="0" tIns="0" rIns="0" bIns="0" rtlCol="0">
            <a:spAutoFit/>
          </a:bodyPr>
          <a:lstStyle/>
          <a:p>
            <a:pPr algn="ctr"/>
            <a:r>
              <a:rPr lang="en-CA" sz="1600" b="1" dirty="0" smtClean="0">
                <a:latin typeface="Arial" panose="020B0604020202020204" pitchFamily="34" charset="0"/>
                <a:cs typeface="Arial" panose="020B0604020202020204" pitchFamily="34" charset="0"/>
              </a:rPr>
              <a:t>59%</a:t>
            </a:r>
            <a:endParaRPr lang="en-CA" sz="1600" b="1" dirty="0">
              <a:latin typeface="Arial" panose="020B0604020202020204" pitchFamily="34" charset="0"/>
              <a:cs typeface="Arial" panose="020B0604020202020204" pitchFamily="34" charset="0"/>
            </a:endParaRPr>
          </a:p>
        </p:txBody>
      </p:sp>
      <p:sp>
        <p:nvSpPr>
          <p:cNvPr id="22" name="TextBox 21"/>
          <p:cNvSpPr txBox="1"/>
          <p:nvPr/>
        </p:nvSpPr>
        <p:spPr>
          <a:xfrm>
            <a:off x="7656255" y="4406915"/>
            <a:ext cx="504056" cy="246221"/>
          </a:xfrm>
          <a:prstGeom prst="rect">
            <a:avLst/>
          </a:prstGeom>
          <a:noFill/>
        </p:spPr>
        <p:txBody>
          <a:bodyPr wrap="square" lIns="0" tIns="0" rIns="0" bIns="0" rtlCol="0">
            <a:spAutoFit/>
          </a:bodyPr>
          <a:lstStyle/>
          <a:p>
            <a:pPr algn="ctr"/>
            <a:r>
              <a:rPr lang="en-CA" sz="1600" b="1" dirty="0" smtClean="0">
                <a:solidFill>
                  <a:schemeClr val="bg1"/>
                </a:solidFill>
                <a:latin typeface="Arial" panose="020B0604020202020204" pitchFamily="34" charset="0"/>
                <a:cs typeface="Arial" panose="020B0604020202020204" pitchFamily="34" charset="0"/>
              </a:rPr>
              <a:t>54%</a:t>
            </a:r>
            <a:endParaRPr lang="en-CA"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778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40" y="370637"/>
            <a:ext cx="8521540" cy="1015663"/>
          </a:xfrm>
        </p:spPr>
        <p:txBody>
          <a:bodyPr/>
          <a:lstStyle/>
          <a:p>
            <a:r>
              <a:rPr lang="en-CA" dirty="0" smtClean="0"/>
              <a:t>Canadians are high users of</a:t>
            </a:r>
            <a:br>
              <a:rPr lang="en-CA" dirty="0" smtClean="0"/>
            </a:br>
            <a:r>
              <a:rPr lang="en-CA" dirty="0" smtClean="0"/>
              <a:t>emergency departments</a:t>
            </a:r>
            <a:endParaRPr lang="en-CA" dirty="0"/>
          </a:p>
        </p:txBody>
      </p:sp>
      <p:graphicFrame>
        <p:nvGraphicFramePr>
          <p:cNvPr id="4" name="Chart 3"/>
          <p:cNvGraphicFramePr/>
          <p:nvPr>
            <p:extLst>
              <p:ext uri="{D42A27DB-BD31-4B8C-83A1-F6EECF244321}">
                <p14:modId xmlns:p14="http://schemas.microsoft.com/office/powerpoint/2010/main" val="3897077793"/>
              </p:ext>
            </p:extLst>
          </p:nvPr>
        </p:nvGraphicFramePr>
        <p:xfrm>
          <a:off x="485775" y="2348881"/>
          <a:ext cx="3600400" cy="33718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2970294522"/>
              </p:ext>
            </p:extLst>
          </p:nvPr>
        </p:nvGraphicFramePr>
        <p:xfrm>
          <a:off x="4788024" y="2348880"/>
          <a:ext cx="3744416" cy="3429000"/>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 Placeholder 2"/>
          <p:cNvSpPr txBox="1">
            <a:spLocks/>
          </p:cNvSpPr>
          <p:nvPr/>
        </p:nvSpPr>
        <p:spPr>
          <a:xfrm>
            <a:off x="487362" y="1435639"/>
            <a:ext cx="8656637" cy="938719"/>
          </a:xfrm>
          <a:prstGeom prst="rect">
            <a:avLst/>
          </a:prstGeom>
          <a:solidFill>
            <a:schemeClr val="bg1"/>
          </a:solidFill>
        </p:spPr>
        <p:txBody>
          <a:bodyPr vert="horz" lIns="0" tIns="45720" rIns="91440" bIns="45720" rtlCol="0" anchor="ctr" anchorCtr="0">
            <a:normAutofit/>
          </a:bodyPr>
          <a:lstStyle>
            <a:lvl1pPr marL="182880" indent="-182880" algn="l" defTabSz="914400"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j-lt"/>
                <a:ea typeface="+mn-ea"/>
                <a:cs typeface="Arial" panose="020B0604020202020204" pitchFamily="34" charset="0"/>
              </a:defRPr>
            </a:lvl1pPr>
            <a:lvl2pPr marL="365760" indent="-182880" algn="l" defTabSz="914400" rtl="0" eaLnBrk="1" latinLnBrk="0" hangingPunct="1">
              <a:lnSpc>
                <a:spcPts val="2100"/>
              </a:lnSpc>
              <a:spcBef>
                <a:spcPts val="600"/>
              </a:spcBef>
              <a:spcAft>
                <a:spcPts val="600"/>
              </a:spcAft>
              <a:buFont typeface="Arial" panose="020B0604020202020204" pitchFamily="34" charset="0"/>
              <a:buChar char="–"/>
              <a:defRPr lang="en-CA" sz="1600" kern="1200">
                <a:solidFill>
                  <a:schemeClr val="tx1"/>
                </a:solidFill>
                <a:latin typeface="+mj-lt"/>
                <a:ea typeface="+mn-ea"/>
                <a:cs typeface="Arial" panose="020B0604020202020204" pitchFamily="34" charset="0"/>
              </a:defRPr>
            </a:lvl2pPr>
            <a:lvl3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0" dirty="0"/>
              <a:t>Adults who used an emergency department in the past 2 years</a:t>
            </a:r>
          </a:p>
        </p:txBody>
      </p:sp>
      <p:grpSp>
        <p:nvGrpSpPr>
          <p:cNvPr id="37" name="Group 2"/>
          <p:cNvGrpSpPr/>
          <p:nvPr/>
        </p:nvGrpSpPr>
        <p:grpSpPr>
          <a:xfrm>
            <a:off x="448902" y="6176108"/>
            <a:ext cx="4324789" cy="261623"/>
            <a:chOff x="1559256" y="5157193"/>
            <a:chExt cx="4324789" cy="253467"/>
          </a:xfrm>
        </p:grpSpPr>
        <p:grpSp>
          <p:nvGrpSpPr>
            <p:cNvPr id="38" name="Group 3"/>
            <p:cNvGrpSpPr/>
            <p:nvPr/>
          </p:nvGrpSpPr>
          <p:grpSpPr>
            <a:xfrm>
              <a:off x="1559256" y="5157203"/>
              <a:ext cx="1598406" cy="253455"/>
              <a:chOff x="2989195" y="6289577"/>
              <a:chExt cx="1741128" cy="264692"/>
            </a:xfrm>
          </p:grpSpPr>
          <p:sp>
            <p:nvSpPr>
              <p:cNvPr id="45"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46"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39" name="Group 5"/>
            <p:cNvGrpSpPr/>
            <p:nvPr/>
          </p:nvGrpSpPr>
          <p:grpSpPr>
            <a:xfrm>
              <a:off x="2918782" y="5157206"/>
              <a:ext cx="1453097" cy="253454"/>
              <a:chOff x="4402330" y="6289581"/>
              <a:chExt cx="1741127" cy="264691"/>
            </a:xfrm>
          </p:grpSpPr>
          <p:sp>
            <p:nvSpPr>
              <p:cNvPr id="43"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44" name="Oval 11"/>
              <p:cNvSpPr/>
              <p:nvPr/>
            </p:nvSpPr>
            <p:spPr>
              <a:xfrm>
                <a:off x="4402330"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40" name="Group 7"/>
            <p:cNvGrpSpPr/>
            <p:nvPr/>
          </p:nvGrpSpPr>
          <p:grpSpPr>
            <a:xfrm>
              <a:off x="4430950" y="5157193"/>
              <a:ext cx="1453095" cy="253454"/>
              <a:chOff x="5966949" y="6289568"/>
              <a:chExt cx="1741125" cy="264691"/>
            </a:xfrm>
          </p:grpSpPr>
          <p:sp>
            <p:nvSpPr>
              <p:cNvPr id="41"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42" name="Oval 9"/>
              <p:cNvSpPr/>
              <p:nvPr/>
            </p:nvSpPr>
            <p:spPr>
              <a:xfrm>
                <a:off x="5966949"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0272" y="476672"/>
            <a:ext cx="1426467" cy="917450"/>
          </a:xfrm>
          <a:prstGeom prst="rect">
            <a:avLst/>
          </a:prstGeom>
        </p:spPr>
      </p:pic>
    </p:spTree>
    <p:extLst>
      <p:ext uri="{BB962C8B-B14F-4D97-AF65-F5344CB8AC3E}">
        <p14:creationId xmlns:p14="http://schemas.microsoft.com/office/powerpoint/2010/main" val="4244798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40" y="370637"/>
            <a:ext cx="8229600" cy="1015663"/>
          </a:xfrm>
        </p:spPr>
        <p:txBody>
          <a:bodyPr/>
          <a:lstStyle/>
          <a:p>
            <a:r>
              <a:rPr lang="en-CA" dirty="0" smtClean="0"/>
              <a:t>Many Canadians use EDs because they can’t get appointment with regular doctor</a:t>
            </a:r>
            <a:endParaRPr lang="en-CA" dirty="0"/>
          </a:p>
        </p:txBody>
      </p:sp>
      <p:graphicFrame>
        <p:nvGraphicFramePr>
          <p:cNvPr id="5" name="Chart 4"/>
          <p:cNvGraphicFramePr/>
          <p:nvPr>
            <p:extLst>
              <p:ext uri="{D42A27DB-BD31-4B8C-83A1-F6EECF244321}">
                <p14:modId xmlns:p14="http://schemas.microsoft.com/office/powerpoint/2010/main" val="2641511114"/>
              </p:ext>
            </p:extLst>
          </p:nvPr>
        </p:nvGraphicFramePr>
        <p:xfrm>
          <a:off x="496887" y="2476480"/>
          <a:ext cx="3600400" cy="34385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3144566693"/>
              </p:ext>
            </p:extLst>
          </p:nvPr>
        </p:nvGraphicFramePr>
        <p:xfrm>
          <a:off x="4752020" y="2476499"/>
          <a:ext cx="3888432" cy="2752701"/>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5220071" y="5283205"/>
            <a:ext cx="3285975" cy="1244031"/>
          </a:xfrm>
          <a:prstGeom prst="rect">
            <a:avLst/>
          </a:prstGeom>
          <a:noFill/>
          <a:ln w="6350">
            <a:solidFill>
              <a:srgbClr val="969696"/>
            </a:solidFill>
          </a:ln>
        </p:spPr>
        <p:txBody>
          <a:bodyPr wrap="square" lIns="108000" tIns="108000" rIns="108000" bIns="108000" rtlCol="0">
            <a:spAutoFit/>
          </a:bodyPr>
          <a:lstStyle/>
          <a:p>
            <a:pPr>
              <a:lnSpc>
                <a:spcPts val="2000"/>
              </a:lnSpc>
            </a:pPr>
            <a:r>
              <a:rPr lang="en-US" sz="2200" b="1" dirty="0">
                <a:solidFill>
                  <a:srgbClr val="852062"/>
                </a:solidFill>
              </a:rPr>
              <a:t>Did you know?</a:t>
            </a:r>
            <a:r>
              <a:rPr lang="en-US" b="1" dirty="0">
                <a:solidFill>
                  <a:srgbClr val="852062"/>
                </a:solidFill>
              </a:rPr>
              <a:t> </a:t>
            </a:r>
            <a:r>
              <a:rPr lang="en-US" sz="1500" dirty="0">
                <a:solidFill>
                  <a:prstClr val="black"/>
                </a:solidFill>
              </a:rPr>
              <a:t>In rural </a:t>
            </a:r>
            <a:r>
              <a:rPr lang="en-US" sz="1500" dirty="0" smtClean="0">
                <a:solidFill>
                  <a:prstClr val="black"/>
                </a:solidFill>
              </a:rPr>
              <a:t>Canada,</a:t>
            </a:r>
            <a:br>
              <a:rPr lang="en-US" sz="1500" dirty="0" smtClean="0">
                <a:solidFill>
                  <a:prstClr val="black"/>
                </a:solidFill>
              </a:rPr>
            </a:br>
            <a:r>
              <a:rPr lang="en-US" sz="1500" dirty="0" smtClean="0">
                <a:solidFill>
                  <a:prstClr val="black"/>
                </a:solidFill>
              </a:rPr>
              <a:t>the ED may </a:t>
            </a:r>
            <a:r>
              <a:rPr lang="en-US" sz="1500" dirty="0">
                <a:solidFill>
                  <a:prstClr val="black"/>
                </a:solidFill>
              </a:rPr>
              <a:t>be the only place to receive treatments that are </a:t>
            </a:r>
            <a:r>
              <a:rPr lang="en-US" sz="1500" dirty="0" smtClean="0">
                <a:solidFill>
                  <a:prstClr val="black"/>
                </a:solidFill>
              </a:rPr>
              <a:t>performed in </a:t>
            </a:r>
            <a:r>
              <a:rPr lang="en-US" sz="1500" dirty="0">
                <a:solidFill>
                  <a:prstClr val="black"/>
                </a:solidFill>
              </a:rPr>
              <a:t>family practice settings in urban areas.*</a:t>
            </a:r>
            <a:endParaRPr lang="en-CA" sz="1500" dirty="0">
              <a:solidFill>
                <a:prstClr val="black"/>
              </a:solidFill>
            </a:endParaRPr>
          </a:p>
        </p:txBody>
      </p:sp>
      <p:sp>
        <p:nvSpPr>
          <p:cNvPr id="19" name="Text Placeholder 2"/>
          <p:cNvSpPr txBox="1">
            <a:spLocks/>
          </p:cNvSpPr>
          <p:nvPr/>
        </p:nvSpPr>
        <p:spPr>
          <a:xfrm>
            <a:off x="1314210" y="1435639"/>
            <a:ext cx="6930198" cy="938719"/>
          </a:xfrm>
          <a:prstGeom prst="rect">
            <a:avLst/>
          </a:prstGeom>
          <a:solidFill>
            <a:schemeClr val="bg1"/>
          </a:solidFill>
        </p:spPr>
        <p:txBody>
          <a:bodyPr vert="horz" lIns="0" tIns="45720" rIns="91440" bIns="45720" rtlCol="0" anchor="ctr" anchorCtr="0">
            <a:normAutofit/>
          </a:bodyPr>
          <a:lstStyle>
            <a:lvl1pPr marL="182880" indent="-182880" algn="l" defTabSz="914400"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j-lt"/>
                <a:ea typeface="+mn-ea"/>
                <a:cs typeface="Arial" panose="020B0604020202020204" pitchFamily="34" charset="0"/>
              </a:defRPr>
            </a:lvl1pPr>
            <a:lvl2pPr marL="365760" indent="-182880" algn="l" defTabSz="914400" rtl="0" eaLnBrk="1" latinLnBrk="0" hangingPunct="1">
              <a:lnSpc>
                <a:spcPts val="2100"/>
              </a:lnSpc>
              <a:spcBef>
                <a:spcPts val="600"/>
              </a:spcBef>
              <a:spcAft>
                <a:spcPts val="600"/>
              </a:spcAft>
              <a:buFont typeface="Arial" panose="020B0604020202020204" pitchFamily="34" charset="0"/>
              <a:buChar char="–"/>
              <a:defRPr lang="en-CA" sz="1600" kern="1200">
                <a:solidFill>
                  <a:schemeClr val="tx1"/>
                </a:solidFill>
                <a:latin typeface="+mj-lt"/>
                <a:ea typeface="+mn-ea"/>
                <a:cs typeface="Arial" panose="020B0604020202020204" pitchFamily="34" charset="0"/>
              </a:defRPr>
            </a:lvl2pPr>
            <a:lvl3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0" dirty="0"/>
              <a:t>The last time you went to the hospital emergency department, was it for a condition that you thought could have been treated by the doctors or </a:t>
            </a:r>
            <a:r>
              <a:rPr lang="en-US" b="0" dirty="0" smtClean="0"/>
              <a:t>staff</a:t>
            </a:r>
            <a:br>
              <a:rPr lang="en-US" b="0" dirty="0" smtClean="0"/>
            </a:br>
            <a:r>
              <a:rPr lang="en-US" b="0" dirty="0" smtClean="0"/>
              <a:t>at </a:t>
            </a:r>
            <a:r>
              <a:rPr lang="en-US" b="0" dirty="0"/>
              <a:t>the place where you usually get medical care if they had been available? </a:t>
            </a:r>
          </a:p>
        </p:txBody>
      </p:sp>
      <p:grpSp>
        <p:nvGrpSpPr>
          <p:cNvPr id="38" name="Group 2"/>
          <p:cNvGrpSpPr/>
          <p:nvPr/>
        </p:nvGrpSpPr>
        <p:grpSpPr>
          <a:xfrm>
            <a:off x="448902" y="6176108"/>
            <a:ext cx="4324789" cy="261623"/>
            <a:chOff x="1559256" y="5157193"/>
            <a:chExt cx="4324789" cy="253467"/>
          </a:xfrm>
        </p:grpSpPr>
        <p:grpSp>
          <p:nvGrpSpPr>
            <p:cNvPr id="39" name="Group 3"/>
            <p:cNvGrpSpPr/>
            <p:nvPr/>
          </p:nvGrpSpPr>
          <p:grpSpPr>
            <a:xfrm>
              <a:off x="1559256" y="5157203"/>
              <a:ext cx="1598406" cy="253455"/>
              <a:chOff x="2989195" y="6289577"/>
              <a:chExt cx="1741128" cy="264692"/>
            </a:xfrm>
          </p:grpSpPr>
          <p:sp>
            <p:nvSpPr>
              <p:cNvPr id="46"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47"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40" name="Group 5"/>
            <p:cNvGrpSpPr/>
            <p:nvPr/>
          </p:nvGrpSpPr>
          <p:grpSpPr>
            <a:xfrm>
              <a:off x="2918782" y="5157206"/>
              <a:ext cx="1453097" cy="253454"/>
              <a:chOff x="4402330" y="6289581"/>
              <a:chExt cx="1741127" cy="264691"/>
            </a:xfrm>
          </p:grpSpPr>
          <p:sp>
            <p:nvSpPr>
              <p:cNvPr id="44"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45" name="Oval 11"/>
              <p:cNvSpPr/>
              <p:nvPr/>
            </p:nvSpPr>
            <p:spPr>
              <a:xfrm>
                <a:off x="4402330"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41" name="Group 7"/>
            <p:cNvGrpSpPr/>
            <p:nvPr/>
          </p:nvGrpSpPr>
          <p:grpSpPr>
            <a:xfrm>
              <a:off x="4430950" y="5157193"/>
              <a:ext cx="1453095" cy="253454"/>
              <a:chOff x="5966949" y="6289568"/>
              <a:chExt cx="1741125" cy="264691"/>
            </a:xfrm>
          </p:grpSpPr>
          <p:sp>
            <p:nvSpPr>
              <p:cNvPr id="42"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43" name="Oval 9"/>
              <p:cNvSpPr/>
              <p:nvPr/>
            </p:nvSpPr>
            <p:spPr>
              <a:xfrm>
                <a:off x="5966949"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pic>
        <p:nvPicPr>
          <p:cNvPr id="17"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7544" y="1557389"/>
            <a:ext cx="720080" cy="71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5207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175" y="692696"/>
            <a:ext cx="7924800" cy="4525963"/>
          </a:xfrm>
        </p:spPr>
        <p:txBody>
          <a:bodyPr>
            <a:noAutofit/>
          </a:bodyPr>
          <a:lstStyle/>
          <a:p>
            <a:pPr marL="182880" lvl="1" indent="0">
              <a:lnSpc>
                <a:spcPts val="1200"/>
              </a:lnSpc>
              <a:spcBef>
                <a:spcPts val="840"/>
              </a:spcBef>
              <a:buNone/>
            </a:pPr>
            <a:r>
              <a:rPr lang="en-US" sz="900" dirty="0">
                <a:latin typeface="Arial" panose="020B0604020202020204" pitchFamily="34" charset="0"/>
              </a:rPr>
              <a:t>Production of this document is made possible by financial contributions from Health Canada and provincial and territorial governments. </a:t>
            </a:r>
            <a:br>
              <a:rPr lang="en-US" sz="900" dirty="0">
                <a:latin typeface="Arial" panose="020B0604020202020204" pitchFamily="34" charset="0"/>
              </a:rPr>
            </a:br>
            <a:r>
              <a:rPr lang="en-US" sz="900" dirty="0">
                <a:latin typeface="Arial" panose="020B0604020202020204" pitchFamily="34" charset="0"/>
              </a:rPr>
              <a:t>The views expressed herein do not necessarily represent the views of Health Canada or any provincial or territorial government.</a:t>
            </a:r>
          </a:p>
          <a:p>
            <a:pPr marL="182880" lvl="1" indent="0">
              <a:lnSpc>
                <a:spcPts val="1200"/>
              </a:lnSpc>
              <a:spcBef>
                <a:spcPts val="840"/>
              </a:spcBef>
              <a:buNone/>
            </a:pPr>
            <a:r>
              <a:rPr lang="en-US" sz="900" dirty="0">
                <a:latin typeface="Arial" panose="020B0604020202020204" pitchFamily="34" charset="0"/>
              </a:rPr>
              <a:t>Unless otherwise indicated, this product uses data provided by Canada’s provinces and territories.</a:t>
            </a:r>
          </a:p>
          <a:p>
            <a:pPr marL="182880" lvl="1" indent="0">
              <a:lnSpc>
                <a:spcPts val="1200"/>
              </a:lnSpc>
              <a:spcBef>
                <a:spcPts val="840"/>
              </a:spcBef>
              <a:buNone/>
            </a:pPr>
            <a:r>
              <a:rPr lang="en-US" sz="900" dirty="0">
                <a:latin typeface="Arial" panose="020B0604020202020204" pitchFamily="34" charset="0"/>
              </a:rPr>
              <a:t>All rights reserved.</a:t>
            </a:r>
          </a:p>
          <a:p>
            <a:pPr marL="182880" lvl="1" indent="0">
              <a:lnSpc>
                <a:spcPts val="1200"/>
              </a:lnSpc>
              <a:spcBef>
                <a:spcPts val="840"/>
              </a:spcBef>
              <a:buNone/>
            </a:pPr>
            <a:r>
              <a:rPr lang="en-US" sz="900" dirty="0">
                <a:latin typeface="Arial" panose="020B0604020202020204" pitchFamily="34" charset="0"/>
              </a:rPr>
              <a:t>The contents of this publication may be reproduced unaltered, in whole or in part and by any means, solely for non-commercial purposes, </a:t>
            </a:r>
            <a:r>
              <a:rPr lang="en-US" sz="900" dirty="0" smtClean="0">
                <a:latin typeface="Arial" panose="020B0604020202020204" pitchFamily="34" charset="0"/>
              </a:rPr>
              <a:t/>
            </a:r>
            <a:br>
              <a:rPr lang="en-US" sz="900" dirty="0" smtClean="0">
                <a:latin typeface="Arial" panose="020B0604020202020204" pitchFamily="34" charset="0"/>
              </a:rPr>
            </a:br>
            <a:r>
              <a:rPr lang="en-US" sz="900" dirty="0" smtClean="0">
                <a:latin typeface="Arial" panose="020B0604020202020204" pitchFamily="34" charset="0"/>
              </a:rPr>
              <a:t>provided </a:t>
            </a:r>
            <a:r>
              <a:rPr lang="en-US" sz="900" dirty="0">
                <a:latin typeface="Arial" panose="020B0604020202020204" pitchFamily="34" charset="0"/>
              </a:rPr>
              <a:t>that the Canadian Institute for Health Information is properly and fully acknowledged as the copyright owner. Any reproduction </a:t>
            </a:r>
            <a:br>
              <a:rPr lang="en-US" sz="900" dirty="0">
                <a:latin typeface="Arial" panose="020B0604020202020204" pitchFamily="34" charset="0"/>
              </a:rPr>
            </a:br>
            <a:r>
              <a:rPr lang="en-US" sz="900" dirty="0">
                <a:latin typeface="Arial" panose="020B0604020202020204" pitchFamily="34" charset="0"/>
              </a:rPr>
              <a:t>or use of this publication or its contents for any commercial purpose requires the prior written authorization of the Canadian Institute for </a:t>
            </a:r>
            <a:r>
              <a:rPr lang="en-US" sz="900" dirty="0" smtClean="0">
                <a:latin typeface="Arial" panose="020B0604020202020204" pitchFamily="34" charset="0"/>
              </a:rPr>
              <a:t/>
            </a:r>
            <a:br>
              <a:rPr lang="en-US" sz="900" dirty="0" smtClean="0">
                <a:latin typeface="Arial" panose="020B0604020202020204" pitchFamily="34" charset="0"/>
              </a:rPr>
            </a:br>
            <a:r>
              <a:rPr lang="en-US" sz="900" dirty="0" smtClean="0">
                <a:latin typeface="Arial" panose="020B0604020202020204" pitchFamily="34" charset="0"/>
              </a:rPr>
              <a:t>Health </a:t>
            </a:r>
            <a:r>
              <a:rPr lang="en-US" sz="900" dirty="0">
                <a:latin typeface="Arial" panose="020B0604020202020204" pitchFamily="34" charset="0"/>
              </a:rPr>
              <a:t>Information. Reproduction or use that suggests endorsement by, or affiliation with, the Canadian Institute for Health Information</a:t>
            </a:r>
            <a:br>
              <a:rPr lang="en-US" sz="900" dirty="0">
                <a:latin typeface="Arial" panose="020B0604020202020204" pitchFamily="34" charset="0"/>
              </a:rPr>
            </a:br>
            <a:r>
              <a:rPr lang="en-US" sz="900" dirty="0">
                <a:latin typeface="Arial" panose="020B0604020202020204" pitchFamily="34" charset="0"/>
              </a:rPr>
              <a:t>is prohibited.</a:t>
            </a:r>
          </a:p>
          <a:p>
            <a:pPr marL="182880" lvl="1" indent="0">
              <a:lnSpc>
                <a:spcPts val="1200"/>
              </a:lnSpc>
              <a:spcBef>
                <a:spcPts val="840"/>
              </a:spcBef>
              <a:buNone/>
            </a:pPr>
            <a:r>
              <a:rPr lang="en-US" sz="900" dirty="0">
                <a:latin typeface="Arial" panose="020B0604020202020204" pitchFamily="34" charset="0"/>
              </a:rPr>
              <a:t>For permission or information, please contact CIHI:</a:t>
            </a:r>
          </a:p>
          <a:p>
            <a:pPr marL="182880" lvl="1" indent="0">
              <a:lnSpc>
                <a:spcPts val="1200"/>
              </a:lnSpc>
              <a:spcBef>
                <a:spcPts val="840"/>
              </a:spcBef>
              <a:spcAft>
                <a:spcPts val="0"/>
              </a:spcAft>
              <a:buNone/>
            </a:pPr>
            <a:r>
              <a:rPr lang="en-US" sz="900" dirty="0">
                <a:latin typeface="Arial" panose="020B0604020202020204" pitchFamily="34" charset="0"/>
              </a:rPr>
              <a:t>Canadian Institute for Health Information</a:t>
            </a:r>
          </a:p>
          <a:p>
            <a:pPr marL="182880" lvl="1" indent="0">
              <a:lnSpc>
                <a:spcPts val="1200"/>
              </a:lnSpc>
              <a:spcBef>
                <a:spcPts val="0"/>
              </a:spcBef>
              <a:spcAft>
                <a:spcPts val="0"/>
              </a:spcAft>
              <a:buNone/>
            </a:pPr>
            <a:r>
              <a:rPr lang="en-US" sz="900" dirty="0">
                <a:latin typeface="Arial" panose="020B0604020202020204" pitchFamily="34" charset="0"/>
              </a:rPr>
              <a:t>495 Richmond Road, Suite 600</a:t>
            </a:r>
          </a:p>
          <a:p>
            <a:pPr marL="182880" lvl="1" indent="0">
              <a:lnSpc>
                <a:spcPts val="1200"/>
              </a:lnSpc>
              <a:spcBef>
                <a:spcPts val="0"/>
              </a:spcBef>
              <a:buNone/>
            </a:pPr>
            <a:r>
              <a:rPr lang="en-US" sz="900" dirty="0">
                <a:latin typeface="Arial" panose="020B0604020202020204" pitchFamily="34" charset="0"/>
              </a:rPr>
              <a:t>Ottawa, Ontario  K2A 4H6</a:t>
            </a:r>
          </a:p>
          <a:p>
            <a:pPr marL="182880" lvl="1" indent="0">
              <a:lnSpc>
                <a:spcPts val="1200"/>
              </a:lnSpc>
              <a:spcBef>
                <a:spcPts val="840"/>
              </a:spcBef>
              <a:spcAft>
                <a:spcPts val="0"/>
              </a:spcAft>
              <a:buNone/>
            </a:pPr>
            <a:r>
              <a:rPr lang="en-US" sz="900" dirty="0">
                <a:latin typeface="Arial" panose="020B0604020202020204" pitchFamily="34" charset="0"/>
              </a:rPr>
              <a:t>Phone: 613-241-7860</a:t>
            </a:r>
          </a:p>
          <a:p>
            <a:pPr marL="182880" lvl="1" indent="0">
              <a:lnSpc>
                <a:spcPts val="1200"/>
              </a:lnSpc>
              <a:spcBef>
                <a:spcPts val="0"/>
              </a:spcBef>
              <a:spcAft>
                <a:spcPts val="0"/>
              </a:spcAft>
              <a:buNone/>
            </a:pPr>
            <a:r>
              <a:rPr lang="en-US" sz="900" dirty="0">
                <a:latin typeface="Arial" panose="020B0604020202020204" pitchFamily="34" charset="0"/>
              </a:rPr>
              <a:t>Fax: 613-241-8120</a:t>
            </a:r>
          </a:p>
          <a:p>
            <a:pPr marL="182880" lvl="1" indent="0">
              <a:lnSpc>
                <a:spcPts val="1200"/>
              </a:lnSpc>
              <a:spcBef>
                <a:spcPts val="0"/>
              </a:spcBef>
              <a:spcAft>
                <a:spcPts val="0"/>
              </a:spcAft>
              <a:buNone/>
            </a:pPr>
            <a:r>
              <a:rPr lang="en-US" sz="900" dirty="0">
                <a:latin typeface="Arial" panose="020B0604020202020204" pitchFamily="34" charset="0"/>
                <a:hlinkClick r:id="rId2"/>
              </a:rPr>
              <a:t>www.cihi.ca</a:t>
            </a:r>
            <a:endParaRPr lang="en-US" sz="900" dirty="0">
              <a:latin typeface="Arial" panose="020B0604020202020204" pitchFamily="34" charset="0"/>
            </a:endParaRPr>
          </a:p>
          <a:p>
            <a:pPr marL="182880" lvl="1" indent="0">
              <a:lnSpc>
                <a:spcPts val="1200"/>
              </a:lnSpc>
              <a:spcBef>
                <a:spcPts val="0"/>
              </a:spcBef>
              <a:buNone/>
            </a:pPr>
            <a:r>
              <a:rPr lang="en-US" sz="900" dirty="0">
                <a:latin typeface="Arial" panose="020B0604020202020204" pitchFamily="34" charset="0"/>
                <a:hlinkClick r:id="rId3"/>
              </a:rPr>
              <a:t>copyright@cihi.ca</a:t>
            </a:r>
            <a:endParaRPr lang="en-US" sz="900" dirty="0">
              <a:latin typeface="Arial" panose="020B0604020202020204" pitchFamily="34" charset="0"/>
            </a:endParaRPr>
          </a:p>
          <a:p>
            <a:pPr marL="182880" lvl="1" indent="0">
              <a:lnSpc>
                <a:spcPts val="1200"/>
              </a:lnSpc>
              <a:spcBef>
                <a:spcPts val="840"/>
              </a:spcBef>
              <a:buNone/>
            </a:pPr>
            <a:r>
              <a:rPr lang="en-US" sz="900" dirty="0">
                <a:latin typeface="Arial" panose="020B0604020202020204" pitchFamily="34" charset="0"/>
              </a:rPr>
              <a:t>ISBN 978-1-77109-557-0</a:t>
            </a:r>
          </a:p>
          <a:p>
            <a:pPr marL="182880" lvl="1" indent="0">
              <a:lnSpc>
                <a:spcPts val="1200"/>
              </a:lnSpc>
              <a:spcBef>
                <a:spcPts val="840"/>
              </a:spcBef>
              <a:buNone/>
            </a:pPr>
            <a:r>
              <a:rPr lang="en-US" sz="900" dirty="0">
                <a:latin typeface="Arial" panose="020B0604020202020204" pitchFamily="34" charset="0"/>
              </a:rPr>
              <a:t>© 2017 Canadian Institute for Health Information</a:t>
            </a:r>
          </a:p>
          <a:p>
            <a:pPr marL="182880" lvl="1" indent="0">
              <a:lnSpc>
                <a:spcPts val="1200"/>
              </a:lnSpc>
              <a:spcBef>
                <a:spcPts val="840"/>
              </a:spcBef>
              <a:spcAft>
                <a:spcPts val="0"/>
              </a:spcAft>
              <a:buNone/>
            </a:pPr>
            <a:r>
              <a:rPr lang="en-US" sz="900" dirty="0">
                <a:latin typeface="Arial" panose="020B0604020202020204" pitchFamily="34" charset="0"/>
              </a:rPr>
              <a:t>How to cite this document:</a:t>
            </a:r>
          </a:p>
          <a:p>
            <a:pPr marL="182880" lvl="1" indent="0">
              <a:lnSpc>
                <a:spcPts val="1200"/>
              </a:lnSpc>
              <a:spcBef>
                <a:spcPts val="0"/>
              </a:spcBef>
              <a:buNone/>
            </a:pPr>
            <a:r>
              <a:rPr lang="en-US" sz="900" dirty="0">
                <a:latin typeface="Arial" panose="020B0604020202020204" pitchFamily="34" charset="0"/>
              </a:rPr>
              <a:t>Canadian Institute for Health Information. </a:t>
            </a:r>
            <a:r>
              <a:rPr lang="en-US" sz="900" i="1" dirty="0">
                <a:latin typeface="Arial" panose="020B0604020202020204" pitchFamily="34" charset="0"/>
              </a:rPr>
              <a:t>How Canada Compares: Results From The Commonwealth Fund’s 2016 International Health Policy Survey of Adults in 11 Countries</a:t>
            </a:r>
            <a:r>
              <a:rPr lang="en-US" sz="900" dirty="0">
                <a:latin typeface="Arial" panose="020B0604020202020204" pitchFamily="34" charset="0"/>
              </a:rPr>
              <a:t>. Ottawa, ON: CIHI; </a:t>
            </a:r>
            <a:r>
              <a:rPr lang="en-US" sz="900" dirty="0" smtClean="0">
                <a:latin typeface="Arial" panose="020B0604020202020204" pitchFamily="34" charset="0"/>
              </a:rPr>
              <a:t>2017.</a:t>
            </a:r>
            <a:endParaRPr lang="en-US" sz="900" dirty="0">
              <a:latin typeface="Arial" panose="020B0604020202020204" pitchFamily="34" charset="0"/>
            </a:endParaRPr>
          </a:p>
          <a:p>
            <a:pPr marL="182880" lvl="1" indent="0">
              <a:lnSpc>
                <a:spcPts val="1200"/>
              </a:lnSpc>
              <a:spcBef>
                <a:spcPts val="840"/>
              </a:spcBef>
              <a:spcAft>
                <a:spcPts val="0"/>
              </a:spcAft>
              <a:buNone/>
            </a:pPr>
            <a:r>
              <a:rPr lang="en-US" sz="900" dirty="0" err="1">
                <a:latin typeface="Arial" panose="020B0604020202020204" pitchFamily="34" charset="0"/>
              </a:rPr>
              <a:t>Cette</a:t>
            </a:r>
            <a:r>
              <a:rPr lang="en-US" sz="900" dirty="0">
                <a:latin typeface="Arial" panose="020B0604020202020204" pitchFamily="34" charset="0"/>
              </a:rPr>
              <a:t> publication </a:t>
            </a:r>
            <a:r>
              <a:rPr lang="en-US" sz="900" dirty="0" err="1">
                <a:latin typeface="Arial" panose="020B0604020202020204" pitchFamily="34" charset="0"/>
              </a:rPr>
              <a:t>est</a:t>
            </a:r>
            <a:r>
              <a:rPr lang="en-US" sz="900" dirty="0">
                <a:latin typeface="Arial" panose="020B0604020202020204" pitchFamily="34" charset="0"/>
              </a:rPr>
              <a:t> </a:t>
            </a:r>
            <a:r>
              <a:rPr lang="en-US" sz="900" dirty="0" err="1">
                <a:latin typeface="Arial" panose="020B0604020202020204" pitchFamily="34" charset="0"/>
              </a:rPr>
              <a:t>aussi</a:t>
            </a:r>
            <a:r>
              <a:rPr lang="en-US" sz="900" dirty="0">
                <a:latin typeface="Arial" panose="020B0604020202020204" pitchFamily="34" charset="0"/>
              </a:rPr>
              <a:t> </a:t>
            </a:r>
            <a:r>
              <a:rPr lang="en-US" sz="900" dirty="0" err="1">
                <a:latin typeface="Arial" panose="020B0604020202020204" pitchFamily="34" charset="0"/>
              </a:rPr>
              <a:t>disponible</a:t>
            </a:r>
            <a:r>
              <a:rPr lang="en-US" sz="900" dirty="0">
                <a:latin typeface="Arial" panose="020B0604020202020204" pitchFamily="34" charset="0"/>
              </a:rPr>
              <a:t> </a:t>
            </a:r>
            <a:r>
              <a:rPr lang="en-US" sz="900" dirty="0" err="1">
                <a:latin typeface="Arial" panose="020B0604020202020204" pitchFamily="34" charset="0"/>
              </a:rPr>
              <a:t>en</a:t>
            </a:r>
            <a:r>
              <a:rPr lang="en-US" sz="900" dirty="0">
                <a:latin typeface="Arial" panose="020B0604020202020204" pitchFamily="34" charset="0"/>
              </a:rPr>
              <a:t> </a:t>
            </a:r>
            <a:r>
              <a:rPr lang="en-US" sz="900" dirty="0" err="1">
                <a:latin typeface="Arial" panose="020B0604020202020204" pitchFamily="34" charset="0"/>
              </a:rPr>
              <a:t>français</a:t>
            </a:r>
            <a:r>
              <a:rPr lang="en-US" sz="900" dirty="0">
                <a:latin typeface="Arial" panose="020B0604020202020204" pitchFamily="34" charset="0"/>
              </a:rPr>
              <a:t> sous le </a:t>
            </a:r>
            <a:r>
              <a:rPr lang="en-US" sz="900" dirty="0" err="1">
                <a:latin typeface="Arial" panose="020B0604020202020204" pitchFamily="34" charset="0"/>
              </a:rPr>
              <a:t>titre</a:t>
            </a:r>
            <a:r>
              <a:rPr lang="en-US" sz="900" dirty="0">
                <a:latin typeface="Arial" panose="020B0604020202020204" pitchFamily="34" charset="0"/>
              </a:rPr>
              <a:t> </a:t>
            </a:r>
            <a:r>
              <a:rPr lang="fr-FR" sz="900" i="1" dirty="0">
                <a:latin typeface="Arial" panose="020B0604020202020204" pitchFamily="34" charset="0"/>
              </a:rPr>
              <a:t>Résultats du Canada : Enquête internationale de </a:t>
            </a:r>
            <a:r>
              <a:rPr lang="fr-FR" sz="900" i="1" dirty="0" smtClean="0">
                <a:latin typeface="Arial" panose="020B0604020202020204" pitchFamily="34" charset="0"/>
              </a:rPr>
              <a:t>2016</a:t>
            </a:r>
            <a:r>
              <a:rPr lang="fr-FR" sz="900" i="1" dirty="0">
                <a:latin typeface="Arial" panose="020B0604020202020204" pitchFamily="34" charset="0"/>
              </a:rPr>
              <a:t> du Fonds du </a:t>
            </a:r>
            <a:r>
              <a:rPr lang="fr-FR" sz="900" i="1" dirty="0" smtClean="0">
                <a:latin typeface="Arial" panose="020B0604020202020204" pitchFamily="34" charset="0"/>
              </a:rPr>
              <a:t>Commonwealth sur </a:t>
            </a:r>
            <a:r>
              <a:rPr lang="fr-FR" sz="900" i="1" dirty="0">
                <a:latin typeface="Arial" panose="020B0604020202020204" pitchFamily="34" charset="0"/>
              </a:rPr>
              <a:t>les politiques de santé </a:t>
            </a:r>
            <a:r>
              <a:rPr lang="fr-FR" sz="900" i="1" dirty="0" smtClean="0">
                <a:latin typeface="Arial" panose="020B0604020202020204" pitchFamily="34" charset="0"/>
              </a:rPr>
              <a:t>réalisée auprès d’adultes de 11 pays</a:t>
            </a:r>
            <a:r>
              <a:rPr lang="en-US" sz="900" dirty="0" smtClean="0">
                <a:latin typeface="Arial" panose="020B0604020202020204" pitchFamily="34" charset="0"/>
              </a:rPr>
              <a:t>.</a:t>
            </a:r>
            <a:endParaRPr lang="en-US" sz="900" dirty="0">
              <a:latin typeface="Arial" panose="020B0604020202020204" pitchFamily="34" charset="0"/>
            </a:endParaRPr>
          </a:p>
          <a:p>
            <a:pPr marL="182880" lvl="1" indent="0">
              <a:lnSpc>
                <a:spcPts val="1200"/>
              </a:lnSpc>
              <a:spcBef>
                <a:spcPts val="0"/>
              </a:spcBef>
              <a:buNone/>
            </a:pPr>
            <a:r>
              <a:rPr lang="en-US" sz="900" dirty="0">
                <a:latin typeface="Arial" panose="020B0604020202020204" pitchFamily="34" charset="0"/>
              </a:rPr>
              <a:t>ISBN 978-1-77109-558-7</a:t>
            </a:r>
            <a:endParaRPr lang="en-CA" sz="900" dirty="0">
              <a:latin typeface="Arial" panose="020B0604020202020204" pitchFamily="34" charset="0"/>
            </a:endParaRPr>
          </a:p>
          <a:p>
            <a:endParaRPr lang="en-CA" sz="900" dirty="0">
              <a:latin typeface="Arial" panose="020B0604020202020204" pitchFamily="34" charset="0"/>
            </a:endParaRPr>
          </a:p>
        </p:txBody>
      </p:sp>
    </p:spTree>
    <p:extLst>
      <p:ext uri="{BB962C8B-B14F-4D97-AF65-F5344CB8AC3E}">
        <p14:creationId xmlns:p14="http://schemas.microsoft.com/office/powerpoint/2010/main" val="3191931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Potentially avoidable use of ED improving slightly in Canada</a:t>
            </a:r>
            <a:endParaRPr lang="en-CA" dirty="0"/>
          </a:p>
        </p:txBody>
      </p:sp>
      <p:graphicFrame>
        <p:nvGraphicFramePr>
          <p:cNvPr id="6" name="Chart 5"/>
          <p:cNvGraphicFramePr/>
          <p:nvPr>
            <p:extLst>
              <p:ext uri="{D42A27DB-BD31-4B8C-83A1-F6EECF244321}">
                <p14:modId xmlns:p14="http://schemas.microsoft.com/office/powerpoint/2010/main" val="1305382312"/>
              </p:ext>
            </p:extLst>
          </p:nvPr>
        </p:nvGraphicFramePr>
        <p:xfrm>
          <a:off x="4329881" y="2602953"/>
          <a:ext cx="3698504" cy="356235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2"/>
          <p:cNvSpPr txBox="1">
            <a:spLocks/>
          </p:cNvSpPr>
          <p:nvPr/>
        </p:nvSpPr>
        <p:spPr>
          <a:xfrm>
            <a:off x="1403648" y="1435639"/>
            <a:ext cx="6768752" cy="938719"/>
          </a:xfrm>
          <a:prstGeom prst="rect">
            <a:avLst/>
          </a:prstGeom>
          <a:solidFill>
            <a:schemeClr val="bg1"/>
          </a:solidFill>
        </p:spPr>
        <p:txBody>
          <a:bodyPr vert="horz" lIns="0" tIns="45720" rIns="91440" bIns="45720" rtlCol="0" anchor="ctr" anchorCtr="0">
            <a:normAutofit/>
          </a:bodyPr>
          <a:lstStyle>
            <a:lvl1pPr marL="182880" indent="-182880" algn="l" defTabSz="914400"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j-lt"/>
                <a:ea typeface="+mn-ea"/>
                <a:cs typeface="Arial" panose="020B0604020202020204" pitchFamily="34" charset="0"/>
              </a:defRPr>
            </a:lvl1pPr>
            <a:lvl2pPr marL="365760" indent="-182880" algn="l" defTabSz="914400" rtl="0" eaLnBrk="1" latinLnBrk="0" hangingPunct="1">
              <a:lnSpc>
                <a:spcPts val="2100"/>
              </a:lnSpc>
              <a:spcBef>
                <a:spcPts val="600"/>
              </a:spcBef>
              <a:spcAft>
                <a:spcPts val="600"/>
              </a:spcAft>
              <a:buFont typeface="Arial" panose="020B0604020202020204" pitchFamily="34" charset="0"/>
              <a:buChar char="–"/>
              <a:defRPr lang="en-CA" sz="1600" kern="1200">
                <a:solidFill>
                  <a:schemeClr val="tx1"/>
                </a:solidFill>
                <a:latin typeface="+mj-lt"/>
                <a:ea typeface="+mn-ea"/>
                <a:cs typeface="Arial" panose="020B0604020202020204" pitchFamily="34" charset="0"/>
              </a:defRPr>
            </a:lvl2pPr>
            <a:lvl3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CA" b="0" dirty="0"/>
              <a:t>The last time you went to the hospital emergency department, was it for a condition that you thought could have been treated by the doctors or staff at the place where you usually get medical care if they had been available? </a:t>
            </a:r>
          </a:p>
        </p:txBody>
      </p:sp>
      <p:pic>
        <p:nvPicPr>
          <p:cNvPr id="9"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67544" y="1557389"/>
            <a:ext cx="720080" cy="71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9632" y="3502495"/>
            <a:ext cx="1903308" cy="1224136"/>
          </a:xfrm>
          <a:prstGeom prst="rect">
            <a:avLst/>
          </a:prstGeom>
        </p:spPr>
      </p:pic>
    </p:spTree>
    <p:extLst>
      <p:ext uri="{BB962C8B-B14F-4D97-AF65-F5344CB8AC3E}">
        <p14:creationId xmlns:p14="http://schemas.microsoft.com/office/powerpoint/2010/main" val="40136219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txBox="1">
            <a:spLocks/>
          </p:cNvSpPr>
          <p:nvPr/>
        </p:nvSpPr>
        <p:spPr>
          <a:xfrm>
            <a:off x="487363" y="1435639"/>
            <a:ext cx="7685037" cy="938719"/>
          </a:xfrm>
          <a:prstGeom prst="rect">
            <a:avLst/>
          </a:prstGeom>
          <a:solidFill>
            <a:schemeClr val="bg1"/>
          </a:solidFill>
        </p:spPr>
        <p:txBody>
          <a:bodyPr vert="horz" lIns="0" tIns="45720" rIns="91440" bIns="45720" rtlCol="0" anchor="ctr" anchorCtr="0">
            <a:normAutofit/>
          </a:bodyPr>
          <a:lstStyle>
            <a:lvl1pPr marL="182880" indent="-182880" algn="l" defTabSz="914400"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j-lt"/>
                <a:ea typeface="+mn-ea"/>
                <a:cs typeface="Arial" panose="020B0604020202020204" pitchFamily="34" charset="0"/>
              </a:defRPr>
            </a:lvl1pPr>
            <a:lvl2pPr marL="365760" indent="-182880" algn="l" defTabSz="914400" rtl="0" eaLnBrk="1" latinLnBrk="0" hangingPunct="1">
              <a:lnSpc>
                <a:spcPts val="2100"/>
              </a:lnSpc>
              <a:spcBef>
                <a:spcPts val="600"/>
              </a:spcBef>
              <a:spcAft>
                <a:spcPts val="600"/>
              </a:spcAft>
              <a:buFont typeface="Arial" panose="020B0604020202020204" pitchFamily="34" charset="0"/>
              <a:buChar char="–"/>
              <a:defRPr lang="en-CA" sz="1600" kern="1200">
                <a:solidFill>
                  <a:schemeClr val="tx1"/>
                </a:solidFill>
                <a:latin typeface="+mj-lt"/>
                <a:ea typeface="+mn-ea"/>
                <a:cs typeface="Arial" panose="020B0604020202020204" pitchFamily="34" charset="0"/>
              </a:defRPr>
            </a:lvl2pPr>
            <a:lvl3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CA" b="0" dirty="0"/>
              <a:t>Emergency department visits, </a:t>
            </a:r>
            <a:r>
              <a:rPr lang="en-CA" b="0" dirty="0" smtClean="0"/>
              <a:t>2013–2014*</a:t>
            </a:r>
            <a:endParaRPr lang="en-CA" b="0" dirty="0"/>
          </a:p>
        </p:txBody>
      </p:sp>
      <p:sp>
        <p:nvSpPr>
          <p:cNvPr id="2" name="Title 1"/>
          <p:cNvSpPr>
            <a:spLocks noGrp="1"/>
          </p:cNvSpPr>
          <p:nvPr>
            <p:ph type="title"/>
          </p:nvPr>
        </p:nvSpPr>
        <p:spPr>
          <a:xfrm>
            <a:off x="370940" y="370637"/>
            <a:ext cx="8229600" cy="1015663"/>
          </a:xfrm>
        </p:spPr>
        <p:txBody>
          <a:bodyPr/>
          <a:lstStyle/>
          <a:p>
            <a:r>
              <a:rPr lang="en-CA" dirty="0"/>
              <a:t>S</a:t>
            </a:r>
            <a:r>
              <a:rPr lang="en-CA" dirty="0" smtClean="0"/>
              <a:t>ources of potentially avoidable ED visits identified in 2014 CIHI study </a:t>
            </a:r>
            <a:endParaRPr lang="en-CA" dirty="0"/>
          </a:p>
        </p:txBody>
      </p:sp>
      <p:sp>
        <p:nvSpPr>
          <p:cNvPr id="9" name="Rectangle 8"/>
          <p:cNvSpPr/>
          <p:nvPr/>
        </p:nvSpPr>
        <p:spPr>
          <a:xfrm>
            <a:off x="5004048" y="3069646"/>
            <a:ext cx="3600400" cy="2477088"/>
          </a:xfrm>
          <a:prstGeom prst="rect">
            <a:avLst/>
          </a:prstGeom>
        </p:spPr>
        <p:txBody>
          <a:bodyPr wrap="square">
            <a:spAutoFit/>
          </a:bodyPr>
          <a:lstStyle/>
          <a:p>
            <a:pPr>
              <a:lnSpc>
                <a:spcPts val="2000"/>
              </a:lnSpc>
              <a:spcAft>
                <a:spcPts val="300"/>
              </a:spcAft>
            </a:pPr>
            <a:r>
              <a:rPr lang="en-US" sz="2200" b="1" dirty="0">
                <a:solidFill>
                  <a:srgbClr val="852062"/>
                </a:solidFill>
              </a:rPr>
              <a:t>Nearly half</a:t>
            </a:r>
            <a:r>
              <a:rPr lang="en-US" b="1" dirty="0">
                <a:solidFill>
                  <a:srgbClr val="852062"/>
                </a:solidFill>
              </a:rPr>
              <a:t> </a:t>
            </a:r>
            <a:r>
              <a:rPr lang="en-US" sz="1500" dirty="0"/>
              <a:t>of these patients came to </a:t>
            </a:r>
            <a:r>
              <a:rPr lang="en-US" sz="1500" dirty="0" smtClean="0"/>
              <a:t>the ED for the following reasons:</a:t>
            </a:r>
          </a:p>
          <a:p>
            <a:pPr marL="285750" indent="-285750">
              <a:lnSpc>
                <a:spcPts val="2000"/>
              </a:lnSpc>
              <a:spcAft>
                <a:spcPts val="600"/>
              </a:spcAft>
              <a:buFont typeface="Arial" panose="020B0604020202020204" pitchFamily="34" charset="0"/>
              <a:buChar char="•"/>
            </a:pPr>
            <a:r>
              <a:rPr lang="en-US" sz="1500" dirty="0" smtClean="0"/>
              <a:t>Acute </a:t>
            </a:r>
            <a:r>
              <a:rPr lang="en-US" sz="1500" dirty="0"/>
              <a:t>upper respiratory infection (13</a:t>
            </a:r>
            <a:r>
              <a:rPr lang="en-US" sz="1500" dirty="0" smtClean="0"/>
              <a:t>%)</a:t>
            </a:r>
          </a:p>
          <a:p>
            <a:pPr marL="285750" indent="-285750">
              <a:lnSpc>
                <a:spcPts val="2000"/>
              </a:lnSpc>
              <a:spcAft>
                <a:spcPts val="600"/>
              </a:spcAft>
              <a:buFont typeface="Arial" panose="020B0604020202020204" pitchFamily="34" charset="0"/>
              <a:buChar char="•"/>
            </a:pPr>
            <a:r>
              <a:rPr lang="en-US" sz="1500" dirty="0" smtClean="0"/>
              <a:t>Antibiotic </a:t>
            </a:r>
            <a:r>
              <a:rPr lang="en-US" sz="1500" dirty="0"/>
              <a:t>therapies (13</a:t>
            </a:r>
            <a:r>
              <a:rPr lang="en-US" sz="1500" dirty="0" smtClean="0"/>
              <a:t>%)</a:t>
            </a:r>
          </a:p>
          <a:p>
            <a:pPr marL="285750" indent="-285750">
              <a:lnSpc>
                <a:spcPts val="2000"/>
              </a:lnSpc>
              <a:spcAft>
                <a:spcPts val="600"/>
              </a:spcAft>
              <a:buFont typeface="Arial" panose="020B0604020202020204" pitchFamily="34" charset="0"/>
              <a:buChar char="•"/>
            </a:pPr>
            <a:r>
              <a:rPr lang="en-US" sz="1500" dirty="0" smtClean="0"/>
              <a:t>Throat </a:t>
            </a:r>
            <a:r>
              <a:rPr lang="en-US" sz="1500" dirty="0"/>
              <a:t>inflammation (8%) </a:t>
            </a:r>
            <a:endParaRPr lang="en-US" sz="1500" dirty="0" smtClean="0"/>
          </a:p>
          <a:p>
            <a:pPr marL="285750" indent="-285750">
              <a:lnSpc>
                <a:spcPts val="2000"/>
              </a:lnSpc>
              <a:spcAft>
                <a:spcPts val="600"/>
              </a:spcAft>
              <a:buFont typeface="Arial" panose="020B0604020202020204" pitchFamily="34" charset="0"/>
              <a:buChar char="•"/>
            </a:pPr>
            <a:r>
              <a:rPr lang="en-US" sz="1500" dirty="0" smtClean="0"/>
              <a:t>Ear infection (7</a:t>
            </a:r>
            <a:r>
              <a:rPr lang="en-US" sz="1500" dirty="0"/>
              <a:t>%) </a:t>
            </a:r>
            <a:endParaRPr lang="en-US" sz="1500" dirty="0" smtClean="0"/>
          </a:p>
          <a:p>
            <a:pPr marL="285750" indent="-285750">
              <a:lnSpc>
                <a:spcPts val="2000"/>
              </a:lnSpc>
              <a:spcAft>
                <a:spcPts val="600"/>
              </a:spcAft>
              <a:buFont typeface="Arial" panose="020B0604020202020204" pitchFamily="34" charset="0"/>
              <a:buChar char="•"/>
            </a:pPr>
            <a:r>
              <a:rPr lang="en-US" sz="1500" dirty="0" smtClean="0"/>
              <a:t>Post-surgical </a:t>
            </a:r>
            <a:r>
              <a:rPr lang="en-US" sz="1500" dirty="0"/>
              <a:t>care, such as dressing change (5%) </a:t>
            </a:r>
            <a:endParaRPr lang="en-CA" sz="1500" dirty="0"/>
          </a:p>
        </p:txBody>
      </p:sp>
      <p:grpSp>
        <p:nvGrpSpPr>
          <p:cNvPr id="3" name="Group 2"/>
          <p:cNvGrpSpPr/>
          <p:nvPr/>
        </p:nvGrpSpPr>
        <p:grpSpPr>
          <a:xfrm>
            <a:off x="755576" y="2636912"/>
            <a:ext cx="3744416" cy="3202790"/>
            <a:chOff x="755576" y="2895442"/>
            <a:chExt cx="3744416" cy="3202790"/>
          </a:xfrm>
        </p:grpSpPr>
        <p:sp>
          <p:nvSpPr>
            <p:cNvPr id="17" name="Rectangle 16"/>
            <p:cNvSpPr/>
            <p:nvPr/>
          </p:nvSpPr>
          <p:spPr>
            <a:xfrm>
              <a:off x="755576" y="3284984"/>
              <a:ext cx="3528392" cy="2634794"/>
            </a:xfrm>
            <a:prstGeom prst="rect">
              <a:avLst/>
            </a:prstGeom>
            <a:solidFill>
              <a:schemeClr val="bg1"/>
            </a:solidFill>
            <a:ln w="635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Box 11"/>
            <p:cNvSpPr txBox="1"/>
            <p:nvPr/>
          </p:nvSpPr>
          <p:spPr>
            <a:xfrm>
              <a:off x="971599" y="3804078"/>
              <a:ext cx="3528393" cy="2294154"/>
            </a:xfrm>
            <a:prstGeom prst="rect">
              <a:avLst/>
            </a:prstGeom>
            <a:noFill/>
          </p:spPr>
          <p:txBody>
            <a:bodyPr wrap="square" rtlCol="0">
              <a:spAutoFit/>
            </a:bodyPr>
            <a:lstStyle/>
            <a:p>
              <a:pPr>
                <a:lnSpc>
                  <a:spcPts val="2500"/>
                </a:lnSpc>
              </a:pPr>
              <a:r>
                <a:rPr lang="en-CA" dirty="0" smtClean="0"/>
                <a:t>In 2013–2014, more than</a:t>
              </a:r>
              <a:br>
                <a:rPr lang="en-CA" dirty="0" smtClean="0"/>
              </a:br>
              <a:r>
                <a:rPr lang="en-CA" sz="2500" b="1" dirty="0" smtClean="0">
                  <a:solidFill>
                    <a:srgbClr val="852062"/>
                  </a:solidFill>
                </a:rPr>
                <a:t>1.4 million</a:t>
              </a:r>
              <a:r>
                <a:rPr lang="en-CA" sz="2500" b="1" dirty="0">
                  <a:solidFill>
                    <a:srgbClr val="000000"/>
                  </a:solidFill>
                </a:rPr>
                <a:t> </a:t>
              </a:r>
              <a:r>
                <a:rPr lang="en-CA" sz="2500" b="1" dirty="0" smtClean="0">
                  <a:solidFill>
                    <a:srgbClr val="852062"/>
                  </a:solidFill>
                </a:rPr>
                <a:t>visits</a:t>
              </a:r>
              <a:r>
                <a:rPr lang="en-CA" b="1" dirty="0" smtClean="0">
                  <a:solidFill>
                    <a:srgbClr val="000000"/>
                  </a:solidFill>
                </a:rPr>
                <a:t> </a:t>
              </a:r>
              <a:r>
                <a:rPr lang="en-CA" dirty="0" smtClean="0">
                  <a:solidFill>
                    <a:srgbClr val="000000"/>
                  </a:solidFill>
                </a:rPr>
                <a:t>to</a:t>
              </a:r>
              <a:br>
                <a:rPr lang="en-CA" dirty="0" smtClean="0">
                  <a:solidFill>
                    <a:srgbClr val="000000"/>
                  </a:solidFill>
                </a:rPr>
              </a:br>
              <a:r>
                <a:rPr lang="en-CA" b="1" dirty="0" smtClean="0"/>
                <a:t>Canadian EDs</a:t>
              </a:r>
              <a:r>
                <a:rPr lang="en-CA" dirty="0" smtClean="0"/>
                <a:t> were potentially avoidable or for </a:t>
              </a:r>
              <a:r>
                <a:rPr lang="en-CA" dirty="0"/>
                <a:t>conditions that could </a:t>
              </a:r>
              <a:r>
                <a:rPr lang="en-CA" dirty="0" smtClean="0"/>
                <a:t>have been </a:t>
              </a:r>
              <a:r>
                <a:rPr lang="en-CA" dirty="0"/>
                <a:t>treated at a </a:t>
              </a:r>
              <a:r>
                <a:rPr lang="en-CA" b="1" dirty="0"/>
                <a:t>doctor’s office </a:t>
              </a:r>
              <a:r>
                <a:rPr lang="en-CA" dirty="0"/>
                <a:t>or </a:t>
              </a:r>
              <a:r>
                <a:rPr lang="en-CA" b="1" dirty="0"/>
                <a:t>clinic</a:t>
              </a:r>
            </a:p>
            <a:p>
              <a:pPr>
                <a:lnSpc>
                  <a:spcPts val="2400"/>
                </a:lnSpc>
              </a:pPr>
              <a:endParaRPr lang="en-CA" sz="1400" b="1" dirty="0">
                <a:solidFill>
                  <a:srgbClr val="852062"/>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704" y="2895442"/>
              <a:ext cx="1277423" cy="821590"/>
            </a:xfrm>
            <a:prstGeom prst="rect">
              <a:avLst/>
            </a:prstGeom>
            <a:ln w="76200">
              <a:solidFill>
                <a:schemeClr val="bg1"/>
              </a:solidFill>
            </a:ln>
          </p:spPr>
        </p:pic>
      </p:grpSp>
    </p:spTree>
    <p:extLst>
      <p:ext uri="{BB962C8B-B14F-4D97-AF65-F5344CB8AC3E}">
        <p14:creationId xmlns:p14="http://schemas.microsoft.com/office/powerpoint/2010/main" val="2750201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3982215114"/>
              </p:ext>
            </p:extLst>
          </p:nvPr>
        </p:nvGraphicFramePr>
        <p:xfrm>
          <a:off x="400051" y="2514601"/>
          <a:ext cx="3739902" cy="3428999"/>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6"/>
          <p:cNvSpPr>
            <a:spLocks noGrp="1"/>
          </p:cNvSpPr>
          <p:nvPr>
            <p:ph type="title"/>
          </p:nvPr>
        </p:nvSpPr>
        <p:spPr>
          <a:xfrm>
            <a:off x="370940" y="370637"/>
            <a:ext cx="8377524" cy="553998"/>
          </a:xfrm>
        </p:spPr>
        <p:txBody>
          <a:bodyPr/>
          <a:lstStyle/>
          <a:p>
            <a:r>
              <a:rPr lang="en-CA" dirty="0" smtClean="0"/>
              <a:t>Emergency department wait times are</a:t>
            </a:r>
            <a:br>
              <a:rPr lang="en-CA" dirty="0" smtClean="0"/>
            </a:br>
            <a:r>
              <a:rPr lang="en-CA" dirty="0" smtClean="0"/>
              <a:t>longest in Canada</a:t>
            </a:r>
            <a:endParaRPr lang="en-CA" dirty="0"/>
          </a:p>
        </p:txBody>
      </p:sp>
      <p:sp>
        <p:nvSpPr>
          <p:cNvPr id="12" name="Rectangle 11"/>
          <p:cNvSpPr/>
          <p:nvPr/>
        </p:nvSpPr>
        <p:spPr>
          <a:xfrm>
            <a:off x="487363" y="1435640"/>
            <a:ext cx="8656637" cy="938719"/>
          </a:xfrm>
          <a:prstGeom prst="rect">
            <a:avLst/>
          </a:prstGeom>
          <a:solidFill>
            <a:srgbClr val="F48120">
              <a:alpha val="20000"/>
            </a:srgbClr>
          </a:solidFill>
        </p:spPr>
        <p:txBody>
          <a:bodyPr wrap="square" anchor="ctr">
            <a:spAutoFit/>
          </a:bodyPr>
          <a:lstStyle/>
          <a:p>
            <a:pPr lvl="0" algn="ctr"/>
            <a:endParaRPr lang="en-CA" sz="5500" b="1" dirty="0">
              <a:latin typeface="Calibri" panose="020F0502020204030204" pitchFamily="34" charset="0"/>
              <a:cs typeface="Calibri" panose="020F0502020204030204" pitchFamily="34" charset="0"/>
            </a:endParaRPr>
          </a:p>
        </p:txBody>
      </p:sp>
      <p:sp>
        <p:nvSpPr>
          <p:cNvPr id="14" name="Rectangle 13"/>
          <p:cNvSpPr/>
          <p:nvPr/>
        </p:nvSpPr>
        <p:spPr>
          <a:xfrm>
            <a:off x="2063924" y="1604918"/>
            <a:ext cx="5112568" cy="615553"/>
          </a:xfrm>
          <a:prstGeom prst="rect">
            <a:avLst/>
          </a:prstGeom>
        </p:spPr>
        <p:txBody>
          <a:bodyPr wrap="square">
            <a:spAutoFit/>
          </a:bodyPr>
          <a:lstStyle/>
          <a:p>
            <a:r>
              <a:rPr lang="en-US" sz="1700" dirty="0">
                <a:latin typeface="Calibri" panose="020F0502020204030204" pitchFamily="34" charset="0"/>
                <a:cs typeface="Calibri" panose="020F0502020204030204" pitchFamily="34" charset="0"/>
              </a:rPr>
              <a:t>of Canadians report </a:t>
            </a:r>
            <a:r>
              <a:rPr lang="en-US" sz="1700" dirty="0" smtClean="0">
                <a:latin typeface="Calibri" panose="020F0502020204030204" pitchFamily="34" charset="0"/>
                <a:cs typeface="Calibri" panose="020F0502020204030204" pitchFamily="34" charset="0"/>
              </a:rPr>
              <a:t>waiting 4 </a:t>
            </a:r>
            <a:r>
              <a:rPr lang="en-US" sz="1700" dirty="0">
                <a:latin typeface="Calibri" panose="020F0502020204030204" pitchFamily="34" charset="0"/>
                <a:cs typeface="Calibri" panose="020F0502020204030204" pitchFamily="34" charset="0"/>
              </a:rPr>
              <a:t>or more hours the last time they went to the</a:t>
            </a:r>
            <a:r>
              <a:rPr lang="en-CA" sz="1700" dirty="0"/>
              <a:t> hospital emergency department</a:t>
            </a:r>
            <a:r>
              <a:rPr lang="en-US" sz="1700" dirty="0">
                <a:latin typeface="Calibri" panose="020F0502020204030204" pitchFamily="34" charset="0"/>
              </a:rPr>
              <a:t>.</a:t>
            </a:r>
            <a:endParaRPr lang="en-US" sz="1700" dirty="0">
              <a:latin typeface="Calibri" panose="020F0502020204030204" pitchFamily="34" charset="0"/>
              <a:cs typeface="Calibri" panose="020F0502020204030204" pitchFamily="34" charset="0"/>
            </a:endParaRPr>
          </a:p>
        </p:txBody>
      </p:sp>
      <p:sp>
        <p:nvSpPr>
          <p:cNvPr id="16" name="Rectangle 15"/>
          <p:cNvSpPr/>
          <p:nvPr/>
        </p:nvSpPr>
        <p:spPr>
          <a:xfrm>
            <a:off x="486594" y="1435641"/>
            <a:ext cx="1511690" cy="938719"/>
          </a:xfrm>
          <a:prstGeom prst="rect">
            <a:avLst/>
          </a:prstGeom>
          <a:solidFill>
            <a:srgbClr val="ED7024"/>
          </a:solidFill>
        </p:spPr>
        <p:txBody>
          <a:bodyPr wrap="square" anchor="ctr">
            <a:spAutoFit/>
          </a:bodyPr>
          <a:lstStyle/>
          <a:p>
            <a:pPr lvl="0" algn="ctr"/>
            <a:r>
              <a:rPr lang="en-CA" sz="5500" b="1" dirty="0" smtClean="0">
                <a:latin typeface="Calibri" panose="020F0502020204030204" pitchFamily="34" charset="0"/>
                <a:cs typeface="Calibri" panose="020F0502020204030204" pitchFamily="34" charset="0"/>
              </a:rPr>
              <a:t>29%</a:t>
            </a:r>
            <a:endParaRPr lang="en-CA" sz="5500" b="1" dirty="0">
              <a:latin typeface="Calibri" panose="020F0502020204030204" pitchFamily="34" charset="0"/>
              <a:cs typeface="Calibri" panose="020F0502020204030204" pitchFamily="34" charset="0"/>
            </a:endParaRPr>
          </a:p>
        </p:txBody>
      </p:sp>
      <p:graphicFrame>
        <p:nvGraphicFramePr>
          <p:cNvPr id="27" name="Chart 26"/>
          <p:cNvGraphicFramePr/>
          <p:nvPr>
            <p:extLst>
              <p:ext uri="{D42A27DB-BD31-4B8C-83A1-F6EECF244321}">
                <p14:modId xmlns:p14="http://schemas.microsoft.com/office/powerpoint/2010/main" val="3438122261"/>
              </p:ext>
            </p:extLst>
          </p:nvPr>
        </p:nvGraphicFramePr>
        <p:xfrm>
          <a:off x="3984806" y="2564904"/>
          <a:ext cx="4896544" cy="3672408"/>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7195541" y="3573016"/>
            <a:ext cx="1788250" cy="1887696"/>
          </a:xfrm>
          <a:prstGeom prst="rect">
            <a:avLst/>
          </a:prstGeom>
          <a:solidFill>
            <a:schemeClr val="bg1"/>
          </a:solidFill>
        </p:spPr>
        <p:txBody>
          <a:bodyPr wrap="square" rtlCol="0">
            <a:spAutoFit/>
          </a:bodyPr>
          <a:lstStyle/>
          <a:p>
            <a:pPr>
              <a:spcAft>
                <a:spcPts val="1300"/>
              </a:spcAft>
            </a:pPr>
            <a:r>
              <a:rPr lang="en-CA" sz="1200" dirty="0" smtClean="0">
                <a:latin typeface="Arial Narrow" panose="020B0606020202030204" pitchFamily="34" charset="0"/>
              </a:rPr>
              <a:t>Never treated/left without</a:t>
            </a:r>
            <a:br>
              <a:rPr lang="en-CA" sz="1200" dirty="0" smtClean="0">
                <a:latin typeface="Arial Narrow" panose="020B0606020202030204" pitchFamily="34" charset="0"/>
              </a:rPr>
            </a:br>
            <a:r>
              <a:rPr lang="en-CA" sz="1200" dirty="0" smtClean="0">
                <a:latin typeface="Arial Narrow" panose="020B0606020202030204" pitchFamily="34" charset="0"/>
              </a:rPr>
              <a:t>being treated</a:t>
            </a:r>
          </a:p>
          <a:p>
            <a:pPr>
              <a:spcAft>
                <a:spcPts val="2700"/>
              </a:spcAft>
            </a:pPr>
            <a:r>
              <a:rPr lang="en-CA" sz="1200" dirty="0" smtClean="0">
                <a:latin typeface="Arial Narrow" panose="020B0606020202030204" pitchFamily="34" charset="0"/>
              </a:rPr>
              <a:t>Less than 1 hour</a:t>
            </a:r>
          </a:p>
          <a:p>
            <a:pPr>
              <a:spcAft>
                <a:spcPts val="2600"/>
              </a:spcAft>
            </a:pPr>
            <a:r>
              <a:rPr lang="en-CA" sz="1200" dirty="0" smtClean="0">
                <a:latin typeface="Arial Narrow" panose="020B0606020202030204" pitchFamily="34" charset="0"/>
              </a:rPr>
              <a:t>1 hour to less than 4 hours</a:t>
            </a:r>
          </a:p>
          <a:p>
            <a:pPr>
              <a:spcAft>
                <a:spcPts val="1200"/>
              </a:spcAft>
            </a:pPr>
            <a:r>
              <a:rPr lang="en-CA" sz="1200" dirty="0" smtClean="0">
                <a:latin typeface="Arial Narrow" panose="020B0606020202030204" pitchFamily="34" charset="0"/>
              </a:rPr>
              <a:t>4 or more hours</a:t>
            </a:r>
            <a:endParaRPr lang="en-CA" sz="1200" dirty="0">
              <a:latin typeface="Arial Narrow" panose="020B0606020202030204" pitchFamily="34" charset="0"/>
            </a:endParaRPr>
          </a:p>
        </p:txBody>
      </p:sp>
      <p:grpSp>
        <p:nvGrpSpPr>
          <p:cNvPr id="38" name="Group 2"/>
          <p:cNvGrpSpPr/>
          <p:nvPr/>
        </p:nvGrpSpPr>
        <p:grpSpPr>
          <a:xfrm>
            <a:off x="448902" y="6176108"/>
            <a:ext cx="4324789" cy="261623"/>
            <a:chOff x="1559256" y="5157193"/>
            <a:chExt cx="4324789" cy="253467"/>
          </a:xfrm>
        </p:grpSpPr>
        <p:grpSp>
          <p:nvGrpSpPr>
            <p:cNvPr id="39" name="Group 3"/>
            <p:cNvGrpSpPr/>
            <p:nvPr/>
          </p:nvGrpSpPr>
          <p:grpSpPr>
            <a:xfrm>
              <a:off x="1559256" y="5157203"/>
              <a:ext cx="1598406" cy="253455"/>
              <a:chOff x="2989195" y="6289577"/>
              <a:chExt cx="1741128" cy="264692"/>
            </a:xfrm>
          </p:grpSpPr>
          <p:sp>
            <p:nvSpPr>
              <p:cNvPr id="46"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47"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40" name="Group 5"/>
            <p:cNvGrpSpPr/>
            <p:nvPr/>
          </p:nvGrpSpPr>
          <p:grpSpPr>
            <a:xfrm>
              <a:off x="2918782" y="5157206"/>
              <a:ext cx="1453097" cy="253454"/>
              <a:chOff x="4402330" y="6289581"/>
              <a:chExt cx="1741127" cy="264691"/>
            </a:xfrm>
          </p:grpSpPr>
          <p:sp>
            <p:nvSpPr>
              <p:cNvPr id="44"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45" name="Oval 11"/>
              <p:cNvSpPr/>
              <p:nvPr/>
            </p:nvSpPr>
            <p:spPr>
              <a:xfrm>
                <a:off x="4402330"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41" name="Group 7"/>
            <p:cNvGrpSpPr/>
            <p:nvPr/>
          </p:nvGrpSpPr>
          <p:grpSpPr>
            <a:xfrm>
              <a:off x="4430950" y="5157193"/>
              <a:ext cx="1453095" cy="253454"/>
              <a:chOff x="5966949" y="6289568"/>
              <a:chExt cx="1741125" cy="264691"/>
            </a:xfrm>
          </p:grpSpPr>
          <p:sp>
            <p:nvSpPr>
              <p:cNvPr id="42"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43" name="Oval 9"/>
              <p:cNvSpPr/>
              <p:nvPr/>
            </p:nvSpPr>
            <p:spPr>
              <a:xfrm>
                <a:off x="5966949"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2358600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40" y="370637"/>
            <a:ext cx="8229600" cy="1015663"/>
          </a:xfrm>
        </p:spPr>
        <p:txBody>
          <a:bodyPr/>
          <a:lstStyle/>
          <a:p>
            <a:r>
              <a:rPr lang="en-CA" dirty="0" smtClean="0"/>
              <a:t>Emergency department use varies across</a:t>
            </a:r>
            <a:br>
              <a:rPr lang="en-CA" dirty="0" smtClean="0"/>
            </a:br>
            <a:r>
              <a:rPr lang="en-CA" dirty="0" smtClean="0"/>
              <a:t>the country </a:t>
            </a: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3965549750"/>
              </p:ext>
            </p:extLst>
          </p:nvPr>
        </p:nvGraphicFramePr>
        <p:xfrm>
          <a:off x="527060" y="2007537"/>
          <a:ext cx="8016069" cy="2989264"/>
        </p:xfrm>
        <a:graphic>
          <a:graphicData uri="http://schemas.openxmlformats.org/drawingml/2006/table">
            <a:tbl>
              <a:tblPr>
                <a:tableStyleId>{5C22544A-7EE6-4342-B048-85BDC9FD1C3A}</a:tableStyleId>
              </a:tblPr>
              <a:tblGrid>
                <a:gridCol w="2316748">
                  <a:extLst>
                    <a:ext uri="{9D8B030D-6E8A-4147-A177-3AD203B41FA5}">
                      <a16:colId xmlns:a16="http://schemas.microsoft.com/office/drawing/2014/main" xmlns="" val="20000"/>
                    </a:ext>
                  </a:extLst>
                </a:gridCol>
                <a:gridCol w="425500">
                  <a:extLst>
                    <a:ext uri="{9D8B030D-6E8A-4147-A177-3AD203B41FA5}">
                      <a16:colId xmlns:a16="http://schemas.microsoft.com/office/drawing/2014/main" xmlns="" val="20001"/>
                    </a:ext>
                  </a:extLst>
                </a:gridCol>
                <a:gridCol w="473951">
                  <a:extLst>
                    <a:ext uri="{9D8B030D-6E8A-4147-A177-3AD203B41FA5}">
                      <a16:colId xmlns:a16="http://schemas.microsoft.com/office/drawing/2014/main" xmlns="" val="20002"/>
                    </a:ext>
                  </a:extLst>
                </a:gridCol>
                <a:gridCol w="425500">
                  <a:extLst>
                    <a:ext uri="{9D8B030D-6E8A-4147-A177-3AD203B41FA5}">
                      <a16:colId xmlns:a16="http://schemas.microsoft.com/office/drawing/2014/main" xmlns="" val="20003"/>
                    </a:ext>
                  </a:extLst>
                </a:gridCol>
                <a:gridCol w="436613">
                  <a:extLst>
                    <a:ext uri="{9D8B030D-6E8A-4147-A177-3AD203B41FA5}">
                      <a16:colId xmlns:a16="http://schemas.microsoft.com/office/drawing/2014/main" xmlns="" val="20004"/>
                    </a:ext>
                  </a:extLst>
                </a:gridCol>
                <a:gridCol w="474713">
                  <a:extLst>
                    <a:ext uri="{9D8B030D-6E8A-4147-A177-3AD203B41FA5}">
                      <a16:colId xmlns:a16="http://schemas.microsoft.com/office/drawing/2014/main" xmlns="" val="20005"/>
                    </a:ext>
                  </a:extLst>
                </a:gridCol>
                <a:gridCol w="446201">
                  <a:extLst>
                    <a:ext uri="{9D8B030D-6E8A-4147-A177-3AD203B41FA5}">
                      <a16:colId xmlns:a16="http://schemas.microsoft.com/office/drawing/2014/main" xmlns="" val="20006"/>
                    </a:ext>
                  </a:extLst>
                </a:gridCol>
                <a:gridCol w="504875">
                  <a:extLst>
                    <a:ext uri="{9D8B030D-6E8A-4147-A177-3AD203B41FA5}">
                      <a16:colId xmlns:a16="http://schemas.microsoft.com/office/drawing/2014/main" xmlns="" val="20007"/>
                    </a:ext>
                  </a:extLst>
                </a:gridCol>
                <a:gridCol w="493763">
                  <a:extLst>
                    <a:ext uri="{9D8B030D-6E8A-4147-A177-3AD203B41FA5}">
                      <a16:colId xmlns:a16="http://schemas.microsoft.com/office/drawing/2014/main" xmlns="" val="20008"/>
                    </a:ext>
                  </a:extLst>
                </a:gridCol>
                <a:gridCol w="468363">
                  <a:extLst>
                    <a:ext uri="{9D8B030D-6E8A-4147-A177-3AD203B41FA5}">
                      <a16:colId xmlns:a16="http://schemas.microsoft.com/office/drawing/2014/main" xmlns="" val="20009"/>
                    </a:ext>
                  </a:extLst>
                </a:gridCol>
                <a:gridCol w="425500">
                  <a:extLst>
                    <a:ext uri="{9D8B030D-6E8A-4147-A177-3AD203B41FA5}">
                      <a16:colId xmlns:a16="http://schemas.microsoft.com/office/drawing/2014/main" xmlns="" val="20010"/>
                    </a:ext>
                  </a:extLst>
                </a:gridCol>
                <a:gridCol w="447725">
                  <a:extLst>
                    <a:ext uri="{9D8B030D-6E8A-4147-A177-3AD203B41FA5}">
                      <a16:colId xmlns:a16="http://schemas.microsoft.com/office/drawing/2014/main" xmlns="" val="20011"/>
                    </a:ext>
                  </a:extLst>
                </a:gridCol>
                <a:gridCol w="676617">
                  <a:extLst>
                    <a:ext uri="{9D8B030D-6E8A-4147-A177-3AD203B41FA5}">
                      <a16:colId xmlns:a16="http://schemas.microsoft.com/office/drawing/2014/main" xmlns="" val="20012"/>
                    </a:ext>
                  </a:extLst>
                </a:gridCol>
              </a:tblGrid>
              <a:tr h="576064">
                <a:tc>
                  <a:txBody>
                    <a:bodyPr/>
                    <a:lstStyle/>
                    <a:p>
                      <a:pPr algn="l" fontAlgn="b"/>
                      <a:r>
                        <a:rPr lang="en-CA" sz="1300" b="1" i="0" u="none" strike="noStrike" baseline="0" dirty="0" smtClean="0">
                          <a:effectLst/>
                          <a:latin typeface="+mn-lt"/>
                          <a:cs typeface="Arial" panose="020B0604020202020204" pitchFamily="34" charset="0"/>
                        </a:rPr>
                        <a:t>Canadian adults who </a:t>
                      </a:r>
                      <a:endParaRPr lang="en-CA" sz="1300" b="1" i="0" u="none" strike="noStrike" dirty="0">
                        <a:effectLst/>
                        <a:latin typeface="+mn-lt"/>
                        <a:cs typeface="Arial" panose="020B0604020202020204" pitchFamily="34" charset="0"/>
                      </a:endParaRPr>
                    </a:p>
                  </a:txBody>
                  <a:tcPr marL="72000" marR="36000" marT="72000" marB="72000" anchor="b">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300" b="1" u="none" strike="noStrike" dirty="0">
                          <a:effectLst/>
                          <a:latin typeface="+mn-lt"/>
                          <a:cs typeface="Arial" panose="020B0604020202020204" pitchFamily="34" charset="0"/>
                        </a:rPr>
                        <a:t>N.L.</a:t>
                      </a:r>
                      <a:endParaRPr lang="en-CA" sz="1300" b="1" i="0" u="none" strike="noStrike" dirty="0">
                        <a:effectLst/>
                        <a:latin typeface="+mn-lt"/>
                        <a:cs typeface="Arial" panose="020B0604020202020204" pitchFamily="34" charset="0"/>
                      </a:endParaRP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300" b="1" u="none" strike="noStrike" dirty="0" smtClean="0">
                          <a:effectLst/>
                          <a:latin typeface="+mn-lt"/>
                          <a:cs typeface="Arial" panose="020B0604020202020204" pitchFamily="34" charset="0"/>
                        </a:rPr>
                        <a:t>P.E.I.</a:t>
                      </a:r>
                      <a:endParaRPr lang="en-CA" sz="1300" b="1" i="0" u="none" strike="noStrike" dirty="0">
                        <a:effectLst/>
                        <a:latin typeface="+mn-lt"/>
                        <a:cs typeface="Arial" panose="020B0604020202020204" pitchFamily="34" charset="0"/>
                      </a:endParaRP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300" b="1" u="none" strike="noStrike" dirty="0">
                          <a:effectLst/>
                          <a:latin typeface="+mn-lt"/>
                          <a:cs typeface="Arial" panose="020B0604020202020204" pitchFamily="34" charset="0"/>
                        </a:rPr>
                        <a:t>N.S.</a:t>
                      </a:r>
                      <a:endParaRPr lang="en-CA" sz="1300" b="1" i="0" u="none" strike="noStrike" dirty="0">
                        <a:effectLst/>
                        <a:latin typeface="+mn-lt"/>
                        <a:cs typeface="Arial" panose="020B0604020202020204" pitchFamily="34" charset="0"/>
                      </a:endParaRP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300" b="1" u="none" strike="noStrike" dirty="0">
                          <a:effectLst/>
                          <a:latin typeface="+mn-lt"/>
                          <a:cs typeface="Arial" panose="020B0604020202020204" pitchFamily="34" charset="0"/>
                        </a:rPr>
                        <a:t>N.B.</a:t>
                      </a:r>
                      <a:endParaRPr lang="en-CA" sz="1300" b="1" i="0" u="none" strike="noStrike" dirty="0">
                        <a:effectLst/>
                        <a:latin typeface="+mn-lt"/>
                        <a:cs typeface="Arial" panose="020B0604020202020204" pitchFamily="34" charset="0"/>
                      </a:endParaRP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300" b="1" u="none" strike="noStrike" dirty="0">
                          <a:effectLst/>
                          <a:latin typeface="+mn-lt"/>
                          <a:cs typeface="Arial" panose="020B0604020202020204" pitchFamily="34" charset="0"/>
                        </a:rPr>
                        <a:t>Que.</a:t>
                      </a:r>
                      <a:endParaRPr lang="en-CA" sz="1300" b="1" i="0" u="none" strike="noStrike" dirty="0">
                        <a:effectLst/>
                        <a:latin typeface="+mn-lt"/>
                        <a:cs typeface="Arial" panose="020B0604020202020204" pitchFamily="34" charset="0"/>
                      </a:endParaRP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300" b="1" u="none" strike="noStrike" dirty="0">
                          <a:effectLst/>
                          <a:latin typeface="+mn-lt"/>
                          <a:cs typeface="Arial" panose="020B0604020202020204" pitchFamily="34" charset="0"/>
                        </a:rPr>
                        <a:t>Ont.</a:t>
                      </a:r>
                      <a:endParaRPr lang="en-CA" sz="1300" b="1" i="0" u="none" strike="noStrike" dirty="0">
                        <a:effectLst/>
                        <a:latin typeface="+mn-lt"/>
                        <a:cs typeface="Arial" panose="020B0604020202020204" pitchFamily="34" charset="0"/>
                      </a:endParaRP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300" b="1" u="none" strike="noStrike" dirty="0">
                          <a:effectLst/>
                          <a:latin typeface="+mn-lt"/>
                          <a:cs typeface="Arial" panose="020B0604020202020204" pitchFamily="34" charset="0"/>
                        </a:rPr>
                        <a:t>Man.</a:t>
                      </a:r>
                      <a:endParaRPr lang="en-CA" sz="1300" b="1" i="0" u="none" strike="noStrike" dirty="0">
                        <a:effectLst/>
                        <a:latin typeface="+mn-lt"/>
                        <a:cs typeface="Arial" panose="020B0604020202020204" pitchFamily="34" charset="0"/>
                      </a:endParaRP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300" b="1" u="none" strike="noStrike" dirty="0">
                          <a:effectLst/>
                          <a:latin typeface="+mn-lt"/>
                          <a:cs typeface="Arial" panose="020B0604020202020204" pitchFamily="34" charset="0"/>
                        </a:rPr>
                        <a:t>Sask.</a:t>
                      </a:r>
                      <a:endParaRPr lang="en-CA" sz="1300" b="1" i="0" u="none" strike="noStrike" dirty="0">
                        <a:effectLst/>
                        <a:latin typeface="+mn-lt"/>
                        <a:cs typeface="Arial" panose="020B0604020202020204" pitchFamily="34" charset="0"/>
                      </a:endParaRP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300" b="1" u="none" strike="noStrike" dirty="0">
                          <a:effectLst/>
                          <a:latin typeface="+mn-lt"/>
                          <a:cs typeface="Arial" panose="020B0604020202020204" pitchFamily="34" charset="0"/>
                        </a:rPr>
                        <a:t>Alta.</a:t>
                      </a:r>
                      <a:endParaRPr lang="en-CA" sz="1300" b="1" i="0" u="none" strike="noStrike" dirty="0">
                        <a:effectLst/>
                        <a:latin typeface="+mn-lt"/>
                        <a:cs typeface="Arial" panose="020B0604020202020204" pitchFamily="34" charset="0"/>
                      </a:endParaRP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300" b="1" u="none" strike="noStrike" dirty="0">
                          <a:effectLst/>
                          <a:latin typeface="+mn-lt"/>
                          <a:cs typeface="Arial" panose="020B0604020202020204" pitchFamily="34" charset="0"/>
                        </a:rPr>
                        <a:t>B.C.</a:t>
                      </a:r>
                      <a:endParaRPr lang="en-CA" sz="1300" b="1" i="0" u="none" strike="noStrike" dirty="0">
                        <a:effectLst/>
                        <a:latin typeface="+mn-lt"/>
                        <a:cs typeface="Arial" panose="020B0604020202020204" pitchFamily="34" charset="0"/>
                      </a:endParaRP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300" b="1" u="none" strike="noStrike" dirty="0" smtClean="0">
                          <a:effectLst/>
                          <a:latin typeface="+mn-lt"/>
                          <a:cs typeface="Arial" panose="020B0604020202020204" pitchFamily="34" charset="0"/>
                        </a:rPr>
                        <a:t>Can.</a:t>
                      </a:r>
                      <a:endParaRPr lang="en-CA" sz="1300" b="1" i="0" u="none" strike="noStrike" dirty="0">
                        <a:effectLst/>
                        <a:latin typeface="+mn-lt"/>
                        <a:cs typeface="Arial" panose="020B0604020202020204" pitchFamily="34" charset="0"/>
                      </a:endParaRP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300" b="1" u="none" strike="noStrike" dirty="0" smtClean="0">
                          <a:effectLst/>
                          <a:latin typeface="+mn-lt"/>
                          <a:cs typeface="Arial" panose="020B0604020202020204" pitchFamily="34" charset="0"/>
                        </a:rPr>
                        <a:t>CMWF avg.</a:t>
                      </a:r>
                      <a:endParaRPr lang="en-CA" sz="1300" b="1" i="0" u="none" strike="noStrike" dirty="0">
                        <a:effectLst/>
                        <a:latin typeface="+mn-lt"/>
                        <a:cs typeface="Arial" panose="020B0604020202020204" pitchFamily="34" charset="0"/>
                      </a:endParaRPr>
                    </a:p>
                  </a:txBody>
                  <a:tcPr marL="72000" marR="36000" marT="72000" marB="72000" anchor="b">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20485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300" b="0" i="0" u="none" strike="noStrike" dirty="0" smtClean="0">
                          <a:effectLst/>
                          <a:latin typeface="+mn-lt"/>
                          <a:cs typeface="Arial" panose="020B0604020202020204" pitchFamily="34" charset="0"/>
                        </a:rPr>
                        <a:t>Used an emergency department in the past 2 years</a:t>
                      </a:r>
                      <a:endParaRPr lang="en-CA" sz="1300" b="0" i="0" u="none" strike="noStrike" dirty="0">
                        <a:effectLst/>
                        <a:latin typeface="+mn-lt"/>
                        <a:cs typeface="Arial" panose="020B0604020202020204" pitchFamily="34" charset="0"/>
                      </a:endParaRPr>
                    </a:p>
                  </a:txBody>
                  <a:tcPr marL="72000" marR="36000" marT="72000" marB="7200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44%</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44%</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46%</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58%</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38%</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40%</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41%</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35%</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46%</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42%</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41%</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CA" sz="1100" b="0" i="0" u="none" strike="noStrike" dirty="0">
                          <a:solidFill>
                            <a:schemeClr val="bg1"/>
                          </a:solidFill>
                          <a:effectLst/>
                          <a:latin typeface="Arial" panose="020B0604020202020204" pitchFamily="34" charset="0"/>
                          <a:cs typeface="Arial" panose="020B0604020202020204" pitchFamily="34" charset="0"/>
                        </a:rPr>
                        <a:t>27%</a:t>
                      </a:r>
                    </a:p>
                  </a:txBody>
                  <a:tcPr marL="72000" marR="36000" marT="72000" marB="72000"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xmlns="" val="10001"/>
                  </a:ext>
                </a:extLst>
              </a:tr>
              <a:tr h="19914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300" i="0" dirty="0" smtClean="0">
                          <a:latin typeface="+mn-lt"/>
                          <a:cs typeface="Arial" panose="020B0604020202020204" pitchFamily="34" charset="0"/>
                        </a:rPr>
                        <a:t>Waited </a:t>
                      </a:r>
                      <a:r>
                        <a:rPr lang="en-US" sz="1300" b="1" i="0" dirty="0" smtClean="0">
                          <a:latin typeface="+mn-lt"/>
                          <a:cs typeface="Arial" panose="020B0604020202020204" pitchFamily="34" charset="0"/>
                        </a:rPr>
                        <a:t>4 or more hours </a:t>
                      </a:r>
                      <a:r>
                        <a:rPr lang="en-US" sz="1300" i="0" dirty="0" smtClean="0">
                          <a:latin typeface="+mn-lt"/>
                          <a:cs typeface="Arial" panose="020B0604020202020204" pitchFamily="34" charset="0"/>
                        </a:rPr>
                        <a:t>the last time they went to the</a:t>
                      </a:r>
                      <a:r>
                        <a:rPr lang="en-CA" sz="1300" i="0" dirty="0" smtClean="0">
                          <a:latin typeface="+mn-lt"/>
                          <a:cs typeface="Arial" panose="020B0604020202020204" pitchFamily="34" charset="0"/>
                        </a:rPr>
                        <a:t> hospital emergency department</a:t>
                      </a:r>
                      <a:endParaRPr lang="en-CA" sz="1300" b="0" i="0" u="none" strike="noStrike" dirty="0">
                        <a:effectLst/>
                        <a:latin typeface="+mn-lt"/>
                        <a:cs typeface="Arial" panose="020B0604020202020204" pitchFamily="34" charset="0"/>
                      </a:endParaRPr>
                    </a:p>
                  </a:txBody>
                  <a:tcPr marL="72000" marR="36000" marT="72000" marB="7200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39%</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28%</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26%</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28%</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51%</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24%</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30%</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15%</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22%</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17%</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29%</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CA" sz="1100" b="0" i="0" u="none" strike="noStrike" dirty="0">
                          <a:solidFill>
                            <a:schemeClr val="bg1"/>
                          </a:solidFill>
                          <a:effectLst/>
                          <a:latin typeface="Arial" panose="020B0604020202020204" pitchFamily="34" charset="0"/>
                          <a:cs typeface="Arial" panose="020B0604020202020204" pitchFamily="34" charset="0"/>
                        </a:rPr>
                        <a:t>11%</a:t>
                      </a:r>
                    </a:p>
                  </a:txBody>
                  <a:tcPr marL="72000" marR="36000" marT="72000" marB="72000" anchor="ctr">
                    <a:lnL w="6350" cap="flat" cmpd="sng" algn="ctr">
                      <a:solidFill>
                        <a:schemeClr val="tx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xmlns="" val="10002"/>
                  </a:ext>
                </a:extLst>
              </a:tr>
              <a:tr h="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CA" sz="1300" dirty="0" smtClean="0">
                          <a:latin typeface="+mn-lt"/>
                          <a:cs typeface="Arial" panose="020B0604020202020204" pitchFamily="34" charset="0"/>
                        </a:rPr>
                        <a:t>Last</a:t>
                      </a:r>
                      <a:r>
                        <a:rPr lang="en-CA" sz="1300" baseline="0" dirty="0" smtClean="0">
                          <a:latin typeface="+mn-lt"/>
                          <a:cs typeface="Arial" panose="020B0604020202020204" pitchFamily="34" charset="0"/>
                        </a:rPr>
                        <a:t> v</a:t>
                      </a:r>
                      <a:r>
                        <a:rPr lang="en-CA" sz="1300" dirty="0" smtClean="0">
                          <a:latin typeface="+mn-lt"/>
                          <a:cs typeface="Arial" panose="020B0604020202020204" pitchFamily="34" charset="0"/>
                        </a:rPr>
                        <a:t>isited</a:t>
                      </a:r>
                      <a:r>
                        <a:rPr lang="en-CA" sz="1300" baseline="0" dirty="0" smtClean="0">
                          <a:latin typeface="+mn-lt"/>
                          <a:cs typeface="Arial" panose="020B0604020202020204" pitchFamily="34" charset="0"/>
                        </a:rPr>
                        <a:t> an </a:t>
                      </a:r>
                      <a:r>
                        <a:rPr lang="en-CA" sz="1300" dirty="0" smtClean="0">
                          <a:latin typeface="+mn-lt"/>
                          <a:cs typeface="Arial" panose="020B0604020202020204" pitchFamily="34" charset="0"/>
                        </a:rPr>
                        <a:t>emergency department for a condition that could have been treated by providers</a:t>
                      </a:r>
                      <a:r>
                        <a:rPr lang="en-CA" sz="1300" baseline="0" dirty="0" smtClean="0">
                          <a:latin typeface="+mn-lt"/>
                          <a:cs typeface="Arial" panose="020B0604020202020204" pitchFamily="34" charset="0"/>
                        </a:rPr>
                        <a:t> at usual place of care if they had been available</a:t>
                      </a:r>
                      <a:endParaRPr lang="en-CA" sz="1300" b="0" i="0" u="none" strike="noStrike" dirty="0">
                        <a:effectLst/>
                        <a:latin typeface="+mn-lt"/>
                        <a:cs typeface="Arial" panose="020B0604020202020204" pitchFamily="34" charset="0"/>
                      </a:endParaRPr>
                    </a:p>
                  </a:txBody>
                  <a:tcPr marL="72000" marR="36000" marT="72000" marB="7200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49%</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60%</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48%</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52%</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41%</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44%</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40%</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43%</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30%</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36%</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41%</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CA" sz="1100" b="0" i="0" u="none" strike="noStrike" dirty="0">
                          <a:solidFill>
                            <a:schemeClr val="bg1"/>
                          </a:solidFill>
                          <a:effectLst/>
                          <a:latin typeface="Arial" panose="020B0604020202020204" pitchFamily="34" charset="0"/>
                          <a:cs typeface="Arial" panose="020B0604020202020204" pitchFamily="34" charset="0"/>
                        </a:rPr>
                        <a:t>34%</a:t>
                      </a:r>
                    </a:p>
                  </a:txBody>
                  <a:tcPr marL="72000" marR="36000" marT="72000" marB="72000" anchor="ctr">
                    <a:lnL w="6350" cap="flat" cmpd="sng" algn="ctr">
                      <a:solidFill>
                        <a:schemeClr val="tx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10003"/>
                  </a:ext>
                </a:extLst>
              </a:tr>
            </a:tbl>
          </a:graphicData>
        </a:graphic>
      </p:graphicFrame>
      <p:sp>
        <p:nvSpPr>
          <p:cNvPr id="3" name="TextBox 2"/>
          <p:cNvSpPr txBox="1"/>
          <p:nvPr/>
        </p:nvSpPr>
        <p:spPr>
          <a:xfrm>
            <a:off x="544563" y="5034662"/>
            <a:ext cx="7987877" cy="369332"/>
          </a:xfrm>
          <a:prstGeom prst="rect">
            <a:avLst/>
          </a:prstGeom>
          <a:noFill/>
        </p:spPr>
        <p:txBody>
          <a:bodyPr wrap="square" lIns="45720" rtlCol="0">
            <a:spAutoFit/>
          </a:bodyPr>
          <a:lstStyle/>
          <a:p>
            <a:r>
              <a:rPr lang="en-CA" sz="900" b="1" dirty="0">
                <a:latin typeface="Arial" panose="020B0604020202020204" pitchFamily="34" charset="0"/>
                <a:cs typeface="Arial" panose="020B0604020202020204" pitchFamily="34" charset="0"/>
              </a:rPr>
              <a:t>Note</a:t>
            </a:r>
          </a:p>
          <a:p>
            <a:r>
              <a:rPr lang="en-CA" sz="900" dirty="0">
                <a:latin typeface="Arial" panose="020B0604020202020204" pitchFamily="34" charset="0"/>
                <a:cs typeface="Arial" panose="020B0604020202020204" pitchFamily="34" charset="0"/>
              </a:rPr>
              <a:t>Above-average results are more desirable relative to the international average, while below-average results often indicate areas in need of improvement</a:t>
            </a:r>
            <a:r>
              <a:rPr lang="en-CA" sz="900" dirty="0" smtClean="0">
                <a:latin typeface="Arial" panose="020B0604020202020204" pitchFamily="34" charset="0"/>
                <a:cs typeface="Arial" panose="020B0604020202020204" pitchFamily="34" charset="0"/>
              </a:rPr>
              <a:t>.</a:t>
            </a:r>
            <a:endParaRPr lang="en-CA" sz="900" dirty="0">
              <a:latin typeface="Arial" panose="020B0604020202020204" pitchFamily="34" charset="0"/>
              <a:cs typeface="Arial" panose="020B0604020202020204" pitchFamily="34" charset="0"/>
            </a:endParaRPr>
          </a:p>
        </p:txBody>
      </p:sp>
      <p:grpSp>
        <p:nvGrpSpPr>
          <p:cNvPr id="35" name="Group 2"/>
          <p:cNvGrpSpPr/>
          <p:nvPr/>
        </p:nvGrpSpPr>
        <p:grpSpPr>
          <a:xfrm>
            <a:off x="448902" y="6176108"/>
            <a:ext cx="4324789" cy="261623"/>
            <a:chOff x="1559256" y="5157193"/>
            <a:chExt cx="4324789" cy="253467"/>
          </a:xfrm>
        </p:grpSpPr>
        <p:grpSp>
          <p:nvGrpSpPr>
            <p:cNvPr id="36" name="Group 3"/>
            <p:cNvGrpSpPr/>
            <p:nvPr/>
          </p:nvGrpSpPr>
          <p:grpSpPr>
            <a:xfrm>
              <a:off x="1559256" y="5157203"/>
              <a:ext cx="1598406" cy="253455"/>
              <a:chOff x="2989195" y="6289577"/>
              <a:chExt cx="1741128" cy="264692"/>
            </a:xfrm>
          </p:grpSpPr>
          <p:sp>
            <p:nvSpPr>
              <p:cNvPr id="43"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44"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37" name="Group 5"/>
            <p:cNvGrpSpPr/>
            <p:nvPr/>
          </p:nvGrpSpPr>
          <p:grpSpPr>
            <a:xfrm>
              <a:off x="2918782" y="5157206"/>
              <a:ext cx="1453097" cy="253454"/>
              <a:chOff x="4402330" y="6289581"/>
              <a:chExt cx="1741127" cy="264691"/>
            </a:xfrm>
          </p:grpSpPr>
          <p:sp>
            <p:nvSpPr>
              <p:cNvPr id="41"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42" name="Oval 11"/>
              <p:cNvSpPr/>
              <p:nvPr/>
            </p:nvSpPr>
            <p:spPr>
              <a:xfrm>
                <a:off x="4402330"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38" name="Group 7"/>
            <p:cNvGrpSpPr/>
            <p:nvPr/>
          </p:nvGrpSpPr>
          <p:grpSpPr>
            <a:xfrm>
              <a:off x="4430950" y="5157193"/>
              <a:ext cx="1453095" cy="253454"/>
              <a:chOff x="5966949" y="6289568"/>
              <a:chExt cx="1741125" cy="264691"/>
            </a:xfrm>
          </p:grpSpPr>
          <p:sp>
            <p:nvSpPr>
              <p:cNvPr id="39"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40" name="Oval 9"/>
              <p:cNvSpPr/>
              <p:nvPr/>
            </p:nvSpPr>
            <p:spPr>
              <a:xfrm>
                <a:off x="5966949"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809941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40" y="370637"/>
            <a:ext cx="6577324" cy="553998"/>
          </a:xfrm>
        </p:spPr>
        <p:txBody>
          <a:bodyPr/>
          <a:lstStyle/>
          <a:p>
            <a:r>
              <a:rPr lang="en-US" dirty="0" smtClean="0"/>
              <a:t>Wait times for specialists are longest in Canada and not improving</a:t>
            </a:r>
            <a:endParaRPr lang="en-CA" dirty="0"/>
          </a:p>
        </p:txBody>
      </p:sp>
      <p:graphicFrame>
        <p:nvGraphicFramePr>
          <p:cNvPr id="6" name="Chart 5"/>
          <p:cNvGraphicFramePr/>
          <p:nvPr>
            <p:extLst>
              <p:ext uri="{D42A27DB-BD31-4B8C-83A1-F6EECF244321}">
                <p14:modId xmlns:p14="http://schemas.microsoft.com/office/powerpoint/2010/main" val="3992466640"/>
              </p:ext>
            </p:extLst>
          </p:nvPr>
        </p:nvGraphicFramePr>
        <p:xfrm>
          <a:off x="457697" y="2495550"/>
          <a:ext cx="3600400" cy="34300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284224753"/>
              </p:ext>
            </p:extLst>
          </p:nvPr>
        </p:nvGraphicFramePr>
        <p:xfrm>
          <a:off x="4427984" y="2495550"/>
          <a:ext cx="3744416" cy="3476626"/>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Placeholder 2"/>
          <p:cNvSpPr txBox="1">
            <a:spLocks/>
          </p:cNvSpPr>
          <p:nvPr/>
        </p:nvSpPr>
        <p:spPr>
          <a:xfrm>
            <a:off x="487363" y="1435639"/>
            <a:ext cx="7685037" cy="938719"/>
          </a:xfrm>
          <a:prstGeom prst="rect">
            <a:avLst/>
          </a:prstGeom>
          <a:solidFill>
            <a:schemeClr val="bg1"/>
          </a:solidFill>
        </p:spPr>
        <p:txBody>
          <a:bodyPr vert="horz" lIns="0" tIns="45720" rIns="91440" bIns="45720" rtlCol="0" anchor="ctr" anchorCtr="0">
            <a:normAutofit/>
          </a:bodyPr>
          <a:lstStyle>
            <a:lvl1pPr marL="182880" indent="-182880" algn="l" defTabSz="914400"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j-lt"/>
                <a:ea typeface="+mn-ea"/>
                <a:cs typeface="Arial" panose="020B0604020202020204" pitchFamily="34" charset="0"/>
              </a:defRPr>
            </a:lvl1pPr>
            <a:lvl2pPr marL="365760" indent="-182880" algn="l" defTabSz="914400" rtl="0" eaLnBrk="1" latinLnBrk="0" hangingPunct="1">
              <a:lnSpc>
                <a:spcPts val="2100"/>
              </a:lnSpc>
              <a:spcBef>
                <a:spcPts val="600"/>
              </a:spcBef>
              <a:spcAft>
                <a:spcPts val="600"/>
              </a:spcAft>
              <a:buFont typeface="Arial" panose="020B0604020202020204" pitchFamily="34" charset="0"/>
              <a:buChar char="–"/>
              <a:defRPr lang="en-CA" sz="1600" kern="1200">
                <a:solidFill>
                  <a:schemeClr val="tx1"/>
                </a:solidFill>
                <a:latin typeface="+mj-lt"/>
                <a:ea typeface="+mn-ea"/>
                <a:cs typeface="Arial" panose="020B0604020202020204" pitchFamily="34" charset="0"/>
              </a:defRPr>
            </a:lvl2pPr>
            <a:lvl3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0" dirty="0"/>
              <a:t>Patients who waited </a:t>
            </a:r>
            <a:r>
              <a:rPr lang="en-US" dirty="0"/>
              <a:t>4 weeks or longer </a:t>
            </a:r>
            <a:r>
              <a:rPr lang="en-US" b="0" dirty="0"/>
              <a:t>to see a specialist, after they were </a:t>
            </a:r>
            <a:r>
              <a:rPr lang="en-US" b="0" dirty="0" smtClean="0"/>
              <a:t>advised</a:t>
            </a:r>
            <a:br>
              <a:rPr lang="en-US" b="0" dirty="0" smtClean="0"/>
            </a:br>
            <a:r>
              <a:rPr lang="en-US" b="0" dirty="0" smtClean="0"/>
              <a:t>or </a:t>
            </a:r>
            <a:r>
              <a:rPr lang="en-US" b="0" dirty="0"/>
              <a:t>decided to see one in the last 2 years </a:t>
            </a:r>
          </a:p>
        </p:txBody>
      </p:sp>
      <p:grpSp>
        <p:nvGrpSpPr>
          <p:cNvPr id="33" name="Group 2"/>
          <p:cNvGrpSpPr/>
          <p:nvPr/>
        </p:nvGrpSpPr>
        <p:grpSpPr>
          <a:xfrm>
            <a:off x="448902" y="6176108"/>
            <a:ext cx="4324789" cy="261623"/>
            <a:chOff x="1559256" y="5157193"/>
            <a:chExt cx="4324789" cy="253467"/>
          </a:xfrm>
        </p:grpSpPr>
        <p:grpSp>
          <p:nvGrpSpPr>
            <p:cNvPr id="34" name="Group 3"/>
            <p:cNvGrpSpPr/>
            <p:nvPr/>
          </p:nvGrpSpPr>
          <p:grpSpPr>
            <a:xfrm>
              <a:off x="1559256" y="5157203"/>
              <a:ext cx="1598406" cy="253455"/>
              <a:chOff x="2989195" y="6289577"/>
              <a:chExt cx="1741128" cy="264692"/>
            </a:xfrm>
          </p:grpSpPr>
          <p:sp>
            <p:nvSpPr>
              <p:cNvPr id="41"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42"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35" name="Group 5"/>
            <p:cNvGrpSpPr/>
            <p:nvPr/>
          </p:nvGrpSpPr>
          <p:grpSpPr>
            <a:xfrm>
              <a:off x="2918782" y="5157206"/>
              <a:ext cx="1453097" cy="253454"/>
              <a:chOff x="4402330" y="6289581"/>
              <a:chExt cx="1741127" cy="264691"/>
            </a:xfrm>
          </p:grpSpPr>
          <p:sp>
            <p:nvSpPr>
              <p:cNvPr id="39"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40" name="Oval 11"/>
              <p:cNvSpPr/>
              <p:nvPr/>
            </p:nvSpPr>
            <p:spPr>
              <a:xfrm>
                <a:off x="4402330"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36" name="Group 7"/>
            <p:cNvGrpSpPr/>
            <p:nvPr/>
          </p:nvGrpSpPr>
          <p:grpSpPr>
            <a:xfrm>
              <a:off x="4430950" y="5157193"/>
              <a:ext cx="1453095" cy="253454"/>
              <a:chOff x="5966949" y="6289568"/>
              <a:chExt cx="1741125" cy="264691"/>
            </a:xfrm>
          </p:grpSpPr>
          <p:sp>
            <p:nvSpPr>
              <p:cNvPr id="37"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38" name="Oval 9"/>
              <p:cNvSpPr/>
              <p:nvPr/>
            </p:nvSpPr>
            <p:spPr>
              <a:xfrm>
                <a:off x="5966949"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4609384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 times for specialists significantly longer than international average in all provinces </a:t>
            </a:r>
            <a:endParaRPr lang="en-CA" dirty="0"/>
          </a:p>
        </p:txBody>
      </p:sp>
      <p:sp>
        <p:nvSpPr>
          <p:cNvPr id="9" name="Text Placeholder 2"/>
          <p:cNvSpPr txBox="1">
            <a:spLocks/>
          </p:cNvSpPr>
          <p:nvPr/>
        </p:nvSpPr>
        <p:spPr>
          <a:xfrm>
            <a:off x="487363" y="1435639"/>
            <a:ext cx="7685037" cy="938719"/>
          </a:xfrm>
          <a:prstGeom prst="rect">
            <a:avLst/>
          </a:prstGeom>
          <a:solidFill>
            <a:schemeClr val="bg1"/>
          </a:solidFill>
        </p:spPr>
        <p:txBody>
          <a:bodyPr vert="horz" lIns="0" tIns="45720" rIns="91440" bIns="45720" rtlCol="0" anchor="ctr" anchorCtr="0">
            <a:normAutofit/>
          </a:bodyPr>
          <a:lstStyle>
            <a:lvl1pPr marL="182880" indent="-182880" algn="l" defTabSz="914400"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j-lt"/>
                <a:ea typeface="+mn-ea"/>
                <a:cs typeface="Arial" panose="020B0604020202020204" pitchFamily="34" charset="0"/>
              </a:defRPr>
            </a:lvl1pPr>
            <a:lvl2pPr marL="365760" indent="-182880" algn="l" defTabSz="914400" rtl="0" eaLnBrk="1" latinLnBrk="0" hangingPunct="1">
              <a:lnSpc>
                <a:spcPts val="2100"/>
              </a:lnSpc>
              <a:spcBef>
                <a:spcPts val="600"/>
              </a:spcBef>
              <a:spcAft>
                <a:spcPts val="600"/>
              </a:spcAft>
              <a:buFont typeface="Arial" panose="020B0604020202020204" pitchFamily="34" charset="0"/>
              <a:buChar char="–"/>
              <a:defRPr lang="en-CA" sz="1600" kern="1200">
                <a:solidFill>
                  <a:schemeClr val="tx1"/>
                </a:solidFill>
                <a:latin typeface="+mj-lt"/>
                <a:ea typeface="+mn-ea"/>
                <a:cs typeface="Arial" panose="020B0604020202020204" pitchFamily="34" charset="0"/>
              </a:defRPr>
            </a:lvl2pPr>
            <a:lvl3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0" dirty="0"/>
              <a:t>Patients who waited </a:t>
            </a:r>
            <a:r>
              <a:rPr lang="en-US" dirty="0"/>
              <a:t>4 weeks or longer</a:t>
            </a:r>
            <a:r>
              <a:rPr lang="en-US" b="0" dirty="0"/>
              <a:t> to see a specialist, after they were </a:t>
            </a:r>
            <a:r>
              <a:rPr lang="en-US" b="0" dirty="0" smtClean="0"/>
              <a:t>advised</a:t>
            </a:r>
            <a:br>
              <a:rPr lang="en-US" b="0" dirty="0" smtClean="0"/>
            </a:br>
            <a:r>
              <a:rPr lang="en-US" b="0" dirty="0" smtClean="0"/>
              <a:t>to </a:t>
            </a:r>
            <a:r>
              <a:rPr lang="en-US" b="0" dirty="0"/>
              <a:t>or decided to see one in the last 2 years </a:t>
            </a:r>
          </a:p>
        </p:txBody>
      </p:sp>
      <p:graphicFrame>
        <p:nvGraphicFramePr>
          <p:cNvPr id="10" name="Table 9"/>
          <p:cNvGraphicFramePr>
            <a:graphicFrameLocks noGrp="1"/>
          </p:cNvGraphicFramePr>
          <p:nvPr>
            <p:extLst>
              <p:ext uri="{D42A27DB-BD31-4B8C-83A1-F6EECF244321}">
                <p14:modId xmlns:p14="http://schemas.microsoft.com/office/powerpoint/2010/main" val="3407951748"/>
              </p:ext>
            </p:extLst>
          </p:nvPr>
        </p:nvGraphicFramePr>
        <p:xfrm>
          <a:off x="487363" y="2565400"/>
          <a:ext cx="6316885" cy="1007616"/>
        </p:xfrm>
        <a:graphic>
          <a:graphicData uri="http://schemas.openxmlformats.org/drawingml/2006/table">
            <a:tbl>
              <a:tblPr>
                <a:tableStyleId>{5C22544A-7EE6-4342-B048-85BDC9FD1C3A}</a:tableStyleId>
              </a:tblPr>
              <a:tblGrid>
                <a:gridCol w="490075">
                  <a:extLst>
                    <a:ext uri="{9D8B030D-6E8A-4147-A177-3AD203B41FA5}">
                      <a16:colId xmlns:a16="http://schemas.microsoft.com/office/drawing/2014/main" xmlns="" val="20000"/>
                    </a:ext>
                  </a:extLst>
                </a:gridCol>
                <a:gridCol w="541891">
                  <a:extLst>
                    <a:ext uri="{9D8B030D-6E8A-4147-A177-3AD203B41FA5}">
                      <a16:colId xmlns:a16="http://schemas.microsoft.com/office/drawing/2014/main" xmlns="" val="20001"/>
                    </a:ext>
                  </a:extLst>
                </a:gridCol>
                <a:gridCol w="490075">
                  <a:extLst>
                    <a:ext uri="{9D8B030D-6E8A-4147-A177-3AD203B41FA5}">
                      <a16:colId xmlns:a16="http://schemas.microsoft.com/office/drawing/2014/main" xmlns="" val="20002"/>
                    </a:ext>
                  </a:extLst>
                </a:gridCol>
                <a:gridCol w="491662">
                  <a:extLst>
                    <a:ext uri="{9D8B030D-6E8A-4147-A177-3AD203B41FA5}">
                      <a16:colId xmlns:a16="http://schemas.microsoft.com/office/drawing/2014/main" xmlns="" val="20003"/>
                    </a:ext>
                  </a:extLst>
                </a:gridCol>
                <a:gridCol w="526588">
                  <a:extLst>
                    <a:ext uri="{9D8B030D-6E8A-4147-A177-3AD203B41FA5}">
                      <a16:colId xmlns:a16="http://schemas.microsoft.com/office/drawing/2014/main" xmlns="" val="20004"/>
                    </a:ext>
                  </a:extLst>
                </a:gridCol>
                <a:gridCol w="493250">
                  <a:extLst>
                    <a:ext uri="{9D8B030D-6E8A-4147-A177-3AD203B41FA5}">
                      <a16:colId xmlns:a16="http://schemas.microsoft.com/office/drawing/2014/main" xmlns="" val="20005"/>
                    </a:ext>
                  </a:extLst>
                </a:gridCol>
                <a:gridCol w="534525">
                  <a:extLst>
                    <a:ext uri="{9D8B030D-6E8A-4147-A177-3AD203B41FA5}">
                      <a16:colId xmlns:a16="http://schemas.microsoft.com/office/drawing/2014/main" xmlns="" val="20006"/>
                    </a:ext>
                  </a:extLst>
                </a:gridCol>
                <a:gridCol w="583738">
                  <a:extLst>
                    <a:ext uri="{9D8B030D-6E8A-4147-A177-3AD203B41FA5}">
                      <a16:colId xmlns:a16="http://schemas.microsoft.com/office/drawing/2014/main" xmlns="" val="20007"/>
                    </a:ext>
                  </a:extLst>
                </a:gridCol>
                <a:gridCol w="517062">
                  <a:extLst>
                    <a:ext uri="{9D8B030D-6E8A-4147-A177-3AD203B41FA5}">
                      <a16:colId xmlns:a16="http://schemas.microsoft.com/office/drawing/2014/main" xmlns="" val="20008"/>
                    </a:ext>
                  </a:extLst>
                </a:gridCol>
                <a:gridCol w="491662">
                  <a:extLst>
                    <a:ext uri="{9D8B030D-6E8A-4147-A177-3AD203B41FA5}">
                      <a16:colId xmlns:a16="http://schemas.microsoft.com/office/drawing/2014/main" xmlns="" val="20009"/>
                    </a:ext>
                  </a:extLst>
                </a:gridCol>
                <a:gridCol w="517062">
                  <a:extLst>
                    <a:ext uri="{9D8B030D-6E8A-4147-A177-3AD203B41FA5}">
                      <a16:colId xmlns:a16="http://schemas.microsoft.com/office/drawing/2014/main" xmlns="" val="20010"/>
                    </a:ext>
                  </a:extLst>
                </a:gridCol>
                <a:gridCol w="639295">
                  <a:extLst>
                    <a:ext uri="{9D8B030D-6E8A-4147-A177-3AD203B41FA5}">
                      <a16:colId xmlns:a16="http://schemas.microsoft.com/office/drawing/2014/main" xmlns="" val="20011"/>
                    </a:ext>
                  </a:extLst>
                </a:gridCol>
              </a:tblGrid>
              <a:tr h="554807">
                <a:tc>
                  <a:txBody>
                    <a:bodyPr/>
                    <a:lstStyle/>
                    <a:p>
                      <a:pPr algn="ctr" fontAlgn="b"/>
                      <a:r>
                        <a:rPr lang="en-CA" sz="1300" b="1" u="none" strike="noStrike" dirty="0">
                          <a:effectLst/>
                          <a:latin typeface="+mn-lt"/>
                          <a:cs typeface="Arial" panose="020B0604020202020204" pitchFamily="34" charset="0"/>
                        </a:rPr>
                        <a:t>N.L.</a:t>
                      </a:r>
                      <a:endParaRPr lang="en-CA" sz="1300" b="1" i="0" u="none" strike="noStrike" dirty="0">
                        <a:effectLst/>
                        <a:latin typeface="+mn-lt"/>
                        <a:cs typeface="Arial" panose="020B0604020202020204" pitchFamily="34" charset="0"/>
                      </a:endParaRPr>
                    </a:p>
                  </a:txBody>
                  <a:tcPr marL="72000" marR="72000" marT="72000" marB="72000" anchor="b">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300" b="1" u="none" strike="noStrike" dirty="0" smtClean="0">
                          <a:effectLst/>
                          <a:latin typeface="+mn-lt"/>
                          <a:cs typeface="Arial" panose="020B0604020202020204" pitchFamily="34" charset="0"/>
                        </a:rPr>
                        <a:t>P.E.I.</a:t>
                      </a:r>
                      <a:endParaRPr lang="en-CA" sz="1300" b="1" i="0" u="none" strike="noStrike" dirty="0">
                        <a:effectLst/>
                        <a:latin typeface="+mn-lt"/>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300" b="1" u="none" strike="noStrike" dirty="0">
                          <a:effectLst/>
                          <a:latin typeface="+mn-lt"/>
                          <a:cs typeface="Arial" panose="020B0604020202020204" pitchFamily="34" charset="0"/>
                        </a:rPr>
                        <a:t>N.S.</a:t>
                      </a:r>
                      <a:endParaRPr lang="en-CA" sz="1300" b="1" i="0" u="none" strike="noStrike" dirty="0">
                        <a:effectLst/>
                        <a:latin typeface="+mn-lt"/>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300" b="1" u="none" strike="noStrike" dirty="0">
                          <a:effectLst/>
                          <a:latin typeface="+mn-lt"/>
                          <a:cs typeface="Arial" panose="020B0604020202020204" pitchFamily="34" charset="0"/>
                        </a:rPr>
                        <a:t>N.B.</a:t>
                      </a:r>
                      <a:endParaRPr lang="en-CA" sz="1300" b="1" i="0" u="none" strike="noStrike" dirty="0">
                        <a:effectLst/>
                        <a:latin typeface="+mn-lt"/>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300" b="1" u="none" strike="noStrike" dirty="0">
                          <a:effectLst/>
                          <a:latin typeface="+mn-lt"/>
                          <a:cs typeface="Arial" panose="020B0604020202020204" pitchFamily="34" charset="0"/>
                        </a:rPr>
                        <a:t>Que.</a:t>
                      </a:r>
                      <a:endParaRPr lang="en-CA" sz="1300" b="1" i="0" u="none" strike="noStrike" dirty="0">
                        <a:effectLst/>
                        <a:latin typeface="+mn-lt"/>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300" b="1" u="none" strike="noStrike" dirty="0">
                          <a:effectLst/>
                          <a:latin typeface="+mn-lt"/>
                          <a:cs typeface="Arial" panose="020B0604020202020204" pitchFamily="34" charset="0"/>
                        </a:rPr>
                        <a:t>Ont.</a:t>
                      </a:r>
                      <a:endParaRPr lang="en-CA" sz="1300" b="1" i="0" u="none" strike="noStrike" dirty="0">
                        <a:effectLst/>
                        <a:latin typeface="+mn-lt"/>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300" b="1" u="none" strike="noStrike" dirty="0">
                          <a:effectLst/>
                          <a:latin typeface="+mn-lt"/>
                          <a:cs typeface="Arial" panose="020B0604020202020204" pitchFamily="34" charset="0"/>
                        </a:rPr>
                        <a:t>Man.</a:t>
                      </a:r>
                      <a:endParaRPr lang="en-CA" sz="1300" b="1" i="0" u="none" strike="noStrike" dirty="0">
                        <a:effectLst/>
                        <a:latin typeface="+mn-lt"/>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300" b="1" u="none" strike="noStrike" dirty="0">
                          <a:effectLst/>
                          <a:latin typeface="+mn-lt"/>
                          <a:cs typeface="Arial" panose="020B0604020202020204" pitchFamily="34" charset="0"/>
                        </a:rPr>
                        <a:t>Sask.</a:t>
                      </a:r>
                      <a:endParaRPr lang="en-CA" sz="1300" b="1" i="0" u="none" strike="noStrike" dirty="0">
                        <a:effectLst/>
                        <a:latin typeface="+mn-lt"/>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300" b="1" u="none" strike="noStrike" dirty="0">
                          <a:effectLst/>
                          <a:latin typeface="+mn-lt"/>
                          <a:cs typeface="Arial" panose="020B0604020202020204" pitchFamily="34" charset="0"/>
                        </a:rPr>
                        <a:t>Alta.</a:t>
                      </a:r>
                      <a:endParaRPr lang="en-CA" sz="1300" b="1" i="0" u="none" strike="noStrike" dirty="0">
                        <a:effectLst/>
                        <a:latin typeface="+mn-lt"/>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300" b="1" u="none" strike="noStrike" dirty="0">
                          <a:effectLst/>
                          <a:latin typeface="+mn-lt"/>
                          <a:cs typeface="Arial" panose="020B0604020202020204" pitchFamily="34" charset="0"/>
                        </a:rPr>
                        <a:t>B.C.</a:t>
                      </a:r>
                      <a:endParaRPr lang="en-CA" sz="1300" b="1" i="0" u="none" strike="noStrike" dirty="0">
                        <a:effectLst/>
                        <a:latin typeface="+mn-lt"/>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300" b="1" u="none" strike="noStrike" dirty="0" smtClean="0">
                          <a:effectLst/>
                          <a:latin typeface="+mn-lt"/>
                          <a:cs typeface="Arial" panose="020B0604020202020204" pitchFamily="34" charset="0"/>
                        </a:rPr>
                        <a:t>Can.</a:t>
                      </a:r>
                      <a:endParaRPr lang="en-CA" sz="1300" b="1" i="0" u="none" strike="noStrike" dirty="0">
                        <a:effectLst/>
                        <a:latin typeface="+mn-lt"/>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300" b="1" u="none" strike="noStrike" dirty="0" smtClean="0">
                          <a:effectLst/>
                          <a:latin typeface="+mn-lt"/>
                          <a:cs typeface="Arial" panose="020B0604020202020204" pitchFamily="34" charset="0"/>
                        </a:rPr>
                        <a:t>CMWF avg.</a:t>
                      </a:r>
                      <a:endParaRPr lang="en-CA" sz="1300" b="1" i="0" u="none" strike="noStrike" dirty="0">
                        <a:effectLst/>
                        <a:latin typeface="+mn-lt"/>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452809">
                <a:tc>
                  <a:txBody>
                    <a:bodyPr/>
                    <a:lstStyle/>
                    <a:p>
                      <a:pPr algn="ctr" fontAlgn="b"/>
                      <a:r>
                        <a:rPr lang="en-CA" sz="1100" b="0" i="0" u="none" strike="noStrike" dirty="0">
                          <a:effectLst/>
                          <a:latin typeface="Arial" panose="020B0604020202020204" pitchFamily="34" charset="0"/>
                          <a:cs typeface="Arial" panose="020B0604020202020204" pitchFamily="34" charset="0"/>
                        </a:rPr>
                        <a:t>67%</a:t>
                      </a:r>
                    </a:p>
                  </a:txBody>
                  <a:tcPr marL="72000" marR="72000" marT="72000" marB="7200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55%</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48%</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62%</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59%</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57%</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62%</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48%</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49%</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51%</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56%</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100" b="0" i="0" u="none" strike="noStrike" dirty="0">
                          <a:solidFill>
                            <a:schemeClr val="bg1"/>
                          </a:solidFill>
                          <a:effectLst/>
                          <a:latin typeface="Arial" panose="020B0604020202020204" pitchFamily="34" charset="0"/>
                          <a:cs typeface="Arial" panose="020B0604020202020204" pitchFamily="34" charset="0"/>
                        </a:rPr>
                        <a:t>36%</a:t>
                      </a:r>
                    </a:p>
                  </a:txBody>
                  <a:tcPr marL="72000" marR="72000" marT="72000" marB="72000"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10001"/>
                  </a:ext>
                </a:extLst>
              </a:tr>
            </a:tbl>
          </a:graphicData>
        </a:graphic>
      </p:graphicFrame>
      <p:grpSp>
        <p:nvGrpSpPr>
          <p:cNvPr id="32" name="Group 2"/>
          <p:cNvGrpSpPr/>
          <p:nvPr/>
        </p:nvGrpSpPr>
        <p:grpSpPr>
          <a:xfrm>
            <a:off x="448902" y="6176108"/>
            <a:ext cx="4324789" cy="261623"/>
            <a:chOff x="1559256" y="5157193"/>
            <a:chExt cx="4324789" cy="253467"/>
          </a:xfrm>
        </p:grpSpPr>
        <p:grpSp>
          <p:nvGrpSpPr>
            <p:cNvPr id="33" name="Group 3"/>
            <p:cNvGrpSpPr/>
            <p:nvPr/>
          </p:nvGrpSpPr>
          <p:grpSpPr>
            <a:xfrm>
              <a:off x="1559256" y="5157203"/>
              <a:ext cx="1598406" cy="253455"/>
              <a:chOff x="2989195" y="6289577"/>
              <a:chExt cx="1741128" cy="264692"/>
            </a:xfrm>
          </p:grpSpPr>
          <p:sp>
            <p:nvSpPr>
              <p:cNvPr id="40"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41"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34" name="Group 5"/>
            <p:cNvGrpSpPr/>
            <p:nvPr/>
          </p:nvGrpSpPr>
          <p:grpSpPr>
            <a:xfrm>
              <a:off x="2918782" y="5157206"/>
              <a:ext cx="1453097" cy="253454"/>
              <a:chOff x="4402330" y="6289581"/>
              <a:chExt cx="1741127" cy="264691"/>
            </a:xfrm>
          </p:grpSpPr>
          <p:sp>
            <p:nvSpPr>
              <p:cNvPr id="38"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39" name="Oval 11"/>
              <p:cNvSpPr/>
              <p:nvPr/>
            </p:nvSpPr>
            <p:spPr>
              <a:xfrm>
                <a:off x="4402330"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35" name="Group 7"/>
            <p:cNvGrpSpPr/>
            <p:nvPr/>
          </p:nvGrpSpPr>
          <p:grpSpPr>
            <a:xfrm>
              <a:off x="4430950" y="5157193"/>
              <a:ext cx="1453095" cy="253454"/>
              <a:chOff x="5966949" y="6289568"/>
              <a:chExt cx="1741125" cy="264691"/>
            </a:xfrm>
          </p:grpSpPr>
          <p:sp>
            <p:nvSpPr>
              <p:cNvPr id="36"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37" name="Oval 9"/>
              <p:cNvSpPr/>
              <p:nvPr/>
            </p:nvSpPr>
            <p:spPr>
              <a:xfrm>
                <a:off x="5966949"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16" name="TextBox 15"/>
          <p:cNvSpPr txBox="1"/>
          <p:nvPr/>
        </p:nvSpPr>
        <p:spPr>
          <a:xfrm>
            <a:off x="467545" y="3615407"/>
            <a:ext cx="6336704" cy="507831"/>
          </a:xfrm>
          <a:prstGeom prst="rect">
            <a:avLst/>
          </a:prstGeom>
          <a:noFill/>
        </p:spPr>
        <p:txBody>
          <a:bodyPr wrap="square" lIns="45720" rtlCol="0">
            <a:spAutoFit/>
          </a:bodyPr>
          <a:lstStyle/>
          <a:p>
            <a:r>
              <a:rPr lang="en-CA" sz="900" b="1" dirty="0">
                <a:latin typeface="Arial" panose="020B0604020202020204" pitchFamily="34" charset="0"/>
                <a:cs typeface="Arial" panose="020B0604020202020204" pitchFamily="34" charset="0"/>
              </a:rPr>
              <a:t>Note</a:t>
            </a:r>
          </a:p>
          <a:p>
            <a:r>
              <a:rPr lang="en-CA" sz="900" dirty="0">
                <a:latin typeface="Arial" panose="020B0604020202020204" pitchFamily="34" charset="0"/>
                <a:cs typeface="Arial" panose="020B0604020202020204" pitchFamily="34" charset="0"/>
              </a:rPr>
              <a:t>Above-average results are more desirable relative to the international average, while below-average results often indicate areas in need of improvement</a:t>
            </a:r>
            <a:r>
              <a:rPr lang="en-CA" sz="900" dirty="0" smtClean="0">
                <a:latin typeface="Arial" panose="020B0604020202020204" pitchFamily="34" charset="0"/>
                <a:cs typeface="Arial" panose="020B0604020202020204" pitchFamily="34" charset="0"/>
              </a:rPr>
              <a:t>.</a:t>
            </a:r>
            <a:endParaRPr lang="en-CA" sz="9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6" y="4123238"/>
            <a:ext cx="1728192" cy="1872357"/>
          </a:xfrm>
          <a:prstGeom prst="rect">
            <a:avLst/>
          </a:prstGeom>
        </p:spPr>
      </p:pic>
    </p:spTree>
    <p:extLst>
      <p:ext uri="{BB962C8B-B14F-4D97-AF65-F5344CB8AC3E}">
        <p14:creationId xmlns:p14="http://schemas.microsoft.com/office/powerpoint/2010/main" val="36624455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40" y="370637"/>
            <a:ext cx="8229600" cy="1015663"/>
          </a:xfrm>
        </p:spPr>
        <p:txBody>
          <a:bodyPr/>
          <a:lstStyle/>
          <a:p>
            <a:r>
              <a:rPr lang="en-CA" dirty="0" smtClean="0"/>
              <a:t>Wait times are longer than average in Canada for all elective surgeries</a:t>
            </a:r>
            <a:endParaRPr lang="en-CA" dirty="0"/>
          </a:p>
        </p:txBody>
      </p:sp>
      <p:grpSp>
        <p:nvGrpSpPr>
          <p:cNvPr id="3" name="Group 2"/>
          <p:cNvGrpSpPr/>
          <p:nvPr/>
        </p:nvGrpSpPr>
        <p:grpSpPr>
          <a:xfrm>
            <a:off x="4715145" y="1556792"/>
            <a:ext cx="4177335" cy="3557905"/>
            <a:chOff x="4571129" y="2533650"/>
            <a:chExt cx="4177335" cy="3557905"/>
          </a:xfrm>
        </p:grpSpPr>
        <p:graphicFrame>
          <p:nvGraphicFramePr>
            <p:cNvPr id="10" name="Chart 9"/>
            <p:cNvGraphicFramePr/>
            <p:nvPr>
              <p:extLst>
                <p:ext uri="{D42A27DB-BD31-4B8C-83A1-F6EECF244321}">
                  <p14:modId xmlns:p14="http://schemas.microsoft.com/office/powerpoint/2010/main" val="2755050968"/>
                </p:ext>
              </p:extLst>
            </p:nvPr>
          </p:nvGraphicFramePr>
          <p:xfrm>
            <a:off x="4571129" y="2533650"/>
            <a:ext cx="4177335" cy="2767559"/>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715146" y="5445224"/>
              <a:ext cx="4032448" cy="646331"/>
            </a:xfrm>
            <a:prstGeom prst="rect">
              <a:avLst/>
            </a:prstGeom>
          </p:spPr>
          <p:txBody>
            <a:bodyPr wrap="square">
              <a:spAutoFit/>
            </a:bodyPr>
            <a:lstStyle/>
            <a:p>
              <a:r>
                <a:rPr lang="en-CA" sz="900" b="1" dirty="0">
                  <a:latin typeface="Arial" panose="020B0604020202020204" pitchFamily="34" charset="0"/>
                  <a:cs typeface="Arial" panose="020B0604020202020204" pitchFamily="34" charset="0"/>
                </a:rPr>
                <a:t>Note</a:t>
              </a:r>
            </a:p>
            <a:p>
              <a:r>
                <a:rPr lang="en-CA" sz="900" dirty="0" smtClean="0">
                  <a:latin typeface="Arial" panose="020B0604020202020204" pitchFamily="34" charset="0"/>
                  <a:cs typeface="Arial" panose="020B0604020202020204" pitchFamily="34" charset="0"/>
                </a:rPr>
                <a:t>The </a:t>
              </a:r>
              <a:r>
                <a:rPr lang="en-CA" sz="900" dirty="0">
                  <a:latin typeface="Arial" panose="020B0604020202020204" pitchFamily="34" charset="0"/>
                  <a:cs typeface="Arial" panose="020B0604020202020204" pitchFamily="34" charset="0"/>
                </a:rPr>
                <a:t>Commonwealth Fund average </a:t>
              </a:r>
              <a:r>
                <a:rPr lang="en-CA" sz="900" dirty="0" smtClean="0">
                  <a:latin typeface="Arial" panose="020B0604020202020204" pitchFamily="34" charset="0"/>
                  <a:cs typeface="Arial" panose="020B0604020202020204" pitchFamily="34" charset="0"/>
                </a:rPr>
                <a:t>median wait time is </a:t>
              </a:r>
              <a:r>
                <a:rPr lang="en-CA" sz="900" dirty="0">
                  <a:latin typeface="Arial" panose="020B0604020202020204" pitchFamily="34" charset="0"/>
                  <a:cs typeface="Arial" panose="020B0604020202020204" pitchFamily="34" charset="0"/>
                </a:rPr>
                <a:t>calculated </a:t>
              </a:r>
              <a:r>
                <a:rPr lang="en-CA" sz="900" dirty="0" smtClean="0">
                  <a:latin typeface="Arial" panose="020B0604020202020204" pitchFamily="34" charset="0"/>
                  <a:cs typeface="Arial" panose="020B0604020202020204" pitchFamily="34" charset="0"/>
                </a:rPr>
                <a:t>using  the </a:t>
              </a:r>
              <a:r>
                <a:rPr lang="en-CA" sz="900" dirty="0">
                  <a:latin typeface="Arial" panose="020B0604020202020204" pitchFamily="34" charset="0"/>
                  <a:cs typeface="Arial" panose="020B0604020202020204" pitchFamily="34" charset="0"/>
                </a:rPr>
                <a:t>following countries: Australia, Canada, </a:t>
              </a:r>
              <a:r>
                <a:rPr lang="en-CA" sz="900" dirty="0" smtClean="0">
                  <a:latin typeface="Arial" panose="020B0604020202020204" pitchFamily="34" charset="0"/>
                  <a:cs typeface="Arial" panose="020B0604020202020204" pitchFamily="34" charset="0"/>
                </a:rPr>
                <a:t>New Zealand</a:t>
              </a:r>
              <a:r>
                <a:rPr lang="en-CA" sz="900" dirty="0">
                  <a:latin typeface="Arial" panose="020B0604020202020204" pitchFamily="34" charset="0"/>
                  <a:cs typeface="Arial" panose="020B0604020202020204" pitchFamily="34" charset="0"/>
                </a:rPr>
                <a:t>, Norway and  </a:t>
              </a:r>
              <a:r>
                <a:rPr lang="en-CA" sz="900" dirty="0" smtClean="0">
                  <a:latin typeface="Arial" panose="020B0604020202020204" pitchFamily="34" charset="0"/>
                  <a:cs typeface="Arial" panose="020B0604020202020204" pitchFamily="34" charset="0"/>
                </a:rPr>
                <a:t>the </a:t>
              </a:r>
              <a:r>
                <a:rPr lang="en-CA" sz="900" dirty="0">
                  <a:latin typeface="Arial" panose="020B0604020202020204" pitchFamily="34" charset="0"/>
                  <a:cs typeface="Arial" panose="020B0604020202020204" pitchFamily="34" charset="0"/>
                </a:rPr>
                <a:t>United Kingdom</a:t>
              </a:r>
              <a:r>
                <a:rPr lang="en-CA" sz="900" dirty="0" smtClean="0">
                  <a:latin typeface="Arial" panose="020B0604020202020204" pitchFamily="34" charset="0"/>
                  <a:cs typeface="Arial" panose="020B0604020202020204" pitchFamily="34" charset="0"/>
                </a:rPr>
                <a:t>.</a:t>
              </a:r>
              <a:r>
                <a:rPr lang="en-CA" sz="900" dirty="0">
                  <a:solidFill>
                    <a:srgbClr val="FF0000"/>
                  </a:solidFill>
                  <a:latin typeface="Arial" panose="020B0604020202020204" pitchFamily="34" charset="0"/>
                  <a:cs typeface="Arial" panose="020B0604020202020204" pitchFamily="34" charset="0"/>
                </a:rPr>
                <a:t> </a:t>
              </a:r>
              <a:r>
                <a:rPr lang="en-CA" sz="900" dirty="0" smtClean="0">
                  <a:latin typeface="Arial" panose="020B0604020202020204" pitchFamily="34" charset="0"/>
                  <a:cs typeface="Arial" panose="020B0604020202020204" pitchFamily="34" charset="0"/>
                </a:rPr>
                <a:t>(Sources: OECD and CIHI*)</a:t>
              </a:r>
              <a:endParaRPr lang="en-CA" sz="900" dirty="0">
                <a:latin typeface="Arial" panose="020B0604020202020204" pitchFamily="34" charset="0"/>
                <a:cs typeface="Arial" panose="020B0604020202020204" pitchFamily="34" charset="0"/>
              </a:endParaRPr>
            </a:p>
          </p:txBody>
        </p:sp>
      </p:grpSp>
      <p:sp>
        <p:nvSpPr>
          <p:cNvPr id="23" name="TextBox 22"/>
          <p:cNvSpPr txBox="1"/>
          <p:nvPr/>
        </p:nvSpPr>
        <p:spPr>
          <a:xfrm>
            <a:off x="611560" y="1484784"/>
            <a:ext cx="3742829" cy="648997"/>
          </a:xfrm>
          <a:prstGeom prst="rect">
            <a:avLst/>
          </a:prstGeom>
          <a:noFill/>
          <a:ln w="6350">
            <a:noFill/>
          </a:ln>
        </p:spPr>
        <p:txBody>
          <a:bodyPr wrap="square" lIns="108000" tIns="108000" rIns="108000" bIns="108000" rtlCol="0">
            <a:spAutoFit/>
          </a:bodyPr>
          <a:lstStyle/>
          <a:p>
            <a:r>
              <a:rPr lang="en-US" sz="1400" dirty="0">
                <a:solidFill>
                  <a:srgbClr val="365254"/>
                </a:solidFill>
              </a:rPr>
              <a:t>Patients who waited </a:t>
            </a:r>
            <a:r>
              <a:rPr lang="en-US" sz="1400" b="1" dirty="0">
                <a:solidFill>
                  <a:srgbClr val="365254"/>
                </a:solidFill>
              </a:rPr>
              <a:t>4 months or longer </a:t>
            </a:r>
            <a:r>
              <a:rPr lang="en-US" sz="1400" b="1" dirty="0" smtClean="0">
                <a:solidFill>
                  <a:srgbClr val="365254"/>
                </a:solidFill>
              </a:rPr>
              <a:t/>
            </a:r>
            <a:br>
              <a:rPr lang="en-US" sz="1400" b="1" dirty="0" smtClean="0">
                <a:solidFill>
                  <a:srgbClr val="365254"/>
                </a:solidFill>
              </a:rPr>
            </a:br>
            <a:r>
              <a:rPr lang="en-US" sz="1400" dirty="0" smtClean="0">
                <a:solidFill>
                  <a:srgbClr val="365254"/>
                </a:solidFill>
              </a:rPr>
              <a:t>for </a:t>
            </a:r>
            <a:r>
              <a:rPr lang="en-US" sz="1400" dirty="0">
                <a:solidFill>
                  <a:srgbClr val="365254"/>
                </a:solidFill>
              </a:rPr>
              <a:t>elective surgery in last 2 </a:t>
            </a:r>
            <a:r>
              <a:rPr lang="en-US" sz="1400" dirty="0" smtClean="0">
                <a:solidFill>
                  <a:srgbClr val="365254"/>
                </a:solidFill>
              </a:rPr>
              <a:t>years (2016)</a:t>
            </a:r>
            <a:endParaRPr lang="en-US" sz="1400" dirty="0">
              <a:solidFill>
                <a:srgbClr val="365254"/>
              </a:solidFill>
            </a:endParaRPr>
          </a:p>
        </p:txBody>
      </p:sp>
      <p:grpSp>
        <p:nvGrpSpPr>
          <p:cNvPr id="34" name="Group 2"/>
          <p:cNvGrpSpPr/>
          <p:nvPr/>
        </p:nvGrpSpPr>
        <p:grpSpPr>
          <a:xfrm>
            <a:off x="448902" y="6176108"/>
            <a:ext cx="4324789" cy="261623"/>
            <a:chOff x="1559256" y="5157193"/>
            <a:chExt cx="4324789" cy="253467"/>
          </a:xfrm>
        </p:grpSpPr>
        <p:grpSp>
          <p:nvGrpSpPr>
            <p:cNvPr id="35" name="Group 3"/>
            <p:cNvGrpSpPr/>
            <p:nvPr/>
          </p:nvGrpSpPr>
          <p:grpSpPr>
            <a:xfrm>
              <a:off x="1559256" y="5157203"/>
              <a:ext cx="1598406" cy="253455"/>
              <a:chOff x="2989195" y="6289577"/>
              <a:chExt cx="1741128" cy="264692"/>
            </a:xfrm>
          </p:grpSpPr>
          <p:sp>
            <p:nvSpPr>
              <p:cNvPr id="42"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43"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36" name="Group 5"/>
            <p:cNvGrpSpPr/>
            <p:nvPr/>
          </p:nvGrpSpPr>
          <p:grpSpPr>
            <a:xfrm>
              <a:off x="2918782" y="5157206"/>
              <a:ext cx="1453097" cy="253454"/>
              <a:chOff x="4402330" y="6289581"/>
              <a:chExt cx="1741127" cy="264691"/>
            </a:xfrm>
          </p:grpSpPr>
          <p:sp>
            <p:nvSpPr>
              <p:cNvPr id="40"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41" name="Oval 11"/>
              <p:cNvSpPr/>
              <p:nvPr/>
            </p:nvSpPr>
            <p:spPr>
              <a:xfrm>
                <a:off x="4402330"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37" name="Group 7"/>
            <p:cNvGrpSpPr/>
            <p:nvPr/>
          </p:nvGrpSpPr>
          <p:grpSpPr>
            <a:xfrm>
              <a:off x="4430950" y="5157193"/>
              <a:ext cx="1453095" cy="253454"/>
              <a:chOff x="5966949" y="6289568"/>
              <a:chExt cx="1741125" cy="264691"/>
            </a:xfrm>
          </p:grpSpPr>
          <p:sp>
            <p:nvSpPr>
              <p:cNvPr id="38"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39" name="Oval 9"/>
              <p:cNvSpPr/>
              <p:nvPr/>
            </p:nvSpPr>
            <p:spPr>
              <a:xfrm>
                <a:off x="5966949"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grpSp>
        <p:nvGrpSpPr>
          <p:cNvPr id="7" name="Group 6"/>
          <p:cNvGrpSpPr/>
          <p:nvPr/>
        </p:nvGrpSpPr>
        <p:grpSpPr>
          <a:xfrm>
            <a:off x="414050" y="1944217"/>
            <a:ext cx="3653894" cy="3428999"/>
            <a:chOff x="414050" y="1944217"/>
            <a:chExt cx="3653894" cy="3428999"/>
          </a:xfrm>
        </p:grpSpPr>
        <p:graphicFrame>
          <p:nvGraphicFramePr>
            <p:cNvPr id="5" name="Chart 4"/>
            <p:cNvGraphicFramePr/>
            <p:nvPr>
              <p:extLst>
                <p:ext uri="{D42A27DB-BD31-4B8C-83A1-F6EECF244321}">
                  <p14:modId xmlns:p14="http://schemas.microsoft.com/office/powerpoint/2010/main" val="1739271868"/>
                </p:ext>
              </p:extLst>
            </p:nvPr>
          </p:nvGraphicFramePr>
          <p:xfrm>
            <a:off x="467544" y="1944217"/>
            <a:ext cx="3600400" cy="3428999"/>
          </p:xfrm>
          <a:graphic>
            <a:graphicData uri="http://schemas.openxmlformats.org/drawingml/2006/chart">
              <c:chart xmlns:c="http://schemas.openxmlformats.org/drawingml/2006/chart" xmlns:r="http://schemas.openxmlformats.org/officeDocument/2006/relationships" r:id="rId4"/>
            </a:graphicData>
          </a:graphic>
        </p:graphicFrame>
        <p:cxnSp>
          <p:nvCxnSpPr>
            <p:cNvPr id="18" name="Straight Arrow Connector 17"/>
            <p:cNvCxnSpPr/>
            <p:nvPr/>
          </p:nvCxnSpPr>
          <p:spPr>
            <a:xfrm flipV="1">
              <a:off x="598716" y="2492896"/>
              <a:ext cx="0" cy="26882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0800000">
              <a:off x="414050" y="3428998"/>
              <a:ext cx="369332" cy="864097"/>
            </a:xfrm>
            <a:prstGeom prst="rect">
              <a:avLst/>
            </a:prstGeom>
            <a:solidFill>
              <a:schemeClr val="bg1"/>
            </a:solidFill>
          </p:spPr>
          <p:txBody>
            <a:bodyPr vert="eaVert" wrap="square" rtlCol="0">
              <a:spAutoFit/>
            </a:bodyPr>
            <a:lstStyle/>
            <a:p>
              <a:pPr algn="ctr"/>
              <a:r>
                <a:rPr lang="en-CA" sz="1200" dirty="0" smtClean="0">
                  <a:latin typeface="Arial" panose="020B0604020202020204" pitchFamily="34" charset="0"/>
                  <a:cs typeface="Arial" panose="020B0604020202020204" pitchFamily="34" charset="0"/>
                </a:rPr>
                <a:t>Desirable </a:t>
              </a:r>
              <a:endParaRPr lang="en-CA" sz="1200" dirty="0">
                <a:latin typeface="Arial" panose="020B0604020202020204" pitchFamily="34" charset="0"/>
                <a:cs typeface="Arial" panose="020B0604020202020204" pitchFamily="34" charset="0"/>
              </a:endParaRPr>
            </a:p>
          </p:txBody>
        </p:sp>
      </p:grpSp>
      <p:sp>
        <p:nvSpPr>
          <p:cNvPr id="21" name="TextBox 20"/>
          <p:cNvSpPr txBox="1"/>
          <p:nvPr/>
        </p:nvSpPr>
        <p:spPr>
          <a:xfrm>
            <a:off x="4932040" y="5281313"/>
            <a:ext cx="3816424" cy="1244031"/>
          </a:xfrm>
          <a:prstGeom prst="rect">
            <a:avLst/>
          </a:prstGeom>
          <a:noFill/>
          <a:ln w="6350">
            <a:solidFill>
              <a:srgbClr val="969696"/>
            </a:solidFill>
          </a:ln>
        </p:spPr>
        <p:txBody>
          <a:bodyPr wrap="square" lIns="108000" tIns="108000" rIns="108000" bIns="108000" rtlCol="0">
            <a:spAutoFit/>
          </a:bodyPr>
          <a:lstStyle/>
          <a:p>
            <a:pPr>
              <a:lnSpc>
                <a:spcPts val="2000"/>
              </a:lnSpc>
            </a:pPr>
            <a:r>
              <a:rPr lang="en-US" sz="1400" dirty="0"/>
              <a:t>While Canada performs better when it comes to wait times for priority procedures (cataract, </a:t>
            </a:r>
            <a:r>
              <a:rPr lang="en-US" sz="1400" dirty="0" smtClean="0"/>
              <a:t>hip and </a:t>
            </a:r>
            <a:r>
              <a:rPr lang="en-US" sz="1400" dirty="0"/>
              <a:t>knee), these procedures account for </a:t>
            </a:r>
            <a:r>
              <a:rPr lang="en-US" sz="1400" dirty="0" smtClean="0"/>
              <a:t>less than </a:t>
            </a:r>
            <a:r>
              <a:rPr lang="en-US" sz="1400" dirty="0"/>
              <a:t>half of elective surgeries in Canada.*</a:t>
            </a:r>
          </a:p>
        </p:txBody>
      </p:sp>
    </p:spTree>
    <p:extLst>
      <p:ext uri="{BB962C8B-B14F-4D97-AF65-F5344CB8AC3E}">
        <p14:creationId xmlns:p14="http://schemas.microsoft.com/office/powerpoint/2010/main" val="3193843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1186954" y="2286000"/>
            <a:ext cx="7957046" cy="2836735"/>
          </a:xfrm>
        </p:spPr>
        <p:txBody>
          <a:bodyPr/>
          <a:lstStyle/>
          <a:p>
            <a:pPr defTabSz="990600"/>
            <a:r>
              <a:rPr lang="en-CA" dirty="0" smtClean="0"/>
              <a:t>Cost </a:t>
            </a:r>
            <a:r>
              <a:rPr lang="en-CA" dirty="0"/>
              <a:t>Barriers to Care </a:t>
            </a:r>
          </a:p>
          <a:p>
            <a:pPr lvl="1"/>
            <a:r>
              <a:rPr lang="en-US" dirty="0"/>
              <a:t>Canadians report few financial barriers to medical </a:t>
            </a:r>
            <a:r>
              <a:rPr lang="en-US" dirty="0" smtClean="0"/>
              <a:t>care</a:t>
            </a:r>
            <a:br>
              <a:rPr lang="en-US" dirty="0" smtClean="0"/>
            </a:br>
            <a:r>
              <a:rPr lang="en-US" dirty="0" smtClean="0"/>
              <a:t>in general</a:t>
            </a:r>
            <a:r>
              <a:rPr lang="en-US" dirty="0"/>
              <a:t>, but they do report greater-than-average </a:t>
            </a:r>
            <a:r>
              <a:rPr lang="en-US" dirty="0" smtClean="0"/>
              <a:t>cost</a:t>
            </a:r>
            <a:br>
              <a:rPr lang="en-US" dirty="0" smtClean="0"/>
            </a:br>
            <a:r>
              <a:rPr lang="en-US" dirty="0" smtClean="0"/>
              <a:t>barriers </a:t>
            </a:r>
            <a:r>
              <a:rPr lang="en-US" dirty="0"/>
              <a:t>when filling prescriptions and seeing a </a:t>
            </a:r>
            <a:r>
              <a:rPr lang="en-US" dirty="0" smtClean="0"/>
              <a:t>dentist.</a:t>
            </a:r>
            <a:br>
              <a:rPr lang="en-US" dirty="0" smtClean="0"/>
            </a:br>
            <a:r>
              <a:rPr lang="en-US" dirty="0" smtClean="0"/>
              <a:t>They </a:t>
            </a:r>
            <a:r>
              <a:rPr lang="en-US" dirty="0"/>
              <a:t>also report greater financial worries overall.</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1352" y="2564904"/>
            <a:ext cx="549120" cy="792000"/>
          </a:xfrm>
          <a:prstGeom prst="rect">
            <a:avLst/>
          </a:prstGeom>
        </p:spPr>
      </p:pic>
    </p:spTree>
    <p:extLst>
      <p:ext uri="{BB962C8B-B14F-4D97-AF65-F5344CB8AC3E}">
        <p14:creationId xmlns:p14="http://schemas.microsoft.com/office/powerpoint/2010/main" val="26409639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2840983678"/>
              </p:ext>
            </p:extLst>
          </p:nvPr>
        </p:nvGraphicFramePr>
        <p:xfrm>
          <a:off x="5039841" y="2957086"/>
          <a:ext cx="3672408" cy="292018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mtClean="0"/>
              <a:t>Canadians worry about money for rent or the mortgage, particularly younger age groups</a:t>
            </a:r>
            <a:endParaRPr lang="en-US" dirty="0"/>
          </a:p>
        </p:txBody>
      </p:sp>
      <p:graphicFrame>
        <p:nvGraphicFramePr>
          <p:cNvPr id="19" name="Chart 18"/>
          <p:cNvGraphicFramePr/>
          <p:nvPr>
            <p:extLst>
              <p:ext uri="{D42A27DB-BD31-4B8C-83A1-F6EECF244321}">
                <p14:modId xmlns:p14="http://schemas.microsoft.com/office/powerpoint/2010/main" val="3363144069"/>
              </p:ext>
            </p:extLst>
          </p:nvPr>
        </p:nvGraphicFramePr>
        <p:xfrm>
          <a:off x="691317" y="2668142"/>
          <a:ext cx="3528392" cy="3181350"/>
        </p:xfrm>
        <a:graphic>
          <a:graphicData uri="http://schemas.openxmlformats.org/drawingml/2006/chart">
            <c:chart xmlns:c="http://schemas.openxmlformats.org/drawingml/2006/chart" xmlns:r="http://schemas.openxmlformats.org/officeDocument/2006/relationships" r:id="rId4"/>
          </a:graphicData>
        </a:graphic>
      </p:graphicFrame>
      <p:cxnSp>
        <p:nvCxnSpPr>
          <p:cNvPr id="20" name="Straight Arrow Connector 19"/>
          <p:cNvCxnSpPr/>
          <p:nvPr/>
        </p:nvCxnSpPr>
        <p:spPr>
          <a:xfrm flipV="1">
            <a:off x="794045" y="3068960"/>
            <a:ext cx="0" cy="26882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10800000">
            <a:off x="609379" y="4005062"/>
            <a:ext cx="369332" cy="864097"/>
          </a:xfrm>
          <a:prstGeom prst="rect">
            <a:avLst/>
          </a:prstGeom>
          <a:solidFill>
            <a:schemeClr val="bg1"/>
          </a:solidFill>
        </p:spPr>
        <p:txBody>
          <a:bodyPr vert="eaVert" wrap="square" rtlCol="0">
            <a:spAutoFit/>
          </a:bodyPr>
          <a:lstStyle/>
          <a:p>
            <a:pPr algn="ctr"/>
            <a:r>
              <a:rPr lang="en-CA" sz="1200" dirty="0" smtClean="0">
                <a:latin typeface="Arial" panose="020B0604020202020204" pitchFamily="34" charset="0"/>
                <a:cs typeface="Arial" panose="020B0604020202020204" pitchFamily="34" charset="0"/>
              </a:rPr>
              <a:t>Desirable </a:t>
            </a:r>
            <a:endParaRPr lang="en-CA" sz="1200" dirty="0">
              <a:latin typeface="Arial" panose="020B0604020202020204" pitchFamily="34" charset="0"/>
              <a:cs typeface="Arial" panose="020B0604020202020204" pitchFamily="34" charset="0"/>
            </a:endParaRPr>
          </a:p>
        </p:txBody>
      </p:sp>
      <p:sp>
        <p:nvSpPr>
          <p:cNvPr id="27" name="TextBox 26"/>
          <p:cNvSpPr txBox="1"/>
          <p:nvPr/>
        </p:nvSpPr>
        <p:spPr>
          <a:xfrm>
            <a:off x="757162" y="1628800"/>
            <a:ext cx="3742829" cy="864440"/>
          </a:xfrm>
          <a:prstGeom prst="rect">
            <a:avLst/>
          </a:prstGeom>
          <a:noFill/>
          <a:ln w="6350">
            <a:noFill/>
          </a:ln>
        </p:spPr>
        <p:txBody>
          <a:bodyPr wrap="square" lIns="108000" tIns="108000" rIns="108000" bIns="108000" rtlCol="0">
            <a:spAutoFit/>
          </a:bodyPr>
          <a:lstStyle/>
          <a:p>
            <a:r>
              <a:rPr lang="en-US" sz="1400" dirty="0">
                <a:solidFill>
                  <a:srgbClr val="365254"/>
                </a:solidFill>
              </a:rPr>
              <a:t>People who are </a:t>
            </a:r>
            <a:r>
              <a:rPr lang="en-US" sz="1400" b="1" dirty="0">
                <a:solidFill>
                  <a:srgbClr val="365254"/>
                </a:solidFill>
              </a:rPr>
              <a:t>usually</a:t>
            </a:r>
            <a:r>
              <a:rPr lang="en-US" sz="1400" dirty="0">
                <a:solidFill>
                  <a:srgbClr val="365254"/>
                </a:solidFill>
              </a:rPr>
              <a:t> or </a:t>
            </a:r>
            <a:r>
              <a:rPr lang="en-US" sz="1400" b="1" dirty="0">
                <a:solidFill>
                  <a:srgbClr val="365254"/>
                </a:solidFill>
              </a:rPr>
              <a:t>always</a:t>
            </a:r>
            <a:r>
              <a:rPr lang="en-US" sz="1400" dirty="0">
                <a:solidFill>
                  <a:srgbClr val="365254"/>
                </a:solidFill>
              </a:rPr>
              <a:t> worried or stressed about having enough money to pay rent or the mortgage (over the past 12 months) </a:t>
            </a:r>
          </a:p>
        </p:txBody>
      </p:sp>
      <p:sp>
        <p:nvSpPr>
          <p:cNvPr id="28" name="TextBox 27"/>
          <p:cNvSpPr txBox="1"/>
          <p:nvPr/>
        </p:nvSpPr>
        <p:spPr>
          <a:xfrm>
            <a:off x="5004048" y="1629760"/>
            <a:ext cx="3672408" cy="864440"/>
          </a:xfrm>
          <a:prstGeom prst="rect">
            <a:avLst/>
          </a:prstGeom>
          <a:noFill/>
          <a:ln w="6350">
            <a:noFill/>
          </a:ln>
        </p:spPr>
        <p:txBody>
          <a:bodyPr wrap="square" lIns="108000" tIns="108000" rIns="108000" bIns="108000" rtlCol="0">
            <a:spAutoFit/>
          </a:bodyPr>
          <a:lstStyle/>
          <a:p>
            <a:pPr>
              <a:spcAft>
                <a:spcPts val="8400"/>
              </a:spcAft>
            </a:pPr>
            <a:r>
              <a:rPr lang="en-US" sz="1400" dirty="0">
                <a:solidFill>
                  <a:srgbClr val="365254"/>
                </a:solidFill>
              </a:rPr>
              <a:t>Younger Canadians (25 to 34) worry </a:t>
            </a:r>
            <a:r>
              <a:rPr lang="en-US" sz="1400" dirty="0" smtClean="0">
                <a:solidFill>
                  <a:srgbClr val="365254"/>
                </a:solidFill>
              </a:rPr>
              <a:t>more</a:t>
            </a:r>
            <a:br>
              <a:rPr lang="en-US" sz="1400" dirty="0" smtClean="0">
                <a:solidFill>
                  <a:srgbClr val="365254"/>
                </a:solidFill>
              </a:rPr>
            </a:br>
            <a:r>
              <a:rPr lang="en-US" sz="1400" dirty="0" smtClean="0">
                <a:solidFill>
                  <a:srgbClr val="365254"/>
                </a:solidFill>
              </a:rPr>
              <a:t>often </a:t>
            </a:r>
            <a:r>
              <a:rPr lang="en-US" sz="1400" dirty="0">
                <a:solidFill>
                  <a:srgbClr val="365254"/>
                </a:solidFill>
              </a:rPr>
              <a:t>about money for rent or the mortgage than those in other age groups</a:t>
            </a:r>
          </a:p>
        </p:txBody>
      </p:sp>
      <p:grpSp>
        <p:nvGrpSpPr>
          <p:cNvPr id="39" name="Group 2"/>
          <p:cNvGrpSpPr/>
          <p:nvPr/>
        </p:nvGrpSpPr>
        <p:grpSpPr>
          <a:xfrm>
            <a:off x="448902" y="6176108"/>
            <a:ext cx="4324789" cy="261623"/>
            <a:chOff x="1559256" y="5157193"/>
            <a:chExt cx="4324789" cy="253467"/>
          </a:xfrm>
        </p:grpSpPr>
        <p:grpSp>
          <p:nvGrpSpPr>
            <p:cNvPr id="40" name="Group 3"/>
            <p:cNvGrpSpPr/>
            <p:nvPr/>
          </p:nvGrpSpPr>
          <p:grpSpPr>
            <a:xfrm>
              <a:off x="1559256" y="5157203"/>
              <a:ext cx="1598406" cy="253455"/>
              <a:chOff x="2989195" y="6289577"/>
              <a:chExt cx="1741128" cy="264692"/>
            </a:xfrm>
          </p:grpSpPr>
          <p:sp>
            <p:nvSpPr>
              <p:cNvPr id="47"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48"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41" name="Group 5"/>
            <p:cNvGrpSpPr/>
            <p:nvPr/>
          </p:nvGrpSpPr>
          <p:grpSpPr>
            <a:xfrm>
              <a:off x="2918782" y="5157206"/>
              <a:ext cx="1453097" cy="253454"/>
              <a:chOff x="4402330" y="6289581"/>
              <a:chExt cx="1741127" cy="264691"/>
            </a:xfrm>
          </p:grpSpPr>
          <p:sp>
            <p:nvSpPr>
              <p:cNvPr id="45"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46" name="Oval 11"/>
              <p:cNvSpPr/>
              <p:nvPr/>
            </p:nvSpPr>
            <p:spPr>
              <a:xfrm>
                <a:off x="4402330"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42" name="Group 7"/>
            <p:cNvGrpSpPr/>
            <p:nvPr/>
          </p:nvGrpSpPr>
          <p:grpSpPr>
            <a:xfrm>
              <a:off x="4430950" y="5157193"/>
              <a:ext cx="1453095" cy="253454"/>
              <a:chOff x="5966949" y="6289568"/>
              <a:chExt cx="1741125" cy="264691"/>
            </a:xfrm>
          </p:grpSpPr>
          <p:sp>
            <p:nvSpPr>
              <p:cNvPr id="43"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44" name="Oval 9"/>
              <p:cNvSpPr/>
              <p:nvPr/>
            </p:nvSpPr>
            <p:spPr>
              <a:xfrm>
                <a:off x="5966949"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9352864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932040" y="2631697"/>
            <a:ext cx="3744415" cy="319699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4" name="Rectangle 13"/>
          <p:cNvSpPr/>
          <p:nvPr/>
        </p:nvSpPr>
        <p:spPr>
          <a:xfrm>
            <a:off x="4860032" y="1773239"/>
            <a:ext cx="3888432" cy="4248050"/>
          </a:xfrm>
          <a:prstGeom prst="rect">
            <a:avLst/>
          </a:prstGeom>
          <a:noFill/>
          <a:ln w="635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370940" y="370637"/>
            <a:ext cx="8229600" cy="1015663"/>
          </a:xfrm>
        </p:spPr>
        <p:txBody>
          <a:bodyPr/>
          <a:lstStyle/>
          <a:p>
            <a:r>
              <a:rPr lang="en-CA" dirty="0" smtClean="0"/>
              <a:t>Food insecurity is a challenge for </a:t>
            </a:r>
            <a:br>
              <a:rPr lang="en-CA" dirty="0" smtClean="0"/>
            </a:br>
            <a:r>
              <a:rPr lang="en-CA" dirty="0" smtClean="0"/>
              <a:t>younger Canadians</a:t>
            </a:r>
            <a:endParaRPr lang="en-CA" dirty="0"/>
          </a:p>
        </p:txBody>
      </p:sp>
      <p:graphicFrame>
        <p:nvGraphicFramePr>
          <p:cNvPr id="10" name="Chart 9"/>
          <p:cNvGraphicFramePr/>
          <p:nvPr>
            <p:extLst>
              <p:ext uri="{D42A27DB-BD31-4B8C-83A1-F6EECF244321}">
                <p14:modId xmlns:p14="http://schemas.microsoft.com/office/powerpoint/2010/main" val="351116931"/>
              </p:ext>
            </p:extLst>
          </p:nvPr>
        </p:nvGraphicFramePr>
        <p:xfrm>
          <a:off x="744165" y="2348880"/>
          <a:ext cx="3672408" cy="3888432"/>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683568" y="1770931"/>
            <a:ext cx="3600400" cy="648997"/>
          </a:xfrm>
          <a:prstGeom prst="rect">
            <a:avLst/>
          </a:prstGeom>
          <a:noFill/>
          <a:ln w="6350">
            <a:noFill/>
          </a:ln>
        </p:spPr>
        <p:txBody>
          <a:bodyPr wrap="square" lIns="108000" tIns="108000" rIns="108000" bIns="108000" rtlCol="0">
            <a:spAutoFit/>
          </a:bodyPr>
          <a:lstStyle/>
          <a:p>
            <a:r>
              <a:rPr lang="en-US" sz="1400" dirty="0" smtClean="0">
                <a:solidFill>
                  <a:srgbClr val="365254"/>
                </a:solidFill>
              </a:rPr>
              <a:t>People </a:t>
            </a:r>
            <a:r>
              <a:rPr lang="en-US" sz="1400" dirty="0">
                <a:solidFill>
                  <a:srgbClr val="365254"/>
                </a:solidFill>
              </a:rPr>
              <a:t>who </a:t>
            </a:r>
            <a:r>
              <a:rPr lang="en-US" sz="1400" b="1" dirty="0">
                <a:solidFill>
                  <a:srgbClr val="365254"/>
                </a:solidFill>
              </a:rPr>
              <a:t>always</a:t>
            </a:r>
            <a:r>
              <a:rPr lang="en-US" sz="1400" dirty="0">
                <a:solidFill>
                  <a:srgbClr val="365254"/>
                </a:solidFill>
              </a:rPr>
              <a:t> or </a:t>
            </a:r>
            <a:r>
              <a:rPr lang="en-US" sz="1400" b="1" dirty="0">
                <a:solidFill>
                  <a:srgbClr val="365254"/>
                </a:solidFill>
              </a:rPr>
              <a:t>often</a:t>
            </a:r>
            <a:r>
              <a:rPr lang="en-US" sz="1400" dirty="0">
                <a:solidFill>
                  <a:srgbClr val="365254"/>
                </a:solidFill>
              </a:rPr>
              <a:t> worry about having enough money to buy nutritious meals </a:t>
            </a:r>
          </a:p>
        </p:txBody>
      </p:sp>
      <p:sp>
        <p:nvSpPr>
          <p:cNvPr id="12" name="TextBox 11"/>
          <p:cNvSpPr txBox="1"/>
          <p:nvPr/>
        </p:nvSpPr>
        <p:spPr>
          <a:xfrm>
            <a:off x="5004048" y="1771891"/>
            <a:ext cx="3672408" cy="864440"/>
          </a:xfrm>
          <a:prstGeom prst="rect">
            <a:avLst/>
          </a:prstGeom>
          <a:noFill/>
          <a:ln w="6350">
            <a:noFill/>
          </a:ln>
        </p:spPr>
        <p:txBody>
          <a:bodyPr wrap="square" lIns="108000" tIns="108000" rIns="108000" bIns="108000" rtlCol="0">
            <a:spAutoFit/>
          </a:bodyPr>
          <a:lstStyle/>
          <a:p>
            <a:pPr>
              <a:spcAft>
                <a:spcPts val="8400"/>
              </a:spcAft>
            </a:pPr>
            <a:r>
              <a:rPr lang="en-CA" sz="1400" dirty="0">
                <a:solidFill>
                  <a:srgbClr val="365254"/>
                </a:solidFill>
              </a:rPr>
              <a:t>Percentage of food-insecure households in Canada, provinces and territories, </a:t>
            </a:r>
            <a:r>
              <a:rPr lang="en-CA" sz="1400" dirty="0" smtClean="0">
                <a:solidFill>
                  <a:srgbClr val="365254"/>
                </a:solidFill>
              </a:rPr>
              <a:t>2011–2012 (Statistics Canada*)</a:t>
            </a:r>
            <a:endParaRPr lang="en-CA" sz="1400" dirty="0">
              <a:solidFill>
                <a:srgbClr val="365254"/>
              </a:solidFill>
            </a:endParaRPr>
          </a:p>
        </p:txBody>
      </p:sp>
    </p:spTree>
    <p:extLst>
      <p:ext uri="{BB962C8B-B14F-4D97-AF65-F5344CB8AC3E}">
        <p14:creationId xmlns:p14="http://schemas.microsoft.com/office/powerpoint/2010/main" val="2085370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4175" y="1268760"/>
            <a:ext cx="7924800" cy="4525963"/>
          </a:xfrm>
        </p:spPr>
        <p:txBody>
          <a:bodyPr>
            <a:noAutofit/>
          </a:bodyPr>
          <a:lstStyle/>
          <a:p>
            <a:pPr marL="0" indent="0">
              <a:lnSpc>
                <a:spcPts val="1600"/>
              </a:lnSpc>
              <a:spcBef>
                <a:spcPts val="0"/>
              </a:spcBef>
              <a:buNone/>
              <a:tabLst>
                <a:tab pos="7548563" algn="r"/>
              </a:tabLst>
            </a:pPr>
            <a:r>
              <a:rPr lang="en-CA" sz="1200" b="0" dirty="0">
                <a:solidFill>
                  <a:schemeClr val="tx1"/>
                </a:solidFill>
                <a:latin typeface="Arial" panose="020B0604020202020204" pitchFamily="34" charset="0"/>
              </a:rPr>
              <a:t>Executive summary	</a:t>
            </a:r>
            <a:r>
              <a:rPr lang="en-CA" sz="1200" b="0" dirty="0" smtClean="0">
                <a:solidFill>
                  <a:schemeClr val="tx1"/>
                </a:solidFill>
                <a:latin typeface="Arial" panose="020B0604020202020204" pitchFamily="34" charset="0"/>
              </a:rPr>
              <a:t>4</a:t>
            </a:r>
            <a:endParaRPr lang="en-CA" sz="1200" b="0" dirty="0">
              <a:solidFill>
                <a:schemeClr val="tx1"/>
              </a:solidFill>
              <a:latin typeface="Arial" panose="020B0604020202020204" pitchFamily="34" charset="0"/>
            </a:endParaRPr>
          </a:p>
          <a:p>
            <a:pPr marL="0" indent="0">
              <a:lnSpc>
                <a:spcPts val="1600"/>
              </a:lnSpc>
              <a:spcBef>
                <a:spcPts val="0"/>
              </a:spcBef>
              <a:buNone/>
              <a:tabLst>
                <a:tab pos="7548563" algn="r"/>
              </a:tabLst>
            </a:pPr>
            <a:r>
              <a:rPr lang="en-CA" sz="1200" b="0" dirty="0">
                <a:solidFill>
                  <a:schemeClr val="tx1"/>
                </a:solidFill>
                <a:latin typeface="Arial" panose="020B0604020202020204" pitchFamily="34" charset="0"/>
              </a:rPr>
              <a:t>About this </a:t>
            </a:r>
            <a:r>
              <a:rPr lang="en-CA" sz="1200" b="0" dirty="0" err="1">
                <a:solidFill>
                  <a:schemeClr val="tx1"/>
                </a:solidFill>
                <a:latin typeface="Arial" panose="020B0604020202020204" pitchFamily="34" charset="0"/>
              </a:rPr>
              <a:t>chartbook</a:t>
            </a:r>
            <a:r>
              <a:rPr lang="en-CA" sz="1200" b="0" dirty="0">
                <a:solidFill>
                  <a:schemeClr val="tx1"/>
                </a:solidFill>
                <a:latin typeface="Arial" panose="020B0604020202020204" pitchFamily="34" charset="0"/>
              </a:rPr>
              <a:t> 	</a:t>
            </a:r>
            <a:r>
              <a:rPr lang="en-CA" sz="1200" b="0" dirty="0" smtClean="0">
                <a:solidFill>
                  <a:schemeClr val="tx1"/>
                </a:solidFill>
                <a:latin typeface="Arial" panose="020B0604020202020204" pitchFamily="34" charset="0"/>
              </a:rPr>
              <a:t>9</a:t>
            </a:r>
            <a:endParaRPr lang="en-CA" sz="1200" b="0" dirty="0">
              <a:solidFill>
                <a:schemeClr val="tx1"/>
              </a:solidFill>
              <a:latin typeface="Arial" panose="020B0604020202020204" pitchFamily="34" charset="0"/>
            </a:endParaRPr>
          </a:p>
          <a:p>
            <a:pPr marL="0" indent="0">
              <a:lnSpc>
                <a:spcPts val="1600"/>
              </a:lnSpc>
              <a:spcBef>
                <a:spcPts val="0"/>
              </a:spcBef>
              <a:buNone/>
              <a:tabLst>
                <a:tab pos="7548563" algn="r"/>
              </a:tabLst>
            </a:pPr>
            <a:r>
              <a:rPr lang="en-CA" sz="1200" b="0" dirty="0">
                <a:solidFill>
                  <a:schemeClr val="tx1"/>
                </a:solidFill>
                <a:latin typeface="Arial" panose="020B0604020202020204" pitchFamily="34" charset="0"/>
              </a:rPr>
              <a:t>Timely Access to </a:t>
            </a:r>
            <a:r>
              <a:rPr lang="en-CA" sz="1200" b="0" dirty="0" smtClean="0">
                <a:solidFill>
                  <a:schemeClr val="tx1"/>
                </a:solidFill>
                <a:latin typeface="Arial" panose="020B0604020202020204" pitchFamily="34" charset="0"/>
              </a:rPr>
              <a:t>Care 	11</a:t>
            </a:r>
            <a:endParaRPr lang="en-CA" sz="1200" dirty="0">
              <a:latin typeface="Arial" panose="020B0604020202020204" pitchFamily="34" charset="0"/>
            </a:endParaRPr>
          </a:p>
          <a:p>
            <a:pPr marL="0" indent="0">
              <a:lnSpc>
                <a:spcPts val="1600"/>
              </a:lnSpc>
              <a:spcBef>
                <a:spcPts val="0"/>
              </a:spcBef>
              <a:buNone/>
              <a:tabLst>
                <a:tab pos="7548563" algn="r"/>
              </a:tabLst>
            </a:pPr>
            <a:r>
              <a:rPr lang="en-CA" sz="1200" b="0" dirty="0">
                <a:solidFill>
                  <a:schemeClr val="tx1"/>
                </a:solidFill>
                <a:latin typeface="Arial" panose="020B0604020202020204" pitchFamily="34" charset="0"/>
              </a:rPr>
              <a:t>Cost Barriers to Care </a:t>
            </a:r>
            <a:r>
              <a:rPr lang="en-CA" sz="1200" b="0" dirty="0" smtClean="0">
                <a:solidFill>
                  <a:schemeClr val="tx1"/>
                </a:solidFill>
                <a:latin typeface="Arial" panose="020B0604020202020204" pitchFamily="34" charset="0"/>
              </a:rPr>
              <a:t>	27</a:t>
            </a:r>
          </a:p>
          <a:p>
            <a:pPr marL="0" indent="0">
              <a:lnSpc>
                <a:spcPts val="1600"/>
              </a:lnSpc>
              <a:spcBef>
                <a:spcPts val="0"/>
              </a:spcBef>
              <a:spcAft>
                <a:spcPts val="300"/>
              </a:spcAft>
              <a:buNone/>
              <a:tabLst>
                <a:tab pos="7548563" algn="r"/>
              </a:tabLst>
            </a:pPr>
            <a:r>
              <a:rPr lang="en-US" sz="1200" b="0" dirty="0" smtClean="0">
                <a:solidFill>
                  <a:schemeClr val="tx1"/>
                </a:solidFill>
                <a:latin typeface="Arial" panose="020B0604020202020204" pitchFamily="34" charset="0"/>
              </a:rPr>
              <a:t>Person-</a:t>
            </a:r>
            <a:r>
              <a:rPr lang="en-US" sz="1200" b="0" dirty="0" err="1" smtClean="0">
                <a:solidFill>
                  <a:schemeClr val="tx1"/>
                </a:solidFill>
                <a:latin typeface="Arial" panose="020B0604020202020204" pitchFamily="34" charset="0"/>
              </a:rPr>
              <a:t>Centred</a:t>
            </a:r>
            <a:r>
              <a:rPr lang="en-US" sz="1200" b="0" dirty="0" smtClean="0">
                <a:solidFill>
                  <a:schemeClr val="tx1"/>
                </a:solidFill>
                <a:latin typeface="Arial" panose="020B0604020202020204" pitchFamily="34" charset="0"/>
              </a:rPr>
              <a:t> Care	35</a:t>
            </a:r>
          </a:p>
          <a:p>
            <a:pPr marL="182880" lvl="1" indent="0">
              <a:lnSpc>
                <a:spcPts val="1600"/>
              </a:lnSpc>
              <a:spcBef>
                <a:spcPts val="0"/>
              </a:spcBef>
              <a:spcAft>
                <a:spcPts val="300"/>
              </a:spcAft>
              <a:buNone/>
            </a:pPr>
            <a:r>
              <a:rPr lang="en-CA" sz="1200" b="0" dirty="0">
                <a:solidFill>
                  <a:schemeClr val="tx1"/>
                </a:solidFill>
                <a:latin typeface="Arial" panose="020B0604020202020204" pitchFamily="34" charset="0"/>
              </a:rPr>
              <a:t>Overall perceptions of care </a:t>
            </a:r>
          </a:p>
          <a:p>
            <a:pPr marL="182880" lvl="1" indent="0">
              <a:lnSpc>
                <a:spcPts val="1600"/>
              </a:lnSpc>
              <a:spcBef>
                <a:spcPts val="0"/>
              </a:spcBef>
              <a:spcAft>
                <a:spcPts val="300"/>
              </a:spcAft>
              <a:buNone/>
            </a:pPr>
            <a:r>
              <a:rPr lang="en-CA" sz="1200" b="0" dirty="0">
                <a:solidFill>
                  <a:schemeClr val="tx1"/>
                </a:solidFill>
                <a:latin typeface="Arial" panose="020B0604020202020204" pitchFamily="34" charset="0"/>
              </a:rPr>
              <a:t>Patient experience with regular doctor</a:t>
            </a:r>
          </a:p>
          <a:p>
            <a:pPr marL="182880" lvl="1" indent="0">
              <a:lnSpc>
                <a:spcPts val="1600"/>
              </a:lnSpc>
              <a:spcBef>
                <a:spcPts val="0"/>
              </a:spcBef>
              <a:spcAft>
                <a:spcPts val="300"/>
              </a:spcAft>
              <a:buNone/>
            </a:pPr>
            <a:r>
              <a:rPr lang="en-CA" sz="1200" b="0" dirty="0">
                <a:solidFill>
                  <a:schemeClr val="tx1"/>
                </a:solidFill>
                <a:latin typeface="Arial" panose="020B0604020202020204" pitchFamily="34" charset="0"/>
              </a:rPr>
              <a:t>Hospital patient experience</a:t>
            </a:r>
          </a:p>
          <a:p>
            <a:pPr marL="182880" lvl="1" indent="0">
              <a:lnSpc>
                <a:spcPts val="1600"/>
              </a:lnSpc>
              <a:spcBef>
                <a:spcPts val="0"/>
              </a:spcBef>
              <a:buNone/>
            </a:pPr>
            <a:r>
              <a:rPr lang="en-CA" sz="1200" b="0" dirty="0">
                <a:solidFill>
                  <a:schemeClr val="tx1"/>
                </a:solidFill>
                <a:latin typeface="Arial" panose="020B0604020202020204" pitchFamily="34" charset="0"/>
              </a:rPr>
              <a:t>Continuity of care </a:t>
            </a:r>
            <a:endParaRPr lang="en-US" sz="1200" b="0" dirty="0" smtClean="0">
              <a:solidFill>
                <a:schemeClr val="tx1"/>
              </a:solidFill>
              <a:latin typeface="Arial" panose="020B0604020202020204" pitchFamily="34" charset="0"/>
            </a:endParaRPr>
          </a:p>
          <a:p>
            <a:pPr marL="0" indent="0">
              <a:lnSpc>
                <a:spcPts val="1600"/>
              </a:lnSpc>
              <a:spcBef>
                <a:spcPts val="0"/>
              </a:spcBef>
              <a:buNone/>
              <a:tabLst>
                <a:tab pos="7548563" algn="r"/>
              </a:tabLst>
            </a:pPr>
            <a:r>
              <a:rPr lang="en-CA" sz="1200" b="0" dirty="0">
                <a:solidFill>
                  <a:schemeClr val="tx1"/>
                </a:solidFill>
                <a:latin typeface="Arial" panose="020B0604020202020204" pitchFamily="34" charset="0"/>
              </a:rPr>
              <a:t>Acknowledgements and methodology </a:t>
            </a:r>
            <a:r>
              <a:rPr lang="en-CA" sz="1200" b="0" dirty="0" smtClean="0">
                <a:solidFill>
                  <a:schemeClr val="tx1"/>
                </a:solidFill>
                <a:latin typeface="Arial" panose="020B0604020202020204" pitchFamily="34" charset="0"/>
              </a:rPr>
              <a:t>notes	53</a:t>
            </a:r>
          </a:p>
          <a:p>
            <a:pPr marL="0" indent="0">
              <a:lnSpc>
                <a:spcPts val="1600"/>
              </a:lnSpc>
              <a:spcBef>
                <a:spcPts val="0"/>
              </a:spcBef>
              <a:buNone/>
              <a:tabLst>
                <a:tab pos="7548563" algn="r"/>
              </a:tabLst>
            </a:pPr>
            <a:r>
              <a:rPr lang="en-CA" sz="1200" b="0" dirty="0" smtClean="0">
                <a:solidFill>
                  <a:schemeClr val="tx1"/>
                </a:solidFill>
                <a:latin typeface="Arial" panose="020B0604020202020204" pitchFamily="34" charset="0"/>
              </a:rPr>
              <a:t>Appendix	59</a:t>
            </a:r>
            <a:endParaRPr lang="en-CA" sz="1200" b="0" dirty="0">
              <a:solidFill>
                <a:schemeClr val="tx1"/>
              </a:solidFill>
              <a:latin typeface="Arial" panose="020B0604020202020204" pitchFamily="34" charset="0"/>
            </a:endParaRPr>
          </a:p>
        </p:txBody>
      </p:sp>
      <p:sp>
        <p:nvSpPr>
          <p:cNvPr id="3" name="Title 2"/>
          <p:cNvSpPr>
            <a:spLocks noGrp="1"/>
          </p:cNvSpPr>
          <p:nvPr>
            <p:ph type="title"/>
          </p:nvPr>
        </p:nvSpPr>
        <p:spPr/>
        <p:txBody>
          <a:bodyPr/>
          <a:lstStyle/>
          <a:p>
            <a:r>
              <a:rPr lang="en-CA" dirty="0" smtClean="0"/>
              <a:t>Table of contents</a:t>
            </a:r>
            <a:endParaRPr lang="en-CA" dirty="0"/>
          </a:p>
        </p:txBody>
      </p:sp>
    </p:spTree>
    <p:extLst>
      <p:ext uri="{BB962C8B-B14F-4D97-AF65-F5344CB8AC3E}">
        <p14:creationId xmlns:p14="http://schemas.microsoft.com/office/powerpoint/2010/main" val="19001406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40" y="370637"/>
            <a:ext cx="8229600" cy="1015663"/>
          </a:xfrm>
        </p:spPr>
        <p:txBody>
          <a:bodyPr/>
          <a:lstStyle/>
          <a:p>
            <a:r>
              <a:rPr lang="en-CA" dirty="0" smtClean="0"/>
              <a:t>Few Canadians face cost barriers to care covered </a:t>
            </a:r>
            <a:r>
              <a:rPr lang="en-CA" dirty="0"/>
              <a:t>under </a:t>
            </a:r>
            <a:r>
              <a:rPr lang="en-CA" i="1" dirty="0"/>
              <a:t>Canada Health Act</a:t>
            </a:r>
          </a:p>
        </p:txBody>
      </p:sp>
      <p:graphicFrame>
        <p:nvGraphicFramePr>
          <p:cNvPr id="19" name="Chart 18"/>
          <p:cNvGraphicFramePr/>
          <p:nvPr>
            <p:extLst>
              <p:ext uri="{D42A27DB-BD31-4B8C-83A1-F6EECF244321}">
                <p14:modId xmlns:p14="http://schemas.microsoft.com/office/powerpoint/2010/main" val="2823529941"/>
              </p:ext>
            </p:extLst>
          </p:nvPr>
        </p:nvGraphicFramePr>
        <p:xfrm>
          <a:off x="691317" y="2695922"/>
          <a:ext cx="3528392" cy="3181350"/>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p:cNvGrpSpPr/>
          <p:nvPr/>
        </p:nvGrpSpPr>
        <p:grpSpPr>
          <a:xfrm>
            <a:off x="609379" y="3096740"/>
            <a:ext cx="369332" cy="2688299"/>
            <a:chOff x="609379" y="2924944"/>
            <a:chExt cx="369332" cy="2688299"/>
          </a:xfrm>
        </p:grpSpPr>
        <p:cxnSp>
          <p:nvCxnSpPr>
            <p:cNvPr id="20" name="Straight Arrow Connector 19"/>
            <p:cNvCxnSpPr/>
            <p:nvPr/>
          </p:nvCxnSpPr>
          <p:spPr>
            <a:xfrm flipV="1">
              <a:off x="794045" y="2924944"/>
              <a:ext cx="0" cy="26882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10800000">
              <a:off x="609379" y="3861046"/>
              <a:ext cx="369332" cy="864097"/>
            </a:xfrm>
            <a:prstGeom prst="rect">
              <a:avLst/>
            </a:prstGeom>
            <a:solidFill>
              <a:schemeClr val="bg1"/>
            </a:solidFill>
          </p:spPr>
          <p:txBody>
            <a:bodyPr vert="eaVert" wrap="square" rtlCol="0">
              <a:spAutoFit/>
            </a:bodyPr>
            <a:lstStyle/>
            <a:p>
              <a:pPr algn="ctr"/>
              <a:r>
                <a:rPr lang="en-CA" sz="1200" dirty="0" smtClean="0">
                  <a:latin typeface="Arial" panose="020B0604020202020204" pitchFamily="34" charset="0"/>
                  <a:cs typeface="Arial" panose="020B0604020202020204" pitchFamily="34" charset="0"/>
                </a:rPr>
                <a:t>Desirable </a:t>
              </a:r>
              <a:endParaRPr lang="en-CA" sz="1200" dirty="0">
                <a:latin typeface="Arial" panose="020B0604020202020204" pitchFamily="34" charset="0"/>
                <a:cs typeface="Arial" panose="020B0604020202020204" pitchFamily="34" charset="0"/>
              </a:endParaRPr>
            </a:p>
          </p:txBody>
        </p:sp>
      </p:grpSp>
      <p:graphicFrame>
        <p:nvGraphicFramePr>
          <p:cNvPr id="22" name="Chart 21"/>
          <p:cNvGraphicFramePr/>
          <p:nvPr>
            <p:extLst>
              <p:ext uri="{D42A27DB-BD31-4B8C-83A1-F6EECF244321}">
                <p14:modId xmlns:p14="http://schemas.microsoft.com/office/powerpoint/2010/main" val="2380164105"/>
              </p:ext>
            </p:extLst>
          </p:nvPr>
        </p:nvGraphicFramePr>
        <p:xfrm>
          <a:off x="5022825" y="2695922"/>
          <a:ext cx="3528392" cy="3181350"/>
        </p:xfrm>
        <a:graphic>
          <a:graphicData uri="http://schemas.openxmlformats.org/drawingml/2006/chart">
            <c:chart xmlns:c="http://schemas.openxmlformats.org/drawingml/2006/chart" xmlns:r="http://schemas.openxmlformats.org/officeDocument/2006/relationships" r:id="rId4"/>
          </a:graphicData>
        </a:graphic>
      </p:graphicFrame>
      <p:grpSp>
        <p:nvGrpSpPr>
          <p:cNvPr id="23" name="Group 22"/>
          <p:cNvGrpSpPr/>
          <p:nvPr/>
        </p:nvGrpSpPr>
        <p:grpSpPr>
          <a:xfrm>
            <a:off x="4932040" y="3120740"/>
            <a:ext cx="369332" cy="2688299"/>
            <a:chOff x="609379" y="2924944"/>
            <a:chExt cx="369332" cy="2688299"/>
          </a:xfrm>
        </p:grpSpPr>
        <p:cxnSp>
          <p:nvCxnSpPr>
            <p:cNvPr id="24" name="Straight Arrow Connector 23"/>
            <p:cNvCxnSpPr/>
            <p:nvPr/>
          </p:nvCxnSpPr>
          <p:spPr>
            <a:xfrm flipV="1">
              <a:off x="794045" y="2924944"/>
              <a:ext cx="0" cy="26882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0800000">
              <a:off x="609379" y="3861046"/>
              <a:ext cx="369332" cy="864097"/>
            </a:xfrm>
            <a:prstGeom prst="rect">
              <a:avLst/>
            </a:prstGeom>
            <a:solidFill>
              <a:schemeClr val="bg1"/>
            </a:solidFill>
          </p:spPr>
          <p:txBody>
            <a:bodyPr vert="eaVert" wrap="square" rtlCol="0">
              <a:spAutoFit/>
            </a:bodyPr>
            <a:lstStyle/>
            <a:p>
              <a:pPr algn="ctr"/>
              <a:r>
                <a:rPr lang="en-CA" sz="1200" dirty="0" smtClean="0">
                  <a:latin typeface="Arial" panose="020B0604020202020204" pitchFamily="34" charset="0"/>
                  <a:cs typeface="Arial" panose="020B0604020202020204" pitchFamily="34" charset="0"/>
                </a:rPr>
                <a:t>Desirable </a:t>
              </a:r>
              <a:endParaRPr lang="en-CA" sz="1200" dirty="0">
                <a:latin typeface="Arial" panose="020B0604020202020204" pitchFamily="34" charset="0"/>
                <a:cs typeface="Arial" panose="020B0604020202020204" pitchFamily="34" charset="0"/>
              </a:endParaRPr>
            </a:p>
          </p:txBody>
        </p:sp>
      </p:grpSp>
      <p:sp>
        <p:nvSpPr>
          <p:cNvPr id="37" name="TextBox 36"/>
          <p:cNvSpPr txBox="1"/>
          <p:nvPr/>
        </p:nvSpPr>
        <p:spPr>
          <a:xfrm>
            <a:off x="757163" y="1700808"/>
            <a:ext cx="3600400" cy="648997"/>
          </a:xfrm>
          <a:prstGeom prst="rect">
            <a:avLst/>
          </a:prstGeom>
          <a:noFill/>
          <a:ln w="6350">
            <a:noFill/>
          </a:ln>
        </p:spPr>
        <p:txBody>
          <a:bodyPr wrap="square" lIns="108000" tIns="108000" rIns="108000" bIns="108000" rtlCol="0">
            <a:spAutoFit/>
          </a:bodyPr>
          <a:lstStyle/>
          <a:p>
            <a:r>
              <a:rPr lang="en-US" sz="1400" dirty="0">
                <a:solidFill>
                  <a:srgbClr val="365254"/>
                </a:solidFill>
              </a:rPr>
              <a:t>Within last year, had a medical problem but did not visit a doctor because of the cost</a:t>
            </a:r>
          </a:p>
        </p:txBody>
      </p:sp>
      <p:sp>
        <p:nvSpPr>
          <p:cNvPr id="38" name="TextBox 37"/>
          <p:cNvSpPr txBox="1"/>
          <p:nvPr/>
        </p:nvSpPr>
        <p:spPr>
          <a:xfrm>
            <a:off x="5004048" y="1701768"/>
            <a:ext cx="3672408" cy="648997"/>
          </a:xfrm>
          <a:prstGeom prst="rect">
            <a:avLst/>
          </a:prstGeom>
          <a:noFill/>
          <a:ln w="6350">
            <a:noFill/>
          </a:ln>
        </p:spPr>
        <p:txBody>
          <a:bodyPr wrap="square" lIns="108000" tIns="108000" rIns="108000" bIns="108000" rtlCol="0">
            <a:spAutoFit/>
          </a:bodyPr>
          <a:lstStyle/>
          <a:p>
            <a:pPr>
              <a:spcAft>
                <a:spcPts val="8400"/>
              </a:spcAft>
            </a:pPr>
            <a:r>
              <a:rPr lang="en-US" sz="1400" dirty="0">
                <a:solidFill>
                  <a:srgbClr val="365254"/>
                </a:solidFill>
              </a:rPr>
              <a:t>Within last year, skipped a medical test, treatment or follow-up because of the cost</a:t>
            </a:r>
          </a:p>
        </p:txBody>
      </p:sp>
      <p:grpSp>
        <p:nvGrpSpPr>
          <p:cNvPr id="48" name="Group 2"/>
          <p:cNvGrpSpPr/>
          <p:nvPr/>
        </p:nvGrpSpPr>
        <p:grpSpPr>
          <a:xfrm>
            <a:off x="448902" y="6176108"/>
            <a:ext cx="4324789" cy="261623"/>
            <a:chOff x="1559256" y="5157193"/>
            <a:chExt cx="4324789" cy="253467"/>
          </a:xfrm>
        </p:grpSpPr>
        <p:grpSp>
          <p:nvGrpSpPr>
            <p:cNvPr id="49" name="Group 3"/>
            <p:cNvGrpSpPr/>
            <p:nvPr/>
          </p:nvGrpSpPr>
          <p:grpSpPr>
            <a:xfrm>
              <a:off x="1559256" y="5157203"/>
              <a:ext cx="1598406" cy="253455"/>
              <a:chOff x="2989195" y="6289577"/>
              <a:chExt cx="1741128" cy="264692"/>
            </a:xfrm>
          </p:grpSpPr>
          <p:sp>
            <p:nvSpPr>
              <p:cNvPr id="56"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57"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50" name="Group 5"/>
            <p:cNvGrpSpPr/>
            <p:nvPr/>
          </p:nvGrpSpPr>
          <p:grpSpPr>
            <a:xfrm>
              <a:off x="2918782" y="5157206"/>
              <a:ext cx="1453097" cy="253454"/>
              <a:chOff x="4402330" y="6289581"/>
              <a:chExt cx="1741127" cy="264691"/>
            </a:xfrm>
          </p:grpSpPr>
          <p:sp>
            <p:nvSpPr>
              <p:cNvPr id="54"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55" name="Oval 11"/>
              <p:cNvSpPr/>
              <p:nvPr/>
            </p:nvSpPr>
            <p:spPr>
              <a:xfrm>
                <a:off x="4402330"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51" name="Group 7"/>
            <p:cNvGrpSpPr/>
            <p:nvPr/>
          </p:nvGrpSpPr>
          <p:grpSpPr>
            <a:xfrm>
              <a:off x="4430950" y="5157193"/>
              <a:ext cx="1453095" cy="253454"/>
              <a:chOff x="5966949" y="6289568"/>
              <a:chExt cx="1741125" cy="264691"/>
            </a:xfrm>
          </p:grpSpPr>
          <p:sp>
            <p:nvSpPr>
              <p:cNvPr id="52"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53" name="Oval 9"/>
              <p:cNvSpPr/>
              <p:nvPr/>
            </p:nvSpPr>
            <p:spPr>
              <a:xfrm>
                <a:off x="5966949"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1648500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40" y="370637"/>
            <a:ext cx="8593548" cy="553998"/>
          </a:xfrm>
        </p:spPr>
        <p:txBody>
          <a:bodyPr/>
          <a:lstStyle/>
          <a:p>
            <a:r>
              <a:rPr lang="en-CA" dirty="0" smtClean="0"/>
              <a:t>More Canadians face cost barriers to dental care and prescription drugs</a:t>
            </a:r>
            <a:endParaRPr lang="en-CA" dirty="0"/>
          </a:p>
        </p:txBody>
      </p:sp>
      <p:graphicFrame>
        <p:nvGraphicFramePr>
          <p:cNvPr id="18" name="Chart 17"/>
          <p:cNvGraphicFramePr/>
          <p:nvPr>
            <p:extLst>
              <p:ext uri="{D42A27DB-BD31-4B8C-83A1-F6EECF244321}">
                <p14:modId xmlns:p14="http://schemas.microsoft.com/office/powerpoint/2010/main" val="890175295"/>
              </p:ext>
            </p:extLst>
          </p:nvPr>
        </p:nvGraphicFramePr>
        <p:xfrm>
          <a:off x="691317" y="2695922"/>
          <a:ext cx="3528392" cy="3181350"/>
        </p:xfrm>
        <a:graphic>
          <a:graphicData uri="http://schemas.openxmlformats.org/drawingml/2006/chart">
            <c:chart xmlns:c="http://schemas.openxmlformats.org/drawingml/2006/chart" xmlns:r="http://schemas.openxmlformats.org/officeDocument/2006/relationships" r:id="rId2"/>
          </a:graphicData>
        </a:graphic>
      </p:graphicFrame>
      <p:grpSp>
        <p:nvGrpSpPr>
          <p:cNvPr id="19" name="Group 18"/>
          <p:cNvGrpSpPr/>
          <p:nvPr/>
        </p:nvGrpSpPr>
        <p:grpSpPr>
          <a:xfrm>
            <a:off x="609379" y="3096740"/>
            <a:ext cx="369332" cy="2688299"/>
            <a:chOff x="609379" y="2924944"/>
            <a:chExt cx="369332" cy="2688299"/>
          </a:xfrm>
        </p:grpSpPr>
        <p:cxnSp>
          <p:nvCxnSpPr>
            <p:cNvPr id="20" name="Straight Arrow Connector 19"/>
            <p:cNvCxnSpPr/>
            <p:nvPr/>
          </p:nvCxnSpPr>
          <p:spPr>
            <a:xfrm flipV="1">
              <a:off x="794045" y="2924944"/>
              <a:ext cx="0" cy="26882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10800000">
              <a:off x="609379" y="3861046"/>
              <a:ext cx="369332" cy="864097"/>
            </a:xfrm>
            <a:prstGeom prst="rect">
              <a:avLst/>
            </a:prstGeom>
            <a:solidFill>
              <a:schemeClr val="bg1"/>
            </a:solidFill>
          </p:spPr>
          <p:txBody>
            <a:bodyPr vert="eaVert" wrap="square" rtlCol="0">
              <a:spAutoFit/>
            </a:bodyPr>
            <a:lstStyle/>
            <a:p>
              <a:pPr algn="ctr"/>
              <a:r>
                <a:rPr lang="en-CA" sz="1200" dirty="0" smtClean="0">
                  <a:latin typeface="Arial" panose="020B0604020202020204" pitchFamily="34" charset="0"/>
                  <a:cs typeface="Arial" panose="020B0604020202020204" pitchFamily="34" charset="0"/>
                </a:rPr>
                <a:t>Desirable </a:t>
              </a:r>
              <a:endParaRPr lang="en-CA" sz="1200" dirty="0">
                <a:latin typeface="Arial" panose="020B0604020202020204" pitchFamily="34" charset="0"/>
                <a:cs typeface="Arial" panose="020B0604020202020204" pitchFamily="34" charset="0"/>
              </a:endParaRPr>
            </a:p>
          </p:txBody>
        </p:sp>
      </p:grpSp>
      <p:graphicFrame>
        <p:nvGraphicFramePr>
          <p:cNvPr id="22" name="Chart 21"/>
          <p:cNvGraphicFramePr/>
          <p:nvPr>
            <p:extLst>
              <p:ext uri="{D42A27DB-BD31-4B8C-83A1-F6EECF244321}">
                <p14:modId xmlns:p14="http://schemas.microsoft.com/office/powerpoint/2010/main" val="761614934"/>
              </p:ext>
            </p:extLst>
          </p:nvPr>
        </p:nvGraphicFramePr>
        <p:xfrm>
          <a:off x="5022825" y="2695922"/>
          <a:ext cx="3528392" cy="3181350"/>
        </p:xfrm>
        <a:graphic>
          <a:graphicData uri="http://schemas.openxmlformats.org/drawingml/2006/chart">
            <c:chart xmlns:c="http://schemas.openxmlformats.org/drawingml/2006/chart" xmlns:r="http://schemas.openxmlformats.org/officeDocument/2006/relationships" r:id="rId3"/>
          </a:graphicData>
        </a:graphic>
      </p:graphicFrame>
      <p:grpSp>
        <p:nvGrpSpPr>
          <p:cNvPr id="23" name="Group 22"/>
          <p:cNvGrpSpPr/>
          <p:nvPr/>
        </p:nvGrpSpPr>
        <p:grpSpPr>
          <a:xfrm>
            <a:off x="4932040" y="3120740"/>
            <a:ext cx="369332" cy="2688299"/>
            <a:chOff x="609379" y="2924944"/>
            <a:chExt cx="369332" cy="2688299"/>
          </a:xfrm>
        </p:grpSpPr>
        <p:cxnSp>
          <p:nvCxnSpPr>
            <p:cNvPr id="24" name="Straight Arrow Connector 23"/>
            <p:cNvCxnSpPr/>
            <p:nvPr/>
          </p:nvCxnSpPr>
          <p:spPr>
            <a:xfrm flipV="1">
              <a:off x="794045" y="2924944"/>
              <a:ext cx="0" cy="26882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0800000">
              <a:off x="609379" y="3861046"/>
              <a:ext cx="369332" cy="864097"/>
            </a:xfrm>
            <a:prstGeom prst="rect">
              <a:avLst/>
            </a:prstGeom>
            <a:solidFill>
              <a:schemeClr val="bg1"/>
            </a:solidFill>
          </p:spPr>
          <p:txBody>
            <a:bodyPr vert="eaVert" wrap="square" rtlCol="0">
              <a:spAutoFit/>
            </a:bodyPr>
            <a:lstStyle/>
            <a:p>
              <a:pPr algn="ctr"/>
              <a:r>
                <a:rPr lang="en-CA" sz="1200" dirty="0" smtClean="0">
                  <a:latin typeface="Arial" panose="020B0604020202020204" pitchFamily="34" charset="0"/>
                  <a:cs typeface="Arial" panose="020B0604020202020204" pitchFamily="34" charset="0"/>
                </a:rPr>
                <a:t>Desirable </a:t>
              </a:r>
              <a:endParaRPr lang="en-CA" sz="1200" dirty="0">
                <a:latin typeface="Arial" panose="020B0604020202020204" pitchFamily="34" charset="0"/>
                <a:cs typeface="Arial" panose="020B0604020202020204" pitchFamily="34" charset="0"/>
              </a:endParaRPr>
            </a:p>
          </p:txBody>
        </p:sp>
      </p:grpSp>
      <p:sp>
        <p:nvSpPr>
          <p:cNvPr id="37" name="TextBox 36"/>
          <p:cNvSpPr txBox="1"/>
          <p:nvPr/>
        </p:nvSpPr>
        <p:spPr>
          <a:xfrm>
            <a:off x="683568" y="1700808"/>
            <a:ext cx="3600400" cy="864440"/>
          </a:xfrm>
          <a:prstGeom prst="rect">
            <a:avLst/>
          </a:prstGeom>
          <a:noFill/>
          <a:ln w="6350">
            <a:noFill/>
          </a:ln>
        </p:spPr>
        <p:txBody>
          <a:bodyPr wrap="square" lIns="108000" tIns="108000" rIns="108000" bIns="108000" rtlCol="0">
            <a:spAutoFit/>
          </a:bodyPr>
          <a:lstStyle/>
          <a:p>
            <a:r>
              <a:rPr lang="en-US" sz="1400" dirty="0">
                <a:solidFill>
                  <a:srgbClr val="365254"/>
                </a:solidFill>
              </a:rPr>
              <a:t>Within last year, did not fill </a:t>
            </a:r>
            <a:r>
              <a:rPr lang="en-US" sz="1400" dirty="0" smtClean="0">
                <a:solidFill>
                  <a:srgbClr val="365254"/>
                </a:solidFill>
              </a:rPr>
              <a:t>prescription</a:t>
            </a:r>
            <a:br>
              <a:rPr lang="en-US" sz="1400" dirty="0" smtClean="0">
                <a:solidFill>
                  <a:srgbClr val="365254"/>
                </a:solidFill>
              </a:rPr>
            </a:br>
            <a:r>
              <a:rPr lang="en-US" sz="1400" dirty="0" smtClean="0">
                <a:solidFill>
                  <a:srgbClr val="365254"/>
                </a:solidFill>
              </a:rPr>
              <a:t>for </a:t>
            </a:r>
            <a:r>
              <a:rPr lang="en-US" sz="1400" dirty="0">
                <a:solidFill>
                  <a:srgbClr val="365254"/>
                </a:solidFill>
              </a:rPr>
              <a:t>medicine or skipped doses of medicine because of the cost</a:t>
            </a:r>
          </a:p>
        </p:txBody>
      </p:sp>
      <p:sp>
        <p:nvSpPr>
          <p:cNvPr id="38" name="TextBox 37"/>
          <p:cNvSpPr txBox="1"/>
          <p:nvPr/>
        </p:nvSpPr>
        <p:spPr>
          <a:xfrm>
            <a:off x="5076056" y="1701768"/>
            <a:ext cx="3672408" cy="648997"/>
          </a:xfrm>
          <a:prstGeom prst="rect">
            <a:avLst/>
          </a:prstGeom>
          <a:noFill/>
          <a:ln w="6350">
            <a:noFill/>
          </a:ln>
        </p:spPr>
        <p:txBody>
          <a:bodyPr wrap="square" lIns="108000" tIns="108000" rIns="108000" bIns="108000" rtlCol="0">
            <a:spAutoFit/>
          </a:bodyPr>
          <a:lstStyle/>
          <a:p>
            <a:pPr>
              <a:spcAft>
                <a:spcPts val="8400"/>
              </a:spcAft>
            </a:pPr>
            <a:r>
              <a:rPr lang="en-US" sz="1400" dirty="0">
                <a:solidFill>
                  <a:srgbClr val="365254"/>
                </a:solidFill>
              </a:rPr>
              <a:t>Within last year, skipped dental care </a:t>
            </a:r>
            <a:r>
              <a:rPr lang="en-US" sz="1400" dirty="0" smtClean="0">
                <a:solidFill>
                  <a:srgbClr val="365254"/>
                </a:solidFill>
              </a:rPr>
              <a:t>or</a:t>
            </a:r>
            <a:br>
              <a:rPr lang="en-US" sz="1400" dirty="0" smtClean="0">
                <a:solidFill>
                  <a:srgbClr val="365254"/>
                </a:solidFill>
              </a:rPr>
            </a:br>
            <a:r>
              <a:rPr lang="en-US" sz="1400" dirty="0" smtClean="0">
                <a:solidFill>
                  <a:srgbClr val="365254"/>
                </a:solidFill>
              </a:rPr>
              <a:t>dental </a:t>
            </a:r>
            <a:r>
              <a:rPr lang="en-US" sz="1400" dirty="0">
                <a:solidFill>
                  <a:srgbClr val="365254"/>
                </a:solidFill>
              </a:rPr>
              <a:t>checkups because of the cost</a:t>
            </a:r>
          </a:p>
        </p:txBody>
      </p:sp>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2400" y="1749187"/>
            <a:ext cx="445256" cy="599693"/>
          </a:xfrm>
          <a:prstGeom prst="rect">
            <a:avLst/>
          </a:prstGeom>
        </p:spPr>
      </p:pic>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8484" y="1772816"/>
            <a:ext cx="613469" cy="601200"/>
          </a:xfrm>
          <a:prstGeom prst="rect">
            <a:avLst/>
          </a:prstGeom>
        </p:spPr>
      </p:pic>
      <p:grpSp>
        <p:nvGrpSpPr>
          <p:cNvPr id="50" name="Group 2"/>
          <p:cNvGrpSpPr/>
          <p:nvPr/>
        </p:nvGrpSpPr>
        <p:grpSpPr>
          <a:xfrm>
            <a:off x="448902" y="6176108"/>
            <a:ext cx="4324789" cy="261623"/>
            <a:chOff x="1559256" y="5157193"/>
            <a:chExt cx="4324789" cy="253467"/>
          </a:xfrm>
        </p:grpSpPr>
        <p:grpSp>
          <p:nvGrpSpPr>
            <p:cNvPr id="51" name="Group 3"/>
            <p:cNvGrpSpPr/>
            <p:nvPr/>
          </p:nvGrpSpPr>
          <p:grpSpPr>
            <a:xfrm>
              <a:off x="1559256" y="5157203"/>
              <a:ext cx="1598406" cy="253455"/>
              <a:chOff x="2989195" y="6289577"/>
              <a:chExt cx="1741128" cy="264692"/>
            </a:xfrm>
          </p:grpSpPr>
          <p:sp>
            <p:nvSpPr>
              <p:cNvPr id="58"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59"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52" name="Group 5"/>
            <p:cNvGrpSpPr/>
            <p:nvPr/>
          </p:nvGrpSpPr>
          <p:grpSpPr>
            <a:xfrm>
              <a:off x="2918782" y="5157206"/>
              <a:ext cx="1453097" cy="253454"/>
              <a:chOff x="4402330" y="6289581"/>
              <a:chExt cx="1741127" cy="264691"/>
            </a:xfrm>
          </p:grpSpPr>
          <p:sp>
            <p:nvSpPr>
              <p:cNvPr id="56"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57" name="Oval 11"/>
              <p:cNvSpPr/>
              <p:nvPr/>
            </p:nvSpPr>
            <p:spPr>
              <a:xfrm>
                <a:off x="4402330"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53" name="Group 7"/>
            <p:cNvGrpSpPr/>
            <p:nvPr/>
          </p:nvGrpSpPr>
          <p:grpSpPr>
            <a:xfrm>
              <a:off x="4430950" y="5157193"/>
              <a:ext cx="1453095" cy="253454"/>
              <a:chOff x="5966949" y="6289568"/>
              <a:chExt cx="1741125" cy="264691"/>
            </a:xfrm>
          </p:grpSpPr>
          <p:sp>
            <p:nvSpPr>
              <p:cNvPr id="54"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55" name="Oval 9"/>
              <p:cNvSpPr/>
              <p:nvPr/>
            </p:nvSpPr>
            <p:spPr>
              <a:xfrm>
                <a:off x="5966949"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9276046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40" y="370637"/>
            <a:ext cx="8449532" cy="553998"/>
          </a:xfrm>
        </p:spPr>
        <p:txBody>
          <a:bodyPr/>
          <a:lstStyle/>
          <a:p>
            <a:r>
              <a:rPr lang="en-CA" dirty="0" smtClean="0"/>
              <a:t>Despite cost barriers, use of prescription drugs is higher in Canada than in most other countries</a:t>
            </a:r>
            <a:endParaRPr lang="en-CA" dirty="0"/>
          </a:p>
        </p:txBody>
      </p:sp>
      <p:sp>
        <p:nvSpPr>
          <p:cNvPr id="25" name="Rectangle 24"/>
          <p:cNvSpPr/>
          <p:nvPr/>
        </p:nvSpPr>
        <p:spPr>
          <a:xfrm>
            <a:off x="487363" y="1435640"/>
            <a:ext cx="8656637" cy="938719"/>
          </a:xfrm>
          <a:prstGeom prst="rect">
            <a:avLst/>
          </a:prstGeom>
          <a:solidFill>
            <a:srgbClr val="F48120">
              <a:alpha val="20000"/>
            </a:srgbClr>
          </a:solidFill>
        </p:spPr>
        <p:txBody>
          <a:bodyPr wrap="square" anchor="ctr">
            <a:spAutoFit/>
          </a:bodyPr>
          <a:lstStyle/>
          <a:p>
            <a:pPr lvl="0" algn="ctr"/>
            <a:endParaRPr lang="en-CA" sz="5500" b="1" dirty="0">
              <a:latin typeface="Calibri" panose="020F0502020204030204" pitchFamily="34" charset="0"/>
              <a:cs typeface="Calibri" panose="020F0502020204030204" pitchFamily="34" charset="0"/>
            </a:endParaRPr>
          </a:p>
        </p:txBody>
      </p:sp>
      <p:sp>
        <p:nvSpPr>
          <p:cNvPr id="29" name="Rectangle 28"/>
          <p:cNvSpPr/>
          <p:nvPr/>
        </p:nvSpPr>
        <p:spPr>
          <a:xfrm>
            <a:off x="2063924" y="1604918"/>
            <a:ext cx="6468516" cy="615553"/>
          </a:xfrm>
          <a:prstGeom prst="rect">
            <a:avLst/>
          </a:prstGeom>
        </p:spPr>
        <p:txBody>
          <a:bodyPr wrap="square">
            <a:spAutoFit/>
          </a:bodyPr>
          <a:lstStyle/>
          <a:p>
            <a:r>
              <a:rPr lang="en-US" sz="1700" dirty="0"/>
              <a:t>of Canadian adults report </a:t>
            </a:r>
            <a:r>
              <a:rPr lang="en-US" sz="1700" dirty="0" smtClean="0"/>
              <a:t>taking </a:t>
            </a:r>
            <a:r>
              <a:rPr lang="en-US" sz="1700" b="1" dirty="0" smtClean="0"/>
              <a:t>1 </a:t>
            </a:r>
            <a:r>
              <a:rPr lang="en-US" sz="1700" b="1" dirty="0"/>
              <a:t>or more</a:t>
            </a:r>
            <a:r>
              <a:rPr lang="en-US" sz="1700" dirty="0"/>
              <a:t> prescription </a:t>
            </a:r>
            <a:r>
              <a:rPr lang="en-US" sz="1700" dirty="0" smtClean="0"/>
              <a:t>drugs</a:t>
            </a:r>
            <a:br>
              <a:rPr lang="en-US" sz="1700" dirty="0" smtClean="0"/>
            </a:br>
            <a:r>
              <a:rPr lang="en-US" sz="1700" dirty="0" smtClean="0"/>
              <a:t>on </a:t>
            </a:r>
            <a:r>
              <a:rPr lang="en-US" sz="1700" dirty="0"/>
              <a:t>a regular basis</a:t>
            </a:r>
            <a:r>
              <a:rPr lang="en-US" sz="1700" dirty="0" smtClean="0"/>
              <a:t>.</a:t>
            </a:r>
            <a:endParaRPr lang="en-CA" sz="1700" dirty="0"/>
          </a:p>
        </p:txBody>
      </p:sp>
      <p:sp>
        <p:nvSpPr>
          <p:cNvPr id="30" name="Rectangle 29"/>
          <p:cNvSpPr/>
          <p:nvPr/>
        </p:nvSpPr>
        <p:spPr>
          <a:xfrm>
            <a:off x="486594" y="1435641"/>
            <a:ext cx="1511690" cy="938719"/>
          </a:xfrm>
          <a:prstGeom prst="rect">
            <a:avLst/>
          </a:prstGeom>
          <a:solidFill>
            <a:srgbClr val="ED7024"/>
          </a:solidFill>
        </p:spPr>
        <p:txBody>
          <a:bodyPr wrap="square" anchor="ctr">
            <a:spAutoFit/>
          </a:bodyPr>
          <a:lstStyle/>
          <a:p>
            <a:pPr lvl="0" algn="ctr"/>
            <a:r>
              <a:rPr lang="en-CA" sz="5500" b="1" dirty="0" smtClean="0">
                <a:latin typeface="Calibri" panose="020F0502020204030204" pitchFamily="34" charset="0"/>
                <a:cs typeface="Calibri" panose="020F0502020204030204" pitchFamily="34" charset="0"/>
              </a:rPr>
              <a:t>58%</a:t>
            </a:r>
            <a:endParaRPr lang="en-CA" sz="5500" b="1" dirty="0">
              <a:latin typeface="Calibri" panose="020F0502020204030204" pitchFamily="34" charset="0"/>
              <a:cs typeface="Calibri" panose="020F0502020204030204" pitchFamily="34" charset="0"/>
            </a:endParaRPr>
          </a:p>
        </p:txBody>
      </p:sp>
      <p:graphicFrame>
        <p:nvGraphicFramePr>
          <p:cNvPr id="31" name="Chart 30"/>
          <p:cNvGraphicFramePr/>
          <p:nvPr>
            <p:extLst>
              <p:ext uri="{D42A27DB-BD31-4B8C-83A1-F6EECF244321}">
                <p14:modId xmlns:p14="http://schemas.microsoft.com/office/powerpoint/2010/main" val="1839192099"/>
              </p:ext>
            </p:extLst>
          </p:nvPr>
        </p:nvGraphicFramePr>
        <p:xfrm>
          <a:off x="691317" y="2636912"/>
          <a:ext cx="3528392" cy="3181350"/>
        </p:xfrm>
        <a:graphic>
          <a:graphicData uri="http://schemas.openxmlformats.org/drawingml/2006/chart">
            <c:chart xmlns:c="http://schemas.openxmlformats.org/drawingml/2006/chart" xmlns:r="http://schemas.openxmlformats.org/officeDocument/2006/relationships" r:id="rId3"/>
          </a:graphicData>
        </a:graphic>
      </p:graphicFrame>
      <p:sp>
        <p:nvSpPr>
          <p:cNvPr id="42" name="TextBox 41"/>
          <p:cNvSpPr txBox="1"/>
          <p:nvPr/>
        </p:nvSpPr>
        <p:spPr>
          <a:xfrm>
            <a:off x="4968044" y="4632394"/>
            <a:ext cx="3240360" cy="1118255"/>
          </a:xfrm>
          <a:prstGeom prst="rect">
            <a:avLst/>
          </a:prstGeom>
          <a:noFill/>
        </p:spPr>
        <p:txBody>
          <a:bodyPr wrap="square" rtlCol="0">
            <a:spAutoFit/>
          </a:bodyPr>
          <a:lstStyle/>
          <a:p>
            <a:pPr>
              <a:lnSpc>
                <a:spcPts val="2000"/>
              </a:lnSpc>
            </a:pPr>
            <a:r>
              <a:rPr lang="en-US" sz="2200" b="1" dirty="0">
                <a:solidFill>
                  <a:srgbClr val="ED7024"/>
                </a:solidFill>
                <a:cs typeface="Calibri" panose="020F0502020204030204" pitchFamily="34" charset="0"/>
              </a:rPr>
              <a:t>1 in 5 </a:t>
            </a:r>
            <a:r>
              <a:rPr lang="en-US" sz="2200" b="1" dirty="0" smtClean="0">
                <a:solidFill>
                  <a:srgbClr val="ED7024"/>
                </a:solidFill>
                <a:cs typeface="Calibri" panose="020F0502020204030204" pitchFamily="34" charset="0"/>
              </a:rPr>
              <a:t>Canadians</a:t>
            </a:r>
            <a:endParaRPr lang="en-US" sz="2200" b="1" dirty="0">
              <a:solidFill>
                <a:srgbClr val="852062"/>
              </a:solidFill>
              <a:cs typeface="Calibri" panose="020F0502020204030204" pitchFamily="34" charset="0"/>
            </a:endParaRPr>
          </a:p>
          <a:p>
            <a:pPr>
              <a:lnSpc>
                <a:spcPts val="2000"/>
              </a:lnSpc>
            </a:pPr>
            <a:r>
              <a:rPr lang="en-US" sz="1500" dirty="0" smtClean="0">
                <a:cs typeface="Calibri" panose="020F0502020204030204" pitchFamily="34" charset="0"/>
              </a:rPr>
              <a:t>report that </a:t>
            </a:r>
            <a:r>
              <a:rPr lang="en-US" sz="1500" dirty="0">
                <a:cs typeface="Calibri" panose="020F0502020204030204" pitchFamily="34" charset="0"/>
              </a:rPr>
              <a:t>they take </a:t>
            </a:r>
            <a:r>
              <a:rPr lang="en-US" sz="1500" b="1" dirty="0">
                <a:cs typeface="Calibri" panose="020F0502020204030204" pitchFamily="34" charset="0"/>
              </a:rPr>
              <a:t>4 or more prescription </a:t>
            </a:r>
            <a:r>
              <a:rPr lang="en-US" sz="1500" b="1" dirty="0" smtClean="0">
                <a:cs typeface="Calibri" panose="020F0502020204030204" pitchFamily="34" charset="0"/>
              </a:rPr>
              <a:t>drugs</a:t>
            </a:r>
            <a:r>
              <a:rPr lang="en-US" sz="1500" dirty="0" smtClean="0">
                <a:cs typeface="Calibri" panose="020F0502020204030204" pitchFamily="34" charset="0"/>
              </a:rPr>
              <a:t> on </a:t>
            </a:r>
            <a:r>
              <a:rPr lang="en-US" sz="1500" dirty="0">
                <a:cs typeface="Calibri" panose="020F0502020204030204" pitchFamily="34" charset="0"/>
              </a:rPr>
              <a:t>a </a:t>
            </a:r>
            <a:r>
              <a:rPr lang="en-US" sz="1500" dirty="0" smtClean="0">
                <a:cs typeface="Calibri" panose="020F0502020204030204" pitchFamily="34" charset="0"/>
              </a:rPr>
              <a:t>regular</a:t>
            </a:r>
            <a:br>
              <a:rPr lang="en-US" sz="1500" dirty="0" smtClean="0">
                <a:cs typeface="Calibri" panose="020F0502020204030204" pitchFamily="34" charset="0"/>
              </a:rPr>
            </a:br>
            <a:r>
              <a:rPr lang="en-US" sz="1500" dirty="0" smtClean="0">
                <a:cs typeface="Calibri" panose="020F0502020204030204" pitchFamily="34" charset="0"/>
              </a:rPr>
              <a:t>basis (CMWF </a:t>
            </a:r>
            <a:r>
              <a:rPr lang="en-US" sz="1500" dirty="0">
                <a:cs typeface="Calibri" panose="020F0502020204030204" pitchFamily="34" charset="0"/>
              </a:rPr>
              <a:t>average is 1 in 6</a:t>
            </a:r>
            <a:r>
              <a:rPr lang="en-US" sz="1500" dirty="0" smtClean="0">
                <a:cs typeface="Calibri" panose="020F0502020204030204" pitchFamily="34" charset="0"/>
              </a:rPr>
              <a:t>).</a:t>
            </a:r>
          </a:p>
        </p:txBody>
      </p:sp>
      <p:sp>
        <p:nvSpPr>
          <p:cNvPr id="44" name="Rectangle 43"/>
          <p:cNvSpPr/>
          <p:nvPr/>
        </p:nvSpPr>
        <p:spPr>
          <a:xfrm>
            <a:off x="4805970" y="2636912"/>
            <a:ext cx="3510446" cy="3287975"/>
          </a:xfrm>
          <a:prstGeom prst="rect">
            <a:avLst/>
          </a:prstGeom>
          <a:noFill/>
          <a:ln w="635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9519" y="3645024"/>
            <a:ext cx="2475459" cy="84734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2514" y="4956816"/>
            <a:ext cx="1057958" cy="992464"/>
          </a:xfrm>
          <a:prstGeom prst="rect">
            <a:avLst/>
          </a:prstGeom>
          <a:ln w="76200">
            <a:solidFill>
              <a:schemeClr val="bg1"/>
            </a:solidFill>
          </a:ln>
        </p:spPr>
      </p:pic>
      <p:sp>
        <p:nvSpPr>
          <p:cNvPr id="21" name="TextBox 20"/>
          <p:cNvSpPr txBox="1"/>
          <p:nvPr/>
        </p:nvSpPr>
        <p:spPr>
          <a:xfrm>
            <a:off x="4963666" y="2718642"/>
            <a:ext cx="3440318" cy="782366"/>
          </a:xfrm>
          <a:prstGeom prst="rect">
            <a:avLst/>
          </a:prstGeom>
          <a:noFill/>
          <a:ln w="6350">
            <a:noFill/>
          </a:ln>
        </p:spPr>
        <p:txBody>
          <a:bodyPr wrap="square" lIns="108000" tIns="108000" rIns="108000" bIns="108000" rtlCol="0">
            <a:spAutoFit/>
          </a:bodyPr>
          <a:lstStyle/>
          <a:p>
            <a:pPr>
              <a:lnSpc>
                <a:spcPts val="2200"/>
              </a:lnSpc>
              <a:spcAft>
                <a:spcPts val="8400"/>
              </a:spcAft>
            </a:pPr>
            <a:r>
              <a:rPr lang="en-US" b="1" dirty="0">
                <a:solidFill>
                  <a:srgbClr val="365254"/>
                </a:solidFill>
              </a:rPr>
              <a:t>Polypharmacy higher in Canada than in other CMWF countries</a:t>
            </a:r>
          </a:p>
        </p:txBody>
      </p:sp>
      <p:grpSp>
        <p:nvGrpSpPr>
          <p:cNvPr id="22" name="Group 2"/>
          <p:cNvGrpSpPr/>
          <p:nvPr/>
        </p:nvGrpSpPr>
        <p:grpSpPr>
          <a:xfrm>
            <a:off x="448902" y="6176108"/>
            <a:ext cx="4324789" cy="261623"/>
            <a:chOff x="1559256" y="5157193"/>
            <a:chExt cx="4324789" cy="253467"/>
          </a:xfrm>
        </p:grpSpPr>
        <p:grpSp>
          <p:nvGrpSpPr>
            <p:cNvPr id="23" name="Group 3"/>
            <p:cNvGrpSpPr/>
            <p:nvPr/>
          </p:nvGrpSpPr>
          <p:grpSpPr>
            <a:xfrm>
              <a:off x="1559256" y="5157203"/>
              <a:ext cx="1598406" cy="253455"/>
              <a:chOff x="2989195" y="6289577"/>
              <a:chExt cx="1741128" cy="264692"/>
            </a:xfrm>
          </p:grpSpPr>
          <p:sp>
            <p:nvSpPr>
              <p:cNvPr id="47"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48"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24" name="Group 5"/>
            <p:cNvGrpSpPr/>
            <p:nvPr/>
          </p:nvGrpSpPr>
          <p:grpSpPr>
            <a:xfrm>
              <a:off x="2918782" y="5157206"/>
              <a:ext cx="1453097" cy="253454"/>
              <a:chOff x="4402330" y="6289581"/>
              <a:chExt cx="1741127" cy="264691"/>
            </a:xfrm>
          </p:grpSpPr>
          <p:sp>
            <p:nvSpPr>
              <p:cNvPr id="45"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46" name="Oval 11"/>
              <p:cNvSpPr/>
              <p:nvPr/>
            </p:nvSpPr>
            <p:spPr>
              <a:xfrm>
                <a:off x="4402330"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26" name="Group 7"/>
            <p:cNvGrpSpPr/>
            <p:nvPr/>
          </p:nvGrpSpPr>
          <p:grpSpPr>
            <a:xfrm>
              <a:off x="4430950" y="5157193"/>
              <a:ext cx="1453095" cy="253454"/>
              <a:chOff x="5966949" y="6289568"/>
              <a:chExt cx="1741125" cy="264691"/>
            </a:xfrm>
          </p:grpSpPr>
          <p:sp>
            <p:nvSpPr>
              <p:cNvPr id="27"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28" name="Oval 9"/>
              <p:cNvSpPr/>
              <p:nvPr/>
            </p:nvSpPr>
            <p:spPr>
              <a:xfrm>
                <a:off x="5966949"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6362457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Younger adults report greater financial barriers to drugs and dental care </a:t>
            </a:r>
            <a:endParaRPr lang="en-CA" dirty="0"/>
          </a:p>
        </p:txBody>
      </p:sp>
      <p:graphicFrame>
        <p:nvGraphicFramePr>
          <p:cNvPr id="30" name="Chart 29"/>
          <p:cNvGraphicFramePr/>
          <p:nvPr>
            <p:extLst>
              <p:ext uri="{D42A27DB-BD31-4B8C-83A1-F6EECF244321}">
                <p14:modId xmlns:p14="http://schemas.microsoft.com/office/powerpoint/2010/main" val="1616244001"/>
              </p:ext>
            </p:extLst>
          </p:nvPr>
        </p:nvGraphicFramePr>
        <p:xfrm>
          <a:off x="744165" y="2301140"/>
          <a:ext cx="3539803" cy="3713135"/>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Box 30"/>
          <p:cNvSpPr txBox="1"/>
          <p:nvPr/>
        </p:nvSpPr>
        <p:spPr>
          <a:xfrm>
            <a:off x="683568" y="1628800"/>
            <a:ext cx="3600400" cy="648997"/>
          </a:xfrm>
          <a:prstGeom prst="rect">
            <a:avLst/>
          </a:prstGeom>
          <a:noFill/>
          <a:ln w="6350">
            <a:noFill/>
          </a:ln>
        </p:spPr>
        <p:txBody>
          <a:bodyPr wrap="square" lIns="108000" tIns="108000" rIns="108000" bIns="108000" rtlCol="0">
            <a:spAutoFit/>
          </a:bodyPr>
          <a:lstStyle/>
          <a:p>
            <a:r>
              <a:rPr lang="en-US" sz="1400" dirty="0">
                <a:solidFill>
                  <a:srgbClr val="365254"/>
                </a:solidFill>
              </a:rPr>
              <a:t>Within last year, skipped dental care or dental checkups because of the cost </a:t>
            </a:r>
          </a:p>
        </p:txBody>
      </p:sp>
      <p:graphicFrame>
        <p:nvGraphicFramePr>
          <p:cNvPr id="32" name="Table 3"/>
          <p:cNvGraphicFramePr>
            <a:graphicFrameLocks noGrp="1"/>
          </p:cNvGraphicFramePr>
          <p:nvPr>
            <p:extLst>
              <p:ext uri="{D42A27DB-BD31-4B8C-83A1-F6EECF244321}">
                <p14:modId xmlns:p14="http://schemas.microsoft.com/office/powerpoint/2010/main" val="2367377340"/>
              </p:ext>
            </p:extLst>
          </p:nvPr>
        </p:nvGraphicFramePr>
        <p:xfrm>
          <a:off x="5292080" y="2917913"/>
          <a:ext cx="3493550" cy="2023255"/>
        </p:xfrm>
        <a:graphic>
          <a:graphicData uri="http://schemas.openxmlformats.org/drawingml/2006/table">
            <a:tbl>
              <a:tblPr firstRow="1" bandRow="1">
                <a:tableStyleId>{2D5ABB26-0587-4C30-8999-92F81FD0307C}</a:tableStyleId>
              </a:tblPr>
              <a:tblGrid>
                <a:gridCol w="1334643">
                  <a:extLst>
                    <a:ext uri="{9D8B030D-6E8A-4147-A177-3AD203B41FA5}">
                      <a16:colId xmlns:a16="http://schemas.microsoft.com/office/drawing/2014/main" xmlns="" val="20000"/>
                    </a:ext>
                  </a:extLst>
                </a:gridCol>
                <a:gridCol w="812138">
                  <a:extLst>
                    <a:ext uri="{9D8B030D-6E8A-4147-A177-3AD203B41FA5}">
                      <a16:colId xmlns:a16="http://schemas.microsoft.com/office/drawing/2014/main" xmlns="" val="20001"/>
                    </a:ext>
                  </a:extLst>
                </a:gridCol>
                <a:gridCol w="1346769">
                  <a:extLst>
                    <a:ext uri="{9D8B030D-6E8A-4147-A177-3AD203B41FA5}">
                      <a16:colId xmlns:a16="http://schemas.microsoft.com/office/drawing/2014/main" xmlns="" val="20002"/>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smtClean="0">
                        <a:solidFill>
                          <a:schemeClr val="tx1"/>
                        </a:solidFill>
                      </a:endParaRPr>
                    </a:p>
                  </a:txBody>
                  <a:tcPr marL="73152" marR="73152" marT="73152" marB="73152" anchor="b">
                    <a:solidFill>
                      <a:srgbClr val="D9D9D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300" b="1" kern="1200" dirty="0" smtClean="0">
                          <a:solidFill>
                            <a:schemeClr val="tx1"/>
                          </a:solidFill>
                          <a:latin typeface="+mn-lt"/>
                          <a:ea typeface="+mn-ea"/>
                          <a:cs typeface="Arial" panose="020B0604020202020204" pitchFamily="34" charset="0"/>
                        </a:rPr>
                        <a:t>Canada</a:t>
                      </a:r>
                    </a:p>
                  </a:txBody>
                  <a:tcPr marL="73152" marR="73152" marT="73152" marB="73152" anchor="b">
                    <a:solidFill>
                      <a:srgbClr val="D9D9D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300" b="1" kern="1200" dirty="0" smtClean="0">
                          <a:solidFill>
                            <a:schemeClr val="tx1"/>
                          </a:solidFill>
                          <a:latin typeface="+mn-lt"/>
                          <a:ea typeface="+mn-ea"/>
                          <a:cs typeface="Arial" panose="020B0604020202020204" pitchFamily="34" charset="0"/>
                        </a:rPr>
                        <a:t>CMWF average</a:t>
                      </a:r>
                    </a:p>
                  </a:txBody>
                  <a:tcPr marL="73152" marR="73152" marT="73152" marB="73152" anchor="b">
                    <a:solidFill>
                      <a:srgbClr val="D9D9D9"/>
                    </a:solidFill>
                  </a:tcPr>
                </a:tc>
                <a:extLst>
                  <a:ext uri="{0D108BD9-81ED-4DB2-BD59-A6C34878D82A}">
                    <a16:rowId xmlns:a16="http://schemas.microsoft.com/office/drawing/2014/main" xmlns="" val="10000"/>
                  </a:ext>
                </a:extLst>
              </a:tr>
              <a:tr h="86713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sz="1300" b="1" kern="1200" dirty="0" smtClean="0">
                          <a:solidFill>
                            <a:schemeClr val="tx1"/>
                          </a:solidFill>
                          <a:latin typeface="+mn-lt"/>
                          <a:ea typeface="+mn-ea"/>
                          <a:cs typeface="Arial" panose="020B0604020202020204" pitchFamily="34" charset="0"/>
                        </a:rPr>
                        <a:t>Adults 18–64</a:t>
                      </a:r>
                    </a:p>
                  </a:txBody>
                  <a:tcPr marL="73152" marR="73152" marT="73152" marB="73152" anchor="ctr">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endParaRPr>
                    </a:p>
                  </a:txBody>
                  <a:tcPr marL="73152" marR="73152" marT="73152" marB="73152">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endParaRPr>
                    </a:p>
                  </a:txBody>
                  <a:tcPr marL="73152" marR="73152" marT="73152" marB="73152">
                    <a:lnB w="6350" cap="flat" cmpd="sng" algn="ctr">
                      <a:solidFill>
                        <a:srgbClr val="969696"/>
                      </a:solidFill>
                      <a:prstDash val="solid"/>
                      <a:round/>
                      <a:headEnd type="none" w="med" len="med"/>
                      <a:tailEnd type="none" w="med" len="med"/>
                    </a:lnB>
                  </a:tcPr>
                </a:tc>
                <a:extLst>
                  <a:ext uri="{0D108BD9-81ED-4DB2-BD59-A6C34878D82A}">
                    <a16:rowId xmlns:a16="http://schemas.microsoft.com/office/drawing/2014/main" xmlns="" val="10001"/>
                  </a:ext>
                </a:extLst>
              </a:tr>
              <a:tr h="7964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300" b="1" kern="1200" dirty="0" smtClean="0">
                          <a:solidFill>
                            <a:schemeClr val="tx1"/>
                          </a:solidFill>
                          <a:latin typeface="+mn-lt"/>
                          <a:cs typeface="Arial" panose="020B0604020202020204" pitchFamily="34" charset="0"/>
                        </a:rPr>
                        <a:t>Seniors (65+)</a:t>
                      </a:r>
                    </a:p>
                  </a:txBody>
                  <a:tcPr marL="73152" marR="73152" marT="73152" marB="73152" anchor="ct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endParaRPr>
                    </a:p>
                  </a:txBody>
                  <a:tcPr marL="73152" marR="73152" marT="73152" marB="73152">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endParaRPr>
                    </a:p>
                  </a:txBody>
                  <a:tcPr marL="73152" marR="73152" marT="73152" marB="73152">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grpSp>
        <p:nvGrpSpPr>
          <p:cNvPr id="33" name="Group 32"/>
          <p:cNvGrpSpPr/>
          <p:nvPr/>
        </p:nvGrpSpPr>
        <p:grpSpPr>
          <a:xfrm>
            <a:off x="6758870" y="3398299"/>
            <a:ext cx="638662" cy="638662"/>
            <a:chOff x="4862337" y="3081819"/>
            <a:chExt cx="638662" cy="638662"/>
          </a:xfrm>
        </p:grpSpPr>
        <p:sp>
          <p:nvSpPr>
            <p:cNvPr id="34" name="Oval 33"/>
            <p:cNvSpPr/>
            <p:nvPr/>
          </p:nvSpPr>
          <p:spPr>
            <a:xfrm>
              <a:off x="4862337" y="3081819"/>
              <a:ext cx="638662" cy="638662"/>
            </a:xfrm>
            <a:prstGeom prst="ellipse">
              <a:avLst/>
            </a:prstGeom>
            <a:solidFill>
              <a:srgbClr val="ED7024"/>
            </a:solid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solidFill>
                  <a:sysClr val="windowText" lastClr="000000"/>
                </a:solidFill>
                <a:effectLst>
                  <a:outerShdw blurRad="50800" dist="38100" dir="2700000" algn="tl" rotWithShape="0">
                    <a:prstClr val="black">
                      <a:alpha val="40000"/>
                    </a:prstClr>
                  </a:outerShdw>
                </a:effectLst>
              </a:endParaRPr>
            </a:p>
          </p:txBody>
        </p:sp>
        <p:sp>
          <p:nvSpPr>
            <p:cNvPr id="35" name="Rectangle 34"/>
            <p:cNvSpPr/>
            <p:nvPr/>
          </p:nvSpPr>
          <p:spPr>
            <a:xfrm>
              <a:off x="4862338" y="3231873"/>
              <a:ext cx="638661" cy="338554"/>
            </a:xfrm>
            <a:prstGeom prst="rect">
              <a:avLst/>
            </a:prstGeom>
          </p:spPr>
          <p:txBody>
            <a:bodyPr wrap="square">
              <a:spAutoFit/>
            </a:bodyPr>
            <a:lstStyle/>
            <a:p>
              <a:pPr algn="ctr"/>
              <a:r>
                <a:rPr lang="en-CA" sz="1600" b="1" dirty="0" smtClean="0">
                  <a:latin typeface="Arial" panose="020B0604020202020204" pitchFamily="34" charset="0"/>
                  <a:cs typeface="Arial" panose="020B0604020202020204" pitchFamily="34" charset="0"/>
                </a:rPr>
                <a:t>12%</a:t>
              </a:r>
              <a:endParaRPr lang="en-CA" sz="1600" b="1" dirty="0">
                <a:latin typeface="Arial" panose="020B0604020202020204" pitchFamily="34" charset="0"/>
                <a:cs typeface="Arial" panose="020B0604020202020204" pitchFamily="34" charset="0"/>
              </a:endParaRPr>
            </a:p>
          </p:txBody>
        </p:sp>
      </p:grpSp>
      <p:grpSp>
        <p:nvGrpSpPr>
          <p:cNvPr id="36" name="Group 35"/>
          <p:cNvGrpSpPr/>
          <p:nvPr/>
        </p:nvGrpSpPr>
        <p:grpSpPr>
          <a:xfrm>
            <a:off x="7893778" y="3398299"/>
            <a:ext cx="638662" cy="638662"/>
            <a:chOff x="6165586" y="3081819"/>
            <a:chExt cx="638662" cy="638662"/>
          </a:xfrm>
        </p:grpSpPr>
        <p:sp>
          <p:nvSpPr>
            <p:cNvPr id="37" name="Oval 36"/>
            <p:cNvSpPr/>
            <p:nvPr/>
          </p:nvSpPr>
          <p:spPr>
            <a:xfrm>
              <a:off x="6165586" y="3081819"/>
              <a:ext cx="638662" cy="638662"/>
            </a:xfrm>
            <a:prstGeom prst="ellipse">
              <a:avLst/>
            </a:prstGeom>
            <a:solidFill>
              <a:schemeClr val="tx1"/>
            </a:solid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effectLst>
                  <a:outerShdw blurRad="50800" dist="38100" dir="2700000" algn="tl" rotWithShape="0">
                    <a:prstClr val="black">
                      <a:alpha val="40000"/>
                    </a:prstClr>
                  </a:outerShdw>
                </a:effectLst>
              </a:endParaRPr>
            </a:p>
          </p:txBody>
        </p:sp>
        <p:sp>
          <p:nvSpPr>
            <p:cNvPr id="38" name="Rectangle 37"/>
            <p:cNvSpPr/>
            <p:nvPr/>
          </p:nvSpPr>
          <p:spPr>
            <a:xfrm>
              <a:off x="6165586" y="3231873"/>
              <a:ext cx="638661" cy="338554"/>
            </a:xfrm>
            <a:prstGeom prst="rect">
              <a:avLst/>
            </a:prstGeom>
            <a:noFill/>
          </p:spPr>
          <p:txBody>
            <a:bodyPr wrap="square">
              <a:spAutoFit/>
            </a:bodyPr>
            <a:lstStyle/>
            <a:p>
              <a:pPr algn="ctr"/>
              <a:r>
                <a:rPr lang="en-CA" sz="1600" b="1" dirty="0" smtClean="0">
                  <a:solidFill>
                    <a:schemeClr val="bg1"/>
                  </a:solidFill>
                  <a:latin typeface="Arial" panose="020B0604020202020204" pitchFamily="34" charset="0"/>
                  <a:cs typeface="Arial" panose="020B0604020202020204" pitchFamily="34" charset="0"/>
                </a:rPr>
                <a:t>7%</a:t>
              </a:r>
              <a:endParaRPr lang="en-CA" sz="1600" b="1" dirty="0">
                <a:solidFill>
                  <a:schemeClr val="bg1"/>
                </a:solidFill>
                <a:latin typeface="Arial" panose="020B0604020202020204" pitchFamily="34" charset="0"/>
                <a:cs typeface="Arial" panose="020B0604020202020204" pitchFamily="34" charset="0"/>
              </a:endParaRPr>
            </a:p>
          </p:txBody>
        </p:sp>
      </p:grpSp>
      <p:grpSp>
        <p:nvGrpSpPr>
          <p:cNvPr id="39" name="Group 38"/>
          <p:cNvGrpSpPr/>
          <p:nvPr/>
        </p:nvGrpSpPr>
        <p:grpSpPr>
          <a:xfrm>
            <a:off x="6758870" y="4242794"/>
            <a:ext cx="638662" cy="638662"/>
            <a:chOff x="4862337" y="3861048"/>
            <a:chExt cx="638662" cy="638662"/>
          </a:xfrm>
        </p:grpSpPr>
        <p:sp>
          <p:nvSpPr>
            <p:cNvPr id="40" name="Oval 39"/>
            <p:cNvSpPr/>
            <p:nvPr/>
          </p:nvSpPr>
          <p:spPr>
            <a:xfrm>
              <a:off x="4862337" y="3861048"/>
              <a:ext cx="638662" cy="638662"/>
            </a:xfrm>
            <a:prstGeom prst="ellipse">
              <a:avLst/>
            </a:prstGeom>
            <a:solidFill>
              <a:srgbClr val="CFE8E3"/>
            </a:solid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solidFill>
                  <a:sysClr val="windowText" lastClr="000000"/>
                </a:solidFill>
                <a:effectLst>
                  <a:outerShdw blurRad="50800" dist="38100" dir="2700000" algn="tl" rotWithShape="0">
                    <a:prstClr val="black">
                      <a:alpha val="40000"/>
                    </a:prstClr>
                  </a:outerShdw>
                </a:effectLst>
              </a:endParaRPr>
            </a:p>
          </p:txBody>
        </p:sp>
        <p:sp>
          <p:nvSpPr>
            <p:cNvPr id="41" name="Rectangle 40"/>
            <p:cNvSpPr/>
            <p:nvPr/>
          </p:nvSpPr>
          <p:spPr>
            <a:xfrm>
              <a:off x="4862338" y="4011102"/>
              <a:ext cx="638661" cy="338554"/>
            </a:xfrm>
            <a:prstGeom prst="rect">
              <a:avLst/>
            </a:prstGeom>
            <a:noFill/>
          </p:spPr>
          <p:txBody>
            <a:bodyPr wrap="square">
              <a:spAutoFit/>
            </a:bodyPr>
            <a:lstStyle/>
            <a:p>
              <a:pPr algn="ctr"/>
              <a:r>
                <a:rPr lang="en-CA" sz="1600" b="1" dirty="0" smtClean="0">
                  <a:latin typeface="Arial" panose="020B0604020202020204" pitchFamily="34" charset="0"/>
                  <a:cs typeface="Arial" panose="020B0604020202020204" pitchFamily="34" charset="0"/>
                </a:rPr>
                <a:t>4%</a:t>
              </a:r>
              <a:endParaRPr lang="en-CA" sz="1600" b="1" dirty="0">
                <a:latin typeface="Arial" panose="020B0604020202020204" pitchFamily="34" charset="0"/>
                <a:cs typeface="Arial" panose="020B0604020202020204" pitchFamily="34" charset="0"/>
              </a:endParaRPr>
            </a:p>
          </p:txBody>
        </p:sp>
      </p:grpSp>
      <p:grpSp>
        <p:nvGrpSpPr>
          <p:cNvPr id="42" name="Group 41"/>
          <p:cNvGrpSpPr/>
          <p:nvPr/>
        </p:nvGrpSpPr>
        <p:grpSpPr>
          <a:xfrm>
            <a:off x="7893778" y="4242794"/>
            <a:ext cx="638662" cy="638662"/>
            <a:chOff x="6165586" y="3861048"/>
            <a:chExt cx="638662" cy="638662"/>
          </a:xfrm>
        </p:grpSpPr>
        <p:sp>
          <p:nvSpPr>
            <p:cNvPr id="43" name="Oval 42"/>
            <p:cNvSpPr/>
            <p:nvPr/>
          </p:nvSpPr>
          <p:spPr>
            <a:xfrm>
              <a:off x="6165586" y="3861048"/>
              <a:ext cx="638662" cy="638662"/>
            </a:xfrm>
            <a:prstGeom prst="ellipse">
              <a:avLst/>
            </a:prstGeom>
            <a:solidFill>
              <a:schemeClr val="tx1"/>
            </a:solid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effectLst>
                  <a:outerShdw blurRad="50800" dist="38100" dir="2700000" algn="tl" rotWithShape="0">
                    <a:prstClr val="black">
                      <a:alpha val="40000"/>
                    </a:prstClr>
                  </a:outerShdw>
                </a:effectLst>
              </a:endParaRPr>
            </a:p>
          </p:txBody>
        </p:sp>
        <p:sp>
          <p:nvSpPr>
            <p:cNvPr id="44" name="Rectangle 43"/>
            <p:cNvSpPr/>
            <p:nvPr/>
          </p:nvSpPr>
          <p:spPr>
            <a:xfrm>
              <a:off x="6165586" y="4011102"/>
              <a:ext cx="638661" cy="338554"/>
            </a:xfrm>
            <a:prstGeom prst="rect">
              <a:avLst/>
            </a:prstGeom>
            <a:noFill/>
          </p:spPr>
          <p:txBody>
            <a:bodyPr wrap="square">
              <a:spAutoFit/>
            </a:bodyPr>
            <a:lstStyle/>
            <a:p>
              <a:pPr algn="ctr"/>
              <a:r>
                <a:rPr lang="en-CA" sz="1600" b="1" dirty="0" smtClean="0">
                  <a:solidFill>
                    <a:schemeClr val="bg1"/>
                  </a:solidFill>
                  <a:latin typeface="Arial" panose="020B0604020202020204" pitchFamily="34" charset="0"/>
                  <a:cs typeface="Arial" panose="020B0604020202020204" pitchFamily="34" charset="0"/>
                </a:rPr>
                <a:t>4%</a:t>
              </a:r>
              <a:endParaRPr lang="en-CA" sz="1600" b="1" dirty="0">
                <a:solidFill>
                  <a:schemeClr val="bg1"/>
                </a:solidFill>
                <a:latin typeface="Arial" panose="020B0604020202020204" pitchFamily="34" charset="0"/>
                <a:cs typeface="Arial" panose="020B0604020202020204" pitchFamily="34" charset="0"/>
              </a:endParaRPr>
            </a:p>
          </p:txBody>
        </p:sp>
      </p:grpSp>
      <p:sp>
        <p:nvSpPr>
          <p:cNvPr id="46" name="TextBox 45"/>
          <p:cNvSpPr txBox="1"/>
          <p:nvPr/>
        </p:nvSpPr>
        <p:spPr>
          <a:xfrm>
            <a:off x="5201295" y="1629760"/>
            <a:ext cx="3547169" cy="864440"/>
          </a:xfrm>
          <a:prstGeom prst="rect">
            <a:avLst/>
          </a:prstGeom>
          <a:noFill/>
          <a:ln w="6350">
            <a:noFill/>
          </a:ln>
        </p:spPr>
        <p:txBody>
          <a:bodyPr wrap="square" lIns="108000" tIns="108000" rIns="108000" bIns="108000" rtlCol="0">
            <a:spAutoFit/>
          </a:bodyPr>
          <a:lstStyle/>
          <a:p>
            <a:pPr>
              <a:spcAft>
                <a:spcPts val="8400"/>
              </a:spcAft>
            </a:pPr>
            <a:r>
              <a:rPr lang="en-US" sz="1400" dirty="0">
                <a:solidFill>
                  <a:srgbClr val="365254"/>
                </a:solidFill>
              </a:rPr>
              <a:t>Within last year, did not fill prescription </a:t>
            </a:r>
            <a:r>
              <a:rPr lang="en-US" sz="1400" dirty="0" smtClean="0">
                <a:solidFill>
                  <a:srgbClr val="365254"/>
                </a:solidFill>
              </a:rPr>
              <a:t/>
            </a:r>
            <a:br>
              <a:rPr lang="en-US" sz="1400" dirty="0" smtClean="0">
                <a:solidFill>
                  <a:srgbClr val="365254"/>
                </a:solidFill>
              </a:rPr>
            </a:br>
            <a:r>
              <a:rPr lang="en-US" sz="1400" dirty="0" smtClean="0">
                <a:solidFill>
                  <a:srgbClr val="365254"/>
                </a:solidFill>
              </a:rPr>
              <a:t>for </a:t>
            </a:r>
            <a:r>
              <a:rPr lang="en-US" sz="1400" dirty="0">
                <a:solidFill>
                  <a:srgbClr val="365254"/>
                </a:solidFill>
              </a:rPr>
              <a:t>medicine or skipped doses of medicine because of the cost</a:t>
            </a:r>
          </a:p>
        </p:txBody>
      </p:sp>
      <p:sp>
        <p:nvSpPr>
          <p:cNvPr id="47" name="TextBox 46"/>
          <p:cNvSpPr txBox="1"/>
          <p:nvPr/>
        </p:nvSpPr>
        <p:spPr>
          <a:xfrm>
            <a:off x="5436096" y="5283205"/>
            <a:ext cx="3240360" cy="731070"/>
          </a:xfrm>
          <a:prstGeom prst="rect">
            <a:avLst/>
          </a:prstGeom>
          <a:noFill/>
          <a:ln w="6350">
            <a:solidFill>
              <a:srgbClr val="969696"/>
            </a:solidFill>
          </a:ln>
        </p:spPr>
        <p:txBody>
          <a:bodyPr wrap="square" lIns="108000" tIns="108000" rIns="108000" bIns="108000" rtlCol="0">
            <a:spAutoFit/>
          </a:bodyPr>
          <a:lstStyle/>
          <a:p>
            <a:pPr>
              <a:lnSpc>
                <a:spcPts val="2000"/>
              </a:lnSpc>
            </a:pPr>
            <a:r>
              <a:rPr lang="en-US" sz="1500" dirty="0"/>
              <a:t>All Canadian provinces and territories provide drug coverage for seniors 65+. </a:t>
            </a:r>
          </a:p>
        </p:txBody>
      </p:sp>
      <p:grpSp>
        <p:nvGrpSpPr>
          <p:cNvPr id="20" name="Group 2"/>
          <p:cNvGrpSpPr/>
          <p:nvPr/>
        </p:nvGrpSpPr>
        <p:grpSpPr>
          <a:xfrm>
            <a:off x="448902" y="6176108"/>
            <a:ext cx="4324789" cy="261623"/>
            <a:chOff x="1559256" y="5157193"/>
            <a:chExt cx="4324789" cy="253467"/>
          </a:xfrm>
        </p:grpSpPr>
        <p:grpSp>
          <p:nvGrpSpPr>
            <p:cNvPr id="21" name="Group 3"/>
            <p:cNvGrpSpPr/>
            <p:nvPr/>
          </p:nvGrpSpPr>
          <p:grpSpPr>
            <a:xfrm>
              <a:off x="1559256" y="5157203"/>
              <a:ext cx="1598406" cy="253455"/>
              <a:chOff x="2989195" y="6289577"/>
              <a:chExt cx="1741128" cy="264692"/>
            </a:xfrm>
          </p:grpSpPr>
          <p:sp>
            <p:nvSpPr>
              <p:cNvPr id="28"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29"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22" name="Group 5"/>
            <p:cNvGrpSpPr/>
            <p:nvPr/>
          </p:nvGrpSpPr>
          <p:grpSpPr>
            <a:xfrm>
              <a:off x="2918782" y="5157206"/>
              <a:ext cx="1453097" cy="253454"/>
              <a:chOff x="4402330" y="6289581"/>
              <a:chExt cx="1741127" cy="264691"/>
            </a:xfrm>
          </p:grpSpPr>
          <p:sp>
            <p:nvSpPr>
              <p:cNvPr id="26"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27" name="Oval 11"/>
              <p:cNvSpPr/>
              <p:nvPr/>
            </p:nvSpPr>
            <p:spPr>
              <a:xfrm>
                <a:off x="4402330"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23" name="Group 7"/>
            <p:cNvGrpSpPr/>
            <p:nvPr/>
          </p:nvGrpSpPr>
          <p:grpSpPr>
            <a:xfrm>
              <a:off x="4430950" y="5157193"/>
              <a:ext cx="1453095" cy="253454"/>
              <a:chOff x="5966949" y="6289568"/>
              <a:chExt cx="1741125" cy="264691"/>
            </a:xfrm>
          </p:grpSpPr>
          <p:sp>
            <p:nvSpPr>
              <p:cNvPr id="24"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25" name="Oval 9"/>
              <p:cNvSpPr/>
              <p:nvPr/>
            </p:nvSpPr>
            <p:spPr>
              <a:xfrm>
                <a:off x="5966949"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8315188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40" y="370637"/>
            <a:ext cx="8229600" cy="1015663"/>
          </a:xfrm>
        </p:spPr>
        <p:txBody>
          <a:bodyPr/>
          <a:lstStyle/>
          <a:p>
            <a:r>
              <a:rPr lang="en-CA" dirty="0" smtClean="0"/>
              <a:t>Cost barriers to all care are highest for</a:t>
            </a:r>
            <a:br>
              <a:rPr lang="en-CA" dirty="0" smtClean="0"/>
            </a:br>
            <a:r>
              <a:rPr lang="en-CA" dirty="0" smtClean="0"/>
              <a:t>low-income Canadians</a:t>
            </a:r>
            <a:endParaRPr lang="en-CA" dirty="0"/>
          </a:p>
        </p:txBody>
      </p:sp>
      <p:graphicFrame>
        <p:nvGraphicFramePr>
          <p:cNvPr id="8" name="Chart 7"/>
          <p:cNvGraphicFramePr/>
          <p:nvPr>
            <p:extLst>
              <p:ext uri="{D42A27DB-BD31-4B8C-83A1-F6EECF244321}">
                <p14:modId xmlns:p14="http://schemas.microsoft.com/office/powerpoint/2010/main" val="1297794583"/>
              </p:ext>
            </p:extLst>
          </p:nvPr>
        </p:nvGraphicFramePr>
        <p:xfrm>
          <a:off x="611560" y="1556792"/>
          <a:ext cx="8136904" cy="44240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25726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1186954" y="2286000"/>
            <a:ext cx="7957046" cy="3426640"/>
          </a:xfrm>
        </p:spPr>
        <p:txBody>
          <a:bodyPr/>
          <a:lstStyle/>
          <a:p>
            <a:r>
              <a:rPr lang="en-CA" dirty="0" smtClean="0"/>
              <a:t>Person-Centred </a:t>
            </a:r>
            <a:r>
              <a:rPr lang="en-CA" dirty="0"/>
              <a:t>Care</a:t>
            </a:r>
          </a:p>
          <a:p>
            <a:pPr>
              <a:lnSpc>
                <a:spcPts val="2300"/>
              </a:lnSpc>
            </a:pPr>
            <a:r>
              <a:rPr lang="en-CA" sz="2200" dirty="0">
                <a:latin typeface="+mn-lt"/>
                <a:cs typeface="Arial" panose="020B0604020202020204" pitchFamily="34" charset="0"/>
              </a:rPr>
              <a:t>Canadians are generally happy with the </a:t>
            </a:r>
            <a:r>
              <a:rPr lang="en-CA" sz="2200" dirty="0" smtClean="0">
                <a:latin typeface="+mn-lt"/>
                <a:cs typeface="Arial" panose="020B0604020202020204" pitchFamily="34" charset="0"/>
              </a:rPr>
              <a:t>medical</a:t>
            </a:r>
            <a:br>
              <a:rPr lang="en-CA" sz="2200" dirty="0" smtClean="0">
                <a:latin typeface="+mn-lt"/>
                <a:cs typeface="Arial" panose="020B0604020202020204" pitchFamily="34" charset="0"/>
              </a:rPr>
            </a:br>
            <a:r>
              <a:rPr lang="en-CA" sz="2200" dirty="0" smtClean="0">
                <a:latin typeface="+mn-lt"/>
                <a:cs typeface="Arial" panose="020B0604020202020204" pitchFamily="34" charset="0"/>
              </a:rPr>
              <a:t>care they </a:t>
            </a:r>
            <a:r>
              <a:rPr lang="en-CA" sz="2200" dirty="0">
                <a:latin typeface="+mn-lt"/>
                <a:cs typeface="Arial" panose="020B0604020202020204" pitchFamily="34" charset="0"/>
              </a:rPr>
              <a:t>receive from their regular doctor or </a:t>
            </a:r>
            <a:r>
              <a:rPr lang="en-CA" sz="2200" dirty="0" smtClean="0">
                <a:latin typeface="+mn-lt"/>
                <a:cs typeface="Arial" panose="020B0604020202020204" pitchFamily="34" charset="0"/>
              </a:rPr>
              <a:t>place</a:t>
            </a:r>
            <a:br>
              <a:rPr lang="en-CA" sz="2200" dirty="0" smtClean="0">
                <a:latin typeface="+mn-lt"/>
                <a:cs typeface="Arial" panose="020B0604020202020204" pitchFamily="34" charset="0"/>
              </a:rPr>
            </a:br>
            <a:r>
              <a:rPr lang="en-CA" sz="2200" dirty="0" smtClean="0">
                <a:latin typeface="+mn-lt"/>
                <a:cs typeface="Arial" panose="020B0604020202020204" pitchFamily="34" charset="0"/>
              </a:rPr>
              <a:t>of care, </a:t>
            </a:r>
            <a:r>
              <a:rPr lang="en-US" sz="2200" dirty="0">
                <a:latin typeface="+mn-lt"/>
                <a:cs typeface="Arial" panose="020B0604020202020204" pitchFamily="34" charset="0"/>
              </a:rPr>
              <a:t>but they are less positive about their </a:t>
            </a:r>
            <a:r>
              <a:rPr lang="en-US" sz="2200" dirty="0" smtClean="0">
                <a:latin typeface="+mn-lt"/>
                <a:cs typeface="Arial" panose="020B0604020202020204" pitchFamily="34" charset="0"/>
              </a:rPr>
              <a:t>health</a:t>
            </a:r>
            <a:br>
              <a:rPr lang="en-US" sz="2200" dirty="0" smtClean="0">
                <a:latin typeface="+mn-lt"/>
                <a:cs typeface="Arial" panose="020B0604020202020204" pitchFamily="34" charset="0"/>
              </a:rPr>
            </a:br>
            <a:r>
              <a:rPr lang="en-US" sz="2200" dirty="0" smtClean="0">
                <a:latin typeface="+mn-lt"/>
                <a:cs typeface="Arial" panose="020B0604020202020204" pitchFamily="34" charset="0"/>
              </a:rPr>
              <a:t>care </a:t>
            </a:r>
            <a:r>
              <a:rPr lang="en-US" sz="2200" dirty="0">
                <a:latin typeface="+mn-lt"/>
                <a:cs typeface="Arial" panose="020B0604020202020204" pitchFamily="34" charset="0"/>
              </a:rPr>
              <a:t>system </a:t>
            </a:r>
            <a:r>
              <a:rPr lang="en-US" sz="2200" dirty="0" smtClean="0">
                <a:latin typeface="+mn-lt"/>
                <a:cs typeface="Arial" panose="020B0604020202020204" pitchFamily="34" charset="0"/>
              </a:rPr>
              <a:t>overall</a:t>
            </a:r>
            <a:r>
              <a:rPr lang="en-CA" sz="2200" dirty="0" smtClean="0">
                <a:latin typeface="+mn-lt"/>
                <a:cs typeface="Arial" panose="020B0604020202020204" pitchFamily="34" charset="0"/>
              </a:rPr>
              <a:t>. Coordination </a:t>
            </a:r>
            <a:r>
              <a:rPr lang="en-CA" sz="2200" dirty="0">
                <a:latin typeface="+mn-lt"/>
                <a:cs typeface="Arial" panose="020B0604020202020204" pitchFamily="34" charset="0"/>
              </a:rPr>
              <a:t>of </a:t>
            </a:r>
            <a:r>
              <a:rPr lang="en-CA" sz="2200" dirty="0" smtClean="0">
                <a:latin typeface="+mn-lt"/>
                <a:cs typeface="Arial" panose="020B0604020202020204" pitchFamily="34" charset="0"/>
              </a:rPr>
              <a:t>care has been</a:t>
            </a:r>
            <a:br>
              <a:rPr lang="en-CA" sz="2200" dirty="0" smtClean="0">
                <a:latin typeface="+mn-lt"/>
                <a:cs typeface="Arial" panose="020B0604020202020204" pitchFamily="34" charset="0"/>
              </a:rPr>
            </a:br>
            <a:r>
              <a:rPr lang="en-CA" sz="2200" dirty="0" smtClean="0">
                <a:latin typeface="+mn-lt"/>
                <a:cs typeface="Arial" panose="020B0604020202020204" pitchFamily="34" charset="0"/>
              </a:rPr>
              <a:t>improving </a:t>
            </a:r>
            <a:r>
              <a:rPr lang="en-CA" sz="2200" dirty="0">
                <a:latin typeface="+mn-lt"/>
                <a:cs typeface="Arial" panose="020B0604020202020204" pitchFamily="34" charset="0"/>
              </a:rPr>
              <a:t>both in Canada and </a:t>
            </a:r>
            <a:r>
              <a:rPr lang="en-CA" sz="2200" dirty="0" smtClean="0">
                <a:latin typeface="+mn-lt"/>
                <a:cs typeface="Arial" panose="020B0604020202020204" pitchFamily="34" charset="0"/>
              </a:rPr>
              <a:t>internationally,</a:t>
            </a:r>
            <a:br>
              <a:rPr lang="en-CA" sz="2200" dirty="0" smtClean="0">
                <a:latin typeface="+mn-lt"/>
                <a:cs typeface="Arial" panose="020B0604020202020204" pitchFamily="34" charset="0"/>
              </a:rPr>
            </a:br>
            <a:r>
              <a:rPr lang="en-CA" sz="2200" dirty="0" smtClean="0">
                <a:latin typeface="+mn-lt"/>
                <a:cs typeface="Arial" panose="020B0604020202020204" pitchFamily="34" charset="0"/>
              </a:rPr>
              <a:t>though </a:t>
            </a:r>
            <a:r>
              <a:rPr lang="en-CA" sz="2200" dirty="0">
                <a:latin typeface="+mn-lt"/>
                <a:cs typeface="Arial" panose="020B0604020202020204" pitchFamily="34" charset="0"/>
              </a:rPr>
              <a:t>there are still </a:t>
            </a:r>
            <a:r>
              <a:rPr lang="en-CA" sz="2200" dirty="0" smtClean="0">
                <a:latin typeface="+mn-lt"/>
                <a:cs typeface="Arial" panose="020B0604020202020204" pitchFamily="34" charset="0"/>
              </a:rPr>
              <a:t>challenges.</a:t>
            </a:r>
            <a:endParaRPr lang="en-US" sz="2200" dirty="0" smtClean="0">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7808" y="2636912"/>
            <a:ext cx="936104" cy="936104"/>
          </a:xfrm>
          <a:prstGeom prst="rect">
            <a:avLst/>
          </a:prstGeom>
        </p:spPr>
      </p:pic>
    </p:spTree>
    <p:extLst>
      <p:ext uri="{BB962C8B-B14F-4D97-AF65-F5344CB8AC3E}">
        <p14:creationId xmlns:p14="http://schemas.microsoft.com/office/powerpoint/2010/main" val="11335094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40" y="370637"/>
            <a:ext cx="8229600" cy="1015663"/>
          </a:xfrm>
        </p:spPr>
        <p:txBody>
          <a:bodyPr/>
          <a:lstStyle/>
          <a:p>
            <a:r>
              <a:rPr lang="en-CA" dirty="0" smtClean="0"/>
              <a:t>Most Canadians have a regular doctor or place where they receive care</a:t>
            </a:r>
            <a:endParaRPr lang="en-CA" dirty="0"/>
          </a:p>
        </p:txBody>
      </p:sp>
      <p:graphicFrame>
        <p:nvGraphicFramePr>
          <p:cNvPr id="22" name="Chart 21"/>
          <p:cNvGraphicFramePr/>
          <p:nvPr>
            <p:extLst>
              <p:ext uri="{D42A27DB-BD31-4B8C-83A1-F6EECF244321}">
                <p14:modId xmlns:p14="http://schemas.microsoft.com/office/powerpoint/2010/main" val="1628212949"/>
              </p:ext>
            </p:extLst>
          </p:nvPr>
        </p:nvGraphicFramePr>
        <p:xfrm>
          <a:off x="457697" y="2374358"/>
          <a:ext cx="3600400" cy="3430094"/>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 Placeholder 2"/>
          <p:cNvSpPr txBox="1">
            <a:spLocks/>
          </p:cNvSpPr>
          <p:nvPr/>
        </p:nvSpPr>
        <p:spPr>
          <a:xfrm>
            <a:off x="1314210" y="1435639"/>
            <a:ext cx="6858190" cy="938719"/>
          </a:xfrm>
          <a:prstGeom prst="rect">
            <a:avLst/>
          </a:prstGeom>
          <a:solidFill>
            <a:schemeClr val="bg1"/>
          </a:solidFill>
        </p:spPr>
        <p:txBody>
          <a:bodyPr vert="horz" lIns="0" tIns="45720" rIns="91440" bIns="45720" rtlCol="0" anchor="ctr" anchorCtr="0">
            <a:normAutofit/>
          </a:bodyPr>
          <a:lstStyle>
            <a:lvl1pPr marL="182880" indent="-182880" algn="l" defTabSz="914400"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j-lt"/>
                <a:ea typeface="+mn-ea"/>
                <a:cs typeface="Arial" panose="020B0604020202020204" pitchFamily="34" charset="0"/>
              </a:defRPr>
            </a:lvl1pPr>
            <a:lvl2pPr marL="365760" indent="-182880" algn="l" defTabSz="914400" rtl="0" eaLnBrk="1" latinLnBrk="0" hangingPunct="1">
              <a:lnSpc>
                <a:spcPts val="2100"/>
              </a:lnSpc>
              <a:spcBef>
                <a:spcPts val="600"/>
              </a:spcBef>
              <a:spcAft>
                <a:spcPts val="600"/>
              </a:spcAft>
              <a:buFont typeface="Arial" panose="020B0604020202020204" pitchFamily="34" charset="0"/>
              <a:buChar char="–"/>
              <a:defRPr lang="en-CA" sz="1600" kern="1200">
                <a:solidFill>
                  <a:schemeClr val="tx1"/>
                </a:solidFill>
                <a:latin typeface="+mj-lt"/>
                <a:ea typeface="+mn-ea"/>
                <a:cs typeface="Arial" panose="020B0604020202020204" pitchFamily="34" charset="0"/>
              </a:defRPr>
            </a:lvl2pPr>
            <a:lvl3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0" dirty="0"/>
              <a:t>Is there one doctor you usually go to for your medical care?</a:t>
            </a:r>
          </a:p>
        </p:txBody>
      </p:sp>
      <p:sp>
        <p:nvSpPr>
          <p:cNvPr id="38" name="TextBox 37"/>
          <p:cNvSpPr txBox="1"/>
          <p:nvPr/>
        </p:nvSpPr>
        <p:spPr>
          <a:xfrm>
            <a:off x="4498540" y="4360340"/>
            <a:ext cx="3619642" cy="938719"/>
          </a:xfrm>
          <a:prstGeom prst="rect">
            <a:avLst/>
          </a:prstGeom>
          <a:noFill/>
        </p:spPr>
        <p:txBody>
          <a:bodyPr wrap="square" rtlCol="0">
            <a:spAutoFit/>
          </a:bodyPr>
          <a:lstStyle/>
          <a:p>
            <a:pPr lvl="0">
              <a:lnSpc>
                <a:spcPts val="2200"/>
              </a:lnSpc>
            </a:pPr>
            <a:r>
              <a:rPr lang="en-CA" sz="4500" b="1" dirty="0" smtClean="0">
                <a:solidFill>
                  <a:srgbClr val="852062"/>
                </a:solidFill>
                <a:latin typeface="Calibri" panose="020F0502020204030204" pitchFamily="34" charset="0"/>
                <a:cs typeface="Calibri" panose="020F0502020204030204" pitchFamily="34" charset="0"/>
              </a:rPr>
              <a:t>93% </a:t>
            </a:r>
            <a:r>
              <a:rPr lang="en-CA" dirty="0" smtClean="0"/>
              <a:t>of Canadians</a:t>
            </a:r>
            <a:br>
              <a:rPr lang="en-CA" dirty="0" smtClean="0"/>
            </a:br>
            <a:r>
              <a:rPr lang="en-CA" dirty="0" smtClean="0"/>
              <a:t>have a usual </a:t>
            </a:r>
            <a:r>
              <a:rPr lang="en-CA" b="1" dirty="0" smtClean="0"/>
              <a:t>doctor</a:t>
            </a:r>
            <a:r>
              <a:rPr lang="en-CA" dirty="0" smtClean="0"/>
              <a:t> or </a:t>
            </a:r>
            <a:r>
              <a:rPr lang="en-CA" b="1" dirty="0" smtClean="0"/>
              <a:t>place</a:t>
            </a:r>
            <a:r>
              <a:rPr lang="en-CA" dirty="0"/>
              <a:t/>
            </a:r>
            <a:br>
              <a:rPr lang="en-CA" dirty="0"/>
            </a:br>
            <a:r>
              <a:rPr lang="en-CA" dirty="0" smtClean="0"/>
              <a:t>they go to for medical care</a:t>
            </a:r>
            <a:endParaRPr lang="en-CA" dirty="0"/>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4328" y="3230474"/>
            <a:ext cx="586158" cy="695048"/>
          </a:xfrm>
          <a:prstGeom prst="rect">
            <a:avLst/>
          </a:prstGeom>
        </p:spPr>
      </p:pic>
      <p:sp>
        <p:nvSpPr>
          <p:cNvPr id="43" name="TextBox 42"/>
          <p:cNvSpPr txBox="1"/>
          <p:nvPr/>
        </p:nvSpPr>
        <p:spPr>
          <a:xfrm>
            <a:off x="4498540" y="3136204"/>
            <a:ext cx="3017899" cy="656590"/>
          </a:xfrm>
          <a:prstGeom prst="rect">
            <a:avLst/>
          </a:prstGeom>
          <a:noFill/>
        </p:spPr>
        <p:txBody>
          <a:bodyPr wrap="square" rtlCol="0">
            <a:spAutoFit/>
          </a:bodyPr>
          <a:lstStyle/>
          <a:p>
            <a:pPr>
              <a:lnSpc>
                <a:spcPts val="2200"/>
              </a:lnSpc>
            </a:pPr>
            <a:r>
              <a:rPr lang="en-CA" sz="4500" b="1" dirty="0" smtClean="0">
                <a:solidFill>
                  <a:srgbClr val="852062"/>
                </a:solidFill>
                <a:latin typeface="Calibri" panose="020F0502020204030204" pitchFamily="34" charset="0"/>
                <a:cs typeface="Calibri" panose="020F0502020204030204" pitchFamily="34" charset="0"/>
              </a:rPr>
              <a:t>85% </a:t>
            </a:r>
            <a:r>
              <a:rPr lang="en-CA" dirty="0"/>
              <a:t>of </a:t>
            </a:r>
            <a:r>
              <a:rPr lang="en-CA" dirty="0" smtClean="0"/>
              <a:t>Canadians</a:t>
            </a:r>
            <a:br>
              <a:rPr lang="en-CA" dirty="0" smtClean="0"/>
            </a:br>
            <a:r>
              <a:rPr lang="en-CA" dirty="0" smtClean="0"/>
              <a:t>have </a:t>
            </a:r>
            <a:r>
              <a:rPr lang="en-CA" dirty="0"/>
              <a:t>a usual </a:t>
            </a:r>
            <a:r>
              <a:rPr lang="en-CA" b="1" dirty="0"/>
              <a:t>doctor</a:t>
            </a:r>
            <a:r>
              <a:rPr lang="en-CA" i="1" dirty="0"/>
              <a:t> </a:t>
            </a:r>
          </a:p>
        </p:txBody>
      </p:sp>
      <p:cxnSp>
        <p:nvCxnSpPr>
          <p:cNvPr id="44" name="Straight Connector 43"/>
          <p:cNvCxnSpPr/>
          <p:nvPr/>
        </p:nvCxnSpPr>
        <p:spPr>
          <a:xfrm>
            <a:off x="4570153" y="3928292"/>
            <a:ext cx="3540333" cy="0"/>
          </a:xfrm>
          <a:prstGeom prst="line">
            <a:avLst/>
          </a:prstGeom>
          <a:ln w="6350">
            <a:solidFill>
              <a:srgbClr val="969696"/>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570153" y="5443075"/>
            <a:ext cx="3540333" cy="0"/>
          </a:xfrm>
          <a:prstGeom prst="line">
            <a:avLst/>
          </a:prstGeom>
          <a:ln w="6350">
            <a:solidFill>
              <a:srgbClr val="969696"/>
            </a:solidFill>
            <a:prstDash val="solid"/>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4422" y="4743224"/>
            <a:ext cx="680510" cy="702000"/>
          </a:xfrm>
          <a:prstGeom prst="rect">
            <a:avLst/>
          </a:prstGeom>
        </p:spPr>
      </p:pic>
      <p:grpSp>
        <p:nvGrpSpPr>
          <p:cNvPr id="47" name="Group 2"/>
          <p:cNvGrpSpPr/>
          <p:nvPr/>
        </p:nvGrpSpPr>
        <p:grpSpPr>
          <a:xfrm>
            <a:off x="448902" y="6176108"/>
            <a:ext cx="4324789" cy="261623"/>
            <a:chOff x="1559256" y="5157193"/>
            <a:chExt cx="4324789" cy="253467"/>
          </a:xfrm>
        </p:grpSpPr>
        <p:grpSp>
          <p:nvGrpSpPr>
            <p:cNvPr id="48" name="Group 3"/>
            <p:cNvGrpSpPr/>
            <p:nvPr/>
          </p:nvGrpSpPr>
          <p:grpSpPr>
            <a:xfrm>
              <a:off x="1559256" y="5157203"/>
              <a:ext cx="1598406" cy="253455"/>
              <a:chOff x="2989195" y="6289577"/>
              <a:chExt cx="1741128" cy="264692"/>
            </a:xfrm>
          </p:grpSpPr>
          <p:sp>
            <p:nvSpPr>
              <p:cNvPr id="55"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56"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49" name="Group 5"/>
            <p:cNvGrpSpPr/>
            <p:nvPr/>
          </p:nvGrpSpPr>
          <p:grpSpPr>
            <a:xfrm>
              <a:off x="2918782" y="5157206"/>
              <a:ext cx="1453097" cy="253454"/>
              <a:chOff x="4402330" y="6289581"/>
              <a:chExt cx="1741127" cy="264691"/>
            </a:xfrm>
          </p:grpSpPr>
          <p:sp>
            <p:nvSpPr>
              <p:cNvPr id="53"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54" name="Oval 11"/>
              <p:cNvSpPr/>
              <p:nvPr/>
            </p:nvSpPr>
            <p:spPr>
              <a:xfrm>
                <a:off x="4402330"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50" name="Group 7"/>
            <p:cNvGrpSpPr/>
            <p:nvPr/>
          </p:nvGrpSpPr>
          <p:grpSpPr>
            <a:xfrm>
              <a:off x="4430950" y="5157193"/>
              <a:ext cx="1453095" cy="253454"/>
              <a:chOff x="5966949" y="6289568"/>
              <a:chExt cx="1741125" cy="264691"/>
            </a:xfrm>
          </p:grpSpPr>
          <p:sp>
            <p:nvSpPr>
              <p:cNvPr id="51"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52" name="Oval 9"/>
              <p:cNvSpPr/>
              <p:nvPr/>
            </p:nvSpPr>
            <p:spPr>
              <a:xfrm>
                <a:off x="5966949"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pic>
        <p:nvPicPr>
          <p:cNvPr id="21"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67544" y="1557389"/>
            <a:ext cx="720080" cy="71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9608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40" y="370637"/>
            <a:ext cx="8229600" cy="1477328"/>
          </a:xfrm>
        </p:spPr>
        <p:txBody>
          <a:bodyPr/>
          <a:lstStyle/>
          <a:p>
            <a:r>
              <a:rPr lang="en-US" dirty="0" smtClean="0"/>
              <a:t>Canadians like their usual physician but don’t think the system works well </a:t>
            </a:r>
            <a:br>
              <a:rPr lang="en-US" dirty="0" smtClean="0"/>
            </a:br>
            <a:r>
              <a:rPr lang="en-US" dirty="0" smtClean="0"/>
              <a:t> </a:t>
            </a:r>
            <a:endParaRPr lang="en-CA" dirty="0"/>
          </a:p>
        </p:txBody>
      </p:sp>
      <p:graphicFrame>
        <p:nvGraphicFramePr>
          <p:cNvPr id="31" name="Chart 30"/>
          <p:cNvGraphicFramePr/>
          <p:nvPr>
            <p:extLst>
              <p:ext uri="{D42A27DB-BD31-4B8C-83A1-F6EECF244321}">
                <p14:modId xmlns:p14="http://schemas.microsoft.com/office/powerpoint/2010/main" val="3553605658"/>
              </p:ext>
            </p:extLst>
          </p:nvPr>
        </p:nvGraphicFramePr>
        <p:xfrm>
          <a:off x="691317" y="2564904"/>
          <a:ext cx="3528392" cy="3181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Chart 31"/>
          <p:cNvGraphicFramePr/>
          <p:nvPr>
            <p:extLst>
              <p:ext uri="{D42A27DB-BD31-4B8C-83A1-F6EECF244321}">
                <p14:modId xmlns:p14="http://schemas.microsoft.com/office/powerpoint/2010/main" val="792527253"/>
              </p:ext>
            </p:extLst>
          </p:nvPr>
        </p:nvGraphicFramePr>
        <p:xfrm>
          <a:off x="5022825" y="2564904"/>
          <a:ext cx="3528392" cy="3181350"/>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p:cNvSpPr txBox="1"/>
          <p:nvPr/>
        </p:nvSpPr>
        <p:spPr>
          <a:xfrm>
            <a:off x="757163" y="1700808"/>
            <a:ext cx="3600400" cy="1079884"/>
          </a:xfrm>
          <a:prstGeom prst="rect">
            <a:avLst/>
          </a:prstGeom>
          <a:noFill/>
          <a:ln w="6350">
            <a:noFill/>
          </a:ln>
        </p:spPr>
        <p:txBody>
          <a:bodyPr wrap="square" lIns="108000" tIns="108000" rIns="108000" bIns="108000" rtlCol="0">
            <a:spAutoFit/>
          </a:bodyPr>
          <a:lstStyle/>
          <a:p>
            <a:r>
              <a:rPr lang="en-US" sz="1400" dirty="0">
                <a:solidFill>
                  <a:srgbClr val="365254"/>
                </a:solidFill>
              </a:rPr>
              <a:t>Overall, how do you rate the medical care that you have received in the past 12 months from your regular doctor’s practice or clinic (2016)? </a:t>
            </a:r>
            <a:r>
              <a:rPr lang="en-US" sz="1400" i="1" dirty="0">
                <a:solidFill>
                  <a:srgbClr val="365254"/>
                </a:solidFill>
              </a:rPr>
              <a:t>(Excellent/very good)</a:t>
            </a:r>
          </a:p>
        </p:txBody>
      </p:sp>
      <p:sp>
        <p:nvSpPr>
          <p:cNvPr id="44" name="TextBox 43"/>
          <p:cNvSpPr txBox="1"/>
          <p:nvPr/>
        </p:nvSpPr>
        <p:spPr>
          <a:xfrm>
            <a:off x="5004048" y="1701768"/>
            <a:ext cx="3816424" cy="648997"/>
          </a:xfrm>
          <a:prstGeom prst="rect">
            <a:avLst/>
          </a:prstGeom>
          <a:noFill/>
          <a:ln w="6350">
            <a:noFill/>
          </a:ln>
        </p:spPr>
        <p:txBody>
          <a:bodyPr wrap="square" lIns="108000" tIns="108000" rIns="108000" bIns="108000" rtlCol="0">
            <a:spAutoFit/>
          </a:bodyPr>
          <a:lstStyle/>
          <a:p>
            <a:pPr>
              <a:spcAft>
                <a:spcPts val="8400"/>
              </a:spcAft>
            </a:pPr>
            <a:r>
              <a:rPr lang="en-US" sz="1400" dirty="0">
                <a:solidFill>
                  <a:srgbClr val="365254"/>
                </a:solidFill>
              </a:rPr>
              <a:t>How would you rate the overall quality of medical care in your country? </a:t>
            </a:r>
            <a:r>
              <a:rPr lang="en-US" sz="1400" i="1" dirty="0">
                <a:solidFill>
                  <a:srgbClr val="365254"/>
                </a:solidFill>
              </a:rPr>
              <a:t>(Excellent/very good)</a:t>
            </a:r>
          </a:p>
        </p:txBody>
      </p:sp>
      <p:grpSp>
        <p:nvGrpSpPr>
          <p:cNvPr id="17" name="Group 2"/>
          <p:cNvGrpSpPr/>
          <p:nvPr/>
        </p:nvGrpSpPr>
        <p:grpSpPr>
          <a:xfrm>
            <a:off x="448902" y="6176108"/>
            <a:ext cx="4324789" cy="261623"/>
            <a:chOff x="1559256" y="5157193"/>
            <a:chExt cx="4324789" cy="253467"/>
          </a:xfrm>
        </p:grpSpPr>
        <p:grpSp>
          <p:nvGrpSpPr>
            <p:cNvPr id="18" name="Group 3"/>
            <p:cNvGrpSpPr/>
            <p:nvPr/>
          </p:nvGrpSpPr>
          <p:grpSpPr>
            <a:xfrm>
              <a:off x="1559256" y="5157203"/>
              <a:ext cx="1598406" cy="253455"/>
              <a:chOff x="2989195" y="6289577"/>
              <a:chExt cx="1741128" cy="264692"/>
            </a:xfrm>
          </p:grpSpPr>
          <p:sp>
            <p:nvSpPr>
              <p:cNvPr id="25"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26"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19" name="Group 5"/>
            <p:cNvGrpSpPr/>
            <p:nvPr/>
          </p:nvGrpSpPr>
          <p:grpSpPr>
            <a:xfrm>
              <a:off x="2918782" y="5157206"/>
              <a:ext cx="1453097" cy="253454"/>
              <a:chOff x="4402330" y="6289581"/>
              <a:chExt cx="1741127" cy="264691"/>
            </a:xfrm>
          </p:grpSpPr>
          <p:sp>
            <p:nvSpPr>
              <p:cNvPr id="23"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24" name="Oval 11"/>
              <p:cNvSpPr/>
              <p:nvPr/>
            </p:nvSpPr>
            <p:spPr>
              <a:xfrm>
                <a:off x="4402330"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20" name="Group 7"/>
            <p:cNvGrpSpPr/>
            <p:nvPr/>
          </p:nvGrpSpPr>
          <p:grpSpPr>
            <a:xfrm>
              <a:off x="4430950" y="5157193"/>
              <a:ext cx="1453095" cy="253454"/>
              <a:chOff x="5966949" y="6289568"/>
              <a:chExt cx="1741125" cy="264691"/>
            </a:xfrm>
          </p:grpSpPr>
          <p:sp>
            <p:nvSpPr>
              <p:cNvPr id="21"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22" name="Oval 9"/>
              <p:cNvSpPr/>
              <p:nvPr/>
            </p:nvSpPr>
            <p:spPr>
              <a:xfrm>
                <a:off x="5966949"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0162148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Canadians think the health care system needs fundamental changes to work better</a:t>
            </a:r>
            <a:endParaRPr lang="en-CA" dirty="0"/>
          </a:p>
        </p:txBody>
      </p:sp>
      <p:graphicFrame>
        <p:nvGraphicFramePr>
          <p:cNvPr id="11" name="Chart 10"/>
          <p:cNvGraphicFramePr/>
          <p:nvPr>
            <p:extLst>
              <p:ext uri="{D42A27DB-BD31-4B8C-83A1-F6EECF244321}">
                <p14:modId xmlns:p14="http://schemas.microsoft.com/office/powerpoint/2010/main" val="1742509930"/>
              </p:ext>
            </p:extLst>
          </p:nvPr>
        </p:nvGraphicFramePr>
        <p:xfrm>
          <a:off x="5508104" y="2695922"/>
          <a:ext cx="3528392" cy="318135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757162" y="1699504"/>
            <a:ext cx="3814837" cy="648997"/>
          </a:xfrm>
          <a:prstGeom prst="rect">
            <a:avLst/>
          </a:prstGeom>
          <a:noFill/>
          <a:ln w="6350">
            <a:noFill/>
          </a:ln>
        </p:spPr>
        <p:txBody>
          <a:bodyPr wrap="square" lIns="108000" tIns="108000" rIns="108000" bIns="108000" rtlCol="0">
            <a:spAutoFit/>
          </a:bodyPr>
          <a:lstStyle/>
          <a:p>
            <a:r>
              <a:rPr lang="en-US" sz="1400" dirty="0">
                <a:solidFill>
                  <a:srgbClr val="365254"/>
                </a:solidFill>
              </a:rPr>
              <a:t>Which of the following statements expresses your overall views of the system (Canada, 2016)?</a:t>
            </a:r>
          </a:p>
        </p:txBody>
      </p:sp>
      <p:sp>
        <p:nvSpPr>
          <p:cNvPr id="15" name="TextBox 14"/>
          <p:cNvSpPr txBox="1"/>
          <p:nvPr/>
        </p:nvSpPr>
        <p:spPr>
          <a:xfrm>
            <a:off x="5796136" y="1700464"/>
            <a:ext cx="3096344" cy="864440"/>
          </a:xfrm>
          <a:prstGeom prst="rect">
            <a:avLst/>
          </a:prstGeom>
          <a:noFill/>
          <a:ln w="6350">
            <a:noFill/>
          </a:ln>
        </p:spPr>
        <p:txBody>
          <a:bodyPr wrap="square" lIns="108000" tIns="108000" rIns="108000" bIns="108000" rtlCol="0">
            <a:spAutoFit/>
          </a:bodyPr>
          <a:lstStyle/>
          <a:p>
            <a:pPr>
              <a:spcAft>
                <a:spcPts val="8400"/>
              </a:spcAft>
            </a:pPr>
            <a:r>
              <a:rPr lang="en-US" sz="1400" dirty="0">
                <a:solidFill>
                  <a:srgbClr val="365254"/>
                </a:solidFill>
              </a:rPr>
              <a:t>Overall view of the health care system: It works well and only minor changes are necessary to make it better </a:t>
            </a:r>
          </a:p>
        </p:txBody>
      </p:sp>
      <p:graphicFrame>
        <p:nvGraphicFramePr>
          <p:cNvPr id="18" name="Chart 17"/>
          <p:cNvGraphicFramePr/>
          <p:nvPr>
            <p:extLst>
              <p:ext uri="{D42A27DB-BD31-4B8C-83A1-F6EECF244321}">
                <p14:modId xmlns:p14="http://schemas.microsoft.com/office/powerpoint/2010/main" val="1795505037"/>
              </p:ext>
            </p:extLst>
          </p:nvPr>
        </p:nvGraphicFramePr>
        <p:xfrm>
          <a:off x="107504" y="2708920"/>
          <a:ext cx="5112568" cy="3789571"/>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p:cNvSpPr txBox="1"/>
          <p:nvPr/>
        </p:nvSpPr>
        <p:spPr>
          <a:xfrm>
            <a:off x="3275856" y="2646437"/>
            <a:ext cx="1944216" cy="3064942"/>
          </a:xfrm>
          <a:prstGeom prst="rect">
            <a:avLst/>
          </a:prstGeom>
          <a:solidFill>
            <a:schemeClr val="bg1"/>
          </a:solidFill>
        </p:spPr>
        <p:txBody>
          <a:bodyPr wrap="square" rtlCol="0">
            <a:spAutoFit/>
          </a:bodyPr>
          <a:lstStyle/>
          <a:p>
            <a:pPr>
              <a:spcAft>
                <a:spcPts val="1500"/>
              </a:spcAft>
            </a:pPr>
            <a:r>
              <a:rPr lang="en-US" sz="1200" dirty="0">
                <a:latin typeface="Arial Narrow" panose="020B0606020202030204" pitchFamily="34" charset="0"/>
              </a:rPr>
              <a:t>On the whole, the system works pretty well and only minor changes are necessary to make it work better</a:t>
            </a:r>
            <a:r>
              <a:rPr lang="en-US" sz="1200" dirty="0" smtClean="0">
                <a:latin typeface="Arial Narrow" panose="020B0606020202030204" pitchFamily="34" charset="0"/>
              </a:rPr>
              <a:t>.</a:t>
            </a:r>
          </a:p>
          <a:p>
            <a:pPr>
              <a:spcAft>
                <a:spcPts val="1400"/>
              </a:spcAft>
            </a:pPr>
            <a:r>
              <a:rPr lang="en-US" sz="1200" dirty="0">
                <a:latin typeface="Arial Narrow" panose="020B0606020202030204" pitchFamily="34" charset="0"/>
              </a:rPr>
              <a:t>There are some good </a:t>
            </a:r>
            <a:r>
              <a:rPr lang="en-US" sz="1200" dirty="0" smtClean="0">
                <a:latin typeface="Arial Narrow" panose="020B0606020202030204" pitchFamily="34" charset="0"/>
              </a:rPr>
              <a:t>things</a:t>
            </a:r>
            <a:br>
              <a:rPr lang="en-US" sz="1200" dirty="0" smtClean="0">
                <a:latin typeface="Arial Narrow" panose="020B0606020202030204" pitchFamily="34" charset="0"/>
              </a:rPr>
            </a:br>
            <a:r>
              <a:rPr lang="en-US" sz="1200" dirty="0" smtClean="0">
                <a:latin typeface="Arial Narrow" panose="020B0606020202030204" pitchFamily="34" charset="0"/>
              </a:rPr>
              <a:t>in </a:t>
            </a:r>
            <a:r>
              <a:rPr lang="en-US" sz="1200" dirty="0">
                <a:latin typeface="Arial Narrow" panose="020B0606020202030204" pitchFamily="34" charset="0"/>
              </a:rPr>
              <a:t>our health care </a:t>
            </a:r>
            <a:r>
              <a:rPr lang="en-US" sz="1200" dirty="0" smtClean="0">
                <a:latin typeface="Arial Narrow" panose="020B0606020202030204" pitchFamily="34" charset="0"/>
              </a:rPr>
              <a:t>system,</a:t>
            </a:r>
            <a:br>
              <a:rPr lang="en-US" sz="1200" dirty="0" smtClean="0">
                <a:latin typeface="Arial Narrow" panose="020B0606020202030204" pitchFamily="34" charset="0"/>
              </a:rPr>
            </a:br>
            <a:r>
              <a:rPr lang="en-US" sz="1200" dirty="0" smtClean="0">
                <a:latin typeface="Arial Narrow" panose="020B0606020202030204" pitchFamily="34" charset="0"/>
              </a:rPr>
              <a:t>but </a:t>
            </a:r>
            <a:r>
              <a:rPr lang="en-US" sz="1200" dirty="0">
                <a:latin typeface="Arial Narrow" panose="020B0606020202030204" pitchFamily="34" charset="0"/>
              </a:rPr>
              <a:t>fundamental changes are needed to make it work better</a:t>
            </a:r>
            <a:r>
              <a:rPr lang="en-US" sz="1200" dirty="0" smtClean="0">
                <a:latin typeface="Arial Narrow" panose="020B0606020202030204" pitchFamily="34" charset="0"/>
              </a:rPr>
              <a:t>.</a:t>
            </a:r>
          </a:p>
          <a:p>
            <a:pPr>
              <a:spcAft>
                <a:spcPts val="2900"/>
              </a:spcAft>
            </a:pPr>
            <a:r>
              <a:rPr lang="en-US" sz="1200" dirty="0">
                <a:latin typeface="Arial Narrow" panose="020B0606020202030204" pitchFamily="34" charset="0"/>
              </a:rPr>
              <a:t>Our health care system </a:t>
            </a:r>
            <a:r>
              <a:rPr lang="en-US" sz="1200" dirty="0" smtClean="0">
                <a:latin typeface="Arial Narrow" panose="020B0606020202030204" pitchFamily="34" charset="0"/>
              </a:rPr>
              <a:t>has</a:t>
            </a:r>
            <a:br>
              <a:rPr lang="en-US" sz="1200" dirty="0" smtClean="0">
                <a:latin typeface="Arial Narrow" panose="020B0606020202030204" pitchFamily="34" charset="0"/>
              </a:rPr>
            </a:br>
            <a:r>
              <a:rPr lang="en-US" sz="1200" dirty="0" smtClean="0">
                <a:latin typeface="Arial Narrow" panose="020B0606020202030204" pitchFamily="34" charset="0"/>
              </a:rPr>
              <a:t>so </a:t>
            </a:r>
            <a:r>
              <a:rPr lang="en-US" sz="1200" dirty="0">
                <a:latin typeface="Arial Narrow" panose="020B0606020202030204" pitchFamily="34" charset="0"/>
              </a:rPr>
              <a:t>much wrong with it that we need to completely rebuild it</a:t>
            </a:r>
            <a:r>
              <a:rPr lang="en-US" sz="1200" dirty="0" smtClean="0">
                <a:latin typeface="Arial Narrow" panose="020B0606020202030204" pitchFamily="34" charset="0"/>
              </a:rPr>
              <a:t>.</a:t>
            </a:r>
          </a:p>
          <a:p>
            <a:pPr>
              <a:spcAft>
                <a:spcPts val="1100"/>
              </a:spcAft>
            </a:pPr>
            <a:r>
              <a:rPr lang="en-CA" sz="1200" dirty="0">
                <a:latin typeface="Arial Narrow" panose="020B0606020202030204" pitchFamily="34" charset="0"/>
              </a:rPr>
              <a:t>Not sure</a:t>
            </a:r>
          </a:p>
        </p:txBody>
      </p:sp>
      <p:grpSp>
        <p:nvGrpSpPr>
          <p:cNvPr id="30" name="Group 2"/>
          <p:cNvGrpSpPr/>
          <p:nvPr/>
        </p:nvGrpSpPr>
        <p:grpSpPr>
          <a:xfrm>
            <a:off x="448902" y="6176108"/>
            <a:ext cx="4324789" cy="261623"/>
            <a:chOff x="1559256" y="5157193"/>
            <a:chExt cx="4324789" cy="253467"/>
          </a:xfrm>
        </p:grpSpPr>
        <p:grpSp>
          <p:nvGrpSpPr>
            <p:cNvPr id="31" name="Group 3"/>
            <p:cNvGrpSpPr/>
            <p:nvPr/>
          </p:nvGrpSpPr>
          <p:grpSpPr>
            <a:xfrm>
              <a:off x="1559256" y="5157203"/>
              <a:ext cx="1598406" cy="253455"/>
              <a:chOff x="2989195" y="6289577"/>
              <a:chExt cx="1741128" cy="264692"/>
            </a:xfrm>
          </p:grpSpPr>
          <p:sp>
            <p:nvSpPr>
              <p:cNvPr id="38"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39"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32" name="Group 5"/>
            <p:cNvGrpSpPr/>
            <p:nvPr/>
          </p:nvGrpSpPr>
          <p:grpSpPr>
            <a:xfrm>
              <a:off x="2918782" y="5157206"/>
              <a:ext cx="1453097" cy="253454"/>
              <a:chOff x="4402330" y="6289581"/>
              <a:chExt cx="1741127" cy="264691"/>
            </a:xfrm>
          </p:grpSpPr>
          <p:sp>
            <p:nvSpPr>
              <p:cNvPr id="36"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37" name="Oval 11"/>
              <p:cNvSpPr/>
              <p:nvPr/>
            </p:nvSpPr>
            <p:spPr>
              <a:xfrm>
                <a:off x="4402330"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33" name="Group 7"/>
            <p:cNvGrpSpPr/>
            <p:nvPr/>
          </p:nvGrpSpPr>
          <p:grpSpPr>
            <a:xfrm>
              <a:off x="4430950" y="5157193"/>
              <a:ext cx="1453095" cy="253454"/>
              <a:chOff x="5966949" y="6289568"/>
              <a:chExt cx="1741125" cy="264691"/>
            </a:xfrm>
          </p:grpSpPr>
          <p:sp>
            <p:nvSpPr>
              <p:cNvPr id="34"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35" name="Oval 9"/>
              <p:cNvSpPr/>
              <p:nvPr/>
            </p:nvSpPr>
            <p:spPr>
              <a:xfrm>
                <a:off x="5966949"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5642333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Picture Placeholder 17"/>
          <p:cNvGraphicFramePr>
            <a:graphicFrameLocks noGrp="1"/>
          </p:cNvGraphicFramePr>
          <p:nvPr>
            <p:ph idx="1"/>
            <p:extLst>
              <p:ext uri="{D42A27DB-BD31-4B8C-83A1-F6EECF244321}">
                <p14:modId xmlns:p14="http://schemas.microsoft.com/office/powerpoint/2010/main" val="4169729591"/>
              </p:ext>
            </p:extLst>
          </p:nvPr>
        </p:nvGraphicFramePr>
        <p:xfrm>
          <a:off x="539552" y="1844824"/>
          <a:ext cx="8190194" cy="3961040"/>
        </p:xfrm>
        <a:graphic>
          <a:graphicData uri="http://schemas.openxmlformats.org/drawingml/2006/table">
            <a:tbl>
              <a:tblPr/>
              <a:tblGrid>
                <a:gridCol w="2304256">
                  <a:extLst>
                    <a:ext uri="{9D8B030D-6E8A-4147-A177-3AD203B41FA5}">
                      <a16:colId xmlns:a16="http://schemas.microsoft.com/office/drawing/2014/main" xmlns="" val="20000"/>
                    </a:ext>
                  </a:extLst>
                </a:gridCol>
                <a:gridCol w="454075">
                  <a:extLst>
                    <a:ext uri="{9D8B030D-6E8A-4147-A177-3AD203B41FA5}">
                      <a16:colId xmlns:a16="http://schemas.microsoft.com/office/drawing/2014/main" xmlns="" val="20001"/>
                    </a:ext>
                  </a:extLst>
                </a:gridCol>
                <a:gridCol w="481328">
                  <a:extLst>
                    <a:ext uri="{9D8B030D-6E8A-4147-A177-3AD203B41FA5}">
                      <a16:colId xmlns:a16="http://schemas.microsoft.com/office/drawing/2014/main" xmlns="" val="20002"/>
                    </a:ext>
                  </a:extLst>
                </a:gridCol>
                <a:gridCol w="481328">
                  <a:extLst>
                    <a:ext uri="{9D8B030D-6E8A-4147-A177-3AD203B41FA5}">
                      <a16:colId xmlns:a16="http://schemas.microsoft.com/office/drawing/2014/main" xmlns="" val="20003"/>
                    </a:ext>
                  </a:extLst>
                </a:gridCol>
                <a:gridCol w="481328">
                  <a:extLst>
                    <a:ext uri="{9D8B030D-6E8A-4147-A177-3AD203B41FA5}">
                      <a16:colId xmlns:a16="http://schemas.microsoft.com/office/drawing/2014/main" xmlns="" val="20004"/>
                    </a:ext>
                  </a:extLst>
                </a:gridCol>
                <a:gridCol w="481328">
                  <a:extLst>
                    <a:ext uri="{9D8B030D-6E8A-4147-A177-3AD203B41FA5}">
                      <a16:colId xmlns:a16="http://schemas.microsoft.com/office/drawing/2014/main" xmlns="" val="20005"/>
                    </a:ext>
                  </a:extLst>
                </a:gridCol>
                <a:gridCol w="481328">
                  <a:extLst>
                    <a:ext uri="{9D8B030D-6E8A-4147-A177-3AD203B41FA5}">
                      <a16:colId xmlns:a16="http://schemas.microsoft.com/office/drawing/2014/main" xmlns="" val="20006"/>
                    </a:ext>
                  </a:extLst>
                </a:gridCol>
                <a:gridCol w="481328">
                  <a:extLst>
                    <a:ext uri="{9D8B030D-6E8A-4147-A177-3AD203B41FA5}">
                      <a16:colId xmlns:a16="http://schemas.microsoft.com/office/drawing/2014/main" xmlns="" val="20007"/>
                    </a:ext>
                  </a:extLst>
                </a:gridCol>
                <a:gridCol w="481328">
                  <a:extLst>
                    <a:ext uri="{9D8B030D-6E8A-4147-A177-3AD203B41FA5}">
                      <a16:colId xmlns:a16="http://schemas.microsoft.com/office/drawing/2014/main" xmlns="" val="20008"/>
                    </a:ext>
                  </a:extLst>
                </a:gridCol>
                <a:gridCol w="481328">
                  <a:extLst>
                    <a:ext uri="{9D8B030D-6E8A-4147-A177-3AD203B41FA5}">
                      <a16:colId xmlns:a16="http://schemas.microsoft.com/office/drawing/2014/main" xmlns="" val="20009"/>
                    </a:ext>
                  </a:extLst>
                </a:gridCol>
                <a:gridCol w="481328">
                  <a:extLst>
                    <a:ext uri="{9D8B030D-6E8A-4147-A177-3AD203B41FA5}">
                      <a16:colId xmlns:a16="http://schemas.microsoft.com/office/drawing/2014/main" xmlns="" val="20010"/>
                    </a:ext>
                  </a:extLst>
                </a:gridCol>
                <a:gridCol w="481328">
                  <a:extLst>
                    <a:ext uri="{9D8B030D-6E8A-4147-A177-3AD203B41FA5}">
                      <a16:colId xmlns:a16="http://schemas.microsoft.com/office/drawing/2014/main" xmlns="" val="20011"/>
                    </a:ext>
                  </a:extLst>
                </a:gridCol>
                <a:gridCol w="618583">
                  <a:extLst>
                    <a:ext uri="{9D8B030D-6E8A-4147-A177-3AD203B41FA5}">
                      <a16:colId xmlns:a16="http://schemas.microsoft.com/office/drawing/2014/main" xmlns="" val="20012"/>
                    </a:ext>
                  </a:extLst>
                </a:gridCol>
              </a:tblGrid>
              <a:tr h="503510">
                <a:tc>
                  <a:txBody>
                    <a:bodyPr/>
                    <a:lstStyle/>
                    <a:p>
                      <a:pPr algn="ctr" rtl="0" fontAlgn="b"/>
                      <a:endParaRPr lang="en-CA" sz="1200" b="1" i="0" u="none" strike="noStrike" dirty="0">
                        <a:solidFill>
                          <a:srgbClr val="000000"/>
                        </a:solidFill>
                        <a:effectLst/>
                        <a:latin typeface="Arial" panose="020B0604020202020204" pitchFamily="34" charset="0"/>
                        <a:cs typeface="Arial" panose="020B0604020202020204" pitchFamily="34" charset="0"/>
                      </a:endParaRPr>
                    </a:p>
                  </a:txBody>
                  <a:tcPr marL="72000" marR="36000" marT="72000" marB="7200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spcAft>
                          <a:spcPts val="0"/>
                        </a:spcAft>
                      </a:pPr>
                      <a:r>
                        <a:rPr lang="en-CA" sz="1300" b="1" i="0" u="none" strike="noStrike" dirty="0">
                          <a:solidFill>
                            <a:srgbClr val="000000"/>
                          </a:solidFill>
                          <a:effectLst/>
                          <a:latin typeface="+mn-lt"/>
                          <a:cs typeface="Arial" panose="020B0604020202020204" pitchFamily="34" charset="0"/>
                        </a:rPr>
                        <a:t>N.L.</a:t>
                      </a: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b">
                        <a:spcAft>
                          <a:spcPts val="0"/>
                        </a:spcAft>
                      </a:pPr>
                      <a:r>
                        <a:rPr lang="en-CA" sz="1300" b="1" i="0" u="none" strike="noStrike" dirty="0" smtClean="0">
                          <a:solidFill>
                            <a:srgbClr val="000000"/>
                          </a:solidFill>
                          <a:effectLst/>
                          <a:latin typeface="+mn-lt"/>
                          <a:cs typeface="Arial" panose="020B0604020202020204" pitchFamily="34" charset="0"/>
                        </a:rPr>
                        <a:t>P.E.I.</a:t>
                      </a:r>
                      <a:endParaRPr lang="en-CA" sz="1300" b="1" i="0" u="none" strike="noStrike" dirty="0">
                        <a:solidFill>
                          <a:srgbClr val="000000"/>
                        </a:solidFill>
                        <a:effectLst/>
                        <a:latin typeface="+mn-lt"/>
                        <a:cs typeface="Arial" panose="020B0604020202020204" pitchFamily="34" charset="0"/>
                      </a:endParaRP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b">
                        <a:spcAft>
                          <a:spcPts val="0"/>
                        </a:spcAft>
                      </a:pPr>
                      <a:r>
                        <a:rPr lang="en-CA" sz="1300" b="1" i="0" u="none" strike="noStrike" dirty="0">
                          <a:solidFill>
                            <a:srgbClr val="000000"/>
                          </a:solidFill>
                          <a:effectLst/>
                          <a:latin typeface="+mn-lt"/>
                          <a:cs typeface="Arial" panose="020B0604020202020204" pitchFamily="34" charset="0"/>
                        </a:rPr>
                        <a:t>N.S.</a:t>
                      </a: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b">
                        <a:spcAft>
                          <a:spcPts val="0"/>
                        </a:spcAft>
                      </a:pPr>
                      <a:r>
                        <a:rPr lang="en-CA" sz="1300" b="1" i="0" u="none" strike="noStrike" dirty="0">
                          <a:solidFill>
                            <a:srgbClr val="000000"/>
                          </a:solidFill>
                          <a:effectLst/>
                          <a:latin typeface="+mn-lt"/>
                          <a:cs typeface="Arial" panose="020B0604020202020204" pitchFamily="34" charset="0"/>
                        </a:rPr>
                        <a:t>N.B.</a:t>
                      </a: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b">
                        <a:spcAft>
                          <a:spcPts val="0"/>
                        </a:spcAft>
                      </a:pPr>
                      <a:r>
                        <a:rPr lang="en-CA" sz="1300" b="1" i="0" u="none" strike="noStrike" dirty="0">
                          <a:solidFill>
                            <a:srgbClr val="000000"/>
                          </a:solidFill>
                          <a:effectLst/>
                          <a:latin typeface="+mn-lt"/>
                          <a:cs typeface="Arial" panose="020B0604020202020204" pitchFamily="34" charset="0"/>
                        </a:rPr>
                        <a:t>Que.</a:t>
                      </a: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b">
                        <a:spcAft>
                          <a:spcPts val="0"/>
                        </a:spcAft>
                      </a:pPr>
                      <a:r>
                        <a:rPr lang="en-CA" sz="1300" b="1" i="0" u="none" strike="noStrike" dirty="0">
                          <a:solidFill>
                            <a:srgbClr val="000000"/>
                          </a:solidFill>
                          <a:effectLst/>
                          <a:latin typeface="+mn-lt"/>
                          <a:cs typeface="Arial" panose="020B0604020202020204" pitchFamily="34" charset="0"/>
                        </a:rPr>
                        <a:t>Ont.</a:t>
                      </a: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b">
                        <a:spcAft>
                          <a:spcPts val="0"/>
                        </a:spcAft>
                      </a:pPr>
                      <a:r>
                        <a:rPr lang="en-CA" sz="1300" b="1" i="0" u="none" strike="noStrike" dirty="0">
                          <a:solidFill>
                            <a:srgbClr val="000000"/>
                          </a:solidFill>
                          <a:effectLst/>
                          <a:latin typeface="+mn-lt"/>
                          <a:cs typeface="Arial" panose="020B0604020202020204" pitchFamily="34" charset="0"/>
                        </a:rPr>
                        <a:t>Man.</a:t>
                      </a: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b">
                        <a:spcAft>
                          <a:spcPts val="0"/>
                        </a:spcAft>
                      </a:pPr>
                      <a:r>
                        <a:rPr lang="en-CA" sz="1300" b="1" i="0" u="none" strike="noStrike" dirty="0">
                          <a:solidFill>
                            <a:srgbClr val="000000"/>
                          </a:solidFill>
                          <a:effectLst/>
                          <a:latin typeface="+mn-lt"/>
                          <a:cs typeface="Arial" panose="020B0604020202020204" pitchFamily="34" charset="0"/>
                        </a:rPr>
                        <a:t>Sask.</a:t>
                      </a: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b">
                        <a:spcAft>
                          <a:spcPts val="0"/>
                        </a:spcAft>
                      </a:pPr>
                      <a:r>
                        <a:rPr lang="en-CA" sz="1300" b="1" i="0" u="none" strike="noStrike" dirty="0">
                          <a:solidFill>
                            <a:srgbClr val="000000"/>
                          </a:solidFill>
                          <a:effectLst/>
                          <a:latin typeface="+mn-lt"/>
                          <a:cs typeface="Arial" panose="020B0604020202020204" pitchFamily="34" charset="0"/>
                        </a:rPr>
                        <a:t>Alta.</a:t>
                      </a: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b">
                        <a:spcAft>
                          <a:spcPts val="0"/>
                        </a:spcAft>
                      </a:pPr>
                      <a:r>
                        <a:rPr lang="en-CA" sz="1300" b="1" i="0" u="none" strike="noStrike" dirty="0">
                          <a:solidFill>
                            <a:srgbClr val="000000"/>
                          </a:solidFill>
                          <a:effectLst/>
                          <a:latin typeface="+mn-lt"/>
                          <a:cs typeface="Arial" panose="020B0604020202020204" pitchFamily="34" charset="0"/>
                        </a:rPr>
                        <a:t>B.C.</a:t>
                      </a: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b">
                        <a:spcAft>
                          <a:spcPts val="0"/>
                        </a:spcAft>
                      </a:pPr>
                      <a:r>
                        <a:rPr lang="en-CA" sz="1300" b="1" i="0" u="none" strike="noStrike" dirty="0" smtClean="0">
                          <a:solidFill>
                            <a:srgbClr val="000000"/>
                          </a:solidFill>
                          <a:effectLst/>
                          <a:latin typeface="+mn-lt"/>
                          <a:cs typeface="Arial" panose="020B0604020202020204" pitchFamily="34" charset="0"/>
                        </a:rPr>
                        <a:t>Can.</a:t>
                      </a:r>
                      <a:endParaRPr lang="en-CA" sz="1300" b="1" i="0" u="none" strike="noStrike" dirty="0">
                        <a:solidFill>
                          <a:srgbClr val="000000"/>
                        </a:solidFill>
                        <a:effectLst/>
                        <a:latin typeface="+mn-lt"/>
                        <a:cs typeface="Arial" panose="020B0604020202020204" pitchFamily="34" charset="0"/>
                      </a:endParaRP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b">
                        <a:spcAft>
                          <a:spcPts val="0"/>
                        </a:spcAft>
                      </a:pPr>
                      <a:r>
                        <a:rPr lang="en-CA" sz="1300" b="1" i="0" u="none" strike="noStrike" dirty="0" smtClean="0">
                          <a:ln>
                            <a:noFill/>
                          </a:ln>
                          <a:solidFill>
                            <a:srgbClr val="000000"/>
                          </a:solidFill>
                          <a:effectLst/>
                          <a:latin typeface="+mn-lt"/>
                          <a:cs typeface="Arial" panose="020B0604020202020204" pitchFamily="34" charset="0"/>
                        </a:rPr>
                        <a:t>CMWF avg.</a:t>
                      </a:r>
                      <a:endParaRPr lang="en-CA" sz="1300" b="1" i="0" u="none" strike="noStrike" dirty="0">
                        <a:ln>
                          <a:noFill/>
                        </a:ln>
                        <a:solidFill>
                          <a:srgbClr val="000000"/>
                        </a:solidFill>
                        <a:effectLst/>
                        <a:latin typeface="+mn-lt"/>
                        <a:cs typeface="Arial" panose="020B0604020202020204" pitchFamily="34" charset="0"/>
                      </a:endParaRPr>
                    </a:p>
                  </a:txBody>
                  <a:tcPr marL="72000" marR="36000" marT="72000" marB="72000" anchor="b">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0">
                <a:tc>
                  <a:txBody>
                    <a:bodyPr/>
                    <a:lstStyle/>
                    <a:p>
                      <a:pPr marL="0" indent="0" algn="l">
                        <a:lnSpc>
                          <a:spcPts val="1400"/>
                        </a:lnSpc>
                        <a:spcBef>
                          <a:spcPts val="0"/>
                        </a:spcBef>
                        <a:spcAft>
                          <a:spcPts val="0"/>
                        </a:spcAft>
                        <a:buNone/>
                      </a:pPr>
                      <a:r>
                        <a:rPr lang="en-CA" sz="1300" b="0" dirty="0" smtClean="0">
                          <a:solidFill>
                            <a:schemeClr val="tx1"/>
                          </a:solidFill>
                          <a:latin typeface="+mn-lt"/>
                          <a:cs typeface="Arial" panose="020B0604020202020204" pitchFamily="34" charset="0"/>
                        </a:rPr>
                        <a:t>Is there  one doctor you usually go to for your medical care?</a:t>
                      </a:r>
                    </a:p>
                  </a:txBody>
                  <a:tcPr marL="72000" marR="36000" marT="72000" marB="7200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85%</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100" b="0" i="0" u="none" strike="noStrike" dirty="0">
                          <a:effectLst>
                            <a:glow rad="381000">
                              <a:srgbClr val="00A199"/>
                            </a:glow>
                          </a:effectLst>
                          <a:latin typeface="Arial" panose="020B0604020202020204" pitchFamily="34" charset="0"/>
                          <a:cs typeface="Arial" panose="020B0604020202020204" pitchFamily="34" charset="0"/>
                        </a:rPr>
                        <a:t>92%</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85%</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88%</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100" b="0" i="0" u="none" strike="noStrike" dirty="0">
                          <a:solidFill>
                            <a:sysClr val="windowText" lastClr="000000"/>
                          </a:solidFill>
                          <a:effectLst/>
                          <a:latin typeface="Arial" panose="020B0604020202020204" pitchFamily="34" charset="0"/>
                          <a:cs typeface="Arial" panose="020B0604020202020204" pitchFamily="34" charset="0"/>
                        </a:rPr>
                        <a:t>75%</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024"/>
                    </a:solidFill>
                  </a:tcPr>
                </a:tc>
                <a:tc>
                  <a:txBody>
                    <a:bodyPr/>
                    <a:lstStyle/>
                    <a:p>
                      <a:pPr algn="ctr" fontAlgn="b"/>
                      <a:r>
                        <a:rPr lang="en-CA" sz="1100" b="0" i="0" u="none" strike="noStrike" dirty="0">
                          <a:effectLst>
                            <a:glow rad="381000">
                              <a:srgbClr val="00A199"/>
                            </a:glow>
                          </a:effectLst>
                          <a:latin typeface="Arial" panose="020B0604020202020204" pitchFamily="34" charset="0"/>
                          <a:cs typeface="Arial" panose="020B0604020202020204" pitchFamily="34" charset="0"/>
                        </a:rPr>
                        <a:t>92%</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83%</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79%</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84%</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83%</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85%</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100" b="0" i="0" u="none" strike="noStrike" dirty="0">
                          <a:solidFill>
                            <a:schemeClr val="bg2"/>
                          </a:solidFill>
                          <a:effectLst/>
                          <a:latin typeface="Arial" panose="020B0604020202020204" pitchFamily="34" charset="0"/>
                          <a:cs typeface="Arial" panose="020B0604020202020204" pitchFamily="34" charset="0"/>
                        </a:rPr>
                        <a:t>85%</a:t>
                      </a:r>
                    </a:p>
                  </a:txBody>
                  <a:tcPr marL="72000" marR="36000" marT="72000" marB="72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0000"/>
                    </a:solidFill>
                  </a:tcPr>
                </a:tc>
                <a:extLst>
                  <a:ext uri="{0D108BD9-81ED-4DB2-BD59-A6C34878D82A}">
                    <a16:rowId xmlns:a16="http://schemas.microsoft.com/office/drawing/2014/main" xmlns="" val="10001"/>
                  </a:ext>
                </a:extLst>
              </a:tr>
              <a:tr h="1171098">
                <a:tc>
                  <a:txBody>
                    <a:bodyPr/>
                    <a:lstStyle/>
                    <a:p>
                      <a:pPr marL="0" marR="0" indent="0" algn="l" defTabSz="914400" rtl="0" eaLnBrk="1" fontAlgn="b" latinLnBrk="0" hangingPunct="1">
                        <a:lnSpc>
                          <a:spcPts val="1400"/>
                        </a:lnSpc>
                        <a:spcBef>
                          <a:spcPts val="0"/>
                        </a:spcBef>
                        <a:spcAft>
                          <a:spcPts val="0"/>
                        </a:spcAft>
                        <a:buClrTx/>
                        <a:buSzTx/>
                        <a:buFontTx/>
                        <a:buNone/>
                        <a:tabLst/>
                        <a:defRPr/>
                      </a:pPr>
                      <a:r>
                        <a:rPr lang="en-CA" sz="1300" b="0" dirty="0" smtClean="0">
                          <a:solidFill>
                            <a:schemeClr val="tx1"/>
                          </a:solidFill>
                          <a:latin typeface="+mn-lt"/>
                          <a:cs typeface="Arial" panose="020B0604020202020204" pitchFamily="34" charset="0"/>
                        </a:rPr>
                        <a:t>Overall, how do you rate the medical care that you have received in the past 12 months from your regular doctor’s practice or clinic?</a:t>
                      </a:r>
                      <a:r>
                        <a:rPr lang="en-CA" sz="1300" b="0" baseline="0" dirty="0" smtClean="0">
                          <a:solidFill>
                            <a:schemeClr val="tx1"/>
                          </a:solidFill>
                          <a:latin typeface="+mn-lt"/>
                          <a:cs typeface="Arial" panose="020B0604020202020204" pitchFamily="34" charset="0"/>
                        </a:rPr>
                        <a:t> </a:t>
                      </a:r>
                      <a:r>
                        <a:rPr lang="en-CA" sz="1300" b="0" i="1" dirty="0" smtClean="0">
                          <a:solidFill>
                            <a:schemeClr val="tx1"/>
                          </a:solidFill>
                          <a:latin typeface="+mn-lt"/>
                          <a:cs typeface="Arial" panose="020B0604020202020204" pitchFamily="34" charset="0"/>
                        </a:rPr>
                        <a:t>(Excellent/very good)</a:t>
                      </a:r>
                    </a:p>
                  </a:txBody>
                  <a:tcPr marL="72000" marR="36000" marT="72000" marB="7200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CA" sz="1100" b="0" i="0" u="none" strike="noStrike" dirty="0">
                          <a:ln w="3175" cmpd="sng">
                            <a:noFill/>
                          </a:ln>
                          <a:solidFill>
                            <a:schemeClr val="tx1"/>
                          </a:solidFill>
                          <a:effectLst>
                            <a:glow rad="381000">
                              <a:srgbClr val="00A199"/>
                            </a:glow>
                          </a:effectLst>
                          <a:latin typeface="Arial" panose="020B0604020202020204" pitchFamily="34" charset="0"/>
                          <a:cs typeface="Arial" panose="020B0604020202020204" pitchFamily="34" charset="0"/>
                        </a:rPr>
                        <a:t>76%</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100" b="0" i="0" u="none" strike="noStrike" dirty="0">
                          <a:effectLst>
                            <a:glow rad="381000">
                              <a:srgbClr val="00A199"/>
                            </a:glow>
                          </a:effectLst>
                          <a:latin typeface="Arial" panose="020B0604020202020204" pitchFamily="34" charset="0"/>
                          <a:cs typeface="Arial" panose="020B0604020202020204" pitchFamily="34" charset="0"/>
                        </a:rPr>
                        <a:t>77%</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100" b="0" i="0" u="none" strike="noStrike" dirty="0">
                          <a:effectLst>
                            <a:glow rad="381000">
                              <a:srgbClr val="00A199"/>
                            </a:glow>
                          </a:effectLst>
                          <a:latin typeface="Arial" panose="020B0604020202020204" pitchFamily="34" charset="0"/>
                          <a:cs typeface="Arial" panose="020B0604020202020204" pitchFamily="34" charset="0"/>
                        </a:rPr>
                        <a:t>78%</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100" b="0" i="0" u="none" strike="noStrike" dirty="0">
                          <a:effectLst>
                            <a:glow rad="381000">
                              <a:srgbClr val="00A199"/>
                            </a:glow>
                          </a:effectLst>
                          <a:latin typeface="Arial" panose="020B0604020202020204" pitchFamily="34" charset="0"/>
                          <a:cs typeface="Arial" panose="020B0604020202020204" pitchFamily="34" charset="0"/>
                        </a:rPr>
                        <a:t>76%</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66%</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100" b="0" i="0" u="none" strike="noStrike" dirty="0">
                          <a:effectLst>
                            <a:glow rad="381000">
                              <a:srgbClr val="00A199"/>
                            </a:glow>
                          </a:effectLst>
                          <a:latin typeface="Arial" panose="020B0604020202020204" pitchFamily="34" charset="0"/>
                          <a:cs typeface="Arial" panose="020B0604020202020204" pitchFamily="34" charset="0"/>
                        </a:rPr>
                        <a:t>76%</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100" b="0" i="0" u="none" strike="noStrike" dirty="0">
                          <a:effectLst>
                            <a:glow rad="381000">
                              <a:srgbClr val="00A199"/>
                            </a:glow>
                          </a:effectLst>
                          <a:latin typeface="Arial" panose="020B0604020202020204" pitchFamily="34" charset="0"/>
                          <a:cs typeface="Arial" panose="020B0604020202020204" pitchFamily="34" charset="0"/>
                        </a:rPr>
                        <a:t>75%</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100" b="0" i="0" u="none" strike="noStrike" dirty="0">
                          <a:effectLst>
                            <a:glow rad="381000">
                              <a:srgbClr val="00A199"/>
                            </a:glow>
                          </a:effectLst>
                          <a:latin typeface="Arial" panose="020B0604020202020204" pitchFamily="34" charset="0"/>
                          <a:cs typeface="Arial" panose="020B0604020202020204" pitchFamily="34" charset="0"/>
                        </a:rPr>
                        <a:t>75%</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100" b="0" i="0" u="none" strike="noStrike" dirty="0">
                          <a:effectLst>
                            <a:glow rad="381000">
                              <a:srgbClr val="00A199"/>
                            </a:glow>
                          </a:effectLst>
                          <a:latin typeface="Arial" panose="020B0604020202020204" pitchFamily="34" charset="0"/>
                          <a:cs typeface="Arial" panose="020B0604020202020204" pitchFamily="34" charset="0"/>
                        </a:rPr>
                        <a:t>78%</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100" b="0" i="0" u="none" strike="noStrike" dirty="0" smtClean="0">
                          <a:effectLst>
                            <a:glow rad="381000">
                              <a:srgbClr val="00A199"/>
                            </a:glow>
                          </a:effectLst>
                          <a:latin typeface="Arial" panose="020B0604020202020204" pitchFamily="34" charset="0"/>
                          <a:cs typeface="Arial" panose="020B0604020202020204" pitchFamily="34" charset="0"/>
                        </a:rPr>
                        <a:t>77%</a:t>
                      </a:r>
                      <a:endParaRPr lang="en-CA" sz="1100" b="0" i="0" u="none" strike="noStrike" dirty="0">
                        <a:effectLst>
                          <a:glow rad="381000">
                            <a:srgbClr val="00A199"/>
                          </a:glow>
                        </a:effectLst>
                        <a:latin typeface="Arial" panose="020B0604020202020204" pitchFamily="34" charset="0"/>
                        <a:cs typeface="Arial" panose="020B0604020202020204" pitchFamily="34" charset="0"/>
                      </a:endParaRP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100" b="0" i="0" u="none" strike="noStrike" dirty="0">
                          <a:effectLst>
                            <a:glow rad="381000">
                              <a:srgbClr val="00A199"/>
                            </a:glow>
                          </a:effectLst>
                          <a:latin typeface="Arial" panose="020B0604020202020204" pitchFamily="34" charset="0"/>
                          <a:cs typeface="Arial" panose="020B0604020202020204" pitchFamily="34" charset="0"/>
                        </a:rPr>
                        <a:t>74%</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100" b="0" i="0" u="none" strike="noStrike" dirty="0">
                          <a:solidFill>
                            <a:schemeClr val="bg1"/>
                          </a:solidFill>
                          <a:effectLst/>
                          <a:latin typeface="Arial" panose="020B0604020202020204" pitchFamily="34" charset="0"/>
                          <a:cs typeface="Arial" panose="020B0604020202020204" pitchFamily="34" charset="0"/>
                        </a:rPr>
                        <a:t>65%</a:t>
                      </a:r>
                    </a:p>
                  </a:txBody>
                  <a:tcPr marL="72000" marR="36000" marT="72000" marB="72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0000"/>
                    </a:solidFill>
                  </a:tcPr>
                </a:tc>
                <a:extLst>
                  <a:ext uri="{0D108BD9-81ED-4DB2-BD59-A6C34878D82A}">
                    <a16:rowId xmlns:a16="http://schemas.microsoft.com/office/drawing/2014/main" xmlns="" val="10002"/>
                  </a:ext>
                </a:extLst>
              </a:tr>
              <a:tr h="629102">
                <a:tc>
                  <a:txBody>
                    <a:bodyPr/>
                    <a:lstStyle/>
                    <a:p>
                      <a:pPr marL="0" marR="0" indent="0" algn="l" defTabSz="914400" rtl="0" eaLnBrk="1" fontAlgn="b" latinLnBrk="0" hangingPunct="1">
                        <a:lnSpc>
                          <a:spcPts val="1400"/>
                        </a:lnSpc>
                        <a:spcBef>
                          <a:spcPts val="0"/>
                        </a:spcBef>
                        <a:spcAft>
                          <a:spcPts val="0"/>
                        </a:spcAft>
                        <a:buClrTx/>
                        <a:buSzTx/>
                        <a:buFontTx/>
                        <a:buNone/>
                        <a:tabLst/>
                        <a:defRPr/>
                      </a:pPr>
                      <a:r>
                        <a:rPr lang="en-US" sz="1300" dirty="0" smtClean="0">
                          <a:latin typeface="+mn-lt"/>
                          <a:cs typeface="Arial" panose="020B0604020202020204" pitchFamily="34" charset="0"/>
                        </a:rPr>
                        <a:t>How would you rate the overall quality of medical care in your country? </a:t>
                      </a:r>
                      <a:r>
                        <a:rPr lang="en-US" sz="1300" b="0" i="1" dirty="0" smtClean="0">
                          <a:latin typeface="+mn-lt"/>
                          <a:cs typeface="Arial" panose="020B0604020202020204" pitchFamily="34" charset="0"/>
                        </a:rPr>
                        <a:t>(Excellent/very good)</a:t>
                      </a:r>
                      <a:endParaRPr lang="en-CA" sz="1300" b="0" i="1" dirty="0" smtClean="0">
                        <a:latin typeface="+mn-lt"/>
                        <a:cs typeface="Arial" panose="020B0604020202020204" pitchFamily="34" charset="0"/>
                      </a:endParaRPr>
                    </a:p>
                  </a:txBody>
                  <a:tcPr marL="72000" marR="36000" marT="72000" marB="7200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48%</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44%</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52%</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100" b="0" i="0" u="none" strike="noStrike" dirty="0">
                          <a:solidFill>
                            <a:sysClr val="windowText" lastClr="000000"/>
                          </a:solidFill>
                          <a:effectLst/>
                          <a:latin typeface="Arial" panose="020B0604020202020204" pitchFamily="34" charset="0"/>
                          <a:cs typeface="Arial" panose="020B0604020202020204" pitchFamily="34" charset="0"/>
                        </a:rPr>
                        <a:t>40%</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024"/>
                    </a:solidFill>
                  </a:tcPr>
                </a:tc>
                <a:tc>
                  <a:txBody>
                    <a:bodyPr/>
                    <a:lstStyle/>
                    <a:p>
                      <a:pPr algn="ctr" fontAlgn="b"/>
                      <a:r>
                        <a:rPr lang="en-CA" sz="1100" b="0" i="0" u="none" strike="noStrike" dirty="0">
                          <a:solidFill>
                            <a:sysClr val="windowText" lastClr="000000"/>
                          </a:solidFill>
                          <a:effectLst/>
                          <a:latin typeface="Arial" panose="020B0604020202020204" pitchFamily="34" charset="0"/>
                          <a:cs typeface="Arial" panose="020B0604020202020204" pitchFamily="34" charset="0"/>
                        </a:rPr>
                        <a:t>26%</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024"/>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52%</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46%</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43%</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54%</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52%</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100" b="0" i="0" u="none" strike="noStrike" dirty="0">
                          <a:solidFill>
                            <a:sysClr val="windowText" lastClr="000000"/>
                          </a:solidFill>
                          <a:effectLst/>
                          <a:latin typeface="Arial" panose="020B0604020202020204" pitchFamily="34" charset="0"/>
                          <a:cs typeface="Arial" panose="020B0604020202020204" pitchFamily="34" charset="0"/>
                        </a:rPr>
                        <a:t>45%</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024"/>
                    </a:solidFill>
                  </a:tcPr>
                </a:tc>
                <a:tc>
                  <a:txBody>
                    <a:bodyPr/>
                    <a:lstStyle/>
                    <a:p>
                      <a:pPr algn="ctr" fontAlgn="b"/>
                      <a:r>
                        <a:rPr lang="en-CA" sz="1100" b="0" i="0" u="none" strike="noStrike" dirty="0">
                          <a:solidFill>
                            <a:schemeClr val="bg1"/>
                          </a:solidFill>
                          <a:effectLst/>
                          <a:latin typeface="Arial" panose="020B0604020202020204" pitchFamily="34" charset="0"/>
                          <a:cs typeface="Arial" panose="020B0604020202020204" pitchFamily="34" charset="0"/>
                        </a:rPr>
                        <a:t>51%</a:t>
                      </a:r>
                    </a:p>
                  </a:txBody>
                  <a:tcPr marL="72000" marR="36000" marT="72000" marB="72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0000"/>
                    </a:solidFill>
                  </a:tcPr>
                </a:tc>
                <a:extLst>
                  <a:ext uri="{0D108BD9-81ED-4DB2-BD59-A6C34878D82A}">
                    <a16:rowId xmlns:a16="http://schemas.microsoft.com/office/drawing/2014/main" xmlns="" val="10003"/>
                  </a:ext>
                </a:extLst>
              </a:tr>
              <a:tr h="864096">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en-CA" sz="1300" baseline="0" dirty="0" smtClean="0">
                          <a:solidFill>
                            <a:schemeClr val="tx1"/>
                          </a:solidFill>
                          <a:latin typeface="+mn-lt"/>
                          <a:cs typeface="Arial" panose="020B0604020202020204" pitchFamily="34" charset="0"/>
                        </a:rPr>
                        <a:t>Overall, you think t</a:t>
                      </a:r>
                      <a:r>
                        <a:rPr lang="en-CA" sz="1300" dirty="0" smtClean="0">
                          <a:solidFill>
                            <a:schemeClr val="tx1"/>
                          </a:solidFill>
                          <a:latin typeface="+mn-lt"/>
                          <a:cs typeface="Arial" panose="020B0604020202020204" pitchFamily="34" charset="0"/>
                        </a:rPr>
                        <a:t>he health care</a:t>
                      </a:r>
                      <a:r>
                        <a:rPr lang="en-CA" sz="1300" b="0" dirty="0" smtClean="0">
                          <a:solidFill>
                            <a:schemeClr val="tx1"/>
                          </a:solidFill>
                          <a:latin typeface="+mn-lt"/>
                          <a:cs typeface="Arial" panose="020B0604020202020204" pitchFamily="34" charset="0"/>
                        </a:rPr>
                        <a:t> system works pretty</a:t>
                      </a:r>
                      <a:br>
                        <a:rPr lang="en-CA" sz="1300" b="0" dirty="0" smtClean="0">
                          <a:solidFill>
                            <a:schemeClr val="tx1"/>
                          </a:solidFill>
                          <a:latin typeface="+mn-lt"/>
                          <a:cs typeface="Arial" panose="020B0604020202020204" pitchFamily="34" charset="0"/>
                        </a:rPr>
                      </a:br>
                      <a:r>
                        <a:rPr lang="en-CA" sz="1300" b="0" dirty="0" smtClean="0">
                          <a:solidFill>
                            <a:schemeClr val="tx1"/>
                          </a:solidFill>
                          <a:latin typeface="+mn-lt"/>
                          <a:cs typeface="Arial" panose="020B0604020202020204" pitchFamily="34" charset="0"/>
                        </a:rPr>
                        <a:t>well and </a:t>
                      </a:r>
                      <a:r>
                        <a:rPr lang="en-CA" sz="1300" b="1" dirty="0" smtClean="0">
                          <a:solidFill>
                            <a:schemeClr val="tx1"/>
                          </a:solidFill>
                          <a:latin typeface="+mn-lt"/>
                          <a:cs typeface="Arial" panose="020B0604020202020204" pitchFamily="34" charset="0"/>
                        </a:rPr>
                        <a:t>only minor changes </a:t>
                      </a:r>
                      <a:r>
                        <a:rPr lang="en-CA" sz="1300" b="0" dirty="0" smtClean="0">
                          <a:solidFill>
                            <a:schemeClr val="tx1"/>
                          </a:solidFill>
                          <a:latin typeface="+mn-lt"/>
                          <a:cs typeface="Arial" panose="020B0604020202020204" pitchFamily="34" charset="0"/>
                        </a:rPr>
                        <a:t>are</a:t>
                      </a:r>
                      <a:r>
                        <a:rPr lang="en-CA" sz="1300" b="1" dirty="0" smtClean="0">
                          <a:solidFill>
                            <a:schemeClr val="tx1"/>
                          </a:solidFill>
                          <a:latin typeface="+mn-lt"/>
                          <a:cs typeface="Arial" panose="020B0604020202020204" pitchFamily="34" charset="0"/>
                        </a:rPr>
                        <a:t> </a:t>
                      </a:r>
                      <a:r>
                        <a:rPr lang="en-CA" sz="1300" b="0" dirty="0" smtClean="0">
                          <a:latin typeface="+mn-lt"/>
                          <a:cs typeface="Arial" panose="020B0604020202020204" pitchFamily="34" charset="0"/>
                        </a:rPr>
                        <a:t>necessary to make it</a:t>
                      </a:r>
                      <a:br>
                        <a:rPr lang="en-CA" sz="1300" b="0" dirty="0" smtClean="0">
                          <a:latin typeface="+mn-lt"/>
                          <a:cs typeface="Arial" panose="020B0604020202020204" pitchFamily="34" charset="0"/>
                        </a:rPr>
                      </a:br>
                      <a:r>
                        <a:rPr lang="en-CA" sz="1300" b="0" dirty="0" smtClean="0">
                          <a:latin typeface="+mn-lt"/>
                          <a:cs typeface="Arial" panose="020B0604020202020204" pitchFamily="34" charset="0"/>
                        </a:rPr>
                        <a:t>work better.</a:t>
                      </a:r>
                      <a:endParaRPr lang="en-CA" sz="1300" b="0" i="1" dirty="0" smtClean="0">
                        <a:solidFill>
                          <a:schemeClr val="tx1"/>
                        </a:solidFill>
                        <a:latin typeface="+mn-lt"/>
                        <a:cs typeface="Arial" panose="020B0604020202020204" pitchFamily="34" charset="0"/>
                      </a:endParaRPr>
                    </a:p>
                  </a:txBody>
                  <a:tcPr marL="72000" marR="36000" marT="72000" marB="7200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CA" sz="1100" b="0" i="0" u="none" strike="noStrike" dirty="0" smtClean="0">
                          <a:effectLst/>
                          <a:latin typeface="Arial" panose="020B0604020202020204" pitchFamily="34" charset="0"/>
                          <a:cs typeface="Arial" panose="020B0604020202020204" pitchFamily="34" charset="0"/>
                        </a:rPr>
                        <a:t>35%</a:t>
                      </a:r>
                      <a:endParaRPr lang="en-CA" sz="1100" b="0" i="0" u="none" strike="noStrike" dirty="0">
                        <a:effectLst/>
                        <a:latin typeface="Arial" panose="020B0604020202020204" pitchFamily="34" charset="0"/>
                        <a:cs typeface="Arial" panose="020B0604020202020204" pitchFamily="34" charset="0"/>
                      </a:endParaRP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100" b="0" i="0" u="none" strike="noStrike" dirty="0" smtClean="0">
                          <a:effectLst/>
                          <a:latin typeface="Arial" panose="020B0604020202020204" pitchFamily="34" charset="0"/>
                          <a:cs typeface="Arial" panose="020B0604020202020204" pitchFamily="34" charset="0"/>
                        </a:rPr>
                        <a:t>35%</a:t>
                      </a:r>
                      <a:endParaRPr lang="en-CA" sz="1100" b="0" i="0" u="none" strike="noStrike" dirty="0">
                        <a:effectLst/>
                        <a:latin typeface="Arial" panose="020B0604020202020204" pitchFamily="34" charset="0"/>
                        <a:cs typeface="Arial" panose="020B0604020202020204" pitchFamily="34" charset="0"/>
                      </a:endParaRP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100" b="0" i="0" u="none" strike="noStrike" dirty="0" smtClean="0">
                          <a:effectLst/>
                          <a:latin typeface="Arial" panose="020B0604020202020204" pitchFamily="34" charset="0"/>
                          <a:cs typeface="Arial" panose="020B0604020202020204" pitchFamily="34" charset="0"/>
                        </a:rPr>
                        <a:t>38%</a:t>
                      </a:r>
                      <a:endParaRPr lang="en-CA" sz="1100" b="0" i="0" u="none" strike="noStrike" dirty="0">
                        <a:effectLst/>
                        <a:latin typeface="Arial" panose="020B0604020202020204" pitchFamily="34" charset="0"/>
                        <a:cs typeface="Arial" panose="020B0604020202020204" pitchFamily="34" charset="0"/>
                      </a:endParaRP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100" b="0" i="0" u="none" strike="noStrike" dirty="0" smtClean="0">
                          <a:solidFill>
                            <a:sysClr val="windowText" lastClr="000000"/>
                          </a:solidFill>
                          <a:effectLst/>
                          <a:latin typeface="Arial" panose="020B0604020202020204" pitchFamily="34" charset="0"/>
                          <a:cs typeface="Arial" panose="020B0604020202020204" pitchFamily="34" charset="0"/>
                        </a:rPr>
                        <a:t>29%</a:t>
                      </a:r>
                      <a:endParaRPr lang="en-CA" sz="1100" b="0" i="0" u="none" strike="noStrike" dirty="0">
                        <a:solidFill>
                          <a:sysClr val="windowText" lastClr="000000"/>
                        </a:solidFill>
                        <a:effectLst/>
                        <a:latin typeface="Arial" panose="020B0604020202020204" pitchFamily="34" charset="0"/>
                        <a:cs typeface="Arial" panose="020B0604020202020204" pitchFamily="34" charset="0"/>
                      </a:endParaRP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024"/>
                    </a:solidFill>
                  </a:tcPr>
                </a:tc>
                <a:tc>
                  <a:txBody>
                    <a:bodyPr/>
                    <a:lstStyle/>
                    <a:p>
                      <a:pPr algn="ctr" fontAlgn="b"/>
                      <a:r>
                        <a:rPr lang="en-CA" sz="1100" b="0" i="0" u="none" strike="noStrike" dirty="0" smtClean="0">
                          <a:solidFill>
                            <a:sysClr val="windowText" lastClr="000000"/>
                          </a:solidFill>
                          <a:effectLst/>
                          <a:latin typeface="Arial" panose="020B0604020202020204" pitchFamily="34" charset="0"/>
                          <a:cs typeface="Arial" panose="020B0604020202020204" pitchFamily="34" charset="0"/>
                        </a:rPr>
                        <a:t>22%</a:t>
                      </a:r>
                      <a:endParaRPr lang="en-CA" sz="1100" b="0" i="0" u="none" strike="noStrike" dirty="0">
                        <a:solidFill>
                          <a:sysClr val="windowText" lastClr="000000"/>
                        </a:solidFill>
                        <a:effectLst/>
                        <a:latin typeface="Arial" panose="020B0604020202020204" pitchFamily="34" charset="0"/>
                        <a:cs typeface="Arial" panose="020B0604020202020204" pitchFamily="34" charset="0"/>
                      </a:endParaRP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024"/>
                    </a:solidFill>
                  </a:tcPr>
                </a:tc>
                <a:tc>
                  <a:txBody>
                    <a:bodyPr/>
                    <a:lstStyle/>
                    <a:p>
                      <a:pPr algn="ctr" fontAlgn="b"/>
                      <a:r>
                        <a:rPr lang="en-CA" sz="1100" b="0" i="0" u="none" strike="noStrike" dirty="0" smtClean="0">
                          <a:effectLst/>
                          <a:latin typeface="Arial" panose="020B0604020202020204" pitchFamily="34" charset="0"/>
                          <a:cs typeface="Arial" panose="020B0604020202020204" pitchFamily="34" charset="0"/>
                        </a:rPr>
                        <a:t>38%</a:t>
                      </a:r>
                      <a:endParaRPr lang="en-CA" sz="1100" b="0" i="0" u="none" strike="noStrike" dirty="0">
                        <a:effectLst/>
                        <a:latin typeface="Arial" panose="020B0604020202020204" pitchFamily="34" charset="0"/>
                        <a:cs typeface="Arial" panose="020B0604020202020204" pitchFamily="34" charset="0"/>
                      </a:endParaRP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100" b="0" i="0" u="none" strike="noStrike" dirty="0" smtClean="0">
                          <a:effectLst/>
                          <a:latin typeface="Arial" panose="020B0604020202020204" pitchFamily="34" charset="0"/>
                          <a:cs typeface="Arial" panose="020B0604020202020204" pitchFamily="34" charset="0"/>
                        </a:rPr>
                        <a:t>39%</a:t>
                      </a:r>
                      <a:endParaRPr lang="en-CA" sz="1100" b="0" i="0" u="none" strike="noStrike" dirty="0">
                        <a:effectLst/>
                        <a:latin typeface="Arial" panose="020B0604020202020204" pitchFamily="34" charset="0"/>
                        <a:cs typeface="Arial" panose="020B0604020202020204" pitchFamily="34" charset="0"/>
                      </a:endParaRP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100" b="0" i="0" u="none" strike="noStrike" dirty="0" smtClean="0">
                          <a:effectLst/>
                          <a:latin typeface="Arial" panose="020B0604020202020204" pitchFamily="34" charset="0"/>
                          <a:cs typeface="Arial" panose="020B0604020202020204" pitchFamily="34" charset="0"/>
                        </a:rPr>
                        <a:t>41%</a:t>
                      </a:r>
                      <a:endParaRPr lang="en-CA" sz="1100" b="0" i="0" u="none" strike="noStrike" dirty="0">
                        <a:effectLst/>
                        <a:latin typeface="Arial" panose="020B0604020202020204" pitchFamily="34" charset="0"/>
                        <a:cs typeface="Arial" panose="020B0604020202020204" pitchFamily="34" charset="0"/>
                      </a:endParaRP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100" b="0" i="0" u="none" strike="noStrike" dirty="0" smtClean="0">
                          <a:effectLst/>
                          <a:latin typeface="Arial" panose="020B0604020202020204" pitchFamily="34" charset="0"/>
                          <a:cs typeface="Arial" panose="020B0604020202020204" pitchFamily="34" charset="0"/>
                        </a:rPr>
                        <a:t>38%</a:t>
                      </a:r>
                      <a:endParaRPr lang="en-CA" sz="1100" b="0" i="0" u="none" strike="noStrike" dirty="0">
                        <a:effectLst/>
                        <a:latin typeface="Arial" panose="020B0604020202020204" pitchFamily="34" charset="0"/>
                        <a:cs typeface="Arial" panose="020B0604020202020204" pitchFamily="34" charset="0"/>
                      </a:endParaRP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100" b="0" i="0" u="none" strike="noStrike" dirty="0" smtClean="0">
                          <a:effectLst/>
                          <a:latin typeface="Arial" panose="020B0604020202020204" pitchFamily="34" charset="0"/>
                          <a:cs typeface="Arial" panose="020B0604020202020204" pitchFamily="34" charset="0"/>
                        </a:rPr>
                        <a:t>43%</a:t>
                      </a:r>
                      <a:endParaRPr lang="en-CA" sz="1100" b="0" i="0" u="none" strike="noStrike" dirty="0">
                        <a:effectLst/>
                        <a:latin typeface="Arial" panose="020B0604020202020204" pitchFamily="34" charset="0"/>
                        <a:cs typeface="Arial" panose="020B0604020202020204" pitchFamily="34" charset="0"/>
                      </a:endParaRP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100" b="0" i="0" u="none" strike="noStrike" dirty="0" smtClean="0">
                          <a:solidFill>
                            <a:sysClr val="windowText" lastClr="000000"/>
                          </a:solidFill>
                          <a:effectLst/>
                          <a:latin typeface="Arial" panose="020B0604020202020204" pitchFamily="34" charset="0"/>
                          <a:cs typeface="Arial" panose="020B0604020202020204" pitchFamily="34" charset="0"/>
                        </a:rPr>
                        <a:t>35%</a:t>
                      </a:r>
                      <a:endParaRPr lang="en-CA" sz="1100" b="0" i="0" u="none" strike="noStrike" dirty="0">
                        <a:solidFill>
                          <a:sysClr val="windowText" lastClr="000000"/>
                        </a:solidFill>
                        <a:effectLst/>
                        <a:latin typeface="Arial" panose="020B0604020202020204" pitchFamily="34" charset="0"/>
                        <a:cs typeface="Arial" panose="020B0604020202020204" pitchFamily="34" charset="0"/>
                      </a:endParaRP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024"/>
                    </a:solidFill>
                  </a:tcPr>
                </a:tc>
                <a:tc>
                  <a:txBody>
                    <a:bodyPr/>
                    <a:lstStyle/>
                    <a:p>
                      <a:pPr algn="ctr" fontAlgn="b"/>
                      <a:r>
                        <a:rPr lang="en-CA" sz="1100" b="0" i="0" u="none" strike="noStrike" dirty="0" smtClean="0">
                          <a:solidFill>
                            <a:schemeClr val="bg1"/>
                          </a:solidFill>
                          <a:effectLst/>
                          <a:latin typeface="Arial" panose="020B0604020202020204" pitchFamily="34" charset="0"/>
                          <a:cs typeface="Arial" panose="020B0604020202020204" pitchFamily="34" charset="0"/>
                        </a:rPr>
                        <a:t>44%</a:t>
                      </a:r>
                      <a:endParaRPr lang="en-CA" sz="1100" b="0" i="0" u="none" strike="noStrike" dirty="0">
                        <a:solidFill>
                          <a:schemeClr val="bg1"/>
                        </a:solidFill>
                        <a:effectLst/>
                        <a:latin typeface="Arial" panose="020B0604020202020204" pitchFamily="34" charset="0"/>
                        <a:cs typeface="Arial" panose="020B0604020202020204" pitchFamily="34" charset="0"/>
                      </a:endParaRPr>
                    </a:p>
                  </a:txBody>
                  <a:tcPr marL="72000" marR="36000" marT="72000" marB="72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0000"/>
                    </a:solidFill>
                  </a:tcPr>
                </a:tc>
                <a:extLst>
                  <a:ext uri="{0D108BD9-81ED-4DB2-BD59-A6C34878D82A}">
                    <a16:rowId xmlns:a16="http://schemas.microsoft.com/office/drawing/2014/main" xmlns="" val="10004"/>
                  </a:ext>
                </a:extLst>
              </a:tr>
            </a:tbl>
          </a:graphicData>
        </a:graphic>
      </p:graphicFrame>
      <p:sp>
        <p:nvSpPr>
          <p:cNvPr id="2" name="Title 1"/>
          <p:cNvSpPr>
            <a:spLocks noGrp="1"/>
          </p:cNvSpPr>
          <p:nvPr>
            <p:ph type="title"/>
          </p:nvPr>
        </p:nvSpPr>
        <p:spPr>
          <a:xfrm>
            <a:off x="370940" y="370637"/>
            <a:ext cx="8229600" cy="1015663"/>
          </a:xfrm>
        </p:spPr>
        <p:txBody>
          <a:bodyPr/>
          <a:lstStyle/>
          <a:p>
            <a:r>
              <a:rPr lang="en-CA" dirty="0" smtClean="0"/>
              <a:t>Provinces vary when it comes to perceptions</a:t>
            </a:r>
            <a:br>
              <a:rPr lang="en-CA" dirty="0" smtClean="0"/>
            </a:br>
            <a:r>
              <a:rPr lang="en-CA" dirty="0" smtClean="0"/>
              <a:t>of the health care system</a:t>
            </a:r>
            <a:endParaRPr lang="en-CA" dirty="0"/>
          </a:p>
        </p:txBody>
      </p:sp>
      <p:grpSp>
        <p:nvGrpSpPr>
          <p:cNvPr id="25" name="Group 2"/>
          <p:cNvGrpSpPr/>
          <p:nvPr/>
        </p:nvGrpSpPr>
        <p:grpSpPr>
          <a:xfrm>
            <a:off x="448902" y="6176108"/>
            <a:ext cx="4324789" cy="261623"/>
            <a:chOff x="1559256" y="5157193"/>
            <a:chExt cx="4324789" cy="253467"/>
          </a:xfrm>
        </p:grpSpPr>
        <p:grpSp>
          <p:nvGrpSpPr>
            <p:cNvPr id="26" name="Group 3"/>
            <p:cNvGrpSpPr/>
            <p:nvPr/>
          </p:nvGrpSpPr>
          <p:grpSpPr>
            <a:xfrm>
              <a:off x="1559256" y="5157203"/>
              <a:ext cx="1598406" cy="253455"/>
              <a:chOff x="2989195" y="6289577"/>
              <a:chExt cx="1741128" cy="264692"/>
            </a:xfrm>
          </p:grpSpPr>
          <p:sp>
            <p:nvSpPr>
              <p:cNvPr id="33"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34"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27" name="Group 5"/>
            <p:cNvGrpSpPr/>
            <p:nvPr/>
          </p:nvGrpSpPr>
          <p:grpSpPr>
            <a:xfrm>
              <a:off x="2918782" y="5157206"/>
              <a:ext cx="1453097" cy="253454"/>
              <a:chOff x="4402330" y="6289581"/>
              <a:chExt cx="1741127" cy="264691"/>
            </a:xfrm>
          </p:grpSpPr>
          <p:sp>
            <p:nvSpPr>
              <p:cNvPr id="31"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32" name="Oval 11"/>
              <p:cNvSpPr/>
              <p:nvPr/>
            </p:nvSpPr>
            <p:spPr>
              <a:xfrm>
                <a:off x="4402330"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28" name="Group 7"/>
            <p:cNvGrpSpPr/>
            <p:nvPr/>
          </p:nvGrpSpPr>
          <p:grpSpPr>
            <a:xfrm>
              <a:off x="4430950" y="5157193"/>
              <a:ext cx="1453095" cy="253454"/>
              <a:chOff x="5966949" y="6289568"/>
              <a:chExt cx="1741125" cy="264691"/>
            </a:xfrm>
          </p:grpSpPr>
          <p:sp>
            <p:nvSpPr>
              <p:cNvPr id="29"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30" name="Oval 9"/>
              <p:cNvSpPr/>
              <p:nvPr/>
            </p:nvSpPr>
            <p:spPr>
              <a:xfrm>
                <a:off x="5966949"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4102526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4175" y="1268760"/>
            <a:ext cx="7924800" cy="4525963"/>
          </a:xfrm>
        </p:spPr>
        <p:txBody>
          <a:bodyPr>
            <a:normAutofit/>
          </a:bodyPr>
          <a:lstStyle/>
          <a:p>
            <a:pPr marL="0" indent="0">
              <a:lnSpc>
                <a:spcPts val="1800"/>
              </a:lnSpc>
              <a:buNone/>
            </a:pPr>
            <a:r>
              <a:rPr lang="en-US" sz="1200" b="0" dirty="0">
                <a:solidFill>
                  <a:schemeClr val="tx1"/>
                </a:solidFill>
                <a:latin typeface="Arial" panose="020B0604020202020204" pitchFamily="34" charset="0"/>
              </a:rPr>
              <a:t>Delivering care that is </a:t>
            </a:r>
            <a:r>
              <a:rPr lang="en-US" sz="1200" b="0" dirty="0" err="1">
                <a:solidFill>
                  <a:schemeClr val="tx1"/>
                </a:solidFill>
                <a:latin typeface="Arial" panose="020B0604020202020204" pitchFamily="34" charset="0"/>
              </a:rPr>
              <a:t>centred</a:t>
            </a:r>
            <a:r>
              <a:rPr lang="en-US" sz="1200" b="0" dirty="0">
                <a:solidFill>
                  <a:schemeClr val="tx1"/>
                </a:solidFill>
                <a:latin typeface="Arial" panose="020B0604020202020204" pitchFamily="34" charset="0"/>
              </a:rPr>
              <a:t> around the patient is a health care goal in Canada and many other developed </a:t>
            </a:r>
            <a:r>
              <a:rPr lang="en-US" sz="1200" b="0" dirty="0" smtClean="0">
                <a:solidFill>
                  <a:schemeClr val="tx1"/>
                </a:solidFill>
                <a:latin typeface="Arial" panose="020B0604020202020204" pitchFamily="34" charset="0"/>
              </a:rPr>
              <a:t>countries. </a:t>
            </a:r>
            <a:r>
              <a:rPr lang="en-CA" sz="1200" b="0" dirty="0" smtClean="0">
                <a:solidFill>
                  <a:schemeClr val="tx1"/>
                </a:solidFill>
                <a:latin typeface="Arial" panose="020B0604020202020204" pitchFamily="34" charset="0"/>
              </a:rPr>
              <a:t>By </a:t>
            </a:r>
            <a:r>
              <a:rPr lang="en-CA" sz="1200" b="0" dirty="0">
                <a:solidFill>
                  <a:schemeClr val="tx1"/>
                </a:solidFill>
                <a:latin typeface="Arial" panose="020B0604020202020204" pitchFamily="34" charset="0"/>
              </a:rPr>
              <a:t>comparing the experiences of Canadians with those of adults in 10 other developed countries, </a:t>
            </a:r>
            <a:r>
              <a:rPr lang="en-CA" sz="1200" b="0" dirty="0" smtClean="0">
                <a:solidFill>
                  <a:schemeClr val="tx1"/>
                </a:solidFill>
                <a:latin typeface="Arial" panose="020B0604020202020204" pitchFamily="34" charset="0"/>
              </a:rPr>
              <a:t/>
            </a:r>
            <a:br>
              <a:rPr lang="en-CA" sz="1200" b="0" dirty="0" smtClean="0">
                <a:solidFill>
                  <a:schemeClr val="tx1"/>
                </a:solidFill>
                <a:latin typeface="Arial" panose="020B0604020202020204" pitchFamily="34" charset="0"/>
              </a:rPr>
            </a:br>
            <a:r>
              <a:rPr lang="en-CA" sz="1200" b="0" dirty="0" smtClean="0">
                <a:solidFill>
                  <a:schemeClr val="tx1"/>
                </a:solidFill>
                <a:latin typeface="Arial" panose="020B0604020202020204" pitchFamily="34" charset="0"/>
              </a:rPr>
              <a:t>this </a:t>
            </a:r>
            <a:r>
              <a:rPr lang="en-CA" sz="1200" b="0" dirty="0" err="1" smtClean="0">
                <a:solidFill>
                  <a:schemeClr val="tx1"/>
                </a:solidFill>
                <a:latin typeface="Arial" panose="020B0604020202020204" pitchFamily="34" charset="0"/>
              </a:rPr>
              <a:t>chartbook</a:t>
            </a:r>
            <a:r>
              <a:rPr lang="en-CA" sz="1200" b="0" dirty="0" smtClean="0">
                <a:solidFill>
                  <a:srgbClr val="FF0000"/>
                </a:solidFill>
                <a:latin typeface="Arial" panose="020B0604020202020204" pitchFamily="34" charset="0"/>
              </a:rPr>
              <a:t> </a:t>
            </a:r>
            <a:r>
              <a:rPr lang="en-CA" sz="1200" b="0" dirty="0">
                <a:solidFill>
                  <a:schemeClr val="tx1"/>
                </a:solidFill>
                <a:latin typeface="Arial" panose="020B0604020202020204" pitchFamily="34" charset="0"/>
              </a:rPr>
              <a:t>provides important perspective on how well health systems in Canada are meeting the </a:t>
            </a:r>
            <a:r>
              <a:rPr lang="en-CA" sz="1200" b="0" dirty="0" smtClean="0">
                <a:solidFill>
                  <a:schemeClr val="tx1"/>
                </a:solidFill>
                <a:latin typeface="Arial" panose="020B0604020202020204" pitchFamily="34" charset="0"/>
              </a:rPr>
              <a:t>needs</a:t>
            </a:r>
            <a:br>
              <a:rPr lang="en-CA" sz="1200" b="0" dirty="0" smtClean="0">
                <a:solidFill>
                  <a:schemeClr val="tx1"/>
                </a:solidFill>
                <a:latin typeface="Arial" panose="020B0604020202020204" pitchFamily="34" charset="0"/>
              </a:rPr>
            </a:br>
            <a:r>
              <a:rPr lang="en-CA" sz="1200" b="0" dirty="0" smtClean="0">
                <a:solidFill>
                  <a:schemeClr val="tx1"/>
                </a:solidFill>
                <a:latin typeface="Arial" panose="020B0604020202020204" pitchFamily="34" charset="0"/>
              </a:rPr>
              <a:t>and </a:t>
            </a:r>
            <a:r>
              <a:rPr lang="en-CA" sz="1200" b="0" dirty="0">
                <a:solidFill>
                  <a:schemeClr val="tx1"/>
                </a:solidFill>
                <a:latin typeface="Arial" panose="020B0604020202020204" pitchFamily="34" charset="0"/>
              </a:rPr>
              <a:t>expectations of patients. </a:t>
            </a:r>
          </a:p>
          <a:p>
            <a:pPr marL="0" indent="0">
              <a:lnSpc>
                <a:spcPts val="1800"/>
              </a:lnSpc>
              <a:buNone/>
            </a:pPr>
            <a:r>
              <a:rPr lang="en-CA" sz="1200" b="0" dirty="0">
                <a:solidFill>
                  <a:schemeClr val="tx1"/>
                </a:solidFill>
                <a:latin typeface="Arial" panose="020B0604020202020204" pitchFamily="34" charset="0"/>
              </a:rPr>
              <a:t>Canadians continue to report longer wait times for doctors, specialists and emergency department visits than their peers in other countries. However, once they do get medical care, Canadians generally report positive experiences with their regular providers, </a:t>
            </a:r>
            <a:r>
              <a:rPr lang="en-CA" sz="1200" b="0" dirty="0" smtClean="0">
                <a:solidFill>
                  <a:schemeClr val="tx1"/>
                </a:solidFill>
                <a:latin typeface="Arial" panose="020B0604020202020204" pitchFamily="34" charset="0"/>
              </a:rPr>
              <a:t>as well </a:t>
            </a:r>
            <a:r>
              <a:rPr lang="en-CA" sz="1200" b="0" dirty="0">
                <a:solidFill>
                  <a:schemeClr val="tx1"/>
                </a:solidFill>
                <a:latin typeface="Arial" panose="020B0604020202020204" pitchFamily="34" charset="0"/>
              </a:rPr>
              <a:t>as coordination of care between providers that is similar to or better than the international average. </a:t>
            </a:r>
          </a:p>
          <a:p>
            <a:pPr marL="0" indent="0">
              <a:lnSpc>
                <a:spcPts val="1800"/>
              </a:lnSpc>
              <a:buNone/>
            </a:pPr>
            <a:r>
              <a:rPr lang="en-CA" sz="1200" b="0" dirty="0">
                <a:solidFill>
                  <a:schemeClr val="tx1"/>
                </a:solidFill>
                <a:latin typeface="Arial" panose="020B0604020202020204" pitchFamily="34" charset="0"/>
              </a:rPr>
              <a:t>Meriting further exploration are results suggesting that Canadians are more frequent users of some </a:t>
            </a:r>
            <a:r>
              <a:rPr lang="en-CA" sz="1200" b="0" dirty="0" smtClean="0">
                <a:solidFill>
                  <a:schemeClr val="tx1"/>
                </a:solidFill>
                <a:latin typeface="Arial" panose="020B0604020202020204" pitchFamily="34" charset="0"/>
              </a:rPr>
              <a:t>health</a:t>
            </a:r>
            <a:br>
              <a:rPr lang="en-CA" sz="1200" b="0" dirty="0" smtClean="0">
                <a:solidFill>
                  <a:schemeClr val="tx1"/>
                </a:solidFill>
                <a:latin typeface="Arial" panose="020B0604020202020204" pitchFamily="34" charset="0"/>
              </a:rPr>
            </a:br>
            <a:r>
              <a:rPr lang="en-CA" sz="1200" b="0" dirty="0" smtClean="0">
                <a:solidFill>
                  <a:schemeClr val="tx1"/>
                </a:solidFill>
                <a:latin typeface="Arial" panose="020B0604020202020204" pitchFamily="34" charset="0"/>
              </a:rPr>
              <a:t>services (e.g</a:t>
            </a:r>
            <a:r>
              <a:rPr lang="en-CA" sz="1200" b="0" dirty="0">
                <a:solidFill>
                  <a:schemeClr val="tx1"/>
                </a:solidFill>
                <a:latin typeface="Arial" panose="020B0604020202020204" pitchFamily="34" charset="0"/>
              </a:rPr>
              <a:t>., emergency departments, drugs, doctor consultations) than people in most other </a:t>
            </a:r>
            <a:r>
              <a:rPr lang="en-CA" sz="1200" b="0" dirty="0" smtClean="0">
                <a:solidFill>
                  <a:schemeClr val="tx1"/>
                </a:solidFill>
                <a:latin typeface="Arial" panose="020B0604020202020204" pitchFamily="34" charset="0"/>
              </a:rPr>
              <a:t>countries,</a:t>
            </a:r>
            <a:br>
              <a:rPr lang="en-CA" sz="1200" b="0" dirty="0" smtClean="0">
                <a:solidFill>
                  <a:schemeClr val="tx1"/>
                </a:solidFill>
                <a:latin typeface="Arial" panose="020B0604020202020204" pitchFamily="34" charset="0"/>
              </a:rPr>
            </a:br>
            <a:r>
              <a:rPr lang="en-CA" sz="1200" b="0" dirty="0" smtClean="0">
                <a:solidFill>
                  <a:schemeClr val="tx1"/>
                </a:solidFill>
                <a:latin typeface="Arial" panose="020B0604020202020204" pitchFamily="34" charset="0"/>
              </a:rPr>
              <a:t>and </a:t>
            </a:r>
            <a:r>
              <a:rPr lang="en-CA" sz="1200" b="0" dirty="0">
                <a:solidFill>
                  <a:schemeClr val="tx1"/>
                </a:solidFill>
                <a:latin typeface="Arial" panose="020B0604020202020204" pitchFamily="34" charset="0"/>
              </a:rPr>
              <a:t>that </a:t>
            </a:r>
            <a:r>
              <a:rPr lang="en-CA" sz="1200" b="0" dirty="0" smtClean="0">
                <a:solidFill>
                  <a:schemeClr val="tx1"/>
                </a:solidFill>
                <a:latin typeface="Arial" panose="020B0604020202020204" pitchFamily="34" charset="0"/>
              </a:rPr>
              <a:t>low-income </a:t>
            </a:r>
            <a:r>
              <a:rPr lang="en-CA" sz="1200" b="0" dirty="0">
                <a:solidFill>
                  <a:schemeClr val="tx1"/>
                </a:solidFill>
                <a:latin typeface="Arial" panose="020B0604020202020204" pitchFamily="34" charset="0"/>
              </a:rPr>
              <a:t>Canadians are facing greater cost barriers to care overall. Finally, the </a:t>
            </a:r>
            <a:r>
              <a:rPr lang="en-CA" sz="1200" b="0" dirty="0" err="1">
                <a:solidFill>
                  <a:schemeClr val="tx1"/>
                </a:solidFill>
                <a:latin typeface="Arial" panose="020B0604020202020204" pitchFamily="34" charset="0"/>
              </a:rPr>
              <a:t>chartbook</a:t>
            </a:r>
            <a:r>
              <a:rPr lang="en-CA" sz="1200" b="0" dirty="0">
                <a:solidFill>
                  <a:srgbClr val="FF0000"/>
                </a:solidFill>
                <a:latin typeface="Arial" panose="020B0604020202020204" pitchFamily="34" charset="0"/>
              </a:rPr>
              <a:t> </a:t>
            </a:r>
            <a:r>
              <a:rPr lang="en-CA" sz="1200" b="0" dirty="0">
                <a:solidFill>
                  <a:schemeClr val="tx1"/>
                </a:solidFill>
                <a:latin typeface="Arial" panose="020B0604020202020204" pitchFamily="34" charset="0"/>
              </a:rPr>
              <a:t>highlights variations in results — </a:t>
            </a:r>
            <a:r>
              <a:rPr lang="en-CA" sz="1200" b="0" dirty="0" smtClean="0">
                <a:solidFill>
                  <a:schemeClr val="tx1"/>
                </a:solidFill>
                <a:latin typeface="Arial" panose="020B0604020202020204" pitchFamily="34" charset="0"/>
              </a:rPr>
              <a:t>both within </a:t>
            </a:r>
            <a:r>
              <a:rPr lang="en-CA" sz="1200" b="0" dirty="0">
                <a:solidFill>
                  <a:schemeClr val="tx1"/>
                </a:solidFill>
                <a:latin typeface="Arial" panose="020B0604020202020204" pitchFamily="34" charset="0"/>
              </a:rPr>
              <a:t>Canada and between countries. This provides an opportunity to learn from policies and best practices in higher-performing jurisdictions</a:t>
            </a:r>
            <a:r>
              <a:rPr lang="en-CA" sz="1200" b="0" dirty="0" smtClean="0">
                <a:solidFill>
                  <a:schemeClr val="tx1"/>
                </a:solidFill>
                <a:latin typeface="Arial" panose="020B0604020202020204" pitchFamily="34" charset="0"/>
              </a:rPr>
              <a:t>.</a:t>
            </a:r>
            <a:endParaRPr lang="en-CA" sz="1200" b="0" dirty="0">
              <a:solidFill>
                <a:schemeClr val="tx1"/>
              </a:solidFill>
              <a:latin typeface="Arial" panose="020B0604020202020204" pitchFamily="34" charset="0"/>
            </a:endParaRPr>
          </a:p>
        </p:txBody>
      </p:sp>
      <p:sp>
        <p:nvSpPr>
          <p:cNvPr id="4" name="Title 3"/>
          <p:cNvSpPr>
            <a:spLocks noGrp="1"/>
          </p:cNvSpPr>
          <p:nvPr>
            <p:ph type="title"/>
          </p:nvPr>
        </p:nvSpPr>
        <p:spPr/>
        <p:txBody>
          <a:bodyPr/>
          <a:lstStyle/>
          <a:p>
            <a:r>
              <a:rPr lang="en-CA" dirty="0"/>
              <a:t>Executive summary</a:t>
            </a:r>
          </a:p>
        </p:txBody>
      </p:sp>
    </p:spTree>
    <p:extLst>
      <p:ext uri="{BB962C8B-B14F-4D97-AF65-F5344CB8AC3E}">
        <p14:creationId xmlns:p14="http://schemas.microsoft.com/office/powerpoint/2010/main" val="39694020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40" y="370637"/>
            <a:ext cx="8229600" cy="1015663"/>
          </a:xfrm>
        </p:spPr>
        <p:txBody>
          <a:bodyPr/>
          <a:lstStyle/>
          <a:p>
            <a:r>
              <a:rPr lang="en-CA" dirty="0" smtClean="0"/>
              <a:t>Canada relies more on doctors to provide</a:t>
            </a:r>
            <a:br>
              <a:rPr lang="en-CA" dirty="0" smtClean="0"/>
            </a:br>
            <a:r>
              <a:rPr lang="en-CA" dirty="0" smtClean="0"/>
              <a:t>care compared with other CMWF countries </a:t>
            </a:r>
            <a:endParaRPr lang="en-CA" dirty="0"/>
          </a:p>
        </p:txBody>
      </p:sp>
      <p:sp>
        <p:nvSpPr>
          <p:cNvPr id="14" name="Text Placeholder 2"/>
          <p:cNvSpPr txBox="1">
            <a:spLocks/>
          </p:cNvSpPr>
          <p:nvPr/>
        </p:nvSpPr>
        <p:spPr>
          <a:xfrm>
            <a:off x="1314210" y="1435639"/>
            <a:ext cx="7362246" cy="938719"/>
          </a:xfrm>
          <a:prstGeom prst="rect">
            <a:avLst/>
          </a:prstGeom>
          <a:solidFill>
            <a:schemeClr val="bg1"/>
          </a:solidFill>
        </p:spPr>
        <p:txBody>
          <a:bodyPr vert="horz" lIns="0" tIns="45720" rIns="91440" bIns="45720" rtlCol="0" anchor="ctr" anchorCtr="0">
            <a:normAutofit fontScale="92500"/>
          </a:bodyPr>
          <a:lstStyle>
            <a:lvl1pPr marL="182880" indent="-182880" algn="l" defTabSz="914400"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j-lt"/>
                <a:ea typeface="+mn-ea"/>
                <a:cs typeface="Arial" panose="020B0604020202020204" pitchFamily="34" charset="0"/>
              </a:defRPr>
            </a:lvl1pPr>
            <a:lvl2pPr marL="365760" indent="-182880" algn="l" defTabSz="914400" rtl="0" eaLnBrk="1" latinLnBrk="0" hangingPunct="1">
              <a:lnSpc>
                <a:spcPts val="2100"/>
              </a:lnSpc>
              <a:spcBef>
                <a:spcPts val="600"/>
              </a:spcBef>
              <a:spcAft>
                <a:spcPts val="600"/>
              </a:spcAft>
              <a:buFont typeface="Arial" panose="020B0604020202020204" pitchFamily="34" charset="0"/>
              <a:buChar char="–"/>
              <a:defRPr lang="en-CA" sz="1600" kern="1200">
                <a:solidFill>
                  <a:schemeClr val="tx1"/>
                </a:solidFill>
                <a:latin typeface="+mj-lt"/>
                <a:ea typeface="+mn-ea"/>
                <a:cs typeface="Arial" panose="020B0604020202020204" pitchFamily="34" charset="0"/>
              </a:defRPr>
            </a:lvl2pPr>
            <a:lvl3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0" dirty="0"/>
              <a:t>Aside from your regular doctor, is there a nurse or other clinical staff who is regularly involved with your health care (for example, who discusses test results/treatment </a:t>
            </a:r>
            <a:r>
              <a:rPr lang="en-US" b="0" dirty="0" smtClean="0"/>
              <a:t>plans</a:t>
            </a:r>
            <a:br>
              <a:rPr lang="en-US" b="0" dirty="0" smtClean="0"/>
            </a:br>
            <a:r>
              <a:rPr lang="en-US" b="0" dirty="0" smtClean="0"/>
              <a:t>or </a:t>
            </a:r>
            <a:r>
              <a:rPr lang="en-US" b="0" dirty="0"/>
              <a:t>advises you on your health)? </a:t>
            </a:r>
          </a:p>
        </p:txBody>
      </p:sp>
      <p:graphicFrame>
        <p:nvGraphicFramePr>
          <p:cNvPr id="16" name="Chart 15"/>
          <p:cNvGraphicFramePr/>
          <p:nvPr>
            <p:extLst>
              <p:ext uri="{D42A27DB-BD31-4B8C-83A1-F6EECF244321}">
                <p14:modId xmlns:p14="http://schemas.microsoft.com/office/powerpoint/2010/main" val="3289873652"/>
              </p:ext>
            </p:extLst>
          </p:nvPr>
        </p:nvGraphicFramePr>
        <p:xfrm>
          <a:off x="483718" y="2486025"/>
          <a:ext cx="3600400" cy="3438526"/>
        </p:xfrm>
        <a:graphic>
          <a:graphicData uri="http://schemas.openxmlformats.org/drawingml/2006/chart">
            <c:chart xmlns:c="http://schemas.openxmlformats.org/drawingml/2006/chart" xmlns:r="http://schemas.openxmlformats.org/officeDocument/2006/relationships" r:id="rId3"/>
          </a:graphicData>
        </a:graphic>
      </p:graphicFrame>
      <p:grpSp>
        <p:nvGrpSpPr>
          <p:cNvPr id="23" name="Group 2"/>
          <p:cNvGrpSpPr/>
          <p:nvPr/>
        </p:nvGrpSpPr>
        <p:grpSpPr>
          <a:xfrm>
            <a:off x="448902" y="6176108"/>
            <a:ext cx="4324789" cy="261623"/>
            <a:chOff x="1559256" y="5157193"/>
            <a:chExt cx="4324789" cy="253467"/>
          </a:xfrm>
        </p:grpSpPr>
        <p:grpSp>
          <p:nvGrpSpPr>
            <p:cNvPr id="34" name="Group 3"/>
            <p:cNvGrpSpPr/>
            <p:nvPr/>
          </p:nvGrpSpPr>
          <p:grpSpPr>
            <a:xfrm>
              <a:off x="1559256" y="5157203"/>
              <a:ext cx="1598406" cy="253455"/>
              <a:chOff x="2989195" y="6289577"/>
              <a:chExt cx="1741128" cy="264692"/>
            </a:xfrm>
          </p:grpSpPr>
          <p:sp>
            <p:nvSpPr>
              <p:cNvPr id="41"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42"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35" name="Group 5"/>
            <p:cNvGrpSpPr/>
            <p:nvPr/>
          </p:nvGrpSpPr>
          <p:grpSpPr>
            <a:xfrm>
              <a:off x="2918782" y="5157206"/>
              <a:ext cx="1453097" cy="253454"/>
              <a:chOff x="4402330" y="6289581"/>
              <a:chExt cx="1741127" cy="264691"/>
            </a:xfrm>
          </p:grpSpPr>
          <p:sp>
            <p:nvSpPr>
              <p:cNvPr id="39"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40" name="Oval 11"/>
              <p:cNvSpPr/>
              <p:nvPr/>
            </p:nvSpPr>
            <p:spPr>
              <a:xfrm>
                <a:off x="4402330"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36" name="Group 7"/>
            <p:cNvGrpSpPr/>
            <p:nvPr/>
          </p:nvGrpSpPr>
          <p:grpSpPr>
            <a:xfrm>
              <a:off x="4430950" y="5157193"/>
              <a:ext cx="1453095" cy="253454"/>
              <a:chOff x="5966949" y="6289568"/>
              <a:chExt cx="1741125" cy="264691"/>
            </a:xfrm>
          </p:grpSpPr>
          <p:sp>
            <p:nvSpPr>
              <p:cNvPr id="37"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38" name="Oval 9"/>
              <p:cNvSpPr/>
              <p:nvPr/>
            </p:nvSpPr>
            <p:spPr>
              <a:xfrm>
                <a:off x="5966949"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pic>
        <p:nvPicPr>
          <p:cNvPr id="24"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67544" y="1557389"/>
            <a:ext cx="720080" cy="71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4499992" y="5292497"/>
            <a:ext cx="4248472" cy="646331"/>
          </a:xfrm>
          <a:prstGeom prst="rect">
            <a:avLst/>
          </a:prstGeom>
        </p:spPr>
        <p:txBody>
          <a:bodyPr wrap="square">
            <a:spAutoFit/>
          </a:bodyPr>
          <a:lstStyle/>
          <a:p>
            <a:pPr>
              <a:defRPr/>
            </a:pPr>
            <a:r>
              <a:rPr lang="en-CA" sz="900" b="1" dirty="0">
                <a:latin typeface="Arial" panose="020B0604020202020204" pitchFamily="34" charset="0"/>
                <a:cs typeface="Arial" panose="020B0604020202020204" pitchFamily="34" charset="0"/>
              </a:rPr>
              <a:t>Note</a:t>
            </a:r>
          </a:p>
          <a:p>
            <a:pPr>
              <a:defRPr/>
            </a:pPr>
            <a:r>
              <a:rPr lang="en-CA" sz="900" dirty="0" smtClean="0">
                <a:latin typeface="Arial" panose="020B0604020202020204" pitchFamily="34" charset="0"/>
                <a:cs typeface="Arial" panose="020B0604020202020204" pitchFamily="34" charset="0"/>
              </a:rPr>
              <a:t>The </a:t>
            </a:r>
            <a:r>
              <a:rPr lang="en-CA" sz="900" dirty="0">
                <a:latin typeface="Arial" panose="020B0604020202020204" pitchFamily="34" charset="0"/>
                <a:cs typeface="Arial" panose="020B0604020202020204" pitchFamily="34" charset="0"/>
              </a:rPr>
              <a:t>Commonwealth Fund average is calculated using the following countries: </a:t>
            </a:r>
            <a:r>
              <a:rPr lang="en-US" sz="900" dirty="0">
                <a:latin typeface="Arial" panose="020B0604020202020204" pitchFamily="34" charset="0"/>
                <a:cs typeface="Arial" panose="020B0604020202020204" pitchFamily="34" charset="0"/>
              </a:rPr>
              <a:t>Australia, Canada, Finland, France, Germany, New Zealand, Norway, Sweden, </a:t>
            </a:r>
            <a:r>
              <a:rPr lang="en-US" sz="900" dirty="0" smtClean="0">
                <a:latin typeface="Arial" panose="020B0604020202020204" pitchFamily="34" charset="0"/>
                <a:cs typeface="Arial" panose="020B0604020202020204" pitchFamily="34" charset="0"/>
              </a:rPr>
              <a:t>the </a:t>
            </a:r>
            <a:r>
              <a:rPr lang="en-US" sz="900" dirty="0">
                <a:latin typeface="Arial" panose="020B0604020202020204" pitchFamily="34" charset="0"/>
                <a:cs typeface="Arial" panose="020B0604020202020204" pitchFamily="34" charset="0"/>
              </a:rPr>
              <a:t>United Kingdom and the United States</a:t>
            </a:r>
            <a:r>
              <a:rPr lang="en-US" sz="900" dirty="0" smtClean="0">
                <a:latin typeface="Arial" panose="020B0604020202020204" pitchFamily="34" charset="0"/>
                <a:cs typeface="Arial" panose="020B0604020202020204" pitchFamily="34" charset="0"/>
              </a:rPr>
              <a:t>.</a:t>
            </a:r>
            <a:r>
              <a:rPr lang="en-CA" sz="900" dirty="0">
                <a:solidFill>
                  <a:srgbClr val="FF0000"/>
                </a:solidFill>
                <a:latin typeface="Arial" panose="020B0604020202020204" pitchFamily="34" charset="0"/>
                <a:cs typeface="Arial" panose="020B0604020202020204" pitchFamily="34" charset="0"/>
              </a:rPr>
              <a:t> </a:t>
            </a:r>
            <a:r>
              <a:rPr lang="en-CA" sz="900" dirty="0" smtClean="0">
                <a:latin typeface="Arial" panose="020B0604020202020204" pitchFamily="34" charset="0"/>
                <a:cs typeface="Arial" panose="020B0604020202020204" pitchFamily="34" charset="0"/>
              </a:rPr>
              <a:t>(Sources: OECD and CIHI*)</a:t>
            </a:r>
            <a:r>
              <a:rPr lang="en-CA" sz="900" dirty="0" smtClean="0">
                <a:solidFill>
                  <a:srgbClr val="FF0000"/>
                </a:solidFill>
                <a:latin typeface="Arial" panose="020B0604020202020204" pitchFamily="34" charset="0"/>
                <a:cs typeface="Arial" panose="020B0604020202020204" pitchFamily="34" charset="0"/>
              </a:rPr>
              <a:t> </a:t>
            </a:r>
            <a:endParaRPr lang="en-CA" sz="900" b="1" dirty="0">
              <a:latin typeface="Arial" panose="020B0604020202020204" pitchFamily="34" charset="0"/>
              <a:cs typeface="Arial" panose="020B0604020202020204" pitchFamily="34" charset="0"/>
            </a:endParaRPr>
          </a:p>
        </p:txBody>
      </p:sp>
      <p:sp>
        <p:nvSpPr>
          <p:cNvPr id="26" name="TextBox 25"/>
          <p:cNvSpPr txBox="1"/>
          <p:nvPr/>
        </p:nvSpPr>
        <p:spPr>
          <a:xfrm>
            <a:off x="4498540" y="4146465"/>
            <a:ext cx="4177916" cy="923330"/>
          </a:xfrm>
          <a:prstGeom prst="rect">
            <a:avLst/>
          </a:prstGeom>
          <a:noFill/>
        </p:spPr>
        <p:txBody>
          <a:bodyPr wrap="square" rtlCol="0">
            <a:spAutoFit/>
          </a:bodyPr>
          <a:lstStyle/>
          <a:p>
            <a:r>
              <a:rPr lang="en-US" dirty="0"/>
              <a:t>Number of physicians </a:t>
            </a:r>
            <a:r>
              <a:rPr lang="en-US" dirty="0" smtClean="0"/>
              <a:t>per 1,000 </a:t>
            </a:r>
            <a:r>
              <a:rPr lang="en-US" dirty="0"/>
              <a:t>people</a:t>
            </a:r>
            <a:r>
              <a:rPr lang="en-US" dirty="0" smtClean="0"/>
              <a:t>*</a:t>
            </a:r>
          </a:p>
          <a:p>
            <a:r>
              <a:rPr lang="en-US" b="1" dirty="0">
                <a:solidFill>
                  <a:srgbClr val="852062"/>
                </a:solidFill>
              </a:rPr>
              <a:t>Canada: 2.5</a:t>
            </a:r>
          </a:p>
          <a:p>
            <a:r>
              <a:rPr lang="en-US" b="1" dirty="0">
                <a:solidFill>
                  <a:srgbClr val="852062"/>
                </a:solidFill>
              </a:rPr>
              <a:t>CMWF average: </a:t>
            </a:r>
            <a:r>
              <a:rPr lang="en-US" b="1" dirty="0" smtClean="0">
                <a:solidFill>
                  <a:srgbClr val="852062"/>
                </a:solidFill>
              </a:rPr>
              <a:t>3.5 </a:t>
            </a:r>
            <a:endParaRPr lang="en-US" b="1" dirty="0">
              <a:solidFill>
                <a:srgbClr val="852062"/>
              </a:solidFill>
            </a:endParaRPr>
          </a:p>
        </p:txBody>
      </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5195" y="4528612"/>
            <a:ext cx="586158" cy="700588"/>
          </a:xfrm>
          <a:prstGeom prst="rect">
            <a:avLst/>
          </a:prstGeom>
        </p:spPr>
      </p:pic>
      <p:sp>
        <p:nvSpPr>
          <p:cNvPr id="28" name="TextBox 27"/>
          <p:cNvSpPr txBox="1"/>
          <p:nvPr/>
        </p:nvSpPr>
        <p:spPr>
          <a:xfrm>
            <a:off x="4498540" y="2852936"/>
            <a:ext cx="3375734" cy="923330"/>
          </a:xfrm>
          <a:prstGeom prst="rect">
            <a:avLst/>
          </a:prstGeom>
          <a:noFill/>
        </p:spPr>
        <p:txBody>
          <a:bodyPr wrap="square" rtlCol="0">
            <a:spAutoFit/>
          </a:bodyPr>
          <a:lstStyle/>
          <a:p>
            <a:r>
              <a:rPr lang="en-US" dirty="0"/>
              <a:t>Doctor consultations per capita</a:t>
            </a:r>
            <a:r>
              <a:rPr lang="en-US" dirty="0" smtClean="0"/>
              <a:t>*</a:t>
            </a:r>
          </a:p>
          <a:p>
            <a:r>
              <a:rPr lang="en-US" b="1" dirty="0">
                <a:solidFill>
                  <a:srgbClr val="852062"/>
                </a:solidFill>
              </a:rPr>
              <a:t>Canada: 7.6</a:t>
            </a:r>
          </a:p>
          <a:p>
            <a:r>
              <a:rPr lang="en-US" b="1" dirty="0">
                <a:solidFill>
                  <a:srgbClr val="852062"/>
                </a:solidFill>
              </a:rPr>
              <a:t>CMWF average: </a:t>
            </a:r>
            <a:r>
              <a:rPr lang="en-US" b="1" dirty="0" smtClean="0">
                <a:solidFill>
                  <a:srgbClr val="852062"/>
                </a:solidFill>
              </a:rPr>
              <a:t>5.8 </a:t>
            </a:r>
            <a:endParaRPr lang="en-US" b="1" dirty="0">
              <a:solidFill>
                <a:srgbClr val="852062"/>
              </a:solidFill>
            </a:endParaRPr>
          </a:p>
        </p:txBody>
      </p:sp>
      <p:cxnSp>
        <p:nvCxnSpPr>
          <p:cNvPr id="29" name="Straight Connector 28"/>
          <p:cNvCxnSpPr/>
          <p:nvPr/>
        </p:nvCxnSpPr>
        <p:spPr>
          <a:xfrm>
            <a:off x="4570153" y="3933056"/>
            <a:ext cx="3890279" cy="0"/>
          </a:xfrm>
          <a:prstGeom prst="line">
            <a:avLst/>
          </a:prstGeom>
          <a:ln w="6350">
            <a:solidFill>
              <a:srgbClr val="969696"/>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570153" y="5229200"/>
            <a:ext cx="3890279" cy="0"/>
          </a:xfrm>
          <a:prstGeom prst="line">
            <a:avLst/>
          </a:prstGeom>
          <a:ln w="6350">
            <a:solidFill>
              <a:srgbClr val="969696"/>
            </a:solidFill>
            <a:prstDash val="solid"/>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43353" y="3377628"/>
            <a:ext cx="648000" cy="555428"/>
          </a:xfrm>
          <a:prstGeom prst="rect">
            <a:avLst/>
          </a:prstGeom>
        </p:spPr>
      </p:pic>
    </p:spTree>
    <p:extLst>
      <p:ext uri="{BB962C8B-B14F-4D97-AF65-F5344CB8AC3E}">
        <p14:creationId xmlns:p14="http://schemas.microsoft.com/office/powerpoint/2010/main" val="3827225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40" y="370637"/>
            <a:ext cx="8229600" cy="1015663"/>
          </a:xfrm>
        </p:spPr>
        <p:txBody>
          <a:bodyPr/>
          <a:lstStyle/>
          <a:p>
            <a:r>
              <a:rPr lang="en-CA" dirty="0" smtClean="0"/>
              <a:t>Canadians report better experiences with</a:t>
            </a:r>
            <a:br>
              <a:rPr lang="en-CA" dirty="0" smtClean="0"/>
            </a:br>
            <a:r>
              <a:rPr lang="en-CA" dirty="0" smtClean="0"/>
              <a:t>their regular doctors than 11-country average</a:t>
            </a:r>
            <a:endParaRPr lang="en-CA" dirty="0"/>
          </a:p>
        </p:txBody>
      </p:sp>
      <p:graphicFrame>
        <p:nvGraphicFramePr>
          <p:cNvPr id="65" name="Table 3"/>
          <p:cNvGraphicFramePr>
            <a:graphicFrameLocks noGrp="1"/>
          </p:cNvGraphicFramePr>
          <p:nvPr>
            <p:extLst>
              <p:ext uri="{D42A27DB-BD31-4B8C-83A1-F6EECF244321}">
                <p14:modId xmlns:p14="http://schemas.microsoft.com/office/powerpoint/2010/main" val="3946027780"/>
              </p:ext>
            </p:extLst>
          </p:nvPr>
        </p:nvGraphicFramePr>
        <p:xfrm>
          <a:off x="488827" y="1988840"/>
          <a:ext cx="7107509" cy="3556872"/>
        </p:xfrm>
        <a:graphic>
          <a:graphicData uri="http://schemas.openxmlformats.org/drawingml/2006/table">
            <a:tbl>
              <a:tblPr firstRow="1" bandRow="1">
                <a:tableStyleId>{2D5ABB26-0587-4C30-8999-92F81FD0307C}</a:tableStyleId>
              </a:tblPr>
              <a:tblGrid>
                <a:gridCol w="4587229">
                  <a:extLst>
                    <a:ext uri="{9D8B030D-6E8A-4147-A177-3AD203B41FA5}">
                      <a16:colId xmlns:a16="http://schemas.microsoft.com/office/drawing/2014/main" xmlns="" val="20000"/>
                    </a:ext>
                  </a:extLst>
                </a:gridCol>
                <a:gridCol w="1080120">
                  <a:extLst>
                    <a:ext uri="{9D8B030D-6E8A-4147-A177-3AD203B41FA5}">
                      <a16:colId xmlns:a16="http://schemas.microsoft.com/office/drawing/2014/main" xmlns="" val="20001"/>
                    </a:ext>
                  </a:extLst>
                </a:gridCol>
                <a:gridCol w="1440160">
                  <a:extLst>
                    <a:ext uri="{9D8B030D-6E8A-4147-A177-3AD203B41FA5}">
                      <a16:colId xmlns:a16="http://schemas.microsoft.com/office/drawing/2014/main" xmlns="" val="20002"/>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300" b="0" dirty="0" smtClean="0">
                          <a:solidFill>
                            <a:schemeClr val="tx1"/>
                          </a:solidFill>
                          <a:latin typeface="+mn-lt"/>
                          <a:cs typeface="Arial" panose="020B0604020202020204" pitchFamily="34" charset="0"/>
                        </a:rPr>
                        <a:t>When you need care or treatment, how often does your regular</a:t>
                      </a:r>
                      <a:r>
                        <a:rPr lang="en-CA" sz="1300" b="0" baseline="0" dirty="0" smtClean="0">
                          <a:solidFill>
                            <a:schemeClr val="tx1"/>
                          </a:solidFill>
                          <a:latin typeface="+mn-lt"/>
                          <a:cs typeface="Arial" panose="020B0604020202020204" pitchFamily="34" charset="0"/>
                        </a:rPr>
                        <a:t> doctor or the medical staff you see </a:t>
                      </a:r>
                      <a:r>
                        <a:rPr lang="en-CA" sz="1300" b="1" baseline="0" dirty="0" smtClean="0">
                          <a:solidFill>
                            <a:schemeClr val="tx1"/>
                          </a:solidFill>
                          <a:latin typeface="+mn-lt"/>
                          <a:cs typeface="Arial" panose="020B0604020202020204" pitchFamily="34" charset="0"/>
                        </a:rPr>
                        <a:t>always</a:t>
                      </a:r>
                      <a:endParaRPr lang="en-CA" sz="1300" b="0" dirty="0" smtClean="0">
                        <a:solidFill>
                          <a:schemeClr val="tx1"/>
                        </a:solidFill>
                        <a:latin typeface="+mn-lt"/>
                        <a:cs typeface="Arial" panose="020B0604020202020204" pitchFamily="34" charset="0"/>
                      </a:endParaRPr>
                    </a:p>
                  </a:txBody>
                  <a:tcPr marL="73152" marR="73152" marT="73152" marB="73152" anchor="b">
                    <a:solidFill>
                      <a:srgbClr val="DDDD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300" b="1" kern="1200" dirty="0" smtClean="0">
                          <a:solidFill>
                            <a:schemeClr val="tx1"/>
                          </a:solidFill>
                          <a:latin typeface="+mn-lt"/>
                          <a:ea typeface="+mn-ea"/>
                          <a:cs typeface="Arial" panose="020B0604020202020204" pitchFamily="34" charset="0"/>
                        </a:rPr>
                        <a:t>Canada</a:t>
                      </a:r>
                    </a:p>
                  </a:txBody>
                  <a:tcPr marL="73152" marR="73152" marT="73152" marB="73152" anchor="b">
                    <a:solidFill>
                      <a:srgbClr val="DDDD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300" b="1" kern="1200" dirty="0" smtClean="0">
                          <a:solidFill>
                            <a:schemeClr val="tx1"/>
                          </a:solidFill>
                          <a:latin typeface="+mn-lt"/>
                          <a:ea typeface="+mn-ea"/>
                          <a:cs typeface="Arial" panose="020B0604020202020204" pitchFamily="34" charset="0"/>
                        </a:rPr>
                        <a:t>CMWF average</a:t>
                      </a:r>
                    </a:p>
                  </a:txBody>
                  <a:tcPr marL="73152" marR="73152" marT="73152" marB="73152" anchor="b">
                    <a:solidFill>
                      <a:srgbClr val="DDDDDD"/>
                    </a:solidFill>
                  </a:tcPr>
                </a:tc>
                <a:extLst>
                  <a:ext uri="{0D108BD9-81ED-4DB2-BD59-A6C34878D82A}">
                    <a16:rowId xmlns:a16="http://schemas.microsoft.com/office/drawing/2014/main" xmlns="" val="10000"/>
                  </a:ext>
                </a:extLst>
              </a:tr>
              <a:tr h="753582">
                <a:tc>
                  <a:txBody>
                    <a:bodyPr/>
                    <a:lstStyle/>
                    <a:p>
                      <a:pPr marL="685800" marR="0" lvl="2"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Arial" panose="020B0604020202020204" pitchFamily="34" charset="0"/>
                        </a:rPr>
                        <a:t>Know important information about your</a:t>
                      </a:r>
                      <a:br>
                        <a:rPr kumimoji="0" lang="en-US" sz="1300" b="0" i="0" u="none" strike="noStrike" kern="1200" cap="none" spc="0" normalizeH="0" baseline="0" noProof="0" dirty="0" smtClean="0">
                          <a:ln>
                            <a:noFill/>
                          </a:ln>
                          <a:solidFill>
                            <a:schemeClr val="tx1"/>
                          </a:solidFill>
                          <a:effectLst/>
                          <a:uLnTx/>
                          <a:uFillTx/>
                          <a:latin typeface="+mn-lt"/>
                          <a:ea typeface="+mn-ea"/>
                          <a:cs typeface="Arial" panose="020B0604020202020204" pitchFamily="34" charset="0"/>
                        </a:rPr>
                      </a:br>
                      <a:r>
                        <a:rPr kumimoji="0" lang="en-US" sz="1300" b="0" i="0" u="none" strike="noStrike" kern="1200" cap="none" spc="0" normalizeH="0" baseline="0" noProof="0" dirty="0" smtClean="0">
                          <a:ln>
                            <a:noFill/>
                          </a:ln>
                          <a:solidFill>
                            <a:schemeClr val="tx1"/>
                          </a:solidFill>
                          <a:effectLst/>
                          <a:uLnTx/>
                          <a:uFillTx/>
                          <a:latin typeface="+mn-lt"/>
                          <a:ea typeface="+mn-ea"/>
                          <a:cs typeface="Arial" panose="020B0604020202020204" pitchFamily="34" charset="0"/>
                        </a:rPr>
                        <a:t>medical history </a:t>
                      </a:r>
                    </a:p>
                  </a:txBody>
                  <a:tcPr marL="73152" marR="73152" marT="73152" marB="73152" anchor="ctr">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latin typeface="Arial" panose="020B0604020202020204" pitchFamily="34" charset="0"/>
                        <a:cs typeface="Arial" panose="020B0604020202020204" pitchFamily="34" charset="0"/>
                      </a:endParaRPr>
                    </a:p>
                  </a:txBody>
                  <a:tcPr marL="73152" marR="73152" marT="73152" marB="73152">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latin typeface="Arial" panose="020B0604020202020204" pitchFamily="34" charset="0"/>
                        <a:cs typeface="Arial" panose="020B0604020202020204" pitchFamily="34" charset="0"/>
                      </a:endParaRPr>
                    </a:p>
                  </a:txBody>
                  <a:tcPr marL="73152" marR="73152" marT="73152" marB="73152">
                    <a:lnB w="6350" cap="flat" cmpd="sng" algn="ctr">
                      <a:solidFill>
                        <a:srgbClr val="969696"/>
                      </a:solidFill>
                      <a:prstDash val="solid"/>
                      <a:round/>
                      <a:headEnd type="none" w="med" len="med"/>
                      <a:tailEnd type="none" w="med" len="med"/>
                    </a:lnB>
                  </a:tcPr>
                </a:tc>
                <a:extLst>
                  <a:ext uri="{0D108BD9-81ED-4DB2-BD59-A6C34878D82A}">
                    <a16:rowId xmlns:a16="http://schemas.microsoft.com/office/drawing/2014/main" xmlns="" val="10001"/>
                  </a:ext>
                </a:extLst>
              </a:tr>
              <a:tr h="753582">
                <a:tc>
                  <a:txBody>
                    <a:bodyPr/>
                    <a:lstStyle/>
                    <a:p>
                      <a:pPr marL="687600" lvl="1" indent="0"/>
                      <a:r>
                        <a:rPr lang="en-CA" sz="1300" i="0" dirty="0" smtClean="0">
                          <a:latin typeface="+mn-lt"/>
                          <a:cs typeface="Arial" panose="020B0604020202020204" pitchFamily="34" charset="0"/>
                        </a:rPr>
                        <a:t>Spend enough time with you </a:t>
                      </a:r>
                      <a:endParaRPr lang="en-CA" sz="1300" i="0" dirty="0">
                        <a:latin typeface="+mn-lt"/>
                        <a:cs typeface="Arial" panose="020B0604020202020204" pitchFamily="34" charset="0"/>
                      </a:endParaRPr>
                    </a:p>
                  </a:txBody>
                  <a:tcPr marL="73152" marR="73152" marT="73152" marB="73152" anchor="ct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latin typeface="Arial" panose="020B0604020202020204" pitchFamily="34" charset="0"/>
                        <a:cs typeface="Arial" panose="020B0604020202020204" pitchFamily="34" charset="0"/>
                      </a:endParaRPr>
                    </a:p>
                  </a:txBody>
                  <a:tcPr marL="73152" marR="73152" marT="73152" marB="73152">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latin typeface="Arial" panose="020B0604020202020204" pitchFamily="34" charset="0"/>
                        <a:cs typeface="Arial" panose="020B0604020202020204" pitchFamily="34" charset="0"/>
                      </a:endParaRPr>
                    </a:p>
                  </a:txBody>
                  <a:tcPr marL="73152" marR="73152" marT="73152" marB="73152">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extLst>
                  <a:ext uri="{0D108BD9-81ED-4DB2-BD59-A6C34878D82A}">
                    <a16:rowId xmlns:a16="http://schemas.microsoft.com/office/drawing/2014/main" xmlns="" val="10002"/>
                  </a:ext>
                </a:extLst>
              </a:tr>
              <a:tr h="753582">
                <a:tc>
                  <a:txBody>
                    <a:bodyPr/>
                    <a:lstStyle/>
                    <a:p>
                      <a:pPr marL="687600" lvl="1"/>
                      <a:r>
                        <a:rPr lang="en-CA" sz="1300" i="0" dirty="0" smtClean="0">
                          <a:latin typeface="+mn-lt"/>
                          <a:cs typeface="Arial" panose="020B0604020202020204" pitchFamily="34" charset="0"/>
                        </a:rPr>
                        <a:t>Involve you as much as you want in decisions about</a:t>
                      </a:r>
                      <a:br>
                        <a:rPr lang="en-CA" sz="1300" i="0" dirty="0" smtClean="0">
                          <a:latin typeface="+mn-lt"/>
                          <a:cs typeface="Arial" panose="020B0604020202020204" pitchFamily="34" charset="0"/>
                        </a:rPr>
                      </a:br>
                      <a:r>
                        <a:rPr lang="en-CA" sz="1300" i="0" dirty="0" smtClean="0">
                          <a:latin typeface="+mn-lt"/>
                          <a:cs typeface="Arial" panose="020B0604020202020204" pitchFamily="34" charset="0"/>
                        </a:rPr>
                        <a:t>your care and treatment </a:t>
                      </a:r>
                      <a:endParaRPr lang="en-CA" sz="1300" i="0" dirty="0">
                        <a:latin typeface="+mn-lt"/>
                        <a:cs typeface="Arial" panose="020B0604020202020204" pitchFamily="34" charset="0"/>
                      </a:endParaRPr>
                    </a:p>
                  </a:txBody>
                  <a:tcPr marL="73152" marR="73152" marT="54864" marB="54864" anchor="ct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latin typeface="Arial" panose="020B0604020202020204" pitchFamily="34" charset="0"/>
                        <a:cs typeface="Arial" panose="020B0604020202020204" pitchFamily="34" charset="0"/>
                      </a:endParaRPr>
                    </a:p>
                  </a:txBody>
                  <a:tcPr marL="73152" marR="73152" marT="73152" marB="73152">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latin typeface="Arial" panose="020B0604020202020204" pitchFamily="34" charset="0"/>
                        <a:cs typeface="Arial" panose="020B0604020202020204" pitchFamily="34" charset="0"/>
                      </a:endParaRPr>
                    </a:p>
                  </a:txBody>
                  <a:tcPr marL="73152" marR="73152" marT="73152" marB="73152">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extLst>
                  <a:ext uri="{0D108BD9-81ED-4DB2-BD59-A6C34878D82A}">
                    <a16:rowId xmlns:a16="http://schemas.microsoft.com/office/drawing/2014/main" xmlns="" val="10003"/>
                  </a:ext>
                </a:extLst>
              </a:tr>
              <a:tr h="753582">
                <a:tc>
                  <a:txBody>
                    <a:bodyPr/>
                    <a:lstStyle/>
                    <a:p>
                      <a:pPr marL="687600" lvl="1"/>
                      <a:r>
                        <a:rPr lang="en-CA" sz="1300" i="0" dirty="0" smtClean="0">
                          <a:latin typeface="+mn-lt"/>
                          <a:cs typeface="Arial" panose="020B0604020202020204" pitchFamily="34" charset="0"/>
                        </a:rPr>
                        <a:t>Explain things in a way that is easy to understand</a:t>
                      </a:r>
                      <a:endParaRPr lang="en-CA" sz="1300" i="0" dirty="0">
                        <a:latin typeface="+mn-lt"/>
                        <a:cs typeface="Arial" panose="020B0604020202020204" pitchFamily="34" charset="0"/>
                      </a:endParaRPr>
                    </a:p>
                  </a:txBody>
                  <a:tcPr marL="73152" marR="73152" marT="54864" marB="54864" anchor="ct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endParaRPr>
                    </a:p>
                  </a:txBody>
                  <a:tcPr marL="73152" marR="73152" marT="73152" marB="73152">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endParaRPr>
                    </a:p>
                  </a:txBody>
                  <a:tcPr marL="73152" marR="73152" marT="73152" marB="73152">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grpSp>
        <p:nvGrpSpPr>
          <p:cNvPr id="66" name="Group 65"/>
          <p:cNvGrpSpPr/>
          <p:nvPr/>
        </p:nvGrpSpPr>
        <p:grpSpPr>
          <a:xfrm>
            <a:off x="5295185" y="2593479"/>
            <a:ext cx="638662" cy="638662"/>
            <a:chOff x="4862337" y="3081819"/>
            <a:chExt cx="638662" cy="638662"/>
          </a:xfrm>
          <a:solidFill>
            <a:srgbClr val="33BDB7"/>
          </a:solidFill>
        </p:grpSpPr>
        <p:sp>
          <p:nvSpPr>
            <p:cNvPr id="67" name="Oval 66"/>
            <p:cNvSpPr/>
            <p:nvPr/>
          </p:nvSpPr>
          <p:spPr>
            <a:xfrm>
              <a:off x="4862337" y="3081819"/>
              <a:ext cx="638662" cy="638662"/>
            </a:xfrm>
            <a:prstGeom prst="ellipse">
              <a:avLst/>
            </a:prstGeom>
            <a:pattFill prst="pct90">
              <a:fgClr>
                <a:srgbClr val="00A199"/>
              </a:fgClr>
              <a:bgClr>
                <a:schemeClr val="bg1"/>
              </a:bgClr>
            </a:patt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solidFill>
                  <a:sysClr val="windowText" lastClr="000000"/>
                </a:solidFill>
                <a:effectLst>
                  <a:outerShdw blurRad="50800" dist="38100" dir="2700000" algn="tl" rotWithShape="0">
                    <a:prstClr val="black">
                      <a:alpha val="40000"/>
                    </a:prstClr>
                  </a:outerShdw>
                </a:effectLst>
              </a:endParaRPr>
            </a:p>
          </p:txBody>
        </p:sp>
        <p:sp>
          <p:nvSpPr>
            <p:cNvPr id="68" name="Rectangle 67"/>
            <p:cNvSpPr/>
            <p:nvPr/>
          </p:nvSpPr>
          <p:spPr>
            <a:xfrm>
              <a:off x="4953068" y="3278040"/>
              <a:ext cx="457200" cy="246221"/>
            </a:xfrm>
            <a:prstGeom prst="rect">
              <a:avLst/>
            </a:prstGeom>
            <a:solidFill>
              <a:srgbClr val="00A199"/>
            </a:solidFill>
          </p:spPr>
          <p:txBody>
            <a:bodyPr wrap="square" lIns="0" tIns="0" rIns="0" bIns="0">
              <a:spAutoFit/>
            </a:bodyPr>
            <a:lstStyle/>
            <a:p>
              <a:pPr algn="ctr"/>
              <a:r>
                <a:rPr lang="en-CA" sz="1600" b="1" dirty="0" smtClean="0">
                  <a:solidFill>
                    <a:sysClr val="windowText" lastClr="000000"/>
                  </a:solidFill>
                  <a:latin typeface="Arial" panose="020B0604020202020204" pitchFamily="34" charset="0"/>
                  <a:cs typeface="Arial" panose="020B0604020202020204" pitchFamily="34" charset="0"/>
                </a:rPr>
                <a:t>63%</a:t>
              </a:r>
              <a:endParaRPr lang="en-CA" sz="1600" b="1" dirty="0">
                <a:solidFill>
                  <a:sysClr val="windowText" lastClr="000000"/>
                </a:solidFill>
                <a:latin typeface="Arial" panose="020B0604020202020204" pitchFamily="34" charset="0"/>
                <a:cs typeface="Arial" panose="020B0604020202020204" pitchFamily="34" charset="0"/>
              </a:endParaRPr>
            </a:p>
          </p:txBody>
        </p:sp>
      </p:grpSp>
      <p:grpSp>
        <p:nvGrpSpPr>
          <p:cNvPr id="69" name="Group 68"/>
          <p:cNvGrpSpPr/>
          <p:nvPr/>
        </p:nvGrpSpPr>
        <p:grpSpPr>
          <a:xfrm>
            <a:off x="6516216" y="2593479"/>
            <a:ext cx="638662" cy="638662"/>
            <a:chOff x="6165586" y="3081819"/>
            <a:chExt cx="638662" cy="638662"/>
          </a:xfrm>
        </p:grpSpPr>
        <p:sp>
          <p:nvSpPr>
            <p:cNvPr id="70" name="Oval 69"/>
            <p:cNvSpPr/>
            <p:nvPr/>
          </p:nvSpPr>
          <p:spPr>
            <a:xfrm>
              <a:off x="6165586" y="3081819"/>
              <a:ext cx="638662" cy="638662"/>
            </a:xfrm>
            <a:prstGeom prst="ellipse">
              <a:avLst/>
            </a:prstGeom>
            <a:solidFill>
              <a:schemeClr val="tx1"/>
            </a:solid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effectLst>
                  <a:outerShdw blurRad="50800" dist="38100" dir="2700000" algn="tl" rotWithShape="0">
                    <a:prstClr val="black">
                      <a:alpha val="40000"/>
                    </a:prstClr>
                  </a:outerShdw>
                </a:effectLst>
              </a:endParaRPr>
            </a:p>
          </p:txBody>
        </p:sp>
        <p:sp>
          <p:nvSpPr>
            <p:cNvPr id="71" name="Rectangle 70"/>
            <p:cNvSpPr/>
            <p:nvPr/>
          </p:nvSpPr>
          <p:spPr>
            <a:xfrm>
              <a:off x="6165586" y="3231873"/>
              <a:ext cx="638661" cy="338554"/>
            </a:xfrm>
            <a:prstGeom prst="rect">
              <a:avLst/>
            </a:prstGeom>
            <a:noFill/>
          </p:spPr>
          <p:txBody>
            <a:bodyPr wrap="square">
              <a:spAutoFit/>
            </a:bodyPr>
            <a:lstStyle/>
            <a:p>
              <a:pPr algn="ctr"/>
              <a:r>
                <a:rPr lang="en-CA" sz="1600" b="1" dirty="0" smtClean="0">
                  <a:solidFill>
                    <a:schemeClr val="bg1"/>
                  </a:solidFill>
                  <a:latin typeface="Arial" panose="020B0604020202020204" pitchFamily="34" charset="0"/>
                  <a:cs typeface="Arial" panose="020B0604020202020204" pitchFamily="34" charset="0"/>
                </a:rPr>
                <a:t>57%</a:t>
              </a:r>
              <a:endParaRPr lang="en-CA" sz="1600" b="1" dirty="0">
                <a:solidFill>
                  <a:schemeClr val="bg1"/>
                </a:solidFill>
                <a:latin typeface="Arial" panose="020B0604020202020204" pitchFamily="34" charset="0"/>
                <a:cs typeface="Arial" panose="020B0604020202020204" pitchFamily="34" charset="0"/>
              </a:endParaRPr>
            </a:p>
          </p:txBody>
        </p:sp>
      </p:grpSp>
      <p:sp>
        <p:nvSpPr>
          <p:cNvPr id="83" name="Oval 82"/>
          <p:cNvSpPr/>
          <p:nvPr/>
        </p:nvSpPr>
        <p:spPr>
          <a:xfrm>
            <a:off x="5295185" y="3323199"/>
            <a:ext cx="638662" cy="638662"/>
          </a:xfrm>
          <a:prstGeom prst="ellipse">
            <a:avLst/>
          </a:prstGeom>
          <a:solidFill>
            <a:srgbClr val="CFE8E3"/>
          </a:solid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solidFill>
                <a:sysClr val="windowText" lastClr="000000"/>
              </a:solidFill>
              <a:effectLst>
                <a:outerShdw blurRad="50800" dist="38100" dir="2700000" algn="tl" rotWithShape="0">
                  <a:prstClr val="black">
                    <a:alpha val="40000"/>
                  </a:prstClr>
                </a:outerShdw>
              </a:effectLst>
            </a:endParaRPr>
          </a:p>
        </p:txBody>
      </p:sp>
      <p:sp>
        <p:nvSpPr>
          <p:cNvPr id="84" name="Rectangle 83"/>
          <p:cNvSpPr/>
          <p:nvPr/>
        </p:nvSpPr>
        <p:spPr>
          <a:xfrm>
            <a:off x="5295186" y="3473253"/>
            <a:ext cx="638661" cy="338554"/>
          </a:xfrm>
          <a:prstGeom prst="rect">
            <a:avLst/>
          </a:prstGeom>
          <a:noFill/>
        </p:spPr>
        <p:txBody>
          <a:bodyPr wrap="square">
            <a:spAutoFit/>
          </a:bodyPr>
          <a:lstStyle/>
          <a:p>
            <a:pPr algn="ctr"/>
            <a:r>
              <a:rPr lang="en-CA" sz="1600" b="1" dirty="0" smtClean="0">
                <a:solidFill>
                  <a:sysClr val="windowText" lastClr="000000"/>
                </a:solidFill>
                <a:latin typeface="Arial" panose="020B0604020202020204" pitchFamily="34" charset="0"/>
                <a:cs typeface="Arial" panose="020B0604020202020204" pitchFamily="34" charset="0"/>
              </a:rPr>
              <a:t>57%</a:t>
            </a:r>
            <a:endParaRPr lang="en-CA" sz="1600" b="1" dirty="0">
              <a:solidFill>
                <a:sysClr val="windowText" lastClr="000000"/>
              </a:solidFill>
              <a:latin typeface="Arial" panose="020B0604020202020204" pitchFamily="34" charset="0"/>
              <a:cs typeface="Arial" panose="020B0604020202020204" pitchFamily="34" charset="0"/>
            </a:endParaRPr>
          </a:p>
        </p:txBody>
      </p:sp>
      <p:grpSp>
        <p:nvGrpSpPr>
          <p:cNvPr id="86" name="Group 85"/>
          <p:cNvGrpSpPr/>
          <p:nvPr/>
        </p:nvGrpSpPr>
        <p:grpSpPr>
          <a:xfrm>
            <a:off x="6516216" y="3323199"/>
            <a:ext cx="638662" cy="638662"/>
            <a:chOff x="6165586" y="3861048"/>
            <a:chExt cx="638662" cy="638662"/>
          </a:xfrm>
        </p:grpSpPr>
        <p:sp>
          <p:nvSpPr>
            <p:cNvPr id="87" name="Oval 86"/>
            <p:cNvSpPr/>
            <p:nvPr/>
          </p:nvSpPr>
          <p:spPr>
            <a:xfrm>
              <a:off x="6165586" y="3861048"/>
              <a:ext cx="638662" cy="638662"/>
            </a:xfrm>
            <a:prstGeom prst="ellipse">
              <a:avLst/>
            </a:prstGeom>
            <a:solidFill>
              <a:schemeClr val="tx1"/>
            </a:solid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effectLst>
                  <a:outerShdw blurRad="50800" dist="38100" dir="2700000" algn="tl" rotWithShape="0">
                    <a:prstClr val="black">
                      <a:alpha val="40000"/>
                    </a:prstClr>
                  </a:outerShdw>
                </a:effectLst>
              </a:endParaRPr>
            </a:p>
          </p:txBody>
        </p:sp>
        <p:sp>
          <p:nvSpPr>
            <p:cNvPr id="88" name="Rectangle 87"/>
            <p:cNvSpPr/>
            <p:nvPr/>
          </p:nvSpPr>
          <p:spPr>
            <a:xfrm>
              <a:off x="6165586" y="4011102"/>
              <a:ext cx="638661" cy="338554"/>
            </a:xfrm>
            <a:prstGeom prst="rect">
              <a:avLst/>
            </a:prstGeom>
            <a:noFill/>
          </p:spPr>
          <p:txBody>
            <a:bodyPr wrap="square">
              <a:spAutoFit/>
            </a:bodyPr>
            <a:lstStyle/>
            <a:p>
              <a:pPr algn="ctr"/>
              <a:r>
                <a:rPr lang="en-CA" sz="1600" b="1" dirty="0" smtClean="0">
                  <a:solidFill>
                    <a:schemeClr val="bg1"/>
                  </a:solidFill>
                  <a:latin typeface="Arial" panose="020B0604020202020204" pitchFamily="34" charset="0"/>
                  <a:cs typeface="Arial" panose="020B0604020202020204" pitchFamily="34" charset="0"/>
                </a:rPr>
                <a:t>55%</a:t>
              </a:r>
              <a:endParaRPr lang="en-CA" sz="1600" b="1" dirty="0">
                <a:solidFill>
                  <a:schemeClr val="bg1"/>
                </a:solidFill>
                <a:latin typeface="Arial" panose="020B0604020202020204" pitchFamily="34" charset="0"/>
                <a:cs typeface="Arial" panose="020B0604020202020204" pitchFamily="34" charset="0"/>
              </a:endParaRPr>
            </a:p>
          </p:txBody>
        </p:sp>
      </p:grpSp>
      <p:grpSp>
        <p:nvGrpSpPr>
          <p:cNvPr id="89" name="Group 88"/>
          <p:cNvGrpSpPr/>
          <p:nvPr/>
        </p:nvGrpSpPr>
        <p:grpSpPr>
          <a:xfrm>
            <a:off x="5295185" y="4096237"/>
            <a:ext cx="638662" cy="638662"/>
            <a:chOff x="4862337" y="4581128"/>
            <a:chExt cx="638662" cy="638662"/>
          </a:xfrm>
          <a:solidFill>
            <a:srgbClr val="33BDB7"/>
          </a:solidFill>
        </p:grpSpPr>
        <p:sp>
          <p:nvSpPr>
            <p:cNvPr id="90" name="Oval 89"/>
            <p:cNvSpPr/>
            <p:nvPr/>
          </p:nvSpPr>
          <p:spPr>
            <a:xfrm>
              <a:off x="4862337" y="4581128"/>
              <a:ext cx="638662" cy="638662"/>
            </a:xfrm>
            <a:prstGeom prst="ellipse">
              <a:avLst/>
            </a:prstGeom>
            <a:pattFill prst="pct90">
              <a:fgClr>
                <a:srgbClr val="00A199"/>
              </a:fgClr>
              <a:bgClr>
                <a:schemeClr val="bg1"/>
              </a:bgClr>
            </a:patt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solidFill>
                  <a:sysClr val="windowText" lastClr="000000"/>
                </a:solidFill>
                <a:effectLst>
                  <a:outerShdw blurRad="50800" dist="38100" dir="2700000" algn="tl" rotWithShape="0">
                    <a:prstClr val="black">
                      <a:alpha val="40000"/>
                    </a:prstClr>
                  </a:outerShdw>
                </a:effectLst>
              </a:endParaRPr>
            </a:p>
          </p:txBody>
        </p:sp>
        <p:sp>
          <p:nvSpPr>
            <p:cNvPr id="91" name="Rectangle 90"/>
            <p:cNvSpPr/>
            <p:nvPr/>
          </p:nvSpPr>
          <p:spPr>
            <a:xfrm>
              <a:off x="4953068" y="4777349"/>
              <a:ext cx="457200" cy="246221"/>
            </a:xfrm>
            <a:prstGeom prst="rect">
              <a:avLst/>
            </a:prstGeom>
            <a:solidFill>
              <a:srgbClr val="00A199"/>
            </a:solidFill>
          </p:spPr>
          <p:txBody>
            <a:bodyPr wrap="square" lIns="0" tIns="0" rIns="0" bIns="0">
              <a:spAutoFit/>
            </a:bodyPr>
            <a:lstStyle/>
            <a:p>
              <a:pPr algn="ctr"/>
              <a:r>
                <a:rPr lang="en-CA" sz="1600" b="1" dirty="0" smtClean="0">
                  <a:solidFill>
                    <a:sysClr val="windowText" lastClr="000000"/>
                  </a:solidFill>
                  <a:latin typeface="Arial" panose="020B0604020202020204" pitchFamily="34" charset="0"/>
                  <a:cs typeface="Arial" panose="020B0604020202020204" pitchFamily="34" charset="0"/>
                </a:rPr>
                <a:t>63%</a:t>
              </a:r>
              <a:endParaRPr lang="en-CA" sz="1600" b="1" dirty="0">
                <a:solidFill>
                  <a:sysClr val="windowText" lastClr="000000"/>
                </a:solidFill>
                <a:latin typeface="Arial" panose="020B0604020202020204" pitchFamily="34" charset="0"/>
                <a:cs typeface="Arial" panose="020B0604020202020204" pitchFamily="34" charset="0"/>
              </a:endParaRPr>
            </a:p>
          </p:txBody>
        </p:sp>
      </p:grpSp>
      <p:grpSp>
        <p:nvGrpSpPr>
          <p:cNvPr id="92" name="Group 91"/>
          <p:cNvGrpSpPr/>
          <p:nvPr/>
        </p:nvGrpSpPr>
        <p:grpSpPr>
          <a:xfrm>
            <a:off x="6516216" y="4096237"/>
            <a:ext cx="638662" cy="638662"/>
            <a:chOff x="6175111" y="4609703"/>
            <a:chExt cx="638662" cy="638662"/>
          </a:xfrm>
        </p:grpSpPr>
        <p:sp>
          <p:nvSpPr>
            <p:cNvPr id="93" name="Oval 92"/>
            <p:cNvSpPr/>
            <p:nvPr/>
          </p:nvSpPr>
          <p:spPr>
            <a:xfrm>
              <a:off x="6175111" y="4609703"/>
              <a:ext cx="638662" cy="638662"/>
            </a:xfrm>
            <a:prstGeom prst="ellipse">
              <a:avLst/>
            </a:prstGeom>
            <a:solidFill>
              <a:schemeClr val="tx1"/>
            </a:solid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94" name="Rectangle 93"/>
            <p:cNvSpPr/>
            <p:nvPr/>
          </p:nvSpPr>
          <p:spPr>
            <a:xfrm>
              <a:off x="6175111" y="4759757"/>
              <a:ext cx="638661" cy="338554"/>
            </a:xfrm>
            <a:prstGeom prst="rect">
              <a:avLst/>
            </a:prstGeom>
            <a:noFill/>
          </p:spPr>
          <p:txBody>
            <a:bodyPr wrap="square">
              <a:spAutoFit/>
            </a:bodyPr>
            <a:lstStyle/>
            <a:p>
              <a:pPr algn="ctr"/>
              <a:r>
                <a:rPr lang="en-CA" sz="1600" b="1" dirty="0" smtClean="0">
                  <a:solidFill>
                    <a:schemeClr val="bg1"/>
                  </a:solidFill>
                  <a:latin typeface="Arial" panose="020B0604020202020204" pitchFamily="34" charset="0"/>
                  <a:cs typeface="Arial" panose="020B0604020202020204" pitchFamily="34" charset="0"/>
                </a:rPr>
                <a:t>56%</a:t>
              </a:r>
              <a:endParaRPr lang="en-CA" sz="1600" b="1" dirty="0">
                <a:solidFill>
                  <a:schemeClr val="bg1"/>
                </a:solidFill>
                <a:latin typeface="Arial" panose="020B0604020202020204" pitchFamily="34" charset="0"/>
                <a:cs typeface="Arial" panose="020B0604020202020204" pitchFamily="34" charset="0"/>
              </a:endParaRPr>
            </a:p>
          </p:txBody>
        </p:sp>
      </p:grpSp>
      <p:grpSp>
        <p:nvGrpSpPr>
          <p:cNvPr id="95" name="Group 94"/>
          <p:cNvGrpSpPr/>
          <p:nvPr/>
        </p:nvGrpSpPr>
        <p:grpSpPr>
          <a:xfrm>
            <a:off x="5295186" y="4840930"/>
            <a:ext cx="638662" cy="638662"/>
            <a:chOff x="4862337" y="4581128"/>
            <a:chExt cx="638662" cy="638662"/>
          </a:xfrm>
          <a:solidFill>
            <a:srgbClr val="33BDB7"/>
          </a:solidFill>
        </p:grpSpPr>
        <p:sp>
          <p:nvSpPr>
            <p:cNvPr id="96" name="Oval 95"/>
            <p:cNvSpPr/>
            <p:nvPr/>
          </p:nvSpPr>
          <p:spPr>
            <a:xfrm>
              <a:off x="4862337" y="4581128"/>
              <a:ext cx="638662" cy="638662"/>
            </a:xfrm>
            <a:prstGeom prst="ellipse">
              <a:avLst/>
            </a:prstGeom>
            <a:pattFill prst="pct90">
              <a:fgClr>
                <a:srgbClr val="00A199"/>
              </a:fgClr>
              <a:bgClr>
                <a:schemeClr val="bg1"/>
              </a:bgClr>
            </a:patt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solidFill>
                  <a:sysClr val="windowText" lastClr="000000"/>
                </a:solidFill>
                <a:effectLst>
                  <a:outerShdw blurRad="50800" dist="38100" dir="2700000" algn="tl" rotWithShape="0">
                    <a:prstClr val="black">
                      <a:alpha val="40000"/>
                    </a:prstClr>
                  </a:outerShdw>
                </a:effectLst>
              </a:endParaRPr>
            </a:p>
          </p:txBody>
        </p:sp>
        <p:sp>
          <p:nvSpPr>
            <p:cNvPr id="97" name="Rectangle 96"/>
            <p:cNvSpPr/>
            <p:nvPr/>
          </p:nvSpPr>
          <p:spPr>
            <a:xfrm>
              <a:off x="4953068" y="4786159"/>
              <a:ext cx="457200" cy="228600"/>
            </a:xfrm>
            <a:prstGeom prst="rect">
              <a:avLst/>
            </a:prstGeom>
            <a:solidFill>
              <a:srgbClr val="00A199"/>
            </a:solidFill>
          </p:spPr>
          <p:txBody>
            <a:bodyPr wrap="square" lIns="0" tIns="0" rIns="0" bIns="0">
              <a:spAutoFit/>
            </a:bodyPr>
            <a:lstStyle/>
            <a:p>
              <a:pPr algn="ctr"/>
              <a:r>
                <a:rPr lang="en-CA" sz="1600" b="1" dirty="0" smtClean="0">
                  <a:solidFill>
                    <a:sysClr val="windowText" lastClr="000000"/>
                  </a:solidFill>
                  <a:latin typeface="Arial" panose="020B0604020202020204" pitchFamily="34" charset="0"/>
                  <a:cs typeface="Arial" panose="020B0604020202020204" pitchFamily="34" charset="0"/>
                </a:rPr>
                <a:t>70%</a:t>
              </a:r>
              <a:endParaRPr lang="en-CA" sz="1600" b="1" dirty="0">
                <a:solidFill>
                  <a:sysClr val="windowText" lastClr="000000"/>
                </a:solidFill>
                <a:latin typeface="Arial" panose="020B0604020202020204" pitchFamily="34" charset="0"/>
                <a:cs typeface="Arial" panose="020B0604020202020204" pitchFamily="34" charset="0"/>
              </a:endParaRPr>
            </a:p>
          </p:txBody>
        </p:sp>
      </p:grpSp>
      <p:grpSp>
        <p:nvGrpSpPr>
          <p:cNvPr id="98" name="Group 97"/>
          <p:cNvGrpSpPr/>
          <p:nvPr/>
        </p:nvGrpSpPr>
        <p:grpSpPr>
          <a:xfrm>
            <a:off x="6516217" y="4840930"/>
            <a:ext cx="638662" cy="638662"/>
            <a:chOff x="6175111" y="4609703"/>
            <a:chExt cx="638662" cy="638662"/>
          </a:xfrm>
        </p:grpSpPr>
        <p:sp>
          <p:nvSpPr>
            <p:cNvPr id="99" name="Oval 98"/>
            <p:cNvSpPr/>
            <p:nvPr/>
          </p:nvSpPr>
          <p:spPr>
            <a:xfrm>
              <a:off x="6175111" y="4609703"/>
              <a:ext cx="638662" cy="638662"/>
            </a:xfrm>
            <a:prstGeom prst="ellipse">
              <a:avLst/>
            </a:prstGeom>
            <a:solidFill>
              <a:schemeClr val="tx1"/>
            </a:solid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effectLst>
                  <a:outerShdw blurRad="50800" dist="38100" dir="2700000" algn="tl" rotWithShape="0">
                    <a:prstClr val="black">
                      <a:alpha val="40000"/>
                    </a:prstClr>
                  </a:outerShdw>
                </a:effectLst>
              </a:endParaRPr>
            </a:p>
          </p:txBody>
        </p:sp>
        <p:sp>
          <p:nvSpPr>
            <p:cNvPr id="100" name="Rectangle 99"/>
            <p:cNvSpPr/>
            <p:nvPr/>
          </p:nvSpPr>
          <p:spPr>
            <a:xfrm>
              <a:off x="6175111" y="4759757"/>
              <a:ext cx="638661" cy="338554"/>
            </a:xfrm>
            <a:prstGeom prst="rect">
              <a:avLst/>
            </a:prstGeom>
            <a:noFill/>
          </p:spPr>
          <p:txBody>
            <a:bodyPr wrap="square">
              <a:spAutoFit/>
            </a:bodyPr>
            <a:lstStyle/>
            <a:p>
              <a:pPr algn="ctr"/>
              <a:r>
                <a:rPr lang="en-CA" sz="1600" b="1" dirty="0" smtClean="0">
                  <a:solidFill>
                    <a:schemeClr val="bg1"/>
                  </a:solidFill>
                  <a:latin typeface="Arial" panose="020B0604020202020204" pitchFamily="34" charset="0"/>
                  <a:cs typeface="Arial" panose="020B0604020202020204" pitchFamily="34" charset="0"/>
                </a:rPr>
                <a:t>63%</a:t>
              </a:r>
              <a:endParaRPr lang="en-CA" sz="1600" b="1" dirty="0">
                <a:solidFill>
                  <a:schemeClr val="bg1"/>
                </a:solidFill>
                <a:latin typeface="Arial" panose="020B0604020202020204" pitchFamily="34" charset="0"/>
                <a:cs typeface="Arial" panose="020B0604020202020204" pitchFamily="34" charset="0"/>
              </a:endParaRPr>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807" y="4897267"/>
            <a:ext cx="448450" cy="648000"/>
          </a:xfrm>
          <a:prstGeom prst="rect">
            <a:avLst/>
          </a:prstGeom>
        </p:spPr>
      </p:pic>
      <p:pic>
        <p:nvPicPr>
          <p:cNvPr id="101" name="Picture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156" y="2708920"/>
            <a:ext cx="449753" cy="57600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032" y="4235993"/>
            <a:ext cx="540000" cy="488382"/>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9752" y="3461607"/>
            <a:ext cx="322560" cy="576000"/>
          </a:xfrm>
          <a:prstGeom prst="rect">
            <a:avLst/>
          </a:prstGeom>
        </p:spPr>
      </p:pic>
      <p:grpSp>
        <p:nvGrpSpPr>
          <p:cNvPr id="41" name="Group 2"/>
          <p:cNvGrpSpPr/>
          <p:nvPr/>
        </p:nvGrpSpPr>
        <p:grpSpPr>
          <a:xfrm>
            <a:off x="448902" y="6176108"/>
            <a:ext cx="4324789" cy="261623"/>
            <a:chOff x="1559256" y="5157193"/>
            <a:chExt cx="4324789" cy="253467"/>
          </a:xfrm>
        </p:grpSpPr>
        <p:grpSp>
          <p:nvGrpSpPr>
            <p:cNvPr id="42" name="Group 3"/>
            <p:cNvGrpSpPr/>
            <p:nvPr/>
          </p:nvGrpSpPr>
          <p:grpSpPr>
            <a:xfrm>
              <a:off x="1559256" y="5157203"/>
              <a:ext cx="1598406" cy="253455"/>
              <a:chOff x="2989195" y="6289577"/>
              <a:chExt cx="1741128" cy="264692"/>
            </a:xfrm>
          </p:grpSpPr>
          <p:sp>
            <p:nvSpPr>
              <p:cNvPr id="49"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54"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43" name="Group 5"/>
            <p:cNvGrpSpPr/>
            <p:nvPr/>
          </p:nvGrpSpPr>
          <p:grpSpPr>
            <a:xfrm>
              <a:off x="2918782" y="5157206"/>
              <a:ext cx="1453097" cy="253454"/>
              <a:chOff x="4402330" y="6289581"/>
              <a:chExt cx="1741127" cy="264691"/>
            </a:xfrm>
          </p:grpSpPr>
          <p:sp>
            <p:nvSpPr>
              <p:cNvPr id="47"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48" name="Oval 11"/>
              <p:cNvSpPr/>
              <p:nvPr/>
            </p:nvSpPr>
            <p:spPr>
              <a:xfrm>
                <a:off x="4402330"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44" name="Group 7"/>
            <p:cNvGrpSpPr/>
            <p:nvPr/>
          </p:nvGrpSpPr>
          <p:grpSpPr>
            <a:xfrm>
              <a:off x="4430950" y="5157193"/>
              <a:ext cx="1453095" cy="253454"/>
              <a:chOff x="5966949" y="6289568"/>
              <a:chExt cx="1741125" cy="264691"/>
            </a:xfrm>
          </p:grpSpPr>
          <p:sp>
            <p:nvSpPr>
              <p:cNvPr id="45"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46" name="Oval 9"/>
              <p:cNvSpPr/>
              <p:nvPr/>
            </p:nvSpPr>
            <p:spPr>
              <a:xfrm>
                <a:off x="5966949"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0148525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
          <p:cNvSpPr txBox="1">
            <a:spLocks/>
          </p:cNvSpPr>
          <p:nvPr/>
        </p:nvSpPr>
        <p:spPr>
          <a:xfrm>
            <a:off x="1314210" y="1435639"/>
            <a:ext cx="7362246" cy="938719"/>
          </a:xfrm>
          <a:prstGeom prst="rect">
            <a:avLst/>
          </a:prstGeom>
          <a:solidFill>
            <a:schemeClr val="bg1"/>
          </a:solidFill>
        </p:spPr>
        <p:txBody>
          <a:bodyPr vert="horz" lIns="0" tIns="45720" rIns="91440" bIns="45720" rtlCol="0" anchor="ctr" anchorCtr="0">
            <a:normAutofit/>
          </a:bodyPr>
          <a:lstStyle>
            <a:lvl1pPr marL="182880" indent="-182880" algn="l" defTabSz="914400"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j-lt"/>
                <a:ea typeface="+mn-ea"/>
                <a:cs typeface="Arial" panose="020B0604020202020204" pitchFamily="34" charset="0"/>
              </a:defRPr>
            </a:lvl1pPr>
            <a:lvl2pPr marL="365760" indent="-182880" algn="l" defTabSz="914400" rtl="0" eaLnBrk="1" latinLnBrk="0" hangingPunct="1">
              <a:lnSpc>
                <a:spcPts val="2100"/>
              </a:lnSpc>
              <a:spcBef>
                <a:spcPts val="600"/>
              </a:spcBef>
              <a:spcAft>
                <a:spcPts val="600"/>
              </a:spcAft>
              <a:buFont typeface="Arial" panose="020B0604020202020204" pitchFamily="34" charset="0"/>
              <a:buChar char="–"/>
              <a:defRPr lang="en-CA" sz="1600" kern="1200">
                <a:solidFill>
                  <a:schemeClr val="tx1"/>
                </a:solidFill>
                <a:latin typeface="+mj-lt"/>
                <a:ea typeface="+mn-ea"/>
                <a:cs typeface="Arial" panose="020B0604020202020204" pitchFamily="34" charset="0"/>
              </a:defRPr>
            </a:lvl2pPr>
            <a:lvl3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0" dirty="0"/>
              <a:t>During the past 2 years, have you and your doctor or other clinical staff at the place you usually go to for care talked about</a:t>
            </a:r>
          </a:p>
        </p:txBody>
      </p:sp>
      <p:sp>
        <p:nvSpPr>
          <p:cNvPr id="2" name="Title 1"/>
          <p:cNvSpPr>
            <a:spLocks noGrp="1"/>
          </p:cNvSpPr>
          <p:nvPr>
            <p:ph type="title"/>
          </p:nvPr>
        </p:nvSpPr>
        <p:spPr/>
        <p:txBody>
          <a:bodyPr/>
          <a:lstStyle/>
          <a:p>
            <a:r>
              <a:rPr lang="en-CA" dirty="0" smtClean="0"/>
              <a:t>Canadians are more likely to discuss healthy lifestyle choices as part of care</a:t>
            </a:r>
            <a:endParaRPr lang="en-CA" dirty="0"/>
          </a:p>
        </p:txBody>
      </p:sp>
      <p:graphicFrame>
        <p:nvGraphicFramePr>
          <p:cNvPr id="16" name="Table 2"/>
          <p:cNvGraphicFramePr>
            <a:graphicFrameLocks noGrp="1"/>
          </p:cNvGraphicFramePr>
          <p:nvPr>
            <p:extLst>
              <p:ext uri="{D42A27DB-BD31-4B8C-83A1-F6EECF244321}">
                <p14:modId xmlns:p14="http://schemas.microsoft.com/office/powerpoint/2010/main" val="2410681721"/>
              </p:ext>
            </p:extLst>
          </p:nvPr>
        </p:nvGraphicFramePr>
        <p:xfrm>
          <a:off x="847750" y="2420888"/>
          <a:ext cx="7828706" cy="3439560"/>
        </p:xfrm>
        <a:graphic>
          <a:graphicData uri="http://schemas.openxmlformats.org/drawingml/2006/table">
            <a:tbl>
              <a:tblPr/>
              <a:tblGrid>
                <a:gridCol w="1535435">
                  <a:extLst>
                    <a:ext uri="{9D8B030D-6E8A-4147-A177-3AD203B41FA5}">
                      <a16:colId xmlns:a16="http://schemas.microsoft.com/office/drawing/2014/main" xmlns="" val="20000"/>
                    </a:ext>
                  </a:extLst>
                </a:gridCol>
                <a:gridCol w="490075">
                  <a:extLst>
                    <a:ext uri="{9D8B030D-6E8A-4147-A177-3AD203B41FA5}">
                      <a16:colId xmlns:a16="http://schemas.microsoft.com/office/drawing/2014/main" xmlns="" val="20001"/>
                    </a:ext>
                  </a:extLst>
                </a:gridCol>
                <a:gridCol w="541891">
                  <a:extLst>
                    <a:ext uri="{9D8B030D-6E8A-4147-A177-3AD203B41FA5}">
                      <a16:colId xmlns:a16="http://schemas.microsoft.com/office/drawing/2014/main" xmlns="" val="20002"/>
                    </a:ext>
                  </a:extLst>
                </a:gridCol>
                <a:gridCol w="490075">
                  <a:extLst>
                    <a:ext uri="{9D8B030D-6E8A-4147-A177-3AD203B41FA5}">
                      <a16:colId xmlns:a16="http://schemas.microsoft.com/office/drawing/2014/main" xmlns="" val="20003"/>
                    </a:ext>
                  </a:extLst>
                </a:gridCol>
                <a:gridCol w="491662">
                  <a:extLst>
                    <a:ext uri="{9D8B030D-6E8A-4147-A177-3AD203B41FA5}">
                      <a16:colId xmlns:a16="http://schemas.microsoft.com/office/drawing/2014/main" xmlns="" val="20004"/>
                    </a:ext>
                  </a:extLst>
                </a:gridCol>
                <a:gridCol w="526588">
                  <a:extLst>
                    <a:ext uri="{9D8B030D-6E8A-4147-A177-3AD203B41FA5}">
                      <a16:colId xmlns:a16="http://schemas.microsoft.com/office/drawing/2014/main" xmlns="" val="20005"/>
                    </a:ext>
                  </a:extLst>
                </a:gridCol>
                <a:gridCol w="493250">
                  <a:extLst>
                    <a:ext uri="{9D8B030D-6E8A-4147-A177-3AD203B41FA5}">
                      <a16:colId xmlns:a16="http://schemas.microsoft.com/office/drawing/2014/main" xmlns="" val="20006"/>
                    </a:ext>
                  </a:extLst>
                </a:gridCol>
                <a:gridCol w="534525">
                  <a:extLst>
                    <a:ext uri="{9D8B030D-6E8A-4147-A177-3AD203B41FA5}">
                      <a16:colId xmlns:a16="http://schemas.microsoft.com/office/drawing/2014/main" xmlns="" val="20007"/>
                    </a:ext>
                  </a:extLst>
                </a:gridCol>
                <a:gridCol w="583738">
                  <a:extLst>
                    <a:ext uri="{9D8B030D-6E8A-4147-A177-3AD203B41FA5}">
                      <a16:colId xmlns:a16="http://schemas.microsoft.com/office/drawing/2014/main" xmlns="" val="20008"/>
                    </a:ext>
                  </a:extLst>
                </a:gridCol>
                <a:gridCol w="517062">
                  <a:extLst>
                    <a:ext uri="{9D8B030D-6E8A-4147-A177-3AD203B41FA5}">
                      <a16:colId xmlns:a16="http://schemas.microsoft.com/office/drawing/2014/main" xmlns="" val="20009"/>
                    </a:ext>
                  </a:extLst>
                </a:gridCol>
                <a:gridCol w="491662">
                  <a:extLst>
                    <a:ext uri="{9D8B030D-6E8A-4147-A177-3AD203B41FA5}">
                      <a16:colId xmlns:a16="http://schemas.microsoft.com/office/drawing/2014/main" xmlns="" val="20010"/>
                    </a:ext>
                  </a:extLst>
                </a:gridCol>
                <a:gridCol w="517062">
                  <a:extLst>
                    <a:ext uri="{9D8B030D-6E8A-4147-A177-3AD203B41FA5}">
                      <a16:colId xmlns:a16="http://schemas.microsoft.com/office/drawing/2014/main" xmlns="" val="20011"/>
                    </a:ext>
                  </a:extLst>
                </a:gridCol>
                <a:gridCol w="615681">
                  <a:extLst>
                    <a:ext uri="{9D8B030D-6E8A-4147-A177-3AD203B41FA5}">
                      <a16:colId xmlns:a16="http://schemas.microsoft.com/office/drawing/2014/main" xmlns="" val="20012"/>
                    </a:ext>
                  </a:extLst>
                </a:gridCol>
              </a:tblGrid>
              <a:tr h="498847">
                <a:tc>
                  <a:txBody>
                    <a:bodyPr/>
                    <a:lstStyle/>
                    <a:p>
                      <a:pPr algn="l" fontAlgn="b"/>
                      <a:r>
                        <a:rPr lang="en-CA" sz="1300" b="0" i="0" u="none" strike="noStrike" dirty="0">
                          <a:effectLst/>
                          <a:latin typeface="+mn-lt"/>
                          <a:cs typeface="Arial" panose="020B0604020202020204" pitchFamily="34" charset="0"/>
                        </a:rPr>
                        <a:t> </a:t>
                      </a:r>
                    </a:p>
                  </a:txBody>
                  <a:tcPr marL="72000" marR="72000" marT="72000" marB="72000" anchor="b">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CA" sz="1300" b="1" i="0" u="none" strike="noStrike" dirty="0">
                          <a:solidFill>
                            <a:srgbClr val="000000"/>
                          </a:solidFill>
                          <a:effectLst/>
                          <a:latin typeface="+mn-lt"/>
                          <a:cs typeface="Arial" panose="020B0604020202020204" pitchFamily="34" charset="0"/>
                        </a:rPr>
                        <a:t>N.L.</a:t>
                      </a: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P.E.I.</a:t>
                      </a:r>
                      <a:endParaRPr lang="en-CA" sz="1300" b="1" i="0" u="none" strike="noStrike" dirty="0">
                        <a:solidFill>
                          <a:srgbClr val="000000"/>
                        </a:solidFill>
                        <a:effectLst/>
                        <a:latin typeface="+mn-lt"/>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N.S.</a:t>
                      </a: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N.B.</a:t>
                      </a: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Que.</a:t>
                      </a: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Ont.</a:t>
                      </a: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Man.</a:t>
                      </a: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Sask.</a:t>
                      </a: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Alta.</a:t>
                      </a: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B.C.</a:t>
                      </a: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Can.</a:t>
                      </a:r>
                      <a:endParaRPr lang="en-CA" sz="1300" b="1" i="0" u="none" strike="noStrike" dirty="0">
                        <a:solidFill>
                          <a:srgbClr val="000000"/>
                        </a:solidFill>
                        <a:effectLst/>
                        <a:latin typeface="+mn-lt"/>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CMWF avg.</a:t>
                      </a:r>
                      <a:endParaRPr lang="en-CA" sz="1300" b="1" i="0" u="none" strike="noStrike" dirty="0">
                        <a:solidFill>
                          <a:srgbClr val="000000"/>
                        </a:solidFill>
                        <a:effectLst/>
                        <a:latin typeface="+mn-lt"/>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CA" sz="1300" b="0" i="0" dirty="0" smtClean="0">
                          <a:latin typeface="+mn-lt"/>
                          <a:cs typeface="Arial" panose="020B0604020202020204" pitchFamily="34" charset="0"/>
                        </a:rPr>
                        <a:t>A healthy diet and healthy eating</a:t>
                      </a:r>
                      <a:endParaRPr lang="en-CA" sz="1300" b="0" i="0" u="none" strike="noStrike" dirty="0">
                        <a:solidFill>
                          <a:srgbClr val="000000"/>
                        </a:solidFill>
                        <a:effectLst/>
                        <a:latin typeface="+mn-lt"/>
                        <a:cs typeface="Arial" panose="020B0604020202020204" pitchFamily="34" charset="0"/>
                      </a:endParaRPr>
                    </a:p>
                  </a:txBody>
                  <a:tcPr marL="72000" marR="72000" marT="72000" marB="7200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48%</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chemeClr val="tx1"/>
                          </a:solidFill>
                          <a:effectLst>
                            <a:glow rad="254000">
                              <a:srgbClr val="00A199"/>
                            </a:glow>
                          </a:effectLst>
                          <a:latin typeface="Arial" panose="020B0604020202020204" pitchFamily="34" charset="0"/>
                          <a:cs typeface="Arial" panose="020B0604020202020204" pitchFamily="34" charset="0"/>
                        </a:rPr>
                        <a:t>53%</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en-CA" sz="1100" b="0" i="0" u="none" strike="noStrike" dirty="0">
                          <a:solidFill>
                            <a:srgbClr val="000000"/>
                          </a:solidFill>
                          <a:effectLst>
                            <a:glow rad="254000">
                              <a:srgbClr val="00A199"/>
                            </a:glow>
                          </a:effectLst>
                          <a:latin typeface="Arial" panose="020B0604020202020204" pitchFamily="34" charset="0"/>
                          <a:cs typeface="Arial" panose="020B0604020202020204" pitchFamily="34" charset="0"/>
                        </a:rPr>
                        <a:t>53%</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en-CA" sz="1100" b="0" i="0" u="none" strike="noStrike" dirty="0">
                          <a:solidFill>
                            <a:srgbClr val="000000"/>
                          </a:solidFill>
                          <a:effectLst>
                            <a:glow rad="254000">
                              <a:srgbClr val="00A199"/>
                            </a:glow>
                          </a:effectLst>
                          <a:latin typeface="Arial" panose="020B0604020202020204" pitchFamily="34" charset="0"/>
                          <a:cs typeface="Arial" panose="020B0604020202020204" pitchFamily="34" charset="0"/>
                        </a:rPr>
                        <a:t>55%</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38%</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glow rad="254000">
                              <a:srgbClr val="00A199"/>
                            </a:glow>
                          </a:effectLst>
                          <a:latin typeface="Arial" panose="020B0604020202020204" pitchFamily="34" charset="0"/>
                          <a:cs typeface="Arial" panose="020B0604020202020204" pitchFamily="34" charset="0"/>
                        </a:rPr>
                        <a:t>56%</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en-CA" sz="1100" b="0" i="0" u="none" strike="noStrike" dirty="0">
                          <a:solidFill>
                            <a:srgbClr val="000000"/>
                          </a:solidFill>
                          <a:effectLst>
                            <a:glow rad="254000">
                              <a:srgbClr val="00A199"/>
                            </a:glow>
                          </a:effectLst>
                          <a:latin typeface="Arial" panose="020B0604020202020204" pitchFamily="34" charset="0"/>
                          <a:cs typeface="Arial" panose="020B0604020202020204" pitchFamily="34" charset="0"/>
                        </a:rPr>
                        <a:t>59%</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47%</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glow rad="254000">
                              <a:srgbClr val="00A199"/>
                            </a:glow>
                          </a:effectLst>
                          <a:latin typeface="Arial" panose="020B0604020202020204" pitchFamily="34" charset="0"/>
                          <a:cs typeface="Arial" panose="020B0604020202020204" pitchFamily="34" charset="0"/>
                        </a:rPr>
                        <a:t>61%</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44%</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glow rad="254000">
                              <a:srgbClr val="00A199"/>
                            </a:glow>
                          </a:effectLst>
                          <a:latin typeface="Arial" panose="020B0604020202020204" pitchFamily="34" charset="0"/>
                          <a:cs typeface="Arial" panose="020B0604020202020204" pitchFamily="34" charset="0"/>
                        </a:rPr>
                        <a:t>50%</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en-CA" sz="1100" b="0" i="0" u="none" strike="noStrike" dirty="0">
                          <a:solidFill>
                            <a:srgbClr val="FFFFFF"/>
                          </a:solidFill>
                          <a:effectLst/>
                          <a:latin typeface="Arial" panose="020B0604020202020204" pitchFamily="34" charset="0"/>
                          <a:cs typeface="Arial" panose="020B0604020202020204" pitchFamily="34" charset="0"/>
                        </a:rPr>
                        <a:t>40%</a:t>
                      </a:r>
                    </a:p>
                  </a:txBody>
                  <a:tcPr marL="72000" marR="72000" marT="72000" marB="72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0000"/>
                    </a:solidFill>
                  </a:tcPr>
                </a:tc>
                <a:extLst>
                  <a:ext uri="{0D108BD9-81ED-4DB2-BD59-A6C34878D82A}">
                    <a16:rowId xmlns:a16="http://schemas.microsoft.com/office/drawing/2014/main" xmlns="" val="10001"/>
                  </a:ext>
                </a:extLst>
              </a:tr>
              <a:tr h="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CA" sz="1300" b="0" i="0" dirty="0" smtClean="0">
                          <a:latin typeface="+mn-lt"/>
                          <a:cs typeface="Arial" panose="020B0604020202020204" pitchFamily="34" charset="0"/>
                        </a:rPr>
                        <a:t>Exercise or</a:t>
                      </a:r>
                      <a:br>
                        <a:rPr lang="en-CA" sz="1300" b="0" i="0" dirty="0" smtClean="0">
                          <a:latin typeface="+mn-lt"/>
                          <a:cs typeface="Arial" panose="020B0604020202020204" pitchFamily="34" charset="0"/>
                        </a:rPr>
                      </a:br>
                      <a:r>
                        <a:rPr lang="en-CA" sz="1300" b="0" i="0" dirty="0" smtClean="0">
                          <a:latin typeface="+mn-lt"/>
                          <a:cs typeface="Arial" panose="020B0604020202020204" pitchFamily="34" charset="0"/>
                        </a:rPr>
                        <a:t>physical activity</a:t>
                      </a:r>
                      <a:endParaRPr lang="en-CA" sz="1300" b="0" i="0" u="none" strike="noStrike" dirty="0">
                        <a:solidFill>
                          <a:srgbClr val="000000"/>
                        </a:solidFill>
                        <a:effectLst/>
                        <a:latin typeface="+mn-lt"/>
                        <a:cs typeface="Arial" panose="020B0604020202020204" pitchFamily="34" charset="0"/>
                      </a:endParaRPr>
                    </a:p>
                  </a:txBody>
                  <a:tcPr marL="72000" marR="72000" marT="72000" marB="7200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37%</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49%</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glow rad="254000">
                              <a:srgbClr val="00A199"/>
                            </a:glow>
                          </a:effectLst>
                          <a:latin typeface="Arial" panose="020B0604020202020204" pitchFamily="34" charset="0"/>
                          <a:cs typeface="Arial" panose="020B0604020202020204" pitchFamily="34" charset="0"/>
                        </a:rPr>
                        <a:t>55%</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en-CA" sz="1100" b="0" i="0" u="none" strike="noStrike" dirty="0">
                          <a:solidFill>
                            <a:srgbClr val="000000"/>
                          </a:solidFill>
                          <a:effectLst>
                            <a:glow rad="254000">
                              <a:srgbClr val="00A199"/>
                            </a:glow>
                          </a:effectLst>
                          <a:latin typeface="Arial" panose="020B0604020202020204" pitchFamily="34" charset="0"/>
                          <a:cs typeface="Arial" panose="020B0604020202020204" pitchFamily="34" charset="0"/>
                        </a:rPr>
                        <a:t>54%</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43%</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glow rad="254000">
                              <a:srgbClr val="00A199"/>
                            </a:glow>
                          </a:effectLst>
                          <a:latin typeface="Arial" panose="020B0604020202020204" pitchFamily="34" charset="0"/>
                          <a:cs typeface="Arial" panose="020B0604020202020204" pitchFamily="34" charset="0"/>
                        </a:rPr>
                        <a:t>60%</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en-CA" sz="1100" b="0" i="0" u="none" strike="noStrike" dirty="0">
                          <a:solidFill>
                            <a:srgbClr val="000000"/>
                          </a:solidFill>
                          <a:effectLst>
                            <a:glow rad="254000">
                              <a:srgbClr val="00A199"/>
                            </a:glow>
                          </a:effectLst>
                          <a:latin typeface="Arial" panose="020B0604020202020204" pitchFamily="34" charset="0"/>
                          <a:cs typeface="Arial" panose="020B0604020202020204" pitchFamily="34" charset="0"/>
                        </a:rPr>
                        <a:t>65%</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45%</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glow rad="254000">
                              <a:srgbClr val="00A199"/>
                            </a:glow>
                          </a:effectLst>
                          <a:latin typeface="Arial" panose="020B0604020202020204" pitchFamily="34" charset="0"/>
                          <a:cs typeface="Arial" panose="020B0604020202020204" pitchFamily="34" charset="0"/>
                        </a:rPr>
                        <a:t>62%</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en-CA" sz="1100" b="0" i="0" u="none" strike="noStrike" dirty="0">
                          <a:solidFill>
                            <a:srgbClr val="000000"/>
                          </a:solidFill>
                          <a:effectLst>
                            <a:glow rad="254000">
                              <a:srgbClr val="00A199"/>
                            </a:glow>
                          </a:effectLst>
                          <a:latin typeface="Arial" panose="020B0604020202020204" pitchFamily="34" charset="0"/>
                          <a:cs typeface="Arial" panose="020B0604020202020204" pitchFamily="34" charset="0"/>
                        </a:rPr>
                        <a:t>58%</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en-CA" sz="1100" b="0" i="0" u="none" strike="noStrike" dirty="0">
                          <a:solidFill>
                            <a:srgbClr val="000000"/>
                          </a:solidFill>
                          <a:effectLst>
                            <a:glow rad="254000">
                              <a:srgbClr val="00A199"/>
                            </a:glow>
                          </a:effectLst>
                          <a:latin typeface="Arial" panose="020B0604020202020204" pitchFamily="34" charset="0"/>
                          <a:cs typeface="Arial" panose="020B0604020202020204" pitchFamily="34" charset="0"/>
                        </a:rPr>
                        <a:t>55%</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en-CA" sz="1100" b="0" i="0" u="none" strike="noStrike" dirty="0">
                          <a:solidFill>
                            <a:srgbClr val="FFFFFF"/>
                          </a:solidFill>
                          <a:effectLst/>
                          <a:latin typeface="Arial" panose="020B0604020202020204" pitchFamily="34" charset="0"/>
                          <a:cs typeface="Arial" panose="020B0604020202020204" pitchFamily="34" charset="0"/>
                        </a:rPr>
                        <a:t>42%</a:t>
                      </a:r>
                    </a:p>
                  </a:txBody>
                  <a:tcPr marL="72000" marR="72000" marT="72000" marB="72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0000"/>
                    </a:solidFill>
                  </a:tcPr>
                </a:tc>
                <a:extLst>
                  <a:ext uri="{0D108BD9-81ED-4DB2-BD59-A6C34878D82A}">
                    <a16:rowId xmlns:a16="http://schemas.microsoft.com/office/drawing/2014/main" xmlns="" val="10002"/>
                  </a:ext>
                </a:extLst>
              </a:tr>
              <a:tr h="0">
                <a:tc>
                  <a:txBody>
                    <a:bodyPr/>
                    <a:lstStyle/>
                    <a:p>
                      <a:pPr algn="l" rtl="0" fontAlgn="b"/>
                      <a:r>
                        <a:rPr lang="en-US" sz="1300" b="0" i="0" u="none" strike="noStrike" dirty="0" smtClean="0">
                          <a:solidFill>
                            <a:srgbClr val="000000"/>
                          </a:solidFill>
                          <a:effectLst/>
                          <a:latin typeface="+mn-lt"/>
                          <a:cs typeface="Arial" panose="020B0604020202020204" pitchFamily="34" charset="0"/>
                        </a:rPr>
                        <a:t>The health risks of smoking and ways</a:t>
                      </a:r>
                      <a:br>
                        <a:rPr lang="en-US" sz="1300" b="0" i="0" u="none" strike="noStrike" dirty="0" smtClean="0">
                          <a:solidFill>
                            <a:srgbClr val="000000"/>
                          </a:solidFill>
                          <a:effectLst/>
                          <a:latin typeface="+mn-lt"/>
                          <a:cs typeface="Arial" panose="020B0604020202020204" pitchFamily="34" charset="0"/>
                        </a:rPr>
                      </a:br>
                      <a:r>
                        <a:rPr lang="en-US" sz="1300" b="0" i="0" u="none" strike="noStrike" dirty="0" smtClean="0">
                          <a:solidFill>
                            <a:srgbClr val="000000"/>
                          </a:solidFill>
                          <a:effectLst/>
                          <a:latin typeface="+mn-lt"/>
                          <a:cs typeface="Arial" panose="020B0604020202020204" pitchFamily="34" charset="0"/>
                        </a:rPr>
                        <a:t>to quit</a:t>
                      </a:r>
                      <a:endParaRPr lang="en-CA" sz="1300" b="0" i="0" u="none" strike="noStrike" dirty="0">
                        <a:solidFill>
                          <a:srgbClr val="000000"/>
                        </a:solidFill>
                        <a:effectLst/>
                        <a:latin typeface="+mn-lt"/>
                        <a:cs typeface="Arial" panose="020B0604020202020204" pitchFamily="34" charset="0"/>
                      </a:endParaRPr>
                    </a:p>
                  </a:txBody>
                  <a:tcPr marL="72000" marR="72000" marT="72000" marB="7200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57%</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62%</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65%</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68%</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glow rad="254000">
                              <a:srgbClr val="00A199"/>
                            </a:glow>
                          </a:effectLst>
                          <a:latin typeface="Arial" panose="020B0604020202020204" pitchFamily="34" charset="0"/>
                          <a:cs typeface="Arial" panose="020B0604020202020204" pitchFamily="34" charset="0"/>
                        </a:rPr>
                        <a:t>61%</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en-CA" sz="1100" b="0" i="0" u="none" strike="noStrike" dirty="0">
                          <a:solidFill>
                            <a:srgbClr val="000000"/>
                          </a:solidFill>
                          <a:effectLst>
                            <a:glow rad="254000">
                              <a:srgbClr val="00A199"/>
                            </a:glow>
                          </a:effectLst>
                          <a:latin typeface="Arial" panose="020B0604020202020204" pitchFamily="34" charset="0"/>
                          <a:cs typeface="Arial" panose="020B0604020202020204" pitchFamily="34" charset="0"/>
                        </a:rPr>
                        <a:t>79%</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en-CA" sz="1100" b="0" i="0" u="none" strike="noStrike" dirty="0">
                          <a:solidFill>
                            <a:srgbClr val="000000"/>
                          </a:solidFill>
                          <a:effectLst>
                            <a:glow rad="254000">
                              <a:srgbClr val="00A199"/>
                            </a:glow>
                          </a:effectLst>
                          <a:latin typeface="Arial" panose="020B0604020202020204" pitchFamily="34" charset="0"/>
                          <a:cs typeface="Arial" panose="020B0604020202020204" pitchFamily="34" charset="0"/>
                        </a:rPr>
                        <a:t>71%</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58%</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glow rad="254000">
                              <a:srgbClr val="00A199"/>
                            </a:glow>
                          </a:effectLst>
                          <a:latin typeface="Arial" panose="020B0604020202020204" pitchFamily="34" charset="0"/>
                          <a:cs typeface="Arial" panose="020B0604020202020204" pitchFamily="34" charset="0"/>
                        </a:rPr>
                        <a:t>79%</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57%</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glow rad="254000">
                              <a:srgbClr val="00A199"/>
                            </a:glow>
                          </a:effectLst>
                          <a:latin typeface="Arial" panose="020B0604020202020204" pitchFamily="34" charset="0"/>
                          <a:cs typeface="Arial" panose="020B0604020202020204" pitchFamily="34" charset="0"/>
                        </a:rPr>
                        <a:t>71%</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en-CA" sz="1100" b="0" i="0" u="none" strike="noStrike" dirty="0">
                          <a:solidFill>
                            <a:srgbClr val="FFFFFF"/>
                          </a:solidFill>
                          <a:effectLst/>
                          <a:latin typeface="Arial" panose="020B0604020202020204" pitchFamily="34" charset="0"/>
                          <a:cs typeface="Arial" panose="020B0604020202020204" pitchFamily="34" charset="0"/>
                        </a:rPr>
                        <a:t>50%</a:t>
                      </a:r>
                    </a:p>
                  </a:txBody>
                  <a:tcPr marL="72000" marR="72000" marT="72000" marB="72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0000"/>
                    </a:solidFill>
                  </a:tcPr>
                </a:tc>
                <a:extLst>
                  <a:ext uri="{0D108BD9-81ED-4DB2-BD59-A6C34878D82A}">
                    <a16:rowId xmlns:a16="http://schemas.microsoft.com/office/drawing/2014/main" xmlns="" val="10003"/>
                  </a:ext>
                </a:extLst>
              </a:tr>
              <a:tr h="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CA" sz="1300" b="0" i="0" dirty="0" smtClean="0">
                          <a:latin typeface="+mn-lt"/>
                          <a:cs typeface="Arial" panose="020B0604020202020204" pitchFamily="34" charset="0"/>
                        </a:rPr>
                        <a:t>Alcohol use</a:t>
                      </a:r>
                      <a:endParaRPr lang="en-CA" sz="1300" b="0" i="0" u="none" strike="noStrike" dirty="0">
                        <a:solidFill>
                          <a:srgbClr val="000000"/>
                        </a:solidFill>
                        <a:effectLst/>
                        <a:latin typeface="+mn-lt"/>
                        <a:cs typeface="Arial" panose="020B0604020202020204" pitchFamily="34" charset="0"/>
                      </a:endParaRPr>
                    </a:p>
                  </a:txBody>
                  <a:tcPr marL="72000" marR="72000" marT="72000" marB="7200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10%</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21%</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14%</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15%</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18%</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glow rad="254000">
                              <a:srgbClr val="00A199"/>
                            </a:glow>
                          </a:effectLst>
                          <a:latin typeface="Arial" panose="020B0604020202020204" pitchFamily="34" charset="0"/>
                          <a:cs typeface="Arial" panose="020B0604020202020204" pitchFamily="34" charset="0"/>
                        </a:rPr>
                        <a:t>26%</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en-CA" sz="1100" b="0" i="0" u="none" strike="noStrike" dirty="0">
                          <a:solidFill>
                            <a:srgbClr val="000000"/>
                          </a:solidFill>
                          <a:effectLst>
                            <a:glow rad="254000">
                              <a:srgbClr val="00A199"/>
                            </a:glow>
                          </a:effectLst>
                          <a:latin typeface="Arial" panose="020B0604020202020204" pitchFamily="34" charset="0"/>
                          <a:cs typeface="Arial" panose="020B0604020202020204" pitchFamily="34" charset="0"/>
                        </a:rPr>
                        <a:t>28%</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14%</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glow rad="254000">
                              <a:srgbClr val="00A199"/>
                            </a:glow>
                          </a:effectLst>
                          <a:latin typeface="Arial" panose="020B0604020202020204" pitchFamily="34" charset="0"/>
                          <a:cs typeface="Arial" panose="020B0604020202020204" pitchFamily="34" charset="0"/>
                        </a:rPr>
                        <a:t>32%</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22%</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glow rad="254000">
                              <a:srgbClr val="00A199"/>
                            </a:glow>
                          </a:effectLst>
                          <a:latin typeface="Arial" panose="020B0604020202020204" pitchFamily="34" charset="0"/>
                          <a:cs typeface="Arial" panose="020B0604020202020204" pitchFamily="34" charset="0"/>
                        </a:rPr>
                        <a:t>23%</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en-CA" sz="1100" b="0" i="0" u="none" strike="noStrike" dirty="0">
                          <a:solidFill>
                            <a:srgbClr val="FFFFFF"/>
                          </a:solidFill>
                          <a:effectLst/>
                          <a:latin typeface="Arial" panose="020B0604020202020204" pitchFamily="34" charset="0"/>
                          <a:cs typeface="Arial" panose="020B0604020202020204" pitchFamily="34" charset="0"/>
                        </a:rPr>
                        <a:t>19%</a:t>
                      </a:r>
                    </a:p>
                  </a:txBody>
                  <a:tcPr marL="72000" marR="72000" marT="72000" marB="72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0000"/>
                    </a:solidFill>
                  </a:tcPr>
                </a:tc>
                <a:extLst>
                  <a:ext uri="{0D108BD9-81ED-4DB2-BD59-A6C34878D82A}">
                    <a16:rowId xmlns:a16="http://schemas.microsoft.com/office/drawing/2014/main" xmlns="" val="10004"/>
                  </a:ext>
                </a:extLst>
              </a:tr>
              <a:tr h="19716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CA" sz="1300" b="0" i="0" dirty="0" smtClean="0">
                          <a:latin typeface="+mn-lt"/>
                          <a:cs typeface="Arial" panose="020B0604020202020204" pitchFamily="34" charset="0"/>
                        </a:rPr>
                        <a:t>Things in your life</a:t>
                      </a:r>
                      <a:br>
                        <a:rPr lang="en-CA" sz="1300" b="0" i="0" dirty="0" smtClean="0">
                          <a:latin typeface="+mn-lt"/>
                          <a:cs typeface="Arial" panose="020B0604020202020204" pitchFamily="34" charset="0"/>
                        </a:rPr>
                      </a:br>
                      <a:r>
                        <a:rPr lang="en-CA" sz="1300" b="0" i="0" dirty="0" smtClean="0">
                          <a:latin typeface="+mn-lt"/>
                          <a:cs typeface="Arial" panose="020B0604020202020204" pitchFamily="34" charset="0"/>
                        </a:rPr>
                        <a:t>that worry you or cause stress</a:t>
                      </a:r>
                      <a:endParaRPr lang="en-CA" sz="1300" b="0" i="0" u="none" strike="noStrike" dirty="0">
                        <a:solidFill>
                          <a:srgbClr val="000000"/>
                        </a:solidFill>
                        <a:effectLst/>
                        <a:latin typeface="+mn-lt"/>
                        <a:cs typeface="Arial" panose="020B0604020202020204" pitchFamily="34" charset="0"/>
                      </a:endParaRPr>
                    </a:p>
                  </a:txBody>
                  <a:tcPr marL="72000" marR="72000" marT="72000" marB="7200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28%</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35%</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30%</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29%</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28%</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glow rad="254000">
                              <a:srgbClr val="00A199"/>
                            </a:glow>
                          </a:effectLst>
                          <a:latin typeface="Arial" panose="020B0604020202020204" pitchFamily="34" charset="0"/>
                          <a:cs typeface="Arial" panose="020B0604020202020204" pitchFamily="34" charset="0"/>
                        </a:rPr>
                        <a:t>38%</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en-CA" sz="1100" b="0" i="0" u="none" strike="noStrike" dirty="0">
                          <a:solidFill>
                            <a:srgbClr val="000000"/>
                          </a:solidFill>
                          <a:effectLst>
                            <a:glow rad="254000">
                              <a:srgbClr val="00A199"/>
                            </a:glow>
                          </a:effectLst>
                          <a:latin typeface="Arial" panose="020B0604020202020204" pitchFamily="34" charset="0"/>
                          <a:cs typeface="Arial" panose="020B0604020202020204" pitchFamily="34" charset="0"/>
                        </a:rPr>
                        <a:t>38%</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31%</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glow rad="254000">
                              <a:srgbClr val="00A199"/>
                            </a:glow>
                          </a:effectLst>
                          <a:latin typeface="Arial" panose="020B0604020202020204" pitchFamily="34" charset="0"/>
                          <a:cs typeface="Arial" panose="020B0604020202020204" pitchFamily="34" charset="0"/>
                        </a:rPr>
                        <a:t>40%</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36%</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glow rad="254000">
                              <a:srgbClr val="00A199"/>
                            </a:glow>
                          </a:effectLst>
                          <a:latin typeface="Arial" panose="020B0604020202020204" pitchFamily="34" charset="0"/>
                          <a:cs typeface="Arial" panose="020B0604020202020204" pitchFamily="34" charset="0"/>
                        </a:rPr>
                        <a:t>35%</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en-CA" sz="1100" b="0" i="0" u="none" strike="noStrike" dirty="0">
                          <a:solidFill>
                            <a:srgbClr val="FFFFFF"/>
                          </a:solidFill>
                          <a:effectLst/>
                          <a:latin typeface="Arial" panose="020B0604020202020204" pitchFamily="34" charset="0"/>
                          <a:cs typeface="Arial" panose="020B0604020202020204" pitchFamily="34" charset="0"/>
                        </a:rPr>
                        <a:t>28%</a:t>
                      </a:r>
                    </a:p>
                  </a:txBody>
                  <a:tcPr marL="72000" marR="72000" marT="72000" marB="72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0000"/>
                    </a:solidFill>
                  </a:tcPr>
                </a:tc>
                <a:extLst>
                  <a:ext uri="{0D108BD9-81ED-4DB2-BD59-A6C34878D82A}">
                    <a16:rowId xmlns:a16="http://schemas.microsoft.com/office/drawing/2014/main" xmlns="" val="10005"/>
                  </a:ext>
                </a:extLst>
              </a:tr>
            </a:tbl>
          </a:graphicData>
        </a:graphic>
      </p:graphicFrame>
      <p:grpSp>
        <p:nvGrpSpPr>
          <p:cNvPr id="15" name="Group 2"/>
          <p:cNvGrpSpPr/>
          <p:nvPr/>
        </p:nvGrpSpPr>
        <p:grpSpPr>
          <a:xfrm>
            <a:off x="448902" y="6176108"/>
            <a:ext cx="4324789" cy="261623"/>
            <a:chOff x="1559256" y="5157193"/>
            <a:chExt cx="4324789" cy="253467"/>
          </a:xfrm>
        </p:grpSpPr>
        <p:grpSp>
          <p:nvGrpSpPr>
            <p:cNvPr id="17" name="Group 3"/>
            <p:cNvGrpSpPr/>
            <p:nvPr/>
          </p:nvGrpSpPr>
          <p:grpSpPr>
            <a:xfrm>
              <a:off x="1559256" y="5157203"/>
              <a:ext cx="1598406" cy="253455"/>
              <a:chOff x="2989195" y="6289577"/>
              <a:chExt cx="1741128" cy="264692"/>
            </a:xfrm>
          </p:grpSpPr>
          <p:sp>
            <p:nvSpPr>
              <p:cNvPr id="35"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36"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18" name="Group 5"/>
            <p:cNvGrpSpPr/>
            <p:nvPr/>
          </p:nvGrpSpPr>
          <p:grpSpPr>
            <a:xfrm>
              <a:off x="2918782" y="5157206"/>
              <a:ext cx="1453097" cy="253454"/>
              <a:chOff x="4402330" y="6289581"/>
              <a:chExt cx="1741127" cy="264691"/>
            </a:xfrm>
          </p:grpSpPr>
          <p:sp>
            <p:nvSpPr>
              <p:cNvPr id="22"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34" name="Oval 11"/>
              <p:cNvSpPr/>
              <p:nvPr/>
            </p:nvSpPr>
            <p:spPr>
              <a:xfrm>
                <a:off x="4402330"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19" name="Group 7"/>
            <p:cNvGrpSpPr/>
            <p:nvPr/>
          </p:nvGrpSpPr>
          <p:grpSpPr>
            <a:xfrm>
              <a:off x="4430950" y="5157193"/>
              <a:ext cx="1453095" cy="253454"/>
              <a:chOff x="5966949" y="6289568"/>
              <a:chExt cx="1741125" cy="264691"/>
            </a:xfrm>
          </p:grpSpPr>
          <p:sp>
            <p:nvSpPr>
              <p:cNvPr id="20"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21" name="Oval 9"/>
              <p:cNvSpPr/>
              <p:nvPr/>
            </p:nvSpPr>
            <p:spPr>
              <a:xfrm>
                <a:off x="5966949"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pic>
        <p:nvPicPr>
          <p:cNvPr id="24"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67544" y="1557389"/>
            <a:ext cx="720080" cy="71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056" y="5372029"/>
            <a:ext cx="250808" cy="292608"/>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160" y="4751124"/>
            <a:ext cx="228600" cy="366739"/>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928" y="3068960"/>
            <a:ext cx="247064" cy="291808"/>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28" y="3717032"/>
            <a:ext cx="435865" cy="179833"/>
          </a:xfrm>
          <a:prstGeom prst="rect">
            <a:avLst/>
          </a:prstGeom>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4671" y="4221088"/>
            <a:ext cx="413579" cy="292608"/>
          </a:xfrm>
          <a:prstGeom prst="rect">
            <a:avLst/>
          </a:prstGeom>
        </p:spPr>
      </p:pic>
    </p:spTree>
    <p:extLst>
      <p:ext uri="{BB962C8B-B14F-4D97-AF65-F5344CB8AC3E}">
        <p14:creationId xmlns:p14="http://schemas.microsoft.com/office/powerpoint/2010/main" val="34242724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0940" y="370637"/>
            <a:ext cx="8229600" cy="1015663"/>
          </a:xfrm>
        </p:spPr>
        <p:txBody>
          <a:bodyPr/>
          <a:lstStyle/>
          <a:p>
            <a:r>
              <a:rPr lang="en-CA" dirty="0" smtClean="0"/>
              <a:t>Canadians more likely to receive</a:t>
            </a:r>
            <a:br>
              <a:rPr lang="en-CA" dirty="0" smtClean="0"/>
            </a:br>
            <a:r>
              <a:rPr lang="en-CA" dirty="0" smtClean="0"/>
              <a:t>medication reviews</a:t>
            </a:r>
            <a:endParaRPr lang="en-CA" dirty="0"/>
          </a:p>
        </p:txBody>
      </p:sp>
      <p:graphicFrame>
        <p:nvGraphicFramePr>
          <p:cNvPr id="14" name="Chart 13"/>
          <p:cNvGraphicFramePr/>
          <p:nvPr>
            <p:extLst>
              <p:ext uri="{D42A27DB-BD31-4B8C-83A1-F6EECF244321}">
                <p14:modId xmlns:p14="http://schemas.microsoft.com/office/powerpoint/2010/main" val="3454873117"/>
              </p:ext>
            </p:extLst>
          </p:nvPr>
        </p:nvGraphicFramePr>
        <p:xfrm>
          <a:off x="483718" y="2486025"/>
          <a:ext cx="3600400" cy="3438526"/>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487363" y="1435640"/>
            <a:ext cx="8656637" cy="938719"/>
          </a:xfrm>
          <a:prstGeom prst="rect">
            <a:avLst/>
          </a:prstGeom>
          <a:solidFill>
            <a:srgbClr val="00A199">
              <a:alpha val="20000"/>
            </a:srgbClr>
          </a:solidFill>
        </p:spPr>
        <p:txBody>
          <a:bodyPr wrap="square" anchor="ctr">
            <a:spAutoFit/>
          </a:bodyPr>
          <a:lstStyle/>
          <a:p>
            <a:pPr lvl="0" algn="ctr"/>
            <a:endParaRPr lang="en-CA" sz="5500" b="1" dirty="0">
              <a:latin typeface="Calibri" panose="020F0502020204030204" pitchFamily="34" charset="0"/>
              <a:cs typeface="Calibri" panose="020F0502020204030204" pitchFamily="34" charset="0"/>
            </a:endParaRPr>
          </a:p>
        </p:txBody>
      </p:sp>
      <p:sp>
        <p:nvSpPr>
          <p:cNvPr id="16" name="Rectangle 15"/>
          <p:cNvSpPr/>
          <p:nvPr/>
        </p:nvSpPr>
        <p:spPr>
          <a:xfrm>
            <a:off x="2063924" y="1604918"/>
            <a:ext cx="6468516" cy="615553"/>
          </a:xfrm>
          <a:prstGeom prst="rect">
            <a:avLst/>
          </a:prstGeom>
        </p:spPr>
        <p:txBody>
          <a:bodyPr wrap="square">
            <a:spAutoFit/>
          </a:bodyPr>
          <a:lstStyle/>
          <a:p>
            <a:r>
              <a:rPr lang="en-US" sz="1700" dirty="0"/>
              <a:t>of Canadians with 2 or more prescription drugs had a doctor, </a:t>
            </a:r>
            <a:r>
              <a:rPr lang="en-US" sz="1700" dirty="0" smtClean="0"/>
              <a:t>nurse</a:t>
            </a:r>
            <a:br>
              <a:rPr lang="en-US" sz="1700" dirty="0" smtClean="0"/>
            </a:br>
            <a:r>
              <a:rPr lang="en-US" sz="1700" dirty="0" smtClean="0"/>
              <a:t>or </a:t>
            </a:r>
            <a:r>
              <a:rPr lang="en-US" sz="1700" dirty="0"/>
              <a:t>pharmacist review their medications in the last 2 years.</a:t>
            </a:r>
            <a:endParaRPr lang="en-CA" sz="1700" dirty="0"/>
          </a:p>
        </p:txBody>
      </p:sp>
      <p:sp>
        <p:nvSpPr>
          <p:cNvPr id="17" name="Rectangle 16"/>
          <p:cNvSpPr/>
          <p:nvPr/>
        </p:nvSpPr>
        <p:spPr>
          <a:xfrm>
            <a:off x="486594" y="1435641"/>
            <a:ext cx="1511690" cy="938719"/>
          </a:xfrm>
          <a:prstGeom prst="rect">
            <a:avLst/>
          </a:prstGeom>
          <a:pattFill prst="pct90">
            <a:fgClr>
              <a:srgbClr val="00A199"/>
            </a:fgClr>
            <a:bgClr>
              <a:schemeClr val="bg1"/>
            </a:bgClr>
          </a:pattFill>
        </p:spPr>
        <p:txBody>
          <a:bodyPr wrap="square" anchor="ctr">
            <a:spAutoFit/>
          </a:bodyPr>
          <a:lstStyle/>
          <a:p>
            <a:pPr lvl="0" algn="ctr"/>
            <a:r>
              <a:rPr lang="en-CA" sz="5500" b="1" dirty="0" smtClean="0">
                <a:latin typeface="Calibri" panose="020F0502020204030204" pitchFamily="34" charset="0"/>
                <a:cs typeface="Calibri" panose="020F0502020204030204" pitchFamily="34" charset="0"/>
              </a:rPr>
              <a:t>77%</a:t>
            </a:r>
            <a:endParaRPr lang="en-CA" sz="5500" b="1" dirty="0">
              <a:latin typeface="Calibri" panose="020F0502020204030204" pitchFamily="34" charset="0"/>
              <a:cs typeface="Calibri" panose="020F0502020204030204" pitchFamily="34" charset="0"/>
            </a:endParaRPr>
          </a:p>
        </p:txBody>
      </p:sp>
      <p:sp>
        <p:nvSpPr>
          <p:cNvPr id="30" name="TextBox 29"/>
          <p:cNvSpPr txBox="1"/>
          <p:nvPr/>
        </p:nvSpPr>
        <p:spPr>
          <a:xfrm>
            <a:off x="4788024" y="3453044"/>
            <a:ext cx="3528392" cy="2013473"/>
          </a:xfrm>
          <a:prstGeom prst="rect">
            <a:avLst/>
          </a:prstGeom>
          <a:noFill/>
          <a:ln w="6350">
            <a:solidFill>
              <a:srgbClr val="969696"/>
            </a:solidFill>
          </a:ln>
        </p:spPr>
        <p:txBody>
          <a:bodyPr wrap="square" lIns="108000" tIns="108000" rIns="108000" bIns="108000" rtlCol="0">
            <a:spAutoFit/>
          </a:bodyPr>
          <a:lstStyle/>
          <a:p>
            <a:pPr>
              <a:lnSpc>
                <a:spcPts val="2000"/>
              </a:lnSpc>
            </a:pPr>
            <a:r>
              <a:rPr lang="en-CA" sz="2200" b="1" dirty="0" smtClean="0">
                <a:solidFill>
                  <a:srgbClr val="852062"/>
                </a:solidFill>
              </a:rPr>
              <a:t>Did </a:t>
            </a:r>
            <a:r>
              <a:rPr lang="en-CA" sz="2200" b="1" dirty="0">
                <a:solidFill>
                  <a:srgbClr val="852062"/>
                </a:solidFill>
              </a:rPr>
              <a:t>you know?</a:t>
            </a:r>
          </a:p>
          <a:p>
            <a:pPr>
              <a:lnSpc>
                <a:spcPts val="2000"/>
              </a:lnSpc>
            </a:pPr>
            <a:r>
              <a:rPr lang="en-CA" sz="1500" dirty="0"/>
              <a:t>Medication reviews are important for patient safety. </a:t>
            </a:r>
          </a:p>
          <a:p>
            <a:pPr>
              <a:lnSpc>
                <a:spcPts val="2000"/>
              </a:lnSpc>
            </a:pPr>
            <a:endParaRPr lang="en-CA" dirty="0"/>
          </a:p>
          <a:p>
            <a:pPr>
              <a:lnSpc>
                <a:spcPts val="2000"/>
              </a:lnSpc>
            </a:pPr>
            <a:r>
              <a:rPr lang="en-CA" sz="1500" dirty="0"/>
              <a:t>In 2010–2011, </a:t>
            </a:r>
            <a:r>
              <a:rPr lang="en-CA" sz="1500" dirty="0" smtClean="0"/>
              <a:t>nearly </a:t>
            </a:r>
            <a:r>
              <a:rPr lang="en-CA" sz="2200" b="1" dirty="0" smtClean="0">
                <a:solidFill>
                  <a:srgbClr val="852062"/>
                </a:solidFill>
              </a:rPr>
              <a:t>47,000</a:t>
            </a:r>
            <a:r>
              <a:rPr lang="en-CA" dirty="0" smtClean="0"/>
              <a:t> </a:t>
            </a:r>
            <a:r>
              <a:rPr lang="en-CA" sz="1500" dirty="0"/>
              <a:t>Canadians were hospitalized due to an </a:t>
            </a:r>
            <a:r>
              <a:rPr lang="en-CA" sz="1500" dirty="0" smtClean="0"/>
              <a:t>adverse</a:t>
            </a:r>
            <a:br>
              <a:rPr lang="en-CA" sz="1500" dirty="0" smtClean="0"/>
            </a:br>
            <a:r>
              <a:rPr lang="en-CA" sz="1500" dirty="0" smtClean="0"/>
              <a:t>drug </a:t>
            </a:r>
            <a:r>
              <a:rPr lang="en-CA" sz="1500" dirty="0"/>
              <a:t>reaction.*</a:t>
            </a:r>
          </a:p>
        </p:txBody>
      </p:sp>
      <p:grpSp>
        <p:nvGrpSpPr>
          <p:cNvPr id="28" name="Group 2"/>
          <p:cNvGrpSpPr/>
          <p:nvPr/>
        </p:nvGrpSpPr>
        <p:grpSpPr>
          <a:xfrm>
            <a:off x="448902" y="6176108"/>
            <a:ext cx="4324789" cy="261623"/>
            <a:chOff x="1559256" y="5157193"/>
            <a:chExt cx="4324789" cy="253467"/>
          </a:xfrm>
        </p:grpSpPr>
        <p:grpSp>
          <p:nvGrpSpPr>
            <p:cNvPr id="29" name="Group 3"/>
            <p:cNvGrpSpPr/>
            <p:nvPr/>
          </p:nvGrpSpPr>
          <p:grpSpPr>
            <a:xfrm>
              <a:off x="1559256" y="5157203"/>
              <a:ext cx="1598406" cy="253455"/>
              <a:chOff x="2989195" y="6289577"/>
              <a:chExt cx="1741128" cy="264692"/>
            </a:xfrm>
          </p:grpSpPr>
          <p:sp>
            <p:nvSpPr>
              <p:cNvPr id="37"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38"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31" name="Group 5"/>
            <p:cNvGrpSpPr/>
            <p:nvPr/>
          </p:nvGrpSpPr>
          <p:grpSpPr>
            <a:xfrm>
              <a:off x="2918782" y="5157206"/>
              <a:ext cx="1453097" cy="253454"/>
              <a:chOff x="4402330" y="6289581"/>
              <a:chExt cx="1741127" cy="264691"/>
            </a:xfrm>
          </p:grpSpPr>
          <p:sp>
            <p:nvSpPr>
              <p:cNvPr id="35"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36" name="Oval 11"/>
              <p:cNvSpPr/>
              <p:nvPr/>
            </p:nvSpPr>
            <p:spPr>
              <a:xfrm>
                <a:off x="4402330"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32" name="Group 7"/>
            <p:cNvGrpSpPr/>
            <p:nvPr/>
          </p:nvGrpSpPr>
          <p:grpSpPr>
            <a:xfrm>
              <a:off x="4430950" y="5157193"/>
              <a:ext cx="1453095" cy="253454"/>
              <a:chOff x="5966949" y="6289568"/>
              <a:chExt cx="1741125" cy="264691"/>
            </a:xfrm>
          </p:grpSpPr>
          <p:sp>
            <p:nvSpPr>
              <p:cNvPr id="33"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34" name="Oval 9"/>
              <p:cNvSpPr/>
              <p:nvPr/>
            </p:nvSpPr>
            <p:spPr>
              <a:xfrm>
                <a:off x="5966949"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3068960"/>
            <a:ext cx="746449" cy="731520"/>
          </a:xfrm>
          <a:prstGeom prst="rect">
            <a:avLst/>
          </a:prstGeom>
          <a:ln w="76200">
            <a:solidFill>
              <a:schemeClr val="bg1"/>
            </a:solidFill>
          </a:ln>
        </p:spPr>
      </p:pic>
    </p:spTree>
    <p:extLst>
      <p:ext uri="{BB962C8B-B14F-4D97-AF65-F5344CB8AC3E}">
        <p14:creationId xmlns:p14="http://schemas.microsoft.com/office/powerpoint/2010/main" val="14093338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40" y="370637"/>
            <a:ext cx="8229600" cy="1015663"/>
          </a:xfrm>
        </p:spPr>
        <p:txBody>
          <a:bodyPr/>
          <a:lstStyle/>
          <a:p>
            <a:r>
              <a:rPr lang="en-CA" dirty="0" smtClean="0"/>
              <a:t>Fewer Canadians have online access to</a:t>
            </a:r>
            <a:br>
              <a:rPr lang="en-CA" dirty="0" smtClean="0"/>
            </a:br>
            <a:r>
              <a:rPr lang="en-CA" dirty="0" smtClean="0"/>
              <a:t>health information</a:t>
            </a:r>
            <a:endParaRPr lang="en-CA" dirty="0"/>
          </a:p>
        </p:txBody>
      </p:sp>
      <p:graphicFrame>
        <p:nvGraphicFramePr>
          <p:cNvPr id="12" name="Chart 11"/>
          <p:cNvGraphicFramePr/>
          <p:nvPr>
            <p:extLst>
              <p:ext uri="{D42A27DB-BD31-4B8C-83A1-F6EECF244321}">
                <p14:modId xmlns:p14="http://schemas.microsoft.com/office/powerpoint/2010/main" val="2424433663"/>
              </p:ext>
            </p:extLst>
          </p:nvPr>
        </p:nvGraphicFramePr>
        <p:xfrm>
          <a:off x="691317" y="2695922"/>
          <a:ext cx="3528392" cy="31813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extLst>
              <p:ext uri="{D42A27DB-BD31-4B8C-83A1-F6EECF244321}">
                <p14:modId xmlns:p14="http://schemas.microsoft.com/office/powerpoint/2010/main" val="477388548"/>
              </p:ext>
            </p:extLst>
          </p:nvPr>
        </p:nvGraphicFramePr>
        <p:xfrm>
          <a:off x="5022825" y="2695922"/>
          <a:ext cx="3528392" cy="318135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683568" y="1700808"/>
            <a:ext cx="3600400" cy="864440"/>
          </a:xfrm>
          <a:prstGeom prst="rect">
            <a:avLst/>
          </a:prstGeom>
          <a:noFill/>
          <a:ln w="6350">
            <a:noFill/>
          </a:ln>
        </p:spPr>
        <p:txBody>
          <a:bodyPr wrap="square" lIns="108000" tIns="108000" rIns="108000" bIns="108000" rtlCol="0">
            <a:spAutoFit/>
          </a:bodyPr>
          <a:lstStyle/>
          <a:p>
            <a:r>
              <a:rPr lang="en-US" sz="1400" dirty="0">
                <a:solidFill>
                  <a:srgbClr val="365254"/>
                </a:solidFill>
              </a:rPr>
              <a:t>Viewed online or downloaded </a:t>
            </a:r>
            <a:r>
              <a:rPr lang="en-US" sz="1400" dirty="0" smtClean="0">
                <a:solidFill>
                  <a:srgbClr val="365254"/>
                </a:solidFill>
              </a:rPr>
              <a:t>your</a:t>
            </a:r>
            <a:br>
              <a:rPr lang="en-US" sz="1400" dirty="0" smtClean="0">
                <a:solidFill>
                  <a:srgbClr val="365254"/>
                </a:solidFill>
              </a:rPr>
            </a:br>
            <a:r>
              <a:rPr lang="en-US" sz="1400" dirty="0" smtClean="0">
                <a:solidFill>
                  <a:srgbClr val="365254"/>
                </a:solidFill>
              </a:rPr>
              <a:t>health </a:t>
            </a:r>
            <a:r>
              <a:rPr lang="en-US" sz="1400" dirty="0">
                <a:solidFill>
                  <a:srgbClr val="365254"/>
                </a:solidFill>
              </a:rPr>
              <a:t>information, such as your </a:t>
            </a:r>
            <a:r>
              <a:rPr lang="en-US" sz="1400" dirty="0" smtClean="0">
                <a:solidFill>
                  <a:srgbClr val="365254"/>
                </a:solidFill>
              </a:rPr>
              <a:t>tests</a:t>
            </a:r>
            <a:br>
              <a:rPr lang="en-US" sz="1400" dirty="0" smtClean="0">
                <a:solidFill>
                  <a:srgbClr val="365254"/>
                </a:solidFill>
              </a:rPr>
            </a:br>
            <a:r>
              <a:rPr lang="en-US" sz="1400" dirty="0" smtClean="0">
                <a:solidFill>
                  <a:srgbClr val="365254"/>
                </a:solidFill>
              </a:rPr>
              <a:t>or </a:t>
            </a:r>
            <a:r>
              <a:rPr lang="en-US" sz="1400" dirty="0">
                <a:solidFill>
                  <a:srgbClr val="365254"/>
                </a:solidFill>
              </a:rPr>
              <a:t>laboratory results, in last 2 </a:t>
            </a:r>
            <a:r>
              <a:rPr lang="en-US" sz="1400" dirty="0" smtClean="0">
                <a:solidFill>
                  <a:srgbClr val="365254"/>
                </a:solidFill>
              </a:rPr>
              <a:t>years</a:t>
            </a:r>
            <a:endParaRPr lang="en-US" sz="1400" dirty="0">
              <a:solidFill>
                <a:srgbClr val="365254"/>
              </a:solidFill>
            </a:endParaRPr>
          </a:p>
        </p:txBody>
      </p:sp>
      <p:sp>
        <p:nvSpPr>
          <p:cNvPr id="25" name="TextBox 24"/>
          <p:cNvSpPr txBox="1"/>
          <p:nvPr/>
        </p:nvSpPr>
        <p:spPr>
          <a:xfrm>
            <a:off x="5148064" y="1701768"/>
            <a:ext cx="3672408" cy="648997"/>
          </a:xfrm>
          <a:prstGeom prst="rect">
            <a:avLst/>
          </a:prstGeom>
          <a:noFill/>
          <a:ln w="6350">
            <a:noFill/>
          </a:ln>
        </p:spPr>
        <p:txBody>
          <a:bodyPr wrap="square" lIns="108000" tIns="108000" rIns="108000" bIns="108000" rtlCol="0">
            <a:spAutoFit/>
          </a:bodyPr>
          <a:lstStyle/>
          <a:p>
            <a:pPr>
              <a:spcAft>
                <a:spcPts val="8400"/>
              </a:spcAft>
            </a:pPr>
            <a:r>
              <a:rPr lang="en-US" sz="1400" dirty="0">
                <a:solidFill>
                  <a:srgbClr val="365254"/>
                </a:solidFill>
              </a:rPr>
              <a:t>Emailed your regular practice </a:t>
            </a:r>
            <a:r>
              <a:rPr lang="en-US" sz="1400" dirty="0" smtClean="0">
                <a:solidFill>
                  <a:srgbClr val="365254"/>
                </a:solidFill>
              </a:rPr>
              <a:t>with</a:t>
            </a:r>
            <a:br>
              <a:rPr lang="en-US" sz="1400" dirty="0" smtClean="0">
                <a:solidFill>
                  <a:srgbClr val="365254"/>
                </a:solidFill>
              </a:rPr>
            </a:br>
            <a:r>
              <a:rPr lang="en-US" sz="1400" dirty="0" smtClean="0">
                <a:solidFill>
                  <a:srgbClr val="365254"/>
                </a:solidFill>
              </a:rPr>
              <a:t>a medical </a:t>
            </a:r>
            <a:r>
              <a:rPr lang="en-US" sz="1400" dirty="0">
                <a:solidFill>
                  <a:srgbClr val="365254"/>
                </a:solidFill>
              </a:rPr>
              <a:t>question in last 2 years</a:t>
            </a: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5" y="1834914"/>
            <a:ext cx="575998" cy="451805"/>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7144" y="1844888"/>
            <a:ext cx="573897" cy="576000"/>
          </a:xfrm>
          <a:prstGeom prst="rect">
            <a:avLst/>
          </a:prstGeom>
        </p:spPr>
      </p:pic>
      <p:grpSp>
        <p:nvGrpSpPr>
          <p:cNvPr id="28" name="Group 2"/>
          <p:cNvGrpSpPr/>
          <p:nvPr/>
        </p:nvGrpSpPr>
        <p:grpSpPr>
          <a:xfrm>
            <a:off x="448902" y="6176108"/>
            <a:ext cx="4324789" cy="261623"/>
            <a:chOff x="1559256" y="5157193"/>
            <a:chExt cx="4324789" cy="253467"/>
          </a:xfrm>
        </p:grpSpPr>
        <p:grpSp>
          <p:nvGrpSpPr>
            <p:cNvPr id="29" name="Group 3"/>
            <p:cNvGrpSpPr/>
            <p:nvPr/>
          </p:nvGrpSpPr>
          <p:grpSpPr>
            <a:xfrm>
              <a:off x="1559256" y="5157203"/>
              <a:ext cx="1598406" cy="253455"/>
              <a:chOff x="2989195" y="6289577"/>
              <a:chExt cx="1741128" cy="264692"/>
            </a:xfrm>
          </p:grpSpPr>
          <p:sp>
            <p:nvSpPr>
              <p:cNvPr id="36"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37"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30" name="Group 5"/>
            <p:cNvGrpSpPr/>
            <p:nvPr/>
          </p:nvGrpSpPr>
          <p:grpSpPr>
            <a:xfrm>
              <a:off x="2918782" y="5157206"/>
              <a:ext cx="1453097" cy="253454"/>
              <a:chOff x="4402330" y="6289581"/>
              <a:chExt cx="1741127" cy="264691"/>
            </a:xfrm>
          </p:grpSpPr>
          <p:sp>
            <p:nvSpPr>
              <p:cNvPr id="34"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35" name="Oval 11"/>
              <p:cNvSpPr/>
              <p:nvPr/>
            </p:nvSpPr>
            <p:spPr>
              <a:xfrm>
                <a:off x="4402330"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31" name="Group 7"/>
            <p:cNvGrpSpPr/>
            <p:nvPr/>
          </p:nvGrpSpPr>
          <p:grpSpPr>
            <a:xfrm>
              <a:off x="4430950" y="5157193"/>
              <a:ext cx="1453095" cy="253454"/>
              <a:chOff x="5966949" y="6289568"/>
              <a:chExt cx="1741125" cy="264691"/>
            </a:xfrm>
          </p:grpSpPr>
          <p:sp>
            <p:nvSpPr>
              <p:cNvPr id="32"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33" name="Oval 9"/>
              <p:cNvSpPr/>
              <p:nvPr/>
            </p:nvSpPr>
            <p:spPr>
              <a:xfrm>
                <a:off x="5966949"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1845176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2"/>
          <p:cNvSpPr txBox="1">
            <a:spLocks/>
          </p:cNvSpPr>
          <p:nvPr/>
        </p:nvSpPr>
        <p:spPr>
          <a:xfrm>
            <a:off x="448902" y="1412776"/>
            <a:ext cx="8189093" cy="938719"/>
          </a:xfrm>
          <a:prstGeom prst="rect">
            <a:avLst/>
          </a:prstGeom>
          <a:solidFill>
            <a:schemeClr val="bg1"/>
          </a:solidFill>
        </p:spPr>
        <p:txBody>
          <a:bodyPr vert="horz" lIns="0" tIns="45720" rIns="91440" bIns="45720" rtlCol="0" anchor="ctr" anchorCtr="0">
            <a:normAutofit/>
          </a:bodyPr>
          <a:lstStyle>
            <a:lvl1pPr marL="182880" indent="-182880" algn="l" defTabSz="914400"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j-lt"/>
                <a:ea typeface="+mn-ea"/>
                <a:cs typeface="Arial" panose="020B0604020202020204" pitchFamily="34" charset="0"/>
              </a:defRPr>
            </a:lvl1pPr>
            <a:lvl2pPr marL="365760" indent="-182880" algn="l" defTabSz="914400" rtl="0" eaLnBrk="1" latinLnBrk="0" hangingPunct="1">
              <a:lnSpc>
                <a:spcPts val="2100"/>
              </a:lnSpc>
              <a:spcBef>
                <a:spcPts val="600"/>
              </a:spcBef>
              <a:spcAft>
                <a:spcPts val="600"/>
              </a:spcAft>
              <a:buFont typeface="Arial" panose="020B0604020202020204" pitchFamily="34" charset="0"/>
              <a:buChar char="–"/>
              <a:defRPr lang="en-CA" sz="1600" kern="1200">
                <a:solidFill>
                  <a:schemeClr val="tx1"/>
                </a:solidFill>
                <a:latin typeface="+mj-lt"/>
                <a:ea typeface="+mn-ea"/>
                <a:cs typeface="Arial" panose="020B0604020202020204" pitchFamily="34" charset="0"/>
              </a:defRPr>
            </a:lvl2pPr>
            <a:lvl3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0" dirty="0"/>
              <a:t>Viewed online or downloaded your health information, such as your tests </a:t>
            </a:r>
            <a:r>
              <a:rPr lang="en-US" b="0" dirty="0" smtClean="0"/>
              <a:t>or</a:t>
            </a:r>
            <a:br>
              <a:rPr lang="en-US" b="0" dirty="0" smtClean="0"/>
            </a:br>
            <a:r>
              <a:rPr lang="en-US" b="0" dirty="0" smtClean="0"/>
              <a:t>laboratory </a:t>
            </a:r>
            <a:r>
              <a:rPr lang="en-US" b="0" dirty="0"/>
              <a:t>results</a:t>
            </a:r>
          </a:p>
        </p:txBody>
      </p:sp>
      <p:sp>
        <p:nvSpPr>
          <p:cNvPr id="2" name="Title 1"/>
          <p:cNvSpPr>
            <a:spLocks noGrp="1"/>
          </p:cNvSpPr>
          <p:nvPr>
            <p:ph type="title"/>
          </p:nvPr>
        </p:nvSpPr>
        <p:spPr>
          <a:xfrm>
            <a:off x="370940" y="370637"/>
            <a:ext cx="8229600" cy="1015663"/>
          </a:xfrm>
        </p:spPr>
        <p:txBody>
          <a:bodyPr/>
          <a:lstStyle/>
          <a:p>
            <a:r>
              <a:rPr lang="en-CA" dirty="0" smtClean="0"/>
              <a:t>Online access to personal health information low across most provinces</a:t>
            </a:r>
            <a:endParaRPr lang="en-CA" strike="sngStrike" dirty="0"/>
          </a:p>
        </p:txBody>
      </p:sp>
      <p:graphicFrame>
        <p:nvGraphicFramePr>
          <p:cNvPr id="10" name="Table 3"/>
          <p:cNvGraphicFramePr>
            <a:graphicFrameLocks noGrp="1"/>
          </p:cNvGraphicFramePr>
          <p:nvPr>
            <p:extLst>
              <p:ext uri="{D42A27DB-BD31-4B8C-83A1-F6EECF244321}">
                <p14:modId xmlns:p14="http://schemas.microsoft.com/office/powerpoint/2010/main" val="1423286215"/>
              </p:ext>
            </p:extLst>
          </p:nvPr>
        </p:nvGraphicFramePr>
        <p:xfrm>
          <a:off x="487364" y="2708920"/>
          <a:ext cx="8333108" cy="1476720"/>
        </p:xfrm>
        <a:graphic>
          <a:graphicData uri="http://schemas.openxmlformats.org/drawingml/2006/table">
            <a:tbl>
              <a:tblPr/>
              <a:tblGrid>
                <a:gridCol w="1924396">
                  <a:extLst>
                    <a:ext uri="{9D8B030D-6E8A-4147-A177-3AD203B41FA5}">
                      <a16:colId xmlns:a16="http://schemas.microsoft.com/office/drawing/2014/main" xmlns="" val="20000"/>
                    </a:ext>
                  </a:extLst>
                </a:gridCol>
                <a:gridCol w="475788">
                  <a:extLst>
                    <a:ext uri="{9D8B030D-6E8A-4147-A177-3AD203B41FA5}">
                      <a16:colId xmlns:a16="http://schemas.microsoft.com/office/drawing/2014/main" xmlns="" val="20001"/>
                    </a:ext>
                  </a:extLst>
                </a:gridCol>
                <a:gridCol w="541891">
                  <a:extLst>
                    <a:ext uri="{9D8B030D-6E8A-4147-A177-3AD203B41FA5}">
                      <a16:colId xmlns:a16="http://schemas.microsoft.com/office/drawing/2014/main" xmlns="" val="20002"/>
                    </a:ext>
                  </a:extLst>
                </a:gridCol>
                <a:gridCol w="483725">
                  <a:extLst>
                    <a:ext uri="{9D8B030D-6E8A-4147-A177-3AD203B41FA5}">
                      <a16:colId xmlns:a16="http://schemas.microsoft.com/office/drawing/2014/main" xmlns="" val="20003"/>
                    </a:ext>
                  </a:extLst>
                </a:gridCol>
                <a:gridCol w="491662">
                  <a:extLst>
                    <a:ext uri="{9D8B030D-6E8A-4147-A177-3AD203B41FA5}">
                      <a16:colId xmlns:a16="http://schemas.microsoft.com/office/drawing/2014/main" xmlns="" val="20004"/>
                    </a:ext>
                  </a:extLst>
                </a:gridCol>
                <a:gridCol w="526588">
                  <a:extLst>
                    <a:ext uri="{9D8B030D-6E8A-4147-A177-3AD203B41FA5}">
                      <a16:colId xmlns:a16="http://schemas.microsoft.com/office/drawing/2014/main" xmlns="" val="20005"/>
                    </a:ext>
                  </a:extLst>
                </a:gridCol>
                <a:gridCol w="493250">
                  <a:extLst>
                    <a:ext uri="{9D8B030D-6E8A-4147-A177-3AD203B41FA5}">
                      <a16:colId xmlns:a16="http://schemas.microsoft.com/office/drawing/2014/main" xmlns="" val="20006"/>
                    </a:ext>
                  </a:extLst>
                </a:gridCol>
                <a:gridCol w="534525">
                  <a:extLst>
                    <a:ext uri="{9D8B030D-6E8A-4147-A177-3AD203B41FA5}">
                      <a16:colId xmlns:a16="http://schemas.microsoft.com/office/drawing/2014/main" xmlns="" val="20007"/>
                    </a:ext>
                  </a:extLst>
                </a:gridCol>
                <a:gridCol w="583738">
                  <a:extLst>
                    <a:ext uri="{9D8B030D-6E8A-4147-A177-3AD203B41FA5}">
                      <a16:colId xmlns:a16="http://schemas.microsoft.com/office/drawing/2014/main" xmlns="" val="20008"/>
                    </a:ext>
                  </a:extLst>
                </a:gridCol>
                <a:gridCol w="517062">
                  <a:extLst>
                    <a:ext uri="{9D8B030D-6E8A-4147-A177-3AD203B41FA5}">
                      <a16:colId xmlns:a16="http://schemas.microsoft.com/office/drawing/2014/main" xmlns="" val="20009"/>
                    </a:ext>
                  </a:extLst>
                </a:gridCol>
                <a:gridCol w="491662">
                  <a:extLst>
                    <a:ext uri="{9D8B030D-6E8A-4147-A177-3AD203B41FA5}">
                      <a16:colId xmlns:a16="http://schemas.microsoft.com/office/drawing/2014/main" xmlns="" val="20010"/>
                    </a:ext>
                  </a:extLst>
                </a:gridCol>
                <a:gridCol w="517062">
                  <a:extLst>
                    <a:ext uri="{9D8B030D-6E8A-4147-A177-3AD203B41FA5}">
                      <a16:colId xmlns:a16="http://schemas.microsoft.com/office/drawing/2014/main" xmlns="" val="20011"/>
                    </a:ext>
                  </a:extLst>
                </a:gridCol>
                <a:gridCol w="751759">
                  <a:extLst>
                    <a:ext uri="{9D8B030D-6E8A-4147-A177-3AD203B41FA5}">
                      <a16:colId xmlns:a16="http://schemas.microsoft.com/office/drawing/2014/main" xmlns="" val="20012"/>
                    </a:ext>
                  </a:extLst>
                </a:gridCol>
              </a:tblGrid>
              <a:tr h="495008">
                <a:tc>
                  <a:txBody>
                    <a:bodyPr/>
                    <a:lstStyle/>
                    <a:p>
                      <a:pPr algn="ctr" fontAlgn="b"/>
                      <a:r>
                        <a:rPr lang="en-CA" sz="1300" b="0" i="0" u="none" strike="noStrike" dirty="0">
                          <a:effectLst/>
                          <a:latin typeface="+mn-lt"/>
                          <a:cs typeface="Arial" panose="020B0604020202020204" pitchFamily="34" charset="0"/>
                        </a:rPr>
                        <a:t> </a:t>
                      </a:r>
                    </a:p>
                  </a:txBody>
                  <a:tcPr marL="72000" marR="72000" marT="72000" marB="72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en-CA" sz="1300" b="1" i="0" u="none" strike="noStrike" dirty="0">
                          <a:solidFill>
                            <a:srgbClr val="000000"/>
                          </a:solidFill>
                          <a:effectLst/>
                          <a:latin typeface="+mn-lt"/>
                          <a:cs typeface="Arial" panose="020B0604020202020204" pitchFamily="34" charset="0"/>
                        </a:rPr>
                        <a:t>N.L.</a:t>
                      </a: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P.E.I.</a:t>
                      </a:r>
                      <a:endParaRPr lang="en-CA" sz="1300" b="1" i="0" u="none" strike="noStrike" dirty="0">
                        <a:solidFill>
                          <a:srgbClr val="000000"/>
                        </a:solidFill>
                        <a:effectLst/>
                        <a:latin typeface="+mn-lt"/>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N.S.</a:t>
                      </a: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N.B.</a:t>
                      </a: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Que.</a:t>
                      </a: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Ont.</a:t>
                      </a: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Man.</a:t>
                      </a: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Sask.</a:t>
                      </a: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Alta.</a:t>
                      </a: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B.C.</a:t>
                      </a: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Can.</a:t>
                      </a:r>
                      <a:endParaRPr lang="en-CA" sz="1300" b="1" i="0" u="none" strike="noStrike" dirty="0">
                        <a:solidFill>
                          <a:srgbClr val="000000"/>
                        </a:solidFill>
                        <a:effectLst/>
                        <a:latin typeface="+mn-lt"/>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CMWF avg.</a:t>
                      </a:r>
                      <a:endParaRPr lang="en-CA" sz="1300" b="1" i="0" u="none" strike="noStrike" dirty="0">
                        <a:solidFill>
                          <a:srgbClr val="000000"/>
                        </a:solidFill>
                        <a:effectLst/>
                        <a:latin typeface="+mn-lt"/>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33947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300" b="0" i="0" u="none" strike="noStrike" dirty="0" smtClean="0">
                          <a:solidFill>
                            <a:srgbClr val="000000"/>
                          </a:solidFill>
                          <a:effectLst/>
                          <a:latin typeface="+mn-lt"/>
                          <a:cs typeface="Arial" panose="020B0604020202020204" pitchFamily="34" charset="0"/>
                        </a:rPr>
                        <a:t>Viewed online or downloaded health information, such as</a:t>
                      </a:r>
                      <a:br>
                        <a:rPr lang="en-US" sz="1300" b="0" i="0" u="none" strike="noStrike" dirty="0" smtClean="0">
                          <a:solidFill>
                            <a:srgbClr val="000000"/>
                          </a:solidFill>
                          <a:effectLst/>
                          <a:latin typeface="+mn-lt"/>
                          <a:cs typeface="Arial" panose="020B0604020202020204" pitchFamily="34" charset="0"/>
                        </a:rPr>
                      </a:br>
                      <a:r>
                        <a:rPr lang="en-US" sz="1300" b="0" i="0" u="none" strike="noStrike" dirty="0" smtClean="0">
                          <a:solidFill>
                            <a:srgbClr val="000000"/>
                          </a:solidFill>
                          <a:effectLst/>
                          <a:latin typeface="+mn-lt"/>
                          <a:cs typeface="Arial" panose="020B0604020202020204" pitchFamily="34" charset="0"/>
                        </a:rPr>
                        <a:t>tests or laboratory results</a:t>
                      </a:r>
                    </a:p>
                  </a:txBody>
                  <a:tcPr marL="72000" marR="72000" marT="72000" marB="7200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1%</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1%</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6%</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2%</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6%</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6%</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2%</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1%</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4%</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14%</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6%</a:t>
                      </a:r>
                    </a:p>
                  </a:txBody>
                  <a:tcPr marL="72000" marR="72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rtl="0" fontAlgn="b"/>
                      <a:r>
                        <a:rPr lang="en-CA" sz="1100" b="0" i="0" u="none" strike="noStrike" dirty="0">
                          <a:solidFill>
                            <a:srgbClr val="FFFFFF"/>
                          </a:solidFill>
                          <a:effectLst/>
                          <a:latin typeface="Arial" panose="020B0604020202020204" pitchFamily="34" charset="0"/>
                          <a:cs typeface="Arial" panose="020B0604020202020204" pitchFamily="34" charset="0"/>
                        </a:rPr>
                        <a:t>11%</a:t>
                      </a:r>
                    </a:p>
                  </a:txBody>
                  <a:tcPr marL="72000" marR="72000" marT="72000" marB="72000" anchor="ctr">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0000"/>
                    </a:solidFill>
                  </a:tcPr>
                </a:tc>
                <a:extLst>
                  <a:ext uri="{0D108BD9-81ED-4DB2-BD59-A6C34878D82A}">
                    <a16:rowId xmlns:a16="http://schemas.microsoft.com/office/drawing/2014/main" xmlns="" val="10001"/>
                  </a:ext>
                </a:extLst>
              </a:tr>
            </a:tbl>
          </a:graphicData>
        </a:graphic>
      </p:graphicFrame>
      <p:sp>
        <p:nvSpPr>
          <p:cNvPr id="32" name="TextBox 31"/>
          <p:cNvSpPr txBox="1"/>
          <p:nvPr/>
        </p:nvSpPr>
        <p:spPr>
          <a:xfrm>
            <a:off x="1547664" y="4653136"/>
            <a:ext cx="6221240" cy="987551"/>
          </a:xfrm>
          <a:prstGeom prst="rect">
            <a:avLst/>
          </a:prstGeom>
          <a:noFill/>
          <a:ln w="6350">
            <a:solidFill>
              <a:srgbClr val="969696"/>
            </a:solidFill>
          </a:ln>
        </p:spPr>
        <p:txBody>
          <a:bodyPr wrap="square" lIns="108000" tIns="108000" rIns="108000" bIns="108000" rtlCol="0">
            <a:spAutoFit/>
          </a:bodyPr>
          <a:lstStyle/>
          <a:p>
            <a:pPr>
              <a:lnSpc>
                <a:spcPts val="2000"/>
              </a:lnSpc>
            </a:pPr>
            <a:r>
              <a:rPr lang="en-CA" sz="2200" b="1" dirty="0">
                <a:solidFill>
                  <a:srgbClr val="852062"/>
                </a:solidFill>
              </a:rPr>
              <a:t>Did you </a:t>
            </a:r>
            <a:r>
              <a:rPr lang="en-CA" sz="2200" b="1" dirty="0" smtClean="0">
                <a:solidFill>
                  <a:srgbClr val="852062"/>
                </a:solidFill>
              </a:rPr>
              <a:t>know?</a:t>
            </a:r>
          </a:p>
          <a:p>
            <a:pPr>
              <a:lnSpc>
                <a:spcPts val="2000"/>
              </a:lnSpc>
            </a:pPr>
            <a:r>
              <a:rPr lang="en-CA" sz="1500" dirty="0" smtClean="0"/>
              <a:t>B.C</a:t>
            </a:r>
            <a:r>
              <a:rPr lang="en-CA" sz="1500" dirty="0"/>
              <a:t>. currently has 730,000 users who are registered on </a:t>
            </a:r>
            <a:r>
              <a:rPr lang="en-CA" sz="1500" dirty="0">
                <a:hlinkClick r:id="rId3"/>
              </a:rPr>
              <a:t>my </a:t>
            </a:r>
            <a:r>
              <a:rPr lang="en-CA" sz="1500" dirty="0" err="1">
                <a:hlinkClick r:id="rId3"/>
              </a:rPr>
              <a:t>ehealth</a:t>
            </a:r>
            <a:r>
              <a:rPr lang="en-CA" sz="1500" dirty="0"/>
              <a:t> and </a:t>
            </a:r>
            <a:r>
              <a:rPr lang="en-CA" sz="1500" dirty="0" smtClean="0"/>
              <a:t>have</a:t>
            </a:r>
            <a:br>
              <a:rPr lang="en-CA" sz="1500" dirty="0" smtClean="0"/>
            </a:br>
            <a:r>
              <a:rPr lang="en-CA" sz="1500" dirty="0" smtClean="0"/>
              <a:t>the </a:t>
            </a:r>
            <a:r>
              <a:rPr lang="en-CA" sz="1500" dirty="0"/>
              <a:t>ability to access reports from both private and public outpatient labs.* </a:t>
            </a:r>
          </a:p>
        </p:txBody>
      </p:sp>
      <p:grpSp>
        <p:nvGrpSpPr>
          <p:cNvPr id="16" name="Group 2"/>
          <p:cNvGrpSpPr/>
          <p:nvPr/>
        </p:nvGrpSpPr>
        <p:grpSpPr>
          <a:xfrm>
            <a:off x="448902" y="6176108"/>
            <a:ext cx="4324789" cy="261623"/>
            <a:chOff x="1559256" y="5157193"/>
            <a:chExt cx="4324789" cy="253467"/>
          </a:xfrm>
        </p:grpSpPr>
        <p:grpSp>
          <p:nvGrpSpPr>
            <p:cNvPr id="17" name="Group 3"/>
            <p:cNvGrpSpPr/>
            <p:nvPr/>
          </p:nvGrpSpPr>
          <p:grpSpPr>
            <a:xfrm>
              <a:off x="1559256" y="5157203"/>
              <a:ext cx="1598406" cy="253455"/>
              <a:chOff x="2989195" y="6289577"/>
              <a:chExt cx="1741128" cy="264692"/>
            </a:xfrm>
          </p:grpSpPr>
          <p:sp>
            <p:nvSpPr>
              <p:cNvPr id="36"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37"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18" name="Group 5"/>
            <p:cNvGrpSpPr/>
            <p:nvPr/>
          </p:nvGrpSpPr>
          <p:grpSpPr>
            <a:xfrm>
              <a:off x="2918782" y="5157206"/>
              <a:ext cx="1453097" cy="253454"/>
              <a:chOff x="4402330" y="6289581"/>
              <a:chExt cx="1741127" cy="264691"/>
            </a:xfrm>
          </p:grpSpPr>
          <p:sp>
            <p:nvSpPr>
              <p:cNvPr id="34"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35" name="Oval 11"/>
              <p:cNvSpPr/>
              <p:nvPr/>
            </p:nvSpPr>
            <p:spPr>
              <a:xfrm>
                <a:off x="4402330"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19" name="Group 7"/>
            <p:cNvGrpSpPr/>
            <p:nvPr/>
          </p:nvGrpSpPr>
          <p:grpSpPr>
            <a:xfrm>
              <a:off x="4430950" y="5157193"/>
              <a:ext cx="1453095" cy="253454"/>
              <a:chOff x="5966949" y="6289568"/>
              <a:chExt cx="1741125" cy="264691"/>
            </a:xfrm>
          </p:grpSpPr>
          <p:sp>
            <p:nvSpPr>
              <p:cNvPr id="20"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33" name="Oval 9"/>
              <p:cNvSpPr/>
              <p:nvPr/>
            </p:nvSpPr>
            <p:spPr>
              <a:xfrm>
                <a:off x="5966949"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1412776"/>
            <a:ext cx="728850" cy="731520"/>
          </a:xfrm>
          <a:prstGeom prst="rect">
            <a:avLst/>
          </a:prstGeom>
        </p:spPr>
      </p:pic>
    </p:spTree>
    <p:extLst>
      <p:ext uri="{BB962C8B-B14F-4D97-AF65-F5344CB8AC3E}">
        <p14:creationId xmlns:p14="http://schemas.microsoft.com/office/powerpoint/2010/main" val="18367383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40" y="370637"/>
            <a:ext cx="8229600" cy="1015663"/>
          </a:xfrm>
        </p:spPr>
        <p:txBody>
          <a:bodyPr/>
          <a:lstStyle/>
          <a:p>
            <a:r>
              <a:rPr lang="en-CA" dirty="0" smtClean="0"/>
              <a:t>Patient-centred care in Canadian hospitals</a:t>
            </a:r>
            <a:br>
              <a:rPr lang="en-CA" dirty="0" smtClean="0"/>
            </a:br>
            <a:r>
              <a:rPr lang="en-CA" dirty="0" smtClean="0"/>
              <a:t>is similar to the international average </a:t>
            </a:r>
            <a:endParaRPr lang="en-CA" dirty="0"/>
          </a:p>
        </p:txBody>
      </p:sp>
      <p:sp>
        <p:nvSpPr>
          <p:cNvPr id="5" name="AutoShape 4" descr="Image result for pill bottle icon"/>
          <p:cNvSpPr>
            <a:spLocks noChangeAspect="1" noChangeArrowheads="1"/>
          </p:cNvSpPr>
          <p:nvPr/>
        </p:nvSpPr>
        <p:spPr bwMode="auto">
          <a:xfrm>
            <a:off x="307975" y="10583"/>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6" name="AutoShape 6" descr="Image result for pill bottle icon"/>
          <p:cNvSpPr>
            <a:spLocks noChangeAspect="1" noChangeArrowheads="1"/>
          </p:cNvSpPr>
          <p:nvPr/>
        </p:nvSpPr>
        <p:spPr bwMode="auto">
          <a:xfrm>
            <a:off x="460375" y="213783"/>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7" name="AutoShape 8" descr="Image result for pill bottle icon"/>
          <p:cNvSpPr>
            <a:spLocks noChangeAspect="1" noChangeArrowheads="1"/>
          </p:cNvSpPr>
          <p:nvPr/>
        </p:nvSpPr>
        <p:spPr bwMode="auto">
          <a:xfrm>
            <a:off x="612775" y="416984"/>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graphicFrame>
        <p:nvGraphicFramePr>
          <p:cNvPr id="57" name="Table 3"/>
          <p:cNvGraphicFramePr>
            <a:graphicFrameLocks noGrp="1"/>
          </p:cNvGraphicFramePr>
          <p:nvPr>
            <p:extLst>
              <p:ext uri="{D42A27DB-BD31-4B8C-83A1-F6EECF244321}">
                <p14:modId xmlns:p14="http://schemas.microsoft.com/office/powerpoint/2010/main" val="3533053397"/>
              </p:ext>
            </p:extLst>
          </p:nvPr>
        </p:nvGraphicFramePr>
        <p:xfrm>
          <a:off x="488827" y="1988840"/>
          <a:ext cx="7107509" cy="2605170"/>
        </p:xfrm>
        <a:graphic>
          <a:graphicData uri="http://schemas.openxmlformats.org/drawingml/2006/table">
            <a:tbl>
              <a:tblPr firstRow="1" bandRow="1">
                <a:tableStyleId>{2D5ABB26-0587-4C30-8999-92F81FD0307C}</a:tableStyleId>
              </a:tblPr>
              <a:tblGrid>
                <a:gridCol w="4587229">
                  <a:extLst>
                    <a:ext uri="{9D8B030D-6E8A-4147-A177-3AD203B41FA5}">
                      <a16:colId xmlns:a16="http://schemas.microsoft.com/office/drawing/2014/main" xmlns="" val="20000"/>
                    </a:ext>
                  </a:extLst>
                </a:gridCol>
                <a:gridCol w="1080120">
                  <a:extLst>
                    <a:ext uri="{9D8B030D-6E8A-4147-A177-3AD203B41FA5}">
                      <a16:colId xmlns:a16="http://schemas.microsoft.com/office/drawing/2014/main" xmlns="" val="20001"/>
                    </a:ext>
                  </a:extLst>
                </a:gridCol>
                <a:gridCol w="1440160">
                  <a:extLst>
                    <a:ext uri="{9D8B030D-6E8A-4147-A177-3AD203B41FA5}">
                      <a16:colId xmlns:a16="http://schemas.microsoft.com/office/drawing/2014/main" xmlns="" val="20002"/>
                    </a:ext>
                  </a:extLst>
                </a:gridCol>
              </a:tblGrid>
              <a:tr h="0">
                <a:tc>
                  <a:txBody>
                    <a:bodyPr/>
                    <a:lstStyle/>
                    <a:p>
                      <a:r>
                        <a:rPr lang="en-CA" sz="1300" b="1" i="0" dirty="0" smtClean="0">
                          <a:latin typeface="+mn-lt"/>
                          <a:cs typeface="Arial" panose="020B0604020202020204" pitchFamily="34" charset="0"/>
                        </a:rPr>
                        <a:t>Thinking about the last time you were in the hospital, </a:t>
                      </a:r>
                      <a:endParaRPr lang="en-CA" sz="1300" b="1" i="0" dirty="0" smtClean="0">
                        <a:latin typeface="+mn-lt"/>
                      </a:endParaRPr>
                    </a:p>
                  </a:txBody>
                  <a:tcPr marL="73152" marR="73152" marT="73152" marB="73152" anchor="b">
                    <a:solidFill>
                      <a:srgbClr val="DDDD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300" b="1" kern="1200" dirty="0" smtClean="0">
                          <a:solidFill>
                            <a:schemeClr val="tx1"/>
                          </a:solidFill>
                          <a:latin typeface="+mn-lt"/>
                          <a:ea typeface="+mn-ea"/>
                          <a:cs typeface="Arial" panose="020B0604020202020204" pitchFamily="34" charset="0"/>
                        </a:rPr>
                        <a:t>Canada</a:t>
                      </a:r>
                    </a:p>
                  </a:txBody>
                  <a:tcPr marL="73152" marR="73152" marT="73152" marB="73152" anchor="b">
                    <a:solidFill>
                      <a:srgbClr val="DDDD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300" b="1" kern="1200" dirty="0" smtClean="0">
                          <a:solidFill>
                            <a:schemeClr val="tx1"/>
                          </a:solidFill>
                          <a:latin typeface="+mn-lt"/>
                          <a:ea typeface="+mn-ea"/>
                          <a:cs typeface="Arial" panose="020B0604020202020204" pitchFamily="34" charset="0"/>
                        </a:rPr>
                        <a:t>CMWF average</a:t>
                      </a:r>
                    </a:p>
                  </a:txBody>
                  <a:tcPr marL="73152" marR="73152" marT="73152" marB="73152" anchor="b">
                    <a:solidFill>
                      <a:srgbClr val="DDDDDD"/>
                    </a:solidFill>
                  </a:tcPr>
                </a:tc>
                <a:extLst>
                  <a:ext uri="{0D108BD9-81ED-4DB2-BD59-A6C34878D82A}">
                    <a16:rowId xmlns:a16="http://schemas.microsoft.com/office/drawing/2014/main" xmlns="" val="10000"/>
                  </a:ext>
                </a:extLst>
              </a:tr>
              <a:tr h="753582">
                <a:tc>
                  <a:txBody>
                    <a:bodyPr/>
                    <a:lstStyle/>
                    <a:p>
                      <a:pPr marL="687600" lvl="1"/>
                      <a:r>
                        <a:rPr lang="en-CA" sz="1300" i="0" dirty="0" smtClean="0">
                          <a:latin typeface="+mn-lt"/>
                          <a:cs typeface="Arial" panose="020B0604020202020204" pitchFamily="34" charset="0"/>
                        </a:rPr>
                        <a:t>Were you involved as much as you wanted in decisions about your care and treatment? </a:t>
                      </a:r>
                      <a:r>
                        <a:rPr lang="en-CA" sz="1300" b="0" i="1" dirty="0" smtClean="0">
                          <a:latin typeface="+mn-lt"/>
                          <a:cs typeface="Arial" panose="020B0604020202020204" pitchFamily="34" charset="0"/>
                        </a:rPr>
                        <a:t>(Yes, definitely)</a:t>
                      </a:r>
                      <a:endParaRPr lang="en-CA" sz="1300" b="0" i="1" dirty="0">
                        <a:latin typeface="+mn-lt"/>
                        <a:cs typeface="Arial" panose="020B0604020202020204" pitchFamily="34" charset="0"/>
                      </a:endParaRPr>
                    </a:p>
                  </a:txBody>
                  <a:tcPr marL="73152" marR="73152" marT="73152" marB="73152" anchor="ctr">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latin typeface="Arial" panose="020B0604020202020204" pitchFamily="34" charset="0"/>
                        <a:cs typeface="Arial" panose="020B0604020202020204" pitchFamily="34" charset="0"/>
                      </a:endParaRPr>
                    </a:p>
                  </a:txBody>
                  <a:tcPr marL="73152" marR="73152" marT="73152" marB="73152">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latin typeface="Arial" panose="020B0604020202020204" pitchFamily="34" charset="0"/>
                        <a:cs typeface="Arial" panose="020B0604020202020204" pitchFamily="34" charset="0"/>
                      </a:endParaRPr>
                    </a:p>
                  </a:txBody>
                  <a:tcPr marL="73152" marR="73152" marT="73152" marB="73152">
                    <a:lnB w="6350" cap="flat" cmpd="sng" algn="ctr">
                      <a:solidFill>
                        <a:srgbClr val="969696"/>
                      </a:solidFill>
                      <a:prstDash val="solid"/>
                      <a:round/>
                      <a:headEnd type="none" w="med" len="med"/>
                      <a:tailEnd type="none" w="med" len="med"/>
                    </a:lnB>
                  </a:tcPr>
                </a:tc>
                <a:extLst>
                  <a:ext uri="{0D108BD9-81ED-4DB2-BD59-A6C34878D82A}">
                    <a16:rowId xmlns:a16="http://schemas.microsoft.com/office/drawing/2014/main" xmlns="" val="10001"/>
                  </a:ext>
                </a:extLst>
              </a:tr>
              <a:tr h="753582">
                <a:tc>
                  <a:txBody>
                    <a:bodyPr/>
                    <a:lstStyle/>
                    <a:p>
                      <a:pPr marL="687600" lvl="1"/>
                      <a:r>
                        <a:rPr lang="en-US" sz="1300" i="0" dirty="0" smtClean="0">
                          <a:latin typeface="+mn-lt"/>
                          <a:cs typeface="Arial" panose="020B0604020202020204" pitchFamily="34" charset="0"/>
                        </a:rPr>
                        <a:t>During this hospital stay, how often did doctors treat you with courtesy and respect? </a:t>
                      </a:r>
                      <a:r>
                        <a:rPr lang="en-US" sz="1300" b="0" i="1" dirty="0" smtClean="0">
                          <a:latin typeface="+mn-lt"/>
                          <a:cs typeface="Arial" panose="020B0604020202020204" pitchFamily="34" charset="0"/>
                        </a:rPr>
                        <a:t>(Always) </a:t>
                      </a:r>
                      <a:endParaRPr lang="en-CA" sz="1300" b="0" i="1" dirty="0" smtClean="0">
                        <a:latin typeface="+mn-lt"/>
                        <a:cs typeface="Arial" panose="020B0604020202020204" pitchFamily="34" charset="0"/>
                      </a:endParaRPr>
                    </a:p>
                  </a:txBody>
                  <a:tcPr marL="73152" marR="73152" marT="73152" marB="73152" anchor="ct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latin typeface="Arial" panose="020B0604020202020204" pitchFamily="34" charset="0"/>
                        <a:cs typeface="Arial" panose="020B0604020202020204" pitchFamily="34" charset="0"/>
                      </a:endParaRPr>
                    </a:p>
                  </a:txBody>
                  <a:tcPr marL="73152" marR="73152" marT="73152" marB="73152">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latin typeface="Arial" panose="020B0604020202020204" pitchFamily="34" charset="0"/>
                        <a:cs typeface="Arial" panose="020B0604020202020204" pitchFamily="34" charset="0"/>
                      </a:endParaRPr>
                    </a:p>
                  </a:txBody>
                  <a:tcPr marL="73152" marR="73152" marT="73152" marB="73152">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extLst>
                  <a:ext uri="{0D108BD9-81ED-4DB2-BD59-A6C34878D82A}">
                    <a16:rowId xmlns:a16="http://schemas.microsoft.com/office/drawing/2014/main" xmlns="" val="10002"/>
                  </a:ext>
                </a:extLst>
              </a:tr>
              <a:tr h="753582">
                <a:tc>
                  <a:txBody>
                    <a:bodyPr/>
                    <a:lstStyle/>
                    <a:p>
                      <a:pPr marL="687600" lvl="1"/>
                      <a:r>
                        <a:rPr lang="en-US" sz="1300" i="0" dirty="0" smtClean="0">
                          <a:latin typeface="+mn-lt"/>
                          <a:cs typeface="Arial" panose="020B0604020202020204" pitchFamily="34" charset="0"/>
                        </a:rPr>
                        <a:t>During this hospital stay, how often did nurses treat you with courtesy and respect? </a:t>
                      </a:r>
                      <a:r>
                        <a:rPr lang="en-US" sz="1300" b="0" i="1" dirty="0" smtClean="0">
                          <a:latin typeface="+mn-lt"/>
                          <a:cs typeface="Arial" panose="020B0604020202020204" pitchFamily="34" charset="0"/>
                        </a:rPr>
                        <a:t>(Always)</a:t>
                      </a:r>
                      <a:endParaRPr lang="en-CA" sz="1300" b="0" i="1" dirty="0" smtClean="0">
                        <a:latin typeface="+mn-lt"/>
                        <a:cs typeface="Arial" panose="020B0604020202020204" pitchFamily="34" charset="0"/>
                      </a:endParaRPr>
                    </a:p>
                  </a:txBody>
                  <a:tcPr marL="73152" marR="73152" marT="54864" marB="54864" anchor="ct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latin typeface="Arial" panose="020B0604020202020204" pitchFamily="34" charset="0"/>
                        <a:cs typeface="Arial" panose="020B0604020202020204" pitchFamily="34" charset="0"/>
                      </a:endParaRPr>
                    </a:p>
                  </a:txBody>
                  <a:tcPr marL="73152" marR="73152" marT="73152" marB="73152">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latin typeface="Arial" panose="020B0604020202020204" pitchFamily="34" charset="0"/>
                        <a:cs typeface="Arial" panose="020B0604020202020204" pitchFamily="34" charset="0"/>
                      </a:endParaRPr>
                    </a:p>
                  </a:txBody>
                  <a:tcPr marL="73152" marR="73152" marT="73152" marB="73152">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grpSp>
        <p:nvGrpSpPr>
          <p:cNvPr id="58" name="Group 57"/>
          <p:cNvGrpSpPr/>
          <p:nvPr/>
        </p:nvGrpSpPr>
        <p:grpSpPr>
          <a:xfrm>
            <a:off x="5292080" y="2386750"/>
            <a:ext cx="638662" cy="638662"/>
            <a:chOff x="4862337" y="3081819"/>
            <a:chExt cx="638662" cy="638662"/>
          </a:xfrm>
          <a:solidFill>
            <a:srgbClr val="33BDB7"/>
          </a:solidFill>
        </p:grpSpPr>
        <p:sp>
          <p:nvSpPr>
            <p:cNvPr id="59" name="Oval 58"/>
            <p:cNvSpPr/>
            <p:nvPr/>
          </p:nvSpPr>
          <p:spPr>
            <a:xfrm>
              <a:off x="4862337" y="3081819"/>
              <a:ext cx="638662" cy="638662"/>
            </a:xfrm>
            <a:prstGeom prst="ellipse">
              <a:avLst/>
            </a:prstGeom>
            <a:solidFill>
              <a:srgbClr val="CFE8E3"/>
            </a:solid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solidFill>
                  <a:sysClr val="windowText" lastClr="000000"/>
                </a:solidFill>
                <a:effectLst>
                  <a:outerShdw blurRad="50800" dist="38100" dir="2700000" algn="tl" rotWithShape="0">
                    <a:prstClr val="black">
                      <a:alpha val="40000"/>
                    </a:prstClr>
                  </a:outerShdw>
                </a:effectLst>
              </a:endParaRPr>
            </a:p>
          </p:txBody>
        </p:sp>
        <p:sp>
          <p:nvSpPr>
            <p:cNvPr id="60" name="Rectangle 59"/>
            <p:cNvSpPr/>
            <p:nvPr/>
          </p:nvSpPr>
          <p:spPr>
            <a:xfrm>
              <a:off x="4862338" y="3231873"/>
              <a:ext cx="638661" cy="338554"/>
            </a:xfrm>
            <a:prstGeom prst="rect">
              <a:avLst/>
            </a:prstGeom>
            <a:noFill/>
          </p:spPr>
          <p:txBody>
            <a:bodyPr wrap="square">
              <a:spAutoFit/>
            </a:bodyPr>
            <a:lstStyle/>
            <a:p>
              <a:pPr algn="ctr"/>
              <a:r>
                <a:rPr lang="en-CA" sz="1600" b="1" dirty="0" smtClean="0">
                  <a:solidFill>
                    <a:sysClr val="windowText" lastClr="000000"/>
                  </a:solidFill>
                  <a:latin typeface="Arial" panose="020B0604020202020204" pitchFamily="34" charset="0"/>
                  <a:cs typeface="Arial" panose="020B0604020202020204" pitchFamily="34" charset="0"/>
                </a:rPr>
                <a:t>58%</a:t>
              </a:r>
              <a:endParaRPr lang="en-CA" sz="1600" b="1" dirty="0">
                <a:solidFill>
                  <a:sysClr val="windowText" lastClr="000000"/>
                </a:solidFill>
                <a:latin typeface="Arial" panose="020B0604020202020204" pitchFamily="34" charset="0"/>
                <a:cs typeface="Arial" panose="020B0604020202020204" pitchFamily="34" charset="0"/>
              </a:endParaRPr>
            </a:p>
          </p:txBody>
        </p:sp>
      </p:grpSp>
      <p:grpSp>
        <p:nvGrpSpPr>
          <p:cNvPr id="61" name="Group 60"/>
          <p:cNvGrpSpPr/>
          <p:nvPr/>
        </p:nvGrpSpPr>
        <p:grpSpPr>
          <a:xfrm>
            <a:off x="6597634" y="2386750"/>
            <a:ext cx="638662" cy="638662"/>
            <a:chOff x="6165586" y="3081819"/>
            <a:chExt cx="638662" cy="638662"/>
          </a:xfrm>
        </p:grpSpPr>
        <p:sp>
          <p:nvSpPr>
            <p:cNvPr id="62" name="Oval 61"/>
            <p:cNvSpPr/>
            <p:nvPr/>
          </p:nvSpPr>
          <p:spPr>
            <a:xfrm>
              <a:off x="6165586" y="3081819"/>
              <a:ext cx="638662" cy="638662"/>
            </a:xfrm>
            <a:prstGeom prst="ellipse">
              <a:avLst/>
            </a:prstGeom>
            <a:solidFill>
              <a:schemeClr val="tx1"/>
            </a:solid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effectLst>
                  <a:outerShdw blurRad="50800" dist="38100" dir="2700000" algn="tl" rotWithShape="0">
                    <a:prstClr val="black">
                      <a:alpha val="40000"/>
                    </a:prstClr>
                  </a:outerShdw>
                </a:effectLst>
              </a:endParaRPr>
            </a:p>
          </p:txBody>
        </p:sp>
        <p:sp>
          <p:nvSpPr>
            <p:cNvPr id="63" name="Rectangle 62"/>
            <p:cNvSpPr/>
            <p:nvPr/>
          </p:nvSpPr>
          <p:spPr>
            <a:xfrm>
              <a:off x="6165586" y="3231873"/>
              <a:ext cx="638661" cy="338554"/>
            </a:xfrm>
            <a:prstGeom prst="rect">
              <a:avLst/>
            </a:prstGeom>
            <a:noFill/>
          </p:spPr>
          <p:txBody>
            <a:bodyPr wrap="square">
              <a:spAutoFit/>
            </a:bodyPr>
            <a:lstStyle/>
            <a:p>
              <a:pPr algn="ctr"/>
              <a:r>
                <a:rPr lang="en-CA" sz="1600" b="1" dirty="0" smtClean="0">
                  <a:solidFill>
                    <a:schemeClr val="bg1"/>
                  </a:solidFill>
                  <a:latin typeface="Arial" panose="020B0604020202020204" pitchFamily="34" charset="0"/>
                  <a:cs typeface="Arial" panose="020B0604020202020204" pitchFamily="34" charset="0"/>
                </a:rPr>
                <a:t>61%</a:t>
              </a:r>
              <a:endParaRPr lang="en-CA" sz="1600" b="1" dirty="0">
                <a:solidFill>
                  <a:schemeClr val="bg1"/>
                </a:solidFill>
                <a:latin typeface="Arial" panose="020B0604020202020204" pitchFamily="34" charset="0"/>
                <a:cs typeface="Arial" panose="020B0604020202020204" pitchFamily="34" charset="0"/>
              </a:endParaRPr>
            </a:p>
          </p:txBody>
        </p:sp>
      </p:grpSp>
      <p:grpSp>
        <p:nvGrpSpPr>
          <p:cNvPr id="13" name="Group 12"/>
          <p:cNvGrpSpPr/>
          <p:nvPr/>
        </p:nvGrpSpPr>
        <p:grpSpPr>
          <a:xfrm>
            <a:off x="5292080" y="3145045"/>
            <a:ext cx="638662" cy="638662"/>
            <a:chOff x="5511209" y="3241436"/>
            <a:chExt cx="638662" cy="638662"/>
          </a:xfrm>
        </p:grpSpPr>
        <p:sp>
          <p:nvSpPr>
            <p:cNvPr id="64" name="Oval 63"/>
            <p:cNvSpPr/>
            <p:nvPr/>
          </p:nvSpPr>
          <p:spPr>
            <a:xfrm>
              <a:off x="5511209" y="3241436"/>
              <a:ext cx="638662" cy="638662"/>
            </a:xfrm>
            <a:prstGeom prst="ellipse">
              <a:avLst/>
            </a:prstGeom>
            <a:solidFill>
              <a:srgbClr val="CFE8E3"/>
            </a:solid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solidFill>
                  <a:sysClr val="windowText" lastClr="000000"/>
                </a:solidFill>
                <a:effectLst>
                  <a:outerShdw blurRad="50800" dist="38100" dir="2700000" algn="tl" rotWithShape="0">
                    <a:prstClr val="black">
                      <a:alpha val="40000"/>
                    </a:prstClr>
                  </a:outerShdw>
                </a:effectLst>
              </a:endParaRPr>
            </a:p>
          </p:txBody>
        </p:sp>
        <p:sp>
          <p:nvSpPr>
            <p:cNvPr id="65" name="Rectangle 64"/>
            <p:cNvSpPr/>
            <p:nvPr/>
          </p:nvSpPr>
          <p:spPr>
            <a:xfrm>
              <a:off x="5511209" y="3391490"/>
              <a:ext cx="638661" cy="338554"/>
            </a:xfrm>
            <a:prstGeom prst="rect">
              <a:avLst/>
            </a:prstGeom>
            <a:noFill/>
          </p:spPr>
          <p:txBody>
            <a:bodyPr wrap="square">
              <a:spAutoFit/>
            </a:bodyPr>
            <a:lstStyle/>
            <a:p>
              <a:pPr algn="ctr"/>
              <a:r>
                <a:rPr lang="en-CA" sz="1600" b="1" dirty="0" smtClean="0">
                  <a:solidFill>
                    <a:sysClr val="windowText" lastClr="000000"/>
                  </a:solidFill>
                  <a:latin typeface="Arial" panose="020B0604020202020204" pitchFamily="34" charset="0"/>
                  <a:cs typeface="Arial" panose="020B0604020202020204" pitchFamily="34" charset="0"/>
                </a:rPr>
                <a:t>73%</a:t>
              </a:r>
              <a:endParaRPr lang="en-CA" sz="1600" b="1" dirty="0">
                <a:solidFill>
                  <a:sysClr val="windowText" lastClr="000000"/>
                </a:solidFill>
                <a:latin typeface="Arial" panose="020B0604020202020204" pitchFamily="34" charset="0"/>
                <a:cs typeface="Arial" panose="020B0604020202020204" pitchFamily="34" charset="0"/>
              </a:endParaRPr>
            </a:p>
          </p:txBody>
        </p:sp>
      </p:grpSp>
      <p:grpSp>
        <p:nvGrpSpPr>
          <p:cNvPr id="66" name="Group 65"/>
          <p:cNvGrpSpPr/>
          <p:nvPr/>
        </p:nvGrpSpPr>
        <p:grpSpPr>
          <a:xfrm>
            <a:off x="6597634" y="3145045"/>
            <a:ext cx="638662" cy="638662"/>
            <a:chOff x="6165586" y="3861048"/>
            <a:chExt cx="638662" cy="638662"/>
          </a:xfrm>
        </p:grpSpPr>
        <p:sp>
          <p:nvSpPr>
            <p:cNvPr id="67" name="Oval 66"/>
            <p:cNvSpPr/>
            <p:nvPr/>
          </p:nvSpPr>
          <p:spPr>
            <a:xfrm>
              <a:off x="6165586" y="3861048"/>
              <a:ext cx="638662" cy="638662"/>
            </a:xfrm>
            <a:prstGeom prst="ellipse">
              <a:avLst/>
            </a:prstGeom>
            <a:solidFill>
              <a:schemeClr val="tx1"/>
            </a:solid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effectLst>
                  <a:outerShdw blurRad="50800" dist="38100" dir="2700000" algn="tl" rotWithShape="0">
                    <a:prstClr val="black">
                      <a:alpha val="40000"/>
                    </a:prstClr>
                  </a:outerShdw>
                </a:effectLst>
              </a:endParaRPr>
            </a:p>
          </p:txBody>
        </p:sp>
        <p:sp>
          <p:nvSpPr>
            <p:cNvPr id="68" name="Rectangle 67"/>
            <p:cNvSpPr/>
            <p:nvPr/>
          </p:nvSpPr>
          <p:spPr>
            <a:xfrm>
              <a:off x="6165586" y="4011102"/>
              <a:ext cx="638661" cy="338554"/>
            </a:xfrm>
            <a:prstGeom prst="rect">
              <a:avLst/>
            </a:prstGeom>
            <a:noFill/>
          </p:spPr>
          <p:txBody>
            <a:bodyPr wrap="square">
              <a:spAutoFit/>
            </a:bodyPr>
            <a:lstStyle/>
            <a:p>
              <a:pPr algn="ctr"/>
              <a:r>
                <a:rPr lang="en-CA" sz="1600" b="1" dirty="0" smtClean="0">
                  <a:solidFill>
                    <a:schemeClr val="bg1"/>
                  </a:solidFill>
                  <a:latin typeface="Arial" panose="020B0604020202020204" pitchFamily="34" charset="0"/>
                  <a:cs typeface="Arial" panose="020B0604020202020204" pitchFamily="34" charset="0"/>
                </a:rPr>
                <a:t>73%</a:t>
              </a:r>
              <a:endParaRPr lang="en-CA" sz="1600" b="1" dirty="0">
                <a:solidFill>
                  <a:schemeClr val="bg1"/>
                </a:solidFill>
                <a:latin typeface="Arial" panose="020B0604020202020204" pitchFamily="34" charset="0"/>
                <a:cs typeface="Arial" panose="020B0604020202020204" pitchFamily="34" charset="0"/>
              </a:endParaRPr>
            </a:p>
          </p:txBody>
        </p:sp>
      </p:grpSp>
      <p:grpSp>
        <p:nvGrpSpPr>
          <p:cNvPr id="69" name="Group 68"/>
          <p:cNvGrpSpPr/>
          <p:nvPr/>
        </p:nvGrpSpPr>
        <p:grpSpPr>
          <a:xfrm>
            <a:off x="5292080" y="3889508"/>
            <a:ext cx="638662" cy="638662"/>
            <a:chOff x="4862337" y="4581128"/>
            <a:chExt cx="638662" cy="638662"/>
          </a:xfrm>
          <a:solidFill>
            <a:srgbClr val="33BDB7"/>
          </a:solidFill>
        </p:grpSpPr>
        <p:sp>
          <p:nvSpPr>
            <p:cNvPr id="70" name="Oval 69"/>
            <p:cNvSpPr/>
            <p:nvPr/>
          </p:nvSpPr>
          <p:spPr>
            <a:xfrm>
              <a:off x="4862337" y="4581128"/>
              <a:ext cx="638662" cy="638662"/>
            </a:xfrm>
            <a:prstGeom prst="ellipse">
              <a:avLst/>
            </a:prstGeom>
            <a:solidFill>
              <a:srgbClr val="ED7024"/>
            </a:solid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solidFill>
                  <a:sysClr val="windowText" lastClr="000000"/>
                </a:solidFill>
                <a:effectLst>
                  <a:outerShdw blurRad="50800" dist="38100" dir="2700000" algn="tl" rotWithShape="0">
                    <a:prstClr val="black">
                      <a:alpha val="40000"/>
                    </a:prstClr>
                  </a:outerShdw>
                </a:effectLst>
              </a:endParaRPr>
            </a:p>
          </p:txBody>
        </p:sp>
        <p:sp>
          <p:nvSpPr>
            <p:cNvPr id="71" name="Rectangle 70"/>
            <p:cNvSpPr/>
            <p:nvPr/>
          </p:nvSpPr>
          <p:spPr>
            <a:xfrm>
              <a:off x="4862337" y="4731182"/>
              <a:ext cx="638661" cy="338554"/>
            </a:xfrm>
            <a:prstGeom prst="rect">
              <a:avLst/>
            </a:prstGeom>
            <a:noFill/>
          </p:spPr>
          <p:txBody>
            <a:bodyPr wrap="square">
              <a:spAutoFit/>
            </a:bodyPr>
            <a:lstStyle/>
            <a:p>
              <a:pPr algn="ctr"/>
              <a:r>
                <a:rPr lang="en-CA" sz="1600" b="1" dirty="0" smtClean="0">
                  <a:solidFill>
                    <a:sysClr val="windowText" lastClr="000000"/>
                  </a:solidFill>
                  <a:latin typeface="Arial" panose="020B0604020202020204" pitchFamily="34" charset="0"/>
                  <a:cs typeface="Arial" panose="020B0604020202020204" pitchFamily="34" charset="0"/>
                </a:rPr>
                <a:t>65%</a:t>
              </a:r>
              <a:endParaRPr lang="en-CA" sz="1600" b="1" dirty="0">
                <a:solidFill>
                  <a:sysClr val="windowText" lastClr="000000"/>
                </a:solidFill>
                <a:latin typeface="Arial" panose="020B0604020202020204" pitchFamily="34" charset="0"/>
                <a:cs typeface="Arial" panose="020B0604020202020204" pitchFamily="34" charset="0"/>
              </a:endParaRPr>
            </a:p>
          </p:txBody>
        </p:sp>
      </p:grpSp>
      <p:grpSp>
        <p:nvGrpSpPr>
          <p:cNvPr id="72" name="Group 71"/>
          <p:cNvGrpSpPr/>
          <p:nvPr/>
        </p:nvGrpSpPr>
        <p:grpSpPr>
          <a:xfrm>
            <a:off x="6597634" y="3889508"/>
            <a:ext cx="638662" cy="638662"/>
            <a:chOff x="6175111" y="4609703"/>
            <a:chExt cx="638662" cy="638662"/>
          </a:xfrm>
        </p:grpSpPr>
        <p:sp>
          <p:nvSpPr>
            <p:cNvPr id="81" name="Oval 80"/>
            <p:cNvSpPr/>
            <p:nvPr/>
          </p:nvSpPr>
          <p:spPr>
            <a:xfrm>
              <a:off x="6175111" y="4609703"/>
              <a:ext cx="638662" cy="638662"/>
            </a:xfrm>
            <a:prstGeom prst="ellipse">
              <a:avLst/>
            </a:prstGeom>
            <a:solidFill>
              <a:schemeClr val="tx1"/>
            </a:solid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82" name="Rectangle 81"/>
            <p:cNvSpPr/>
            <p:nvPr/>
          </p:nvSpPr>
          <p:spPr>
            <a:xfrm>
              <a:off x="6175111" y="4759757"/>
              <a:ext cx="638661" cy="338554"/>
            </a:xfrm>
            <a:prstGeom prst="rect">
              <a:avLst/>
            </a:prstGeom>
            <a:noFill/>
          </p:spPr>
          <p:txBody>
            <a:bodyPr wrap="square">
              <a:spAutoFit/>
            </a:bodyPr>
            <a:lstStyle/>
            <a:p>
              <a:pPr algn="ctr"/>
              <a:r>
                <a:rPr lang="en-CA" sz="1600" b="1" dirty="0" smtClean="0">
                  <a:solidFill>
                    <a:schemeClr val="bg1"/>
                  </a:solidFill>
                  <a:latin typeface="Arial" panose="020B0604020202020204" pitchFamily="34" charset="0"/>
                  <a:cs typeface="Arial" panose="020B0604020202020204" pitchFamily="34" charset="0"/>
                </a:rPr>
                <a:t>71%</a:t>
              </a:r>
              <a:endParaRPr lang="en-CA" sz="1600" b="1" dirty="0">
                <a:solidFill>
                  <a:schemeClr val="bg1"/>
                </a:solidFill>
                <a:latin typeface="Arial" panose="020B0604020202020204" pitchFamily="34" charset="0"/>
                <a:cs typeface="Arial" panose="020B0604020202020204" pitchFamily="34" charset="0"/>
              </a:endParaRPr>
            </a:p>
          </p:txBody>
        </p:sp>
      </p:grpSp>
      <p:pic>
        <p:nvPicPr>
          <p:cNvPr id="92" name="Picture 9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175" y="3290366"/>
            <a:ext cx="468000" cy="554940"/>
          </a:xfrm>
          <a:prstGeom prst="rect">
            <a:avLst/>
          </a:prstGeom>
        </p:spPr>
      </p:pic>
      <p:pic>
        <p:nvPicPr>
          <p:cNvPr id="93" name="Picture 9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175" y="2537030"/>
            <a:ext cx="540000" cy="488382"/>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175" y="4007138"/>
            <a:ext cx="432000" cy="590001"/>
          </a:xfrm>
          <a:prstGeom prst="rect">
            <a:avLst/>
          </a:prstGeom>
        </p:spPr>
      </p:pic>
      <p:grpSp>
        <p:nvGrpSpPr>
          <p:cNvPr id="38" name="Group 2"/>
          <p:cNvGrpSpPr/>
          <p:nvPr/>
        </p:nvGrpSpPr>
        <p:grpSpPr>
          <a:xfrm>
            <a:off x="448902" y="6176108"/>
            <a:ext cx="4324789" cy="261623"/>
            <a:chOff x="1559256" y="5157193"/>
            <a:chExt cx="4324789" cy="253467"/>
          </a:xfrm>
        </p:grpSpPr>
        <p:grpSp>
          <p:nvGrpSpPr>
            <p:cNvPr id="39" name="Group 3"/>
            <p:cNvGrpSpPr/>
            <p:nvPr/>
          </p:nvGrpSpPr>
          <p:grpSpPr>
            <a:xfrm>
              <a:off x="1559256" y="5157203"/>
              <a:ext cx="1598406" cy="253455"/>
              <a:chOff x="2989195" y="6289577"/>
              <a:chExt cx="1741128" cy="264692"/>
            </a:xfrm>
          </p:grpSpPr>
          <p:sp>
            <p:nvSpPr>
              <p:cNvPr id="55"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73"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40" name="Group 5"/>
            <p:cNvGrpSpPr/>
            <p:nvPr/>
          </p:nvGrpSpPr>
          <p:grpSpPr>
            <a:xfrm>
              <a:off x="2918782" y="5157206"/>
              <a:ext cx="1453097" cy="253454"/>
              <a:chOff x="4402330" y="6289581"/>
              <a:chExt cx="1741127" cy="264691"/>
            </a:xfrm>
          </p:grpSpPr>
          <p:sp>
            <p:nvSpPr>
              <p:cNvPr id="47"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54" name="Oval 11"/>
              <p:cNvSpPr/>
              <p:nvPr/>
            </p:nvSpPr>
            <p:spPr>
              <a:xfrm>
                <a:off x="4402330"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41" name="Group 7"/>
            <p:cNvGrpSpPr/>
            <p:nvPr/>
          </p:nvGrpSpPr>
          <p:grpSpPr>
            <a:xfrm>
              <a:off x="4430950" y="5157193"/>
              <a:ext cx="1453095" cy="253454"/>
              <a:chOff x="5966949" y="6289568"/>
              <a:chExt cx="1741125" cy="264691"/>
            </a:xfrm>
          </p:grpSpPr>
          <p:sp>
            <p:nvSpPr>
              <p:cNvPr id="42"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44" name="Oval 9"/>
              <p:cNvSpPr/>
              <p:nvPr/>
            </p:nvSpPr>
            <p:spPr>
              <a:xfrm>
                <a:off x="5966949"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0449600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40" y="370637"/>
            <a:ext cx="8229600" cy="1015663"/>
          </a:xfrm>
        </p:spPr>
        <p:txBody>
          <a:bodyPr/>
          <a:lstStyle/>
          <a:p>
            <a:r>
              <a:rPr lang="en-CA" dirty="0" smtClean="0"/>
              <a:t>Hospital inpatient experience varies</a:t>
            </a:r>
            <a:br>
              <a:rPr lang="en-CA" dirty="0" smtClean="0"/>
            </a:br>
            <a:r>
              <a:rPr lang="en-CA" dirty="0" smtClean="0"/>
              <a:t>across Canada</a:t>
            </a:r>
            <a:endParaRPr lang="en-CA" dirty="0"/>
          </a:p>
        </p:txBody>
      </p:sp>
      <p:graphicFrame>
        <p:nvGraphicFramePr>
          <p:cNvPr id="12" name="Table 11"/>
          <p:cNvGraphicFramePr>
            <a:graphicFrameLocks noGrp="1"/>
          </p:cNvGraphicFramePr>
          <p:nvPr>
            <p:extLst>
              <p:ext uri="{D42A27DB-BD31-4B8C-83A1-F6EECF244321}">
                <p14:modId xmlns:p14="http://schemas.microsoft.com/office/powerpoint/2010/main" val="1399499424"/>
              </p:ext>
            </p:extLst>
          </p:nvPr>
        </p:nvGraphicFramePr>
        <p:xfrm>
          <a:off x="485775" y="1988840"/>
          <a:ext cx="8162106" cy="3351984"/>
        </p:xfrm>
        <a:graphic>
          <a:graphicData uri="http://schemas.openxmlformats.org/drawingml/2006/table">
            <a:tbl>
              <a:tblPr/>
              <a:tblGrid>
                <a:gridCol w="2142009">
                  <a:extLst>
                    <a:ext uri="{9D8B030D-6E8A-4147-A177-3AD203B41FA5}">
                      <a16:colId xmlns:a16="http://schemas.microsoft.com/office/drawing/2014/main" xmlns="" val="20000"/>
                    </a:ext>
                  </a:extLst>
                </a:gridCol>
                <a:gridCol w="425500">
                  <a:extLst>
                    <a:ext uri="{9D8B030D-6E8A-4147-A177-3AD203B41FA5}">
                      <a16:colId xmlns:a16="http://schemas.microsoft.com/office/drawing/2014/main" xmlns="" val="20001"/>
                    </a:ext>
                  </a:extLst>
                </a:gridCol>
                <a:gridCol w="505891">
                  <a:extLst>
                    <a:ext uri="{9D8B030D-6E8A-4147-A177-3AD203B41FA5}">
                      <a16:colId xmlns:a16="http://schemas.microsoft.com/office/drawing/2014/main" xmlns="" val="20002"/>
                    </a:ext>
                  </a:extLst>
                </a:gridCol>
                <a:gridCol w="454075">
                  <a:extLst>
                    <a:ext uri="{9D8B030D-6E8A-4147-A177-3AD203B41FA5}">
                      <a16:colId xmlns:a16="http://schemas.microsoft.com/office/drawing/2014/main" xmlns="" val="20003"/>
                    </a:ext>
                  </a:extLst>
                </a:gridCol>
                <a:gridCol w="455663">
                  <a:extLst>
                    <a:ext uri="{9D8B030D-6E8A-4147-A177-3AD203B41FA5}">
                      <a16:colId xmlns:a16="http://schemas.microsoft.com/office/drawing/2014/main" xmlns="" val="20004"/>
                    </a:ext>
                  </a:extLst>
                </a:gridCol>
                <a:gridCol w="490587">
                  <a:extLst>
                    <a:ext uri="{9D8B030D-6E8A-4147-A177-3AD203B41FA5}">
                      <a16:colId xmlns:a16="http://schemas.microsoft.com/office/drawing/2014/main" xmlns="" val="20005"/>
                    </a:ext>
                  </a:extLst>
                </a:gridCol>
                <a:gridCol w="457250">
                  <a:extLst>
                    <a:ext uri="{9D8B030D-6E8A-4147-A177-3AD203B41FA5}">
                      <a16:colId xmlns:a16="http://schemas.microsoft.com/office/drawing/2014/main" xmlns="" val="20006"/>
                    </a:ext>
                  </a:extLst>
                </a:gridCol>
                <a:gridCol w="498525">
                  <a:extLst>
                    <a:ext uri="{9D8B030D-6E8A-4147-A177-3AD203B41FA5}">
                      <a16:colId xmlns:a16="http://schemas.microsoft.com/office/drawing/2014/main" xmlns="" val="20007"/>
                    </a:ext>
                  </a:extLst>
                </a:gridCol>
                <a:gridCol w="606475">
                  <a:extLst>
                    <a:ext uri="{9D8B030D-6E8A-4147-A177-3AD203B41FA5}">
                      <a16:colId xmlns:a16="http://schemas.microsoft.com/office/drawing/2014/main" xmlns="" val="20008"/>
                    </a:ext>
                  </a:extLst>
                </a:gridCol>
                <a:gridCol w="481063">
                  <a:extLst>
                    <a:ext uri="{9D8B030D-6E8A-4147-A177-3AD203B41FA5}">
                      <a16:colId xmlns:a16="http://schemas.microsoft.com/office/drawing/2014/main" xmlns="" val="20009"/>
                    </a:ext>
                  </a:extLst>
                </a:gridCol>
                <a:gridCol w="455663">
                  <a:extLst>
                    <a:ext uri="{9D8B030D-6E8A-4147-A177-3AD203B41FA5}">
                      <a16:colId xmlns:a16="http://schemas.microsoft.com/office/drawing/2014/main" xmlns="" val="20010"/>
                    </a:ext>
                  </a:extLst>
                </a:gridCol>
                <a:gridCol w="481063">
                  <a:extLst>
                    <a:ext uri="{9D8B030D-6E8A-4147-A177-3AD203B41FA5}">
                      <a16:colId xmlns:a16="http://schemas.microsoft.com/office/drawing/2014/main" xmlns="" val="20011"/>
                    </a:ext>
                  </a:extLst>
                </a:gridCol>
                <a:gridCol w="708342">
                  <a:extLst>
                    <a:ext uri="{9D8B030D-6E8A-4147-A177-3AD203B41FA5}">
                      <a16:colId xmlns:a16="http://schemas.microsoft.com/office/drawing/2014/main" xmlns="" val="20012"/>
                    </a:ext>
                  </a:extLst>
                </a:gridCol>
              </a:tblGrid>
              <a:tr h="0">
                <a:tc>
                  <a:txBody>
                    <a:bodyPr/>
                    <a:lstStyle/>
                    <a:p>
                      <a:pPr algn="l" rtl="0" fontAlgn="b"/>
                      <a:r>
                        <a:rPr lang="en-CA" sz="1300" b="1" i="0" dirty="0" smtClean="0">
                          <a:latin typeface="+mn-lt"/>
                          <a:cs typeface="Arial" panose="020B0604020202020204" pitchFamily="34" charset="0"/>
                        </a:rPr>
                        <a:t>Thinking about the last time you were in the hospital,</a:t>
                      </a:r>
                      <a:r>
                        <a:rPr lang="en-CA" sz="1300" b="0" i="0" u="none" strike="noStrike" dirty="0">
                          <a:solidFill>
                            <a:srgbClr val="000000"/>
                          </a:solidFill>
                          <a:effectLst/>
                          <a:latin typeface="+mn-lt"/>
                          <a:cs typeface="Arial" panose="020B0604020202020204" pitchFamily="34" charset="0"/>
                        </a:rPr>
                        <a:t> </a:t>
                      </a:r>
                    </a:p>
                  </a:txBody>
                  <a:tcPr marL="72000" marR="0" marT="72000" marB="72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N.L.</a:t>
                      </a: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P.E.I.</a:t>
                      </a:r>
                      <a:endParaRPr lang="en-CA" sz="1300" b="1" i="0" u="none" strike="noStrike" dirty="0">
                        <a:solidFill>
                          <a:srgbClr val="000000"/>
                        </a:solidFill>
                        <a:effectLst/>
                        <a:latin typeface="+mn-lt"/>
                        <a:cs typeface="Arial" panose="020B0604020202020204" pitchFamily="34" charset="0"/>
                      </a:endParaRP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N.S.</a:t>
                      </a: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N.B.</a:t>
                      </a: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Que.</a:t>
                      </a: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Ont.</a:t>
                      </a: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Man.</a:t>
                      </a: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Sask</a:t>
                      </a:r>
                      <a:r>
                        <a:rPr lang="en-CA" sz="1300" b="1" i="0" u="none" strike="noStrike" dirty="0" smtClean="0">
                          <a:solidFill>
                            <a:srgbClr val="000000"/>
                          </a:solidFill>
                          <a:effectLst/>
                          <a:latin typeface="+mn-lt"/>
                          <a:cs typeface="Arial" panose="020B0604020202020204" pitchFamily="34" charset="0"/>
                        </a:rPr>
                        <a:t>.*</a:t>
                      </a:r>
                      <a:endParaRPr lang="en-CA" sz="1300" b="1" i="0" u="none" strike="noStrike" dirty="0">
                        <a:solidFill>
                          <a:srgbClr val="000000"/>
                        </a:solidFill>
                        <a:effectLst/>
                        <a:latin typeface="+mn-lt"/>
                        <a:cs typeface="Arial" panose="020B0604020202020204" pitchFamily="34" charset="0"/>
                      </a:endParaRP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Alta.</a:t>
                      </a: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rgbClr val="000000"/>
                          </a:solidFill>
                          <a:effectLst/>
                          <a:latin typeface="+mn-lt"/>
                          <a:cs typeface="Arial" panose="020B0604020202020204" pitchFamily="34" charset="0"/>
                        </a:rPr>
                        <a:t>B.C.</a:t>
                      </a: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Can.</a:t>
                      </a:r>
                      <a:endParaRPr lang="en-CA" sz="1300" b="1" i="0" u="none" strike="noStrike" dirty="0">
                        <a:solidFill>
                          <a:srgbClr val="000000"/>
                        </a:solidFill>
                        <a:effectLst/>
                        <a:latin typeface="+mn-lt"/>
                        <a:cs typeface="Arial" panose="020B0604020202020204" pitchFamily="34" charset="0"/>
                      </a:endParaRP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smtClean="0">
                          <a:solidFill>
                            <a:srgbClr val="000000"/>
                          </a:solidFill>
                          <a:effectLst/>
                          <a:latin typeface="+mn-lt"/>
                          <a:cs typeface="Arial" panose="020B0604020202020204" pitchFamily="34" charset="0"/>
                        </a:rPr>
                        <a:t>CMWF avg.</a:t>
                      </a:r>
                      <a:endParaRPr lang="en-CA" sz="1300" b="1" i="0" u="none" strike="noStrike" dirty="0">
                        <a:solidFill>
                          <a:srgbClr val="000000"/>
                        </a:solidFill>
                        <a:effectLst/>
                        <a:latin typeface="+mn-lt"/>
                        <a:cs typeface="Arial" panose="020B0604020202020204" pitchFamily="34" charset="0"/>
                      </a:endParaRPr>
                    </a:p>
                  </a:txBody>
                  <a:tcPr marL="72000" marR="36000" marT="72000" marB="72000" anchor="b">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0">
                <a:tc>
                  <a:txBody>
                    <a:bodyPr/>
                    <a:lstStyle/>
                    <a:p>
                      <a:pPr algn="l"/>
                      <a:r>
                        <a:rPr lang="en-CA" sz="1300" b="0" i="0" dirty="0" smtClean="0">
                          <a:latin typeface="+mn-lt"/>
                          <a:cs typeface="Arial" panose="020B0604020202020204" pitchFamily="34" charset="0"/>
                        </a:rPr>
                        <a:t>Were you involved as much as you wanted in decisions about your care and treatment? </a:t>
                      </a:r>
                      <a:r>
                        <a:rPr lang="en-CA" sz="1300" b="0" i="1" dirty="0" smtClean="0">
                          <a:latin typeface="+mn-lt"/>
                          <a:cs typeface="Arial" panose="020B0604020202020204" pitchFamily="34" charset="0"/>
                        </a:rPr>
                        <a:t>(Yes, definitely)</a:t>
                      </a:r>
                      <a:endParaRPr lang="en-CA" sz="1300" b="0" i="1" dirty="0">
                        <a:latin typeface="+mn-lt"/>
                        <a:cs typeface="Arial" panose="020B0604020202020204" pitchFamily="34" charset="0"/>
                      </a:endParaRPr>
                    </a:p>
                  </a:txBody>
                  <a:tcPr marL="73152" marR="45720" marT="73152" marB="73152"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100" b="0" i="0" u="none" strike="noStrike" kern="1200" dirty="0">
                          <a:solidFill>
                            <a:srgbClr val="000000"/>
                          </a:solidFill>
                          <a:effectLst/>
                          <a:latin typeface="Arial" panose="020B0604020202020204" pitchFamily="34" charset="0"/>
                          <a:ea typeface="+mn-ea"/>
                          <a:cs typeface="Arial" panose="020B0604020202020204" pitchFamily="34" charset="0"/>
                        </a:rPr>
                        <a:t>68%</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100" b="0" i="0" u="none" strike="noStrike" kern="1200" dirty="0">
                          <a:solidFill>
                            <a:srgbClr val="000000"/>
                          </a:solidFill>
                          <a:effectLst/>
                          <a:latin typeface="Arial" panose="020B0604020202020204" pitchFamily="34" charset="0"/>
                          <a:ea typeface="+mn-ea"/>
                          <a:cs typeface="Arial" panose="020B0604020202020204" pitchFamily="34" charset="0"/>
                        </a:rPr>
                        <a:t>61%</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100" b="0" i="0" u="none" strike="noStrike" kern="1200" dirty="0">
                          <a:solidFill>
                            <a:srgbClr val="000000"/>
                          </a:solidFill>
                          <a:effectLst/>
                          <a:latin typeface="Arial" panose="020B0604020202020204" pitchFamily="34" charset="0"/>
                          <a:ea typeface="+mn-ea"/>
                          <a:cs typeface="Arial" panose="020B0604020202020204" pitchFamily="34" charset="0"/>
                        </a:rPr>
                        <a:t>41%</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100" b="0" i="0" u="none" strike="noStrike" kern="1200" dirty="0">
                          <a:solidFill>
                            <a:srgbClr val="000000"/>
                          </a:solidFill>
                          <a:effectLst/>
                          <a:latin typeface="Arial" panose="020B0604020202020204" pitchFamily="34" charset="0"/>
                          <a:ea typeface="+mn-ea"/>
                          <a:cs typeface="Arial" panose="020B0604020202020204" pitchFamily="34" charset="0"/>
                        </a:rPr>
                        <a:t>61%</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100" b="0" i="0" u="none" strike="noStrike" kern="1200" dirty="0">
                          <a:solidFill>
                            <a:srgbClr val="000000"/>
                          </a:solidFill>
                          <a:effectLst/>
                          <a:latin typeface="Arial" panose="020B0604020202020204" pitchFamily="34" charset="0"/>
                          <a:ea typeface="+mn-ea"/>
                          <a:cs typeface="Arial" panose="020B0604020202020204" pitchFamily="34" charset="0"/>
                        </a:rPr>
                        <a:t>66%</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100" b="0" i="0" u="none" strike="noStrike" kern="1200" dirty="0">
                          <a:solidFill>
                            <a:srgbClr val="000000"/>
                          </a:solidFill>
                          <a:effectLst/>
                          <a:latin typeface="Arial" panose="020B0604020202020204" pitchFamily="34" charset="0"/>
                          <a:ea typeface="+mn-ea"/>
                          <a:cs typeface="Arial" panose="020B0604020202020204" pitchFamily="34" charset="0"/>
                        </a:rPr>
                        <a:t>51%</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en-CA" sz="1100" b="0" i="0" u="none" strike="noStrike" kern="1200" dirty="0">
                          <a:solidFill>
                            <a:srgbClr val="000000"/>
                          </a:solidFill>
                          <a:effectLst/>
                          <a:latin typeface="Arial" panose="020B0604020202020204" pitchFamily="34" charset="0"/>
                          <a:ea typeface="+mn-ea"/>
                          <a:cs typeface="Arial" panose="020B0604020202020204" pitchFamily="34" charset="0"/>
                        </a:rPr>
                        <a:t>50%</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100" b="0" i="0" u="none" strike="noStrike" kern="1200" dirty="0">
                          <a:solidFill>
                            <a:srgbClr val="000000"/>
                          </a:solidFill>
                          <a:effectLst/>
                          <a:latin typeface="Arial" panose="020B0604020202020204" pitchFamily="34" charset="0"/>
                          <a:ea typeface="+mn-ea"/>
                          <a:cs typeface="Arial" panose="020B0604020202020204" pitchFamily="34" charset="0"/>
                        </a:rPr>
                        <a:t>65%</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100" b="0" i="0" u="none" strike="noStrike" kern="1200" dirty="0">
                          <a:solidFill>
                            <a:srgbClr val="000000"/>
                          </a:solidFill>
                          <a:effectLst/>
                          <a:latin typeface="Arial" panose="020B0604020202020204" pitchFamily="34" charset="0"/>
                          <a:ea typeface="+mn-ea"/>
                          <a:cs typeface="Arial" panose="020B0604020202020204" pitchFamily="34" charset="0"/>
                        </a:rPr>
                        <a:t>63%</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100" b="0" i="0" u="none" strike="noStrike" kern="1200" dirty="0">
                          <a:solidFill>
                            <a:srgbClr val="000000"/>
                          </a:solidFill>
                          <a:effectLst/>
                          <a:latin typeface="Arial" panose="020B0604020202020204" pitchFamily="34" charset="0"/>
                          <a:ea typeface="+mn-ea"/>
                          <a:cs typeface="Arial" panose="020B0604020202020204" pitchFamily="34" charset="0"/>
                        </a:rPr>
                        <a:t>56%</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100" b="0" i="0" u="none" strike="noStrike" kern="1200" dirty="0">
                          <a:solidFill>
                            <a:srgbClr val="000000"/>
                          </a:solidFill>
                          <a:effectLst/>
                          <a:latin typeface="Arial" panose="020B0604020202020204" pitchFamily="34" charset="0"/>
                          <a:ea typeface="+mn-ea"/>
                          <a:cs typeface="Arial" panose="020B0604020202020204" pitchFamily="34" charset="0"/>
                        </a:rPr>
                        <a:t>58%</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100" b="0" i="0" u="none" strike="noStrike" dirty="0">
                          <a:solidFill>
                            <a:schemeClr val="bg1"/>
                          </a:solidFill>
                          <a:effectLst/>
                          <a:latin typeface="Arial" panose="020B0604020202020204" pitchFamily="34" charset="0"/>
                          <a:cs typeface="Arial" panose="020B0604020202020204" pitchFamily="34" charset="0"/>
                        </a:rPr>
                        <a:t>61%</a:t>
                      </a:r>
                    </a:p>
                  </a:txBody>
                  <a:tcPr marL="72000" marR="36000" marT="72000" marB="72000" anchor="ctr">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0000"/>
                    </a:solidFill>
                  </a:tcPr>
                </a:tc>
                <a:extLst>
                  <a:ext uri="{0D108BD9-81ED-4DB2-BD59-A6C34878D82A}">
                    <a16:rowId xmlns:a16="http://schemas.microsoft.com/office/drawing/2014/main" xmlns="" val="10001"/>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CA" sz="1300" b="0" i="0" dirty="0" smtClean="0">
                          <a:latin typeface="+mn-lt"/>
                          <a:cs typeface="Arial" panose="020B0604020202020204" pitchFamily="34" charset="0"/>
                        </a:rPr>
                        <a:t>During this hospital stay,</a:t>
                      </a:r>
                      <a:br>
                        <a:rPr lang="en-CA" sz="1300" b="0" i="0" dirty="0" smtClean="0">
                          <a:latin typeface="+mn-lt"/>
                          <a:cs typeface="Arial" panose="020B0604020202020204" pitchFamily="34" charset="0"/>
                        </a:rPr>
                      </a:br>
                      <a:r>
                        <a:rPr lang="en-CA" sz="1300" b="0" i="0" dirty="0" smtClean="0">
                          <a:latin typeface="+mn-lt"/>
                          <a:cs typeface="Arial" panose="020B0604020202020204" pitchFamily="34" charset="0"/>
                        </a:rPr>
                        <a:t>how often did doctors</a:t>
                      </a:r>
                      <a:br>
                        <a:rPr lang="en-CA" sz="1300" b="0" i="0" dirty="0" smtClean="0">
                          <a:latin typeface="+mn-lt"/>
                          <a:cs typeface="Arial" panose="020B0604020202020204" pitchFamily="34" charset="0"/>
                        </a:rPr>
                      </a:br>
                      <a:r>
                        <a:rPr lang="en-CA" sz="1300" b="0" i="0" dirty="0" smtClean="0">
                          <a:latin typeface="+mn-lt"/>
                          <a:cs typeface="Arial" panose="020B0604020202020204" pitchFamily="34" charset="0"/>
                        </a:rPr>
                        <a:t>treat you with courtesy</a:t>
                      </a:r>
                      <a:br>
                        <a:rPr lang="en-CA" sz="1300" b="0" i="0" dirty="0" smtClean="0">
                          <a:latin typeface="+mn-lt"/>
                          <a:cs typeface="Arial" panose="020B0604020202020204" pitchFamily="34" charset="0"/>
                        </a:rPr>
                      </a:br>
                      <a:r>
                        <a:rPr lang="en-CA" sz="1300" b="0" i="0" dirty="0" smtClean="0">
                          <a:latin typeface="+mn-lt"/>
                          <a:cs typeface="Arial" panose="020B0604020202020204" pitchFamily="34" charset="0"/>
                        </a:rPr>
                        <a:t>and respect? </a:t>
                      </a:r>
                      <a:r>
                        <a:rPr lang="en-CA" sz="1300" b="0" i="1" dirty="0" smtClean="0">
                          <a:latin typeface="+mn-lt"/>
                          <a:cs typeface="Arial" panose="020B0604020202020204" pitchFamily="34" charset="0"/>
                        </a:rPr>
                        <a:t>(Always)</a:t>
                      </a:r>
                      <a:endParaRPr lang="en-CA" sz="1300" b="0" i="0" u="none" strike="noStrike" dirty="0">
                        <a:solidFill>
                          <a:srgbClr val="000000"/>
                        </a:solidFill>
                        <a:effectLst/>
                        <a:latin typeface="+mn-lt"/>
                        <a:cs typeface="Arial" panose="020B0604020202020204" pitchFamily="34" charset="0"/>
                      </a:endParaRPr>
                    </a:p>
                  </a:txBody>
                  <a:tcPr marL="72000" marR="0" marT="72000" marB="7200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77%</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67%</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56%</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74%</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glow rad="254000">
                              <a:srgbClr val="00A199"/>
                            </a:glow>
                          </a:effectLst>
                          <a:latin typeface="Arial" panose="020B0604020202020204" pitchFamily="34" charset="0"/>
                          <a:cs typeface="Arial" panose="020B0604020202020204" pitchFamily="34" charset="0"/>
                        </a:rPr>
                        <a:t>85%</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68%</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72%</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83%</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64%</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79%</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73%</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FFFFFF"/>
                          </a:solidFill>
                          <a:effectLst/>
                          <a:latin typeface="Arial" panose="020B0604020202020204" pitchFamily="34" charset="0"/>
                          <a:cs typeface="Arial" panose="020B0604020202020204" pitchFamily="34" charset="0"/>
                        </a:rPr>
                        <a:t>73%</a:t>
                      </a:r>
                    </a:p>
                  </a:txBody>
                  <a:tcPr marL="72000" marR="36000" marT="72000" marB="72000" anchor="ctr">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0000"/>
                    </a:solidFill>
                  </a:tcPr>
                </a:tc>
                <a:extLst>
                  <a:ext uri="{0D108BD9-81ED-4DB2-BD59-A6C34878D82A}">
                    <a16:rowId xmlns:a16="http://schemas.microsoft.com/office/drawing/2014/main" xmlns="" val="10002"/>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CA" sz="1300" b="0" i="0" dirty="0" smtClean="0">
                          <a:latin typeface="+mn-lt"/>
                          <a:cs typeface="Arial" panose="020B0604020202020204" pitchFamily="34" charset="0"/>
                        </a:rPr>
                        <a:t>During this hospital stay,</a:t>
                      </a:r>
                      <a:br>
                        <a:rPr lang="en-CA" sz="1300" b="0" i="0" dirty="0" smtClean="0">
                          <a:latin typeface="+mn-lt"/>
                          <a:cs typeface="Arial" panose="020B0604020202020204" pitchFamily="34" charset="0"/>
                        </a:rPr>
                      </a:br>
                      <a:r>
                        <a:rPr lang="en-CA" sz="1300" b="0" i="0" dirty="0" smtClean="0">
                          <a:latin typeface="+mn-lt"/>
                          <a:cs typeface="Arial" panose="020B0604020202020204" pitchFamily="34" charset="0"/>
                        </a:rPr>
                        <a:t>how often did nurses</a:t>
                      </a:r>
                      <a:br>
                        <a:rPr lang="en-CA" sz="1300" b="0" i="0" dirty="0" smtClean="0">
                          <a:latin typeface="+mn-lt"/>
                          <a:cs typeface="Arial" panose="020B0604020202020204" pitchFamily="34" charset="0"/>
                        </a:rPr>
                      </a:br>
                      <a:r>
                        <a:rPr lang="en-CA" sz="1300" b="0" i="0" dirty="0" smtClean="0">
                          <a:latin typeface="+mn-lt"/>
                          <a:cs typeface="Arial" panose="020B0604020202020204" pitchFamily="34" charset="0"/>
                        </a:rPr>
                        <a:t>treat you with courtesy</a:t>
                      </a:r>
                      <a:br>
                        <a:rPr lang="en-CA" sz="1300" b="0" i="0" dirty="0" smtClean="0">
                          <a:latin typeface="+mn-lt"/>
                          <a:cs typeface="Arial" panose="020B0604020202020204" pitchFamily="34" charset="0"/>
                        </a:rPr>
                      </a:br>
                      <a:r>
                        <a:rPr lang="en-CA" sz="1300" b="0" i="0" dirty="0" smtClean="0">
                          <a:latin typeface="+mn-lt"/>
                          <a:cs typeface="Arial" panose="020B0604020202020204" pitchFamily="34" charset="0"/>
                        </a:rPr>
                        <a:t>and respect? </a:t>
                      </a:r>
                      <a:r>
                        <a:rPr lang="en-CA" sz="1300" b="0" i="1" dirty="0" smtClean="0">
                          <a:latin typeface="+mn-lt"/>
                          <a:cs typeface="Arial" panose="020B0604020202020204" pitchFamily="34" charset="0"/>
                        </a:rPr>
                        <a:t>(Always)</a:t>
                      </a:r>
                      <a:endParaRPr lang="en-CA" sz="1300" b="0" i="0" u="none" strike="noStrike" dirty="0">
                        <a:solidFill>
                          <a:srgbClr val="000000"/>
                        </a:solidFill>
                        <a:effectLst/>
                        <a:latin typeface="+mn-lt"/>
                        <a:cs typeface="Arial" panose="020B0604020202020204" pitchFamily="34" charset="0"/>
                      </a:endParaRPr>
                    </a:p>
                  </a:txBody>
                  <a:tcPr marL="72000" marR="0" marT="72000" marB="7200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59%</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51%</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52%</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62%</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glow rad="254000">
                              <a:srgbClr val="00A199"/>
                            </a:glow>
                          </a:effectLst>
                          <a:latin typeface="Arial" panose="020B0604020202020204" pitchFamily="34" charset="0"/>
                          <a:cs typeface="Arial" panose="020B0604020202020204" pitchFamily="34" charset="0"/>
                        </a:rPr>
                        <a:t>84%</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60%</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58%</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71%</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48%</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67%</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en-CA" sz="1100" b="0" i="0" u="none" strike="noStrike" dirty="0">
                          <a:solidFill>
                            <a:srgbClr val="000000"/>
                          </a:solidFill>
                          <a:effectLst/>
                          <a:latin typeface="Arial" panose="020B0604020202020204" pitchFamily="34" charset="0"/>
                          <a:cs typeface="Arial" panose="020B0604020202020204" pitchFamily="34" charset="0"/>
                        </a:rPr>
                        <a:t>65%</a:t>
                      </a: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rtl="0" fontAlgn="b"/>
                      <a:r>
                        <a:rPr lang="en-CA" sz="1100" b="0" i="0" u="none" strike="noStrike" dirty="0">
                          <a:solidFill>
                            <a:srgbClr val="FFFFFF"/>
                          </a:solidFill>
                          <a:effectLst/>
                          <a:latin typeface="Arial" panose="020B0604020202020204" pitchFamily="34" charset="0"/>
                          <a:cs typeface="Arial" panose="020B0604020202020204" pitchFamily="34" charset="0"/>
                        </a:rPr>
                        <a:t>71%</a:t>
                      </a:r>
                    </a:p>
                  </a:txBody>
                  <a:tcPr marL="72000" marR="36000" marT="72000" marB="72000" anchor="ctr">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0000"/>
                    </a:solidFill>
                  </a:tcPr>
                </a:tc>
                <a:extLst>
                  <a:ext uri="{0D108BD9-81ED-4DB2-BD59-A6C34878D82A}">
                    <a16:rowId xmlns:a16="http://schemas.microsoft.com/office/drawing/2014/main" xmlns="" val="10003"/>
                  </a:ext>
                </a:extLst>
              </a:tr>
            </a:tbl>
          </a:graphicData>
        </a:graphic>
      </p:graphicFrame>
      <p:sp>
        <p:nvSpPr>
          <p:cNvPr id="3" name="TextBox 2"/>
          <p:cNvSpPr txBox="1"/>
          <p:nvPr/>
        </p:nvSpPr>
        <p:spPr>
          <a:xfrm>
            <a:off x="485775" y="5374377"/>
            <a:ext cx="3672408" cy="369332"/>
          </a:xfrm>
          <a:prstGeom prst="rect">
            <a:avLst/>
          </a:prstGeom>
          <a:noFill/>
        </p:spPr>
        <p:txBody>
          <a:bodyPr wrap="square" lIns="54864" rtlCol="0">
            <a:spAutoFit/>
          </a:bodyPr>
          <a:lstStyle/>
          <a:p>
            <a:r>
              <a:rPr lang="en-CA" sz="900" b="1" dirty="0" smtClean="0">
                <a:latin typeface="Arial" panose="020B0604020202020204" pitchFamily="34" charset="0"/>
                <a:cs typeface="Arial" panose="020B0604020202020204" pitchFamily="34" charset="0"/>
              </a:rPr>
              <a:t>Note</a:t>
            </a:r>
          </a:p>
          <a:p>
            <a:r>
              <a:rPr lang="en-CA" sz="900" dirty="0" smtClean="0">
                <a:latin typeface="Arial" panose="020B0604020202020204" pitchFamily="34" charset="0"/>
                <a:cs typeface="Arial" panose="020B0604020202020204" pitchFamily="34" charset="0"/>
              </a:rPr>
              <a:t>* Sample size was less than 30. Please interpret with caution.</a:t>
            </a:r>
            <a:endParaRPr lang="en-CA" sz="900" dirty="0">
              <a:latin typeface="Arial" panose="020B0604020202020204" pitchFamily="34" charset="0"/>
              <a:cs typeface="Arial" panose="020B0604020202020204" pitchFamily="34" charset="0"/>
            </a:endParaRPr>
          </a:p>
        </p:txBody>
      </p:sp>
      <p:grpSp>
        <p:nvGrpSpPr>
          <p:cNvPr id="15" name="Group 2"/>
          <p:cNvGrpSpPr/>
          <p:nvPr/>
        </p:nvGrpSpPr>
        <p:grpSpPr>
          <a:xfrm>
            <a:off x="448902" y="6176108"/>
            <a:ext cx="4324789" cy="261623"/>
            <a:chOff x="1559256" y="5157193"/>
            <a:chExt cx="4324789" cy="253467"/>
          </a:xfrm>
        </p:grpSpPr>
        <p:grpSp>
          <p:nvGrpSpPr>
            <p:cNvPr id="16" name="Group 3"/>
            <p:cNvGrpSpPr/>
            <p:nvPr/>
          </p:nvGrpSpPr>
          <p:grpSpPr>
            <a:xfrm>
              <a:off x="1559256" y="5157203"/>
              <a:ext cx="1598406" cy="253455"/>
              <a:chOff x="2989195" y="6289577"/>
              <a:chExt cx="1741128" cy="264692"/>
            </a:xfrm>
          </p:grpSpPr>
          <p:sp>
            <p:nvSpPr>
              <p:cNvPr id="33"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34"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17" name="Group 5"/>
            <p:cNvGrpSpPr/>
            <p:nvPr/>
          </p:nvGrpSpPr>
          <p:grpSpPr>
            <a:xfrm>
              <a:off x="2918782" y="5157206"/>
              <a:ext cx="1453097" cy="253454"/>
              <a:chOff x="4402330" y="6289581"/>
              <a:chExt cx="1741127" cy="264691"/>
            </a:xfrm>
          </p:grpSpPr>
          <p:sp>
            <p:nvSpPr>
              <p:cNvPr id="31"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32" name="Oval 11"/>
              <p:cNvSpPr/>
              <p:nvPr/>
            </p:nvSpPr>
            <p:spPr>
              <a:xfrm>
                <a:off x="4402330"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28" name="Group 7"/>
            <p:cNvGrpSpPr/>
            <p:nvPr/>
          </p:nvGrpSpPr>
          <p:grpSpPr>
            <a:xfrm>
              <a:off x="4430950" y="5157193"/>
              <a:ext cx="1453095" cy="253454"/>
              <a:chOff x="5966949" y="6289568"/>
              <a:chExt cx="1741125" cy="264691"/>
            </a:xfrm>
          </p:grpSpPr>
          <p:sp>
            <p:nvSpPr>
              <p:cNvPr id="29"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30" name="Oval 9"/>
              <p:cNvSpPr/>
              <p:nvPr/>
            </p:nvSpPr>
            <p:spPr>
              <a:xfrm>
                <a:off x="5966949"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205867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Most hospital patients report comprehensive </a:t>
            </a:r>
            <a:r>
              <a:rPr lang="en-CA" smtClean="0"/>
              <a:t>discharge planning</a:t>
            </a:r>
            <a:endParaRPr lang="en-CA" dirty="0"/>
          </a:p>
        </p:txBody>
      </p:sp>
      <p:graphicFrame>
        <p:nvGraphicFramePr>
          <p:cNvPr id="35" name="Table 3"/>
          <p:cNvGraphicFramePr>
            <a:graphicFrameLocks noGrp="1"/>
          </p:cNvGraphicFramePr>
          <p:nvPr>
            <p:extLst>
              <p:ext uri="{D42A27DB-BD31-4B8C-83A1-F6EECF244321}">
                <p14:modId xmlns:p14="http://schemas.microsoft.com/office/powerpoint/2010/main" val="4119899777"/>
              </p:ext>
            </p:extLst>
          </p:nvPr>
        </p:nvGraphicFramePr>
        <p:xfrm>
          <a:off x="488827" y="1988840"/>
          <a:ext cx="7107509" cy="2605170"/>
        </p:xfrm>
        <a:graphic>
          <a:graphicData uri="http://schemas.openxmlformats.org/drawingml/2006/table">
            <a:tbl>
              <a:tblPr firstRow="1" bandRow="1">
                <a:tableStyleId>{2D5ABB26-0587-4C30-8999-92F81FD0307C}</a:tableStyleId>
              </a:tblPr>
              <a:tblGrid>
                <a:gridCol w="4587229">
                  <a:extLst>
                    <a:ext uri="{9D8B030D-6E8A-4147-A177-3AD203B41FA5}">
                      <a16:colId xmlns:a16="http://schemas.microsoft.com/office/drawing/2014/main" xmlns="" val="20000"/>
                    </a:ext>
                  </a:extLst>
                </a:gridCol>
                <a:gridCol w="1080120">
                  <a:extLst>
                    <a:ext uri="{9D8B030D-6E8A-4147-A177-3AD203B41FA5}">
                      <a16:colId xmlns:a16="http://schemas.microsoft.com/office/drawing/2014/main" xmlns="" val="20001"/>
                    </a:ext>
                  </a:extLst>
                </a:gridCol>
                <a:gridCol w="1440160">
                  <a:extLst>
                    <a:ext uri="{9D8B030D-6E8A-4147-A177-3AD203B41FA5}">
                      <a16:colId xmlns:a16="http://schemas.microsoft.com/office/drawing/2014/main" xmlns="" val="20002"/>
                    </a:ext>
                  </a:extLst>
                </a:gridCol>
              </a:tblGrid>
              <a:tr h="0">
                <a:tc>
                  <a:txBody>
                    <a:bodyPr/>
                    <a:lstStyle/>
                    <a:p>
                      <a:r>
                        <a:rPr lang="en-US" sz="1300" b="1" i="0" dirty="0" smtClean="0">
                          <a:latin typeface="+mn-lt"/>
                          <a:cs typeface="Arial" panose="020B0604020202020204" pitchFamily="34" charset="0"/>
                        </a:rPr>
                        <a:t>When you left the hospital,</a:t>
                      </a:r>
                    </a:p>
                  </a:txBody>
                  <a:tcPr marL="73152" marR="73152" marT="73152" marB="73152" anchor="b">
                    <a:solidFill>
                      <a:srgbClr val="DDDD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300" b="1" kern="1200" dirty="0" smtClean="0">
                          <a:solidFill>
                            <a:schemeClr val="tx1"/>
                          </a:solidFill>
                          <a:latin typeface="+mn-lt"/>
                          <a:ea typeface="+mn-ea"/>
                          <a:cs typeface="Arial" panose="020B0604020202020204" pitchFamily="34" charset="0"/>
                        </a:rPr>
                        <a:t>Canada</a:t>
                      </a:r>
                    </a:p>
                  </a:txBody>
                  <a:tcPr marL="73152" marR="73152" marT="73152" marB="73152" anchor="b">
                    <a:solidFill>
                      <a:srgbClr val="DDDD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300" b="1" kern="1200" dirty="0" smtClean="0">
                          <a:solidFill>
                            <a:schemeClr val="tx1"/>
                          </a:solidFill>
                          <a:latin typeface="+mn-lt"/>
                          <a:ea typeface="+mn-ea"/>
                          <a:cs typeface="Arial" panose="020B0604020202020204" pitchFamily="34" charset="0"/>
                        </a:rPr>
                        <a:t>CMWF average</a:t>
                      </a:r>
                    </a:p>
                  </a:txBody>
                  <a:tcPr marL="73152" marR="73152" marT="73152" marB="73152" anchor="b">
                    <a:solidFill>
                      <a:srgbClr val="DDDDDD"/>
                    </a:solidFill>
                  </a:tcPr>
                </a:tc>
                <a:extLst>
                  <a:ext uri="{0D108BD9-81ED-4DB2-BD59-A6C34878D82A}">
                    <a16:rowId xmlns:a16="http://schemas.microsoft.com/office/drawing/2014/main" xmlns="" val="10000"/>
                  </a:ext>
                </a:extLst>
              </a:tr>
              <a:tr h="753582">
                <a:tc>
                  <a:txBody>
                    <a:bodyPr/>
                    <a:lstStyle/>
                    <a:p>
                      <a:pPr marL="687600" lvl="1"/>
                      <a:r>
                        <a:rPr lang="en-CA" sz="1300" i="0" dirty="0" smtClean="0">
                          <a:latin typeface="+mn-lt"/>
                          <a:cs typeface="Arial" panose="020B0604020202020204" pitchFamily="34" charset="0"/>
                        </a:rPr>
                        <a:t>Did someone discuss with you the purpose of taking each of your medications?</a:t>
                      </a:r>
                      <a:endParaRPr lang="en-CA" sz="1300" i="0" dirty="0">
                        <a:latin typeface="+mn-lt"/>
                        <a:cs typeface="Arial" panose="020B0604020202020204" pitchFamily="34" charset="0"/>
                      </a:endParaRPr>
                    </a:p>
                  </a:txBody>
                  <a:tcPr marL="73152" marR="73152" marT="54864" marB="54864" anchor="ctr">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latin typeface="Arial" panose="020B0604020202020204" pitchFamily="34" charset="0"/>
                        <a:cs typeface="Arial" panose="020B0604020202020204" pitchFamily="34" charset="0"/>
                      </a:endParaRPr>
                    </a:p>
                  </a:txBody>
                  <a:tcPr marL="73152" marR="73152" marT="73152" marB="73152">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latin typeface="Arial" panose="020B0604020202020204" pitchFamily="34" charset="0"/>
                        <a:cs typeface="Arial" panose="020B0604020202020204" pitchFamily="34" charset="0"/>
                      </a:endParaRPr>
                    </a:p>
                  </a:txBody>
                  <a:tcPr marL="73152" marR="73152" marT="73152" marB="73152">
                    <a:lnB w="6350" cap="flat" cmpd="sng" algn="ctr">
                      <a:solidFill>
                        <a:srgbClr val="969696"/>
                      </a:solidFill>
                      <a:prstDash val="solid"/>
                      <a:round/>
                      <a:headEnd type="none" w="med" len="med"/>
                      <a:tailEnd type="none" w="med" len="med"/>
                    </a:lnB>
                  </a:tcPr>
                </a:tc>
                <a:extLst>
                  <a:ext uri="{0D108BD9-81ED-4DB2-BD59-A6C34878D82A}">
                    <a16:rowId xmlns:a16="http://schemas.microsoft.com/office/drawing/2014/main" xmlns="" val="10001"/>
                  </a:ext>
                </a:extLst>
              </a:tr>
              <a:tr h="753582">
                <a:tc>
                  <a:txBody>
                    <a:bodyPr/>
                    <a:lstStyle/>
                    <a:p>
                      <a:pPr marL="687600" lvl="1"/>
                      <a:r>
                        <a:rPr lang="en-CA" sz="1300" i="0" dirty="0" smtClean="0">
                          <a:latin typeface="+mn-lt"/>
                          <a:cs typeface="Arial" panose="020B0604020202020204" pitchFamily="34" charset="0"/>
                        </a:rPr>
                        <a:t>Did the hospital make arrangements for or make sure</a:t>
                      </a:r>
                      <a:br>
                        <a:rPr lang="en-CA" sz="1300" i="0" dirty="0" smtClean="0">
                          <a:latin typeface="+mn-lt"/>
                          <a:cs typeface="Arial" panose="020B0604020202020204" pitchFamily="34" charset="0"/>
                        </a:rPr>
                      </a:br>
                      <a:r>
                        <a:rPr lang="en-CA" sz="1300" i="0" dirty="0" smtClean="0">
                          <a:latin typeface="+mn-lt"/>
                          <a:cs typeface="Arial" panose="020B0604020202020204" pitchFamily="34" charset="0"/>
                        </a:rPr>
                        <a:t>you had follow-up care with a doctor or other health</a:t>
                      </a:r>
                      <a:br>
                        <a:rPr lang="en-CA" sz="1300" i="0" dirty="0" smtClean="0">
                          <a:latin typeface="+mn-lt"/>
                          <a:cs typeface="Arial" panose="020B0604020202020204" pitchFamily="34" charset="0"/>
                        </a:rPr>
                      </a:br>
                      <a:r>
                        <a:rPr lang="en-CA" sz="1300" i="0" dirty="0" smtClean="0">
                          <a:latin typeface="+mn-lt"/>
                          <a:cs typeface="Arial" panose="020B0604020202020204" pitchFamily="34" charset="0"/>
                        </a:rPr>
                        <a:t>care professional?</a:t>
                      </a:r>
                    </a:p>
                  </a:txBody>
                  <a:tcPr marL="73152" marR="73152" marT="54864" marB="54864" anchor="ct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latin typeface="Arial" panose="020B0604020202020204" pitchFamily="34" charset="0"/>
                        <a:cs typeface="Arial" panose="020B0604020202020204" pitchFamily="34" charset="0"/>
                      </a:endParaRPr>
                    </a:p>
                  </a:txBody>
                  <a:tcPr marL="73152" marR="73152" marT="73152" marB="73152">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latin typeface="Arial" panose="020B0604020202020204" pitchFamily="34" charset="0"/>
                        <a:cs typeface="Arial" panose="020B0604020202020204" pitchFamily="34" charset="0"/>
                      </a:endParaRPr>
                    </a:p>
                  </a:txBody>
                  <a:tcPr marL="73152" marR="73152" marT="73152" marB="73152">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extLst>
                  <a:ext uri="{0D108BD9-81ED-4DB2-BD59-A6C34878D82A}">
                    <a16:rowId xmlns:a16="http://schemas.microsoft.com/office/drawing/2014/main" xmlns="" val="10002"/>
                  </a:ext>
                </a:extLst>
              </a:tr>
              <a:tr h="753582">
                <a:tc>
                  <a:txBody>
                    <a:bodyPr/>
                    <a:lstStyle/>
                    <a:p>
                      <a:pPr marL="687600" lvl="1"/>
                      <a:r>
                        <a:rPr lang="en-CA" sz="1300" i="0" dirty="0" smtClean="0">
                          <a:latin typeface="+mn-lt"/>
                          <a:cs typeface="Arial" panose="020B0604020202020204" pitchFamily="34" charset="0"/>
                        </a:rPr>
                        <a:t>Did you receive written information on what to do when you returned home and what symptoms to</a:t>
                      </a:r>
                      <a:br>
                        <a:rPr lang="en-CA" sz="1300" i="0" dirty="0" smtClean="0">
                          <a:latin typeface="+mn-lt"/>
                          <a:cs typeface="Arial" panose="020B0604020202020204" pitchFamily="34" charset="0"/>
                        </a:rPr>
                      </a:br>
                      <a:r>
                        <a:rPr lang="en-CA" sz="1300" i="0" dirty="0" smtClean="0">
                          <a:latin typeface="+mn-lt"/>
                          <a:cs typeface="Arial" panose="020B0604020202020204" pitchFamily="34" charset="0"/>
                        </a:rPr>
                        <a:t>watch for?</a:t>
                      </a:r>
                    </a:p>
                  </a:txBody>
                  <a:tcPr marL="73152" marR="73152" marT="54864" marB="54864" anchor="ct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latin typeface="Arial" panose="020B0604020202020204" pitchFamily="34" charset="0"/>
                        <a:cs typeface="Arial" panose="020B0604020202020204" pitchFamily="34" charset="0"/>
                      </a:endParaRPr>
                    </a:p>
                  </a:txBody>
                  <a:tcPr marL="73152" marR="73152" marT="73152" marB="73152">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latin typeface="Arial" panose="020B0604020202020204" pitchFamily="34" charset="0"/>
                        <a:cs typeface="Arial" panose="020B0604020202020204" pitchFamily="34" charset="0"/>
                      </a:endParaRPr>
                    </a:p>
                  </a:txBody>
                  <a:tcPr marL="73152" marR="73152" marT="73152" marB="73152">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grpSp>
        <p:nvGrpSpPr>
          <p:cNvPr id="36" name="Group 35"/>
          <p:cNvGrpSpPr/>
          <p:nvPr/>
        </p:nvGrpSpPr>
        <p:grpSpPr>
          <a:xfrm>
            <a:off x="5292080" y="2396275"/>
            <a:ext cx="638662" cy="638662"/>
            <a:chOff x="4862337" y="3081819"/>
            <a:chExt cx="638662" cy="638662"/>
          </a:xfrm>
          <a:solidFill>
            <a:srgbClr val="33BDB7"/>
          </a:solidFill>
        </p:grpSpPr>
        <p:sp>
          <p:nvSpPr>
            <p:cNvPr id="37" name="Oval 36"/>
            <p:cNvSpPr/>
            <p:nvPr/>
          </p:nvSpPr>
          <p:spPr>
            <a:xfrm>
              <a:off x="4862337" y="3081819"/>
              <a:ext cx="638662" cy="638662"/>
            </a:xfrm>
            <a:prstGeom prst="ellipse">
              <a:avLst/>
            </a:prstGeom>
            <a:solidFill>
              <a:srgbClr val="CFE8E3"/>
            </a:solid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solidFill>
                  <a:sysClr val="windowText" lastClr="000000"/>
                </a:solidFill>
                <a:effectLst>
                  <a:outerShdw blurRad="50800" dist="38100" dir="2700000" algn="tl" rotWithShape="0">
                    <a:prstClr val="black">
                      <a:alpha val="40000"/>
                    </a:prstClr>
                  </a:outerShdw>
                </a:effectLst>
              </a:endParaRPr>
            </a:p>
          </p:txBody>
        </p:sp>
        <p:sp>
          <p:nvSpPr>
            <p:cNvPr id="39" name="Rectangle 38"/>
            <p:cNvSpPr/>
            <p:nvPr/>
          </p:nvSpPr>
          <p:spPr>
            <a:xfrm>
              <a:off x="4862338" y="3231873"/>
              <a:ext cx="638661" cy="338554"/>
            </a:xfrm>
            <a:prstGeom prst="rect">
              <a:avLst/>
            </a:prstGeom>
            <a:noFill/>
          </p:spPr>
          <p:txBody>
            <a:bodyPr wrap="square">
              <a:spAutoFit/>
            </a:bodyPr>
            <a:lstStyle/>
            <a:p>
              <a:pPr algn="ctr"/>
              <a:r>
                <a:rPr lang="en-CA" sz="1600" b="1" dirty="0" smtClean="0">
                  <a:solidFill>
                    <a:sysClr val="windowText" lastClr="000000"/>
                  </a:solidFill>
                  <a:latin typeface="Arial" panose="020B0604020202020204" pitchFamily="34" charset="0"/>
                  <a:cs typeface="Arial" panose="020B0604020202020204" pitchFamily="34" charset="0"/>
                </a:rPr>
                <a:t>83%</a:t>
              </a:r>
              <a:endParaRPr lang="en-CA" sz="1600" b="1" dirty="0">
                <a:solidFill>
                  <a:sysClr val="windowText" lastClr="000000"/>
                </a:solidFill>
                <a:latin typeface="Arial" panose="020B0604020202020204" pitchFamily="34" charset="0"/>
                <a:cs typeface="Arial" panose="020B0604020202020204" pitchFamily="34" charset="0"/>
              </a:endParaRPr>
            </a:p>
          </p:txBody>
        </p:sp>
      </p:grpSp>
      <p:grpSp>
        <p:nvGrpSpPr>
          <p:cNvPr id="42" name="Group 41"/>
          <p:cNvGrpSpPr/>
          <p:nvPr/>
        </p:nvGrpSpPr>
        <p:grpSpPr>
          <a:xfrm>
            <a:off x="6597634" y="2396275"/>
            <a:ext cx="638662" cy="638662"/>
            <a:chOff x="6165586" y="3081819"/>
            <a:chExt cx="638662" cy="638662"/>
          </a:xfrm>
        </p:grpSpPr>
        <p:sp>
          <p:nvSpPr>
            <p:cNvPr id="43" name="Oval 42"/>
            <p:cNvSpPr/>
            <p:nvPr/>
          </p:nvSpPr>
          <p:spPr>
            <a:xfrm>
              <a:off x="6165586" y="3081819"/>
              <a:ext cx="638662" cy="638662"/>
            </a:xfrm>
            <a:prstGeom prst="ellipse">
              <a:avLst/>
            </a:prstGeom>
            <a:solidFill>
              <a:schemeClr val="tx1"/>
            </a:solid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effectLst>
                  <a:outerShdw blurRad="50800" dist="38100" dir="2700000" algn="tl" rotWithShape="0">
                    <a:prstClr val="black">
                      <a:alpha val="40000"/>
                    </a:prstClr>
                  </a:outerShdw>
                </a:effectLst>
              </a:endParaRPr>
            </a:p>
          </p:txBody>
        </p:sp>
        <p:sp>
          <p:nvSpPr>
            <p:cNvPr id="48" name="Rectangle 47"/>
            <p:cNvSpPr/>
            <p:nvPr/>
          </p:nvSpPr>
          <p:spPr>
            <a:xfrm>
              <a:off x="6165586" y="3231873"/>
              <a:ext cx="638661" cy="338554"/>
            </a:xfrm>
            <a:prstGeom prst="rect">
              <a:avLst/>
            </a:prstGeom>
            <a:noFill/>
          </p:spPr>
          <p:txBody>
            <a:bodyPr wrap="square">
              <a:spAutoFit/>
            </a:bodyPr>
            <a:lstStyle/>
            <a:p>
              <a:pPr algn="ctr"/>
              <a:r>
                <a:rPr lang="en-CA" sz="1600" b="1" dirty="0" smtClean="0">
                  <a:solidFill>
                    <a:schemeClr val="bg1"/>
                  </a:solidFill>
                  <a:latin typeface="Arial" panose="020B0604020202020204" pitchFamily="34" charset="0"/>
                  <a:cs typeface="Arial" panose="020B0604020202020204" pitchFamily="34" charset="0"/>
                </a:rPr>
                <a:t>82%</a:t>
              </a:r>
              <a:endParaRPr lang="en-CA" sz="1600" b="1" dirty="0">
                <a:solidFill>
                  <a:schemeClr val="bg1"/>
                </a:solidFill>
                <a:latin typeface="Arial" panose="020B0604020202020204" pitchFamily="34" charset="0"/>
                <a:cs typeface="Arial" panose="020B0604020202020204" pitchFamily="34" charset="0"/>
              </a:endParaRPr>
            </a:p>
          </p:txBody>
        </p:sp>
      </p:grpSp>
      <p:grpSp>
        <p:nvGrpSpPr>
          <p:cNvPr id="49" name="Group 48"/>
          <p:cNvGrpSpPr/>
          <p:nvPr/>
        </p:nvGrpSpPr>
        <p:grpSpPr>
          <a:xfrm>
            <a:off x="5292080" y="3154570"/>
            <a:ext cx="638662" cy="638662"/>
            <a:chOff x="5511209" y="3241436"/>
            <a:chExt cx="638662" cy="638662"/>
          </a:xfrm>
        </p:grpSpPr>
        <p:sp>
          <p:nvSpPr>
            <p:cNvPr id="50" name="Oval 49"/>
            <p:cNvSpPr/>
            <p:nvPr/>
          </p:nvSpPr>
          <p:spPr>
            <a:xfrm>
              <a:off x="5511209" y="3241436"/>
              <a:ext cx="638662" cy="638662"/>
            </a:xfrm>
            <a:prstGeom prst="ellipse">
              <a:avLst/>
            </a:prstGeom>
            <a:solidFill>
              <a:srgbClr val="CFE8E3"/>
            </a:solid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solidFill>
                  <a:sysClr val="windowText" lastClr="000000"/>
                </a:solidFill>
                <a:effectLst>
                  <a:outerShdw blurRad="50800" dist="38100" dir="2700000" algn="tl" rotWithShape="0">
                    <a:prstClr val="black">
                      <a:alpha val="40000"/>
                    </a:prstClr>
                  </a:outerShdw>
                </a:effectLst>
              </a:endParaRPr>
            </a:p>
          </p:txBody>
        </p:sp>
        <p:sp>
          <p:nvSpPr>
            <p:cNvPr id="51" name="Rectangle 50"/>
            <p:cNvSpPr/>
            <p:nvPr/>
          </p:nvSpPr>
          <p:spPr>
            <a:xfrm>
              <a:off x="5511209" y="3391490"/>
              <a:ext cx="638661" cy="338554"/>
            </a:xfrm>
            <a:prstGeom prst="rect">
              <a:avLst/>
            </a:prstGeom>
            <a:noFill/>
          </p:spPr>
          <p:txBody>
            <a:bodyPr wrap="square">
              <a:spAutoFit/>
            </a:bodyPr>
            <a:lstStyle/>
            <a:p>
              <a:pPr algn="ctr"/>
              <a:r>
                <a:rPr lang="en-CA" sz="1600" b="1" dirty="0" smtClean="0">
                  <a:solidFill>
                    <a:sysClr val="windowText" lastClr="000000"/>
                  </a:solidFill>
                  <a:latin typeface="Arial" panose="020B0604020202020204" pitchFamily="34" charset="0"/>
                  <a:cs typeface="Arial" panose="020B0604020202020204" pitchFamily="34" charset="0"/>
                </a:rPr>
                <a:t>73%</a:t>
              </a:r>
              <a:endParaRPr lang="en-CA" sz="1600" b="1" dirty="0">
                <a:solidFill>
                  <a:sysClr val="windowText" lastClr="000000"/>
                </a:solidFill>
                <a:latin typeface="Arial" panose="020B0604020202020204" pitchFamily="34" charset="0"/>
                <a:cs typeface="Arial" panose="020B0604020202020204" pitchFamily="34" charset="0"/>
              </a:endParaRPr>
            </a:p>
          </p:txBody>
        </p:sp>
      </p:grpSp>
      <p:grpSp>
        <p:nvGrpSpPr>
          <p:cNvPr id="52" name="Group 51"/>
          <p:cNvGrpSpPr/>
          <p:nvPr/>
        </p:nvGrpSpPr>
        <p:grpSpPr>
          <a:xfrm>
            <a:off x="6597634" y="3154570"/>
            <a:ext cx="638662" cy="638662"/>
            <a:chOff x="6165586" y="3861048"/>
            <a:chExt cx="638662" cy="638662"/>
          </a:xfrm>
        </p:grpSpPr>
        <p:sp>
          <p:nvSpPr>
            <p:cNvPr id="53" name="Oval 52"/>
            <p:cNvSpPr/>
            <p:nvPr/>
          </p:nvSpPr>
          <p:spPr>
            <a:xfrm>
              <a:off x="6165586" y="3861048"/>
              <a:ext cx="638662" cy="638662"/>
            </a:xfrm>
            <a:prstGeom prst="ellipse">
              <a:avLst/>
            </a:prstGeom>
            <a:solidFill>
              <a:schemeClr val="tx1"/>
            </a:solid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effectLst>
                  <a:outerShdw blurRad="50800" dist="38100" dir="2700000" algn="tl" rotWithShape="0">
                    <a:prstClr val="black">
                      <a:alpha val="40000"/>
                    </a:prstClr>
                  </a:outerShdw>
                </a:effectLst>
              </a:endParaRPr>
            </a:p>
          </p:txBody>
        </p:sp>
        <p:sp>
          <p:nvSpPr>
            <p:cNvPr id="56" name="Rectangle 55"/>
            <p:cNvSpPr/>
            <p:nvPr/>
          </p:nvSpPr>
          <p:spPr>
            <a:xfrm>
              <a:off x="6165586" y="4011102"/>
              <a:ext cx="638661" cy="338554"/>
            </a:xfrm>
            <a:prstGeom prst="rect">
              <a:avLst/>
            </a:prstGeom>
            <a:noFill/>
          </p:spPr>
          <p:txBody>
            <a:bodyPr wrap="square">
              <a:spAutoFit/>
            </a:bodyPr>
            <a:lstStyle/>
            <a:p>
              <a:pPr algn="ctr"/>
              <a:r>
                <a:rPr lang="en-CA" sz="1600" b="1" dirty="0" smtClean="0">
                  <a:solidFill>
                    <a:schemeClr val="bg1"/>
                  </a:solidFill>
                  <a:latin typeface="Arial" panose="020B0604020202020204" pitchFamily="34" charset="0"/>
                  <a:cs typeface="Arial" panose="020B0604020202020204" pitchFamily="34" charset="0"/>
                </a:rPr>
                <a:t>73%</a:t>
              </a:r>
              <a:endParaRPr lang="en-CA" sz="1600" b="1" dirty="0">
                <a:solidFill>
                  <a:schemeClr val="bg1"/>
                </a:solidFill>
                <a:latin typeface="Arial" panose="020B0604020202020204" pitchFamily="34" charset="0"/>
                <a:cs typeface="Arial" panose="020B0604020202020204" pitchFamily="34" charset="0"/>
              </a:endParaRPr>
            </a:p>
          </p:txBody>
        </p:sp>
      </p:grpSp>
      <p:grpSp>
        <p:nvGrpSpPr>
          <p:cNvPr id="57" name="Group 56"/>
          <p:cNvGrpSpPr/>
          <p:nvPr/>
        </p:nvGrpSpPr>
        <p:grpSpPr>
          <a:xfrm>
            <a:off x="5292080" y="3899033"/>
            <a:ext cx="638662" cy="638662"/>
            <a:chOff x="4862337" y="4581128"/>
            <a:chExt cx="638662" cy="638662"/>
          </a:xfrm>
          <a:solidFill>
            <a:srgbClr val="33BDB7"/>
          </a:solidFill>
        </p:grpSpPr>
        <p:sp>
          <p:nvSpPr>
            <p:cNvPr id="58" name="Oval 57"/>
            <p:cNvSpPr/>
            <p:nvPr/>
          </p:nvSpPr>
          <p:spPr>
            <a:xfrm>
              <a:off x="4862337" y="4581128"/>
              <a:ext cx="638662" cy="638662"/>
            </a:xfrm>
            <a:prstGeom prst="ellipse">
              <a:avLst/>
            </a:prstGeom>
            <a:solidFill>
              <a:srgbClr val="CFE8E3"/>
            </a:solid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solidFill>
                  <a:sysClr val="windowText" lastClr="000000"/>
                </a:solidFill>
                <a:effectLst>
                  <a:outerShdw blurRad="50800" dist="38100" dir="2700000" algn="tl" rotWithShape="0">
                    <a:prstClr val="black">
                      <a:alpha val="40000"/>
                    </a:prstClr>
                  </a:outerShdw>
                </a:effectLst>
              </a:endParaRPr>
            </a:p>
          </p:txBody>
        </p:sp>
        <p:sp>
          <p:nvSpPr>
            <p:cNvPr id="59" name="Rectangle 58"/>
            <p:cNvSpPr/>
            <p:nvPr/>
          </p:nvSpPr>
          <p:spPr>
            <a:xfrm>
              <a:off x="4862337" y="4731182"/>
              <a:ext cx="638661" cy="338554"/>
            </a:xfrm>
            <a:prstGeom prst="rect">
              <a:avLst/>
            </a:prstGeom>
            <a:noFill/>
          </p:spPr>
          <p:txBody>
            <a:bodyPr wrap="square">
              <a:spAutoFit/>
            </a:bodyPr>
            <a:lstStyle/>
            <a:p>
              <a:pPr algn="ctr"/>
              <a:r>
                <a:rPr lang="en-CA" sz="1600" b="1" dirty="0" smtClean="0">
                  <a:solidFill>
                    <a:sysClr val="windowText" lastClr="000000"/>
                  </a:solidFill>
                  <a:latin typeface="Arial" panose="020B0604020202020204" pitchFamily="34" charset="0"/>
                  <a:cs typeface="Arial" panose="020B0604020202020204" pitchFamily="34" charset="0"/>
                </a:rPr>
                <a:t>75%</a:t>
              </a:r>
              <a:endParaRPr lang="en-CA" sz="1600" b="1" dirty="0">
                <a:solidFill>
                  <a:sysClr val="windowText" lastClr="000000"/>
                </a:solidFill>
                <a:latin typeface="Arial" panose="020B0604020202020204" pitchFamily="34" charset="0"/>
                <a:cs typeface="Arial" panose="020B0604020202020204" pitchFamily="34" charset="0"/>
              </a:endParaRPr>
            </a:p>
          </p:txBody>
        </p:sp>
      </p:grpSp>
      <p:grpSp>
        <p:nvGrpSpPr>
          <p:cNvPr id="60" name="Group 59"/>
          <p:cNvGrpSpPr/>
          <p:nvPr/>
        </p:nvGrpSpPr>
        <p:grpSpPr>
          <a:xfrm>
            <a:off x="6597634" y="3899033"/>
            <a:ext cx="638662" cy="638662"/>
            <a:chOff x="6175111" y="4609703"/>
            <a:chExt cx="638662" cy="638662"/>
          </a:xfrm>
        </p:grpSpPr>
        <p:sp>
          <p:nvSpPr>
            <p:cNvPr id="61" name="Oval 60"/>
            <p:cNvSpPr/>
            <p:nvPr/>
          </p:nvSpPr>
          <p:spPr>
            <a:xfrm>
              <a:off x="6175111" y="4609703"/>
              <a:ext cx="638662" cy="638662"/>
            </a:xfrm>
            <a:prstGeom prst="ellipse">
              <a:avLst/>
            </a:prstGeom>
            <a:solidFill>
              <a:schemeClr val="tx1"/>
            </a:solid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62" name="Rectangle 61"/>
            <p:cNvSpPr/>
            <p:nvPr/>
          </p:nvSpPr>
          <p:spPr>
            <a:xfrm>
              <a:off x="6175111" y="4759757"/>
              <a:ext cx="638661" cy="338554"/>
            </a:xfrm>
            <a:prstGeom prst="rect">
              <a:avLst/>
            </a:prstGeom>
            <a:noFill/>
          </p:spPr>
          <p:txBody>
            <a:bodyPr wrap="square">
              <a:spAutoFit/>
            </a:bodyPr>
            <a:lstStyle/>
            <a:p>
              <a:pPr algn="ctr"/>
              <a:r>
                <a:rPr lang="en-CA" sz="1600" b="1" dirty="0" smtClean="0">
                  <a:solidFill>
                    <a:schemeClr val="bg1"/>
                  </a:solidFill>
                  <a:latin typeface="Arial" panose="020B0604020202020204" pitchFamily="34" charset="0"/>
                  <a:cs typeface="Arial" panose="020B0604020202020204" pitchFamily="34" charset="0"/>
                </a:rPr>
                <a:t>74%</a:t>
              </a:r>
              <a:endParaRPr lang="en-CA" sz="1600" b="1" dirty="0">
                <a:solidFill>
                  <a:schemeClr val="bg1"/>
                </a:solidFill>
                <a:latin typeface="Arial" panose="020B0604020202020204" pitchFamily="34" charset="0"/>
                <a:cs typeface="Arial" panose="020B0604020202020204" pitchFamily="34" charset="0"/>
              </a:endParaRPr>
            </a:p>
          </p:txBody>
        </p:sp>
      </p:gr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726" y="3282500"/>
            <a:ext cx="518242" cy="57077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093" y="2486153"/>
            <a:ext cx="497391" cy="464232"/>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211" y="4024909"/>
            <a:ext cx="471273" cy="576000"/>
          </a:xfrm>
          <a:prstGeom prst="rect">
            <a:avLst/>
          </a:prstGeom>
        </p:spPr>
      </p:pic>
      <p:grpSp>
        <p:nvGrpSpPr>
          <p:cNvPr id="38" name="Group 2"/>
          <p:cNvGrpSpPr/>
          <p:nvPr/>
        </p:nvGrpSpPr>
        <p:grpSpPr>
          <a:xfrm>
            <a:off x="448902" y="6176108"/>
            <a:ext cx="4324789" cy="261623"/>
            <a:chOff x="1559256" y="5157193"/>
            <a:chExt cx="4324789" cy="253467"/>
          </a:xfrm>
        </p:grpSpPr>
        <p:grpSp>
          <p:nvGrpSpPr>
            <p:cNvPr id="40" name="Group 3"/>
            <p:cNvGrpSpPr/>
            <p:nvPr/>
          </p:nvGrpSpPr>
          <p:grpSpPr>
            <a:xfrm>
              <a:off x="1559256" y="5157203"/>
              <a:ext cx="1598406" cy="253455"/>
              <a:chOff x="2989195" y="6289577"/>
              <a:chExt cx="1741128" cy="264692"/>
            </a:xfrm>
          </p:grpSpPr>
          <p:sp>
            <p:nvSpPr>
              <p:cNvPr id="55"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63"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41" name="Group 5"/>
            <p:cNvGrpSpPr/>
            <p:nvPr/>
          </p:nvGrpSpPr>
          <p:grpSpPr>
            <a:xfrm>
              <a:off x="2918782" y="5157206"/>
              <a:ext cx="1453097" cy="253454"/>
              <a:chOff x="4402330" y="6289581"/>
              <a:chExt cx="1741127" cy="264691"/>
            </a:xfrm>
          </p:grpSpPr>
          <p:sp>
            <p:nvSpPr>
              <p:cNvPr id="47"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54" name="Oval 11"/>
              <p:cNvSpPr/>
              <p:nvPr/>
            </p:nvSpPr>
            <p:spPr>
              <a:xfrm>
                <a:off x="4402330"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44" name="Group 7"/>
            <p:cNvGrpSpPr/>
            <p:nvPr/>
          </p:nvGrpSpPr>
          <p:grpSpPr>
            <a:xfrm>
              <a:off x="4430950" y="5157193"/>
              <a:ext cx="1453095" cy="253454"/>
              <a:chOff x="5966949" y="6289568"/>
              <a:chExt cx="1741125" cy="264691"/>
            </a:xfrm>
          </p:grpSpPr>
          <p:sp>
            <p:nvSpPr>
              <p:cNvPr id="45"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46" name="Oval 9"/>
              <p:cNvSpPr/>
              <p:nvPr/>
            </p:nvSpPr>
            <p:spPr>
              <a:xfrm>
                <a:off x="5966949"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7490186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40" y="370637"/>
            <a:ext cx="8593548" cy="1477328"/>
          </a:xfrm>
        </p:spPr>
        <p:txBody>
          <a:bodyPr/>
          <a:lstStyle/>
          <a:p>
            <a:r>
              <a:rPr lang="en-CA" dirty="0" smtClean="0"/>
              <a:t>Two-way communication between specialists</a:t>
            </a:r>
            <a:br>
              <a:rPr lang="en-CA" dirty="0" smtClean="0"/>
            </a:br>
            <a:r>
              <a:rPr lang="en-CA" dirty="0" smtClean="0"/>
              <a:t>and regular doctors can be improved in</a:t>
            </a:r>
            <a:br>
              <a:rPr lang="en-CA" dirty="0" smtClean="0"/>
            </a:br>
            <a:r>
              <a:rPr lang="en-CA" dirty="0" smtClean="0"/>
              <a:t>most countries </a:t>
            </a:r>
            <a:endParaRPr lang="en-CA" dirty="0"/>
          </a:p>
        </p:txBody>
      </p:sp>
      <p:graphicFrame>
        <p:nvGraphicFramePr>
          <p:cNvPr id="16" name="Chart 15"/>
          <p:cNvGraphicFramePr/>
          <p:nvPr>
            <p:extLst>
              <p:ext uri="{D42A27DB-BD31-4B8C-83A1-F6EECF244321}">
                <p14:modId xmlns:p14="http://schemas.microsoft.com/office/powerpoint/2010/main" val="3449418328"/>
              </p:ext>
            </p:extLst>
          </p:nvPr>
        </p:nvGraphicFramePr>
        <p:xfrm>
          <a:off x="691317" y="2695922"/>
          <a:ext cx="3528392" cy="3181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extLst>
              <p:ext uri="{D42A27DB-BD31-4B8C-83A1-F6EECF244321}">
                <p14:modId xmlns:p14="http://schemas.microsoft.com/office/powerpoint/2010/main" val="2136143809"/>
              </p:ext>
            </p:extLst>
          </p:nvPr>
        </p:nvGraphicFramePr>
        <p:xfrm>
          <a:off x="5166841" y="2695922"/>
          <a:ext cx="3528392" cy="3181350"/>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Box 27"/>
          <p:cNvSpPr txBox="1"/>
          <p:nvPr/>
        </p:nvSpPr>
        <p:spPr>
          <a:xfrm>
            <a:off x="757163" y="1987536"/>
            <a:ext cx="3600400" cy="864440"/>
          </a:xfrm>
          <a:prstGeom prst="rect">
            <a:avLst/>
          </a:prstGeom>
          <a:noFill/>
          <a:ln w="6350">
            <a:noFill/>
          </a:ln>
        </p:spPr>
        <p:txBody>
          <a:bodyPr wrap="square" lIns="108000" tIns="108000" rIns="108000" bIns="108000" rtlCol="0">
            <a:spAutoFit/>
          </a:bodyPr>
          <a:lstStyle/>
          <a:p>
            <a:r>
              <a:rPr lang="en-US" sz="1400" dirty="0">
                <a:solidFill>
                  <a:srgbClr val="365254"/>
                </a:solidFill>
              </a:rPr>
              <a:t>The specialist did not have basic medical information or test results from your regular doctor about the reason for your visit (2016)</a:t>
            </a:r>
          </a:p>
        </p:txBody>
      </p:sp>
      <p:sp>
        <p:nvSpPr>
          <p:cNvPr id="29" name="TextBox 28"/>
          <p:cNvSpPr txBox="1"/>
          <p:nvPr/>
        </p:nvSpPr>
        <p:spPr>
          <a:xfrm>
            <a:off x="5148064" y="1988496"/>
            <a:ext cx="3816424" cy="864440"/>
          </a:xfrm>
          <a:prstGeom prst="rect">
            <a:avLst/>
          </a:prstGeom>
          <a:noFill/>
          <a:ln w="6350">
            <a:noFill/>
          </a:ln>
        </p:spPr>
        <p:txBody>
          <a:bodyPr wrap="square" lIns="108000" tIns="108000" rIns="108000" bIns="108000" rtlCol="0">
            <a:spAutoFit/>
          </a:bodyPr>
          <a:lstStyle/>
          <a:p>
            <a:pPr>
              <a:spcAft>
                <a:spcPts val="8400"/>
              </a:spcAft>
            </a:pPr>
            <a:r>
              <a:rPr lang="en-US" sz="1400" dirty="0">
                <a:solidFill>
                  <a:srgbClr val="365254"/>
                </a:solidFill>
              </a:rPr>
              <a:t>After you saw the specialist, your regular doctor did not seem informed and up to date about the care you got from the specialist (2016)</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4044" y="3839077"/>
            <a:ext cx="1239888" cy="1051848"/>
          </a:xfrm>
          <a:prstGeom prst="rect">
            <a:avLst/>
          </a:prstGeom>
        </p:spPr>
      </p:pic>
      <p:grpSp>
        <p:nvGrpSpPr>
          <p:cNvPr id="30" name="Group 2"/>
          <p:cNvGrpSpPr/>
          <p:nvPr/>
        </p:nvGrpSpPr>
        <p:grpSpPr>
          <a:xfrm>
            <a:off x="448902" y="6176108"/>
            <a:ext cx="4324789" cy="261623"/>
            <a:chOff x="1559256" y="5157193"/>
            <a:chExt cx="4324789" cy="253467"/>
          </a:xfrm>
        </p:grpSpPr>
        <p:grpSp>
          <p:nvGrpSpPr>
            <p:cNvPr id="31" name="Group 3"/>
            <p:cNvGrpSpPr/>
            <p:nvPr/>
          </p:nvGrpSpPr>
          <p:grpSpPr>
            <a:xfrm>
              <a:off x="1559256" y="5157203"/>
              <a:ext cx="1598406" cy="253455"/>
              <a:chOff x="2989195" y="6289577"/>
              <a:chExt cx="1741128" cy="264692"/>
            </a:xfrm>
          </p:grpSpPr>
          <p:sp>
            <p:nvSpPr>
              <p:cNvPr id="38"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39"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32" name="Group 5"/>
            <p:cNvGrpSpPr/>
            <p:nvPr/>
          </p:nvGrpSpPr>
          <p:grpSpPr>
            <a:xfrm>
              <a:off x="2918782" y="5157206"/>
              <a:ext cx="1453097" cy="253454"/>
              <a:chOff x="4402330" y="6289581"/>
              <a:chExt cx="1741127" cy="264691"/>
            </a:xfrm>
          </p:grpSpPr>
          <p:sp>
            <p:nvSpPr>
              <p:cNvPr id="36"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37" name="Oval 11"/>
              <p:cNvSpPr/>
              <p:nvPr/>
            </p:nvSpPr>
            <p:spPr>
              <a:xfrm>
                <a:off x="4402330"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33" name="Group 7"/>
            <p:cNvGrpSpPr/>
            <p:nvPr/>
          </p:nvGrpSpPr>
          <p:grpSpPr>
            <a:xfrm>
              <a:off x="4430950" y="5157193"/>
              <a:ext cx="1453095" cy="253454"/>
              <a:chOff x="5966949" y="6289568"/>
              <a:chExt cx="1741125" cy="264691"/>
            </a:xfrm>
          </p:grpSpPr>
          <p:sp>
            <p:nvSpPr>
              <p:cNvPr id="34"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35" name="Oval 9"/>
              <p:cNvSpPr/>
              <p:nvPr/>
            </p:nvSpPr>
            <p:spPr>
              <a:xfrm>
                <a:off x="5966949"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70128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175" y="1268760"/>
            <a:ext cx="7924800" cy="4525963"/>
          </a:xfrm>
        </p:spPr>
        <p:txBody>
          <a:bodyPr>
            <a:normAutofit/>
          </a:bodyPr>
          <a:lstStyle/>
          <a:p>
            <a:pPr marL="0" indent="0">
              <a:lnSpc>
                <a:spcPts val="1800"/>
              </a:lnSpc>
              <a:buNone/>
            </a:pPr>
            <a:r>
              <a:rPr lang="en-CA" sz="1200" b="0" dirty="0" smtClean="0">
                <a:solidFill>
                  <a:schemeClr val="tx1"/>
                </a:solidFill>
                <a:latin typeface="Arial" panose="020B0604020202020204" pitchFamily="34" charset="0"/>
              </a:rPr>
              <a:t>The matrix below provides a summary of Canadian results by theme compared with the international average of countries. The number in each cell represents the number of measures in each theme that are above, the same</a:t>
            </a:r>
            <a:br>
              <a:rPr lang="en-CA" sz="1200" b="0" dirty="0" smtClean="0">
                <a:solidFill>
                  <a:schemeClr val="tx1"/>
                </a:solidFill>
                <a:latin typeface="Arial" panose="020B0604020202020204" pitchFamily="34" charset="0"/>
              </a:rPr>
            </a:br>
            <a:r>
              <a:rPr lang="en-CA" sz="1200" b="0" dirty="0" smtClean="0">
                <a:solidFill>
                  <a:schemeClr val="tx1"/>
                </a:solidFill>
                <a:latin typeface="Arial" panose="020B0604020202020204" pitchFamily="34" charset="0"/>
              </a:rPr>
              <a:t>as or below The Commonwealth Fund (CMWF) average of 11 countries.</a:t>
            </a:r>
            <a:endParaRPr lang="en-CA" sz="1200" b="0" dirty="0">
              <a:solidFill>
                <a:schemeClr val="tx1"/>
              </a:solidFill>
              <a:latin typeface="Arial" panose="020B0604020202020204" pitchFamily="34" charset="0"/>
            </a:endParaRPr>
          </a:p>
        </p:txBody>
      </p:sp>
      <p:sp>
        <p:nvSpPr>
          <p:cNvPr id="3" name="Title 2"/>
          <p:cNvSpPr>
            <a:spLocks noGrp="1"/>
          </p:cNvSpPr>
          <p:nvPr>
            <p:ph type="title"/>
          </p:nvPr>
        </p:nvSpPr>
        <p:spPr/>
        <p:txBody>
          <a:bodyPr/>
          <a:lstStyle/>
          <a:p>
            <a:r>
              <a:rPr lang="en-CA" dirty="0" smtClean="0"/>
              <a:t>Executive summary (cont’d)</a:t>
            </a:r>
            <a:endParaRPr lang="en-CA" dirty="0"/>
          </a:p>
        </p:txBody>
      </p:sp>
      <p:graphicFrame>
        <p:nvGraphicFramePr>
          <p:cNvPr id="8" name="Content Placeholder 3"/>
          <p:cNvGraphicFramePr>
            <a:graphicFrameLocks/>
          </p:cNvGraphicFramePr>
          <p:nvPr>
            <p:extLst>
              <p:ext uri="{D42A27DB-BD31-4B8C-83A1-F6EECF244321}">
                <p14:modId xmlns:p14="http://schemas.microsoft.com/office/powerpoint/2010/main" val="2590148220"/>
              </p:ext>
            </p:extLst>
          </p:nvPr>
        </p:nvGraphicFramePr>
        <p:xfrm>
          <a:off x="792163" y="2492896"/>
          <a:ext cx="5508028" cy="1850396"/>
        </p:xfrm>
        <a:graphic>
          <a:graphicData uri="http://schemas.openxmlformats.org/drawingml/2006/table">
            <a:tbl>
              <a:tblPr firstRow="1" bandRow="1">
                <a:tableStyleId>{5C22544A-7EE6-4342-B048-85BDC9FD1C3A}</a:tableStyleId>
              </a:tblPr>
              <a:tblGrid>
                <a:gridCol w="1907629">
                  <a:extLst>
                    <a:ext uri="{9D8B030D-6E8A-4147-A177-3AD203B41FA5}">
                      <a16:colId xmlns:a16="http://schemas.microsoft.com/office/drawing/2014/main" xmlns="" val="20000"/>
                    </a:ext>
                  </a:extLst>
                </a:gridCol>
                <a:gridCol w="1200133">
                  <a:extLst>
                    <a:ext uri="{9D8B030D-6E8A-4147-A177-3AD203B41FA5}">
                      <a16:colId xmlns:a16="http://schemas.microsoft.com/office/drawing/2014/main" xmlns="" val="20001"/>
                    </a:ext>
                  </a:extLst>
                </a:gridCol>
                <a:gridCol w="1200133">
                  <a:extLst>
                    <a:ext uri="{9D8B030D-6E8A-4147-A177-3AD203B41FA5}">
                      <a16:colId xmlns:a16="http://schemas.microsoft.com/office/drawing/2014/main" xmlns="" val="20002"/>
                    </a:ext>
                  </a:extLst>
                </a:gridCol>
                <a:gridCol w="1200133">
                  <a:extLst>
                    <a:ext uri="{9D8B030D-6E8A-4147-A177-3AD203B41FA5}">
                      <a16:colId xmlns:a16="http://schemas.microsoft.com/office/drawing/2014/main" xmlns="" val="20003"/>
                    </a:ext>
                  </a:extLst>
                </a:gridCol>
              </a:tblGrid>
              <a:tr h="354428">
                <a:tc>
                  <a:txBody>
                    <a:bodyPr/>
                    <a:lstStyle/>
                    <a:p>
                      <a:endParaRPr lang="en-CA" sz="1200" dirty="0">
                        <a:latin typeface="Arial" panose="020B0604020202020204" pitchFamily="34" charset="0"/>
                        <a:cs typeface="Arial" panose="020B0604020202020204" pitchFamily="34" charset="0"/>
                      </a:endParaRPr>
                    </a:p>
                  </a:txBody>
                  <a:tcP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CA" sz="1500" dirty="0" smtClean="0">
                          <a:solidFill>
                            <a:schemeClr val="tx1"/>
                          </a:solidFill>
                          <a:latin typeface="+mn-lt"/>
                          <a:cs typeface="Arial" panose="020B0604020202020204" pitchFamily="34" charset="0"/>
                        </a:rPr>
                        <a:t>Above average</a:t>
                      </a:r>
                      <a:endParaRPr lang="en-CA" sz="1500" dirty="0">
                        <a:solidFill>
                          <a:schemeClr val="tx1"/>
                        </a:solidFill>
                        <a:latin typeface="+mn-lt"/>
                        <a:cs typeface="Arial" panose="020B0604020202020204" pitchFamily="34" charset="0"/>
                      </a:endParaRPr>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DDDDD"/>
                    </a:solidFill>
                  </a:tcPr>
                </a:tc>
                <a:tc>
                  <a:txBody>
                    <a:bodyPr/>
                    <a:lstStyle/>
                    <a:p>
                      <a:pPr algn="ctr"/>
                      <a:r>
                        <a:rPr lang="en-CA" sz="1500" dirty="0" smtClean="0">
                          <a:solidFill>
                            <a:schemeClr val="tx1"/>
                          </a:solidFill>
                          <a:latin typeface="+mn-lt"/>
                          <a:cs typeface="Arial" panose="020B0604020202020204" pitchFamily="34" charset="0"/>
                        </a:rPr>
                        <a:t>Same as average</a:t>
                      </a:r>
                      <a:endParaRPr lang="en-CA" sz="1500" dirty="0">
                        <a:solidFill>
                          <a:schemeClr val="tx1"/>
                        </a:solidFill>
                        <a:latin typeface="+mn-lt"/>
                        <a:cs typeface="Arial" panose="020B0604020202020204" pitchFamily="34" charset="0"/>
                      </a:endParaRPr>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DDDDD"/>
                    </a:solidFill>
                  </a:tcPr>
                </a:tc>
                <a:tc>
                  <a:txBody>
                    <a:bodyPr/>
                    <a:lstStyle/>
                    <a:p>
                      <a:pPr algn="ctr"/>
                      <a:r>
                        <a:rPr lang="en-CA" sz="1500" dirty="0" smtClean="0">
                          <a:solidFill>
                            <a:schemeClr val="tx1"/>
                          </a:solidFill>
                          <a:latin typeface="+mn-lt"/>
                          <a:cs typeface="Arial" panose="020B0604020202020204" pitchFamily="34" charset="0"/>
                        </a:rPr>
                        <a:t>Below average</a:t>
                      </a:r>
                      <a:endParaRPr lang="en-CA" sz="1500" dirty="0">
                        <a:solidFill>
                          <a:schemeClr val="tx1"/>
                        </a:solidFill>
                        <a:latin typeface="+mn-lt"/>
                        <a:cs typeface="Arial" panose="020B0604020202020204" pitchFamily="34" charset="0"/>
                      </a:endParaRPr>
                    </a:p>
                  </a:txBody>
                  <a:tcPr anchor="b">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DDDDD"/>
                    </a:solidFill>
                  </a:tcPr>
                </a:tc>
                <a:extLst>
                  <a:ext uri="{0D108BD9-81ED-4DB2-BD59-A6C34878D82A}">
                    <a16:rowId xmlns:a16="http://schemas.microsoft.com/office/drawing/2014/main" xmlns="" val="10000"/>
                  </a:ext>
                </a:extLst>
              </a:tr>
              <a:tr h="450388">
                <a:tc>
                  <a:txBody>
                    <a:bodyPr/>
                    <a:lstStyle/>
                    <a:p>
                      <a:pPr algn="l"/>
                      <a:r>
                        <a:rPr lang="en-CA" sz="1500" b="1" dirty="0" smtClean="0">
                          <a:solidFill>
                            <a:schemeClr val="tx1"/>
                          </a:solidFill>
                          <a:latin typeface="+mn-lt"/>
                          <a:cs typeface="Arial" panose="020B0604020202020204" pitchFamily="34" charset="0"/>
                        </a:rPr>
                        <a:t>Timely</a:t>
                      </a:r>
                      <a:r>
                        <a:rPr lang="en-CA" sz="1500" b="1" baseline="0" dirty="0" smtClean="0">
                          <a:solidFill>
                            <a:schemeClr val="tx1"/>
                          </a:solidFill>
                          <a:latin typeface="+mn-lt"/>
                          <a:cs typeface="Arial" panose="020B0604020202020204" pitchFamily="34" charset="0"/>
                        </a:rPr>
                        <a:t> A</a:t>
                      </a:r>
                      <a:r>
                        <a:rPr lang="en-CA" sz="1500" b="1" dirty="0" smtClean="0">
                          <a:solidFill>
                            <a:schemeClr val="tx1"/>
                          </a:solidFill>
                          <a:latin typeface="+mn-lt"/>
                          <a:cs typeface="Arial" panose="020B0604020202020204" pitchFamily="34" charset="0"/>
                        </a:rPr>
                        <a:t>ccess to Care</a:t>
                      </a:r>
                      <a:endParaRPr lang="en-CA" sz="1500" b="1" dirty="0">
                        <a:solidFill>
                          <a:schemeClr val="tx1"/>
                        </a:solidFill>
                        <a:latin typeface="+mn-lt"/>
                        <a:cs typeface="Arial" panose="020B0604020202020204" pitchFamily="34" charset="0"/>
                      </a:endParaRPr>
                    </a:p>
                  </a:txBody>
                  <a:tcPr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CA" sz="1300" b="0" dirty="0" smtClean="0">
                          <a:solidFill>
                            <a:schemeClr val="tx1"/>
                          </a:solidFill>
                          <a:effectLst>
                            <a:glow rad="381000">
                              <a:srgbClr val="00A199"/>
                            </a:glow>
                          </a:effectLst>
                          <a:latin typeface="Arial" panose="020B0604020202020204" pitchFamily="34" charset="0"/>
                          <a:cs typeface="Arial" panose="020B0604020202020204" pitchFamily="34" charset="0"/>
                        </a:rPr>
                        <a:t>1</a:t>
                      </a:r>
                      <a:endParaRPr lang="en-CA" sz="1300" b="0" dirty="0">
                        <a:solidFill>
                          <a:schemeClr val="tx1"/>
                        </a:solidFill>
                        <a:effectLst>
                          <a:glow rad="381000">
                            <a:srgbClr val="00A199"/>
                          </a:glow>
                        </a:effectLst>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a:r>
                        <a:rPr lang="en-CA" sz="1300" b="0" dirty="0" smtClean="0">
                          <a:solidFill>
                            <a:schemeClr val="tx1"/>
                          </a:solidFill>
                          <a:latin typeface="Arial" panose="020B0604020202020204" pitchFamily="34" charset="0"/>
                          <a:cs typeface="Arial" panose="020B0604020202020204" pitchFamily="34" charset="0"/>
                        </a:rPr>
                        <a:t>0</a:t>
                      </a:r>
                      <a:endParaRPr lang="en-CA" sz="1300" b="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a:r>
                        <a:rPr lang="en-CA" sz="1300" b="0" dirty="0" smtClean="0">
                          <a:solidFill>
                            <a:schemeClr val="tx1"/>
                          </a:solidFill>
                          <a:latin typeface="Arial" panose="020B0604020202020204" pitchFamily="34" charset="0"/>
                          <a:cs typeface="Arial" panose="020B0604020202020204" pitchFamily="34" charset="0"/>
                        </a:rPr>
                        <a:t>7</a:t>
                      </a:r>
                      <a:endParaRPr lang="en-CA" sz="1300" b="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extLst>
                  <a:ext uri="{0D108BD9-81ED-4DB2-BD59-A6C34878D82A}">
                    <a16:rowId xmlns:a16="http://schemas.microsoft.com/office/drawing/2014/main" xmlns="" val="10001"/>
                  </a:ext>
                </a:extLst>
              </a:tr>
              <a:tr h="423751">
                <a:tc>
                  <a:txBody>
                    <a:bodyPr/>
                    <a:lstStyle/>
                    <a:p>
                      <a:pPr algn="l"/>
                      <a:r>
                        <a:rPr lang="en-US" sz="1500" b="1" dirty="0" smtClean="0">
                          <a:solidFill>
                            <a:schemeClr val="tx1"/>
                          </a:solidFill>
                          <a:latin typeface="+mn-lt"/>
                          <a:cs typeface="Arial" panose="020B0604020202020204" pitchFamily="34" charset="0"/>
                        </a:rPr>
                        <a:t>Cost Barriers to Care </a:t>
                      </a:r>
                    </a:p>
                  </a:txBody>
                  <a:tcPr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CA" sz="1300" b="0" dirty="0" smtClean="0">
                          <a:solidFill>
                            <a:schemeClr val="tx1"/>
                          </a:solidFill>
                          <a:effectLst>
                            <a:glow rad="381000">
                              <a:srgbClr val="00A199"/>
                            </a:glow>
                          </a:effectLst>
                          <a:latin typeface="Arial" panose="020B0604020202020204" pitchFamily="34" charset="0"/>
                          <a:cs typeface="Arial" panose="020B0604020202020204" pitchFamily="34" charset="0"/>
                        </a:rPr>
                        <a:t>2</a:t>
                      </a:r>
                      <a:endParaRPr lang="en-CA" sz="1300" b="0" dirty="0">
                        <a:solidFill>
                          <a:schemeClr val="tx1"/>
                        </a:solidFill>
                        <a:effectLst>
                          <a:glow rad="381000">
                            <a:srgbClr val="00A199"/>
                          </a:glow>
                        </a:effectLst>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a:r>
                        <a:rPr lang="en-CA" sz="1300" b="0" dirty="0" smtClean="0">
                          <a:solidFill>
                            <a:schemeClr val="tx1"/>
                          </a:solidFill>
                          <a:latin typeface="Arial" panose="020B0604020202020204" pitchFamily="34" charset="0"/>
                          <a:cs typeface="Arial" panose="020B0604020202020204" pitchFamily="34" charset="0"/>
                        </a:rPr>
                        <a:t>0</a:t>
                      </a:r>
                      <a:endParaRPr lang="en-CA" sz="1300" b="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a:r>
                        <a:rPr lang="en-CA" sz="1300" b="0" dirty="0" smtClean="0">
                          <a:solidFill>
                            <a:schemeClr val="tx1"/>
                          </a:solidFill>
                          <a:latin typeface="Arial" panose="020B0604020202020204" pitchFamily="34" charset="0"/>
                          <a:cs typeface="Arial" panose="020B0604020202020204" pitchFamily="34" charset="0"/>
                        </a:rPr>
                        <a:t>3</a:t>
                      </a:r>
                      <a:endParaRPr lang="en-CA" sz="1300" b="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extLst>
                  <a:ext uri="{0D108BD9-81ED-4DB2-BD59-A6C34878D82A}">
                    <a16:rowId xmlns:a16="http://schemas.microsoft.com/office/drawing/2014/main" xmlns="" val="10002"/>
                  </a:ext>
                </a:extLst>
              </a:tr>
              <a:tr h="427617">
                <a:tc>
                  <a:txBody>
                    <a:bodyPr/>
                    <a:lstStyle/>
                    <a:p>
                      <a:pPr algn="l"/>
                      <a:r>
                        <a:rPr lang="en-CA" sz="1500" b="1" dirty="0" smtClean="0">
                          <a:solidFill>
                            <a:schemeClr val="tx1"/>
                          </a:solidFill>
                          <a:latin typeface="+mn-lt"/>
                          <a:cs typeface="Arial" panose="020B0604020202020204" pitchFamily="34" charset="0"/>
                        </a:rPr>
                        <a:t>Person-Centred Care</a:t>
                      </a:r>
                    </a:p>
                  </a:txBody>
                  <a:tcPr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CA" sz="1300" b="0" dirty="0" smtClean="0">
                          <a:solidFill>
                            <a:schemeClr val="tx1"/>
                          </a:solidFill>
                          <a:effectLst>
                            <a:glow rad="381000">
                              <a:srgbClr val="00A199"/>
                            </a:glow>
                          </a:effectLst>
                          <a:latin typeface="Arial" panose="020B0604020202020204" pitchFamily="34" charset="0"/>
                          <a:cs typeface="Arial" panose="020B0604020202020204" pitchFamily="34" charset="0"/>
                        </a:rPr>
                        <a:t>11</a:t>
                      </a:r>
                      <a:endParaRPr lang="en-CA" sz="1300" b="0" dirty="0">
                        <a:solidFill>
                          <a:schemeClr val="tx1"/>
                        </a:solidFill>
                        <a:effectLst>
                          <a:glow rad="381000">
                            <a:srgbClr val="00A199"/>
                          </a:glow>
                        </a:effectLst>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a:r>
                        <a:rPr lang="en-CA" sz="1300" b="0" dirty="0" smtClean="0">
                          <a:solidFill>
                            <a:schemeClr val="tx1"/>
                          </a:solidFill>
                          <a:latin typeface="Arial" panose="020B0604020202020204" pitchFamily="34" charset="0"/>
                          <a:cs typeface="Arial" panose="020B0604020202020204" pitchFamily="34" charset="0"/>
                        </a:rPr>
                        <a:t>10</a:t>
                      </a:r>
                      <a:endParaRPr lang="en-CA" sz="1300" b="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a:r>
                        <a:rPr lang="en-CA" sz="1300" b="0" dirty="0" smtClean="0">
                          <a:solidFill>
                            <a:schemeClr val="tx1"/>
                          </a:solidFill>
                          <a:latin typeface="Arial" panose="020B0604020202020204" pitchFamily="34" charset="0"/>
                          <a:cs typeface="Arial" panose="020B0604020202020204" pitchFamily="34" charset="0"/>
                        </a:rPr>
                        <a:t>7</a:t>
                      </a:r>
                      <a:endParaRPr lang="en-CA" sz="1300" b="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9354139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Communication between specialists and regular doctors varies across the country</a:t>
            </a:r>
            <a:endParaRPr lang="en-CA" dirty="0"/>
          </a:p>
        </p:txBody>
      </p:sp>
      <p:graphicFrame>
        <p:nvGraphicFramePr>
          <p:cNvPr id="17" name="Table 16"/>
          <p:cNvGraphicFramePr>
            <a:graphicFrameLocks noGrp="1"/>
          </p:cNvGraphicFramePr>
          <p:nvPr>
            <p:extLst>
              <p:ext uri="{D42A27DB-BD31-4B8C-83A1-F6EECF244321}">
                <p14:modId xmlns:p14="http://schemas.microsoft.com/office/powerpoint/2010/main" val="1982204697"/>
              </p:ext>
            </p:extLst>
          </p:nvPr>
        </p:nvGraphicFramePr>
        <p:xfrm>
          <a:off x="472852" y="1999829"/>
          <a:ext cx="8187607" cy="2611320"/>
        </p:xfrm>
        <a:graphic>
          <a:graphicData uri="http://schemas.openxmlformats.org/drawingml/2006/table">
            <a:tbl>
              <a:tblPr/>
              <a:tblGrid>
                <a:gridCol w="2226940">
                  <a:extLst>
                    <a:ext uri="{9D8B030D-6E8A-4147-A177-3AD203B41FA5}">
                      <a16:colId xmlns:a16="http://schemas.microsoft.com/office/drawing/2014/main" xmlns="" val="20000"/>
                    </a:ext>
                  </a:extLst>
                </a:gridCol>
                <a:gridCol w="425500">
                  <a:extLst>
                    <a:ext uri="{9D8B030D-6E8A-4147-A177-3AD203B41FA5}">
                      <a16:colId xmlns:a16="http://schemas.microsoft.com/office/drawing/2014/main" xmlns="" val="20001"/>
                    </a:ext>
                  </a:extLst>
                </a:gridCol>
                <a:gridCol w="505891">
                  <a:extLst>
                    <a:ext uri="{9D8B030D-6E8A-4147-A177-3AD203B41FA5}">
                      <a16:colId xmlns:a16="http://schemas.microsoft.com/office/drawing/2014/main" xmlns="" val="20002"/>
                    </a:ext>
                  </a:extLst>
                </a:gridCol>
                <a:gridCol w="454075">
                  <a:extLst>
                    <a:ext uri="{9D8B030D-6E8A-4147-A177-3AD203B41FA5}">
                      <a16:colId xmlns:a16="http://schemas.microsoft.com/office/drawing/2014/main" xmlns="" val="20003"/>
                    </a:ext>
                  </a:extLst>
                </a:gridCol>
                <a:gridCol w="455663">
                  <a:extLst>
                    <a:ext uri="{9D8B030D-6E8A-4147-A177-3AD203B41FA5}">
                      <a16:colId xmlns:a16="http://schemas.microsoft.com/office/drawing/2014/main" xmlns="" val="20004"/>
                    </a:ext>
                  </a:extLst>
                </a:gridCol>
                <a:gridCol w="490587">
                  <a:extLst>
                    <a:ext uri="{9D8B030D-6E8A-4147-A177-3AD203B41FA5}">
                      <a16:colId xmlns:a16="http://schemas.microsoft.com/office/drawing/2014/main" xmlns="" val="20005"/>
                    </a:ext>
                  </a:extLst>
                </a:gridCol>
                <a:gridCol w="457250">
                  <a:extLst>
                    <a:ext uri="{9D8B030D-6E8A-4147-A177-3AD203B41FA5}">
                      <a16:colId xmlns:a16="http://schemas.microsoft.com/office/drawing/2014/main" xmlns="" val="20006"/>
                    </a:ext>
                  </a:extLst>
                </a:gridCol>
                <a:gridCol w="498525">
                  <a:extLst>
                    <a:ext uri="{9D8B030D-6E8A-4147-A177-3AD203B41FA5}">
                      <a16:colId xmlns:a16="http://schemas.microsoft.com/office/drawing/2014/main" xmlns="" val="20007"/>
                    </a:ext>
                  </a:extLst>
                </a:gridCol>
                <a:gridCol w="547737">
                  <a:extLst>
                    <a:ext uri="{9D8B030D-6E8A-4147-A177-3AD203B41FA5}">
                      <a16:colId xmlns:a16="http://schemas.microsoft.com/office/drawing/2014/main" xmlns="" val="20008"/>
                    </a:ext>
                  </a:extLst>
                </a:gridCol>
                <a:gridCol w="481063">
                  <a:extLst>
                    <a:ext uri="{9D8B030D-6E8A-4147-A177-3AD203B41FA5}">
                      <a16:colId xmlns:a16="http://schemas.microsoft.com/office/drawing/2014/main" xmlns="" val="20009"/>
                    </a:ext>
                  </a:extLst>
                </a:gridCol>
                <a:gridCol w="455663">
                  <a:extLst>
                    <a:ext uri="{9D8B030D-6E8A-4147-A177-3AD203B41FA5}">
                      <a16:colId xmlns:a16="http://schemas.microsoft.com/office/drawing/2014/main" xmlns="" val="20010"/>
                    </a:ext>
                  </a:extLst>
                </a:gridCol>
                <a:gridCol w="481063">
                  <a:extLst>
                    <a:ext uri="{9D8B030D-6E8A-4147-A177-3AD203B41FA5}">
                      <a16:colId xmlns:a16="http://schemas.microsoft.com/office/drawing/2014/main" xmlns="" val="20011"/>
                    </a:ext>
                  </a:extLst>
                </a:gridCol>
                <a:gridCol w="707650">
                  <a:extLst>
                    <a:ext uri="{9D8B030D-6E8A-4147-A177-3AD203B41FA5}">
                      <a16:colId xmlns:a16="http://schemas.microsoft.com/office/drawing/2014/main" xmlns="" val="20012"/>
                    </a:ext>
                  </a:extLst>
                </a:gridCol>
              </a:tblGrid>
              <a:tr h="326630">
                <a:tc>
                  <a:txBody>
                    <a:bodyPr/>
                    <a:lstStyle/>
                    <a:p>
                      <a:pPr marL="0" algn="ctr" fontAlgn="b"/>
                      <a:endParaRPr lang="en-CA" sz="1300" b="0" i="0" u="none" strike="noStrike" dirty="0">
                        <a:effectLst/>
                        <a:latin typeface="+mn-lt"/>
                      </a:endParaRPr>
                    </a:p>
                  </a:txBody>
                  <a:tcPr marL="72000" marR="36000" marT="72000" marB="72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rtl="0" fontAlgn="b"/>
                      <a:r>
                        <a:rPr lang="en-CA" sz="1300" b="1" i="0" u="none" strike="noStrike" dirty="0" smtClean="0">
                          <a:solidFill>
                            <a:srgbClr val="000000"/>
                          </a:solidFill>
                          <a:effectLst/>
                          <a:latin typeface="+mn-lt"/>
                        </a:rPr>
                        <a:t>N.L.</a:t>
                      </a:r>
                      <a:endParaRPr lang="en-CA" sz="1300" b="1" i="0" u="none" strike="noStrike" dirty="0">
                        <a:solidFill>
                          <a:srgbClr val="000000"/>
                        </a:solidFill>
                        <a:effectLst/>
                        <a:latin typeface="+mn-lt"/>
                      </a:endParaRP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marL="0" algn="ctr" rtl="0" fontAlgn="b"/>
                      <a:r>
                        <a:rPr lang="en-CA" sz="1300" b="1" i="0" u="none" strike="noStrike" dirty="0" smtClean="0">
                          <a:solidFill>
                            <a:srgbClr val="000000"/>
                          </a:solidFill>
                          <a:effectLst/>
                          <a:latin typeface="+mn-lt"/>
                        </a:rPr>
                        <a:t>P.E.I.</a:t>
                      </a:r>
                      <a:endParaRPr lang="en-CA" sz="1300" b="1" i="0" u="none" strike="noStrike" dirty="0">
                        <a:solidFill>
                          <a:srgbClr val="000000"/>
                        </a:solidFill>
                        <a:effectLst/>
                        <a:latin typeface="+mn-lt"/>
                      </a:endParaRP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marL="0" algn="ctr" rtl="0" fontAlgn="b"/>
                      <a:r>
                        <a:rPr lang="en-CA" sz="1300" b="1" i="0" u="none" strike="noStrike" dirty="0" smtClean="0">
                          <a:solidFill>
                            <a:srgbClr val="000000"/>
                          </a:solidFill>
                          <a:effectLst/>
                          <a:latin typeface="+mn-lt"/>
                        </a:rPr>
                        <a:t>N.S.</a:t>
                      </a:r>
                      <a:endParaRPr lang="en-CA" sz="1300" b="1" i="0" u="none" strike="noStrike" dirty="0">
                        <a:solidFill>
                          <a:srgbClr val="000000"/>
                        </a:solidFill>
                        <a:effectLst/>
                        <a:latin typeface="+mn-lt"/>
                      </a:endParaRP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marL="0" algn="ctr" rtl="0" fontAlgn="b"/>
                      <a:r>
                        <a:rPr lang="en-CA" sz="1300" b="1" i="0" u="none" strike="noStrike" dirty="0" smtClean="0">
                          <a:solidFill>
                            <a:srgbClr val="000000"/>
                          </a:solidFill>
                          <a:effectLst/>
                          <a:latin typeface="+mn-lt"/>
                        </a:rPr>
                        <a:t>N.B.</a:t>
                      </a:r>
                      <a:endParaRPr lang="en-CA" sz="1300" b="1" i="0" u="none" strike="noStrike" dirty="0">
                        <a:solidFill>
                          <a:srgbClr val="000000"/>
                        </a:solidFill>
                        <a:effectLst/>
                        <a:latin typeface="+mn-lt"/>
                      </a:endParaRPr>
                    </a:p>
                  </a:txBody>
                  <a:tcPr marL="73152" marR="73152"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marL="0" algn="ctr" rtl="0" fontAlgn="b"/>
                      <a:r>
                        <a:rPr lang="en-CA" sz="1300" b="1" i="0" u="none" strike="noStrike" dirty="0" smtClean="0">
                          <a:solidFill>
                            <a:srgbClr val="000000"/>
                          </a:solidFill>
                          <a:effectLst/>
                          <a:latin typeface="+mn-lt"/>
                        </a:rPr>
                        <a:t>Que.</a:t>
                      </a:r>
                      <a:endParaRPr lang="en-CA" sz="1300" b="1" i="0" u="none" strike="noStrike" dirty="0">
                        <a:solidFill>
                          <a:srgbClr val="000000"/>
                        </a:solidFill>
                        <a:effectLst/>
                        <a:latin typeface="+mn-lt"/>
                      </a:endParaRP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marL="0" algn="ctr" rtl="0" fontAlgn="b"/>
                      <a:r>
                        <a:rPr lang="en-CA" sz="1300" b="1" i="0" u="none" strike="noStrike" dirty="0" smtClean="0">
                          <a:solidFill>
                            <a:srgbClr val="000000"/>
                          </a:solidFill>
                          <a:effectLst/>
                          <a:latin typeface="+mn-lt"/>
                        </a:rPr>
                        <a:t>Ont.</a:t>
                      </a:r>
                      <a:endParaRPr lang="en-CA" sz="1300" b="1" i="0" u="none" strike="noStrike" dirty="0">
                        <a:solidFill>
                          <a:srgbClr val="000000"/>
                        </a:solidFill>
                        <a:effectLst/>
                        <a:latin typeface="+mn-lt"/>
                      </a:endParaRP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marL="0" algn="ctr" rtl="0" fontAlgn="b"/>
                      <a:r>
                        <a:rPr lang="en-CA" sz="1300" b="1" i="0" u="none" strike="noStrike" dirty="0" smtClean="0">
                          <a:solidFill>
                            <a:srgbClr val="000000"/>
                          </a:solidFill>
                          <a:effectLst/>
                          <a:latin typeface="+mn-lt"/>
                        </a:rPr>
                        <a:t>Man.</a:t>
                      </a:r>
                      <a:endParaRPr lang="en-CA" sz="1300" b="1" i="0" u="none" strike="noStrike" dirty="0">
                        <a:solidFill>
                          <a:srgbClr val="000000"/>
                        </a:solidFill>
                        <a:effectLst/>
                        <a:latin typeface="+mn-lt"/>
                      </a:endParaRP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marL="0" algn="ctr" rtl="0" fontAlgn="b"/>
                      <a:r>
                        <a:rPr lang="en-CA" sz="1300" b="1" i="0" u="none" strike="noStrike" dirty="0" smtClean="0">
                          <a:solidFill>
                            <a:srgbClr val="000000"/>
                          </a:solidFill>
                          <a:effectLst/>
                          <a:latin typeface="+mn-lt"/>
                        </a:rPr>
                        <a:t>Sask.</a:t>
                      </a:r>
                      <a:endParaRPr lang="en-CA" sz="1300" b="1" i="0" u="none" strike="noStrike" dirty="0">
                        <a:solidFill>
                          <a:srgbClr val="000000"/>
                        </a:solidFill>
                        <a:effectLst/>
                        <a:latin typeface="+mn-lt"/>
                      </a:endParaRP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marL="0" algn="ctr" rtl="0" fontAlgn="b"/>
                      <a:r>
                        <a:rPr lang="en-CA" sz="1300" b="1" i="0" u="none" strike="noStrike" dirty="0" smtClean="0">
                          <a:solidFill>
                            <a:srgbClr val="000000"/>
                          </a:solidFill>
                          <a:effectLst/>
                          <a:latin typeface="+mn-lt"/>
                        </a:rPr>
                        <a:t>Alta.</a:t>
                      </a:r>
                      <a:endParaRPr lang="en-CA" sz="1300" b="1" i="0" u="none" strike="noStrike" dirty="0">
                        <a:solidFill>
                          <a:srgbClr val="000000"/>
                        </a:solidFill>
                        <a:effectLst/>
                        <a:latin typeface="+mn-lt"/>
                      </a:endParaRP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marL="0" algn="ctr" rtl="0" fontAlgn="b"/>
                      <a:r>
                        <a:rPr lang="en-CA" sz="1300" b="1" i="0" u="none" strike="noStrike" dirty="0" smtClean="0">
                          <a:solidFill>
                            <a:srgbClr val="000000"/>
                          </a:solidFill>
                          <a:effectLst/>
                          <a:latin typeface="+mn-lt"/>
                        </a:rPr>
                        <a:t>B.C.</a:t>
                      </a:r>
                      <a:endParaRPr lang="en-CA" sz="1300" b="1" i="0" u="none" strike="noStrike" dirty="0">
                        <a:solidFill>
                          <a:srgbClr val="000000"/>
                        </a:solidFill>
                        <a:effectLst/>
                        <a:latin typeface="+mn-lt"/>
                      </a:endParaRP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marL="0" algn="ctr" rtl="0" fontAlgn="b"/>
                      <a:r>
                        <a:rPr lang="en-CA" sz="1300" b="1" i="0" u="none" strike="noStrike" dirty="0" smtClean="0">
                          <a:solidFill>
                            <a:srgbClr val="000000"/>
                          </a:solidFill>
                          <a:effectLst/>
                          <a:latin typeface="+mn-lt"/>
                        </a:rPr>
                        <a:t>Can.</a:t>
                      </a:r>
                      <a:endParaRPr lang="en-CA" sz="1300" b="1" i="0" u="none" strike="noStrike" dirty="0">
                        <a:solidFill>
                          <a:srgbClr val="000000"/>
                        </a:solidFill>
                        <a:effectLst/>
                        <a:latin typeface="+mn-lt"/>
                      </a:endParaRPr>
                    </a:p>
                  </a:txBody>
                  <a:tcPr marL="72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marL="0" algn="ctr" rtl="0" fontAlgn="b"/>
                      <a:r>
                        <a:rPr lang="en-CA" sz="1300" b="1" i="0" u="none" strike="noStrike" dirty="0" smtClean="0">
                          <a:solidFill>
                            <a:srgbClr val="000000"/>
                          </a:solidFill>
                          <a:effectLst/>
                          <a:latin typeface="+mn-lt"/>
                        </a:rPr>
                        <a:t>CMWF avg.</a:t>
                      </a:r>
                      <a:endParaRPr lang="en-CA" sz="1300" b="1" i="0" u="none" strike="noStrike" dirty="0">
                        <a:solidFill>
                          <a:srgbClr val="000000"/>
                        </a:solidFill>
                        <a:effectLst/>
                        <a:latin typeface="+mn-lt"/>
                      </a:endParaRPr>
                    </a:p>
                  </a:txBody>
                  <a:tcPr marL="72000" marR="36000" marT="72000" marB="72000" anchor="b">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488504">
                <a:tc>
                  <a:txBody>
                    <a:bodyPr/>
                    <a:lstStyle/>
                    <a:p>
                      <a:pPr marL="0" lvl="1" indent="0">
                        <a:lnSpc>
                          <a:spcPct val="100000"/>
                        </a:lnSpc>
                        <a:buNone/>
                      </a:pPr>
                      <a:r>
                        <a:rPr lang="en-CA" sz="1300" i="0" dirty="0" smtClean="0">
                          <a:latin typeface="+mn-lt"/>
                          <a:cs typeface="Arial" panose="020B0604020202020204" pitchFamily="34" charset="0"/>
                        </a:rPr>
                        <a:t>The specialist did not have basic medical information from your regular doctor about the reason for your visit</a:t>
                      </a:r>
                      <a:endParaRPr lang="en-CA" sz="1300" i="0" dirty="0">
                        <a:latin typeface="+mn-lt"/>
                      </a:endParaRPr>
                    </a:p>
                  </a:txBody>
                  <a:tcPr marL="72000" marR="72000" marT="72000" marB="7200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CA" sz="1100" b="0" i="0" u="none" strike="noStrike" dirty="0" smtClean="0">
                          <a:effectLst/>
                          <a:latin typeface="Arial" panose="020B0604020202020204" pitchFamily="34" charset="0"/>
                          <a:cs typeface="Arial" panose="020B0604020202020204" pitchFamily="34" charset="0"/>
                        </a:rPr>
                        <a:t>10%</a:t>
                      </a:r>
                      <a:endParaRPr lang="en-CA" sz="1100" b="0" i="0" u="none" strike="noStrike" dirty="0">
                        <a:effectLst/>
                        <a:latin typeface="Arial" panose="020B0604020202020204" pitchFamily="34" charset="0"/>
                        <a:cs typeface="Arial" panose="020B0604020202020204" pitchFamily="34" charset="0"/>
                      </a:endParaRP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marL="0" algn="ctr" fontAlgn="b"/>
                      <a:r>
                        <a:rPr lang="en-CA" sz="1100" b="0" i="0" u="none" strike="noStrike" dirty="0" smtClean="0">
                          <a:effectLst/>
                          <a:latin typeface="Arial" panose="020B0604020202020204" pitchFamily="34" charset="0"/>
                          <a:cs typeface="Arial" panose="020B0604020202020204" pitchFamily="34" charset="0"/>
                        </a:rPr>
                        <a:t>17%</a:t>
                      </a:r>
                      <a:endParaRPr lang="en-CA" sz="1100" b="0" i="0" u="none" strike="noStrike" dirty="0">
                        <a:effectLst/>
                        <a:latin typeface="Arial" panose="020B0604020202020204" pitchFamily="34" charset="0"/>
                        <a:cs typeface="Arial" panose="020B0604020202020204" pitchFamily="34" charset="0"/>
                      </a:endParaRP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marL="0" algn="ctr" fontAlgn="b"/>
                      <a:r>
                        <a:rPr lang="en-CA" sz="1100" b="0" i="0" u="none" strike="noStrike" dirty="0" smtClean="0">
                          <a:effectLst/>
                          <a:latin typeface="Arial" panose="020B0604020202020204" pitchFamily="34" charset="0"/>
                          <a:cs typeface="Arial" panose="020B0604020202020204" pitchFamily="34" charset="0"/>
                        </a:rPr>
                        <a:t>11%</a:t>
                      </a:r>
                      <a:endParaRPr lang="en-CA" sz="1100" b="0" i="0" u="none" strike="noStrike" dirty="0">
                        <a:effectLst/>
                        <a:latin typeface="Arial" panose="020B0604020202020204" pitchFamily="34" charset="0"/>
                        <a:cs typeface="Arial" panose="020B0604020202020204" pitchFamily="34" charset="0"/>
                      </a:endParaRP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marL="0" algn="ctr" fontAlgn="b"/>
                      <a:r>
                        <a:rPr lang="en-CA" sz="1100" b="0" i="0" u="none" strike="noStrike" dirty="0" smtClean="0">
                          <a:effectLst>
                            <a:glow rad="381000">
                              <a:srgbClr val="00A199"/>
                            </a:glow>
                          </a:effectLst>
                          <a:latin typeface="Arial" panose="020B0604020202020204" pitchFamily="34" charset="0"/>
                          <a:cs typeface="Arial" panose="020B0604020202020204" pitchFamily="34" charset="0"/>
                        </a:rPr>
                        <a:t>8%</a:t>
                      </a:r>
                      <a:endParaRPr lang="en-CA" sz="1100" b="0" i="0" u="none" strike="noStrike" dirty="0">
                        <a:effectLst>
                          <a:glow rad="381000">
                            <a:srgbClr val="00A199"/>
                          </a:glow>
                        </a:effectLst>
                        <a:latin typeface="Arial" panose="020B0604020202020204" pitchFamily="34" charset="0"/>
                        <a:cs typeface="Arial" panose="020B0604020202020204" pitchFamily="34" charset="0"/>
                      </a:endParaRPr>
                    </a:p>
                  </a:txBody>
                  <a:tcPr marL="73152" marR="73152" marT="73152" marB="7315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marL="0" algn="ctr" fontAlgn="b"/>
                      <a:r>
                        <a:rPr lang="en-CA" sz="1100" b="0" i="0" u="none" strike="noStrike" dirty="0" smtClean="0">
                          <a:effectLst/>
                          <a:latin typeface="Arial" panose="020B0604020202020204" pitchFamily="34" charset="0"/>
                          <a:cs typeface="Arial" panose="020B0604020202020204" pitchFamily="34" charset="0"/>
                        </a:rPr>
                        <a:t>13%</a:t>
                      </a:r>
                      <a:endParaRPr lang="en-CA" sz="1100" b="0" i="0" u="none" strike="noStrike" dirty="0">
                        <a:effectLst/>
                        <a:latin typeface="Arial" panose="020B0604020202020204" pitchFamily="34" charset="0"/>
                        <a:cs typeface="Arial" panose="020B0604020202020204" pitchFamily="34" charset="0"/>
                      </a:endParaRP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marL="0" algn="ctr" fontAlgn="b"/>
                      <a:r>
                        <a:rPr lang="en-CA" sz="1100" b="0" i="0" u="none" strike="noStrike" dirty="0" smtClean="0">
                          <a:effectLst/>
                          <a:latin typeface="Arial" panose="020B0604020202020204" pitchFamily="34" charset="0"/>
                          <a:cs typeface="Arial" panose="020B0604020202020204" pitchFamily="34" charset="0"/>
                        </a:rPr>
                        <a:t>14%</a:t>
                      </a:r>
                      <a:endParaRPr lang="en-CA" sz="1100" b="0" i="0" u="none" strike="noStrike" dirty="0">
                        <a:effectLst/>
                        <a:latin typeface="Arial" panose="020B0604020202020204" pitchFamily="34" charset="0"/>
                        <a:cs typeface="Arial" panose="020B0604020202020204" pitchFamily="34" charset="0"/>
                      </a:endParaRP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marL="0" algn="ctr" fontAlgn="b"/>
                      <a:r>
                        <a:rPr lang="en-CA" sz="1100" b="0" i="0" u="none" strike="noStrike" dirty="0" smtClean="0">
                          <a:effectLst/>
                          <a:latin typeface="Arial" panose="020B0604020202020204" pitchFamily="34" charset="0"/>
                          <a:cs typeface="Arial" panose="020B0604020202020204" pitchFamily="34" charset="0"/>
                        </a:rPr>
                        <a:t>23%</a:t>
                      </a:r>
                      <a:endParaRPr lang="en-CA" sz="1100" b="0" i="0" u="none" strike="noStrike" dirty="0">
                        <a:effectLst/>
                        <a:latin typeface="Arial" panose="020B0604020202020204" pitchFamily="34" charset="0"/>
                        <a:cs typeface="Arial" panose="020B0604020202020204" pitchFamily="34" charset="0"/>
                      </a:endParaRP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marL="0" algn="ctr" fontAlgn="b"/>
                      <a:r>
                        <a:rPr lang="en-CA" sz="1100" b="0" i="0" u="none" strike="noStrike" dirty="0" smtClean="0">
                          <a:effectLst/>
                          <a:latin typeface="Arial" panose="020B0604020202020204" pitchFamily="34" charset="0"/>
                          <a:cs typeface="Arial" panose="020B0604020202020204" pitchFamily="34" charset="0"/>
                        </a:rPr>
                        <a:t>9%</a:t>
                      </a:r>
                      <a:endParaRPr lang="en-CA" sz="1100" b="0" i="0" u="none" strike="noStrike" dirty="0">
                        <a:effectLst/>
                        <a:latin typeface="Arial" panose="020B0604020202020204" pitchFamily="34" charset="0"/>
                        <a:cs typeface="Arial" panose="020B0604020202020204" pitchFamily="34" charset="0"/>
                      </a:endParaRP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marL="0" algn="ctr" fontAlgn="b"/>
                      <a:r>
                        <a:rPr lang="en-CA" sz="1100" b="0" i="0" u="none" strike="noStrike" dirty="0" smtClean="0">
                          <a:effectLst/>
                          <a:latin typeface="Arial" panose="020B0604020202020204" pitchFamily="34" charset="0"/>
                          <a:cs typeface="Arial" panose="020B0604020202020204" pitchFamily="34" charset="0"/>
                        </a:rPr>
                        <a:t>11%</a:t>
                      </a:r>
                      <a:endParaRPr lang="en-CA" sz="1100" b="0" i="0" u="none" strike="noStrike" dirty="0">
                        <a:effectLst/>
                        <a:latin typeface="Arial" panose="020B0604020202020204" pitchFamily="34" charset="0"/>
                        <a:cs typeface="Arial" panose="020B0604020202020204" pitchFamily="34" charset="0"/>
                      </a:endParaRP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marL="0" algn="ctr" fontAlgn="b"/>
                      <a:r>
                        <a:rPr lang="en-CA" sz="1100" b="0" i="0" u="none" strike="noStrike" dirty="0" smtClean="0">
                          <a:effectLst/>
                          <a:latin typeface="Arial" panose="020B0604020202020204" pitchFamily="34" charset="0"/>
                          <a:cs typeface="Arial" panose="020B0604020202020204" pitchFamily="34" charset="0"/>
                        </a:rPr>
                        <a:t>16%</a:t>
                      </a:r>
                      <a:endParaRPr lang="en-CA" sz="1100" b="0" i="0" u="none" strike="noStrike" dirty="0">
                        <a:effectLst/>
                        <a:latin typeface="Arial" panose="020B0604020202020204" pitchFamily="34" charset="0"/>
                        <a:cs typeface="Arial" panose="020B0604020202020204" pitchFamily="34" charset="0"/>
                      </a:endParaRP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marL="0" algn="ctr" fontAlgn="b"/>
                      <a:r>
                        <a:rPr lang="en-CA" sz="1100" b="0" i="0" u="none" strike="noStrike" dirty="0" smtClean="0">
                          <a:effectLst/>
                          <a:latin typeface="Arial" panose="020B0604020202020204" pitchFamily="34" charset="0"/>
                          <a:cs typeface="Arial" panose="020B0604020202020204" pitchFamily="34" charset="0"/>
                        </a:rPr>
                        <a:t>13%</a:t>
                      </a:r>
                      <a:endParaRPr lang="en-CA" sz="1100" b="0" i="0" u="none" strike="noStrike" dirty="0">
                        <a:effectLst/>
                        <a:latin typeface="Arial" panose="020B0604020202020204" pitchFamily="34" charset="0"/>
                        <a:cs typeface="Arial" panose="020B0604020202020204" pitchFamily="34" charset="0"/>
                      </a:endParaRP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marL="0" algn="ctr" fontAlgn="b"/>
                      <a:r>
                        <a:rPr lang="en-CA" sz="1100" b="0" i="0" u="none" strike="noStrike" dirty="0" smtClean="0">
                          <a:solidFill>
                            <a:schemeClr val="bg2"/>
                          </a:solidFill>
                          <a:effectLst/>
                          <a:latin typeface="Arial" panose="020B0604020202020204" pitchFamily="34" charset="0"/>
                          <a:cs typeface="Arial" panose="020B0604020202020204" pitchFamily="34" charset="0"/>
                        </a:rPr>
                        <a:t>15%</a:t>
                      </a:r>
                      <a:endParaRPr lang="en-CA" sz="1100" b="0" i="0" u="none" strike="noStrike" dirty="0">
                        <a:solidFill>
                          <a:schemeClr val="bg2"/>
                        </a:solidFill>
                        <a:effectLst/>
                        <a:latin typeface="Arial" panose="020B0604020202020204" pitchFamily="34" charset="0"/>
                        <a:cs typeface="Arial" panose="020B0604020202020204" pitchFamily="34" charset="0"/>
                      </a:endParaRPr>
                    </a:p>
                  </a:txBody>
                  <a:tcPr marL="72000" marR="36000" marT="72000" marB="72000" anchor="ctr">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0000"/>
                    </a:solidFill>
                  </a:tcPr>
                </a:tc>
                <a:extLst>
                  <a:ext uri="{0D108BD9-81ED-4DB2-BD59-A6C34878D82A}">
                    <a16:rowId xmlns:a16="http://schemas.microsoft.com/office/drawing/2014/main" xmlns="" val="10001"/>
                  </a:ext>
                </a:extLst>
              </a:tr>
              <a:tr h="837120">
                <a:tc>
                  <a:txBody>
                    <a:bodyPr/>
                    <a:lstStyle/>
                    <a:p>
                      <a:pPr marL="0" lvl="1" indent="0">
                        <a:lnSpc>
                          <a:spcPct val="100000"/>
                        </a:lnSpc>
                        <a:buNone/>
                      </a:pPr>
                      <a:r>
                        <a:rPr lang="en-CA" sz="1300" i="0" dirty="0" smtClean="0">
                          <a:latin typeface="+mn-lt"/>
                          <a:cs typeface="Arial" panose="020B0604020202020204" pitchFamily="34" charset="0"/>
                        </a:rPr>
                        <a:t>After you saw the specialist, your regular doctor did not seem informed and up</a:t>
                      </a:r>
                      <a:r>
                        <a:rPr lang="en-CA" sz="1300" i="0" baseline="0" dirty="0" smtClean="0">
                          <a:latin typeface="+mn-lt"/>
                          <a:cs typeface="Arial" panose="020B0604020202020204" pitchFamily="34" charset="0"/>
                        </a:rPr>
                        <a:t> </a:t>
                      </a:r>
                      <a:r>
                        <a:rPr lang="en-CA" sz="1300" i="0" dirty="0" smtClean="0">
                          <a:latin typeface="+mn-lt"/>
                          <a:cs typeface="Arial" panose="020B0604020202020204" pitchFamily="34" charset="0"/>
                        </a:rPr>
                        <a:t>to date about the care you got from the specialist </a:t>
                      </a:r>
                      <a:endParaRPr lang="en-CA" sz="1300" i="0" dirty="0">
                        <a:latin typeface="+mn-lt"/>
                        <a:cs typeface="Arial" panose="020B0604020202020204" pitchFamily="34" charset="0"/>
                      </a:endParaRPr>
                    </a:p>
                  </a:txBody>
                  <a:tcPr marL="72000" marR="36000" marT="72000" marB="7200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CA" sz="1100" b="0" i="0" u="none" strike="noStrike" dirty="0" smtClean="0">
                          <a:effectLst/>
                          <a:latin typeface="Arial" panose="020B0604020202020204" pitchFamily="34" charset="0"/>
                          <a:cs typeface="Arial" panose="020B0604020202020204" pitchFamily="34" charset="0"/>
                        </a:rPr>
                        <a:t>22%</a:t>
                      </a:r>
                      <a:endParaRPr lang="en-CA" sz="1100" b="0" i="0" u="none" strike="noStrike" dirty="0">
                        <a:effectLst/>
                        <a:latin typeface="Arial" panose="020B0604020202020204" pitchFamily="34" charset="0"/>
                        <a:cs typeface="Arial" panose="020B0604020202020204" pitchFamily="34" charset="0"/>
                      </a:endParaRP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marL="0" algn="ctr" fontAlgn="b"/>
                      <a:r>
                        <a:rPr lang="en-CA" sz="1100" b="0" i="0" u="none" strike="noStrike" dirty="0" smtClean="0">
                          <a:effectLst/>
                          <a:latin typeface="Arial" panose="020B0604020202020204" pitchFamily="34" charset="0"/>
                          <a:cs typeface="Arial" panose="020B0604020202020204" pitchFamily="34" charset="0"/>
                        </a:rPr>
                        <a:t>15%</a:t>
                      </a:r>
                      <a:endParaRPr lang="en-CA" sz="1100" b="0" i="0" u="none" strike="noStrike" dirty="0">
                        <a:effectLst/>
                        <a:latin typeface="Arial" panose="020B0604020202020204" pitchFamily="34" charset="0"/>
                        <a:cs typeface="Arial" panose="020B0604020202020204" pitchFamily="34" charset="0"/>
                      </a:endParaRP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marL="0" algn="ctr" fontAlgn="b"/>
                      <a:r>
                        <a:rPr lang="en-CA" sz="1100" b="0" i="0" u="none" strike="noStrike" dirty="0" smtClean="0">
                          <a:effectLst/>
                          <a:latin typeface="Arial" panose="020B0604020202020204" pitchFamily="34" charset="0"/>
                          <a:cs typeface="Arial" panose="020B0604020202020204" pitchFamily="34" charset="0"/>
                        </a:rPr>
                        <a:t>12%</a:t>
                      </a:r>
                      <a:endParaRPr lang="en-CA" sz="1100" b="0" i="0" u="none" strike="noStrike" dirty="0">
                        <a:effectLst/>
                        <a:latin typeface="Arial" panose="020B0604020202020204" pitchFamily="34" charset="0"/>
                        <a:cs typeface="Arial" panose="020B0604020202020204" pitchFamily="34" charset="0"/>
                      </a:endParaRP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marL="0" algn="ctr" fontAlgn="b"/>
                      <a:r>
                        <a:rPr lang="en-CA" sz="1100" b="0" i="0" u="none" strike="noStrike" dirty="0" smtClean="0">
                          <a:effectLst/>
                          <a:latin typeface="Arial" panose="020B0604020202020204" pitchFamily="34" charset="0"/>
                          <a:cs typeface="Arial" panose="020B0604020202020204" pitchFamily="34" charset="0"/>
                        </a:rPr>
                        <a:t>16%</a:t>
                      </a:r>
                      <a:endParaRPr lang="en-CA" sz="1100" b="0" i="0" u="none" strike="noStrike" dirty="0">
                        <a:effectLst/>
                        <a:latin typeface="Arial" panose="020B0604020202020204" pitchFamily="34" charset="0"/>
                        <a:cs typeface="Arial" panose="020B0604020202020204" pitchFamily="34" charset="0"/>
                      </a:endParaRPr>
                    </a:p>
                  </a:txBody>
                  <a:tcPr marL="73152" marR="73152" marT="73152" marB="7315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marL="0" algn="ctr" fontAlgn="b"/>
                      <a:r>
                        <a:rPr lang="en-CA" sz="1100" b="0" i="0" u="none" strike="noStrike" dirty="0" smtClean="0">
                          <a:effectLst/>
                          <a:latin typeface="Arial" panose="020B0604020202020204" pitchFamily="34" charset="0"/>
                          <a:cs typeface="Arial" panose="020B0604020202020204" pitchFamily="34" charset="0"/>
                        </a:rPr>
                        <a:t>21%</a:t>
                      </a:r>
                      <a:endParaRPr lang="en-CA" sz="1100" b="0" i="0" u="none" strike="noStrike" dirty="0">
                        <a:effectLst/>
                        <a:latin typeface="Arial" panose="020B0604020202020204" pitchFamily="34" charset="0"/>
                        <a:cs typeface="Arial" panose="020B0604020202020204" pitchFamily="34" charset="0"/>
                      </a:endParaRP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marL="0" algn="ctr" fontAlgn="b"/>
                      <a:r>
                        <a:rPr lang="en-CA" sz="1100" b="0" i="0" u="none" strike="noStrike" dirty="0" smtClean="0">
                          <a:effectLst/>
                          <a:latin typeface="Arial" panose="020B0604020202020204" pitchFamily="34" charset="0"/>
                          <a:cs typeface="Arial" panose="020B0604020202020204" pitchFamily="34" charset="0"/>
                        </a:rPr>
                        <a:t>23%</a:t>
                      </a:r>
                      <a:endParaRPr lang="en-CA" sz="1100" b="0" i="0" u="none" strike="noStrike" dirty="0">
                        <a:effectLst/>
                        <a:latin typeface="Arial" panose="020B0604020202020204" pitchFamily="34" charset="0"/>
                        <a:cs typeface="Arial" panose="020B0604020202020204" pitchFamily="34" charset="0"/>
                      </a:endParaRP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marL="0" algn="ctr" fontAlgn="b"/>
                      <a:r>
                        <a:rPr lang="en-CA" sz="1100" b="0" i="0" u="none" strike="noStrike" dirty="0" smtClean="0">
                          <a:effectLst/>
                          <a:latin typeface="Arial" panose="020B0604020202020204" pitchFamily="34" charset="0"/>
                          <a:cs typeface="Arial" panose="020B0604020202020204" pitchFamily="34" charset="0"/>
                        </a:rPr>
                        <a:t>30%</a:t>
                      </a:r>
                      <a:endParaRPr lang="en-CA" sz="1100" b="0" i="0" u="none" strike="noStrike" dirty="0">
                        <a:effectLst/>
                        <a:latin typeface="Arial" panose="020B0604020202020204" pitchFamily="34" charset="0"/>
                        <a:cs typeface="Arial" panose="020B0604020202020204" pitchFamily="34" charset="0"/>
                      </a:endParaRP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marL="0" algn="ctr" fontAlgn="b"/>
                      <a:r>
                        <a:rPr lang="en-CA" sz="1100" b="0" i="0" u="none" strike="noStrike" dirty="0" smtClean="0">
                          <a:effectLst/>
                          <a:latin typeface="Arial" panose="020B0604020202020204" pitchFamily="34" charset="0"/>
                          <a:cs typeface="Arial" panose="020B0604020202020204" pitchFamily="34" charset="0"/>
                        </a:rPr>
                        <a:t>19%</a:t>
                      </a:r>
                      <a:endParaRPr lang="en-CA" sz="1100" b="0" i="0" u="none" strike="noStrike" dirty="0">
                        <a:effectLst/>
                        <a:latin typeface="Arial" panose="020B0604020202020204" pitchFamily="34" charset="0"/>
                        <a:cs typeface="Arial" panose="020B0604020202020204" pitchFamily="34" charset="0"/>
                      </a:endParaRP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marL="0" algn="ctr" fontAlgn="b"/>
                      <a:r>
                        <a:rPr lang="en-CA" sz="1100" b="0" i="0" u="none" strike="noStrike" dirty="0" smtClean="0">
                          <a:effectLst/>
                          <a:latin typeface="Arial" panose="020B0604020202020204" pitchFamily="34" charset="0"/>
                          <a:cs typeface="Arial" panose="020B0604020202020204" pitchFamily="34" charset="0"/>
                        </a:rPr>
                        <a:t>21%</a:t>
                      </a:r>
                      <a:endParaRPr lang="en-CA" sz="1100" b="0" i="0" u="none" strike="noStrike" dirty="0">
                        <a:effectLst/>
                        <a:latin typeface="Arial" panose="020B0604020202020204" pitchFamily="34" charset="0"/>
                        <a:cs typeface="Arial" panose="020B0604020202020204" pitchFamily="34" charset="0"/>
                      </a:endParaRP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marL="0" algn="ctr" fontAlgn="b"/>
                      <a:r>
                        <a:rPr lang="en-CA" sz="1100" b="0" i="0" u="none" strike="noStrike" dirty="0" smtClean="0">
                          <a:effectLst/>
                          <a:latin typeface="Arial" panose="020B0604020202020204" pitchFamily="34" charset="0"/>
                          <a:cs typeface="Arial" panose="020B0604020202020204" pitchFamily="34" charset="0"/>
                        </a:rPr>
                        <a:t>14%</a:t>
                      </a:r>
                      <a:endParaRPr lang="en-CA" sz="1100" b="0" i="0" u="none" strike="noStrike" dirty="0">
                        <a:effectLst/>
                        <a:latin typeface="Arial" panose="020B0604020202020204" pitchFamily="34" charset="0"/>
                        <a:cs typeface="Arial" panose="020B0604020202020204" pitchFamily="34" charset="0"/>
                      </a:endParaRP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marL="0" algn="ctr" fontAlgn="b"/>
                      <a:r>
                        <a:rPr lang="en-CA" sz="1100" b="0" i="0" u="none" strike="noStrike" dirty="0" smtClean="0">
                          <a:effectLst/>
                          <a:latin typeface="Arial" panose="020B0604020202020204" pitchFamily="34" charset="0"/>
                          <a:cs typeface="Arial" panose="020B0604020202020204" pitchFamily="34" charset="0"/>
                        </a:rPr>
                        <a:t>21%</a:t>
                      </a:r>
                      <a:endParaRPr lang="en-CA" sz="1100" b="0" i="0" u="none" strike="noStrike" dirty="0">
                        <a:effectLst/>
                        <a:latin typeface="Arial" panose="020B0604020202020204" pitchFamily="34" charset="0"/>
                        <a:cs typeface="Arial" panose="020B0604020202020204" pitchFamily="34" charset="0"/>
                      </a:endParaRPr>
                    </a:p>
                  </a:txBody>
                  <a:tcPr marL="72000" marR="3600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marL="0" algn="ctr" fontAlgn="b"/>
                      <a:r>
                        <a:rPr lang="en-CA" sz="1100" b="0" i="0" u="none" strike="noStrike" dirty="0" smtClean="0">
                          <a:solidFill>
                            <a:schemeClr val="bg2"/>
                          </a:solidFill>
                          <a:effectLst/>
                          <a:latin typeface="Arial" panose="020B0604020202020204" pitchFamily="34" charset="0"/>
                          <a:cs typeface="Arial" panose="020B0604020202020204" pitchFamily="34" charset="0"/>
                        </a:rPr>
                        <a:t>19%</a:t>
                      </a:r>
                      <a:endParaRPr lang="en-CA" sz="1100" b="0" i="0" u="none" strike="noStrike" dirty="0">
                        <a:solidFill>
                          <a:schemeClr val="bg2"/>
                        </a:solidFill>
                        <a:effectLst/>
                        <a:latin typeface="Arial" panose="020B0604020202020204" pitchFamily="34" charset="0"/>
                        <a:cs typeface="Arial" panose="020B0604020202020204" pitchFamily="34" charset="0"/>
                      </a:endParaRPr>
                    </a:p>
                  </a:txBody>
                  <a:tcPr marL="72000" marR="36000" marT="72000" marB="72000" anchor="ctr">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0000"/>
                    </a:solidFill>
                  </a:tcPr>
                </a:tc>
                <a:extLst>
                  <a:ext uri="{0D108BD9-81ED-4DB2-BD59-A6C34878D82A}">
                    <a16:rowId xmlns:a16="http://schemas.microsoft.com/office/drawing/2014/main" xmlns="" val="10002"/>
                  </a:ext>
                </a:extLst>
              </a:tr>
            </a:tbl>
          </a:graphicData>
        </a:graphic>
      </p:graphicFrame>
      <p:grpSp>
        <p:nvGrpSpPr>
          <p:cNvPr id="14" name="Group 2"/>
          <p:cNvGrpSpPr/>
          <p:nvPr/>
        </p:nvGrpSpPr>
        <p:grpSpPr>
          <a:xfrm>
            <a:off x="448902" y="6176108"/>
            <a:ext cx="4324789" cy="261623"/>
            <a:chOff x="1559256" y="5157193"/>
            <a:chExt cx="4324789" cy="253467"/>
          </a:xfrm>
        </p:grpSpPr>
        <p:grpSp>
          <p:nvGrpSpPr>
            <p:cNvPr id="15" name="Group 3"/>
            <p:cNvGrpSpPr/>
            <p:nvPr/>
          </p:nvGrpSpPr>
          <p:grpSpPr>
            <a:xfrm>
              <a:off x="1559256" y="5157203"/>
              <a:ext cx="1598406" cy="253455"/>
              <a:chOff x="2989195" y="6289577"/>
              <a:chExt cx="1741128" cy="264692"/>
            </a:xfrm>
          </p:grpSpPr>
          <p:sp>
            <p:nvSpPr>
              <p:cNvPr id="33"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34"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16" name="Group 5"/>
            <p:cNvGrpSpPr/>
            <p:nvPr/>
          </p:nvGrpSpPr>
          <p:grpSpPr>
            <a:xfrm>
              <a:off x="2918782" y="5157206"/>
              <a:ext cx="1453097" cy="253454"/>
              <a:chOff x="4402330" y="6289581"/>
              <a:chExt cx="1741127" cy="264691"/>
            </a:xfrm>
          </p:grpSpPr>
          <p:sp>
            <p:nvSpPr>
              <p:cNvPr id="31"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32" name="Oval 11"/>
              <p:cNvSpPr/>
              <p:nvPr/>
            </p:nvSpPr>
            <p:spPr>
              <a:xfrm>
                <a:off x="4402330"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28" name="Group 7"/>
            <p:cNvGrpSpPr/>
            <p:nvPr/>
          </p:nvGrpSpPr>
          <p:grpSpPr>
            <a:xfrm>
              <a:off x="4430950" y="5157193"/>
              <a:ext cx="1453095" cy="253454"/>
              <a:chOff x="5966949" y="6289568"/>
              <a:chExt cx="1741125" cy="264691"/>
            </a:xfrm>
          </p:grpSpPr>
          <p:sp>
            <p:nvSpPr>
              <p:cNvPr id="29"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30" name="Oval 9"/>
              <p:cNvSpPr/>
              <p:nvPr/>
            </p:nvSpPr>
            <p:spPr>
              <a:xfrm>
                <a:off x="5966949"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3835685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p:nvPr>
            <p:extLst>
              <p:ext uri="{D42A27DB-BD31-4B8C-83A1-F6EECF244321}">
                <p14:modId xmlns:p14="http://schemas.microsoft.com/office/powerpoint/2010/main" val="1674760926"/>
              </p:ext>
            </p:extLst>
          </p:nvPr>
        </p:nvGraphicFramePr>
        <p:xfrm>
          <a:off x="323528" y="2265178"/>
          <a:ext cx="3168352" cy="3181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p:cNvGraphicFramePr/>
          <p:nvPr>
            <p:extLst>
              <p:ext uri="{D42A27DB-BD31-4B8C-83A1-F6EECF244321}">
                <p14:modId xmlns:p14="http://schemas.microsoft.com/office/powerpoint/2010/main" val="3565483489"/>
              </p:ext>
            </p:extLst>
          </p:nvPr>
        </p:nvGraphicFramePr>
        <p:xfrm>
          <a:off x="3275856" y="2265178"/>
          <a:ext cx="3168352" cy="3181350"/>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3055186" y="2612909"/>
            <a:ext cx="369332" cy="2688299"/>
            <a:chOff x="609379" y="2924944"/>
            <a:chExt cx="369332" cy="2688299"/>
          </a:xfrm>
        </p:grpSpPr>
        <p:cxnSp>
          <p:nvCxnSpPr>
            <p:cNvPr id="35" name="Straight Arrow Connector 34"/>
            <p:cNvCxnSpPr/>
            <p:nvPr/>
          </p:nvCxnSpPr>
          <p:spPr>
            <a:xfrm flipV="1">
              <a:off x="794045" y="2924944"/>
              <a:ext cx="0" cy="26882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rot="10800000">
              <a:off x="609379" y="3861046"/>
              <a:ext cx="369332" cy="864097"/>
            </a:xfrm>
            <a:prstGeom prst="rect">
              <a:avLst/>
            </a:prstGeom>
            <a:solidFill>
              <a:schemeClr val="bg1"/>
            </a:solidFill>
          </p:spPr>
          <p:txBody>
            <a:bodyPr vert="eaVert" wrap="square" rtlCol="0">
              <a:spAutoFit/>
            </a:bodyPr>
            <a:lstStyle/>
            <a:p>
              <a:pPr algn="ctr"/>
              <a:r>
                <a:rPr lang="en-CA" sz="1200" dirty="0" smtClean="0">
                  <a:latin typeface="Arial" panose="020B0604020202020204" pitchFamily="34" charset="0"/>
                  <a:cs typeface="Arial" panose="020B0604020202020204" pitchFamily="34" charset="0"/>
                </a:rPr>
                <a:t>Desirable </a:t>
              </a:r>
              <a:endParaRPr lang="en-CA" sz="1200" dirty="0">
                <a:latin typeface="Arial" panose="020B0604020202020204" pitchFamily="34" charset="0"/>
                <a:cs typeface="Arial" panose="020B0604020202020204" pitchFamily="34" charset="0"/>
              </a:endParaRPr>
            </a:p>
          </p:txBody>
        </p:sp>
      </p:grpSp>
      <p:grpSp>
        <p:nvGrpSpPr>
          <p:cNvPr id="31" name="Group 30"/>
          <p:cNvGrpSpPr/>
          <p:nvPr/>
        </p:nvGrpSpPr>
        <p:grpSpPr>
          <a:xfrm>
            <a:off x="107504" y="2612909"/>
            <a:ext cx="369332" cy="2688299"/>
            <a:chOff x="609379" y="2924944"/>
            <a:chExt cx="369332" cy="2688299"/>
          </a:xfrm>
        </p:grpSpPr>
        <p:cxnSp>
          <p:nvCxnSpPr>
            <p:cNvPr id="32" name="Straight Arrow Connector 31"/>
            <p:cNvCxnSpPr/>
            <p:nvPr/>
          </p:nvCxnSpPr>
          <p:spPr>
            <a:xfrm flipV="1">
              <a:off x="794045" y="2924944"/>
              <a:ext cx="0" cy="26882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rot="10800000">
              <a:off x="609379" y="3861046"/>
              <a:ext cx="369332" cy="864097"/>
            </a:xfrm>
            <a:prstGeom prst="rect">
              <a:avLst/>
            </a:prstGeom>
            <a:solidFill>
              <a:schemeClr val="bg1"/>
            </a:solidFill>
          </p:spPr>
          <p:txBody>
            <a:bodyPr vert="eaVert" wrap="square" rtlCol="0">
              <a:spAutoFit/>
            </a:bodyPr>
            <a:lstStyle/>
            <a:p>
              <a:pPr algn="ctr"/>
              <a:r>
                <a:rPr lang="en-CA" sz="1200" dirty="0" smtClean="0">
                  <a:latin typeface="Arial" panose="020B0604020202020204" pitchFamily="34" charset="0"/>
                  <a:cs typeface="Arial" panose="020B0604020202020204" pitchFamily="34" charset="0"/>
                </a:rPr>
                <a:t>Desirable </a:t>
              </a:r>
              <a:endParaRPr lang="en-CA" sz="1200" dirty="0">
                <a:latin typeface="Arial" panose="020B0604020202020204" pitchFamily="34" charset="0"/>
                <a:cs typeface="Arial" panose="020B0604020202020204" pitchFamily="34" charset="0"/>
              </a:endParaRPr>
            </a:p>
          </p:txBody>
        </p:sp>
      </p:grpSp>
      <p:sp>
        <p:nvSpPr>
          <p:cNvPr id="2" name="Title 1"/>
          <p:cNvSpPr>
            <a:spLocks noGrp="1"/>
          </p:cNvSpPr>
          <p:nvPr>
            <p:ph type="title"/>
          </p:nvPr>
        </p:nvSpPr>
        <p:spPr>
          <a:xfrm>
            <a:off x="370940" y="370637"/>
            <a:ext cx="8229600" cy="1015663"/>
          </a:xfrm>
        </p:spPr>
        <p:txBody>
          <a:bodyPr/>
          <a:lstStyle/>
          <a:p>
            <a:r>
              <a:rPr lang="en-CA" dirty="0" smtClean="0"/>
              <a:t>Conflicting information biggest challenge</a:t>
            </a:r>
            <a:br>
              <a:rPr lang="en-CA" dirty="0" smtClean="0"/>
            </a:br>
            <a:r>
              <a:rPr lang="en-CA" dirty="0" smtClean="0"/>
              <a:t>for coordination of care</a:t>
            </a:r>
            <a:endParaRPr lang="en-CA" dirty="0"/>
          </a:p>
        </p:txBody>
      </p:sp>
      <p:sp>
        <p:nvSpPr>
          <p:cNvPr id="23" name="TextBox 22"/>
          <p:cNvSpPr txBox="1"/>
          <p:nvPr/>
        </p:nvSpPr>
        <p:spPr>
          <a:xfrm>
            <a:off x="251520" y="1556792"/>
            <a:ext cx="2736304" cy="864440"/>
          </a:xfrm>
          <a:prstGeom prst="rect">
            <a:avLst/>
          </a:prstGeom>
          <a:noFill/>
          <a:ln w="6350">
            <a:noFill/>
          </a:ln>
        </p:spPr>
        <p:txBody>
          <a:bodyPr wrap="square" lIns="108000" tIns="108000" rIns="108000" bIns="108000" rtlCol="0">
            <a:spAutoFit/>
          </a:bodyPr>
          <a:lstStyle/>
          <a:p>
            <a:r>
              <a:rPr lang="en-US" sz="1400" dirty="0">
                <a:solidFill>
                  <a:srgbClr val="365254"/>
                </a:solidFill>
              </a:rPr>
              <a:t>You received conflicting information from different doctors or health care professionals</a:t>
            </a:r>
          </a:p>
        </p:txBody>
      </p:sp>
      <p:sp>
        <p:nvSpPr>
          <p:cNvPr id="28" name="TextBox 27"/>
          <p:cNvSpPr txBox="1"/>
          <p:nvPr/>
        </p:nvSpPr>
        <p:spPr>
          <a:xfrm>
            <a:off x="3059832" y="1556792"/>
            <a:ext cx="2952328" cy="864440"/>
          </a:xfrm>
          <a:prstGeom prst="rect">
            <a:avLst/>
          </a:prstGeom>
          <a:noFill/>
          <a:ln w="6350">
            <a:noFill/>
          </a:ln>
        </p:spPr>
        <p:txBody>
          <a:bodyPr wrap="square" lIns="108000" tIns="108000" rIns="108000" bIns="108000" rtlCol="0">
            <a:spAutoFit/>
          </a:bodyPr>
          <a:lstStyle/>
          <a:p>
            <a:r>
              <a:rPr lang="en-US" sz="1400" dirty="0">
                <a:solidFill>
                  <a:srgbClr val="365254"/>
                </a:solidFill>
              </a:rPr>
              <a:t>Test results or medical records were not available at the time of your scheduled medical care appointment</a:t>
            </a:r>
          </a:p>
        </p:txBody>
      </p:sp>
      <p:grpSp>
        <p:nvGrpSpPr>
          <p:cNvPr id="3" name="Group 2"/>
          <p:cNvGrpSpPr/>
          <p:nvPr/>
        </p:nvGrpSpPr>
        <p:grpSpPr>
          <a:xfrm>
            <a:off x="6228184" y="2265178"/>
            <a:ext cx="3353018" cy="3181350"/>
            <a:chOff x="6187534" y="2265178"/>
            <a:chExt cx="3353018" cy="3181350"/>
          </a:xfrm>
        </p:grpSpPr>
        <p:grpSp>
          <p:nvGrpSpPr>
            <p:cNvPr id="37" name="Group 36"/>
            <p:cNvGrpSpPr/>
            <p:nvPr/>
          </p:nvGrpSpPr>
          <p:grpSpPr>
            <a:xfrm>
              <a:off x="6187534" y="2612909"/>
              <a:ext cx="369332" cy="2688299"/>
              <a:chOff x="609379" y="2924944"/>
              <a:chExt cx="369332" cy="2688299"/>
            </a:xfrm>
          </p:grpSpPr>
          <p:cxnSp>
            <p:nvCxnSpPr>
              <p:cNvPr id="38" name="Straight Arrow Connector 37"/>
              <p:cNvCxnSpPr/>
              <p:nvPr/>
            </p:nvCxnSpPr>
            <p:spPr>
              <a:xfrm flipV="1">
                <a:off x="794045" y="2924944"/>
                <a:ext cx="0" cy="26882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rot="10800000">
                <a:off x="609379" y="3861046"/>
                <a:ext cx="369332" cy="864097"/>
              </a:xfrm>
              <a:prstGeom prst="rect">
                <a:avLst/>
              </a:prstGeom>
              <a:solidFill>
                <a:schemeClr val="bg1"/>
              </a:solidFill>
            </p:spPr>
            <p:txBody>
              <a:bodyPr vert="eaVert" wrap="square" rtlCol="0">
                <a:spAutoFit/>
              </a:bodyPr>
              <a:lstStyle/>
              <a:p>
                <a:pPr algn="ctr"/>
                <a:r>
                  <a:rPr lang="en-CA" sz="1200" dirty="0" smtClean="0">
                    <a:latin typeface="Arial" panose="020B0604020202020204" pitchFamily="34" charset="0"/>
                    <a:cs typeface="Arial" panose="020B0604020202020204" pitchFamily="34" charset="0"/>
                  </a:rPr>
                  <a:t>Desirable </a:t>
                </a:r>
                <a:endParaRPr lang="en-CA" sz="1200" dirty="0">
                  <a:latin typeface="Arial" panose="020B0604020202020204" pitchFamily="34" charset="0"/>
                  <a:cs typeface="Arial" panose="020B0604020202020204" pitchFamily="34" charset="0"/>
                </a:endParaRPr>
              </a:p>
            </p:txBody>
          </p:sp>
        </p:grpSp>
        <p:graphicFrame>
          <p:nvGraphicFramePr>
            <p:cNvPr id="29" name="Chart 28"/>
            <p:cNvGraphicFramePr/>
            <p:nvPr>
              <p:extLst>
                <p:ext uri="{D42A27DB-BD31-4B8C-83A1-F6EECF244321}">
                  <p14:modId xmlns:p14="http://schemas.microsoft.com/office/powerpoint/2010/main" val="42075899"/>
                </p:ext>
              </p:extLst>
            </p:nvPr>
          </p:nvGraphicFramePr>
          <p:xfrm>
            <a:off x="6372200" y="2265178"/>
            <a:ext cx="3168352" cy="3181350"/>
          </p:xfrm>
          <a:graphic>
            <a:graphicData uri="http://schemas.openxmlformats.org/drawingml/2006/chart">
              <c:chart xmlns:c="http://schemas.openxmlformats.org/drawingml/2006/chart" xmlns:r="http://schemas.openxmlformats.org/officeDocument/2006/relationships" r:id="rId5"/>
            </a:graphicData>
          </a:graphic>
        </p:graphicFrame>
      </p:grpSp>
      <p:sp>
        <p:nvSpPr>
          <p:cNvPr id="30" name="TextBox 29"/>
          <p:cNvSpPr txBox="1"/>
          <p:nvPr/>
        </p:nvSpPr>
        <p:spPr>
          <a:xfrm>
            <a:off x="6156176" y="1556792"/>
            <a:ext cx="2952328" cy="864440"/>
          </a:xfrm>
          <a:prstGeom prst="rect">
            <a:avLst/>
          </a:prstGeom>
          <a:noFill/>
          <a:ln w="6350">
            <a:noFill/>
          </a:ln>
        </p:spPr>
        <p:txBody>
          <a:bodyPr wrap="square" lIns="108000" tIns="108000" rIns="108000" bIns="108000" rtlCol="0">
            <a:spAutoFit/>
          </a:bodyPr>
          <a:lstStyle/>
          <a:p>
            <a:r>
              <a:rPr lang="en-US" sz="1400" dirty="0">
                <a:solidFill>
                  <a:srgbClr val="365254"/>
                </a:solidFill>
              </a:rPr>
              <a:t>Doctors ordered a medical test that you felt was unnecessary </a:t>
            </a:r>
            <a:r>
              <a:rPr lang="en-US" sz="1400" dirty="0" smtClean="0">
                <a:solidFill>
                  <a:srgbClr val="365254"/>
                </a:solidFill>
              </a:rPr>
              <a:t>because</a:t>
            </a:r>
            <a:br>
              <a:rPr lang="en-US" sz="1400" dirty="0" smtClean="0">
                <a:solidFill>
                  <a:srgbClr val="365254"/>
                </a:solidFill>
              </a:rPr>
            </a:br>
            <a:r>
              <a:rPr lang="en-US" sz="1400" dirty="0" smtClean="0">
                <a:solidFill>
                  <a:srgbClr val="365254"/>
                </a:solidFill>
              </a:rPr>
              <a:t>the </a:t>
            </a:r>
            <a:r>
              <a:rPr lang="en-US" sz="1400" dirty="0">
                <a:solidFill>
                  <a:srgbClr val="365254"/>
                </a:solidFill>
              </a:rPr>
              <a:t>test had already been done</a:t>
            </a:r>
          </a:p>
        </p:txBody>
      </p:sp>
      <p:grpSp>
        <p:nvGrpSpPr>
          <p:cNvPr id="20" name="Group 2"/>
          <p:cNvGrpSpPr/>
          <p:nvPr/>
        </p:nvGrpSpPr>
        <p:grpSpPr>
          <a:xfrm>
            <a:off x="448902" y="6176108"/>
            <a:ext cx="4324789" cy="261623"/>
            <a:chOff x="1559256" y="5157193"/>
            <a:chExt cx="4324789" cy="253467"/>
          </a:xfrm>
        </p:grpSpPr>
        <p:grpSp>
          <p:nvGrpSpPr>
            <p:cNvPr id="22" name="Group 3"/>
            <p:cNvGrpSpPr/>
            <p:nvPr/>
          </p:nvGrpSpPr>
          <p:grpSpPr>
            <a:xfrm>
              <a:off x="1559256" y="5157203"/>
              <a:ext cx="1598406" cy="253455"/>
              <a:chOff x="2989195" y="6289577"/>
              <a:chExt cx="1741128" cy="264692"/>
            </a:xfrm>
          </p:grpSpPr>
          <p:sp>
            <p:nvSpPr>
              <p:cNvPr id="44" name="TextBox 12"/>
              <p:cNvSpPr txBox="1"/>
              <p:nvPr/>
            </p:nvSpPr>
            <p:spPr>
              <a:xfrm>
                <a:off x="3133211" y="6289577"/>
                <a:ext cx="1597112" cy="264692"/>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Above average</a:t>
                </a:r>
                <a:endParaRPr lang="en-CA" sz="1100" dirty="0">
                  <a:solidFill>
                    <a:srgbClr val="000000"/>
                  </a:solidFill>
                  <a:latin typeface="Arial" panose="020B0604020202020204" pitchFamily="34" charset="0"/>
                  <a:cs typeface="Arial" panose="020B0604020202020204" pitchFamily="34" charset="0"/>
                </a:endParaRPr>
              </a:p>
            </p:txBody>
          </p:sp>
          <p:sp>
            <p:nvSpPr>
              <p:cNvPr id="45"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24" name="Group 5"/>
            <p:cNvGrpSpPr/>
            <p:nvPr/>
          </p:nvGrpSpPr>
          <p:grpSpPr>
            <a:xfrm>
              <a:off x="2918782" y="5157206"/>
              <a:ext cx="1453097" cy="253454"/>
              <a:chOff x="4402330" y="6289581"/>
              <a:chExt cx="1741127" cy="264691"/>
            </a:xfrm>
          </p:grpSpPr>
          <p:sp>
            <p:nvSpPr>
              <p:cNvPr id="42" name="TextBox 10"/>
              <p:cNvSpPr txBox="1"/>
              <p:nvPr/>
            </p:nvSpPr>
            <p:spPr>
              <a:xfrm>
                <a:off x="4546345" y="6289581"/>
                <a:ext cx="1597112"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Same as average</a:t>
                </a:r>
                <a:endParaRPr lang="en-CA" sz="1100" dirty="0">
                  <a:solidFill>
                    <a:srgbClr val="000000"/>
                  </a:solidFill>
                  <a:latin typeface="Arial" panose="020B0604020202020204" pitchFamily="34" charset="0"/>
                  <a:cs typeface="Arial" panose="020B0604020202020204" pitchFamily="34" charset="0"/>
                </a:endParaRPr>
              </a:p>
            </p:txBody>
          </p:sp>
          <p:sp>
            <p:nvSpPr>
              <p:cNvPr id="43" name="Oval 11"/>
              <p:cNvSpPr/>
              <p:nvPr/>
            </p:nvSpPr>
            <p:spPr>
              <a:xfrm>
                <a:off x="4402330"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25" name="Group 7"/>
            <p:cNvGrpSpPr/>
            <p:nvPr/>
          </p:nvGrpSpPr>
          <p:grpSpPr>
            <a:xfrm>
              <a:off x="4430950" y="5157193"/>
              <a:ext cx="1453095" cy="253454"/>
              <a:chOff x="5966949" y="6289568"/>
              <a:chExt cx="1741125" cy="264691"/>
            </a:xfrm>
          </p:grpSpPr>
          <p:sp>
            <p:nvSpPr>
              <p:cNvPr id="26" name="TextBox 8"/>
              <p:cNvSpPr txBox="1"/>
              <p:nvPr/>
            </p:nvSpPr>
            <p:spPr>
              <a:xfrm>
                <a:off x="6110964" y="6289568"/>
                <a:ext cx="1597110" cy="264691"/>
              </a:xfrm>
              <a:prstGeom prst="rect">
                <a:avLst/>
              </a:prstGeom>
              <a:noFill/>
            </p:spPr>
            <p:txBody>
              <a:bodyPr wrap="square" rtlCol="0">
                <a:spAutoFit/>
              </a:bodyPr>
              <a:lstStyle/>
              <a:p>
                <a:r>
                  <a:rPr lang="en-CA" sz="1100" dirty="0" smtClean="0">
                    <a:solidFill>
                      <a:srgbClr val="000000"/>
                    </a:solidFill>
                    <a:latin typeface="Arial" panose="020B0604020202020204" pitchFamily="34" charset="0"/>
                    <a:cs typeface="Arial" panose="020B0604020202020204" pitchFamily="34" charset="0"/>
                  </a:rPr>
                  <a:t>Below average</a:t>
                </a:r>
                <a:endParaRPr lang="en-CA" sz="1100" dirty="0">
                  <a:solidFill>
                    <a:srgbClr val="000000"/>
                  </a:solidFill>
                  <a:latin typeface="Arial" panose="020B0604020202020204" pitchFamily="34" charset="0"/>
                  <a:cs typeface="Arial" panose="020B0604020202020204" pitchFamily="34" charset="0"/>
                </a:endParaRPr>
              </a:p>
            </p:txBody>
          </p:sp>
          <p:sp>
            <p:nvSpPr>
              <p:cNvPr id="41" name="Oval 9"/>
              <p:cNvSpPr/>
              <p:nvPr/>
            </p:nvSpPr>
            <p:spPr>
              <a:xfrm>
                <a:off x="5966949"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2057838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40" y="370637"/>
            <a:ext cx="8229600" cy="1015663"/>
          </a:xfrm>
        </p:spPr>
        <p:txBody>
          <a:bodyPr/>
          <a:lstStyle/>
          <a:p>
            <a:r>
              <a:rPr lang="en-CA" dirty="0" smtClean="0"/>
              <a:t>International progress in reducing</a:t>
            </a:r>
            <a:br>
              <a:rPr lang="en-CA" dirty="0" smtClean="0"/>
            </a:br>
            <a:r>
              <a:rPr lang="en-CA" dirty="0" smtClean="0"/>
              <a:t>coordination problems </a:t>
            </a:r>
            <a:endParaRPr lang="en-CA" dirty="0"/>
          </a:p>
        </p:txBody>
      </p:sp>
      <p:sp>
        <p:nvSpPr>
          <p:cNvPr id="13" name="TextBox 12"/>
          <p:cNvSpPr txBox="1"/>
          <p:nvPr/>
        </p:nvSpPr>
        <p:spPr>
          <a:xfrm>
            <a:off x="323528" y="1556792"/>
            <a:ext cx="2736304" cy="864440"/>
          </a:xfrm>
          <a:prstGeom prst="rect">
            <a:avLst/>
          </a:prstGeom>
          <a:noFill/>
          <a:ln w="6350">
            <a:noFill/>
          </a:ln>
        </p:spPr>
        <p:txBody>
          <a:bodyPr wrap="square" lIns="108000" tIns="108000" rIns="108000" bIns="108000" rtlCol="0">
            <a:spAutoFit/>
          </a:bodyPr>
          <a:lstStyle/>
          <a:p>
            <a:r>
              <a:rPr lang="en-US" sz="1400" dirty="0">
                <a:solidFill>
                  <a:srgbClr val="365254"/>
                </a:solidFill>
              </a:rPr>
              <a:t>You received conflicting information from different doctors or health care professionals </a:t>
            </a:r>
          </a:p>
        </p:txBody>
      </p:sp>
      <p:sp>
        <p:nvSpPr>
          <p:cNvPr id="14" name="TextBox 13"/>
          <p:cNvSpPr txBox="1"/>
          <p:nvPr/>
        </p:nvSpPr>
        <p:spPr>
          <a:xfrm>
            <a:off x="3203848" y="1556792"/>
            <a:ext cx="2952328" cy="864440"/>
          </a:xfrm>
          <a:prstGeom prst="rect">
            <a:avLst/>
          </a:prstGeom>
          <a:noFill/>
          <a:ln w="6350">
            <a:noFill/>
          </a:ln>
        </p:spPr>
        <p:txBody>
          <a:bodyPr wrap="square" lIns="108000" tIns="108000" rIns="108000" bIns="108000" rtlCol="0">
            <a:spAutoFit/>
          </a:bodyPr>
          <a:lstStyle/>
          <a:p>
            <a:r>
              <a:rPr lang="en-US" sz="1400" dirty="0">
                <a:solidFill>
                  <a:srgbClr val="365254"/>
                </a:solidFill>
              </a:rPr>
              <a:t>Test results or medical records were not available at the time of your scheduled medical care appointment </a:t>
            </a:r>
          </a:p>
        </p:txBody>
      </p:sp>
      <p:sp>
        <p:nvSpPr>
          <p:cNvPr id="15" name="TextBox 14"/>
          <p:cNvSpPr txBox="1"/>
          <p:nvPr/>
        </p:nvSpPr>
        <p:spPr>
          <a:xfrm>
            <a:off x="6156176" y="1556792"/>
            <a:ext cx="2952328" cy="864440"/>
          </a:xfrm>
          <a:prstGeom prst="rect">
            <a:avLst/>
          </a:prstGeom>
          <a:noFill/>
          <a:ln w="6350">
            <a:noFill/>
          </a:ln>
        </p:spPr>
        <p:txBody>
          <a:bodyPr wrap="square" lIns="108000" tIns="108000" rIns="108000" bIns="108000" rtlCol="0">
            <a:spAutoFit/>
          </a:bodyPr>
          <a:lstStyle/>
          <a:p>
            <a:r>
              <a:rPr lang="en-US" sz="1400" dirty="0">
                <a:solidFill>
                  <a:srgbClr val="365254"/>
                </a:solidFill>
              </a:rPr>
              <a:t>Doctors ordered a medical test that you felt was unnecessary because </a:t>
            </a:r>
            <a:r>
              <a:rPr lang="en-US" sz="1400" dirty="0" smtClean="0">
                <a:solidFill>
                  <a:srgbClr val="365254"/>
                </a:solidFill>
              </a:rPr>
              <a:t/>
            </a:r>
            <a:br>
              <a:rPr lang="en-US" sz="1400" dirty="0" smtClean="0">
                <a:solidFill>
                  <a:srgbClr val="365254"/>
                </a:solidFill>
              </a:rPr>
            </a:br>
            <a:r>
              <a:rPr lang="en-US" sz="1400" dirty="0" smtClean="0">
                <a:solidFill>
                  <a:srgbClr val="365254"/>
                </a:solidFill>
              </a:rPr>
              <a:t>the </a:t>
            </a:r>
            <a:r>
              <a:rPr lang="en-US" sz="1400" dirty="0">
                <a:solidFill>
                  <a:srgbClr val="365254"/>
                </a:solidFill>
              </a:rPr>
              <a:t>test had already been done</a:t>
            </a:r>
          </a:p>
        </p:txBody>
      </p:sp>
      <p:graphicFrame>
        <p:nvGraphicFramePr>
          <p:cNvPr id="19" name="Chart 18"/>
          <p:cNvGraphicFramePr/>
          <p:nvPr>
            <p:extLst>
              <p:ext uri="{D42A27DB-BD31-4B8C-83A1-F6EECF244321}">
                <p14:modId xmlns:p14="http://schemas.microsoft.com/office/powerpoint/2010/main" val="624744266"/>
              </p:ext>
            </p:extLst>
          </p:nvPr>
        </p:nvGraphicFramePr>
        <p:xfrm>
          <a:off x="395537" y="2188468"/>
          <a:ext cx="2592288" cy="34727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p:cNvGraphicFramePr/>
          <p:nvPr>
            <p:extLst>
              <p:ext uri="{D42A27DB-BD31-4B8C-83A1-F6EECF244321}">
                <p14:modId xmlns:p14="http://schemas.microsoft.com/office/powerpoint/2010/main" val="3955117079"/>
              </p:ext>
            </p:extLst>
          </p:nvPr>
        </p:nvGraphicFramePr>
        <p:xfrm>
          <a:off x="3313956" y="2188468"/>
          <a:ext cx="2592288" cy="34727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p:cNvGraphicFramePr/>
          <p:nvPr>
            <p:extLst>
              <p:ext uri="{D42A27DB-BD31-4B8C-83A1-F6EECF244321}">
                <p14:modId xmlns:p14="http://schemas.microsoft.com/office/powerpoint/2010/main" val="2026461278"/>
              </p:ext>
            </p:extLst>
          </p:nvPr>
        </p:nvGraphicFramePr>
        <p:xfrm>
          <a:off x="6273552" y="2188468"/>
          <a:ext cx="2592288" cy="34727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6818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CA" dirty="0"/>
              <a:t>Acknowledgements and </a:t>
            </a:r>
            <a:br>
              <a:rPr lang="en-CA" dirty="0"/>
            </a:br>
            <a:r>
              <a:rPr lang="en-CA" dirty="0"/>
              <a:t>methodology notes</a:t>
            </a:r>
          </a:p>
        </p:txBody>
      </p:sp>
    </p:spTree>
    <p:extLst>
      <p:ext uri="{BB962C8B-B14F-4D97-AF65-F5344CB8AC3E}">
        <p14:creationId xmlns:p14="http://schemas.microsoft.com/office/powerpoint/2010/main" val="12046372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175" y="1268760"/>
            <a:ext cx="7924800" cy="4525963"/>
          </a:xfrm>
        </p:spPr>
        <p:txBody>
          <a:bodyPr>
            <a:normAutofit/>
          </a:bodyPr>
          <a:lstStyle/>
          <a:p>
            <a:pPr marL="0" indent="0">
              <a:lnSpc>
                <a:spcPts val="1800"/>
              </a:lnSpc>
              <a:buNone/>
            </a:pPr>
            <a:r>
              <a:rPr lang="en-US" sz="1200" b="0" dirty="0" smtClean="0">
                <a:solidFill>
                  <a:schemeClr val="tx1"/>
                </a:solidFill>
                <a:latin typeface="Arial" panose="020B0604020202020204" pitchFamily="34" charset="0"/>
              </a:rPr>
              <a:t>Core funding for The Commonwealth Fund’s 2016 International Health Policy Survey of Adults in 11 </a:t>
            </a:r>
            <a:r>
              <a:rPr lang="en-US" sz="1200" b="0" dirty="0">
                <a:solidFill>
                  <a:schemeClr val="tx1"/>
                </a:solidFill>
                <a:latin typeface="Arial" panose="020B0604020202020204" pitchFamily="34" charset="0"/>
              </a:rPr>
              <a:t>c</a:t>
            </a:r>
            <a:r>
              <a:rPr lang="en-US" sz="1200" b="0" dirty="0" smtClean="0">
                <a:solidFill>
                  <a:schemeClr val="tx1"/>
                </a:solidFill>
                <a:latin typeface="Arial" panose="020B0604020202020204" pitchFamily="34" charset="0"/>
              </a:rPr>
              <a:t>ountries</a:t>
            </a:r>
            <a:br>
              <a:rPr lang="en-US" sz="1200" b="0" dirty="0" smtClean="0">
                <a:solidFill>
                  <a:schemeClr val="tx1"/>
                </a:solidFill>
                <a:latin typeface="Arial" panose="020B0604020202020204" pitchFamily="34" charset="0"/>
              </a:rPr>
            </a:br>
            <a:r>
              <a:rPr lang="en-US" sz="1200" b="0" dirty="0" smtClean="0">
                <a:solidFill>
                  <a:schemeClr val="tx1"/>
                </a:solidFill>
                <a:latin typeface="Arial" panose="020B0604020202020204" pitchFamily="34" charset="0"/>
              </a:rPr>
              <a:t>was provided by The Commonwealth Fund with co-funding from the following organizations outside of Canada:</a:t>
            </a:r>
          </a:p>
          <a:p>
            <a:pPr marL="0" indent="0">
              <a:lnSpc>
                <a:spcPts val="1800"/>
              </a:lnSpc>
              <a:buNone/>
            </a:pPr>
            <a:r>
              <a:rPr lang="en-US" sz="1200" b="0" dirty="0" smtClean="0">
                <a:solidFill>
                  <a:schemeClr val="tx1"/>
                </a:solidFill>
                <a:latin typeface="Arial" panose="020B0604020202020204" pitchFamily="34" charset="0"/>
              </a:rPr>
              <a:t>The NSW Bureau of Health </a:t>
            </a:r>
            <a:r>
              <a:rPr lang="en-US" sz="1200" b="0" dirty="0">
                <a:solidFill>
                  <a:schemeClr val="tx1"/>
                </a:solidFill>
                <a:latin typeface="Arial" panose="020B0604020202020204" pitchFamily="34" charset="0"/>
              </a:rPr>
              <a:t>Information (Australia); </a:t>
            </a:r>
            <a:r>
              <a:rPr lang="en-US" sz="1200" b="0" dirty="0" smtClean="0">
                <a:solidFill>
                  <a:schemeClr val="tx1"/>
                </a:solidFill>
                <a:latin typeface="Arial" panose="020B0604020202020204" pitchFamily="34" charset="0"/>
              </a:rPr>
              <a:t>the Victoria Department of Health and Human Services (Australia); the Haute </a:t>
            </a:r>
            <a:r>
              <a:rPr lang="en-US" sz="1200" b="0" dirty="0" err="1">
                <a:solidFill>
                  <a:schemeClr val="tx1"/>
                </a:solidFill>
                <a:latin typeface="Arial" panose="020B0604020202020204" pitchFamily="34" charset="0"/>
              </a:rPr>
              <a:t>a</a:t>
            </a:r>
            <a:r>
              <a:rPr lang="en-US" sz="1200" b="0" dirty="0" err="1" smtClean="0">
                <a:solidFill>
                  <a:schemeClr val="tx1"/>
                </a:solidFill>
                <a:latin typeface="Arial" panose="020B0604020202020204" pitchFamily="34" charset="0"/>
              </a:rPr>
              <a:t>utorité</a:t>
            </a:r>
            <a:r>
              <a:rPr lang="en-US" sz="1200" b="0" dirty="0" smtClean="0">
                <a:solidFill>
                  <a:schemeClr val="tx1"/>
                </a:solidFill>
                <a:latin typeface="Arial" panose="020B0604020202020204" pitchFamily="34" charset="0"/>
              </a:rPr>
              <a:t> de Santé (France); the </a:t>
            </a:r>
            <a:r>
              <a:rPr lang="en-US" sz="1200" b="0" dirty="0" err="1" smtClean="0">
                <a:solidFill>
                  <a:schemeClr val="tx1"/>
                </a:solidFill>
                <a:latin typeface="Arial" panose="020B0604020202020204" pitchFamily="34" charset="0"/>
              </a:rPr>
              <a:t>Caisse</a:t>
            </a:r>
            <a:r>
              <a:rPr lang="en-US" sz="1200" b="0" dirty="0" smtClean="0">
                <a:solidFill>
                  <a:schemeClr val="tx1"/>
                </a:solidFill>
                <a:latin typeface="Arial" panose="020B0604020202020204" pitchFamily="34" charset="0"/>
              </a:rPr>
              <a:t> </a:t>
            </a:r>
            <a:r>
              <a:rPr lang="en-US" sz="1200" b="0" dirty="0" err="1">
                <a:solidFill>
                  <a:schemeClr val="tx1"/>
                </a:solidFill>
                <a:latin typeface="Arial" panose="020B0604020202020204" pitchFamily="34" charset="0"/>
              </a:rPr>
              <a:t>n</a:t>
            </a:r>
            <a:r>
              <a:rPr lang="en-US" sz="1200" b="0" dirty="0" err="1" smtClean="0">
                <a:solidFill>
                  <a:schemeClr val="tx1"/>
                </a:solidFill>
                <a:latin typeface="Arial" panose="020B0604020202020204" pitchFamily="34" charset="0"/>
              </a:rPr>
              <a:t>ationale</a:t>
            </a:r>
            <a:r>
              <a:rPr lang="en-US" sz="1200" b="0" dirty="0" smtClean="0">
                <a:solidFill>
                  <a:schemeClr val="tx1"/>
                </a:solidFill>
                <a:latin typeface="Arial" panose="020B0604020202020204" pitchFamily="34" charset="0"/>
              </a:rPr>
              <a:t> de </a:t>
            </a:r>
            <a:r>
              <a:rPr lang="en-US" sz="1200" b="0" dirty="0" err="1" smtClean="0">
                <a:solidFill>
                  <a:schemeClr val="tx1"/>
                </a:solidFill>
                <a:latin typeface="Arial" panose="020B0604020202020204" pitchFamily="34" charset="0"/>
              </a:rPr>
              <a:t>l’assurance</a:t>
            </a:r>
            <a:r>
              <a:rPr lang="en-US" sz="1200" b="0" dirty="0" smtClean="0">
                <a:solidFill>
                  <a:schemeClr val="tx1"/>
                </a:solidFill>
                <a:latin typeface="Arial" panose="020B0604020202020204" pitchFamily="34" charset="0"/>
              </a:rPr>
              <a:t> </a:t>
            </a:r>
            <a:r>
              <a:rPr lang="en-US" sz="1200" b="0" dirty="0" err="1" smtClean="0">
                <a:solidFill>
                  <a:schemeClr val="tx1"/>
                </a:solidFill>
                <a:latin typeface="Arial" panose="020B0604020202020204" pitchFamily="34" charset="0"/>
              </a:rPr>
              <a:t>maladie</a:t>
            </a:r>
            <a:r>
              <a:rPr lang="en-US" sz="1200" b="0" dirty="0" smtClean="0">
                <a:solidFill>
                  <a:schemeClr val="tx1"/>
                </a:solidFill>
                <a:latin typeface="Arial" panose="020B0604020202020204" pitchFamily="34" charset="0"/>
              </a:rPr>
              <a:t> des </a:t>
            </a:r>
            <a:r>
              <a:rPr lang="en-US" sz="1200" b="0" dirty="0" err="1" smtClean="0">
                <a:solidFill>
                  <a:schemeClr val="tx1"/>
                </a:solidFill>
                <a:latin typeface="Arial" panose="020B0604020202020204" pitchFamily="34" charset="0"/>
              </a:rPr>
              <a:t>travailleurs</a:t>
            </a:r>
            <a:r>
              <a:rPr lang="en-US" sz="1200" b="0" dirty="0" smtClean="0">
                <a:solidFill>
                  <a:schemeClr val="tx1"/>
                </a:solidFill>
                <a:latin typeface="Arial" panose="020B0604020202020204" pitchFamily="34" charset="0"/>
              </a:rPr>
              <a:t> </a:t>
            </a:r>
            <a:r>
              <a:rPr lang="en-US" sz="1200" b="0" dirty="0" err="1" smtClean="0">
                <a:solidFill>
                  <a:schemeClr val="tx1"/>
                </a:solidFill>
                <a:latin typeface="Arial" panose="020B0604020202020204" pitchFamily="34" charset="0"/>
              </a:rPr>
              <a:t>salariés</a:t>
            </a:r>
            <a:r>
              <a:rPr lang="en-US" sz="1200" b="0" dirty="0" smtClean="0">
                <a:solidFill>
                  <a:schemeClr val="tx1"/>
                </a:solidFill>
                <a:latin typeface="Arial" panose="020B0604020202020204" pitchFamily="34" charset="0"/>
              </a:rPr>
              <a:t> (France); the Institute for Quality Assurance and Transparency in Healthcare (IQTIG) (Germany); the Scientific Institute for Quality of Healthcare, </a:t>
            </a:r>
            <a:r>
              <a:rPr lang="en-US" sz="1200" b="0" dirty="0" err="1" smtClean="0">
                <a:solidFill>
                  <a:schemeClr val="tx1"/>
                </a:solidFill>
                <a:latin typeface="Arial" panose="020B0604020202020204" pitchFamily="34" charset="0"/>
              </a:rPr>
              <a:t>Radboud</a:t>
            </a:r>
            <a:r>
              <a:rPr lang="en-US" sz="1200" b="0" dirty="0" smtClean="0">
                <a:solidFill>
                  <a:schemeClr val="tx1"/>
                </a:solidFill>
                <a:latin typeface="Arial" panose="020B0604020202020204" pitchFamily="34" charset="0"/>
              </a:rPr>
              <a:t> University Nijmegen (the Netherlands); the Dutch Ministry</a:t>
            </a:r>
            <a:br>
              <a:rPr lang="en-US" sz="1200" b="0" dirty="0" smtClean="0">
                <a:solidFill>
                  <a:schemeClr val="tx1"/>
                </a:solidFill>
                <a:latin typeface="Arial" panose="020B0604020202020204" pitchFamily="34" charset="0"/>
              </a:rPr>
            </a:br>
            <a:r>
              <a:rPr lang="en-US" sz="1200" b="0" dirty="0" smtClean="0">
                <a:solidFill>
                  <a:schemeClr val="tx1"/>
                </a:solidFill>
                <a:latin typeface="Arial" panose="020B0604020202020204" pitchFamily="34" charset="0"/>
              </a:rPr>
              <a:t>of Health, Welfare and Sport (the Netherlands); the Norwegian Knowledge Centre at the Norwegian Institute</a:t>
            </a:r>
            <a:br>
              <a:rPr lang="en-US" sz="1200" b="0" dirty="0" smtClean="0">
                <a:solidFill>
                  <a:schemeClr val="tx1"/>
                </a:solidFill>
                <a:latin typeface="Arial" panose="020B0604020202020204" pitchFamily="34" charset="0"/>
              </a:rPr>
            </a:br>
            <a:r>
              <a:rPr lang="en-US" sz="1200" b="0" dirty="0" smtClean="0">
                <a:solidFill>
                  <a:schemeClr val="tx1"/>
                </a:solidFill>
                <a:latin typeface="Arial" panose="020B0604020202020204" pitchFamily="34" charset="0"/>
              </a:rPr>
              <a:t>of Public Health; the Swedish Ministry of Health and Social Affairs; the Swedish Agency for Health and Care Services Analysis (V</a:t>
            </a:r>
            <a:r>
              <a:rPr lang="en-CA" sz="1200" b="0" dirty="0" smtClean="0">
                <a:solidFill>
                  <a:schemeClr val="tx1"/>
                </a:solidFill>
                <a:latin typeface="Arial" panose="020B0604020202020204" pitchFamily="34" charset="0"/>
              </a:rPr>
              <a:t>å</a:t>
            </a:r>
            <a:r>
              <a:rPr lang="en-US" sz="1200" b="0" dirty="0" err="1" smtClean="0">
                <a:solidFill>
                  <a:schemeClr val="tx1"/>
                </a:solidFill>
                <a:latin typeface="Arial" panose="020B0604020202020204" pitchFamily="34" charset="0"/>
              </a:rPr>
              <a:t>rdanalys</a:t>
            </a:r>
            <a:r>
              <a:rPr lang="en-US" sz="1200" b="0" dirty="0" smtClean="0">
                <a:solidFill>
                  <a:schemeClr val="tx1"/>
                </a:solidFill>
                <a:latin typeface="Arial" panose="020B0604020202020204" pitchFamily="34" charset="0"/>
              </a:rPr>
              <a:t>); the Swiss Federal Office of Public Health; and other country partners. </a:t>
            </a:r>
          </a:p>
          <a:p>
            <a:pPr marL="0" indent="0">
              <a:lnSpc>
                <a:spcPts val="1800"/>
              </a:lnSpc>
              <a:buNone/>
            </a:pPr>
            <a:r>
              <a:rPr lang="en-US" sz="1200" b="0" dirty="0" smtClean="0">
                <a:solidFill>
                  <a:schemeClr val="tx1"/>
                </a:solidFill>
                <a:latin typeface="Arial" panose="020B0604020202020204" pitchFamily="34" charset="0"/>
              </a:rPr>
              <a:t>Within Canada, funding for an expanded Canadian sample was provided by the Canadian Institute for </a:t>
            </a:r>
            <a:br>
              <a:rPr lang="en-US" sz="1200" b="0" dirty="0" smtClean="0">
                <a:solidFill>
                  <a:schemeClr val="tx1"/>
                </a:solidFill>
                <a:latin typeface="Arial" panose="020B0604020202020204" pitchFamily="34" charset="0"/>
              </a:rPr>
            </a:br>
            <a:r>
              <a:rPr lang="en-US" sz="1200" b="0" dirty="0" smtClean="0">
                <a:solidFill>
                  <a:schemeClr val="tx1"/>
                </a:solidFill>
                <a:latin typeface="Arial" panose="020B0604020202020204" pitchFamily="34" charset="0"/>
              </a:rPr>
              <a:t>Health Information (CIHI), the Canadian Institutes of Health Research</a:t>
            </a:r>
            <a:r>
              <a:rPr lang="en-CA" sz="1200" b="0" dirty="0" smtClean="0">
                <a:solidFill>
                  <a:schemeClr val="tx1"/>
                </a:solidFill>
                <a:latin typeface="Arial" panose="020B0604020202020204" pitchFamily="34" charset="0"/>
              </a:rPr>
              <a:t>’s Institute of Health Services and Policy Research</a:t>
            </a:r>
            <a:r>
              <a:rPr lang="en-US" sz="1200" b="0" dirty="0" smtClean="0">
                <a:solidFill>
                  <a:schemeClr val="tx1"/>
                </a:solidFill>
                <a:latin typeface="Arial" panose="020B0604020202020204" pitchFamily="34" charset="0"/>
              </a:rPr>
              <a:t> (CIHR-IHSPR), the </a:t>
            </a:r>
            <a:r>
              <a:rPr lang="en-US" sz="1200" b="0" dirty="0" err="1" smtClean="0">
                <a:solidFill>
                  <a:schemeClr val="tx1"/>
                </a:solidFill>
                <a:latin typeface="Arial" panose="020B0604020202020204" pitchFamily="34" charset="0"/>
              </a:rPr>
              <a:t>Commissaire</a:t>
            </a:r>
            <a:r>
              <a:rPr lang="en-US" sz="1200" b="0" dirty="0" smtClean="0">
                <a:solidFill>
                  <a:schemeClr val="tx1"/>
                </a:solidFill>
                <a:latin typeface="Arial" panose="020B0604020202020204" pitchFamily="34" charset="0"/>
              </a:rPr>
              <a:t> à la santé et au </a:t>
            </a:r>
            <a:r>
              <a:rPr lang="en-US" sz="1200" b="0" dirty="0" err="1" smtClean="0">
                <a:solidFill>
                  <a:schemeClr val="tx1"/>
                </a:solidFill>
                <a:latin typeface="Arial" panose="020B0604020202020204" pitchFamily="34" charset="0"/>
              </a:rPr>
              <a:t>bien-être</a:t>
            </a:r>
            <a:r>
              <a:rPr lang="en-US" sz="1200" b="0" dirty="0" smtClean="0">
                <a:solidFill>
                  <a:schemeClr val="tx1"/>
                </a:solidFill>
                <a:latin typeface="Arial" panose="020B0604020202020204" pitchFamily="34" charset="0"/>
              </a:rPr>
              <a:t> du Québec and Health Quality Ontario. </a:t>
            </a:r>
          </a:p>
        </p:txBody>
      </p:sp>
      <p:sp>
        <p:nvSpPr>
          <p:cNvPr id="2" name="Title 1"/>
          <p:cNvSpPr>
            <a:spLocks noGrp="1"/>
          </p:cNvSpPr>
          <p:nvPr>
            <p:ph type="title"/>
          </p:nvPr>
        </p:nvSpPr>
        <p:spPr/>
        <p:txBody>
          <a:bodyPr/>
          <a:lstStyle/>
          <a:p>
            <a:r>
              <a:rPr lang="en-CA" smtClean="0"/>
              <a:t>Acknowledgements </a:t>
            </a:r>
            <a:endParaRPr lang="en-CA" dirty="0"/>
          </a:p>
        </p:txBody>
      </p:sp>
    </p:spTree>
    <p:extLst>
      <p:ext uri="{BB962C8B-B14F-4D97-AF65-F5344CB8AC3E}">
        <p14:creationId xmlns:p14="http://schemas.microsoft.com/office/powerpoint/2010/main" val="8799428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84175" y="1268760"/>
            <a:ext cx="7924800" cy="4525963"/>
          </a:xfrm>
        </p:spPr>
        <p:txBody>
          <a:bodyPr>
            <a:noAutofit/>
          </a:bodyPr>
          <a:lstStyle/>
          <a:p>
            <a:pPr marL="0" lvl="0" indent="0">
              <a:lnSpc>
                <a:spcPts val="1800"/>
              </a:lnSpc>
              <a:buNone/>
            </a:pPr>
            <a:r>
              <a:rPr lang="en-US" sz="1200" b="0" dirty="0" smtClean="0">
                <a:solidFill>
                  <a:schemeClr val="tx1"/>
                </a:solidFill>
                <a:latin typeface="Arial" panose="020B0604020202020204" pitchFamily="34" charset="0"/>
              </a:rPr>
              <a:t>CIHI would like to acknowledge and thank the many individuals who assisted with the development of this </a:t>
            </a:r>
            <a:r>
              <a:rPr lang="en-US" sz="1200" b="0" dirty="0" err="1" smtClean="0">
                <a:solidFill>
                  <a:schemeClr val="tx1"/>
                </a:solidFill>
                <a:latin typeface="Arial" panose="020B0604020202020204" pitchFamily="34" charset="0"/>
              </a:rPr>
              <a:t>chartbook</a:t>
            </a:r>
            <a:r>
              <a:rPr lang="en-US" sz="1200" b="0" dirty="0" smtClean="0">
                <a:solidFill>
                  <a:schemeClr val="tx1"/>
                </a:solidFill>
                <a:latin typeface="Arial" panose="020B0604020202020204" pitchFamily="34" charset="0"/>
              </a:rPr>
              <a:t>, including our expert advisory group:</a:t>
            </a:r>
          </a:p>
          <a:p>
            <a:pPr>
              <a:lnSpc>
                <a:spcPts val="1800"/>
              </a:lnSpc>
              <a:spcAft>
                <a:spcPts val="300"/>
              </a:spcAft>
            </a:pPr>
            <a:r>
              <a:rPr lang="en-US" sz="1200" dirty="0" smtClean="0">
                <a:solidFill>
                  <a:schemeClr val="tx1"/>
                </a:solidFill>
                <a:latin typeface="Arial" panose="020B0604020202020204" pitchFamily="34" charset="0"/>
              </a:rPr>
              <a:t>Dr. Mike </a:t>
            </a:r>
            <a:r>
              <a:rPr lang="en-US" sz="1200" dirty="0" err="1" smtClean="0">
                <a:solidFill>
                  <a:schemeClr val="tx1"/>
                </a:solidFill>
                <a:latin typeface="Arial" panose="020B0604020202020204" pitchFamily="34" charset="0"/>
              </a:rPr>
              <a:t>Benigeri</a:t>
            </a:r>
            <a:r>
              <a:rPr lang="en-US" sz="1200" b="0" dirty="0" smtClean="0">
                <a:solidFill>
                  <a:schemeClr val="tx1"/>
                </a:solidFill>
                <a:latin typeface="Arial" panose="020B0604020202020204" pitchFamily="34" charset="0"/>
              </a:rPr>
              <a:t>, Consultant, Health and Welfare Commissioner of Quebec </a:t>
            </a:r>
          </a:p>
          <a:p>
            <a:pPr>
              <a:lnSpc>
                <a:spcPts val="1800"/>
              </a:lnSpc>
              <a:spcBef>
                <a:spcPts val="300"/>
              </a:spcBef>
              <a:spcAft>
                <a:spcPts val="300"/>
              </a:spcAft>
            </a:pPr>
            <a:r>
              <a:rPr lang="en-US" sz="1200" dirty="0" smtClean="0">
                <a:solidFill>
                  <a:schemeClr val="tx1"/>
                </a:solidFill>
                <a:latin typeface="Arial" panose="020B0604020202020204" pitchFamily="34" charset="0"/>
              </a:rPr>
              <a:t>Dr. Alan Katz</a:t>
            </a:r>
            <a:r>
              <a:rPr lang="en-US" sz="1200" b="0" dirty="0" smtClean="0">
                <a:solidFill>
                  <a:schemeClr val="tx1"/>
                </a:solidFill>
                <a:latin typeface="Arial" panose="020B0604020202020204" pitchFamily="34" charset="0"/>
              </a:rPr>
              <a:t>, Director, Manitoba Centre for Health Policy, University of Manitoba</a:t>
            </a:r>
          </a:p>
          <a:p>
            <a:pPr>
              <a:lnSpc>
                <a:spcPts val="1800"/>
              </a:lnSpc>
              <a:spcBef>
                <a:spcPts val="300"/>
              </a:spcBef>
              <a:spcAft>
                <a:spcPts val="300"/>
              </a:spcAft>
            </a:pPr>
            <a:r>
              <a:rPr lang="en-CA" sz="1200" dirty="0" smtClean="0">
                <a:solidFill>
                  <a:schemeClr val="tx1"/>
                </a:solidFill>
                <a:latin typeface="Arial" panose="020B0604020202020204" pitchFamily="34" charset="0"/>
              </a:rPr>
              <a:t>Dr. Gail Dobell</a:t>
            </a:r>
            <a:r>
              <a:rPr lang="en-CA" sz="1200" b="0" dirty="0" smtClean="0">
                <a:solidFill>
                  <a:schemeClr val="tx1"/>
                </a:solidFill>
                <a:latin typeface="Arial" panose="020B0604020202020204" pitchFamily="34" charset="0"/>
              </a:rPr>
              <a:t>, Director, Performance Measurement, Health Quality Ontario</a:t>
            </a:r>
          </a:p>
          <a:p>
            <a:pPr>
              <a:lnSpc>
                <a:spcPts val="1800"/>
              </a:lnSpc>
              <a:spcBef>
                <a:spcPts val="300"/>
              </a:spcBef>
              <a:spcAft>
                <a:spcPts val="300"/>
              </a:spcAft>
            </a:pPr>
            <a:r>
              <a:rPr lang="en-CA" sz="1200" dirty="0" err="1" smtClean="0">
                <a:solidFill>
                  <a:schemeClr val="tx1"/>
                </a:solidFill>
                <a:latin typeface="Arial" panose="020B0604020202020204" pitchFamily="34" charset="0"/>
              </a:rPr>
              <a:t>Michelina</a:t>
            </a:r>
            <a:r>
              <a:rPr lang="en-CA" sz="1200" dirty="0" smtClean="0">
                <a:solidFill>
                  <a:schemeClr val="tx1"/>
                </a:solidFill>
                <a:latin typeface="Arial" panose="020B0604020202020204" pitchFamily="34" charset="0"/>
              </a:rPr>
              <a:t> Mancuso</a:t>
            </a:r>
            <a:r>
              <a:rPr lang="en-CA" sz="1200" b="0" dirty="0" smtClean="0">
                <a:solidFill>
                  <a:schemeClr val="tx1"/>
                </a:solidFill>
                <a:latin typeface="Arial" panose="020B0604020202020204" pitchFamily="34" charset="0"/>
              </a:rPr>
              <a:t>, Executive </a:t>
            </a:r>
            <a:r>
              <a:rPr lang="en-US" sz="1200" b="0" dirty="0" smtClean="0">
                <a:solidFill>
                  <a:schemeClr val="tx1"/>
                </a:solidFill>
                <a:latin typeface="Arial" panose="020B0604020202020204" pitchFamily="34" charset="0"/>
              </a:rPr>
              <a:t>Director, Performance Measurement, New Brunswick Health Council</a:t>
            </a:r>
          </a:p>
          <a:p>
            <a:pPr>
              <a:lnSpc>
                <a:spcPts val="1800"/>
              </a:lnSpc>
              <a:spcBef>
                <a:spcPts val="300"/>
              </a:spcBef>
              <a:spcAft>
                <a:spcPts val="300"/>
              </a:spcAft>
            </a:pPr>
            <a:r>
              <a:rPr lang="en-CA" sz="1200" dirty="0" smtClean="0">
                <a:solidFill>
                  <a:schemeClr val="tx1"/>
                </a:solidFill>
                <a:latin typeface="Arial" panose="020B0604020202020204" pitchFamily="34" charset="0"/>
              </a:rPr>
              <a:t>Annette McKinnon</a:t>
            </a:r>
            <a:r>
              <a:rPr lang="en-CA" sz="1200" b="0" dirty="0" smtClean="0">
                <a:solidFill>
                  <a:schemeClr val="tx1"/>
                </a:solidFill>
                <a:latin typeface="Arial" panose="020B0604020202020204" pitchFamily="34" charset="0"/>
              </a:rPr>
              <a:t>, patient representative</a:t>
            </a:r>
          </a:p>
          <a:p>
            <a:pPr>
              <a:lnSpc>
                <a:spcPts val="1800"/>
              </a:lnSpc>
              <a:spcBef>
                <a:spcPts val="300"/>
              </a:spcBef>
              <a:spcAft>
                <a:spcPts val="300"/>
              </a:spcAft>
            </a:pPr>
            <a:r>
              <a:rPr lang="en-US" sz="1200" dirty="0" smtClean="0">
                <a:solidFill>
                  <a:schemeClr val="tx1"/>
                </a:solidFill>
                <a:latin typeface="Arial" panose="020B0604020202020204" pitchFamily="34" charset="0"/>
              </a:rPr>
              <a:t>Dr. </a:t>
            </a:r>
            <a:r>
              <a:rPr lang="en-CA" sz="1200" dirty="0" smtClean="0">
                <a:solidFill>
                  <a:schemeClr val="tx1"/>
                </a:solidFill>
                <a:latin typeface="Arial" panose="020B0604020202020204" pitchFamily="34" charset="0"/>
              </a:rPr>
              <a:t>Jean-</a:t>
            </a:r>
            <a:r>
              <a:rPr lang="en-CA" sz="1200" dirty="0" err="1" smtClean="0">
                <a:solidFill>
                  <a:schemeClr val="tx1"/>
                </a:solidFill>
                <a:latin typeface="Arial" panose="020B0604020202020204" pitchFamily="34" charset="0"/>
              </a:rPr>
              <a:t>Frédéric</a:t>
            </a:r>
            <a:r>
              <a:rPr lang="en-CA" sz="1200" dirty="0" smtClean="0">
                <a:solidFill>
                  <a:schemeClr val="tx1"/>
                </a:solidFill>
                <a:latin typeface="Arial" panose="020B0604020202020204" pitchFamily="34" charset="0"/>
              </a:rPr>
              <a:t> Levesque</a:t>
            </a:r>
            <a:r>
              <a:rPr lang="en-CA" sz="1200" b="0" dirty="0" smtClean="0">
                <a:solidFill>
                  <a:schemeClr val="tx1"/>
                </a:solidFill>
                <a:latin typeface="Arial" panose="020B0604020202020204" pitchFamily="34" charset="0"/>
              </a:rPr>
              <a:t>, Chief Executive, Bureau of Health Information, New South Wales, Australia</a:t>
            </a:r>
          </a:p>
          <a:p>
            <a:pPr marL="0" indent="0">
              <a:lnSpc>
                <a:spcPts val="1800"/>
              </a:lnSpc>
              <a:buNone/>
            </a:pPr>
            <a:r>
              <a:rPr lang="en-CA" sz="1200" b="0" dirty="0" smtClean="0">
                <a:solidFill>
                  <a:schemeClr val="tx1"/>
                </a:solidFill>
                <a:latin typeface="Arial" panose="020B0604020202020204" pitchFamily="34" charset="0"/>
              </a:rPr>
              <a:t>Special thanks also go to </a:t>
            </a:r>
            <a:r>
              <a:rPr lang="en-AU" sz="1200" dirty="0" smtClean="0">
                <a:solidFill>
                  <a:schemeClr val="tx1"/>
                </a:solidFill>
                <a:latin typeface="Arial" panose="020B0604020202020204" pitchFamily="34" charset="0"/>
              </a:rPr>
              <a:t>Lisa Corscadden</a:t>
            </a:r>
            <a:r>
              <a:rPr lang="en-AU" sz="1200" b="0" dirty="0" smtClean="0">
                <a:solidFill>
                  <a:schemeClr val="tx1"/>
                </a:solidFill>
                <a:latin typeface="Arial" panose="020B0604020202020204" pitchFamily="34" charset="0"/>
              </a:rPr>
              <a:t>, Senior Researcher,</a:t>
            </a:r>
            <a:r>
              <a:rPr lang="en-US" sz="1200" b="0" dirty="0" smtClean="0">
                <a:solidFill>
                  <a:schemeClr val="tx1"/>
                </a:solidFill>
                <a:latin typeface="Arial" panose="020B0604020202020204" pitchFamily="34" charset="0"/>
              </a:rPr>
              <a:t> and </a:t>
            </a:r>
            <a:r>
              <a:rPr lang="en-AU" sz="1200" dirty="0" smtClean="0">
                <a:solidFill>
                  <a:schemeClr val="tx1"/>
                </a:solidFill>
                <a:latin typeface="Arial" panose="020B0604020202020204" pitchFamily="34" charset="0"/>
              </a:rPr>
              <a:t>Kim Sutherland</a:t>
            </a:r>
            <a:r>
              <a:rPr lang="en-AU" sz="1200" b="0" dirty="0" smtClean="0">
                <a:solidFill>
                  <a:schemeClr val="tx1"/>
                </a:solidFill>
                <a:latin typeface="Arial" panose="020B0604020202020204" pitchFamily="34" charset="0"/>
              </a:rPr>
              <a:t>, Senior Director, </a:t>
            </a:r>
            <a:r>
              <a:rPr lang="en-US" sz="1200" b="0" dirty="0" smtClean="0">
                <a:solidFill>
                  <a:schemeClr val="tx1"/>
                </a:solidFill>
                <a:latin typeface="Arial" panose="020B0604020202020204" pitchFamily="34" charset="0"/>
              </a:rPr>
              <a:t>Bureau</a:t>
            </a:r>
            <a:br>
              <a:rPr lang="en-US" sz="1200" b="0" dirty="0" smtClean="0">
                <a:solidFill>
                  <a:schemeClr val="tx1"/>
                </a:solidFill>
                <a:latin typeface="Arial" panose="020B0604020202020204" pitchFamily="34" charset="0"/>
              </a:rPr>
            </a:br>
            <a:r>
              <a:rPr lang="en-US" sz="1200" b="0" dirty="0" smtClean="0">
                <a:solidFill>
                  <a:schemeClr val="tx1"/>
                </a:solidFill>
                <a:latin typeface="Arial" panose="020B0604020202020204" pitchFamily="34" charset="0"/>
              </a:rPr>
              <a:t>of Health Information, New South Wales, Australia, for their feedback.</a:t>
            </a:r>
          </a:p>
          <a:p>
            <a:pPr marL="0" lvl="0" indent="0">
              <a:lnSpc>
                <a:spcPts val="1800"/>
              </a:lnSpc>
              <a:buNone/>
            </a:pPr>
            <a:r>
              <a:rPr lang="en-US" sz="1200" b="0" dirty="0" smtClean="0">
                <a:solidFill>
                  <a:schemeClr val="tx1"/>
                </a:solidFill>
                <a:latin typeface="Arial" panose="020B0604020202020204" pitchFamily="34" charset="0"/>
              </a:rPr>
              <a:t>Please note that the analyses and conclusions in the present document do not necessarily reflect those of the individuals or organizations mentioned above.</a:t>
            </a:r>
          </a:p>
          <a:p>
            <a:pPr marL="0" indent="0">
              <a:lnSpc>
                <a:spcPts val="1800"/>
              </a:lnSpc>
              <a:buNone/>
            </a:pPr>
            <a:r>
              <a:rPr lang="en-US" sz="1200" b="0" dirty="0" smtClean="0">
                <a:solidFill>
                  <a:schemeClr val="tx1"/>
                </a:solidFill>
                <a:latin typeface="Arial" panose="020B0604020202020204" pitchFamily="34" charset="0"/>
              </a:rPr>
              <a:t>Appreciation goes to the CIHI staff from the core team as well as the supporting program areas who contributed</a:t>
            </a:r>
            <a:br>
              <a:rPr lang="en-US" sz="1200" b="0" dirty="0" smtClean="0">
                <a:solidFill>
                  <a:schemeClr val="tx1"/>
                </a:solidFill>
                <a:latin typeface="Arial" panose="020B0604020202020204" pitchFamily="34" charset="0"/>
              </a:rPr>
            </a:br>
            <a:r>
              <a:rPr lang="en-US" sz="1200" b="0" dirty="0" smtClean="0">
                <a:solidFill>
                  <a:schemeClr val="tx1"/>
                </a:solidFill>
                <a:latin typeface="Arial" panose="020B0604020202020204" pitchFamily="34" charset="0"/>
              </a:rPr>
              <a:t>to the development of this project. Core team members who contributed to this </a:t>
            </a:r>
            <a:r>
              <a:rPr lang="en-US" sz="1200" b="0" dirty="0" err="1" smtClean="0">
                <a:solidFill>
                  <a:schemeClr val="tx1"/>
                </a:solidFill>
                <a:latin typeface="Arial" panose="020B0604020202020204" pitchFamily="34" charset="0"/>
              </a:rPr>
              <a:t>chartbook</a:t>
            </a:r>
            <a:r>
              <a:rPr lang="en-US" sz="1200" b="0" dirty="0" smtClean="0">
                <a:solidFill>
                  <a:schemeClr val="tx1"/>
                </a:solidFill>
                <a:latin typeface="Arial" panose="020B0604020202020204" pitchFamily="34" charset="0"/>
              </a:rPr>
              <a:t> include Gilles Fortin, Tracy Johnson, Christopher Kuchciak, Christina Lawand, Kathleen Morris, Geoff Paltser, David Paton, Sheril Perry, Alain Yao, Alison Ytsma, Jingbo Zhang and Annie Zhao.</a:t>
            </a:r>
            <a:endParaRPr lang="en-US" sz="1200" b="0" dirty="0">
              <a:solidFill>
                <a:schemeClr val="tx1"/>
              </a:solidFill>
              <a:latin typeface="Arial" panose="020B0604020202020204" pitchFamily="34" charset="0"/>
            </a:endParaRPr>
          </a:p>
        </p:txBody>
      </p:sp>
      <p:sp>
        <p:nvSpPr>
          <p:cNvPr id="2" name="Title 1"/>
          <p:cNvSpPr>
            <a:spLocks noGrp="1"/>
          </p:cNvSpPr>
          <p:nvPr>
            <p:ph type="title"/>
          </p:nvPr>
        </p:nvSpPr>
        <p:spPr/>
        <p:txBody>
          <a:bodyPr/>
          <a:lstStyle/>
          <a:p>
            <a:r>
              <a:rPr lang="en-CA" dirty="0" smtClean="0"/>
              <a:t>Acknowledgements (cont’d)</a:t>
            </a:r>
            <a:endParaRPr lang="en-CA" dirty="0"/>
          </a:p>
        </p:txBody>
      </p:sp>
    </p:spTree>
    <p:extLst>
      <p:ext uri="{BB962C8B-B14F-4D97-AF65-F5344CB8AC3E}">
        <p14:creationId xmlns:p14="http://schemas.microsoft.com/office/powerpoint/2010/main" val="20923006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275" y="1268760"/>
            <a:ext cx="3827785" cy="4525963"/>
          </a:xfrm>
        </p:spPr>
        <p:txBody>
          <a:bodyPr>
            <a:noAutofit/>
          </a:bodyPr>
          <a:lstStyle/>
          <a:p>
            <a:pPr marL="0" indent="0">
              <a:lnSpc>
                <a:spcPts val="1800"/>
              </a:lnSpc>
              <a:buNone/>
            </a:pPr>
            <a:r>
              <a:rPr lang="en-US" sz="1200" b="0" dirty="0" smtClean="0">
                <a:solidFill>
                  <a:schemeClr val="tx1"/>
                </a:solidFill>
                <a:latin typeface="Arial" panose="020B0604020202020204" pitchFamily="34" charset="0"/>
              </a:rPr>
              <a:t>The Commonwealth Fund’s 2016 International</a:t>
            </a:r>
            <a:br>
              <a:rPr lang="en-US" sz="1200" b="0" dirty="0" smtClean="0">
                <a:solidFill>
                  <a:schemeClr val="tx1"/>
                </a:solidFill>
                <a:latin typeface="Arial" panose="020B0604020202020204" pitchFamily="34" charset="0"/>
              </a:rPr>
            </a:br>
            <a:r>
              <a:rPr lang="en-US" sz="1200" b="0" dirty="0" smtClean="0">
                <a:solidFill>
                  <a:schemeClr val="tx1"/>
                </a:solidFill>
                <a:latin typeface="Arial" panose="020B0604020202020204" pitchFamily="34" charset="0"/>
              </a:rPr>
              <a:t>Health Policy Survey includes responses from</a:t>
            </a:r>
            <a:br>
              <a:rPr lang="en-US" sz="1200" b="0" dirty="0" smtClean="0">
                <a:solidFill>
                  <a:schemeClr val="tx1"/>
                </a:solidFill>
                <a:latin typeface="Arial" panose="020B0604020202020204" pitchFamily="34" charset="0"/>
              </a:rPr>
            </a:br>
            <a:r>
              <a:rPr lang="en-US" sz="1200" b="0" dirty="0" smtClean="0">
                <a:solidFill>
                  <a:schemeClr val="tx1"/>
                </a:solidFill>
                <a:latin typeface="Arial" panose="020B0604020202020204" pitchFamily="34" charset="0"/>
              </a:rPr>
              <a:t>adults in 11 countries: Australia, Canada, France, Germany, the Netherlands, New Zealand, Norway, Sweden, Switzerland, the United Kingdom and</a:t>
            </a:r>
            <a:br>
              <a:rPr lang="en-US" sz="1200" b="0" dirty="0" smtClean="0">
                <a:solidFill>
                  <a:schemeClr val="tx1"/>
                </a:solidFill>
                <a:latin typeface="Arial" panose="020B0604020202020204" pitchFamily="34" charset="0"/>
              </a:rPr>
            </a:br>
            <a:r>
              <a:rPr lang="en-US" sz="1200" b="0" dirty="0" smtClean="0">
                <a:solidFill>
                  <a:schemeClr val="tx1"/>
                </a:solidFill>
                <a:latin typeface="Arial" panose="020B0604020202020204" pitchFamily="34" charset="0"/>
              </a:rPr>
              <a:t>the United States. </a:t>
            </a:r>
          </a:p>
          <a:p>
            <a:pPr marL="0" indent="0">
              <a:lnSpc>
                <a:spcPts val="1800"/>
              </a:lnSpc>
              <a:buNone/>
            </a:pPr>
            <a:r>
              <a:rPr lang="en-US" sz="1200" b="0" dirty="0" smtClean="0">
                <a:solidFill>
                  <a:schemeClr val="tx1"/>
                </a:solidFill>
                <a:latin typeface="Arial" panose="020B0604020202020204" pitchFamily="34" charset="0"/>
              </a:rPr>
              <a:t>More detailed methodology notes, including a complete list of response rates from all countries surveyed, are available online. </a:t>
            </a:r>
          </a:p>
          <a:p>
            <a:pPr marL="0" indent="0">
              <a:lnSpc>
                <a:spcPts val="1800"/>
              </a:lnSpc>
              <a:buNone/>
            </a:pPr>
            <a:r>
              <a:rPr lang="en-US" sz="1200" b="0" dirty="0" smtClean="0">
                <a:solidFill>
                  <a:schemeClr val="tx1"/>
                </a:solidFill>
                <a:latin typeface="Arial" panose="020B0604020202020204" pitchFamily="34" charset="0"/>
              </a:rPr>
              <a:t>In Canada, phone surveys (landline and cell phone) were conducted from March through June 2016 by Social Science Research Solutions (SSRS). There were </a:t>
            </a:r>
            <a:r>
              <a:rPr lang="en-US" sz="1200" dirty="0" smtClean="0">
                <a:solidFill>
                  <a:schemeClr val="tx1"/>
                </a:solidFill>
                <a:latin typeface="Arial" panose="020B0604020202020204" pitchFamily="34" charset="0"/>
              </a:rPr>
              <a:t>4,547</a:t>
            </a:r>
            <a:r>
              <a:rPr lang="en-US" sz="1200" b="0" dirty="0" smtClean="0">
                <a:solidFill>
                  <a:schemeClr val="tx1"/>
                </a:solidFill>
                <a:latin typeface="Arial" panose="020B0604020202020204" pitchFamily="34" charset="0"/>
              </a:rPr>
              <a:t> respondents. Due to small sample sizes</a:t>
            </a:r>
            <a:br>
              <a:rPr lang="en-US" sz="1200" b="0" dirty="0" smtClean="0">
                <a:solidFill>
                  <a:schemeClr val="tx1"/>
                </a:solidFill>
                <a:latin typeface="Arial" panose="020B0604020202020204" pitchFamily="34" charset="0"/>
              </a:rPr>
            </a:br>
            <a:r>
              <a:rPr lang="en-US" sz="1200" b="0" dirty="0" smtClean="0">
                <a:solidFill>
                  <a:schemeClr val="tx1"/>
                </a:solidFill>
                <a:latin typeface="Arial" panose="020B0604020202020204" pitchFamily="34" charset="0"/>
              </a:rPr>
              <a:t>in the 3 territories, these jurisdictions are not included in the provincial results. Sample sizes were further increased in Quebec and Ontario with funding from provincial organizations. The overall response rate</a:t>
            </a:r>
            <a:br>
              <a:rPr lang="en-US" sz="1200" b="0" dirty="0" smtClean="0">
                <a:solidFill>
                  <a:schemeClr val="tx1"/>
                </a:solidFill>
                <a:latin typeface="Arial" panose="020B0604020202020204" pitchFamily="34" charset="0"/>
              </a:rPr>
            </a:br>
            <a:r>
              <a:rPr lang="en-US" sz="1200" b="0" dirty="0" smtClean="0">
                <a:solidFill>
                  <a:schemeClr val="tx1"/>
                </a:solidFill>
                <a:latin typeface="Arial" panose="020B0604020202020204" pitchFamily="34" charset="0"/>
              </a:rPr>
              <a:t>in Canada was </a:t>
            </a:r>
            <a:r>
              <a:rPr lang="en-US" sz="1200" dirty="0" smtClean="0">
                <a:solidFill>
                  <a:schemeClr val="tx1"/>
                </a:solidFill>
                <a:latin typeface="Arial" panose="020B0604020202020204" pitchFamily="34" charset="0"/>
              </a:rPr>
              <a:t>21.4%</a:t>
            </a:r>
            <a:r>
              <a:rPr lang="en-US" sz="1200" b="0" dirty="0" smtClean="0">
                <a:solidFill>
                  <a:schemeClr val="tx1"/>
                </a:solidFill>
                <a:latin typeface="Arial" panose="020B0604020202020204" pitchFamily="34" charset="0"/>
              </a:rPr>
              <a:t>.</a:t>
            </a:r>
            <a:endParaRPr lang="en-US" sz="1200" b="0" dirty="0">
              <a:solidFill>
                <a:schemeClr val="tx1"/>
              </a:solidFill>
              <a:latin typeface="Arial" panose="020B0604020202020204" pitchFamily="34" charset="0"/>
            </a:endParaRPr>
          </a:p>
        </p:txBody>
      </p:sp>
      <p:sp>
        <p:nvSpPr>
          <p:cNvPr id="2" name="Title 1"/>
          <p:cNvSpPr>
            <a:spLocks noGrp="1"/>
          </p:cNvSpPr>
          <p:nvPr>
            <p:ph type="title"/>
          </p:nvPr>
        </p:nvSpPr>
        <p:spPr/>
        <p:txBody>
          <a:bodyPr/>
          <a:lstStyle/>
          <a:p>
            <a:r>
              <a:rPr lang="en-CA" smtClean="0"/>
              <a:t>Methodology notes</a:t>
            </a:r>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2382614615"/>
              </p:ext>
            </p:extLst>
          </p:nvPr>
        </p:nvGraphicFramePr>
        <p:xfrm>
          <a:off x="4572000" y="1398802"/>
          <a:ext cx="4176464" cy="4838510"/>
        </p:xfrm>
        <a:graphic>
          <a:graphicData uri="http://schemas.openxmlformats.org/drawingml/2006/table">
            <a:tbl>
              <a:tblPr firstRow="1">
                <a:tableStyleId>{073A0DAA-6AF3-43AB-8588-CEC1D06C72B9}</a:tableStyleId>
              </a:tblPr>
              <a:tblGrid>
                <a:gridCol w="864096">
                  <a:extLst>
                    <a:ext uri="{9D8B030D-6E8A-4147-A177-3AD203B41FA5}">
                      <a16:colId xmlns:a16="http://schemas.microsoft.com/office/drawing/2014/main" xmlns="" val="20000"/>
                    </a:ext>
                  </a:extLst>
                </a:gridCol>
                <a:gridCol w="800663">
                  <a:extLst>
                    <a:ext uri="{9D8B030D-6E8A-4147-A177-3AD203B41FA5}">
                      <a16:colId xmlns:a16="http://schemas.microsoft.com/office/drawing/2014/main" xmlns="" val="20001"/>
                    </a:ext>
                  </a:extLst>
                </a:gridCol>
                <a:gridCol w="639497">
                  <a:extLst>
                    <a:ext uri="{9D8B030D-6E8A-4147-A177-3AD203B41FA5}">
                      <a16:colId xmlns:a16="http://schemas.microsoft.com/office/drawing/2014/main" xmlns="" val="20002"/>
                    </a:ext>
                  </a:extLst>
                </a:gridCol>
                <a:gridCol w="720080">
                  <a:extLst>
                    <a:ext uri="{9D8B030D-6E8A-4147-A177-3AD203B41FA5}">
                      <a16:colId xmlns:a16="http://schemas.microsoft.com/office/drawing/2014/main" xmlns="" val="20003"/>
                    </a:ext>
                  </a:extLst>
                </a:gridCol>
                <a:gridCol w="1152128">
                  <a:extLst>
                    <a:ext uri="{9D8B030D-6E8A-4147-A177-3AD203B41FA5}">
                      <a16:colId xmlns:a16="http://schemas.microsoft.com/office/drawing/2014/main" xmlns="" val="20004"/>
                    </a:ext>
                  </a:extLst>
                </a:gridCol>
              </a:tblGrid>
              <a:tr h="360040">
                <a:tc>
                  <a:txBody>
                    <a:bodyPr/>
                    <a:lstStyle/>
                    <a:p>
                      <a:pPr algn="ctr" fontAlgn="ctr"/>
                      <a:r>
                        <a:rPr lang="en-US" sz="1300" u="none" strike="noStrike" dirty="0" smtClean="0">
                          <a:solidFill>
                            <a:schemeClr val="tx1"/>
                          </a:solidFill>
                          <a:effectLst/>
                          <a:latin typeface="+mn-lt"/>
                          <a:cs typeface="Arial" panose="020B0604020202020204" pitchFamily="34" charset="0"/>
                        </a:rPr>
                        <a:t>Province/</a:t>
                      </a:r>
                      <a:br>
                        <a:rPr lang="en-US" sz="1300" u="none" strike="noStrike" dirty="0" smtClean="0">
                          <a:solidFill>
                            <a:schemeClr val="tx1"/>
                          </a:solidFill>
                          <a:effectLst/>
                          <a:latin typeface="+mn-lt"/>
                          <a:cs typeface="Arial" panose="020B0604020202020204" pitchFamily="34" charset="0"/>
                        </a:rPr>
                      </a:br>
                      <a:r>
                        <a:rPr lang="en-US" sz="1300" u="none" strike="noStrike" dirty="0" smtClean="0">
                          <a:solidFill>
                            <a:schemeClr val="tx1"/>
                          </a:solidFill>
                          <a:effectLst/>
                          <a:latin typeface="+mn-lt"/>
                          <a:cs typeface="Arial" panose="020B0604020202020204" pitchFamily="34" charset="0"/>
                        </a:rPr>
                        <a:t>territory</a:t>
                      </a:r>
                      <a:endParaRPr lang="en-CA" sz="1300" b="1" i="0" u="none" strike="noStrike" dirty="0">
                        <a:solidFill>
                          <a:schemeClr val="tx1"/>
                        </a:solidFill>
                        <a:effectLst/>
                        <a:latin typeface="+mn-lt"/>
                        <a:cs typeface="Arial" panose="020B0604020202020204" pitchFamily="34" charset="0"/>
                      </a:endParaRPr>
                    </a:p>
                  </a:txBody>
                  <a:tcPr marL="36000" marR="36000" marT="72000" marB="72000" anchor="b">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1300" u="none" strike="noStrike" dirty="0" smtClean="0">
                          <a:solidFill>
                            <a:schemeClr val="tx1"/>
                          </a:solidFill>
                          <a:effectLst/>
                          <a:latin typeface="+mn-lt"/>
                          <a:cs typeface="Arial" panose="020B0604020202020204" pitchFamily="34" charset="0"/>
                        </a:rPr>
                        <a:t>Landline</a:t>
                      </a:r>
                      <a:endParaRPr lang="en-CA" sz="1300" b="1" i="0" u="none" strike="noStrike" dirty="0">
                        <a:solidFill>
                          <a:schemeClr val="tx1"/>
                        </a:solidFill>
                        <a:effectLst/>
                        <a:latin typeface="+mn-lt"/>
                        <a:cs typeface="Arial" panose="020B0604020202020204" pitchFamily="34" charset="0"/>
                      </a:endParaRPr>
                    </a:p>
                  </a:txBody>
                  <a:tcPr marL="36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1300" u="none" strike="noStrike" dirty="0" smtClean="0">
                          <a:solidFill>
                            <a:schemeClr val="tx1"/>
                          </a:solidFill>
                          <a:effectLst/>
                          <a:latin typeface="+mn-lt"/>
                          <a:cs typeface="Arial" panose="020B0604020202020204" pitchFamily="34" charset="0"/>
                        </a:rPr>
                        <a:t>Cell phone</a:t>
                      </a:r>
                      <a:endParaRPr lang="en-CA" sz="1300" b="1" i="0" u="none" strike="noStrike" dirty="0">
                        <a:solidFill>
                          <a:schemeClr val="tx1"/>
                        </a:solidFill>
                        <a:effectLst/>
                        <a:latin typeface="+mn-lt"/>
                        <a:cs typeface="Arial" panose="020B0604020202020204" pitchFamily="34" charset="0"/>
                      </a:endParaRPr>
                    </a:p>
                  </a:txBody>
                  <a:tcPr marL="36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1300" u="none" strike="noStrike" dirty="0" smtClean="0">
                          <a:solidFill>
                            <a:schemeClr val="tx1"/>
                          </a:solidFill>
                          <a:effectLst/>
                          <a:latin typeface="+mn-lt"/>
                          <a:cs typeface="Arial" panose="020B0604020202020204" pitchFamily="34" charset="0"/>
                        </a:rPr>
                        <a:t>Total</a:t>
                      </a:r>
                      <a:endParaRPr lang="en-CA" sz="1300" b="1" i="0" u="none" strike="noStrike" dirty="0">
                        <a:solidFill>
                          <a:schemeClr val="tx1"/>
                        </a:solidFill>
                        <a:effectLst/>
                        <a:latin typeface="+mn-lt"/>
                        <a:cs typeface="Arial" panose="020B0604020202020204" pitchFamily="34" charset="0"/>
                      </a:endParaRPr>
                    </a:p>
                  </a:txBody>
                  <a:tcPr marL="36000" marR="36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1300" u="none" strike="noStrike" dirty="0" smtClean="0">
                          <a:solidFill>
                            <a:schemeClr val="tx1"/>
                          </a:solidFill>
                          <a:effectLst/>
                          <a:latin typeface="+mn-lt"/>
                          <a:cs typeface="Arial" panose="020B0604020202020204" pitchFamily="34" charset="0"/>
                        </a:rPr>
                        <a:t>Percentage distribution</a:t>
                      </a:r>
                      <a:endParaRPr lang="en-CA" sz="1300" b="1" i="0" u="none" strike="noStrike" dirty="0">
                        <a:solidFill>
                          <a:schemeClr val="tx1"/>
                        </a:solidFill>
                        <a:effectLst/>
                        <a:latin typeface="+mn-lt"/>
                        <a:cs typeface="Arial" panose="020B0604020202020204" pitchFamily="34" charset="0"/>
                      </a:endParaRPr>
                    </a:p>
                  </a:txBody>
                  <a:tcPr marL="36000" marR="36000" marT="72000" marB="72000" anchor="b">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312415">
                <a:tc>
                  <a:txBody>
                    <a:bodyPr/>
                    <a:lstStyle/>
                    <a:p>
                      <a:pPr algn="l" fontAlgn="ctr"/>
                      <a:r>
                        <a:rPr lang="en-US" sz="1300" b="1" u="none" strike="noStrike" dirty="0" smtClean="0">
                          <a:effectLst/>
                          <a:latin typeface="+mn-lt"/>
                          <a:cs typeface="Arial" panose="020B0604020202020204" pitchFamily="34" charset="0"/>
                        </a:rPr>
                        <a:t>N.L. </a:t>
                      </a:r>
                      <a:endParaRPr lang="en-CA" sz="1300" b="1" i="0" u="none" strike="noStrike" dirty="0">
                        <a:solidFill>
                          <a:srgbClr val="000000"/>
                        </a:solidFill>
                        <a:effectLst/>
                        <a:latin typeface="+mn-lt"/>
                        <a:cs typeface="Arial" panose="020B0604020202020204" pitchFamily="34" charset="0"/>
                      </a:endParaRPr>
                    </a:p>
                  </a:txBody>
                  <a:tcPr marL="36000" marR="36000" marT="72000" marB="36000">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177</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162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76</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126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253</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144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6%</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360000" marT="72000" marB="3600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12415">
                <a:tc>
                  <a:txBody>
                    <a:bodyPr/>
                    <a:lstStyle/>
                    <a:p>
                      <a:pPr algn="l" fontAlgn="ctr"/>
                      <a:r>
                        <a:rPr lang="en-US" sz="1300" b="1" u="none" strike="noStrike" dirty="0" smtClean="0">
                          <a:effectLst/>
                          <a:latin typeface="+mn-lt"/>
                          <a:cs typeface="Arial" panose="020B0604020202020204" pitchFamily="34" charset="0"/>
                        </a:rPr>
                        <a:t>P.E.I.</a:t>
                      </a:r>
                      <a:endParaRPr lang="en-CA" sz="1300" b="1" i="0" u="none" strike="noStrike" dirty="0">
                        <a:solidFill>
                          <a:srgbClr val="000000"/>
                        </a:solidFill>
                        <a:effectLst/>
                        <a:latin typeface="+mn-lt"/>
                        <a:cs typeface="Arial" panose="020B0604020202020204" pitchFamily="34" charset="0"/>
                      </a:endParaRPr>
                    </a:p>
                  </a:txBody>
                  <a:tcPr marL="36000" marR="36000" marT="72000" marB="36000">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172</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162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79</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126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251</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144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6%</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360000" marT="72000" marB="3600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09576">
                <a:tc>
                  <a:txBody>
                    <a:bodyPr/>
                    <a:lstStyle/>
                    <a:p>
                      <a:pPr algn="l" fontAlgn="ctr"/>
                      <a:r>
                        <a:rPr lang="en-US" sz="1300" b="1" u="none" strike="noStrike" dirty="0" smtClean="0">
                          <a:effectLst/>
                          <a:latin typeface="+mn-lt"/>
                          <a:cs typeface="Arial" panose="020B0604020202020204" pitchFamily="34" charset="0"/>
                        </a:rPr>
                        <a:t>N.S.</a:t>
                      </a:r>
                      <a:endParaRPr lang="en-CA" sz="1300" b="1" i="0" u="none" strike="noStrike" dirty="0">
                        <a:solidFill>
                          <a:srgbClr val="000000"/>
                        </a:solidFill>
                        <a:effectLst/>
                        <a:latin typeface="+mn-lt"/>
                        <a:cs typeface="Arial" panose="020B0604020202020204" pitchFamily="34" charset="0"/>
                      </a:endParaRPr>
                    </a:p>
                  </a:txBody>
                  <a:tcPr marL="36000" marR="36000" marT="72000" marB="36000">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184</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162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69</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126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253</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144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6%</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360000" marT="72000" marB="3600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10401">
                <a:tc>
                  <a:txBody>
                    <a:bodyPr/>
                    <a:lstStyle/>
                    <a:p>
                      <a:pPr algn="l" fontAlgn="ctr"/>
                      <a:r>
                        <a:rPr lang="en-US" sz="1300" b="1" u="none" strike="noStrike" dirty="0" smtClean="0">
                          <a:effectLst/>
                          <a:latin typeface="+mn-lt"/>
                          <a:cs typeface="Arial" panose="020B0604020202020204" pitchFamily="34" charset="0"/>
                        </a:rPr>
                        <a:t>N.B.</a:t>
                      </a:r>
                      <a:endParaRPr lang="en-CA" sz="1300" b="1" i="0" u="none" strike="noStrike" dirty="0">
                        <a:solidFill>
                          <a:srgbClr val="000000"/>
                        </a:solidFill>
                        <a:effectLst/>
                        <a:latin typeface="+mn-lt"/>
                        <a:cs typeface="Arial" panose="020B0604020202020204" pitchFamily="34" charset="0"/>
                      </a:endParaRPr>
                    </a:p>
                  </a:txBody>
                  <a:tcPr marL="36000" marR="36000" marT="72000" marB="36000">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192</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162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59</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126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251</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144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6%</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360000" marT="72000" marB="3600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09576">
                <a:tc>
                  <a:txBody>
                    <a:bodyPr/>
                    <a:lstStyle/>
                    <a:p>
                      <a:pPr algn="l" fontAlgn="ctr"/>
                      <a:r>
                        <a:rPr lang="en-US" sz="1300" b="1" u="none" strike="noStrike" dirty="0" smtClean="0">
                          <a:effectLst/>
                          <a:latin typeface="+mn-lt"/>
                          <a:cs typeface="Arial" panose="020B0604020202020204" pitchFamily="34" charset="0"/>
                        </a:rPr>
                        <a:t>Que.</a:t>
                      </a:r>
                      <a:endParaRPr lang="en-CA" sz="1300" b="1" i="0" u="none" strike="noStrike" dirty="0">
                        <a:solidFill>
                          <a:srgbClr val="000000"/>
                        </a:solidFill>
                        <a:effectLst/>
                        <a:latin typeface="+mn-lt"/>
                        <a:cs typeface="Arial" panose="020B0604020202020204" pitchFamily="34" charset="0"/>
                      </a:endParaRPr>
                    </a:p>
                  </a:txBody>
                  <a:tcPr marL="36000" marR="36000" marT="72000" marB="36000">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741</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162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261</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126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smtClean="0">
                          <a:effectLst/>
                          <a:latin typeface="Arial" panose="020B0604020202020204" pitchFamily="34" charset="0"/>
                          <a:cs typeface="Arial" panose="020B0604020202020204" pitchFamily="34" charset="0"/>
                        </a:rPr>
                        <a:t>1,002</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144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22%</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360000" marT="72000" marB="3600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09576">
                <a:tc>
                  <a:txBody>
                    <a:bodyPr/>
                    <a:lstStyle/>
                    <a:p>
                      <a:pPr algn="l" fontAlgn="ctr"/>
                      <a:r>
                        <a:rPr lang="en-US" sz="1300" b="1" u="none" strike="noStrike" dirty="0" smtClean="0">
                          <a:effectLst/>
                          <a:latin typeface="+mn-lt"/>
                          <a:cs typeface="Arial" panose="020B0604020202020204" pitchFamily="34" charset="0"/>
                        </a:rPr>
                        <a:t>Ont.</a:t>
                      </a:r>
                      <a:endParaRPr lang="en-CA" sz="1300" b="1" i="0" u="none" strike="noStrike" dirty="0">
                        <a:solidFill>
                          <a:srgbClr val="000000"/>
                        </a:solidFill>
                        <a:effectLst/>
                        <a:latin typeface="+mn-lt"/>
                        <a:cs typeface="Arial" panose="020B0604020202020204" pitchFamily="34" charset="0"/>
                      </a:endParaRPr>
                    </a:p>
                  </a:txBody>
                  <a:tcPr marL="36000" marR="36000" marT="72000" marB="36000">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smtClean="0">
                          <a:effectLst/>
                          <a:latin typeface="Arial" panose="020B0604020202020204" pitchFamily="34" charset="0"/>
                          <a:cs typeface="Arial" panose="020B0604020202020204" pitchFamily="34" charset="0"/>
                        </a:rPr>
                        <a:t>1,119</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162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381</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126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smtClean="0">
                          <a:effectLst/>
                          <a:latin typeface="Arial" panose="020B0604020202020204" pitchFamily="34" charset="0"/>
                          <a:cs typeface="Arial" panose="020B0604020202020204" pitchFamily="34" charset="0"/>
                        </a:rPr>
                        <a:t>1,500</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144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33%</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360000" marT="72000" marB="3600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09576">
                <a:tc>
                  <a:txBody>
                    <a:bodyPr/>
                    <a:lstStyle/>
                    <a:p>
                      <a:pPr algn="l" fontAlgn="ctr"/>
                      <a:r>
                        <a:rPr lang="en-US" sz="1300" b="1" u="none" strike="noStrike" dirty="0" smtClean="0">
                          <a:effectLst/>
                          <a:latin typeface="+mn-lt"/>
                          <a:cs typeface="Arial" panose="020B0604020202020204" pitchFamily="34" charset="0"/>
                        </a:rPr>
                        <a:t>Man.</a:t>
                      </a:r>
                      <a:endParaRPr lang="en-CA" sz="1300" b="1" i="0" u="none" strike="noStrike" dirty="0">
                        <a:solidFill>
                          <a:srgbClr val="000000"/>
                        </a:solidFill>
                        <a:effectLst/>
                        <a:latin typeface="+mn-lt"/>
                        <a:cs typeface="Arial" panose="020B0604020202020204" pitchFamily="34" charset="0"/>
                      </a:endParaRPr>
                    </a:p>
                  </a:txBody>
                  <a:tcPr marL="36000" marR="36000" marT="72000" marB="36000">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201</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162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54</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126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255</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144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6%</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360000" marT="72000" marB="3600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210401">
                <a:tc>
                  <a:txBody>
                    <a:bodyPr/>
                    <a:lstStyle/>
                    <a:p>
                      <a:pPr algn="l" fontAlgn="ctr"/>
                      <a:r>
                        <a:rPr lang="en-US" sz="1300" b="1" u="none" strike="noStrike" dirty="0" smtClean="0">
                          <a:effectLst/>
                          <a:latin typeface="+mn-lt"/>
                          <a:cs typeface="Arial" panose="020B0604020202020204" pitchFamily="34" charset="0"/>
                        </a:rPr>
                        <a:t>Sask.</a:t>
                      </a:r>
                      <a:endParaRPr lang="en-CA" sz="1300" b="1" i="0" u="none" strike="noStrike" dirty="0">
                        <a:solidFill>
                          <a:srgbClr val="000000"/>
                        </a:solidFill>
                        <a:effectLst/>
                        <a:latin typeface="+mn-lt"/>
                        <a:cs typeface="Arial" panose="020B0604020202020204" pitchFamily="34" charset="0"/>
                      </a:endParaRPr>
                    </a:p>
                  </a:txBody>
                  <a:tcPr marL="36000" marR="36000" marT="72000" marB="36000">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170</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162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81</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126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251</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144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6%</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360000" marT="72000" marB="3600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209576">
                <a:tc>
                  <a:txBody>
                    <a:bodyPr/>
                    <a:lstStyle/>
                    <a:p>
                      <a:pPr algn="l" fontAlgn="ctr"/>
                      <a:r>
                        <a:rPr lang="en-US" sz="1300" b="1" u="none" strike="noStrike" dirty="0" smtClean="0">
                          <a:effectLst/>
                          <a:latin typeface="+mn-lt"/>
                          <a:cs typeface="Arial" panose="020B0604020202020204" pitchFamily="34" charset="0"/>
                        </a:rPr>
                        <a:t>Alta.</a:t>
                      </a:r>
                      <a:endParaRPr lang="en-CA" sz="1300" b="1" i="0" u="none" strike="noStrike" dirty="0">
                        <a:solidFill>
                          <a:srgbClr val="000000"/>
                        </a:solidFill>
                        <a:effectLst/>
                        <a:latin typeface="+mn-lt"/>
                        <a:cs typeface="Arial" panose="020B0604020202020204" pitchFamily="34" charset="0"/>
                      </a:endParaRPr>
                    </a:p>
                  </a:txBody>
                  <a:tcPr marL="36000" marR="36000" marT="72000" marB="36000">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177</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162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94</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126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271</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144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6%</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360000" marT="72000" marB="3600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210401">
                <a:tc>
                  <a:txBody>
                    <a:bodyPr/>
                    <a:lstStyle/>
                    <a:p>
                      <a:pPr algn="l" fontAlgn="ctr"/>
                      <a:r>
                        <a:rPr lang="en-US" sz="1300" b="1" u="none" strike="noStrike" dirty="0" smtClean="0">
                          <a:effectLst/>
                          <a:latin typeface="+mn-lt"/>
                          <a:cs typeface="Arial" panose="020B0604020202020204" pitchFamily="34" charset="0"/>
                        </a:rPr>
                        <a:t>B.C.</a:t>
                      </a:r>
                      <a:endParaRPr lang="en-CA" sz="1300" b="1" i="0" u="none" strike="noStrike" dirty="0">
                        <a:solidFill>
                          <a:srgbClr val="000000"/>
                        </a:solidFill>
                        <a:effectLst/>
                        <a:latin typeface="+mn-lt"/>
                        <a:cs typeface="Arial" panose="020B0604020202020204" pitchFamily="34" charset="0"/>
                      </a:endParaRPr>
                    </a:p>
                  </a:txBody>
                  <a:tcPr marL="36000" marR="36000" marT="72000" marB="36000">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183</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162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71</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126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254</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144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6%</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360000" marT="72000" marB="3600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209576">
                <a:tc>
                  <a:txBody>
                    <a:bodyPr/>
                    <a:lstStyle/>
                    <a:p>
                      <a:pPr algn="l" fontAlgn="ctr"/>
                      <a:r>
                        <a:rPr lang="en-US" sz="1300" b="1" u="none" strike="noStrike" dirty="0" smtClean="0">
                          <a:effectLst/>
                          <a:latin typeface="+mn-lt"/>
                          <a:cs typeface="Arial" panose="020B0604020202020204" pitchFamily="34" charset="0"/>
                        </a:rPr>
                        <a:t>Y.T.</a:t>
                      </a:r>
                      <a:endParaRPr lang="en-CA" sz="1300" b="1" i="0" u="none" strike="noStrike" dirty="0">
                        <a:solidFill>
                          <a:srgbClr val="000000"/>
                        </a:solidFill>
                        <a:effectLst/>
                        <a:latin typeface="+mn-lt"/>
                        <a:cs typeface="Arial" panose="020B0604020202020204" pitchFamily="34" charset="0"/>
                      </a:endParaRPr>
                    </a:p>
                  </a:txBody>
                  <a:tcPr marL="36000" marR="36000" marT="72000" marB="36000">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0</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162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1</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126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1</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144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0%</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360000" marT="72000" marB="3600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210401">
                <a:tc>
                  <a:txBody>
                    <a:bodyPr/>
                    <a:lstStyle/>
                    <a:p>
                      <a:pPr algn="l" fontAlgn="ctr"/>
                      <a:r>
                        <a:rPr lang="en-US" sz="1300" b="1" u="none" strike="noStrike" dirty="0" smtClean="0">
                          <a:effectLst/>
                          <a:latin typeface="+mn-lt"/>
                          <a:cs typeface="Arial" panose="020B0604020202020204" pitchFamily="34" charset="0"/>
                        </a:rPr>
                        <a:t>N.W.T.</a:t>
                      </a:r>
                      <a:endParaRPr lang="en-CA" sz="1300" b="1" i="0" u="none" strike="noStrike" dirty="0">
                        <a:solidFill>
                          <a:srgbClr val="000000"/>
                        </a:solidFill>
                        <a:effectLst/>
                        <a:latin typeface="+mn-lt"/>
                        <a:cs typeface="Arial" panose="020B0604020202020204" pitchFamily="34" charset="0"/>
                      </a:endParaRPr>
                    </a:p>
                  </a:txBody>
                  <a:tcPr marL="36000" marR="36000" marT="72000" marB="36000">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0</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162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1</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126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1</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144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0%</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360000" marT="72000" marB="3600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209576">
                <a:tc>
                  <a:txBody>
                    <a:bodyPr/>
                    <a:lstStyle/>
                    <a:p>
                      <a:pPr algn="l" fontAlgn="ctr"/>
                      <a:r>
                        <a:rPr lang="en-US" sz="1300" b="1" u="none" strike="noStrike" dirty="0" smtClean="0">
                          <a:effectLst/>
                          <a:latin typeface="+mn-lt"/>
                          <a:cs typeface="Arial" panose="020B0604020202020204" pitchFamily="34" charset="0"/>
                        </a:rPr>
                        <a:t>Nun.</a:t>
                      </a:r>
                      <a:endParaRPr lang="en-CA" sz="1300" b="1" i="0" u="none" strike="noStrike" dirty="0">
                        <a:solidFill>
                          <a:srgbClr val="000000"/>
                        </a:solidFill>
                        <a:effectLst/>
                        <a:latin typeface="+mn-lt"/>
                        <a:cs typeface="Arial" panose="020B0604020202020204" pitchFamily="34" charset="0"/>
                      </a:endParaRPr>
                    </a:p>
                  </a:txBody>
                  <a:tcPr marL="36000" marR="36000" marT="72000" marB="36000">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1</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162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3</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126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4</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144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0%</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000" marR="360000" marT="72000" marB="3600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209576">
                <a:tc>
                  <a:txBody>
                    <a:bodyPr/>
                    <a:lstStyle/>
                    <a:p>
                      <a:pPr algn="l" fontAlgn="ctr"/>
                      <a:r>
                        <a:rPr lang="en-US" sz="1300" b="1" u="none" strike="noStrike" dirty="0" smtClean="0">
                          <a:effectLst/>
                          <a:latin typeface="+mn-lt"/>
                          <a:cs typeface="Arial" panose="020B0604020202020204" pitchFamily="34" charset="0"/>
                        </a:rPr>
                        <a:t>Total</a:t>
                      </a:r>
                      <a:endParaRPr lang="en-CA" sz="1300" b="1" i="0" u="none" strike="noStrike" dirty="0">
                        <a:solidFill>
                          <a:srgbClr val="000000"/>
                        </a:solidFill>
                        <a:effectLst/>
                        <a:latin typeface="+mn-lt"/>
                        <a:cs typeface="Arial" panose="020B0604020202020204" pitchFamily="34" charset="0"/>
                      </a:endParaRPr>
                    </a:p>
                  </a:txBody>
                  <a:tcPr marL="36000" marR="36000" marT="72000" marB="36000">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smtClean="0">
                          <a:effectLst/>
                          <a:latin typeface="Arial" panose="020B0604020202020204" pitchFamily="34" charset="0"/>
                          <a:cs typeface="Arial" panose="020B0604020202020204" pitchFamily="34" charset="0"/>
                        </a:rPr>
                        <a:t>3,317</a:t>
                      </a:r>
                      <a:endParaRPr lang="en-CA" sz="1100" b="1" i="0" u="none" strike="noStrike" dirty="0">
                        <a:solidFill>
                          <a:srgbClr val="000000"/>
                        </a:solidFill>
                        <a:effectLst/>
                        <a:latin typeface="Arial" panose="020B0604020202020204" pitchFamily="34" charset="0"/>
                        <a:cs typeface="Arial" panose="020B0604020202020204" pitchFamily="34" charset="0"/>
                      </a:endParaRPr>
                    </a:p>
                  </a:txBody>
                  <a:tcPr marL="36000" marR="162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smtClean="0">
                          <a:effectLst/>
                          <a:latin typeface="Arial" panose="020B0604020202020204" pitchFamily="34" charset="0"/>
                          <a:cs typeface="Arial" panose="020B0604020202020204" pitchFamily="34" charset="0"/>
                        </a:rPr>
                        <a:t>1,230</a:t>
                      </a:r>
                      <a:endParaRPr lang="en-CA" sz="1100" b="1" i="0" u="none" strike="noStrike" dirty="0">
                        <a:solidFill>
                          <a:srgbClr val="000000"/>
                        </a:solidFill>
                        <a:effectLst/>
                        <a:latin typeface="Arial" panose="020B0604020202020204" pitchFamily="34" charset="0"/>
                        <a:cs typeface="Arial" panose="020B0604020202020204" pitchFamily="34" charset="0"/>
                      </a:endParaRPr>
                    </a:p>
                  </a:txBody>
                  <a:tcPr marL="36000" marR="126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smtClean="0">
                          <a:effectLst/>
                          <a:latin typeface="Arial" panose="020B0604020202020204" pitchFamily="34" charset="0"/>
                          <a:cs typeface="Arial" panose="020B0604020202020204" pitchFamily="34" charset="0"/>
                        </a:rPr>
                        <a:t>4,547</a:t>
                      </a:r>
                      <a:endParaRPr lang="en-CA" sz="1100" b="1" i="0" u="none" strike="noStrike" dirty="0">
                        <a:solidFill>
                          <a:srgbClr val="000000"/>
                        </a:solidFill>
                        <a:effectLst/>
                        <a:latin typeface="Arial" panose="020B0604020202020204" pitchFamily="34" charset="0"/>
                        <a:cs typeface="Arial" panose="020B0604020202020204" pitchFamily="34" charset="0"/>
                      </a:endParaRPr>
                    </a:p>
                  </a:txBody>
                  <a:tcPr marL="36000" marR="144000" marT="72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100%</a:t>
                      </a:r>
                      <a:endParaRPr lang="en-CA" sz="1100" b="1" i="0" u="none" strike="noStrike" dirty="0">
                        <a:solidFill>
                          <a:srgbClr val="000000"/>
                        </a:solidFill>
                        <a:effectLst/>
                        <a:latin typeface="Arial" panose="020B0604020202020204" pitchFamily="34" charset="0"/>
                        <a:cs typeface="Arial" panose="020B0604020202020204" pitchFamily="34" charset="0"/>
                      </a:endParaRPr>
                    </a:p>
                  </a:txBody>
                  <a:tcPr marL="36000" marR="360000" marT="72000" marB="3600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32595688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174" y="1268760"/>
            <a:ext cx="8436298" cy="5869632"/>
          </a:xfrm>
        </p:spPr>
        <p:txBody>
          <a:bodyPr>
            <a:normAutofit/>
          </a:bodyPr>
          <a:lstStyle/>
          <a:p>
            <a:pPr marL="0" indent="0">
              <a:lnSpc>
                <a:spcPts val="1800"/>
              </a:lnSpc>
              <a:buNone/>
            </a:pPr>
            <a:r>
              <a:rPr lang="en-CA" sz="1800" dirty="0" smtClean="0">
                <a:latin typeface="Arial" panose="020B0604020202020204" pitchFamily="34" charset="0"/>
              </a:rPr>
              <a:t>Weighting of results</a:t>
            </a:r>
          </a:p>
          <a:p>
            <a:pPr marL="0" indent="0">
              <a:lnSpc>
                <a:spcPts val="1700"/>
              </a:lnSpc>
              <a:spcAft>
                <a:spcPts val="1600"/>
              </a:spcAft>
              <a:buNone/>
            </a:pPr>
            <a:r>
              <a:rPr lang="en-US" sz="1200" b="0" dirty="0">
                <a:solidFill>
                  <a:schemeClr val="tx1"/>
                </a:solidFill>
                <a:latin typeface="Arial" panose="020B0604020202020204" pitchFamily="34" charset="0"/>
              </a:rPr>
              <a:t>Survey data for Canada was weighted by age, gender, educational attainment and phone status (landline phone with multiple adults versus single adult in household; cell phone only versus dual usage of landline and cell phone) within each province. Data was weighted for knowledge of official languages in Quebec and in Canada as a whole. Additionally, data was then weighted to reflect Canada’s overall geographic distribution for all provinces and territories.</a:t>
            </a:r>
            <a:r>
              <a:rPr lang="en-CA" sz="1200" b="0" dirty="0" smtClean="0">
                <a:solidFill>
                  <a:schemeClr val="tx1"/>
                </a:solidFill>
                <a:latin typeface="Arial" panose="020B0604020202020204" pitchFamily="34" charset="0"/>
              </a:rPr>
              <a:t> </a:t>
            </a:r>
          </a:p>
          <a:p>
            <a:pPr marL="0" indent="0">
              <a:lnSpc>
                <a:spcPts val="1800"/>
              </a:lnSpc>
              <a:buNone/>
            </a:pPr>
            <a:r>
              <a:rPr lang="en-CA" sz="1800" dirty="0" smtClean="0">
                <a:latin typeface="Arial" panose="020B0604020202020204" pitchFamily="34" charset="0"/>
              </a:rPr>
              <a:t>Averages and trends</a:t>
            </a:r>
          </a:p>
          <a:p>
            <a:pPr marL="0" indent="0">
              <a:lnSpc>
                <a:spcPts val="1700"/>
              </a:lnSpc>
              <a:spcAft>
                <a:spcPts val="1600"/>
              </a:spcAft>
              <a:buNone/>
            </a:pPr>
            <a:r>
              <a:rPr lang="en-CA" sz="1200" b="0" dirty="0" smtClean="0">
                <a:solidFill>
                  <a:schemeClr val="tx1"/>
                </a:solidFill>
                <a:latin typeface="Arial" panose="020B0604020202020204" pitchFamily="34" charset="0"/>
              </a:rPr>
              <a:t>For this </a:t>
            </a:r>
            <a:r>
              <a:rPr lang="en-CA" sz="1200" b="0" dirty="0" err="1" smtClean="0">
                <a:solidFill>
                  <a:schemeClr val="tx1"/>
                </a:solidFill>
                <a:latin typeface="Arial" panose="020B0604020202020204" pitchFamily="34" charset="0"/>
              </a:rPr>
              <a:t>chartbook</a:t>
            </a:r>
            <a:r>
              <a:rPr lang="en-CA" sz="1200" b="0" dirty="0" smtClean="0">
                <a:solidFill>
                  <a:schemeClr val="tx1"/>
                </a:solidFill>
                <a:latin typeface="Arial" panose="020B0604020202020204" pitchFamily="34" charset="0"/>
              </a:rPr>
              <a:t>, The Commonwealth Fund average was calculated by adding the results from the 11 countries and dividing by the number of countries. The Canadian average represents the average experience of Canadians (as opposed to the mean of provincial results). Except where otherwise noted, results were compared over time using data from previous CMWF surveys.</a:t>
            </a:r>
          </a:p>
          <a:p>
            <a:pPr marL="0" indent="0">
              <a:lnSpc>
                <a:spcPts val="1800"/>
              </a:lnSpc>
              <a:buNone/>
            </a:pPr>
            <a:r>
              <a:rPr lang="en-CA" sz="1800" dirty="0">
                <a:latin typeface="Arial" panose="020B0604020202020204" pitchFamily="34" charset="0"/>
              </a:rPr>
              <a:t>Significance testing</a:t>
            </a:r>
          </a:p>
          <a:p>
            <a:pPr marL="0" indent="0">
              <a:lnSpc>
                <a:spcPts val="1700"/>
              </a:lnSpc>
              <a:buNone/>
            </a:pPr>
            <a:r>
              <a:rPr lang="en-US" sz="1200" b="0" dirty="0">
                <a:solidFill>
                  <a:schemeClr val="tx1"/>
                </a:solidFill>
                <a:latin typeface="Arial" panose="020B0604020202020204" pitchFamily="34" charset="0"/>
              </a:rPr>
              <a:t>CIHI developed statistical methods to determine whether </a:t>
            </a:r>
            <a:endParaRPr lang="en-CA" sz="1200" b="0" dirty="0">
              <a:solidFill>
                <a:schemeClr val="tx1"/>
              </a:solidFill>
              <a:latin typeface="Arial" panose="020B0604020202020204" pitchFamily="34" charset="0"/>
            </a:endParaRPr>
          </a:p>
          <a:p>
            <a:pPr lvl="0">
              <a:lnSpc>
                <a:spcPts val="1700"/>
              </a:lnSpc>
              <a:spcBef>
                <a:spcPts val="0"/>
              </a:spcBef>
              <a:spcAft>
                <a:spcPts val="0"/>
              </a:spcAft>
            </a:pPr>
            <a:r>
              <a:rPr lang="en-CA" sz="1200" b="0" dirty="0">
                <a:solidFill>
                  <a:schemeClr val="tx1"/>
                </a:solidFill>
                <a:latin typeface="Arial" panose="020B0604020202020204" pitchFamily="34" charset="0"/>
              </a:rPr>
              <a:t>Canadian results were significantly different from the average of 11 countries; and </a:t>
            </a:r>
          </a:p>
          <a:p>
            <a:pPr lvl="0">
              <a:lnSpc>
                <a:spcPts val="1700"/>
              </a:lnSpc>
              <a:spcBef>
                <a:spcPts val="0"/>
              </a:spcBef>
            </a:pPr>
            <a:r>
              <a:rPr lang="en-CA" sz="1200" b="0" dirty="0">
                <a:solidFill>
                  <a:schemeClr val="tx1"/>
                </a:solidFill>
                <a:latin typeface="Arial" panose="020B0604020202020204" pitchFamily="34" charset="0"/>
              </a:rPr>
              <a:t>Provincial results were significantly different from the international average. </a:t>
            </a:r>
          </a:p>
          <a:p>
            <a:pPr marL="0" indent="0">
              <a:lnSpc>
                <a:spcPts val="1700"/>
              </a:lnSpc>
              <a:buNone/>
            </a:pPr>
            <a:r>
              <a:rPr lang="en-US" sz="1200" b="0" dirty="0">
                <a:solidFill>
                  <a:schemeClr val="tx1"/>
                </a:solidFill>
                <a:latin typeface="Arial" panose="020B0604020202020204" pitchFamily="34" charset="0"/>
              </a:rPr>
              <a:t>For the calculation of variances and confidence intervals, standard methods for the variances of sums and </a:t>
            </a:r>
            <a:r>
              <a:rPr lang="en-US" sz="1200" b="0" dirty="0" smtClean="0">
                <a:solidFill>
                  <a:schemeClr val="tx1"/>
                </a:solidFill>
                <a:latin typeface="Arial" panose="020B0604020202020204" pitchFamily="34" charset="0"/>
              </a:rPr>
              <a:t>differences</a:t>
            </a:r>
            <a:br>
              <a:rPr lang="en-US" sz="1200" b="0" dirty="0" smtClean="0">
                <a:solidFill>
                  <a:schemeClr val="tx1"/>
                </a:solidFill>
                <a:latin typeface="Arial" panose="020B0604020202020204" pitchFamily="34" charset="0"/>
              </a:rPr>
            </a:br>
            <a:r>
              <a:rPr lang="en-US" sz="1200" b="0" dirty="0" smtClean="0">
                <a:solidFill>
                  <a:schemeClr val="tx1"/>
                </a:solidFill>
                <a:latin typeface="Arial" panose="020B0604020202020204" pitchFamily="34" charset="0"/>
              </a:rPr>
              <a:t>of </a:t>
            </a:r>
            <a:r>
              <a:rPr lang="en-US" sz="1200" b="0" dirty="0">
                <a:solidFill>
                  <a:schemeClr val="tx1"/>
                </a:solidFill>
                <a:latin typeface="Arial" panose="020B0604020202020204" pitchFamily="34" charset="0"/>
              </a:rPr>
              <a:t>estimates from independent simple random samples were used, with the design effects provided by SSRS used to appropriately adjust the variances for the effects of the survey design and post-survey weight adjustments. </a:t>
            </a:r>
            <a:endParaRPr lang="en-CA" sz="1200" b="0" dirty="0">
              <a:solidFill>
                <a:schemeClr val="tx1"/>
              </a:solidFill>
              <a:latin typeface="Arial" panose="020B0604020202020204" pitchFamily="34" charset="0"/>
            </a:endParaRPr>
          </a:p>
          <a:p>
            <a:pPr marL="0" indent="0">
              <a:lnSpc>
                <a:spcPts val="1800"/>
              </a:lnSpc>
              <a:buNone/>
            </a:pPr>
            <a:endParaRPr lang="en-CA" sz="1200" b="0" dirty="0" smtClean="0">
              <a:solidFill>
                <a:schemeClr val="tx1"/>
              </a:solidFill>
              <a:latin typeface="Arial" panose="020B0604020202020204" pitchFamily="34" charset="0"/>
            </a:endParaRPr>
          </a:p>
        </p:txBody>
      </p:sp>
      <p:sp>
        <p:nvSpPr>
          <p:cNvPr id="2" name="Title 1"/>
          <p:cNvSpPr>
            <a:spLocks noGrp="1"/>
          </p:cNvSpPr>
          <p:nvPr>
            <p:ph type="title"/>
          </p:nvPr>
        </p:nvSpPr>
        <p:spPr/>
        <p:txBody>
          <a:bodyPr/>
          <a:lstStyle/>
          <a:p>
            <a:r>
              <a:rPr lang="en-CA" dirty="0" smtClean="0"/>
              <a:t>Methodology notes (cont’d)</a:t>
            </a:r>
            <a:endParaRPr lang="en-CA" dirty="0"/>
          </a:p>
        </p:txBody>
      </p:sp>
    </p:spTree>
    <p:extLst>
      <p:ext uri="{BB962C8B-B14F-4D97-AF65-F5344CB8AC3E}">
        <p14:creationId xmlns:p14="http://schemas.microsoft.com/office/powerpoint/2010/main" val="14857349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175" y="1268760"/>
            <a:ext cx="7924800" cy="4525963"/>
          </a:xfrm>
        </p:spPr>
        <p:txBody>
          <a:bodyPr>
            <a:normAutofit/>
          </a:bodyPr>
          <a:lstStyle/>
          <a:p>
            <a:pPr marL="0" indent="0">
              <a:lnSpc>
                <a:spcPts val="1800"/>
              </a:lnSpc>
              <a:buNone/>
            </a:pPr>
            <a:r>
              <a:rPr lang="en-US" sz="1800" dirty="0">
                <a:latin typeface="Arial" panose="020B0604020202020204" pitchFamily="34" charset="0"/>
              </a:rPr>
              <a:t>Sample size by province</a:t>
            </a:r>
          </a:p>
          <a:p>
            <a:pPr marL="0" indent="0">
              <a:lnSpc>
                <a:spcPts val="1800"/>
              </a:lnSpc>
              <a:spcAft>
                <a:spcPts val="2400"/>
              </a:spcAft>
              <a:buNone/>
            </a:pPr>
            <a:r>
              <a:rPr lang="en-US" sz="1200" b="0" dirty="0" smtClean="0">
                <a:solidFill>
                  <a:schemeClr val="tx1"/>
                </a:solidFill>
                <a:latin typeface="Arial" panose="020B0604020202020204" pitchFamily="34" charset="0"/>
              </a:rPr>
              <a:t>Provincial </a:t>
            </a:r>
            <a:r>
              <a:rPr lang="en-US" sz="1200" b="0" dirty="0">
                <a:solidFill>
                  <a:schemeClr val="tx1"/>
                </a:solidFill>
                <a:latin typeface="Arial" panose="020B0604020202020204" pitchFamily="34" charset="0"/>
              </a:rPr>
              <a:t>results are flagged for questions for which the denominator is less than 30. Due to small sample sizes, provincial results are to be interpreted with caution. For more information on sample sizes for individual questions, please refer to the companion data tables on CIHI’s </a:t>
            </a:r>
            <a:r>
              <a:rPr lang="en-US" sz="1200" b="0" dirty="0" smtClean="0">
                <a:solidFill>
                  <a:schemeClr val="tx1"/>
                </a:solidFill>
                <a:latin typeface="Arial" panose="020B0604020202020204" pitchFamily="34" charset="0"/>
              </a:rPr>
              <a:t>website.</a:t>
            </a:r>
            <a:endParaRPr lang="en-CA" sz="1800" dirty="0" smtClean="0">
              <a:latin typeface="Arial" panose="020B0604020202020204" pitchFamily="34" charset="0"/>
            </a:endParaRPr>
          </a:p>
          <a:p>
            <a:pPr marL="0" indent="0">
              <a:lnSpc>
                <a:spcPts val="1800"/>
              </a:lnSpc>
              <a:buNone/>
            </a:pPr>
            <a:r>
              <a:rPr lang="en-CA" sz="1800" dirty="0" smtClean="0">
                <a:latin typeface="Arial" panose="020B0604020202020204" pitchFamily="34" charset="0"/>
              </a:rPr>
              <a:t>Sample </a:t>
            </a:r>
            <a:r>
              <a:rPr lang="en-CA" sz="1800" dirty="0">
                <a:latin typeface="Arial" panose="020B0604020202020204" pitchFamily="34" charset="0"/>
              </a:rPr>
              <a:t>population </a:t>
            </a:r>
          </a:p>
          <a:p>
            <a:pPr marL="0" indent="0">
              <a:lnSpc>
                <a:spcPts val="1800"/>
              </a:lnSpc>
              <a:buNone/>
            </a:pPr>
            <a:r>
              <a:rPr lang="en-CA" sz="1200" b="0" dirty="0" smtClean="0">
                <a:solidFill>
                  <a:schemeClr val="tx1"/>
                </a:solidFill>
                <a:latin typeface="Arial" panose="020B0604020202020204" pitchFamily="34" charset="0"/>
              </a:rPr>
              <a:t>This year’s sample population showed some characteristics that were not in line with previous Canadian population surveys. </a:t>
            </a:r>
            <a:r>
              <a:rPr lang="en-US" sz="1200" b="0" dirty="0" smtClean="0">
                <a:solidFill>
                  <a:schemeClr val="tx1"/>
                </a:solidFill>
                <a:latin typeface="Arial" panose="020B0604020202020204" pitchFamily="34" charset="0"/>
              </a:rPr>
              <a:t>Of particular note were responses about self-perceived health</a:t>
            </a:r>
            <a:r>
              <a:rPr lang="en-CA" sz="1200" b="0" dirty="0" smtClean="0">
                <a:solidFill>
                  <a:schemeClr val="tx1"/>
                </a:solidFill>
                <a:latin typeface="Arial" panose="020B0604020202020204" pitchFamily="34" charset="0"/>
              </a:rPr>
              <a:t>. In past Commonwealth Fund surveys</a:t>
            </a:r>
            <a:br>
              <a:rPr lang="en-CA" sz="1200" b="0" dirty="0" smtClean="0">
                <a:solidFill>
                  <a:schemeClr val="tx1"/>
                </a:solidFill>
                <a:latin typeface="Arial" panose="020B0604020202020204" pitchFamily="34" charset="0"/>
              </a:rPr>
            </a:br>
            <a:r>
              <a:rPr lang="en-CA" sz="1200" b="0" dirty="0" smtClean="0">
                <a:solidFill>
                  <a:schemeClr val="tx1"/>
                </a:solidFill>
                <a:latin typeface="Arial" panose="020B0604020202020204" pitchFamily="34" charset="0"/>
              </a:rPr>
              <a:t>(and other international surveys), Canada has performed above the international average for this measure, while 2016 saw a large drop (11%) in those reporting excellent or very good health. While characteristics for different sample populations selected in each year are not expected to be the same, the low response rate in 2016 may indicate that the population sampled in 2016 may have different characteristics than that sampled in 2013 or 2010.</a:t>
            </a:r>
            <a:endParaRPr lang="en-CA" sz="1200" b="0" dirty="0">
              <a:solidFill>
                <a:schemeClr val="tx1"/>
              </a:solidFill>
              <a:latin typeface="Arial" panose="020B0604020202020204" pitchFamily="34" charset="0"/>
            </a:endParaRPr>
          </a:p>
        </p:txBody>
      </p:sp>
      <p:sp>
        <p:nvSpPr>
          <p:cNvPr id="2" name="Title 1"/>
          <p:cNvSpPr>
            <a:spLocks noGrp="1"/>
          </p:cNvSpPr>
          <p:nvPr>
            <p:ph type="title"/>
          </p:nvPr>
        </p:nvSpPr>
        <p:spPr/>
        <p:txBody>
          <a:bodyPr/>
          <a:lstStyle/>
          <a:p>
            <a:r>
              <a:rPr lang="en-CA" smtClean="0"/>
              <a:t>Methodology notes (cont’d)</a:t>
            </a:r>
            <a:endParaRPr lang="en-CA" dirty="0"/>
          </a:p>
        </p:txBody>
      </p:sp>
      <p:graphicFrame>
        <p:nvGraphicFramePr>
          <p:cNvPr id="11" name="Table 10"/>
          <p:cNvGraphicFramePr>
            <a:graphicFrameLocks noGrp="1"/>
          </p:cNvGraphicFramePr>
          <p:nvPr>
            <p:extLst>
              <p:ext uri="{D42A27DB-BD31-4B8C-83A1-F6EECF244321}">
                <p14:modId xmlns:p14="http://schemas.microsoft.com/office/powerpoint/2010/main" val="608823105"/>
              </p:ext>
            </p:extLst>
          </p:nvPr>
        </p:nvGraphicFramePr>
        <p:xfrm>
          <a:off x="495647" y="5013176"/>
          <a:ext cx="3035900" cy="1026360"/>
        </p:xfrm>
        <a:graphic>
          <a:graphicData uri="http://schemas.openxmlformats.org/drawingml/2006/table">
            <a:tbl>
              <a:tblPr firstRow="1">
                <a:tableStyleId>{5C22544A-7EE6-4342-B048-85BDC9FD1C3A}</a:tableStyleId>
              </a:tblPr>
              <a:tblGrid>
                <a:gridCol w="1277285">
                  <a:extLst>
                    <a:ext uri="{9D8B030D-6E8A-4147-A177-3AD203B41FA5}">
                      <a16:colId xmlns:a16="http://schemas.microsoft.com/office/drawing/2014/main" xmlns="" val="20000"/>
                    </a:ext>
                  </a:extLst>
                </a:gridCol>
                <a:gridCol w="545637">
                  <a:extLst>
                    <a:ext uri="{9D8B030D-6E8A-4147-A177-3AD203B41FA5}">
                      <a16:colId xmlns:a16="http://schemas.microsoft.com/office/drawing/2014/main" xmlns="" val="20001"/>
                    </a:ext>
                  </a:extLst>
                </a:gridCol>
                <a:gridCol w="636513">
                  <a:extLst>
                    <a:ext uri="{9D8B030D-6E8A-4147-A177-3AD203B41FA5}">
                      <a16:colId xmlns:a16="http://schemas.microsoft.com/office/drawing/2014/main" xmlns="" val="20002"/>
                    </a:ext>
                  </a:extLst>
                </a:gridCol>
                <a:gridCol w="576465">
                  <a:extLst>
                    <a:ext uri="{9D8B030D-6E8A-4147-A177-3AD203B41FA5}">
                      <a16:colId xmlns:a16="http://schemas.microsoft.com/office/drawing/2014/main" xmlns="" val="20003"/>
                    </a:ext>
                  </a:extLst>
                </a:gridCol>
              </a:tblGrid>
              <a:tr h="190500">
                <a:tc>
                  <a:txBody>
                    <a:bodyPr/>
                    <a:lstStyle/>
                    <a:p>
                      <a:pPr algn="ctr" fontAlgn="b"/>
                      <a:endParaRPr lang="en-CA" sz="1300" b="0" i="0" u="none" strike="noStrike" dirty="0">
                        <a:solidFill>
                          <a:schemeClr val="tx1"/>
                        </a:solidFill>
                        <a:effectLst/>
                        <a:latin typeface="+mn-lt"/>
                        <a:cs typeface="Arial" panose="020B0604020202020204" pitchFamily="34" charset="0"/>
                      </a:endParaRPr>
                    </a:p>
                  </a:txBody>
                  <a:tcPr marL="72000" marR="72000" marT="72000" marB="72000" anchor="b">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300" u="none" strike="noStrike" dirty="0">
                          <a:solidFill>
                            <a:schemeClr val="tx1"/>
                          </a:solidFill>
                          <a:effectLst/>
                          <a:latin typeface="+mn-lt"/>
                          <a:cs typeface="Arial" panose="020B0604020202020204" pitchFamily="34" charset="0"/>
                        </a:rPr>
                        <a:t>2010</a:t>
                      </a:r>
                      <a:endParaRPr lang="en-CA" sz="1300" b="0" i="0" u="none" strike="noStrike" dirty="0">
                        <a:solidFill>
                          <a:schemeClr val="tx1"/>
                        </a:solidFill>
                        <a:effectLst/>
                        <a:latin typeface="+mn-lt"/>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300" u="none" strike="noStrike" dirty="0">
                          <a:solidFill>
                            <a:schemeClr val="tx1"/>
                          </a:solidFill>
                          <a:effectLst/>
                          <a:latin typeface="+mn-lt"/>
                          <a:cs typeface="Arial" panose="020B0604020202020204" pitchFamily="34" charset="0"/>
                        </a:rPr>
                        <a:t>2013</a:t>
                      </a:r>
                      <a:endParaRPr lang="en-CA" sz="1300" b="0" i="0" u="none" strike="noStrike" dirty="0">
                        <a:solidFill>
                          <a:schemeClr val="tx1"/>
                        </a:solidFill>
                        <a:effectLst/>
                        <a:latin typeface="+mn-lt"/>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300" u="none" strike="noStrike" dirty="0">
                          <a:solidFill>
                            <a:schemeClr val="tx1"/>
                          </a:solidFill>
                          <a:effectLst/>
                          <a:latin typeface="+mn-lt"/>
                          <a:cs typeface="Arial" panose="020B0604020202020204" pitchFamily="34" charset="0"/>
                        </a:rPr>
                        <a:t>2016</a:t>
                      </a:r>
                      <a:endParaRPr lang="en-CA" sz="1300" b="0" i="0" u="none" strike="noStrike" dirty="0">
                        <a:solidFill>
                          <a:schemeClr val="tx1"/>
                        </a:solidFill>
                        <a:effectLst/>
                        <a:latin typeface="+mn-lt"/>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190500">
                <a:tc>
                  <a:txBody>
                    <a:bodyPr/>
                    <a:lstStyle/>
                    <a:p>
                      <a:pPr algn="l" fontAlgn="b"/>
                      <a:r>
                        <a:rPr lang="en-CA" sz="1300" b="1" u="none" strike="noStrike" dirty="0">
                          <a:effectLst/>
                          <a:latin typeface="+mn-lt"/>
                          <a:cs typeface="Arial" panose="020B0604020202020204" pitchFamily="34" charset="0"/>
                        </a:rPr>
                        <a:t>Canada</a:t>
                      </a:r>
                      <a:endParaRPr lang="en-CA" sz="1300" b="1" i="0" u="none" strike="noStrike" dirty="0">
                        <a:solidFill>
                          <a:srgbClr val="000000"/>
                        </a:solidFill>
                        <a:effectLst/>
                        <a:latin typeface="+mn-lt"/>
                        <a:cs typeface="Arial" panose="020B0604020202020204" pitchFamily="34" charset="0"/>
                      </a:endParaRPr>
                    </a:p>
                  </a:txBody>
                  <a:tcPr marL="72000" marR="72000" marT="72000" marB="72000" anchor="b">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100" u="none" strike="noStrike" dirty="0">
                          <a:effectLst/>
                          <a:latin typeface="Arial" panose="020B0604020202020204" pitchFamily="34" charset="0"/>
                          <a:cs typeface="Arial" panose="020B0604020202020204" pitchFamily="34" charset="0"/>
                        </a:rPr>
                        <a:t>61%</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100" u="none" strike="noStrike" dirty="0">
                          <a:effectLst/>
                          <a:latin typeface="Arial" panose="020B0604020202020204" pitchFamily="34" charset="0"/>
                          <a:cs typeface="Arial" panose="020B0604020202020204" pitchFamily="34" charset="0"/>
                        </a:rPr>
                        <a:t>60%</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100" u="none" strike="noStrike" dirty="0">
                          <a:effectLst/>
                          <a:latin typeface="Arial" panose="020B0604020202020204" pitchFamily="34" charset="0"/>
                          <a:cs typeface="Arial" panose="020B0604020202020204" pitchFamily="34" charset="0"/>
                        </a:rPr>
                        <a:t>49%</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90500">
                <a:tc>
                  <a:txBody>
                    <a:bodyPr/>
                    <a:lstStyle/>
                    <a:p>
                      <a:pPr algn="l" fontAlgn="b"/>
                      <a:r>
                        <a:rPr lang="en-CA" sz="1300" b="1" u="none" strike="noStrike" dirty="0" smtClean="0">
                          <a:effectLst/>
                          <a:latin typeface="+mn-lt"/>
                          <a:cs typeface="Arial" panose="020B0604020202020204" pitchFamily="34" charset="0"/>
                        </a:rPr>
                        <a:t>CMWF average</a:t>
                      </a:r>
                      <a:endParaRPr lang="en-CA" sz="1300" b="1" i="0" u="none" strike="noStrike" dirty="0">
                        <a:solidFill>
                          <a:srgbClr val="000000"/>
                        </a:solidFill>
                        <a:effectLst/>
                        <a:latin typeface="+mn-lt"/>
                        <a:cs typeface="Arial" panose="020B0604020202020204" pitchFamily="34" charset="0"/>
                      </a:endParaRPr>
                    </a:p>
                  </a:txBody>
                  <a:tcPr marL="72000" marR="72000" marT="72000" marB="72000" anchor="b">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100" u="none" strike="noStrike" dirty="0">
                          <a:effectLst/>
                          <a:latin typeface="Arial" panose="020B0604020202020204" pitchFamily="34" charset="0"/>
                          <a:cs typeface="Arial" panose="020B0604020202020204" pitchFamily="34" charset="0"/>
                        </a:rPr>
                        <a:t>52%</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100" u="none" strike="noStrike" dirty="0">
                          <a:effectLst/>
                          <a:latin typeface="Arial" panose="020B0604020202020204" pitchFamily="34" charset="0"/>
                          <a:cs typeface="Arial" panose="020B0604020202020204" pitchFamily="34" charset="0"/>
                        </a:rPr>
                        <a:t>54%</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100" u="none" strike="noStrike" dirty="0">
                          <a:effectLst/>
                          <a:latin typeface="Arial" panose="020B0604020202020204" pitchFamily="34" charset="0"/>
                          <a:cs typeface="Arial" panose="020B0604020202020204" pitchFamily="34" charset="0"/>
                        </a:rPr>
                        <a:t>51%</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bl>
          </a:graphicData>
        </a:graphic>
      </p:graphicFrame>
      <p:sp>
        <p:nvSpPr>
          <p:cNvPr id="16" name="TextBox 15"/>
          <p:cNvSpPr txBox="1"/>
          <p:nvPr/>
        </p:nvSpPr>
        <p:spPr>
          <a:xfrm>
            <a:off x="395536" y="4581128"/>
            <a:ext cx="3384376" cy="433553"/>
          </a:xfrm>
          <a:prstGeom prst="rect">
            <a:avLst/>
          </a:prstGeom>
          <a:noFill/>
          <a:ln w="6350">
            <a:noFill/>
          </a:ln>
        </p:spPr>
        <p:txBody>
          <a:bodyPr wrap="square" lIns="108000" tIns="108000" rIns="108000" bIns="108000" rtlCol="0">
            <a:spAutoFit/>
          </a:bodyPr>
          <a:lstStyle/>
          <a:p>
            <a:r>
              <a:rPr lang="en-US" sz="1400" dirty="0">
                <a:solidFill>
                  <a:srgbClr val="365254"/>
                </a:solidFill>
              </a:rPr>
              <a:t>Self-perceived </a:t>
            </a:r>
            <a:r>
              <a:rPr lang="en-US" sz="1400" dirty="0" smtClean="0">
                <a:solidFill>
                  <a:srgbClr val="365254"/>
                </a:solidFill>
              </a:rPr>
              <a:t>health </a:t>
            </a:r>
            <a:r>
              <a:rPr lang="en-US" sz="1400" i="1" dirty="0" smtClean="0">
                <a:solidFill>
                  <a:srgbClr val="365254"/>
                </a:solidFill>
              </a:rPr>
              <a:t>(Excellent/very </a:t>
            </a:r>
            <a:r>
              <a:rPr lang="en-US" sz="1400" i="1" dirty="0">
                <a:solidFill>
                  <a:srgbClr val="365254"/>
                </a:solidFill>
              </a:rPr>
              <a:t>good</a:t>
            </a:r>
            <a:r>
              <a:rPr lang="en-US" sz="1400" i="1" dirty="0" smtClean="0">
                <a:solidFill>
                  <a:srgbClr val="365254"/>
                </a:solidFill>
              </a:rPr>
              <a:t>)</a:t>
            </a:r>
            <a:endParaRPr lang="en-US" sz="1400" i="1" dirty="0">
              <a:solidFill>
                <a:srgbClr val="365254"/>
              </a:solidFill>
            </a:endParaRPr>
          </a:p>
        </p:txBody>
      </p:sp>
      <p:graphicFrame>
        <p:nvGraphicFramePr>
          <p:cNvPr id="17" name="Table 16"/>
          <p:cNvGraphicFramePr>
            <a:graphicFrameLocks noGrp="1"/>
          </p:cNvGraphicFramePr>
          <p:nvPr>
            <p:extLst>
              <p:ext uri="{D42A27DB-BD31-4B8C-83A1-F6EECF244321}">
                <p14:modId xmlns:p14="http://schemas.microsoft.com/office/powerpoint/2010/main" val="361595014"/>
              </p:ext>
            </p:extLst>
          </p:nvPr>
        </p:nvGraphicFramePr>
        <p:xfrm>
          <a:off x="4456087" y="5013176"/>
          <a:ext cx="3139158" cy="1026360"/>
        </p:xfrm>
        <a:graphic>
          <a:graphicData uri="http://schemas.openxmlformats.org/drawingml/2006/table">
            <a:tbl>
              <a:tblPr firstRow="1">
                <a:tableStyleId>{5C22544A-7EE6-4342-B048-85BDC9FD1C3A}</a:tableStyleId>
              </a:tblPr>
              <a:tblGrid>
                <a:gridCol w="1289667">
                  <a:extLst>
                    <a:ext uri="{9D8B030D-6E8A-4147-A177-3AD203B41FA5}">
                      <a16:colId xmlns:a16="http://schemas.microsoft.com/office/drawing/2014/main" xmlns="" val="20000"/>
                    </a:ext>
                  </a:extLst>
                </a:gridCol>
                <a:gridCol w="636513">
                  <a:extLst>
                    <a:ext uri="{9D8B030D-6E8A-4147-A177-3AD203B41FA5}">
                      <a16:colId xmlns:a16="http://schemas.microsoft.com/office/drawing/2014/main" xmlns="" val="20001"/>
                    </a:ext>
                  </a:extLst>
                </a:gridCol>
                <a:gridCol w="636513">
                  <a:extLst>
                    <a:ext uri="{9D8B030D-6E8A-4147-A177-3AD203B41FA5}">
                      <a16:colId xmlns:a16="http://schemas.microsoft.com/office/drawing/2014/main" xmlns="" val="20002"/>
                    </a:ext>
                  </a:extLst>
                </a:gridCol>
                <a:gridCol w="576465">
                  <a:extLst>
                    <a:ext uri="{9D8B030D-6E8A-4147-A177-3AD203B41FA5}">
                      <a16:colId xmlns:a16="http://schemas.microsoft.com/office/drawing/2014/main" xmlns="" val="20003"/>
                    </a:ext>
                  </a:extLst>
                </a:gridCol>
              </a:tblGrid>
              <a:tr h="190500">
                <a:tc>
                  <a:txBody>
                    <a:bodyPr/>
                    <a:lstStyle/>
                    <a:p>
                      <a:pPr algn="ctr" fontAlgn="b"/>
                      <a:endParaRPr lang="en-CA" sz="1300" b="0" i="0" u="none" strike="noStrike" dirty="0">
                        <a:solidFill>
                          <a:schemeClr val="tx1"/>
                        </a:solidFill>
                        <a:effectLst/>
                        <a:latin typeface="+mn-lt"/>
                      </a:endParaRPr>
                    </a:p>
                  </a:txBody>
                  <a:tcPr marL="72000" marR="72000" marT="72000" marB="72000" anchor="b">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300" u="none" strike="noStrike" dirty="0">
                          <a:solidFill>
                            <a:schemeClr val="tx1"/>
                          </a:solidFill>
                          <a:effectLst/>
                          <a:latin typeface="+mn-lt"/>
                        </a:rPr>
                        <a:t>2010</a:t>
                      </a:r>
                      <a:endParaRPr lang="en-CA" sz="1300" b="0" i="0" u="none" strike="noStrike" dirty="0">
                        <a:solidFill>
                          <a:schemeClr val="tx1"/>
                        </a:solidFill>
                        <a:effectLst/>
                        <a:latin typeface="+mn-lt"/>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300" u="none" strike="noStrike" dirty="0">
                          <a:solidFill>
                            <a:schemeClr val="tx1"/>
                          </a:solidFill>
                          <a:effectLst/>
                          <a:latin typeface="+mn-lt"/>
                        </a:rPr>
                        <a:t>2013</a:t>
                      </a:r>
                      <a:endParaRPr lang="en-CA" sz="1300" b="0" i="0" u="none" strike="noStrike" dirty="0">
                        <a:solidFill>
                          <a:schemeClr val="tx1"/>
                        </a:solidFill>
                        <a:effectLst/>
                        <a:latin typeface="+mn-lt"/>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300" u="none" strike="noStrike" dirty="0">
                          <a:solidFill>
                            <a:schemeClr val="tx1"/>
                          </a:solidFill>
                          <a:effectLst/>
                          <a:latin typeface="+mn-lt"/>
                        </a:rPr>
                        <a:t>2016</a:t>
                      </a:r>
                      <a:endParaRPr lang="en-CA" sz="1300" b="0" i="0" u="none" strike="noStrike" dirty="0">
                        <a:solidFill>
                          <a:schemeClr val="tx1"/>
                        </a:solidFill>
                        <a:effectLst/>
                        <a:latin typeface="+mn-lt"/>
                      </a:endParaRPr>
                    </a:p>
                  </a:txBody>
                  <a:tcPr marL="72000" marR="72000" marT="72000" marB="72000" anchor="b">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190500">
                <a:tc>
                  <a:txBody>
                    <a:bodyPr/>
                    <a:lstStyle/>
                    <a:p>
                      <a:pPr algn="l" fontAlgn="b"/>
                      <a:r>
                        <a:rPr lang="en-CA" sz="1300" b="1" u="none" strike="noStrike" dirty="0">
                          <a:effectLst/>
                          <a:latin typeface="+mn-lt"/>
                        </a:rPr>
                        <a:t>Canada</a:t>
                      </a:r>
                      <a:endParaRPr lang="en-CA" sz="1300" b="1" i="0" u="none" strike="noStrike" dirty="0">
                        <a:solidFill>
                          <a:srgbClr val="000000"/>
                        </a:solidFill>
                        <a:effectLst/>
                        <a:latin typeface="+mn-lt"/>
                      </a:endParaRPr>
                    </a:p>
                  </a:txBody>
                  <a:tcPr marL="72000" marR="72000" marT="72000" marB="72000" anchor="b">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100" b="0" i="0" u="none" strike="noStrike" dirty="0" smtClean="0">
                          <a:solidFill>
                            <a:srgbClr val="000000"/>
                          </a:solidFill>
                          <a:effectLst/>
                          <a:latin typeface="Arial" panose="020B0604020202020204" pitchFamily="34" charset="0"/>
                          <a:cs typeface="Arial" panose="020B0604020202020204" pitchFamily="34" charset="0"/>
                        </a:rPr>
                        <a:t>29%</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100" b="0" i="0" u="none" strike="noStrike" dirty="0" smtClean="0">
                          <a:solidFill>
                            <a:srgbClr val="000000"/>
                          </a:solidFill>
                          <a:effectLst/>
                          <a:latin typeface="Arial" panose="020B0604020202020204" pitchFamily="34" charset="0"/>
                          <a:cs typeface="Arial" panose="020B0604020202020204" pitchFamily="34" charset="0"/>
                        </a:rPr>
                        <a:t>24%</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00" b="0" i="0" u="none" strike="noStrike" dirty="0" smtClean="0">
                          <a:solidFill>
                            <a:srgbClr val="000000"/>
                          </a:solidFill>
                          <a:effectLst/>
                          <a:latin typeface="Arial" panose="020B0604020202020204" pitchFamily="34" charset="0"/>
                          <a:cs typeface="Arial" panose="020B0604020202020204" pitchFamily="34" charset="0"/>
                        </a:rPr>
                        <a:t>21%</a:t>
                      </a:r>
                    </a:p>
                  </a:txBody>
                  <a:tcPr marL="72000" marR="72000" marT="72000" marB="72000" anchor="b">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90500">
                <a:tc>
                  <a:txBody>
                    <a:bodyPr/>
                    <a:lstStyle/>
                    <a:p>
                      <a:pPr algn="l" fontAlgn="b"/>
                      <a:r>
                        <a:rPr lang="en-CA" sz="1300" b="1" u="none" strike="noStrike" dirty="0" smtClean="0">
                          <a:effectLst/>
                          <a:latin typeface="+mn-lt"/>
                        </a:rPr>
                        <a:t>CMWF average</a:t>
                      </a:r>
                      <a:endParaRPr lang="en-CA" sz="1300" b="1" i="0" u="none" strike="noStrike" dirty="0">
                        <a:solidFill>
                          <a:srgbClr val="000000"/>
                        </a:solidFill>
                        <a:effectLst/>
                        <a:latin typeface="+mn-lt"/>
                      </a:endParaRPr>
                    </a:p>
                  </a:txBody>
                  <a:tcPr marL="72000" marR="72000" marT="72000" marB="72000" anchor="b">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100" b="0" i="0" u="none" strike="noStrike" dirty="0" smtClean="0">
                          <a:solidFill>
                            <a:srgbClr val="000000"/>
                          </a:solidFill>
                          <a:effectLst/>
                          <a:latin typeface="Arial" panose="020B0604020202020204" pitchFamily="34" charset="0"/>
                          <a:cs typeface="Arial" panose="020B0604020202020204" pitchFamily="34" charset="0"/>
                        </a:rPr>
                        <a:t>28%</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100" b="0" i="0" u="none" strike="noStrike" dirty="0" smtClean="0">
                          <a:solidFill>
                            <a:srgbClr val="000000"/>
                          </a:solidFill>
                          <a:effectLst/>
                          <a:latin typeface="Arial" panose="020B0604020202020204" pitchFamily="34" charset="0"/>
                          <a:cs typeface="Arial" panose="020B0604020202020204" pitchFamily="34" charset="0"/>
                        </a:rPr>
                        <a:t>24%</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100" b="0" i="0" u="none" strike="noStrike" dirty="0" smtClean="0">
                          <a:solidFill>
                            <a:srgbClr val="000000"/>
                          </a:solidFill>
                          <a:effectLst/>
                          <a:latin typeface="Arial" panose="020B0604020202020204" pitchFamily="34" charset="0"/>
                          <a:cs typeface="Arial" panose="020B0604020202020204" pitchFamily="34" charset="0"/>
                        </a:rPr>
                        <a:t>25%</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bl>
          </a:graphicData>
        </a:graphic>
      </p:graphicFrame>
      <p:sp>
        <p:nvSpPr>
          <p:cNvPr id="18" name="TextBox 17"/>
          <p:cNvSpPr txBox="1"/>
          <p:nvPr/>
        </p:nvSpPr>
        <p:spPr>
          <a:xfrm>
            <a:off x="4355976" y="4581128"/>
            <a:ext cx="3384376" cy="433553"/>
          </a:xfrm>
          <a:prstGeom prst="rect">
            <a:avLst/>
          </a:prstGeom>
          <a:noFill/>
          <a:ln w="6350">
            <a:noFill/>
          </a:ln>
        </p:spPr>
        <p:txBody>
          <a:bodyPr wrap="square" lIns="108000" tIns="108000" rIns="108000" bIns="108000" rtlCol="0">
            <a:spAutoFit/>
          </a:bodyPr>
          <a:lstStyle/>
          <a:p>
            <a:r>
              <a:rPr lang="en-US" sz="1400" dirty="0">
                <a:solidFill>
                  <a:srgbClr val="365254"/>
                </a:solidFill>
              </a:rPr>
              <a:t>Response rate</a:t>
            </a:r>
          </a:p>
        </p:txBody>
      </p:sp>
    </p:spTree>
    <p:extLst>
      <p:ext uri="{BB962C8B-B14F-4D97-AF65-F5344CB8AC3E}">
        <p14:creationId xmlns:p14="http://schemas.microsoft.com/office/powerpoint/2010/main" val="6311239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Demographics</a:t>
            </a:r>
            <a:endParaRPr lang="en-CA" dirty="0"/>
          </a:p>
        </p:txBody>
      </p:sp>
      <p:graphicFrame>
        <p:nvGraphicFramePr>
          <p:cNvPr id="5" name="Table 2"/>
          <p:cNvGraphicFramePr>
            <a:graphicFrameLocks noGrp="1"/>
          </p:cNvGraphicFramePr>
          <p:nvPr>
            <p:extLst>
              <p:ext uri="{D42A27DB-BD31-4B8C-83A1-F6EECF244321}">
                <p14:modId xmlns:p14="http://schemas.microsoft.com/office/powerpoint/2010/main" val="689827108"/>
              </p:ext>
            </p:extLst>
          </p:nvPr>
        </p:nvGraphicFramePr>
        <p:xfrm>
          <a:off x="504828" y="1340768"/>
          <a:ext cx="7199900" cy="4418410"/>
        </p:xfrm>
        <a:graphic>
          <a:graphicData uri="http://schemas.openxmlformats.org/drawingml/2006/table">
            <a:tbl>
              <a:tblPr/>
              <a:tblGrid>
                <a:gridCol w="1690908">
                  <a:extLst>
                    <a:ext uri="{9D8B030D-6E8A-4147-A177-3AD203B41FA5}">
                      <a16:colId xmlns:a16="http://schemas.microsoft.com/office/drawing/2014/main" xmlns="" val="20000"/>
                    </a:ext>
                  </a:extLst>
                </a:gridCol>
                <a:gridCol w="451462">
                  <a:extLst>
                    <a:ext uri="{9D8B030D-6E8A-4147-A177-3AD203B41FA5}">
                      <a16:colId xmlns:a16="http://schemas.microsoft.com/office/drawing/2014/main" xmlns="" val="20001"/>
                    </a:ext>
                  </a:extLst>
                </a:gridCol>
                <a:gridCol w="509950">
                  <a:extLst>
                    <a:ext uri="{9D8B030D-6E8A-4147-A177-3AD203B41FA5}">
                      <a16:colId xmlns:a16="http://schemas.microsoft.com/office/drawing/2014/main" xmlns="" val="20002"/>
                    </a:ext>
                  </a:extLst>
                </a:gridCol>
                <a:gridCol w="458325">
                  <a:extLst>
                    <a:ext uri="{9D8B030D-6E8A-4147-A177-3AD203B41FA5}">
                      <a16:colId xmlns:a16="http://schemas.microsoft.com/office/drawing/2014/main" xmlns="" val="20003"/>
                    </a:ext>
                  </a:extLst>
                </a:gridCol>
                <a:gridCol w="472612">
                  <a:extLst>
                    <a:ext uri="{9D8B030D-6E8A-4147-A177-3AD203B41FA5}">
                      <a16:colId xmlns:a16="http://schemas.microsoft.com/office/drawing/2014/main" xmlns="" val="20004"/>
                    </a:ext>
                  </a:extLst>
                </a:gridCol>
                <a:gridCol w="531350">
                  <a:extLst>
                    <a:ext uri="{9D8B030D-6E8A-4147-A177-3AD203B41FA5}">
                      <a16:colId xmlns:a16="http://schemas.microsoft.com/office/drawing/2014/main" xmlns="" val="20005"/>
                    </a:ext>
                  </a:extLst>
                </a:gridCol>
                <a:gridCol w="531350">
                  <a:extLst>
                    <a:ext uri="{9D8B030D-6E8A-4147-A177-3AD203B41FA5}">
                      <a16:colId xmlns:a16="http://schemas.microsoft.com/office/drawing/2014/main" xmlns="" val="20006"/>
                    </a:ext>
                  </a:extLst>
                </a:gridCol>
                <a:gridCol w="540875">
                  <a:extLst>
                    <a:ext uri="{9D8B030D-6E8A-4147-A177-3AD203B41FA5}">
                      <a16:colId xmlns:a16="http://schemas.microsoft.com/office/drawing/2014/main" xmlns="" val="20007"/>
                    </a:ext>
                  </a:extLst>
                </a:gridCol>
                <a:gridCol w="529762">
                  <a:extLst>
                    <a:ext uri="{9D8B030D-6E8A-4147-A177-3AD203B41FA5}">
                      <a16:colId xmlns:a16="http://schemas.microsoft.com/office/drawing/2014/main" xmlns="" val="20008"/>
                    </a:ext>
                  </a:extLst>
                </a:gridCol>
                <a:gridCol w="504362">
                  <a:extLst>
                    <a:ext uri="{9D8B030D-6E8A-4147-A177-3AD203B41FA5}">
                      <a16:colId xmlns:a16="http://schemas.microsoft.com/office/drawing/2014/main" xmlns="" val="20009"/>
                    </a:ext>
                  </a:extLst>
                </a:gridCol>
                <a:gridCol w="447594">
                  <a:extLst>
                    <a:ext uri="{9D8B030D-6E8A-4147-A177-3AD203B41FA5}">
                      <a16:colId xmlns:a16="http://schemas.microsoft.com/office/drawing/2014/main" xmlns="" val="20010"/>
                    </a:ext>
                  </a:extLst>
                </a:gridCol>
                <a:gridCol w="531350">
                  <a:extLst>
                    <a:ext uri="{9D8B030D-6E8A-4147-A177-3AD203B41FA5}">
                      <a16:colId xmlns:a16="http://schemas.microsoft.com/office/drawing/2014/main" xmlns="" val="20011"/>
                    </a:ext>
                  </a:extLst>
                </a:gridCol>
              </a:tblGrid>
              <a:tr h="231858">
                <a:tc>
                  <a:txBody>
                    <a:bodyPr/>
                    <a:lstStyle/>
                    <a:p>
                      <a:pPr algn="l" rtl="0" fontAlgn="b"/>
                      <a:r>
                        <a:rPr lang="en-CA" sz="1300" b="0" i="0" u="none" strike="noStrike" dirty="0">
                          <a:solidFill>
                            <a:schemeClr val="tx1"/>
                          </a:solidFill>
                          <a:effectLst/>
                          <a:latin typeface="+mn-lt"/>
                        </a:rPr>
                        <a:t> </a:t>
                      </a:r>
                    </a:p>
                  </a:txBody>
                  <a:tcPr marL="72000" marR="72000" marT="72000" marB="72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chemeClr val="tx1"/>
                          </a:solidFill>
                          <a:effectLst/>
                          <a:latin typeface="+mn-lt"/>
                        </a:rPr>
                        <a:t>N.L.</a:t>
                      </a: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chemeClr val="tx1"/>
                          </a:solidFill>
                          <a:effectLst/>
                          <a:latin typeface="+mn-lt"/>
                        </a:rPr>
                        <a:t>P.E.I.</a:t>
                      </a: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chemeClr val="tx1"/>
                          </a:solidFill>
                          <a:effectLst/>
                          <a:latin typeface="+mn-lt"/>
                        </a:rPr>
                        <a:t>N.S.</a:t>
                      </a: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chemeClr val="tx1"/>
                          </a:solidFill>
                          <a:effectLst/>
                          <a:latin typeface="+mn-lt"/>
                        </a:rPr>
                        <a:t>N.B.</a:t>
                      </a: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chemeClr val="tx1"/>
                          </a:solidFill>
                          <a:effectLst/>
                          <a:latin typeface="+mn-lt"/>
                        </a:rPr>
                        <a:t>Que.</a:t>
                      </a: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chemeClr val="tx1"/>
                          </a:solidFill>
                          <a:effectLst/>
                          <a:latin typeface="+mn-lt"/>
                        </a:rPr>
                        <a:t>Ont.</a:t>
                      </a: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chemeClr val="tx1"/>
                          </a:solidFill>
                          <a:effectLst/>
                          <a:latin typeface="+mn-lt"/>
                        </a:rPr>
                        <a:t>Man.</a:t>
                      </a: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chemeClr val="tx1"/>
                          </a:solidFill>
                          <a:effectLst/>
                          <a:latin typeface="+mn-lt"/>
                        </a:rPr>
                        <a:t>Sask.</a:t>
                      </a: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chemeClr val="tx1"/>
                          </a:solidFill>
                          <a:effectLst/>
                          <a:latin typeface="+mn-lt"/>
                        </a:rPr>
                        <a:t>Alta.</a:t>
                      </a: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chemeClr val="tx1"/>
                          </a:solidFill>
                          <a:effectLst/>
                          <a:latin typeface="+mn-lt"/>
                        </a:rPr>
                        <a:t>B.C.</a:t>
                      </a: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CA" sz="1300" b="1" i="0" u="none" strike="noStrike" dirty="0">
                          <a:solidFill>
                            <a:schemeClr val="tx1"/>
                          </a:solidFill>
                          <a:effectLst/>
                          <a:latin typeface="+mn-lt"/>
                        </a:rPr>
                        <a:t>Can.</a:t>
                      </a:r>
                    </a:p>
                  </a:txBody>
                  <a:tcPr marL="72000" marR="72000" marT="72000" marB="72000" anchor="b">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196878">
                <a:tc>
                  <a:txBody>
                    <a:bodyPr/>
                    <a:lstStyle/>
                    <a:p>
                      <a:pPr algn="l" rtl="0" fontAlgn="b"/>
                      <a:r>
                        <a:rPr lang="en-CA" sz="1300" b="1" i="0" u="none" strike="noStrike" dirty="0">
                          <a:solidFill>
                            <a:schemeClr val="tx1"/>
                          </a:solidFill>
                          <a:effectLst/>
                          <a:latin typeface="+mn-lt"/>
                        </a:rPr>
                        <a:t>Total</a:t>
                      </a:r>
                    </a:p>
                  </a:txBody>
                  <a:tcPr marL="72000" marR="72000" marT="72000" marB="72000">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253</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251</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253</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251</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smtClean="0">
                          <a:solidFill>
                            <a:schemeClr val="tx1"/>
                          </a:solidFill>
                          <a:effectLst/>
                          <a:latin typeface="Arial"/>
                        </a:rPr>
                        <a:t>1,002</a:t>
                      </a:r>
                      <a:endParaRPr lang="en-CA" sz="1100" b="0" i="0" u="none" strike="noStrike" dirty="0">
                        <a:solidFill>
                          <a:schemeClr val="tx1"/>
                        </a:solidFill>
                        <a:effectLst/>
                        <a:latin typeface="Arial"/>
                      </a:endParaRPr>
                    </a:p>
                  </a:txBody>
                  <a:tcPr marL="72000" marR="72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smtClean="0">
                          <a:solidFill>
                            <a:schemeClr val="tx1"/>
                          </a:solidFill>
                          <a:effectLst/>
                          <a:latin typeface="Arial"/>
                        </a:rPr>
                        <a:t>1,500</a:t>
                      </a:r>
                      <a:endParaRPr lang="en-CA" sz="1100" b="0" i="0" u="none" strike="noStrike" dirty="0">
                        <a:solidFill>
                          <a:schemeClr val="tx1"/>
                        </a:solidFill>
                        <a:effectLst/>
                        <a:latin typeface="Arial"/>
                      </a:endParaRPr>
                    </a:p>
                  </a:txBody>
                  <a:tcPr marL="72000" marR="72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255</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251</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271</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254</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smtClean="0">
                          <a:solidFill>
                            <a:schemeClr val="tx1"/>
                          </a:solidFill>
                          <a:effectLst/>
                          <a:latin typeface="Arial"/>
                        </a:rPr>
                        <a:t>4,541</a:t>
                      </a:r>
                      <a:endParaRPr lang="en-CA" sz="1100" b="0" i="0" u="none" strike="noStrike" dirty="0">
                        <a:solidFill>
                          <a:schemeClr val="tx1"/>
                        </a:solidFill>
                        <a:effectLst/>
                        <a:latin typeface="Arial"/>
                      </a:endParaRPr>
                    </a:p>
                  </a:txBody>
                  <a:tcPr marL="72000" marR="72000" marT="72000" marB="72000">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84318">
                <a:tc>
                  <a:txBody>
                    <a:bodyPr/>
                    <a:lstStyle/>
                    <a:p>
                      <a:pPr algn="l" rtl="0" fontAlgn="b"/>
                      <a:r>
                        <a:rPr lang="en-CA" sz="1300" b="1" i="0" u="none" strike="noStrike" dirty="0" smtClean="0">
                          <a:solidFill>
                            <a:schemeClr val="tx1"/>
                          </a:solidFill>
                          <a:effectLst/>
                          <a:latin typeface="+mn-lt"/>
                        </a:rPr>
                        <a:t>Gender (%)</a:t>
                      </a:r>
                      <a:endParaRPr lang="en-CA" sz="1300" b="1" i="0" u="none" strike="noStrike" dirty="0">
                        <a:solidFill>
                          <a:schemeClr val="tx1"/>
                        </a:solidFill>
                        <a:effectLst/>
                        <a:latin typeface="+mn-lt"/>
                      </a:endParaRPr>
                    </a:p>
                  </a:txBody>
                  <a:tcPr marL="72000" marR="72000" marT="72000" marB="72000">
                    <a:lnL>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2000" marR="108000"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2000" marR="108000"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2000" marR="108000"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2000" marR="108000"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2000" marR="72000"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2000" marR="72000"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2000" marR="108000"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2000" marR="108000"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2000" marR="108000"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2000" marR="108000"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2000" marR="72000" marT="72000" marB="72000">
                    <a:lnL w="6350" cap="flat" cmpd="sng" algn="ctr">
                      <a:no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0">
                <a:tc>
                  <a:txBody>
                    <a:bodyPr/>
                    <a:lstStyle/>
                    <a:p>
                      <a:pPr algn="l" rtl="0" fontAlgn="b"/>
                      <a:r>
                        <a:rPr lang="en-CA" sz="1300" b="1" i="0" u="none" strike="noStrike" dirty="0" smtClean="0">
                          <a:solidFill>
                            <a:schemeClr val="tx1"/>
                          </a:solidFill>
                          <a:effectLst/>
                          <a:latin typeface="+mn-lt"/>
                        </a:rPr>
                        <a:t>Male</a:t>
                      </a:r>
                      <a:endParaRPr lang="en-CA" sz="1300" b="1" i="0" u="none" strike="noStrike" dirty="0">
                        <a:solidFill>
                          <a:schemeClr val="tx1"/>
                        </a:solidFill>
                        <a:effectLst/>
                        <a:latin typeface="+mn-lt"/>
                      </a:endParaRPr>
                    </a:p>
                  </a:txBody>
                  <a:tcPr marL="72000" marR="72000" marT="72000" marB="72000">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40</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41</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37</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39</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40</a:t>
                      </a:r>
                    </a:p>
                  </a:txBody>
                  <a:tcPr marL="72000" marR="72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40</a:t>
                      </a:r>
                    </a:p>
                  </a:txBody>
                  <a:tcPr marL="72000" marR="72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38</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45</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48</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45</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41</a:t>
                      </a:r>
                    </a:p>
                  </a:txBody>
                  <a:tcPr marL="72000" marR="72000" marT="72000" marB="72000">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177316">
                <a:tc>
                  <a:txBody>
                    <a:bodyPr/>
                    <a:lstStyle/>
                    <a:p>
                      <a:pPr algn="l" rtl="0" fontAlgn="b"/>
                      <a:r>
                        <a:rPr lang="en-CA" sz="1300" b="1" i="0" u="none" strike="noStrike" dirty="0" smtClean="0">
                          <a:solidFill>
                            <a:schemeClr val="tx1"/>
                          </a:solidFill>
                          <a:effectLst/>
                          <a:latin typeface="+mn-lt"/>
                        </a:rPr>
                        <a:t>Female</a:t>
                      </a:r>
                      <a:endParaRPr lang="en-CA" sz="1300" b="1" i="0" u="none" strike="noStrike" dirty="0">
                        <a:solidFill>
                          <a:schemeClr val="tx1"/>
                        </a:solidFill>
                        <a:effectLst/>
                        <a:latin typeface="+mn-lt"/>
                      </a:endParaRPr>
                    </a:p>
                  </a:txBody>
                  <a:tcPr marL="72000" marR="72000" marT="72000" marB="72000">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60</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59</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63</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61</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60</a:t>
                      </a:r>
                    </a:p>
                  </a:txBody>
                  <a:tcPr marL="72000" marR="72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60</a:t>
                      </a:r>
                    </a:p>
                  </a:txBody>
                  <a:tcPr marL="72000" marR="72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62</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55</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52</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55</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59</a:t>
                      </a:r>
                    </a:p>
                  </a:txBody>
                  <a:tcPr marL="72000" marR="72000" marT="72000" marB="72000">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0">
                <a:tc>
                  <a:txBody>
                    <a:bodyPr/>
                    <a:lstStyle/>
                    <a:p>
                      <a:pPr algn="l" rtl="0" fontAlgn="b"/>
                      <a:r>
                        <a:rPr lang="en-CA" sz="1300" b="1" i="0" u="none" strike="noStrike" dirty="0" smtClean="0">
                          <a:solidFill>
                            <a:schemeClr val="tx1"/>
                          </a:solidFill>
                          <a:effectLst/>
                          <a:latin typeface="+mn-lt"/>
                        </a:rPr>
                        <a:t>Age (%)</a:t>
                      </a:r>
                      <a:endParaRPr lang="en-CA" sz="1300" b="1" i="0" u="none" strike="noStrike" dirty="0">
                        <a:solidFill>
                          <a:schemeClr val="tx1"/>
                        </a:solidFill>
                        <a:effectLst/>
                        <a:latin typeface="+mn-lt"/>
                      </a:endParaRPr>
                    </a:p>
                  </a:txBody>
                  <a:tcPr marL="72000" marR="72000" marT="72000" marB="72000">
                    <a:lnL>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2000" marR="108000"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2000" marR="108000"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2000" marR="108000"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2000" marR="108000"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2000" marR="72000"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2000" marR="72000"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2000" marR="108000"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2000" marR="108000"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2000" marR="108000"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2000" marR="108000"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2000" marR="72000" marT="72000" marB="72000">
                    <a:lnL w="6350" cap="flat" cmpd="sng" algn="ctr">
                      <a:no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183990">
                <a:tc>
                  <a:txBody>
                    <a:bodyPr/>
                    <a:lstStyle/>
                    <a:p>
                      <a:pPr algn="l" rtl="0" fontAlgn="b"/>
                      <a:r>
                        <a:rPr lang="en-CA" sz="1300" b="1" i="0" u="none" strike="noStrike" dirty="0" smtClean="0">
                          <a:solidFill>
                            <a:schemeClr val="tx1"/>
                          </a:solidFill>
                          <a:effectLst/>
                          <a:latin typeface="+mn-lt"/>
                        </a:rPr>
                        <a:t>18–24</a:t>
                      </a:r>
                      <a:endParaRPr lang="en-CA" sz="1300" b="1" i="0" u="none" strike="noStrike" dirty="0">
                        <a:solidFill>
                          <a:schemeClr val="tx1"/>
                        </a:solidFill>
                        <a:effectLst/>
                        <a:latin typeface="+mn-lt"/>
                      </a:endParaRPr>
                    </a:p>
                  </a:txBody>
                  <a:tcPr marL="72000" marR="72000" marT="72000" marB="72000">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4</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6</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5</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5</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4</a:t>
                      </a:r>
                    </a:p>
                  </a:txBody>
                  <a:tcPr marL="72000" marR="72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3</a:t>
                      </a:r>
                    </a:p>
                  </a:txBody>
                  <a:tcPr marL="72000" marR="72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5</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4</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7</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4</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4</a:t>
                      </a:r>
                    </a:p>
                  </a:txBody>
                  <a:tcPr marL="72000" marR="72000" marT="72000" marB="72000">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0">
                <a:tc>
                  <a:txBody>
                    <a:bodyPr/>
                    <a:lstStyle/>
                    <a:p>
                      <a:pPr algn="l" rtl="0" fontAlgn="b"/>
                      <a:r>
                        <a:rPr lang="en-CA" sz="1300" b="1" i="0" u="none" strike="noStrike" dirty="0" smtClean="0">
                          <a:solidFill>
                            <a:schemeClr val="tx1"/>
                          </a:solidFill>
                          <a:effectLst/>
                          <a:latin typeface="+mn-lt"/>
                        </a:rPr>
                        <a:t>25–34</a:t>
                      </a:r>
                      <a:endParaRPr lang="en-CA" sz="1300" b="1" i="0" u="none" strike="noStrike" dirty="0">
                        <a:solidFill>
                          <a:schemeClr val="tx1"/>
                        </a:solidFill>
                        <a:effectLst/>
                        <a:latin typeface="+mn-lt"/>
                      </a:endParaRPr>
                    </a:p>
                  </a:txBody>
                  <a:tcPr marL="72000" marR="72000" marT="72000" marB="72000">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7</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9</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6</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11</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12</a:t>
                      </a:r>
                    </a:p>
                  </a:txBody>
                  <a:tcPr marL="72000" marR="72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9</a:t>
                      </a:r>
                    </a:p>
                  </a:txBody>
                  <a:tcPr marL="72000" marR="72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11</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13</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11</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8</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10</a:t>
                      </a:r>
                    </a:p>
                  </a:txBody>
                  <a:tcPr marL="72000" marR="72000" marT="72000" marB="72000">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0">
                <a:tc>
                  <a:txBody>
                    <a:bodyPr/>
                    <a:lstStyle/>
                    <a:p>
                      <a:pPr algn="l" rtl="0" fontAlgn="b"/>
                      <a:r>
                        <a:rPr lang="en-CA" sz="1300" b="1" i="0" u="none" strike="noStrike" dirty="0" smtClean="0">
                          <a:solidFill>
                            <a:schemeClr val="tx1"/>
                          </a:solidFill>
                          <a:effectLst/>
                          <a:latin typeface="+mn-lt"/>
                        </a:rPr>
                        <a:t>35–49</a:t>
                      </a:r>
                      <a:endParaRPr lang="en-CA" sz="1300" b="1" i="0" u="none" strike="noStrike" dirty="0">
                        <a:solidFill>
                          <a:schemeClr val="tx1"/>
                        </a:solidFill>
                        <a:effectLst/>
                        <a:latin typeface="+mn-lt"/>
                      </a:endParaRPr>
                    </a:p>
                  </a:txBody>
                  <a:tcPr marL="72000" marR="72000" marT="72000" marB="72000">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21</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16</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19</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16</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23</a:t>
                      </a:r>
                    </a:p>
                  </a:txBody>
                  <a:tcPr marL="72000" marR="72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20</a:t>
                      </a:r>
                    </a:p>
                  </a:txBody>
                  <a:tcPr marL="72000" marR="72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20</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22</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23</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19</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21</a:t>
                      </a:r>
                    </a:p>
                  </a:txBody>
                  <a:tcPr marL="72000" marR="72000" marT="72000" marB="72000">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456970">
                <a:tc>
                  <a:txBody>
                    <a:bodyPr/>
                    <a:lstStyle/>
                    <a:p>
                      <a:pPr algn="l" rtl="0" fontAlgn="b"/>
                      <a:r>
                        <a:rPr lang="en-CA" sz="1300" b="1" i="0" u="none" strike="noStrike" dirty="0" smtClean="0">
                          <a:solidFill>
                            <a:schemeClr val="tx1"/>
                          </a:solidFill>
                          <a:effectLst/>
                          <a:latin typeface="+mn-lt"/>
                        </a:rPr>
                        <a:t>50–64</a:t>
                      </a:r>
                      <a:endParaRPr lang="en-CA" sz="1300" b="1" i="0" u="none" strike="noStrike" dirty="0">
                        <a:solidFill>
                          <a:schemeClr val="tx1"/>
                        </a:solidFill>
                        <a:effectLst/>
                        <a:latin typeface="+mn-lt"/>
                      </a:endParaRPr>
                    </a:p>
                  </a:txBody>
                  <a:tcPr marL="72000" marR="72000" marT="72000" marB="72000">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35</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34</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31</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38</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35</a:t>
                      </a:r>
                    </a:p>
                  </a:txBody>
                  <a:tcPr marL="72000" marR="72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34</a:t>
                      </a:r>
                    </a:p>
                  </a:txBody>
                  <a:tcPr marL="72000" marR="72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25</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27</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27</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29</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33</a:t>
                      </a:r>
                    </a:p>
                  </a:txBody>
                  <a:tcPr marL="72000" marR="72000" marT="72000" marB="72000">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r h="0">
                <a:tc>
                  <a:txBody>
                    <a:bodyPr/>
                    <a:lstStyle/>
                    <a:p>
                      <a:pPr algn="l" rtl="0" fontAlgn="b"/>
                      <a:r>
                        <a:rPr lang="en-CA" sz="1300" b="1" i="0" u="none" strike="noStrike" dirty="0">
                          <a:solidFill>
                            <a:schemeClr val="tx1"/>
                          </a:solidFill>
                          <a:effectLst/>
                          <a:latin typeface="+mn-lt"/>
                        </a:rPr>
                        <a:t>65+</a:t>
                      </a:r>
                    </a:p>
                  </a:txBody>
                  <a:tcPr marL="72000" marR="72000" marT="72000" marB="72000">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30</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33</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37</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28</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25</a:t>
                      </a:r>
                    </a:p>
                  </a:txBody>
                  <a:tcPr marL="72000" marR="72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32</a:t>
                      </a:r>
                    </a:p>
                  </a:txBody>
                  <a:tcPr marL="72000" marR="72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34</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33</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30</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38</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31</a:t>
                      </a:r>
                    </a:p>
                  </a:txBody>
                  <a:tcPr marL="72000" marR="72000" marT="72000" marB="72000">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0"/>
                  </a:ext>
                </a:extLst>
              </a:tr>
              <a:tr h="197541">
                <a:tc>
                  <a:txBody>
                    <a:bodyPr/>
                    <a:lstStyle/>
                    <a:p>
                      <a:pPr algn="l" rtl="0" fontAlgn="b"/>
                      <a:r>
                        <a:rPr lang="en-CA" sz="1300" b="1" i="0" u="none" strike="noStrike" dirty="0" smtClean="0">
                          <a:solidFill>
                            <a:schemeClr val="tx1"/>
                          </a:solidFill>
                          <a:effectLst/>
                          <a:latin typeface="+mn-lt"/>
                        </a:rPr>
                        <a:t>Older than 18, </a:t>
                      </a:r>
                      <a:r>
                        <a:rPr lang="en-CA" sz="1300" b="1" i="0" u="none" strike="noStrike" smtClean="0">
                          <a:solidFill>
                            <a:schemeClr val="tx1"/>
                          </a:solidFill>
                          <a:effectLst/>
                          <a:latin typeface="+mn-lt"/>
                        </a:rPr>
                        <a:t>exact age not </a:t>
                      </a:r>
                      <a:r>
                        <a:rPr lang="en-CA" sz="1300" b="1" i="0" u="none" strike="noStrike" dirty="0" smtClean="0">
                          <a:solidFill>
                            <a:schemeClr val="tx1"/>
                          </a:solidFill>
                          <a:effectLst/>
                          <a:latin typeface="+mn-lt"/>
                        </a:rPr>
                        <a:t>provided</a:t>
                      </a:r>
                      <a:endParaRPr lang="en-CA" sz="1300" b="1" i="0" u="none" strike="noStrike" dirty="0">
                        <a:solidFill>
                          <a:schemeClr val="tx1"/>
                        </a:solidFill>
                        <a:effectLst/>
                        <a:latin typeface="+mn-lt"/>
                      </a:endParaRPr>
                    </a:p>
                  </a:txBody>
                  <a:tcPr marL="72000" marR="72000" marT="72000" marB="72000">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1</a:t>
                      </a:r>
                    </a:p>
                  </a:txBody>
                  <a:tcPr marL="72000" marR="72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3</a:t>
                      </a:r>
                    </a:p>
                  </a:txBody>
                  <a:tcPr marL="72000" marR="72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4</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1</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1</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a:t>
                      </a:r>
                    </a:p>
                  </a:txBody>
                  <a:tcPr marL="72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a:t>
                      </a:r>
                    </a:p>
                  </a:txBody>
                  <a:tcPr marL="72000" marR="72000" marT="72000" marB="72000">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2227361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idx="1"/>
          </p:nvPr>
        </p:nvSpPr>
        <p:spPr>
          <a:xfrm>
            <a:off x="384175" y="1268760"/>
            <a:ext cx="7924800" cy="4525963"/>
          </a:xfrm>
        </p:spPr>
        <p:txBody>
          <a:bodyPr>
            <a:noAutofit/>
          </a:bodyPr>
          <a:lstStyle/>
          <a:p>
            <a:pPr marL="0" indent="0">
              <a:lnSpc>
                <a:spcPts val="1800"/>
              </a:lnSpc>
              <a:buNone/>
            </a:pPr>
            <a:r>
              <a:rPr lang="en-CA" sz="1800" dirty="0">
                <a:latin typeface="Arial" panose="020B0604020202020204" pitchFamily="34" charset="0"/>
              </a:rPr>
              <a:t>Timely Access to Care </a:t>
            </a:r>
          </a:p>
          <a:p>
            <a:pPr marL="0" indent="0">
              <a:lnSpc>
                <a:spcPts val="1800"/>
              </a:lnSpc>
              <a:buNone/>
            </a:pPr>
            <a:r>
              <a:rPr lang="en-CA" sz="1200" b="0" dirty="0" smtClean="0">
                <a:solidFill>
                  <a:schemeClr val="tx1"/>
                </a:solidFill>
                <a:latin typeface="Arial" panose="020B0604020202020204" pitchFamily="34" charset="0"/>
              </a:rPr>
              <a:t>Canada continues to perform below the international average for timely access to patient care. Most Canadians</a:t>
            </a:r>
            <a:br>
              <a:rPr lang="en-CA" sz="1200" b="0" dirty="0" smtClean="0">
                <a:solidFill>
                  <a:schemeClr val="tx1"/>
                </a:solidFill>
                <a:latin typeface="Arial" panose="020B0604020202020204" pitchFamily="34" charset="0"/>
              </a:rPr>
            </a:br>
            <a:r>
              <a:rPr lang="en-CA" sz="1200" b="0" dirty="0" smtClean="0">
                <a:solidFill>
                  <a:schemeClr val="tx1"/>
                </a:solidFill>
                <a:latin typeface="Arial" panose="020B0604020202020204" pitchFamily="34" charset="0"/>
              </a:rPr>
              <a:t>(93%) have a regular doctor or place of care, but they generally report longer wait times for medical care than adults in comparable countries. One possible reason for longer waits here is that Canadians consult with physicians more often than people in other countries.</a:t>
            </a:r>
          </a:p>
          <a:p>
            <a:pPr lvl="0">
              <a:lnSpc>
                <a:spcPts val="1800"/>
              </a:lnSpc>
            </a:pPr>
            <a:r>
              <a:rPr lang="en-CA" sz="1200" b="0" dirty="0" smtClean="0">
                <a:solidFill>
                  <a:schemeClr val="tx1"/>
                </a:solidFill>
                <a:latin typeface="Arial" panose="020B0604020202020204" pitchFamily="34" charset="0"/>
              </a:rPr>
              <a:t>Only 43% of Canadians report that they were able to get a same- or next-day appointment at their regular place of care the last time they needed medical attention — the lowest percentage of all countries. </a:t>
            </a:r>
          </a:p>
          <a:p>
            <a:pPr lvl="0">
              <a:lnSpc>
                <a:spcPts val="1800"/>
              </a:lnSpc>
            </a:pPr>
            <a:r>
              <a:rPr lang="en-CA" sz="1200" b="0" dirty="0" smtClean="0">
                <a:solidFill>
                  <a:schemeClr val="tx1"/>
                </a:solidFill>
                <a:latin typeface="Arial" panose="020B0604020202020204" pitchFamily="34" charset="0"/>
              </a:rPr>
              <a:t>Only 34% of Canadians report that they could get care on evenings or weekends without going to an</a:t>
            </a:r>
            <a:br>
              <a:rPr lang="en-CA" sz="1200" b="0" dirty="0" smtClean="0">
                <a:solidFill>
                  <a:schemeClr val="tx1"/>
                </a:solidFill>
                <a:latin typeface="Arial" panose="020B0604020202020204" pitchFamily="34" charset="0"/>
              </a:rPr>
            </a:br>
            <a:r>
              <a:rPr lang="en-CA" sz="1200" b="0" dirty="0" smtClean="0">
                <a:solidFill>
                  <a:schemeClr val="tx1"/>
                </a:solidFill>
                <a:latin typeface="Arial" panose="020B0604020202020204" pitchFamily="34" charset="0"/>
              </a:rPr>
              <a:t>emergency department. However, after-hours access is closer to the international average (43%) in some</a:t>
            </a:r>
            <a:br>
              <a:rPr lang="en-CA" sz="1200" b="0" dirty="0" smtClean="0">
                <a:solidFill>
                  <a:schemeClr val="tx1"/>
                </a:solidFill>
                <a:latin typeface="Arial" panose="020B0604020202020204" pitchFamily="34" charset="0"/>
              </a:rPr>
            </a:br>
            <a:r>
              <a:rPr lang="en-CA" sz="1200" b="0" dirty="0" smtClean="0">
                <a:solidFill>
                  <a:schemeClr val="tx1"/>
                </a:solidFill>
                <a:latin typeface="Arial" panose="020B0604020202020204" pitchFamily="34" charset="0"/>
              </a:rPr>
              <a:t>provinces (Ontario and Alberta).</a:t>
            </a:r>
          </a:p>
          <a:p>
            <a:pPr lvl="0">
              <a:lnSpc>
                <a:spcPts val="1800"/>
              </a:lnSpc>
            </a:pPr>
            <a:r>
              <a:rPr lang="en-CA" sz="1200" b="0" dirty="0" smtClean="0">
                <a:solidFill>
                  <a:schemeClr val="tx1"/>
                </a:solidFill>
                <a:latin typeface="Arial" panose="020B0604020202020204" pitchFamily="34" charset="0"/>
              </a:rPr>
              <a:t>Canadian patients are generally not seeing improvements in timely access to primary care over time.</a:t>
            </a:r>
            <a:br>
              <a:rPr lang="en-CA" sz="1200" b="0" dirty="0" smtClean="0">
                <a:solidFill>
                  <a:schemeClr val="tx1"/>
                </a:solidFill>
                <a:latin typeface="Arial" panose="020B0604020202020204" pitchFamily="34" charset="0"/>
              </a:rPr>
            </a:br>
            <a:r>
              <a:rPr lang="en-CA" sz="1200" b="0" dirty="0" smtClean="0">
                <a:solidFill>
                  <a:schemeClr val="tx1"/>
                </a:solidFill>
                <a:latin typeface="Arial" panose="020B0604020202020204" pitchFamily="34" charset="0"/>
              </a:rPr>
              <a:t>This is contrary to what primary care physicians reported in The Commonwealth Fund’s 2015 survey.</a:t>
            </a:r>
          </a:p>
          <a:p>
            <a:pPr lvl="0">
              <a:lnSpc>
                <a:spcPts val="1800"/>
              </a:lnSpc>
            </a:pPr>
            <a:r>
              <a:rPr lang="en-CA" sz="1200" b="0" dirty="0" smtClean="0">
                <a:solidFill>
                  <a:schemeClr val="tx1"/>
                </a:solidFill>
                <a:latin typeface="Arial" panose="020B0604020202020204" pitchFamily="34" charset="0"/>
              </a:rPr>
              <a:t>Canadians visit emergency departments more often than people in other countries and wait longer for emergency care; Canada has the highest proportion of patients waiting 4 or more hours during a visit. </a:t>
            </a:r>
          </a:p>
          <a:p>
            <a:pPr lvl="0">
              <a:lnSpc>
                <a:spcPts val="1800"/>
              </a:lnSpc>
            </a:pPr>
            <a:r>
              <a:rPr lang="en-CA" sz="1200" b="0" dirty="0" smtClean="0">
                <a:solidFill>
                  <a:schemeClr val="tx1"/>
                </a:solidFill>
                <a:latin typeface="Arial" panose="020B0604020202020204" pitchFamily="34" charset="0"/>
              </a:rPr>
              <a:t>Reported wait times for specialists and non-emergency surgeries in Canada are also the highest among</a:t>
            </a:r>
            <a:br>
              <a:rPr lang="en-CA" sz="1200" b="0" dirty="0" smtClean="0">
                <a:solidFill>
                  <a:schemeClr val="tx1"/>
                </a:solidFill>
                <a:latin typeface="Arial" panose="020B0604020202020204" pitchFamily="34" charset="0"/>
              </a:rPr>
            </a:br>
            <a:r>
              <a:rPr lang="en-CA" sz="1200" b="0" dirty="0" smtClean="0">
                <a:solidFill>
                  <a:schemeClr val="tx1"/>
                </a:solidFill>
                <a:latin typeface="Arial" panose="020B0604020202020204" pitchFamily="34" charset="0"/>
              </a:rPr>
              <a:t>the 11 countries, with all provinces showing significantly longer waits for specialists.</a:t>
            </a:r>
            <a:endParaRPr lang="en-CA" sz="1200" b="0" dirty="0">
              <a:solidFill>
                <a:schemeClr val="tx1"/>
              </a:solidFill>
              <a:latin typeface="Arial" panose="020B0604020202020204" pitchFamily="34" charset="0"/>
            </a:endParaRPr>
          </a:p>
        </p:txBody>
      </p:sp>
      <p:sp>
        <p:nvSpPr>
          <p:cNvPr id="2" name="Title 1"/>
          <p:cNvSpPr>
            <a:spLocks noGrp="1"/>
          </p:cNvSpPr>
          <p:nvPr>
            <p:ph type="title"/>
          </p:nvPr>
        </p:nvSpPr>
        <p:spPr/>
        <p:txBody>
          <a:bodyPr/>
          <a:lstStyle/>
          <a:p>
            <a:r>
              <a:rPr lang="en-CA" dirty="0" smtClean="0"/>
              <a:t>Executive summary (cont’d)</a:t>
            </a:r>
            <a:endParaRPr lang="en-CA" dirty="0"/>
          </a:p>
        </p:txBody>
      </p:sp>
    </p:spTree>
    <p:extLst>
      <p:ext uri="{BB962C8B-B14F-4D97-AF65-F5344CB8AC3E}">
        <p14:creationId xmlns:p14="http://schemas.microsoft.com/office/powerpoint/2010/main" val="33255802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nvPr>
        </p:nvSpPr>
        <p:spPr>
          <a:xfrm>
            <a:off x="384174" y="1268760"/>
            <a:ext cx="8364290" cy="4861520"/>
          </a:xfrm>
        </p:spPr>
        <p:txBody>
          <a:bodyPr>
            <a:noAutofit/>
          </a:bodyPr>
          <a:lstStyle/>
          <a:p>
            <a:pPr marL="266700" indent="-266700">
              <a:lnSpc>
                <a:spcPts val="1800"/>
              </a:lnSpc>
              <a:spcBef>
                <a:spcPts val="300"/>
              </a:spcBef>
              <a:spcAft>
                <a:spcPts val="300"/>
              </a:spcAft>
              <a:buNone/>
            </a:pPr>
            <a:r>
              <a:rPr lang="en-US" sz="1200" b="0" dirty="0" smtClean="0">
                <a:solidFill>
                  <a:schemeClr val="tx1"/>
                </a:solidFill>
                <a:latin typeface="Arial" panose="020B0604020202020204" pitchFamily="34" charset="0"/>
              </a:rPr>
              <a:t>Canadian Cancer Society and Canadian Cancer Action Network. </a:t>
            </a:r>
            <a:r>
              <a:rPr lang="en-US" sz="1200" b="0" i="1" dirty="0" smtClean="0">
                <a:solidFill>
                  <a:srgbClr val="FF0000"/>
                </a:solidFill>
                <a:latin typeface="Arial" panose="020B0604020202020204" pitchFamily="34" charset="0"/>
                <a:hlinkClick r:id="rId2"/>
              </a:rPr>
              <a:t>Five-Year Action Plan to Address the Financial Hardship of Cancer in Canada</a:t>
            </a:r>
            <a:r>
              <a:rPr lang="en-US" sz="1200" b="0" dirty="0" smtClean="0">
                <a:solidFill>
                  <a:schemeClr val="tx1"/>
                </a:solidFill>
                <a:latin typeface="Arial" panose="020B0604020202020204" pitchFamily="34" charset="0"/>
              </a:rPr>
              <a:t>. 2012.</a:t>
            </a:r>
          </a:p>
          <a:p>
            <a:pPr marL="266700" indent="-266700">
              <a:lnSpc>
                <a:spcPts val="1800"/>
              </a:lnSpc>
              <a:spcBef>
                <a:spcPts val="300"/>
              </a:spcBef>
              <a:spcAft>
                <a:spcPts val="300"/>
              </a:spcAft>
              <a:buNone/>
            </a:pPr>
            <a:r>
              <a:rPr lang="en-CA" sz="1200" b="0" dirty="0" smtClean="0">
                <a:solidFill>
                  <a:schemeClr val="tx1"/>
                </a:solidFill>
                <a:latin typeface="Arial" panose="020B0604020202020204" pitchFamily="34" charset="0"/>
              </a:rPr>
              <a:t>Canadian Institute for Health Information. </a:t>
            </a:r>
            <a:r>
              <a:rPr lang="en-US" sz="1200" b="0" dirty="0" smtClean="0">
                <a:solidFill>
                  <a:schemeClr val="tx1"/>
                </a:solidFill>
                <a:latin typeface="Arial" panose="020B0604020202020204" pitchFamily="34" charset="0"/>
                <a:hlinkClick r:id="rId3"/>
              </a:rPr>
              <a:t>Nearly 1 in 5 patient visits to emergency could potentially be treated elsewhere</a:t>
            </a:r>
            <a:r>
              <a:rPr lang="en-US" sz="1200" b="0" dirty="0" smtClean="0">
                <a:solidFill>
                  <a:schemeClr val="tx1"/>
                </a:solidFill>
                <a:latin typeface="Arial" panose="020B0604020202020204" pitchFamily="34" charset="0"/>
              </a:rPr>
              <a:t> [media release]. November 6, 2014.</a:t>
            </a:r>
            <a:endParaRPr lang="en-CA" sz="1200" b="0" dirty="0" smtClean="0">
              <a:solidFill>
                <a:schemeClr val="tx1"/>
              </a:solidFill>
              <a:latin typeface="Arial" panose="020B0604020202020204" pitchFamily="34" charset="0"/>
            </a:endParaRPr>
          </a:p>
          <a:p>
            <a:pPr marL="266700" indent="-266700">
              <a:lnSpc>
                <a:spcPts val="1800"/>
              </a:lnSpc>
              <a:spcBef>
                <a:spcPts val="300"/>
              </a:spcBef>
              <a:spcAft>
                <a:spcPts val="300"/>
              </a:spcAft>
              <a:buNone/>
            </a:pPr>
            <a:r>
              <a:rPr lang="en-CA" sz="1200" b="0" dirty="0" smtClean="0">
                <a:solidFill>
                  <a:schemeClr val="tx1"/>
                </a:solidFill>
                <a:latin typeface="Arial" panose="020B0604020202020204" pitchFamily="34" charset="0"/>
              </a:rPr>
              <a:t>Canadian Institute for Health Information. </a:t>
            </a:r>
            <a:r>
              <a:rPr lang="en-US" sz="1200" b="0" i="1" dirty="0" smtClean="0">
                <a:solidFill>
                  <a:schemeClr val="tx1"/>
                </a:solidFill>
                <a:latin typeface="Arial" panose="020B0604020202020204" pitchFamily="34" charset="0"/>
                <a:hlinkClick r:id="rId4"/>
              </a:rPr>
              <a:t>Sources of Potentially Avoidable Emergency Department Visits</a:t>
            </a:r>
            <a:r>
              <a:rPr lang="en-US" sz="1200" b="0" dirty="0" smtClean="0">
                <a:solidFill>
                  <a:schemeClr val="tx1"/>
                </a:solidFill>
                <a:latin typeface="Arial" panose="020B0604020202020204" pitchFamily="34" charset="0"/>
              </a:rPr>
              <a:t>. 2014.</a:t>
            </a:r>
            <a:endParaRPr lang="en-CA" sz="1200" b="0" dirty="0" smtClean="0">
              <a:solidFill>
                <a:schemeClr val="tx1"/>
              </a:solidFill>
              <a:latin typeface="Arial" panose="020B0604020202020204" pitchFamily="34" charset="0"/>
            </a:endParaRPr>
          </a:p>
          <a:p>
            <a:pPr marL="266700" indent="-266700">
              <a:lnSpc>
                <a:spcPts val="1800"/>
              </a:lnSpc>
              <a:spcBef>
                <a:spcPts val="300"/>
              </a:spcBef>
              <a:spcAft>
                <a:spcPts val="300"/>
              </a:spcAft>
              <a:buNone/>
            </a:pPr>
            <a:r>
              <a:rPr lang="en-CA" sz="1200" b="0" dirty="0" smtClean="0">
                <a:solidFill>
                  <a:schemeClr val="tx1"/>
                </a:solidFill>
                <a:latin typeface="Arial" panose="020B0604020202020204" pitchFamily="34" charset="0"/>
              </a:rPr>
              <a:t>Organisation for Economic Co-operation and Development. </a:t>
            </a:r>
            <a:r>
              <a:rPr lang="en-CA" sz="1200" b="0" dirty="0" smtClean="0">
                <a:solidFill>
                  <a:schemeClr val="tx1"/>
                </a:solidFill>
                <a:latin typeface="Arial" panose="020B0604020202020204" pitchFamily="34" charset="0"/>
                <a:hlinkClick r:id="rId5"/>
              </a:rPr>
              <a:t>OECD Health Statistics 2016</a:t>
            </a:r>
            <a:r>
              <a:rPr lang="en-CA" sz="1200" b="0" dirty="0" smtClean="0">
                <a:solidFill>
                  <a:schemeClr val="tx1"/>
                </a:solidFill>
                <a:latin typeface="Arial" panose="020B0604020202020204" pitchFamily="34" charset="0"/>
              </a:rPr>
              <a:t>. Accessed November 1, 2016.</a:t>
            </a:r>
            <a:endParaRPr lang="fr-CA" sz="1200" b="0" dirty="0" smtClean="0">
              <a:solidFill>
                <a:schemeClr val="tx1"/>
              </a:solidFill>
              <a:latin typeface="Arial" panose="020B0604020202020204" pitchFamily="34" charset="0"/>
            </a:endParaRPr>
          </a:p>
          <a:p>
            <a:pPr marL="266700" lvl="0" indent="-266700">
              <a:lnSpc>
                <a:spcPts val="1800"/>
              </a:lnSpc>
              <a:spcBef>
                <a:spcPts val="300"/>
              </a:spcBef>
              <a:spcAft>
                <a:spcPts val="300"/>
              </a:spcAft>
              <a:buNone/>
            </a:pPr>
            <a:r>
              <a:rPr lang="en-CA" sz="1200" b="0" dirty="0" smtClean="0">
                <a:solidFill>
                  <a:schemeClr val="tx1"/>
                </a:solidFill>
                <a:latin typeface="Arial" panose="020B0604020202020204" pitchFamily="34" charset="0"/>
              </a:rPr>
              <a:t>Statistics Canada. </a:t>
            </a:r>
            <a:r>
              <a:rPr lang="en-CA" sz="1200" b="0" dirty="0" smtClean="0">
                <a:solidFill>
                  <a:schemeClr val="tx1"/>
                </a:solidFill>
                <a:latin typeface="Arial" panose="020B0604020202020204" pitchFamily="34" charset="0"/>
                <a:hlinkClick r:id="rId6"/>
              </a:rPr>
              <a:t>Table 105-0545: </a:t>
            </a:r>
            <a:r>
              <a:rPr lang="en-US" sz="1200" b="0" dirty="0" smtClean="0">
                <a:solidFill>
                  <a:schemeClr val="tx1"/>
                </a:solidFill>
                <a:latin typeface="Arial" panose="020B0604020202020204" pitchFamily="34" charset="0"/>
                <a:hlinkClick r:id="rId6"/>
              </a:rPr>
              <a:t>Household food insecurity measures, by living arrangement, Canada, provinces and territories, occasional</a:t>
            </a:r>
            <a:r>
              <a:rPr lang="en-US" sz="1200" b="0" dirty="0" smtClean="0">
                <a:solidFill>
                  <a:schemeClr val="tx1"/>
                </a:solidFill>
                <a:latin typeface="Arial" panose="020B0604020202020204" pitchFamily="34" charset="0"/>
              </a:rPr>
              <a:t>. </a:t>
            </a:r>
            <a:r>
              <a:rPr lang="en-CA" sz="1200" b="0" dirty="0" smtClean="0">
                <a:solidFill>
                  <a:schemeClr val="tx1"/>
                </a:solidFill>
                <a:latin typeface="Arial" panose="020B0604020202020204" pitchFamily="34" charset="0"/>
              </a:rPr>
              <a:t>Accessed November 1, 2016.</a:t>
            </a:r>
          </a:p>
          <a:p>
            <a:pPr marL="266700" indent="-266700">
              <a:lnSpc>
                <a:spcPts val="1800"/>
              </a:lnSpc>
              <a:spcBef>
                <a:spcPts val="300"/>
              </a:spcBef>
              <a:spcAft>
                <a:spcPts val="300"/>
              </a:spcAft>
              <a:buNone/>
            </a:pPr>
            <a:r>
              <a:rPr lang="en-CA" sz="1200" b="0" dirty="0" smtClean="0">
                <a:solidFill>
                  <a:schemeClr val="tx1"/>
                </a:solidFill>
                <a:latin typeface="Arial" panose="020B0604020202020204" pitchFamily="34" charset="0"/>
              </a:rPr>
              <a:t>The Commonwealth Fund. </a:t>
            </a:r>
            <a:r>
              <a:rPr lang="en-US" sz="1200" b="0" i="1" dirty="0" smtClean="0">
                <a:solidFill>
                  <a:schemeClr val="tx1"/>
                </a:solidFill>
                <a:latin typeface="Arial" panose="020B0604020202020204" pitchFamily="34" charset="0"/>
                <a:hlinkClick r:id="rId7"/>
              </a:rPr>
              <a:t>Multinational Comparisons of Health Systems Data, 2013</a:t>
            </a:r>
            <a:r>
              <a:rPr lang="en-US" sz="1200" b="0" dirty="0" smtClean="0">
                <a:solidFill>
                  <a:schemeClr val="tx1"/>
                </a:solidFill>
                <a:latin typeface="Arial" panose="020B0604020202020204" pitchFamily="34" charset="0"/>
              </a:rPr>
              <a:t>. </a:t>
            </a:r>
            <a:r>
              <a:rPr lang="en-CA" sz="1200" b="0" dirty="0" smtClean="0">
                <a:solidFill>
                  <a:schemeClr val="tx1"/>
                </a:solidFill>
                <a:latin typeface="Arial" panose="020B0604020202020204" pitchFamily="34" charset="0"/>
              </a:rPr>
              <a:t>2013.</a:t>
            </a:r>
            <a:endParaRPr lang="fr-CA" sz="1200" b="0" dirty="0" smtClean="0">
              <a:solidFill>
                <a:schemeClr val="tx1"/>
              </a:solidFill>
              <a:latin typeface="Arial" panose="020B0604020202020204" pitchFamily="34" charset="0"/>
            </a:endParaRPr>
          </a:p>
          <a:p>
            <a:pPr marL="266700" lvl="0" indent="-266700">
              <a:lnSpc>
                <a:spcPts val="1800"/>
              </a:lnSpc>
              <a:spcBef>
                <a:spcPts val="300"/>
              </a:spcBef>
              <a:spcAft>
                <a:spcPts val="300"/>
              </a:spcAft>
              <a:buNone/>
            </a:pPr>
            <a:r>
              <a:rPr lang="en-CA" sz="1200" b="0" dirty="0" smtClean="0">
                <a:solidFill>
                  <a:schemeClr val="tx1"/>
                </a:solidFill>
                <a:latin typeface="Arial" panose="020B0604020202020204" pitchFamily="34" charset="0"/>
              </a:rPr>
              <a:t>The Commonwealth Fund. </a:t>
            </a:r>
            <a:r>
              <a:rPr lang="en-CA" sz="1200" b="0" i="1" dirty="0" smtClean="0">
                <a:solidFill>
                  <a:schemeClr val="tx1"/>
                </a:solidFill>
                <a:latin typeface="Arial" panose="020B0604020202020204" pitchFamily="34" charset="0"/>
                <a:hlinkClick r:id="rId8"/>
              </a:rPr>
              <a:t>The Commonwealth Fund 2009 International Health Policy Survey of Primary Care Physicians in Eleven Countries</a:t>
            </a:r>
            <a:r>
              <a:rPr lang="en-CA" sz="1200" b="0" dirty="0" smtClean="0">
                <a:solidFill>
                  <a:schemeClr val="tx1"/>
                </a:solidFill>
                <a:latin typeface="Arial" panose="020B0604020202020204" pitchFamily="34" charset="0"/>
              </a:rPr>
              <a:t>. 2009.</a:t>
            </a:r>
            <a:endParaRPr lang="fr-CA" sz="1200" b="0" dirty="0" smtClean="0">
              <a:solidFill>
                <a:schemeClr val="tx1"/>
              </a:solidFill>
              <a:latin typeface="Arial" panose="020B0604020202020204" pitchFamily="34" charset="0"/>
            </a:endParaRPr>
          </a:p>
          <a:p>
            <a:pPr marL="266700" lvl="0" indent="-266700">
              <a:lnSpc>
                <a:spcPts val="1800"/>
              </a:lnSpc>
              <a:spcBef>
                <a:spcPts val="300"/>
              </a:spcBef>
              <a:spcAft>
                <a:spcPts val="300"/>
              </a:spcAft>
              <a:buNone/>
            </a:pPr>
            <a:r>
              <a:rPr lang="en-CA" sz="1200" b="0" dirty="0" smtClean="0">
                <a:solidFill>
                  <a:schemeClr val="tx1"/>
                </a:solidFill>
                <a:latin typeface="Arial" panose="020B0604020202020204" pitchFamily="34" charset="0"/>
              </a:rPr>
              <a:t>The Commonwealth Fund. </a:t>
            </a:r>
            <a:r>
              <a:rPr lang="en-CA" sz="1200" b="0" i="1" dirty="0" smtClean="0">
                <a:solidFill>
                  <a:schemeClr val="tx1"/>
                </a:solidFill>
                <a:latin typeface="Arial" panose="020B0604020202020204" pitchFamily="34" charset="0"/>
                <a:hlinkClick r:id="rId9"/>
              </a:rPr>
              <a:t>The Commonwealth Fund 2010 International Health Policy Survey in Eleven Countries</a:t>
            </a:r>
            <a:r>
              <a:rPr lang="en-CA" sz="1200" b="0" dirty="0" smtClean="0">
                <a:solidFill>
                  <a:schemeClr val="tx1"/>
                </a:solidFill>
                <a:latin typeface="Arial" panose="020B0604020202020204" pitchFamily="34" charset="0"/>
              </a:rPr>
              <a:t>. 2010.</a:t>
            </a:r>
            <a:endParaRPr lang="fr-CA" sz="1200" b="0" dirty="0" smtClean="0">
              <a:solidFill>
                <a:schemeClr val="tx1"/>
              </a:solidFill>
              <a:latin typeface="Arial" panose="020B0604020202020204" pitchFamily="34" charset="0"/>
            </a:endParaRPr>
          </a:p>
          <a:p>
            <a:pPr marL="266700" indent="-266700">
              <a:lnSpc>
                <a:spcPts val="1800"/>
              </a:lnSpc>
              <a:spcBef>
                <a:spcPts val="300"/>
              </a:spcBef>
              <a:spcAft>
                <a:spcPts val="300"/>
              </a:spcAft>
              <a:buNone/>
            </a:pPr>
            <a:r>
              <a:rPr lang="en-CA" sz="1200" b="0" dirty="0" smtClean="0">
                <a:solidFill>
                  <a:schemeClr val="tx1"/>
                </a:solidFill>
                <a:latin typeface="Arial" panose="020B0604020202020204" pitchFamily="34" charset="0"/>
              </a:rPr>
              <a:t>The Commonwealth Fund. </a:t>
            </a:r>
            <a:r>
              <a:rPr lang="en-CA" sz="1200" b="0" i="1" dirty="0" smtClean="0">
                <a:solidFill>
                  <a:schemeClr val="tx1"/>
                </a:solidFill>
                <a:latin typeface="Arial" panose="020B0604020202020204" pitchFamily="34" charset="0"/>
                <a:hlinkClick r:id="rId10"/>
              </a:rPr>
              <a:t>The Commonwealth Fund 2012 International Health Policy Survey of Primary Care Physicians</a:t>
            </a:r>
            <a:r>
              <a:rPr lang="en-CA" sz="1200" b="0" dirty="0" smtClean="0">
                <a:solidFill>
                  <a:schemeClr val="tx1"/>
                </a:solidFill>
                <a:latin typeface="Arial" panose="020B0604020202020204" pitchFamily="34" charset="0"/>
              </a:rPr>
              <a:t>. 2012.</a:t>
            </a:r>
            <a:endParaRPr lang="fr-CA" sz="1200" b="0" dirty="0" smtClean="0">
              <a:solidFill>
                <a:schemeClr val="tx1"/>
              </a:solidFill>
              <a:latin typeface="Arial" panose="020B0604020202020204" pitchFamily="34" charset="0"/>
            </a:endParaRPr>
          </a:p>
          <a:p>
            <a:pPr marL="266700" lvl="0" indent="-266700">
              <a:lnSpc>
                <a:spcPts val="1800"/>
              </a:lnSpc>
              <a:spcBef>
                <a:spcPts val="300"/>
              </a:spcBef>
              <a:spcAft>
                <a:spcPts val="300"/>
              </a:spcAft>
              <a:buNone/>
            </a:pPr>
            <a:r>
              <a:rPr lang="en-CA" sz="1200" b="0" dirty="0" smtClean="0">
                <a:solidFill>
                  <a:schemeClr val="tx1"/>
                </a:solidFill>
                <a:latin typeface="Arial" panose="020B0604020202020204" pitchFamily="34" charset="0"/>
              </a:rPr>
              <a:t>The Commonwealth Fund. </a:t>
            </a:r>
            <a:r>
              <a:rPr lang="en-CA" sz="1200" b="0" i="1" dirty="0" smtClean="0">
                <a:solidFill>
                  <a:schemeClr val="tx1"/>
                </a:solidFill>
                <a:latin typeface="Arial" panose="020B0604020202020204" pitchFamily="34" charset="0"/>
                <a:hlinkClick r:id="rId11"/>
              </a:rPr>
              <a:t>The Commonwealth Fund 2013 International Health Policy Survey in Eleven Countries</a:t>
            </a:r>
            <a:r>
              <a:rPr lang="en-CA" sz="1200" b="0" dirty="0" smtClean="0">
                <a:solidFill>
                  <a:schemeClr val="tx1"/>
                </a:solidFill>
                <a:latin typeface="Arial" panose="020B0604020202020204" pitchFamily="34" charset="0"/>
              </a:rPr>
              <a:t>. 2013.</a:t>
            </a:r>
            <a:endParaRPr lang="fr-CA" sz="1200" b="0" dirty="0" smtClean="0">
              <a:solidFill>
                <a:schemeClr val="tx1"/>
              </a:solidFill>
              <a:latin typeface="Arial" panose="020B0604020202020204" pitchFamily="34" charset="0"/>
            </a:endParaRPr>
          </a:p>
          <a:p>
            <a:pPr marL="266700" indent="-266700">
              <a:lnSpc>
                <a:spcPts val="1800"/>
              </a:lnSpc>
              <a:spcBef>
                <a:spcPts val="300"/>
              </a:spcBef>
              <a:spcAft>
                <a:spcPts val="300"/>
              </a:spcAft>
              <a:buNone/>
            </a:pPr>
            <a:r>
              <a:rPr lang="en-CA" sz="1200" b="0" dirty="0" smtClean="0">
                <a:solidFill>
                  <a:schemeClr val="tx1"/>
                </a:solidFill>
                <a:latin typeface="Arial" panose="020B0604020202020204" pitchFamily="34" charset="0"/>
              </a:rPr>
              <a:t>The Commonwealth Fund. </a:t>
            </a:r>
            <a:r>
              <a:rPr lang="en-CA" sz="1200" b="0" i="1" dirty="0" smtClean="0">
                <a:solidFill>
                  <a:schemeClr val="tx1"/>
                </a:solidFill>
                <a:latin typeface="Arial" panose="020B0604020202020204" pitchFamily="34" charset="0"/>
                <a:hlinkClick r:id="rId12"/>
              </a:rPr>
              <a:t>The Commonwealth Fund 2015 International Health Policy Survey of Primary Care Physicians</a:t>
            </a:r>
            <a:r>
              <a:rPr lang="en-CA" sz="1200" b="0" dirty="0" smtClean="0">
                <a:solidFill>
                  <a:schemeClr val="tx1"/>
                </a:solidFill>
                <a:latin typeface="Arial" panose="020B0604020202020204" pitchFamily="34" charset="0"/>
              </a:rPr>
              <a:t>. 2015.</a:t>
            </a:r>
            <a:endParaRPr lang="fr-CA" sz="1200" b="0" dirty="0">
              <a:solidFill>
                <a:schemeClr val="tx1"/>
              </a:solidFill>
              <a:latin typeface="Arial" panose="020B0604020202020204" pitchFamily="34" charset="0"/>
            </a:endParaRPr>
          </a:p>
        </p:txBody>
      </p:sp>
      <p:sp>
        <p:nvSpPr>
          <p:cNvPr id="2" name="Title 1"/>
          <p:cNvSpPr>
            <a:spLocks noGrp="1"/>
          </p:cNvSpPr>
          <p:nvPr>
            <p:ph type="title"/>
          </p:nvPr>
        </p:nvSpPr>
        <p:spPr/>
        <p:txBody>
          <a:bodyPr/>
          <a:lstStyle/>
          <a:p>
            <a:r>
              <a:rPr lang="en-CA" dirty="0" smtClean="0"/>
              <a:t>Bibliography</a:t>
            </a:r>
            <a:endParaRPr lang="en-CA" dirty="0"/>
          </a:p>
        </p:txBody>
      </p:sp>
    </p:spTree>
    <p:extLst>
      <p:ext uri="{BB962C8B-B14F-4D97-AF65-F5344CB8AC3E}">
        <p14:creationId xmlns:p14="http://schemas.microsoft.com/office/powerpoint/2010/main" val="22791781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9743" y="6296931"/>
            <a:ext cx="1347961" cy="369332"/>
          </a:xfrm>
          <a:prstGeom prst="rect">
            <a:avLst/>
          </a:prstGeom>
          <a:noFill/>
        </p:spPr>
        <p:txBody>
          <a:bodyPr wrap="square" rtlCol="0">
            <a:spAutoFit/>
          </a:bodyPr>
          <a:lstStyle/>
          <a:p>
            <a:r>
              <a:rPr lang="en-CA" dirty="0" smtClean="0">
                <a:solidFill>
                  <a:prstClr val="white"/>
                </a:solidFill>
              </a:rPr>
              <a:t>@</a:t>
            </a:r>
            <a:r>
              <a:rPr lang="en-CA" dirty="0" err="1" smtClean="0">
                <a:solidFill>
                  <a:prstClr val="white"/>
                </a:solidFill>
              </a:rPr>
              <a:t>cihi_icis</a:t>
            </a:r>
            <a:endParaRPr lang="en-CA" dirty="0">
              <a:solidFill>
                <a:prstClr val="white"/>
              </a:solidFill>
            </a:endParaRPr>
          </a:p>
        </p:txBody>
      </p:sp>
      <p:sp>
        <p:nvSpPr>
          <p:cNvPr id="6" name="TextBox 5"/>
          <p:cNvSpPr txBox="1"/>
          <p:nvPr/>
        </p:nvSpPr>
        <p:spPr>
          <a:xfrm>
            <a:off x="5220072" y="6296931"/>
            <a:ext cx="2520280" cy="369332"/>
          </a:xfrm>
          <a:prstGeom prst="rect">
            <a:avLst/>
          </a:prstGeom>
          <a:noFill/>
        </p:spPr>
        <p:txBody>
          <a:bodyPr wrap="square" rtlCol="0">
            <a:spAutoFit/>
          </a:bodyPr>
          <a:lstStyle/>
          <a:p>
            <a:pPr algn="r"/>
            <a:r>
              <a:rPr lang="en-CA" dirty="0" smtClean="0">
                <a:solidFill>
                  <a:prstClr val="white"/>
                </a:solidFill>
              </a:rPr>
              <a:t>cmwf@cihi.ca</a:t>
            </a:r>
            <a:endParaRPr lang="en-CA" dirty="0">
              <a:solidFill>
                <a:prstClr val="white"/>
              </a:solidFill>
            </a:endParaRPr>
          </a:p>
        </p:txBody>
      </p:sp>
    </p:spTree>
    <p:extLst>
      <p:ext uri="{BB962C8B-B14F-4D97-AF65-F5344CB8AC3E}">
        <p14:creationId xmlns:p14="http://schemas.microsoft.com/office/powerpoint/2010/main" val="3488056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84175" y="1268760"/>
            <a:ext cx="7924800" cy="4525963"/>
          </a:xfrm>
        </p:spPr>
        <p:txBody>
          <a:bodyPr>
            <a:noAutofit/>
          </a:bodyPr>
          <a:lstStyle/>
          <a:p>
            <a:pPr marL="0" indent="0">
              <a:lnSpc>
                <a:spcPts val="1800"/>
              </a:lnSpc>
              <a:buNone/>
            </a:pPr>
            <a:r>
              <a:rPr lang="en-US" sz="1800" dirty="0">
                <a:latin typeface="Arial" panose="020B0604020202020204" pitchFamily="34" charset="0"/>
              </a:rPr>
              <a:t>Cost Barriers to Care </a:t>
            </a:r>
          </a:p>
          <a:p>
            <a:pPr marL="0" indent="0">
              <a:lnSpc>
                <a:spcPts val="1800"/>
              </a:lnSpc>
              <a:buNone/>
            </a:pPr>
            <a:r>
              <a:rPr lang="en-US" sz="1200" b="0" dirty="0" smtClean="0">
                <a:solidFill>
                  <a:schemeClr val="tx1"/>
                </a:solidFill>
                <a:latin typeface="Arial" panose="020B0604020202020204" pitchFamily="34" charset="0"/>
                <a:cs typeface="Arial" panose="020B0604020202020204" pitchFamily="34" charset="0"/>
              </a:rPr>
              <a:t>Canadians report few financial barriers for medical services covered under the </a:t>
            </a:r>
            <a:r>
              <a:rPr lang="en-US" sz="1200" b="0" i="1" dirty="0" smtClean="0">
                <a:solidFill>
                  <a:schemeClr val="tx1"/>
                </a:solidFill>
                <a:latin typeface="Arial" panose="020B0604020202020204" pitchFamily="34" charset="0"/>
                <a:cs typeface="Arial" panose="020B0604020202020204" pitchFamily="34" charset="0"/>
              </a:rPr>
              <a:t>Canada Health Act</a:t>
            </a:r>
            <a:r>
              <a:rPr lang="en-US" sz="1200" b="0" dirty="0" smtClean="0">
                <a:solidFill>
                  <a:schemeClr val="tx1"/>
                </a:solidFill>
                <a:latin typeface="Arial" panose="020B0604020202020204" pitchFamily="34" charset="0"/>
                <a:cs typeface="Arial" panose="020B0604020202020204" pitchFamily="34" charset="0"/>
              </a:rPr>
              <a:t>, but they are more likely than those in other countries to skip filling a prescription or visiting a dentist because of the cost.</a:t>
            </a:r>
          </a:p>
          <a:p>
            <a:pPr>
              <a:lnSpc>
                <a:spcPts val="1800"/>
              </a:lnSpc>
              <a:buFont typeface="Arial" panose="020B0604020202020204" pitchFamily="34" charset="0"/>
              <a:buChar char="•"/>
            </a:pPr>
            <a:r>
              <a:rPr lang="en-US" sz="1200" b="0" dirty="0" smtClean="0">
                <a:solidFill>
                  <a:schemeClr val="tx1"/>
                </a:solidFill>
                <a:latin typeface="Arial" panose="020B0604020202020204" pitchFamily="34" charset="0"/>
                <a:cs typeface="Arial" panose="020B0604020202020204" pitchFamily="34" charset="0"/>
              </a:rPr>
              <a:t>Compared with the international average, fewer Canadians report skipping a medical appointment, test or treatment due to cost.</a:t>
            </a:r>
          </a:p>
          <a:p>
            <a:pPr lvl="0">
              <a:lnSpc>
                <a:spcPts val="1800"/>
              </a:lnSpc>
            </a:pPr>
            <a:r>
              <a:rPr lang="en-CA" sz="1200" b="0" dirty="0" smtClean="0">
                <a:solidFill>
                  <a:schemeClr val="tx1"/>
                </a:solidFill>
                <a:latin typeface="Arial" panose="020B0604020202020204" pitchFamily="34" charset="0"/>
                <a:cs typeface="Arial" panose="020B0604020202020204" pitchFamily="34" charset="0"/>
              </a:rPr>
              <a:t>1 in 10 Canadians — a higher proportion than the international average — report that they didn’t fill a prescription or skipped a dose due to cost. Despite cost barriers, prescription drug use is higher in Canada</a:t>
            </a:r>
            <a:br>
              <a:rPr lang="en-CA" sz="1200" b="0" dirty="0" smtClean="0">
                <a:solidFill>
                  <a:schemeClr val="tx1"/>
                </a:solidFill>
                <a:latin typeface="Arial" panose="020B0604020202020204" pitchFamily="34" charset="0"/>
                <a:cs typeface="Arial" panose="020B0604020202020204" pitchFamily="34" charset="0"/>
              </a:rPr>
            </a:br>
            <a:r>
              <a:rPr lang="en-CA" sz="1200" b="0" dirty="0" smtClean="0">
                <a:solidFill>
                  <a:schemeClr val="tx1"/>
                </a:solidFill>
                <a:latin typeface="Arial" panose="020B0604020202020204" pitchFamily="34" charset="0"/>
                <a:cs typeface="Arial" panose="020B0604020202020204" pitchFamily="34" charset="0"/>
              </a:rPr>
              <a:t>than in most other surveyed countries, with 58% of Canadians reporting they use 1 or more prescription drugs</a:t>
            </a:r>
            <a:br>
              <a:rPr lang="en-CA" sz="1200" b="0" dirty="0" smtClean="0">
                <a:solidFill>
                  <a:schemeClr val="tx1"/>
                </a:solidFill>
                <a:latin typeface="Arial" panose="020B0604020202020204" pitchFamily="34" charset="0"/>
                <a:cs typeface="Arial" panose="020B0604020202020204" pitchFamily="34" charset="0"/>
              </a:rPr>
            </a:br>
            <a:r>
              <a:rPr lang="en-CA" sz="1200" b="0" dirty="0" smtClean="0">
                <a:solidFill>
                  <a:schemeClr val="tx1"/>
                </a:solidFill>
                <a:latin typeface="Arial" panose="020B0604020202020204" pitchFamily="34" charset="0"/>
                <a:cs typeface="Arial" panose="020B0604020202020204" pitchFamily="34" charset="0"/>
              </a:rPr>
              <a:t>(the international average is 52%).</a:t>
            </a:r>
            <a:endParaRPr lang="en-US" sz="1200" b="0" dirty="0" smtClean="0">
              <a:solidFill>
                <a:schemeClr val="tx1"/>
              </a:solidFill>
              <a:latin typeface="Arial" panose="020B0604020202020204" pitchFamily="34" charset="0"/>
              <a:cs typeface="Arial" panose="020B0604020202020204" pitchFamily="34" charset="0"/>
            </a:endParaRPr>
          </a:p>
          <a:p>
            <a:pPr>
              <a:lnSpc>
                <a:spcPts val="1800"/>
              </a:lnSpc>
            </a:pPr>
            <a:r>
              <a:rPr lang="en-US" sz="1200" b="0" dirty="0" smtClean="0">
                <a:solidFill>
                  <a:schemeClr val="tx1"/>
                </a:solidFill>
                <a:latin typeface="Arial" panose="020B0604020202020204" pitchFamily="34" charset="0"/>
                <a:cs typeface="Arial" panose="020B0604020202020204" pitchFamily="34" charset="0"/>
              </a:rPr>
              <a:t>More than 1 in 4 (28%) Canadians report skipping a dental visit because of the cost, compared with</a:t>
            </a:r>
            <a:br>
              <a:rPr lang="en-US" sz="1200" b="0" dirty="0" smtClean="0">
                <a:solidFill>
                  <a:schemeClr val="tx1"/>
                </a:solidFill>
                <a:latin typeface="Arial" panose="020B0604020202020204" pitchFamily="34" charset="0"/>
                <a:cs typeface="Arial" panose="020B0604020202020204" pitchFamily="34" charset="0"/>
              </a:rPr>
            </a:br>
            <a:r>
              <a:rPr lang="en-US" sz="1200" b="0" dirty="0" smtClean="0">
                <a:solidFill>
                  <a:schemeClr val="tx1"/>
                </a:solidFill>
                <a:latin typeface="Arial" panose="020B0604020202020204" pitchFamily="34" charset="0"/>
                <a:cs typeface="Arial" panose="020B0604020202020204" pitchFamily="34" charset="0"/>
              </a:rPr>
              <a:t>1 in 5 internationally. </a:t>
            </a:r>
          </a:p>
          <a:p>
            <a:pPr>
              <a:lnSpc>
                <a:spcPts val="1800"/>
              </a:lnSpc>
            </a:pPr>
            <a:r>
              <a:rPr lang="en-US" sz="1200" b="0" dirty="0" smtClean="0">
                <a:solidFill>
                  <a:schemeClr val="tx1"/>
                </a:solidFill>
                <a:latin typeface="Arial" panose="020B0604020202020204" pitchFamily="34" charset="0"/>
                <a:cs typeface="Arial" panose="020B0604020202020204" pitchFamily="34" charset="0"/>
              </a:rPr>
              <a:t>Canadians with below-average income face cost barriers for all health services more often than those with average or above-average income. Other research suggests the cost of transportation to medical appointments or taking time off work can be a barrier to care for low-income Canadians.*</a:t>
            </a:r>
          </a:p>
          <a:p>
            <a:pPr>
              <a:lnSpc>
                <a:spcPts val="1800"/>
              </a:lnSpc>
            </a:pPr>
            <a:r>
              <a:rPr lang="en-US" sz="1200" b="0" dirty="0" smtClean="0">
                <a:solidFill>
                  <a:schemeClr val="tx1"/>
                </a:solidFill>
                <a:latin typeface="Arial" panose="020B0604020202020204" pitchFamily="34" charset="0"/>
                <a:cs typeface="Arial" panose="020B0604020202020204" pitchFamily="34" charset="0"/>
              </a:rPr>
              <a:t>Canadians younger than 65 are more likely to be worried about being able to pay for housing and nutritious meals than their peers in most other countries, and younger Canadians face more cost barriers to drugs</a:t>
            </a:r>
            <a:br>
              <a:rPr lang="en-US" sz="1200" b="0" dirty="0" smtClean="0">
                <a:solidFill>
                  <a:schemeClr val="tx1"/>
                </a:solidFill>
                <a:latin typeface="Arial" panose="020B0604020202020204" pitchFamily="34" charset="0"/>
                <a:cs typeface="Arial" panose="020B0604020202020204" pitchFamily="34" charset="0"/>
              </a:rPr>
            </a:br>
            <a:r>
              <a:rPr lang="en-US" sz="1200" b="0" dirty="0" smtClean="0">
                <a:solidFill>
                  <a:schemeClr val="tx1"/>
                </a:solidFill>
                <a:latin typeface="Arial" panose="020B0604020202020204" pitchFamily="34" charset="0"/>
                <a:cs typeface="Arial" panose="020B0604020202020204" pitchFamily="34" charset="0"/>
              </a:rPr>
              <a:t>and dental care. </a:t>
            </a:r>
            <a:endParaRPr lang="en-CA" sz="1200" b="0"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CA" dirty="0"/>
              <a:t>Executive summary (cont’d)</a:t>
            </a:r>
          </a:p>
        </p:txBody>
      </p:sp>
    </p:spTree>
    <p:extLst>
      <p:ext uri="{BB962C8B-B14F-4D97-AF65-F5344CB8AC3E}">
        <p14:creationId xmlns:p14="http://schemas.microsoft.com/office/powerpoint/2010/main" val="2231778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84175" y="1268760"/>
            <a:ext cx="7924800" cy="4525963"/>
          </a:xfrm>
        </p:spPr>
        <p:txBody>
          <a:bodyPr>
            <a:noAutofit/>
          </a:bodyPr>
          <a:lstStyle/>
          <a:p>
            <a:pPr marL="0" indent="0">
              <a:lnSpc>
                <a:spcPts val="1800"/>
              </a:lnSpc>
              <a:buNone/>
            </a:pPr>
            <a:r>
              <a:rPr lang="en-CA" sz="1800" dirty="0" smtClean="0">
                <a:latin typeface="Arial" panose="020B0604020202020204" pitchFamily="34" charset="0"/>
              </a:rPr>
              <a:t>Person-Centred </a:t>
            </a:r>
            <a:r>
              <a:rPr lang="en-CA" sz="1800" dirty="0">
                <a:latin typeface="Arial" panose="020B0604020202020204" pitchFamily="34" charset="0"/>
              </a:rPr>
              <a:t>Care</a:t>
            </a:r>
          </a:p>
          <a:p>
            <a:pPr marL="0" indent="0">
              <a:lnSpc>
                <a:spcPts val="1800"/>
              </a:lnSpc>
              <a:buNone/>
            </a:pPr>
            <a:r>
              <a:rPr lang="en-CA" sz="1200" b="0" dirty="0" smtClean="0">
                <a:solidFill>
                  <a:schemeClr val="tx1"/>
                </a:solidFill>
                <a:latin typeface="Arial" panose="020B0604020202020204" pitchFamily="34" charset="0"/>
                <a:cs typeface="Arial" panose="020B0604020202020204" pitchFamily="34" charset="0"/>
              </a:rPr>
              <a:t>Once they do get in for a visit, Canadians </a:t>
            </a:r>
            <a:r>
              <a:rPr lang="en-CA" sz="1200" b="0" dirty="0">
                <a:solidFill>
                  <a:schemeClr val="tx1"/>
                </a:solidFill>
                <a:latin typeface="Arial" panose="020B0604020202020204" pitchFamily="34" charset="0"/>
                <a:cs typeface="Arial" panose="020B0604020202020204" pitchFamily="34" charset="0"/>
              </a:rPr>
              <a:t>are </a:t>
            </a:r>
            <a:r>
              <a:rPr lang="en-CA" sz="1200" b="0" dirty="0" smtClean="0">
                <a:solidFill>
                  <a:schemeClr val="tx1"/>
                </a:solidFill>
                <a:latin typeface="Arial" panose="020B0604020202020204" pitchFamily="34" charset="0"/>
                <a:cs typeface="Arial" panose="020B0604020202020204" pitchFamily="34" charset="0"/>
              </a:rPr>
              <a:t>generally </a:t>
            </a:r>
            <a:r>
              <a:rPr lang="en-CA" sz="1200" b="0" dirty="0">
                <a:solidFill>
                  <a:schemeClr val="tx1"/>
                </a:solidFill>
                <a:latin typeface="Arial" panose="020B0604020202020204" pitchFamily="34" charset="0"/>
                <a:cs typeface="Arial" panose="020B0604020202020204" pitchFamily="34" charset="0"/>
              </a:rPr>
              <a:t>happy with the medical care they receive from their regular doctor or place of care. </a:t>
            </a:r>
            <a:r>
              <a:rPr lang="en-CA" sz="1200" b="0" dirty="0" smtClean="0">
                <a:solidFill>
                  <a:schemeClr val="tx1"/>
                </a:solidFill>
                <a:latin typeface="Arial" panose="020B0604020202020204" pitchFamily="34" charset="0"/>
                <a:cs typeface="Arial" panose="020B0604020202020204" pitchFamily="34" charset="0"/>
              </a:rPr>
              <a:t>However, their overall views about their health care system are less positive. </a:t>
            </a:r>
            <a:endParaRPr lang="en-CA" sz="1200" b="0" dirty="0">
              <a:solidFill>
                <a:schemeClr val="tx1"/>
              </a:solidFill>
              <a:latin typeface="Arial" panose="020B0604020202020204" pitchFamily="34" charset="0"/>
              <a:cs typeface="Arial" panose="020B0604020202020204" pitchFamily="34" charset="0"/>
            </a:endParaRPr>
          </a:p>
          <a:p>
            <a:pPr lvl="0">
              <a:lnSpc>
                <a:spcPts val="1800"/>
              </a:lnSpc>
            </a:pPr>
            <a:r>
              <a:rPr lang="en-CA" sz="1200" b="0" dirty="0" smtClean="0">
                <a:solidFill>
                  <a:schemeClr val="tx1"/>
                </a:solidFill>
                <a:latin typeface="Arial" panose="020B0604020202020204" pitchFamily="34" charset="0"/>
                <a:cs typeface="Arial" panose="020B0604020202020204" pitchFamily="34" charset="0"/>
              </a:rPr>
              <a:t>Nearly 3 in 4 Canadians rate the quality of care they receive from their regular doctor as very good or excellent; however, 55% also believe the health care system overall requires fundamental changes</a:t>
            </a:r>
            <a:r>
              <a:rPr lang="en-CA" sz="1200" b="0" dirty="0">
                <a:solidFill>
                  <a:schemeClr val="tx1"/>
                </a:solidFill>
                <a:latin typeface="Arial" panose="020B0604020202020204" pitchFamily="34" charset="0"/>
                <a:cs typeface="Arial" panose="020B0604020202020204" pitchFamily="34" charset="0"/>
              </a:rPr>
              <a:t>.</a:t>
            </a:r>
            <a:r>
              <a:rPr lang="en-CA" sz="1200" b="0" dirty="0" smtClean="0">
                <a:solidFill>
                  <a:schemeClr val="tx1"/>
                </a:solidFill>
                <a:latin typeface="Arial" panose="020B0604020202020204" pitchFamily="34" charset="0"/>
                <a:cs typeface="Arial" panose="020B0604020202020204" pitchFamily="34" charset="0"/>
              </a:rPr>
              <a:t> </a:t>
            </a:r>
          </a:p>
          <a:p>
            <a:pPr lvl="0">
              <a:lnSpc>
                <a:spcPts val="1800"/>
              </a:lnSpc>
            </a:pPr>
            <a:r>
              <a:rPr lang="en-CA" sz="1200" b="0" dirty="0" smtClean="0">
                <a:solidFill>
                  <a:schemeClr val="tx1"/>
                </a:solidFill>
                <a:latin typeface="Arial" panose="020B0604020202020204" pitchFamily="34" charset="0"/>
                <a:cs typeface="Arial" panose="020B0604020202020204" pitchFamily="34" charset="0"/>
              </a:rPr>
              <a:t>Canadians </a:t>
            </a:r>
            <a:r>
              <a:rPr lang="en-CA" sz="1200" b="0" dirty="0">
                <a:solidFill>
                  <a:schemeClr val="tx1"/>
                </a:solidFill>
                <a:latin typeface="Arial" panose="020B0604020202020204" pitchFamily="34" charset="0"/>
                <a:cs typeface="Arial" panose="020B0604020202020204" pitchFamily="34" charset="0"/>
              </a:rPr>
              <a:t>report </a:t>
            </a:r>
            <a:r>
              <a:rPr lang="en-CA" sz="1200" b="0" dirty="0" smtClean="0">
                <a:solidFill>
                  <a:schemeClr val="tx1"/>
                </a:solidFill>
                <a:latin typeface="Arial" panose="020B0604020202020204" pitchFamily="34" charset="0"/>
                <a:cs typeface="Arial" panose="020B0604020202020204" pitchFamily="34" charset="0"/>
              </a:rPr>
              <a:t>better experiences than </a:t>
            </a:r>
            <a:r>
              <a:rPr lang="en-CA" sz="1200" b="0" dirty="0">
                <a:solidFill>
                  <a:schemeClr val="tx1"/>
                </a:solidFill>
                <a:latin typeface="Arial" panose="020B0604020202020204" pitchFamily="34" charset="0"/>
                <a:cs typeface="Arial" panose="020B0604020202020204" pitchFamily="34" charset="0"/>
              </a:rPr>
              <a:t>the </a:t>
            </a:r>
            <a:r>
              <a:rPr lang="en-CA" sz="1200" b="0" dirty="0" smtClean="0">
                <a:solidFill>
                  <a:schemeClr val="tx1"/>
                </a:solidFill>
                <a:latin typeface="Arial" panose="020B0604020202020204" pitchFamily="34" charset="0"/>
                <a:cs typeface="Arial" panose="020B0604020202020204" pitchFamily="34" charset="0"/>
              </a:rPr>
              <a:t>international average when it comes to their regular doctor knowing </a:t>
            </a:r>
            <a:r>
              <a:rPr lang="en-CA" sz="1200" b="0" dirty="0">
                <a:solidFill>
                  <a:schemeClr val="tx1"/>
                </a:solidFill>
                <a:latin typeface="Arial" panose="020B0604020202020204" pitchFamily="34" charset="0"/>
                <a:cs typeface="Arial" panose="020B0604020202020204" pitchFamily="34" charset="0"/>
              </a:rPr>
              <a:t>their medical history, involving them in medical </a:t>
            </a:r>
            <a:r>
              <a:rPr lang="en-CA" sz="1200" b="0" dirty="0" smtClean="0">
                <a:solidFill>
                  <a:schemeClr val="tx1"/>
                </a:solidFill>
                <a:latin typeface="Arial" panose="020B0604020202020204" pitchFamily="34" charset="0"/>
                <a:cs typeface="Arial" panose="020B0604020202020204" pitchFamily="34" charset="0"/>
              </a:rPr>
              <a:t>decisions </a:t>
            </a:r>
            <a:r>
              <a:rPr lang="en-CA" sz="1200" b="0" dirty="0">
                <a:solidFill>
                  <a:schemeClr val="tx1"/>
                </a:solidFill>
                <a:latin typeface="Arial" panose="020B0604020202020204" pitchFamily="34" charset="0"/>
                <a:cs typeface="Arial" panose="020B0604020202020204" pitchFamily="34" charset="0"/>
              </a:rPr>
              <a:t>and </a:t>
            </a:r>
            <a:r>
              <a:rPr lang="en-CA" sz="1200" b="0" dirty="0" smtClean="0">
                <a:solidFill>
                  <a:schemeClr val="tx1"/>
                </a:solidFill>
                <a:latin typeface="Arial" panose="020B0604020202020204" pitchFamily="34" charset="0"/>
                <a:cs typeface="Arial" panose="020B0604020202020204" pitchFamily="34" charset="0"/>
              </a:rPr>
              <a:t>explaining things </a:t>
            </a:r>
            <a:r>
              <a:rPr lang="en-CA" sz="1200" b="0" dirty="0">
                <a:solidFill>
                  <a:schemeClr val="tx1"/>
                </a:solidFill>
                <a:latin typeface="Arial" panose="020B0604020202020204" pitchFamily="34" charset="0"/>
                <a:cs typeface="Arial" panose="020B0604020202020204" pitchFamily="34" charset="0"/>
              </a:rPr>
              <a:t>in a way </a:t>
            </a:r>
            <a:r>
              <a:rPr lang="en-CA" sz="1200" b="0" dirty="0" smtClean="0">
                <a:solidFill>
                  <a:schemeClr val="tx1"/>
                </a:solidFill>
                <a:latin typeface="Arial" panose="020B0604020202020204" pitchFamily="34" charset="0"/>
                <a:cs typeface="Arial" panose="020B0604020202020204" pitchFamily="34" charset="0"/>
              </a:rPr>
              <a:t>that is</a:t>
            </a:r>
            <a:br>
              <a:rPr lang="en-CA" sz="1200" b="0" dirty="0" smtClean="0">
                <a:solidFill>
                  <a:schemeClr val="tx1"/>
                </a:solidFill>
                <a:latin typeface="Arial" panose="020B0604020202020204" pitchFamily="34" charset="0"/>
                <a:cs typeface="Arial" panose="020B0604020202020204" pitchFamily="34" charset="0"/>
              </a:rPr>
            </a:br>
            <a:r>
              <a:rPr lang="en-CA" sz="1200" b="0" dirty="0" smtClean="0">
                <a:solidFill>
                  <a:schemeClr val="tx1"/>
                </a:solidFill>
                <a:latin typeface="Arial" panose="020B0604020202020204" pitchFamily="34" charset="0"/>
                <a:cs typeface="Arial" panose="020B0604020202020204" pitchFamily="34" charset="0"/>
              </a:rPr>
              <a:t>easy to understand.</a:t>
            </a:r>
            <a:endParaRPr lang="en-CA" sz="1200" b="0" dirty="0">
              <a:solidFill>
                <a:schemeClr val="tx1"/>
              </a:solidFill>
              <a:latin typeface="Arial" panose="020B0604020202020204" pitchFamily="34" charset="0"/>
              <a:cs typeface="Arial" panose="020B0604020202020204" pitchFamily="34" charset="0"/>
            </a:endParaRPr>
          </a:p>
          <a:p>
            <a:pPr lvl="0">
              <a:lnSpc>
                <a:spcPts val="1800"/>
              </a:lnSpc>
            </a:pPr>
            <a:r>
              <a:rPr lang="en-CA" sz="1200" b="0" dirty="0" smtClean="0">
                <a:solidFill>
                  <a:schemeClr val="tx1"/>
                </a:solidFill>
                <a:latin typeface="Arial" panose="020B0604020202020204" pitchFamily="34" charset="0"/>
                <a:cs typeface="Arial" panose="020B0604020202020204" pitchFamily="34" charset="0"/>
              </a:rPr>
              <a:t>When it comes to health promotion and disease prevention, Canadians have more discussions with their primary care providers about healthy lifestyle choices than patients in most other countries, </a:t>
            </a:r>
            <a:r>
              <a:rPr lang="en-CA" sz="1200" b="0" dirty="0">
                <a:solidFill>
                  <a:schemeClr val="tx1"/>
                </a:solidFill>
                <a:latin typeface="Arial" panose="020B0604020202020204" pitchFamily="34" charset="0"/>
                <a:cs typeface="Arial" panose="020B0604020202020204" pitchFamily="34" charset="0"/>
              </a:rPr>
              <a:t>with </a:t>
            </a:r>
            <a:r>
              <a:rPr lang="en-CA" sz="1200" b="0" dirty="0" smtClean="0">
                <a:solidFill>
                  <a:schemeClr val="tx1"/>
                </a:solidFill>
                <a:latin typeface="Arial" panose="020B0604020202020204" pitchFamily="34" charset="0"/>
                <a:cs typeface="Arial" panose="020B0604020202020204" pitchFamily="34" charset="0"/>
              </a:rPr>
              <a:t>Alberta</a:t>
            </a:r>
            <a:r>
              <a:rPr lang="en-CA" sz="1200" b="0" dirty="0">
                <a:solidFill>
                  <a:schemeClr val="tx1"/>
                </a:solidFill>
                <a:latin typeface="Arial" panose="020B0604020202020204" pitchFamily="34" charset="0"/>
                <a:cs typeface="Arial" panose="020B0604020202020204" pitchFamily="34" charset="0"/>
              </a:rPr>
              <a:t>, Manitoba and </a:t>
            </a:r>
            <a:r>
              <a:rPr lang="en-CA" sz="1200" b="0" dirty="0" smtClean="0">
                <a:solidFill>
                  <a:schemeClr val="tx1"/>
                </a:solidFill>
                <a:latin typeface="Arial" panose="020B0604020202020204" pitchFamily="34" charset="0"/>
                <a:cs typeface="Arial" panose="020B0604020202020204" pitchFamily="34" charset="0"/>
              </a:rPr>
              <a:t>Ontario leading </a:t>
            </a:r>
            <a:r>
              <a:rPr lang="en-CA" sz="1200" b="0" dirty="0">
                <a:solidFill>
                  <a:schemeClr val="tx1"/>
                </a:solidFill>
                <a:latin typeface="Arial" panose="020B0604020202020204" pitchFamily="34" charset="0"/>
                <a:cs typeface="Arial" panose="020B0604020202020204" pitchFamily="34" charset="0"/>
              </a:rPr>
              <a:t>the </a:t>
            </a:r>
            <a:r>
              <a:rPr lang="en-CA" sz="1200" b="0" dirty="0" smtClean="0">
                <a:solidFill>
                  <a:schemeClr val="tx1"/>
                </a:solidFill>
                <a:latin typeface="Arial" panose="020B0604020202020204" pitchFamily="34" charset="0"/>
                <a:cs typeface="Arial" panose="020B0604020202020204" pitchFamily="34" charset="0"/>
              </a:rPr>
              <a:t>way.</a:t>
            </a:r>
            <a:endParaRPr lang="en-CA" sz="1200" b="0" dirty="0">
              <a:solidFill>
                <a:schemeClr val="tx1"/>
              </a:solidFill>
              <a:latin typeface="Arial" panose="020B0604020202020204" pitchFamily="34" charset="0"/>
              <a:cs typeface="Arial" panose="020B0604020202020204" pitchFamily="34" charset="0"/>
            </a:endParaRPr>
          </a:p>
          <a:p>
            <a:pPr lvl="0">
              <a:lnSpc>
                <a:spcPts val="1800"/>
              </a:lnSpc>
            </a:pPr>
            <a:r>
              <a:rPr lang="en-CA" sz="1200" b="0" dirty="0" smtClean="0">
                <a:solidFill>
                  <a:schemeClr val="tx1"/>
                </a:solidFill>
                <a:latin typeface="Arial" panose="020B0604020202020204" pitchFamily="34" charset="0"/>
                <a:cs typeface="Arial" panose="020B0604020202020204" pitchFamily="34" charset="0"/>
              </a:rPr>
              <a:t>With regard </a:t>
            </a:r>
            <a:r>
              <a:rPr lang="en-CA" sz="1200" b="0" dirty="0">
                <a:solidFill>
                  <a:schemeClr val="tx1"/>
                </a:solidFill>
                <a:latin typeface="Arial" panose="020B0604020202020204" pitchFamily="34" charset="0"/>
                <a:cs typeface="Arial" panose="020B0604020202020204" pitchFamily="34" charset="0"/>
              </a:rPr>
              <a:t>to hospital </a:t>
            </a:r>
            <a:r>
              <a:rPr lang="en-CA" sz="1200" b="0" dirty="0" smtClean="0">
                <a:solidFill>
                  <a:schemeClr val="tx1"/>
                </a:solidFill>
                <a:latin typeface="Arial" panose="020B0604020202020204" pitchFamily="34" charset="0"/>
                <a:cs typeface="Arial" panose="020B0604020202020204" pitchFamily="34" charset="0"/>
              </a:rPr>
              <a:t>stays, patients report results that are similar </a:t>
            </a:r>
            <a:r>
              <a:rPr lang="en-CA" sz="1200" b="0" dirty="0">
                <a:solidFill>
                  <a:schemeClr val="tx1"/>
                </a:solidFill>
                <a:latin typeface="Arial" panose="020B0604020202020204" pitchFamily="34" charset="0"/>
                <a:cs typeface="Arial" panose="020B0604020202020204" pitchFamily="34" charset="0"/>
              </a:rPr>
              <a:t>to the international average </a:t>
            </a:r>
            <a:r>
              <a:rPr lang="en-CA" sz="1200" b="0" dirty="0" smtClean="0">
                <a:solidFill>
                  <a:schemeClr val="tx1"/>
                </a:solidFill>
                <a:latin typeface="Arial" panose="020B0604020202020204" pitchFamily="34" charset="0"/>
                <a:cs typeface="Arial" panose="020B0604020202020204" pitchFamily="34" charset="0"/>
              </a:rPr>
              <a:t>overall.</a:t>
            </a:r>
            <a:br>
              <a:rPr lang="en-CA" sz="1200" b="0" dirty="0" smtClean="0">
                <a:solidFill>
                  <a:schemeClr val="tx1"/>
                </a:solidFill>
                <a:latin typeface="Arial" panose="020B0604020202020204" pitchFamily="34" charset="0"/>
                <a:cs typeface="Arial" panose="020B0604020202020204" pitchFamily="34" charset="0"/>
              </a:rPr>
            </a:br>
            <a:r>
              <a:rPr lang="en-CA" sz="1200" b="0" dirty="0" smtClean="0">
                <a:solidFill>
                  <a:schemeClr val="tx1"/>
                </a:solidFill>
                <a:latin typeface="Arial" panose="020B0604020202020204" pitchFamily="34" charset="0"/>
                <a:cs typeface="Arial" panose="020B0604020202020204" pitchFamily="34" charset="0"/>
              </a:rPr>
              <a:t>Most Canadians also report good hospital discharge planning, with staff arranging follow-up care and</a:t>
            </a:r>
            <a:br>
              <a:rPr lang="en-CA" sz="1200" b="0" dirty="0" smtClean="0">
                <a:solidFill>
                  <a:schemeClr val="tx1"/>
                </a:solidFill>
                <a:latin typeface="Arial" panose="020B0604020202020204" pitchFamily="34" charset="0"/>
                <a:cs typeface="Arial" panose="020B0604020202020204" pitchFamily="34" charset="0"/>
              </a:rPr>
            </a:br>
            <a:r>
              <a:rPr lang="en-CA" sz="1200" b="0" dirty="0" smtClean="0">
                <a:solidFill>
                  <a:schemeClr val="tx1"/>
                </a:solidFill>
                <a:latin typeface="Arial" panose="020B0604020202020204" pitchFamily="34" charset="0"/>
                <a:cs typeface="Arial" panose="020B0604020202020204" pitchFamily="34" charset="0"/>
              </a:rPr>
              <a:t>providing written instructions for symptoms to watch for at home.</a:t>
            </a:r>
          </a:p>
          <a:p>
            <a:pPr lvl="0">
              <a:lnSpc>
                <a:spcPts val="1800"/>
              </a:lnSpc>
            </a:pPr>
            <a:r>
              <a:rPr lang="en-CA" sz="1200" b="0" dirty="0">
                <a:solidFill>
                  <a:schemeClr val="tx1"/>
                </a:solidFill>
                <a:latin typeface="Arial" panose="020B0604020202020204" pitchFamily="34" charset="0"/>
                <a:cs typeface="Arial" panose="020B0604020202020204" pitchFamily="34" charset="0"/>
              </a:rPr>
              <a:t>R</a:t>
            </a:r>
            <a:r>
              <a:rPr lang="en-CA" sz="1200" b="0" dirty="0" smtClean="0">
                <a:solidFill>
                  <a:schemeClr val="tx1"/>
                </a:solidFill>
                <a:latin typeface="Arial" panose="020B0604020202020204" pitchFamily="34" charset="0"/>
                <a:cs typeface="Arial" panose="020B0604020202020204" pitchFamily="34" charset="0"/>
              </a:rPr>
              <a:t>esults suggest that coordination of patient care between regular providers and specialists could be improved</a:t>
            </a:r>
            <a:br>
              <a:rPr lang="en-CA" sz="1200" b="0" dirty="0" smtClean="0">
                <a:solidFill>
                  <a:schemeClr val="tx1"/>
                </a:solidFill>
                <a:latin typeface="Arial" panose="020B0604020202020204" pitchFamily="34" charset="0"/>
                <a:cs typeface="Arial" panose="020B0604020202020204" pitchFamily="34" charset="0"/>
              </a:rPr>
            </a:br>
            <a:r>
              <a:rPr lang="en-CA" sz="1200" b="0" dirty="0" smtClean="0">
                <a:solidFill>
                  <a:schemeClr val="tx1"/>
                </a:solidFill>
                <a:latin typeface="Arial" panose="020B0604020202020204" pitchFamily="34" charset="0"/>
                <a:cs typeface="Arial" panose="020B0604020202020204" pitchFamily="34" charset="0"/>
              </a:rPr>
              <a:t>in all countries. Similar to the international average, 1 in 5 Canadians report that their regular doctor did not seem up to date about the care they received from a specialist. </a:t>
            </a:r>
            <a:endParaRPr lang="en-CA" sz="1200" b="0"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CA" dirty="0"/>
              <a:t>Executive summary (cont’d)</a:t>
            </a:r>
          </a:p>
        </p:txBody>
      </p:sp>
    </p:spTree>
    <p:extLst>
      <p:ext uri="{BB962C8B-B14F-4D97-AF65-F5344CB8AC3E}">
        <p14:creationId xmlns:p14="http://schemas.microsoft.com/office/powerpoint/2010/main" val="2534163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175" y="1268760"/>
            <a:ext cx="7924800" cy="4525963"/>
          </a:xfrm>
          <a:prstGeom prst="rect">
            <a:avLst/>
          </a:prstGeom>
        </p:spPr>
        <p:txBody>
          <a:bodyPr>
            <a:noAutofit/>
          </a:bodyPr>
          <a:lstStyle/>
          <a:p>
            <a:pPr marL="0" indent="0">
              <a:lnSpc>
                <a:spcPts val="1800"/>
              </a:lnSpc>
              <a:buSzPct val="120000"/>
              <a:buNone/>
            </a:pPr>
            <a:r>
              <a:rPr lang="en-US" sz="1200" b="0" dirty="0" smtClean="0">
                <a:solidFill>
                  <a:schemeClr val="tx1"/>
                </a:solidFill>
                <a:latin typeface="Arial" panose="020B0604020202020204" pitchFamily="34" charset="0"/>
              </a:rPr>
              <a:t>The 2016 edition of The Commonwealth Fund International Health Policy Survey focused on the views and experiences of the general population (age 18 and older) in 11 developed countries. This </a:t>
            </a:r>
            <a:r>
              <a:rPr lang="en-CA" sz="1200" b="0" dirty="0">
                <a:solidFill>
                  <a:schemeClr val="tx1"/>
                </a:solidFill>
                <a:latin typeface="Arial" panose="020B0604020202020204" pitchFamily="34" charset="0"/>
              </a:rPr>
              <a:t>chartbook</a:t>
            </a:r>
            <a:r>
              <a:rPr lang="en-CA" sz="1200" b="0" dirty="0">
                <a:solidFill>
                  <a:srgbClr val="FF0000"/>
                </a:solidFill>
                <a:latin typeface="Arial" panose="020B0604020202020204" pitchFamily="34" charset="0"/>
              </a:rPr>
              <a:t> </a:t>
            </a:r>
            <a:r>
              <a:rPr lang="en-US" sz="1200" b="0" dirty="0" smtClean="0">
                <a:solidFill>
                  <a:schemeClr val="tx1"/>
                </a:solidFill>
                <a:latin typeface="Arial" panose="020B0604020202020204" pitchFamily="34" charset="0"/>
              </a:rPr>
              <a:t>highlights the Canadian story and examines how these experiences vary across Canada relative to comparator countries and how they are changing over time.</a:t>
            </a:r>
          </a:p>
          <a:p>
            <a:pPr marL="0" indent="0">
              <a:lnSpc>
                <a:spcPts val="1800"/>
              </a:lnSpc>
              <a:buSzPct val="120000"/>
              <a:buNone/>
            </a:pPr>
            <a:r>
              <a:rPr lang="en-US" sz="1200" b="0" dirty="0" smtClean="0">
                <a:solidFill>
                  <a:schemeClr val="tx1"/>
                </a:solidFill>
                <a:latin typeface="Arial" panose="020B0604020202020204" pitchFamily="34" charset="0"/>
              </a:rPr>
              <a:t>To provide additional context, this </a:t>
            </a:r>
            <a:r>
              <a:rPr lang="en-CA" sz="1200" b="0" dirty="0">
                <a:solidFill>
                  <a:schemeClr val="tx1"/>
                </a:solidFill>
                <a:latin typeface="Arial" panose="020B0604020202020204" pitchFamily="34" charset="0"/>
              </a:rPr>
              <a:t>chartbook</a:t>
            </a:r>
            <a:r>
              <a:rPr lang="en-CA" sz="1200" b="0" dirty="0">
                <a:solidFill>
                  <a:srgbClr val="FF0000"/>
                </a:solidFill>
                <a:latin typeface="Arial" panose="020B0604020202020204" pitchFamily="34" charset="0"/>
              </a:rPr>
              <a:t> </a:t>
            </a:r>
            <a:r>
              <a:rPr lang="en-US" sz="1200" b="0" dirty="0" smtClean="0">
                <a:solidFill>
                  <a:schemeClr val="tx1"/>
                </a:solidFill>
                <a:latin typeface="Arial" panose="020B0604020202020204" pitchFamily="34" charset="0"/>
              </a:rPr>
              <a:t>also references information from the Canadian Institute for Health Information (CIHI) and other sources. References (*)</a:t>
            </a:r>
            <a:r>
              <a:rPr lang="en-US" sz="1200" b="0" dirty="0" smtClean="0">
                <a:solidFill>
                  <a:srgbClr val="FF0000"/>
                </a:solidFill>
                <a:latin typeface="Arial" panose="020B0604020202020204" pitchFamily="34" charset="0"/>
              </a:rPr>
              <a:t> </a:t>
            </a:r>
            <a:r>
              <a:rPr lang="en-US" sz="1200" b="0" dirty="0" smtClean="0">
                <a:solidFill>
                  <a:schemeClr val="tx1"/>
                </a:solidFill>
                <a:latin typeface="Arial" panose="020B0604020202020204" pitchFamily="34" charset="0"/>
              </a:rPr>
              <a:t>can be found in the notes panels of applicable slides. </a:t>
            </a:r>
          </a:p>
          <a:p>
            <a:pPr marL="0" indent="0">
              <a:lnSpc>
                <a:spcPts val="1800"/>
              </a:lnSpc>
              <a:buSzPct val="120000"/>
              <a:buNone/>
            </a:pPr>
            <a:r>
              <a:rPr lang="en-US" sz="1200" b="0" dirty="0" smtClean="0">
                <a:solidFill>
                  <a:schemeClr val="tx1"/>
                </a:solidFill>
                <a:latin typeface="Arial" panose="020B0604020202020204" pitchFamily="34" charset="0"/>
              </a:rPr>
              <a:t>Supplementary data tables are available online. These show more detailed responses to the questions presented here as well as some additional questions not covered in this </a:t>
            </a:r>
            <a:r>
              <a:rPr lang="en-CA" sz="1200" b="0" dirty="0">
                <a:solidFill>
                  <a:schemeClr val="tx1"/>
                </a:solidFill>
                <a:latin typeface="Arial" panose="020B0604020202020204" pitchFamily="34" charset="0"/>
              </a:rPr>
              <a:t>chartbook</a:t>
            </a:r>
            <a:r>
              <a:rPr lang="en-US" sz="1200" b="0" dirty="0" smtClean="0">
                <a:solidFill>
                  <a:schemeClr val="tx1"/>
                </a:solidFill>
                <a:latin typeface="Arial" panose="020B0604020202020204" pitchFamily="34" charset="0"/>
              </a:rPr>
              <a:t>. Full data sets of the survey results are available to researchers upon request by writing to </a:t>
            </a:r>
            <a:r>
              <a:rPr lang="en-US" sz="1200" b="0" dirty="0" smtClean="0">
                <a:solidFill>
                  <a:schemeClr val="tx1"/>
                </a:solidFill>
                <a:latin typeface="Arial" panose="020B0604020202020204" pitchFamily="34" charset="0"/>
                <a:hlinkClick r:id="rId3"/>
              </a:rPr>
              <a:t>cmwf@cihi.ca</a:t>
            </a:r>
            <a:r>
              <a:rPr lang="en-US" sz="1200" b="0" dirty="0" smtClean="0">
                <a:solidFill>
                  <a:schemeClr val="tx1"/>
                </a:solidFill>
                <a:latin typeface="Arial" panose="020B0604020202020204" pitchFamily="34" charset="0"/>
              </a:rPr>
              <a:t>. As well, an accessible PDF version</a:t>
            </a:r>
            <a:r>
              <a:rPr lang="en-US" sz="1200" b="0" dirty="0" smtClean="0">
                <a:solidFill>
                  <a:srgbClr val="FF0000"/>
                </a:solidFill>
                <a:latin typeface="Arial" panose="020B0604020202020204" pitchFamily="34" charset="0"/>
              </a:rPr>
              <a:t> </a:t>
            </a:r>
            <a:r>
              <a:rPr lang="en-US" sz="1200" b="0" dirty="0" smtClean="0">
                <a:solidFill>
                  <a:schemeClr val="tx1"/>
                </a:solidFill>
                <a:latin typeface="Arial" panose="020B0604020202020204" pitchFamily="34" charset="0"/>
              </a:rPr>
              <a:t>of this </a:t>
            </a:r>
            <a:r>
              <a:rPr lang="en-CA" sz="1200" b="0" dirty="0">
                <a:solidFill>
                  <a:schemeClr val="tx1"/>
                </a:solidFill>
                <a:latin typeface="Arial" panose="020B0604020202020204" pitchFamily="34" charset="0"/>
              </a:rPr>
              <a:t>chartbook</a:t>
            </a:r>
            <a:r>
              <a:rPr lang="en-CA" sz="1200" b="0" dirty="0">
                <a:solidFill>
                  <a:srgbClr val="FF0000"/>
                </a:solidFill>
                <a:latin typeface="Arial" panose="020B0604020202020204" pitchFamily="34" charset="0"/>
              </a:rPr>
              <a:t> </a:t>
            </a:r>
            <a:r>
              <a:rPr lang="en-US" sz="1200" b="0" dirty="0" smtClean="0">
                <a:solidFill>
                  <a:schemeClr val="tx1"/>
                </a:solidFill>
                <a:latin typeface="Arial" panose="020B0604020202020204" pitchFamily="34" charset="0"/>
              </a:rPr>
              <a:t>is available on CIHI’s website. </a:t>
            </a:r>
          </a:p>
          <a:p>
            <a:pPr marL="0" indent="0">
              <a:lnSpc>
                <a:spcPts val="1800"/>
              </a:lnSpc>
              <a:spcBef>
                <a:spcPts val="0"/>
              </a:spcBef>
              <a:buNone/>
            </a:pPr>
            <a:endParaRPr lang="en-CA" sz="1200" b="0" dirty="0">
              <a:solidFill>
                <a:schemeClr val="tx1"/>
              </a:solidFill>
              <a:latin typeface="Arial" panose="020B0604020202020204" pitchFamily="34" charset="0"/>
            </a:endParaRPr>
          </a:p>
        </p:txBody>
      </p:sp>
      <p:sp>
        <p:nvSpPr>
          <p:cNvPr id="2" name="Title 1"/>
          <p:cNvSpPr>
            <a:spLocks noGrp="1"/>
          </p:cNvSpPr>
          <p:nvPr>
            <p:ph type="title"/>
          </p:nvPr>
        </p:nvSpPr>
        <p:spPr/>
        <p:txBody>
          <a:bodyPr/>
          <a:lstStyle/>
          <a:p>
            <a:r>
              <a:rPr lang="en-CA" dirty="0"/>
              <a:t>About this chartbook</a:t>
            </a:r>
            <a:r>
              <a:rPr lang="en-CA" sz="3600" dirty="0">
                <a:solidFill>
                  <a:srgbClr val="FF0000"/>
                </a:solidFill>
                <a:latin typeface="Arial" panose="020B0604020202020204" pitchFamily="34" charset="0"/>
                <a:cs typeface="Arial" panose="020B0604020202020204" pitchFamily="34" charset="0"/>
              </a:rPr>
              <a:t> </a:t>
            </a:r>
            <a:endParaRPr lang="en-CA" dirty="0">
              <a:solidFill>
                <a:srgbClr val="FF0000"/>
              </a:solidFill>
            </a:endParaRPr>
          </a:p>
        </p:txBody>
      </p:sp>
    </p:spTree>
    <p:extLst>
      <p:ext uri="{BB962C8B-B14F-4D97-AF65-F5344CB8AC3E}">
        <p14:creationId xmlns:p14="http://schemas.microsoft.com/office/powerpoint/2010/main" val="1489303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_chartbook_EN">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_EN">
  <a:themeElements>
    <a:clrScheme name="CIHI Branding">
      <a:dk1>
        <a:srgbClr val="000000"/>
      </a:dk1>
      <a:lt1>
        <a:sysClr val="window" lastClr="FFFFFF"/>
      </a:lt1>
      <a:dk2>
        <a:srgbClr val="000000"/>
      </a:dk2>
      <a:lt2>
        <a:srgbClr val="FFFFFF"/>
      </a:lt2>
      <a:accent1>
        <a:srgbClr val="00A199"/>
      </a:accent1>
      <a:accent2>
        <a:srgbClr val="365254"/>
      </a:accent2>
      <a:accent3>
        <a:srgbClr val="14838E"/>
      </a:accent3>
      <a:accent4>
        <a:srgbClr val="ED7024"/>
      </a:accent4>
      <a:accent5>
        <a:srgbClr val="000000"/>
      </a:accent5>
      <a:accent6>
        <a:srgbClr val="33BDB7"/>
      </a:accent6>
      <a:hlink>
        <a:srgbClr val="0070C0"/>
      </a:hlink>
      <a:folHlink>
        <a:srgbClr val="8520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CIHI Branding">
    <a:dk1>
      <a:srgbClr val="000000"/>
    </a:dk1>
    <a:lt1>
      <a:sysClr val="window" lastClr="FFFFFF"/>
    </a:lt1>
    <a:dk2>
      <a:srgbClr val="000000"/>
    </a:dk2>
    <a:lt2>
      <a:srgbClr val="FFFFFF"/>
    </a:lt2>
    <a:accent1>
      <a:srgbClr val="00A199"/>
    </a:accent1>
    <a:accent2>
      <a:srgbClr val="365254"/>
    </a:accent2>
    <a:accent3>
      <a:srgbClr val="14838E"/>
    </a:accent3>
    <a:accent4>
      <a:srgbClr val="ED7024"/>
    </a:accent4>
    <a:accent5>
      <a:srgbClr val="000000"/>
    </a:accent5>
    <a:accent6>
      <a:srgbClr val="33BDB7"/>
    </a:accent6>
    <a:hlink>
      <a:srgbClr val="0070C0"/>
    </a:hlink>
    <a:folHlink>
      <a:srgbClr val="8520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CIHI Branding">
    <a:dk1>
      <a:srgbClr val="000000"/>
    </a:dk1>
    <a:lt1>
      <a:sysClr val="window" lastClr="FFFFFF"/>
    </a:lt1>
    <a:dk2>
      <a:srgbClr val="000000"/>
    </a:dk2>
    <a:lt2>
      <a:srgbClr val="FFFFFF"/>
    </a:lt2>
    <a:accent1>
      <a:srgbClr val="00A199"/>
    </a:accent1>
    <a:accent2>
      <a:srgbClr val="365254"/>
    </a:accent2>
    <a:accent3>
      <a:srgbClr val="14838E"/>
    </a:accent3>
    <a:accent4>
      <a:srgbClr val="ED7024"/>
    </a:accent4>
    <a:accent5>
      <a:srgbClr val="000000"/>
    </a:accent5>
    <a:accent6>
      <a:srgbClr val="33BDB7"/>
    </a:accent6>
    <a:hlink>
      <a:srgbClr val="0070C0"/>
    </a:hlink>
    <a:folHlink>
      <a:srgbClr val="8520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IHI Branding">
    <a:dk1>
      <a:srgbClr val="000000"/>
    </a:dk1>
    <a:lt1>
      <a:sysClr val="window" lastClr="FFFFFF"/>
    </a:lt1>
    <a:dk2>
      <a:srgbClr val="000000"/>
    </a:dk2>
    <a:lt2>
      <a:srgbClr val="FFFFFF"/>
    </a:lt2>
    <a:accent1>
      <a:srgbClr val="00A199"/>
    </a:accent1>
    <a:accent2>
      <a:srgbClr val="365254"/>
    </a:accent2>
    <a:accent3>
      <a:srgbClr val="14838E"/>
    </a:accent3>
    <a:accent4>
      <a:srgbClr val="ED7024"/>
    </a:accent4>
    <a:accent5>
      <a:srgbClr val="000000"/>
    </a:accent5>
    <a:accent6>
      <a:srgbClr val="33BDB7"/>
    </a:accent6>
    <a:hlink>
      <a:srgbClr val="0070C0"/>
    </a:hlink>
    <a:folHlink>
      <a:srgbClr val="8520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CIHI Branding">
    <a:dk1>
      <a:srgbClr val="000000"/>
    </a:dk1>
    <a:lt1>
      <a:sysClr val="window" lastClr="FFFFFF"/>
    </a:lt1>
    <a:dk2>
      <a:srgbClr val="000000"/>
    </a:dk2>
    <a:lt2>
      <a:srgbClr val="FFFFFF"/>
    </a:lt2>
    <a:accent1>
      <a:srgbClr val="00A199"/>
    </a:accent1>
    <a:accent2>
      <a:srgbClr val="365254"/>
    </a:accent2>
    <a:accent3>
      <a:srgbClr val="14838E"/>
    </a:accent3>
    <a:accent4>
      <a:srgbClr val="ED7024"/>
    </a:accent4>
    <a:accent5>
      <a:srgbClr val="000000"/>
    </a:accent5>
    <a:accent6>
      <a:srgbClr val="33BDB7"/>
    </a:accent6>
    <a:hlink>
      <a:srgbClr val="0070C0"/>
    </a:hlink>
    <a:folHlink>
      <a:srgbClr val="8520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CIHI Branding">
    <a:dk1>
      <a:srgbClr val="000000"/>
    </a:dk1>
    <a:lt1>
      <a:sysClr val="window" lastClr="FFFFFF"/>
    </a:lt1>
    <a:dk2>
      <a:srgbClr val="000000"/>
    </a:dk2>
    <a:lt2>
      <a:srgbClr val="FFFFFF"/>
    </a:lt2>
    <a:accent1>
      <a:srgbClr val="00A199"/>
    </a:accent1>
    <a:accent2>
      <a:srgbClr val="365254"/>
    </a:accent2>
    <a:accent3>
      <a:srgbClr val="14838E"/>
    </a:accent3>
    <a:accent4>
      <a:srgbClr val="ED7024"/>
    </a:accent4>
    <a:accent5>
      <a:srgbClr val="000000"/>
    </a:accent5>
    <a:accent6>
      <a:srgbClr val="33BDB7"/>
    </a:accent6>
    <a:hlink>
      <a:srgbClr val="0070C0"/>
    </a:hlink>
    <a:folHlink>
      <a:srgbClr val="8520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CIHI Branding">
    <a:dk1>
      <a:srgbClr val="000000"/>
    </a:dk1>
    <a:lt1>
      <a:sysClr val="window" lastClr="FFFFFF"/>
    </a:lt1>
    <a:dk2>
      <a:srgbClr val="000000"/>
    </a:dk2>
    <a:lt2>
      <a:srgbClr val="FFFFFF"/>
    </a:lt2>
    <a:accent1>
      <a:srgbClr val="00A199"/>
    </a:accent1>
    <a:accent2>
      <a:srgbClr val="365254"/>
    </a:accent2>
    <a:accent3>
      <a:srgbClr val="14838E"/>
    </a:accent3>
    <a:accent4>
      <a:srgbClr val="ED7024"/>
    </a:accent4>
    <a:accent5>
      <a:srgbClr val="000000"/>
    </a:accent5>
    <a:accent6>
      <a:srgbClr val="33BDB7"/>
    </a:accent6>
    <a:hlink>
      <a:srgbClr val="0070C0"/>
    </a:hlink>
    <a:folHlink>
      <a:srgbClr val="8520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IHI Branding">
    <a:dk1>
      <a:srgbClr val="000000"/>
    </a:dk1>
    <a:lt1>
      <a:sysClr val="window" lastClr="FFFFFF"/>
    </a:lt1>
    <a:dk2>
      <a:srgbClr val="000000"/>
    </a:dk2>
    <a:lt2>
      <a:srgbClr val="FFFFFF"/>
    </a:lt2>
    <a:accent1>
      <a:srgbClr val="00A199"/>
    </a:accent1>
    <a:accent2>
      <a:srgbClr val="365254"/>
    </a:accent2>
    <a:accent3>
      <a:srgbClr val="14838E"/>
    </a:accent3>
    <a:accent4>
      <a:srgbClr val="ED7024"/>
    </a:accent4>
    <a:accent5>
      <a:srgbClr val="000000"/>
    </a:accent5>
    <a:accent6>
      <a:srgbClr val="33BDB7"/>
    </a:accent6>
    <a:hlink>
      <a:srgbClr val="0070C0"/>
    </a:hlink>
    <a:folHlink>
      <a:srgbClr val="8520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IHI Branding">
    <a:dk1>
      <a:srgbClr val="000000"/>
    </a:dk1>
    <a:lt1>
      <a:sysClr val="window" lastClr="FFFFFF"/>
    </a:lt1>
    <a:dk2>
      <a:srgbClr val="000000"/>
    </a:dk2>
    <a:lt2>
      <a:srgbClr val="FFFFFF"/>
    </a:lt2>
    <a:accent1>
      <a:srgbClr val="00A199"/>
    </a:accent1>
    <a:accent2>
      <a:srgbClr val="365254"/>
    </a:accent2>
    <a:accent3>
      <a:srgbClr val="14838E"/>
    </a:accent3>
    <a:accent4>
      <a:srgbClr val="ED7024"/>
    </a:accent4>
    <a:accent5>
      <a:srgbClr val="000000"/>
    </a:accent5>
    <a:accent6>
      <a:srgbClr val="33BDB7"/>
    </a:accent6>
    <a:hlink>
      <a:srgbClr val="0070C0"/>
    </a:hlink>
    <a:folHlink>
      <a:srgbClr val="8520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IHI Branding">
    <a:dk1>
      <a:srgbClr val="000000"/>
    </a:dk1>
    <a:lt1>
      <a:sysClr val="window" lastClr="FFFFFF"/>
    </a:lt1>
    <a:dk2>
      <a:srgbClr val="000000"/>
    </a:dk2>
    <a:lt2>
      <a:srgbClr val="FFFFFF"/>
    </a:lt2>
    <a:accent1>
      <a:srgbClr val="00A199"/>
    </a:accent1>
    <a:accent2>
      <a:srgbClr val="365254"/>
    </a:accent2>
    <a:accent3>
      <a:srgbClr val="14838E"/>
    </a:accent3>
    <a:accent4>
      <a:srgbClr val="ED7024"/>
    </a:accent4>
    <a:accent5>
      <a:srgbClr val="000000"/>
    </a:accent5>
    <a:accent6>
      <a:srgbClr val="33BDB7"/>
    </a:accent6>
    <a:hlink>
      <a:srgbClr val="0070C0"/>
    </a:hlink>
    <a:folHlink>
      <a:srgbClr val="8520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IHI Branding">
    <a:dk1>
      <a:srgbClr val="000000"/>
    </a:dk1>
    <a:lt1>
      <a:sysClr val="window" lastClr="FFFFFF"/>
    </a:lt1>
    <a:dk2>
      <a:srgbClr val="000000"/>
    </a:dk2>
    <a:lt2>
      <a:srgbClr val="FFFFFF"/>
    </a:lt2>
    <a:accent1>
      <a:srgbClr val="00A199"/>
    </a:accent1>
    <a:accent2>
      <a:srgbClr val="365254"/>
    </a:accent2>
    <a:accent3>
      <a:srgbClr val="14838E"/>
    </a:accent3>
    <a:accent4>
      <a:srgbClr val="ED7024"/>
    </a:accent4>
    <a:accent5>
      <a:srgbClr val="000000"/>
    </a:accent5>
    <a:accent6>
      <a:srgbClr val="33BDB7"/>
    </a:accent6>
    <a:hlink>
      <a:srgbClr val="0070C0"/>
    </a:hlink>
    <a:folHlink>
      <a:srgbClr val="8520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PPT_chartbook_EN</Template>
  <TotalTime>12408</TotalTime>
  <Words>5049</Words>
  <Application>Microsoft Office PowerPoint</Application>
  <PresentationFormat>On-screen Show (4:3)</PresentationFormat>
  <Paragraphs>1187</Paragraphs>
  <Slides>61</Slides>
  <Notes>39</Notes>
  <HiddenSlides>0</HiddenSlides>
  <MMClips>0</MMClips>
  <ScaleCrop>false</ScaleCrop>
  <HeadingPairs>
    <vt:vector size="4" baseType="variant">
      <vt:variant>
        <vt:lpstr>Theme</vt:lpstr>
      </vt:variant>
      <vt:variant>
        <vt:i4>2</vt:i4>
      </vt:variant>
      <vt:variant>
        <vt:lpstr>Slide Titles</vt:lpstr>
      </vt:variant>
      <vt:variant>
        <vt:i4>61</vt:i4>
      </vt:variant>
    </vt:vector>
  </HeadingPairs>
  <TitlesOfParts>
    <vt:vector size="63" baseType="lpstr">
      <vt:lpstr>PPT_chartbook_EN</vt:lpstr>
      <vt:lpstr>PPT_EN</vt:lpstr>
      <vt:lpstr>How Canada Compares</vt:lpstr>
      <vt:lpstr>PowerPoint Presentation</vt:lpstr>
      <vt:lpstr>Table of contents</vt:lpstr>
      <vt:lpstr>Executive summary</vt:lpstr>
      <vt:lpstr>Executive summary (cont’d)</vt:lpstr>
      <vt:lpstr>Executive summary (cont’d)</vt:lpstr>
      <vt:lpstr>Executive summary (cont’d)</vt:lpstr>
      <vt:lpstr>Executive summary (cont’d)</vt:lpstr>
      <vt:lpstr>About this chartbook </vt:lpstr>
      <vt:lpstr>About this chartbook (cont’d)</vt:lpstr>
      <vt:lpstr>PowerPoint Presentation</vt:lpstr>
      <vt:lpstr>Same- or next-day appointments are difficult to get in Canada</vt:lpstr>
      <vt:lpstr>Access to after-hours care continues to be below average in Canada</vt:lpstr>
      <vt:lpstr>Canadian doctors report improvements to timely care, but patients don’t agree</vt:lpstr>
      <vt:lpstr>Communication with doctors not as easy in Canada</vt:lpstr>
      <vt:lpstr>Timely access to primary care varies across the country</vt:lpstr>
      <vt:lpstr>Canadians report more timely access to mental health care than those in other countries</vt:lpstr>
      <vt:lpstr>Canadians are high users of emergency departments</vt:lpstr>
      <vt:lpstr>Many Canadians use EDs because they can’t get appointment with regular doctor</vt:lpstr>
      <vt:lpstr>Potentially avoidable use of ED improving slightly in Canada</vt:lpstr>
      <vt:lpstr>Sources of potentially avoidable ED visits identified in 2014 CIHI study </vt:lpstr>
      <vt:lpstr>Emergency department wait times are longest in Canada</vt:lpstr>
      <vt:lpstr>Emergency department use varies across the country </vt:lpstr>
      <vt:lpstr>Wait times for specialists are longest in Canada and not improving</vt:lpstr>
      <vt:lpstr>Wait times for specialists significantly longer than international average in all provinces </vt:lpstr>
      <vt:lpstr>Wait times are longer than average in Canada for all elective surgeries</vt:lpstr>
      <vt:lpstr>PowerPoint Presentation</vt:lpstr>
      <vt:lpstr>Canadians worry about money for rent or the mortgage, particularly younger age groups</vt:lpstr>
      <vt:lpstr>Food insecurity is a challenge for  younger Canadians</vt:lpstr>
      <vt:lpstr>Few Canadians face cost barriers to care covered under Canada Health Act</vt:lpstr>
      <vt:lpstr>More Canadians face cost barriers to dental care and prescription drugs</vt:lpstr>
      <vt:lpstr>Despite cost barriers, use of prescription drugs is higher in Canada than in most other countries</vt:lpstr>
      <vt:lpstr>Younger adults report greater financial barriers to drugs and dental care </vt:lpstr>
      <vt:lpstr>Cost barriers to all care are highest for low-income Canadians</vt:lpstr>
      <vt:lpstr>PowerPoint Presentation</vt:lpstr>
      <vt:lpstr>Most Canadians have a regular doctor or place where they receive care</vt:lpstr>
      <vt:lpstr>Canadians like their usual physician but don’t think the system works well   </vt:lpstr>
      <vt:lpstr>Most Canadians think the health care system needs fundamental changes to work better</vt:lpstr>
      <vt:lpstr>Provinces vary when it comes to perceptions of the health care system</vt:lpstr>
      <vt:lpstr>Canada relies more on doctors to provide care compared with other CMWF countries </vt:lpstr>
      <vt:lpstr>Canadians report better experiences with their regular doctors than 11-country average</vt:lpstr>
      <vt:lpstr>Canadians are more likely to discuss healthy lifestyle choices as part of care</vt:lpstr>
      <vt:lpstr>Canadians more likely to receive medication reviews</vt:lpstr>
      <vt:lpstr>Fewer Canadians have online access to health information</vt:lpstr>
      <vt:lpstr>Online access to personal health information low across most provinces</vt:lpstr>
      <vt:lpstr>Patient-centred care in Canadian hospitals is similar to the international average </vt:lpstr>
      <vt:lpstr>Hospital inpatient experience varies across Canada</vt:lpstr>
      <vt:lpstr>Most hospital patients report comprehensive discharge planning</vt:lpstr>
      <vt:lpstr>Two-way communication between specialists and regular doctors can be improved in most countries </vt:lpstr>
      <vt:lpstr>Communication between specialists and regular doctors varies across the country</vt:lpstr>
      <vt:lpstr>Conflicting information biggest challenge for coordination of care</vt:lpstr>
      <vt:lpstr>International progress in reducing coordination problems </vt:lpstr>
      <vt:lpstr>PowerPoint Presentation</vt:lpstr>
      <vt:lpstr>Acknowledgements </vt:lpstr>
      <vt:lpstr>Acknowledgements (cont’d)</vt:lpstr>
      <vt:lpstr>Methodology notes</vt:lpstr>
      <vt:lpstr>Methodology notes (cont’d)</vt:lpstr>
      <vt:lpstr>Methodology notes (cont’d)</vt:lpstr>
      <vt:lpstr>Demographics</vt:lpstr>
      <vt:lpstr>Bibliography</vt:lpstr>
      <vt:lpstr>PowerPoint Presentation</vt:lpstr>
    </vt:vector>
  </TitlesOfParts>
  <Company>CIHI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Canada Compares: Results From The Commonwealth Fund’s 2016 International Health Policy Survey of Adults in 11 Countries</dc:title>
  <dc:creator>Kerry Holm</dc:creator>
  <cp:lastModifiedBy>Robert Stevenson</cp:lastModifiedBy>
  <cp:revision>876</cp:revision>
  <cp:lastPrinted>2017-01-09T15:32:25Z</cp:lastPrinted>
  <dcterms:created xsi:type="dcterms:W3CDTF">2016-11-30T13:27:30Z</dcterms:created>
  <dcterms:modified xsi:type="dcterms:W3CDTF">2017-02-16T18:18:55Z</dcterms:modified>
</cp:coreProperties>
</file>